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308" r:id="rId4"/>
    <p:sldId id="296" r:id="rId5"/>
    <p:sldId id="297" r:id="rId6"/>
    <p:sldId id="299" r:id="rId7"/>
    <p:sldId id="351" r:id="rId8"/>
    <p:sldId id="326" r:id="rId9"/>
    <p:sldId id="374" r:id="rId10"/>
    <p:sldId id="275" r:id="rId11"/>
    <p:sldId id="313" r:id="rId12"/>
    <p:sldId id="314" r:id="rId13"/>
    <p:sldId id="316" r:id="rId14"/>
    <p:sldId id="315" r:id="rId15"/>
    <p:sldId id="318" r:id="rId16"/>
    <p:sldId id="298" r:id="rId17"/>
    <p:sldId id="305" r:id="rId18"/>
    <p:sldId id="301" r:id="rId19"/>
    <p:sldId id="347" r:id="rId20"/>
    <p:sldId id="324" r:id="rId21"/>
    <p:sldId id="355" r:id="rId22"/>
    <p:sldId id="320" r:id="rId23"/>
    <p:sldId id="263" r:id="rId24"/>
    <p:sldId id="343" r:id="rId25"/>
    <p:sldId id="357" r:id="rId26"/>
    <p:sldId id="353" r:id="rId27"/>
    <p:sldId id="373" r:id="rId28"/>
    <p:sldId id="375" r:id="rId29"/>
    <p:sldId id="303" r:id="rId30"/>
    <p:sldId id="376" r:id="rId3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  <a:srgbClr val="66FF33"/>
    <a:srgbClr val="FFDC6D"/>
    <a:srgbClr val="FFD85D"/>
    <a:srgbClr val="FF7575"/>
    <a:srgbClr val="FFE48F"/>
    <a:srgbClr val="FF7D7D"/>
    <a:srgbClr val="CC0000"/>
    <a:srgbClr val="D2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26" autoAdjust="0"/>
    <p:restoredTop sz="85659" autoAdjust="0"/>
  </p:normalViewPr>
  <p:slideViewPr>
    <p:cSldViewPr snapToGrid="0">
      <p:cViewPr>
        <p:scale>
          <a:sx n="100" d="100"/>
          <a:sy n="100" d="100"/>
        </p:scale>
        <p:origin x="-180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osSaNa\RoSSaNa_C\BONOMIfellow\MYxcl\cryomodule\SCM%20-%20max%20st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SPL</a:t>
            </a:r>
            <a:r>
              <a:rPr lang="fr-FR" baseline="0"/>
              <a:t> cavity: Temp+Pressure contribution</a:t>
            </a:r>
            <a:endParaRPr lang="fr-FR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BC_marco!$D$13</c:f>
              <c:strCache>
                <c:ptCount val="1"/>
                <c:pt idx="0">
                  <c:v>s_yield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BC_marco!$D$15:$D$21</c:f>
              <c:numCache>
                <c:formatCode>General</c:formatCode>
                <c:ptCount val="7"/>
                <c:pt idx="0">
                  <c:v>40</c:v>
                </c:pt>
                <c:pt idx="1">
                  <c:v>100</c:v>
                </c:pt>
                <c:pt idx="2">
                  <c:v>175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500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BC_marco!$E$13</c:f>
              <c:strCache>
                <c:ptCount val="1"/>
                <c:pt idx="0">
                  <c:v>s_3.0bara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BC_marco!$E$15:$E$21</c:f>
              <c:numCache>
                <c:formatCode>General</c:formatCode>
                <c:ptCount val="7"/>
                <c:pt idx="0">
                  <c:v>415.03</c:v>
                </c:pt>
                <c:pt idx="1">
                  <c:v>410.52</c:v>
                </c:pt>
                <c:pt idx="2">
                  <c:v>410.24</c:v>
                </c:pt>
                <c:pt idx="3">
                  <c:v>414.31</c:v>
                </c:pt>
                <c:pt idx="4">
                  <c:v>420.32</c:v>
                </c:pt>
                <c:pt idx="5">
                  <c:v>437.46</c:v>
                </c:pt>
                <c:pt idx="6">
                  <c:v>440.05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BC_marco!$F$13</c:f>
              <c:strCache>
                <c:ptCount val="1"/>
                <c:pt idx="0">
                  <c:v>s_2.7bara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BC_marco!$F$15:$F$21</c:f>
              <c:numCache>
                <c:formatCode>General</c:formatCode>
                <c:ptCount val="7"/>
                <c:pt idx="0">
                  <c:v>352.77</c:v>
                </c:pt>
                <c:pt idx="1">
                  <c:v>348.61</c:v>
                </c:pt>
                <c:pt idx="2">
                  <c:v>349.62</c:v>
                </c:pt>
                <c:pt idx="3">
                  <c:v>355.53</c:v>
                </c:pt>
                <c:pt idx="4">
                  <c:v>381.25</c:v>
                </c:pt>
                <c:pt idx="5">
                  <c:v>399.03</c:v>
                </c:pt>
                <c:pt idx="6">
                  <c:v>401.71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BC_marco!$G$13</c:f>
              <c:strCache>
                <c:ptCount val="1"/>
                <c:pt idx="0">
                  <c:v>s_2.5bara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BC_marco!$G$15:$G$21</c:f>
              <c:numCache>
                <c:formatCode>General</c:formatCode>
                <c:ptCount val="7"/>
                <c:pt idx="0">
                  <c:v>311.27</c:v>
                </c:pt>
                <c:pt idx="1">
                  <c:v>307.41000000000003</c:v>
                </c:pt>
                <c:pt idx="2">
                  <c:v>309.56</c:v>
                </c:pt>
                <c:pt idx="3">
                  <c:v>324.76</c:v>
                </c:pt>
                <c:pt idx="4">
                  <c:v>355.8</c:v>
                </c:pt>
                <c:pt idx="5">
                  <c:v>374.05</c:v>
                </c:pt>
                <c:pt idx="6">
                  <c:v>376.8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BC_marco!$H$13</c:f>
              <c:strCache>
                <c:ptCount val="1"/>
                <c:pt idx="0">
                  <c:v>s_2.2bara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BC_marco!$H$15:$H$21</c:f>
              <c:numCache>
                <c:formatCode>General</c:formatCode>
                <c:ptCount val="7"/>
                <c:pt idx="0">
                  <c:v>249.02</c:v>
                </c:pt>
                <c:pt idx="1">
                  <c:v>245.81</c:v>
                </c:pt>
                <c:pt idx="2">
                  <c:v>250.38</c:v>
                </c:pt>
                <c:pt idx="3">
                  <c:v>286.33999999999997</c:v>
                </c:pt>
                <c:pt idx="4">
                  <c:v>318.83</c:v>
                </c:pt>
                <c:pt idx="5">
                  <c:v>337.85</c:v>
                </c:pt>
                <c:pt idx="6">
                  <c:v>340.71</c:v>
                </c:pt>
              </c:numCache>
            </c:numRef>
          </c:yVal>
          <c:smooth val="1"/>
        </c:ser>
        <c:ser>
          <c:idx val="6"/>
          <c:order val="5"/>
          <c:tx>
            <c:strRef>
              <c:f>BC_marco!$I$13</c:f>
              <c:strCache>
                <c:ptCount val="1"/>
                <c:pt idx="0">
                  <c:v>s_2.0bara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BC_marco!$I$15:$I$21</c:f>
              <c:numCache>
                <c:formatCode>General</c:formatCode>
                <c:ptCount val="7"/>
                <c:pt idx="0">
                  <c:v>207.51</c:v>
                </c:pt>
                <c:pt idx="1">
                  <c:v>204.98</c:v>
                </c:pt>
                <c:pt idx="2">
                  <c:v>218.63</c:v>
                </c:pt>
                <c:pt idx="3">
                  <c:v>261.64999999999998</c:v>
                </c:pt>
                <c:pt idx="4">
                  <c:v>295.22000000000003</c:v>
                </c:pt>
                <c:pt idx="5">
                  <c:v>314.77999999999997</c:v>
                </c:pt>
                <c:pt idx="6">
                  <c:v>317.72000000000003</c:v>
                </c:pt>
              </c:numCache>
            </c:numRef>
          </c:yVal>
          <c:smooth val="1"/>
        </c:ser>
        <c:ser>
          <c:idx val="7"/>
          <c:order val="6"/>
          <c:tx>
            <c:strRef>
              <c:f>BC_marco!$J$13</c:f>
              <c:strCache>
                <c:ptCount val="1"/>
                <c:pt idx="0">
                  <c:v>s_1.5bara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BC_marco!$J$15:$J$21</c:f>
              <c:numCache>
                <c:formatCode>General</c:formatCode>
                <c:ptCount val="7"/>
                <c:pt idx="0">
                  <c:v>103.76</c:v>
                </c:pt>
                <c:pt idx="1">
                  <c:v>106.32</c:v>
                </c:pt>
                <c:pt idx="2">
                  <c:v>157.24</c:v>
                </c:pt>
                <c:pt idx="3">
                  <c:v>205.17</c:v>
                </c:pt>
                <c:pt idx="4">
                  <c:v>241.55</c:v>
                </c:pt>
                <c:pt idx="5">
                  <c:v>262.48</c:v>
                </c:pt>
                <c:pt idx="6">
                  <c:v>265.61</c:v>
                </c:pt>
              </c:numCache>
            </c:numRef>
          </c:yVal>
          <c:smooth val="1"/>
        </c:ser>
        <c:ser>
          <c:idx val="8"/>
          <c:order val="7"/>
          <c:tx>
            <c:strRef>
              <c:f>BC_marco!$K$13</c:f>
              <c:strCache>
                <c:ptCount val="1"/>
                <c:pt idx="0">
                  <c:v>s_1.2bara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BC_marco!$K$15:$K$21</c:f>
              <c:numCache>
                <c:formatCode>General</c:formatCode>
                <c:ptCount val="7"/>
                <c:pt idx="0">
                  <c:v>41.503</c:v>
                </c:pt>
                <c:pt idx="1">
                  <c:v>69.593999999999994</c:v>
                </c:pt>
                <c:pt idx="2">
                  <c:v>126.45</c:v>
                </c:pt>
                <c:pt idx="3">
                  <c:v>181.93</c:v>
                </c:pt>
                <c:pt idx="4">
                  <c:v>224.67</c:v>
                </c:pt>
                <c:pt idx="5">
                  <c:v>249</c:v>
                </c:pt>
                <c:pt idx="6">
                  <c:v>252.63</c:v>
                </c:pt>
              </c:numCache>
            </c:numRef>
          </c:yVal>
          <c:smooth val="1"/>
        </c:ser>
        <c:ser>
          <c:idx val="9"/>
          <c:order val="8"/>
          <c:tx>
            <c:strRef>
              <c:f>BC_marco!$L$13</c:f>
              <c:strCache>
                <c:ptCount val="1"/>
                <c:pt idx="0">
                  <c:v>s_1.1bara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BC_marco!$L$15:$L$21</c:f>
              <c:numCache>
                <c:formatCode>General</c:formatCode>
                <c:ptCount val="7"/>
                <c:pt idx="0">
                  <c:v>20.751000000000001</c:v>
                </c:pt>
                <c:pt idx="1">
                  <c:v>59.518999999999998</c:v>
                </c:pt>
                <c:pt idx="2">
                  <c:v>124.29</c:v>
                </c:pt>
                <c:pt idx="3">
                  <c:v>182.1</c:v>
                </c:pt>
                <c:pt idx="4">
                  <c:v>224.84</c:v>
                </c:pt>
                <c:pt idx="5">
                  <c:v>249.17</c:v>
                </c:pt>
                <c:pt idx="6">
                  <c:v>252.8</c:v>
                </c:pt>
              </c:numCache>
            </c:numRef>
          </c:yVal>
          <c:smooth val="1"/>
        </c:ser>
        <c:ser>
          <c:idx val="5"/>
          <c:order val="9"/>
          <c:tx>
            <c:strRef>
              <c:f>BC_marco!$M$13</c:f>
              <c:strCache>
                <c:ptCount val="1"/>
                <c:pt idx="0">
                  <c:v>s_T_only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xVal>
            <c:numRef>
              <c:f>BC_marco!$C$15:$C$21</c:f>
              <c:numCache>
                <c:formatCode>General</c:formatCode>
                <c:ptCount val="7"/>
                <c:pt idx="0">
                  <c:v>293.14999999999998</c:v>
                </c:pt>
                <c:pt idx="1">
                  <c:v>250</c:v>
                </c:pt>
                <c:pt idx="2">
                  <c:v>200</c:v>
                </c:pt>
                <c:pt idx="3">
                  <c:v>150</c:v>
                </c:pt>
                <c:pt idx="4">
                  <c:v>100</c:v>
                </c:pt>
                <c:pt idx="5">
                  <c:v>50</c:v>
                </c:pt>
                <c:pt idx="6">
                  <c:v>2</c:v>
                </c:pt>
              </c:numCache>
            </c:numRef>
          </c:xVal>
          <c:yVal>
            <c:numRef>
              <c:f>BC_marco!$M$15:$M$21</c:f>
              <c:numCache>
                <c:formatCode>0.00</c:formatCode>
                <c:ptCount val="7"/>
                <c:pt idx="0">
                  <c:v>0</c:v>
                </c:pt>
                <c:pt idx="1">
                  <c:v>57.972000000000001</c:v>
                </c:pt>
                <c:pt idx="2">
                  <c:v>124.46</c:v>
                </c:pt>
                <c:pt idx="3">
                  <c:v>182.27</c:v>
                </c:pt>
                <c:pt idx="4">
                  <c:v>225.01</c:v>
                </c:pt>
                <c:pt idx="5">
                  <c:v>249.34</c:v>
                </c:pt>
                <c:pt idx="6">
                  <c:v>252.97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828992"/>
        <c:axId val="94633984"/>
      </c:scatterChart>
      <c:valAx>
        <c:axId val="93828992"/>
        <c:scaling>
          <c:orientation val="minMax"/>
          <c:max val="3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 [K]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633984"/>
        <c:crosses val="autoZero"/>
        <c:crossBetween val="midCat"/>
      </c:valAx>
      <c:valAx>
        <c:axId val="94633984"/>
        <c:scaling>
          <c:orientation val="minMax"/>
          <c:max val="5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[MPa]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8289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259A4-CF62-47CB-8C10-201FF2946998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4FB5E-AFD9-4393-B65C-91555B37E4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86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EAE5-ED8F-4597-928E-E8228501D01A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0FA86-7D9B-4290-B0DF-BE60E5E8DA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64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1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766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4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95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http://indico.cern.ch/getFile.py/access?contribId=51&amp;sessionId=13&amp;resId=1&amp;materialId=slides&amp;confId=63935</a:t>
            </a:r>
          </a:p>
        </p:txBody>
      </p:sp>
    </p:spTree>
    <p:extLst>
      <p:ext uri="{BB962C8B-B14F-4D97-AF65-F5344CB8AC3E}">
        <p14:creationId xmlns:p14="http://schemas.microsoft.com/office/powerpoint/2010/main" val="99398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0828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61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5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164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81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4850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43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750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494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954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51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801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134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75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55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826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55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520447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20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10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29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4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2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97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649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40" y="2999945"/>
            <a:ext cx="1102596" cy="10915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>
            <a:lvl1pPr marL="36576" indent="0">
              <a:buNone/>
              <a:defRPr/>
            </a:lvl1pPr>
          </a:lstStyle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04D157-CA39-4D3E-AB35-EE3BD0F99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6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64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515818"/>
            <a:ext cx="8265984" cy="1826363"/>
          </a:xfrm>
        </p:spPr>
        <p:txBody>
          <a:bodyPr tIns="0" bIns="0" anchor="t"/>
          <a:lstStyle>
            <a:lvl1pPr algn="l">
              <a:buNone/>
              <a:defRPr kumimoji="0" lang="en-US" sz="4600" b="1" kern="1200" cap="none" spc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6949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0" hasCustomPrompt="1"/>
          </p:nvPr>
        </p:nvSpPr>
        <p:spPr>
          <a:xfrm>
            <a:off x="996950" y="6210300"/>
            <a:ext cx="7687104" cy="552450"/>
          </a:xfrm>
        </p:spPr>
        <p:txBody>
          <a:bodyPr/>
          <a:lstStyle/>
          <a:p>
            <a:r>
              <a:rPr lang="fr-FR" dirty="0" smtClean="0"/>
              <a:t>LOGO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3" name="Image 2" descr="bande-02.eps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" y="6124202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spl-cryomodule/default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mm.cern.ch/owa/redir.aspx?C=yK__bswf5Ee-ZBiyZl_cEmz0bIGSps8I_XmMLp9rWto-SDqnGQiMbkDbJRyGfnE1Tf-yqdeMHdo.&amp;URL=https://espace.cern.ch/spl-cryomodule/default.asp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s://mmm.cern.ch/owa/redir.aspx?C=yK__bswf5Ee-ZBiyZl_cEmz0bIGSps8I_XmMLp9rWto-SDqnGQiMbkDbJRyGfnE1Tf-yqdeMHdo.&amp;URL=https://edms.cern.ch/nav/P:SLHC-000008:V0/P:SLHC-000076:V0/TAB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mailto:duthil@ipno.in2p3.f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Wojciech.Zak@cern.ch" TargetMode="External"/><Relationship Id="rId5" Type="http://schemas.openxmlformats.org/officeDocument/2006/relationships/hyperlink" Target="mailto:Arnaud.Vande.Craen@cern.ch" TargetMode="External"/><Relationship Id="rId4" Type="http://schemas.openxmlformats.org/officeDocument/2006/relationships/hyperlink" Target="mailto:Vittorio.Parma@cern.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5.jpe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329869"/>
            <a:ext cx="7879080" cy="1066688"/>
          </a:xfrm>
        </p:spPr>
        <p:txBody>
          <a:bodyPr/>
          <a:lstStyle/>
          <a:p>
            <a:r>
              <a:rPr lang="en-GB" dirty="0" smtClean="0"/>
              <a:t>Rossana Bonomi, on behalf of the </a:t>
            </a:r>
            <a:r>
              <a:rPr lang="en-GB" b="1" dirty="0" err="1" smtClean="0"/>
              <a:t>Cryomodule</a:t>
            </a:r>
            <a:r>
              <a:rPr lang="en-GB" b="1" dirty="0" smtClean="0"/>
              <a:t> Development Team</a:t>
            </a:r>
          </a:p>
          <a:p>
            <a:r>
              <a:rPr lang="en-GB" sz="1200" dirty="0" smtClean="0">
                <a:solidFill>
                  <a:schemeClr val="accent6"/>
                </a:solidFill>
              </a:rPr>
              <a:t>Rossana.Bonomi@cern.ch</a:t>
            </a:r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5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7062" y="2844800"/>
            <a:ext cx="8256327" cy="3133034"/>
            <a:chOff x="307062" y="2298700"/>
            <a:chExt cx="8256327" cy="3133034"/>
          </a:xfrm>
        </p:grpSpPr>
        <p:pic>
          <p:nvPicPr>
            <p:cNvPr id="6" name="Picture 5" descr="D:\PARTAGE\Vues 3D SPL WG6 2012-09-18\Nouveau dossier\07_Enceinte a vide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5161" y="2462816"/>
              <a:ext cx="8218228" cy="2968918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307062" y="2298700"/>
              <a:ext cx="8218228" cy="313303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the SPL Short </a:t>
            </a:r>
            <a:r>
              <a:rPr lang="en-GB" dirty="0" err="1" smtClean="0"/>
              <a:t>Cryomodule</a:t>
            </a:r>
            <a:r>
              <a:rPr lang="en-GB" dirty="0" smtClean="0"/>
              <a:t> development</a:t>
            </a:r>
            <a:endParaRPr lang="en-GB" dirty="0"/>
          </a:p>
        </p:txBody>
      </p:sp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S.C. </a:t>
            </a:r>
            <a:r>
              <a:rPr lang="en-GB" dirty="0"/>
              <a:t>Cavity (</a:t>
            </a:r>
            <a:r>
              <a:rPr lang="el-GR" dirty="0"/>
              <a:t>β</a:t>
            </a:r>
            <a:r>
              <a:rPr lang="en-GB" dirty="0"/>
              <a:t>=1)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Two 5-cells </a:t>
            </a:r>
            <a:r>
              <a:rPr lang="en-GB" b="1" dirty="0" smtClean="0"/>
              <a:t>copper</a:t>
            </a:r>
            <a:r>
              <a:rPr lang="en-GB" dirty="0" smtClean="0"/>
              <a:t> </a:t>
            </a:r>
            <a:r>
              <a:rPr lang="en-GB" dirty="0"/>
              <a:t>cavities </a:t>
            </a:r>
            <a:r>
              <a:rPr lang="en-GB" dirty="0" smtClean="0"/>
              <a:t>designed/produced at CERN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One 5-cells </a:t>
            </a:r>
            <a:r>
              <a:rPr lang="en-GB" b="1" dirty="0" smtClean="0"/>
              <a:t>niobium</a:t>
            </a:r>
            <a:r>
              <a:rPr lang="en-GB" dirty="0" smtClean="0"/>
              <a:t> cavity produced at CERN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Four 5-cells and one 1-cell </a:t>
            </a:r>
            <a:r>
              <a:rPr lang="en-GB" b="1" dirty="0" smtClean="0"/>
              <a:t>niobium</a:t>
            </a:r>
            <a:r>
              <a:rPr lang="en-GB" dirty="0" smtClean="0"/>
              <a:t> cavities produced in industry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5796" y="5417426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N. </a:t>
            </a:r>
            <a:r>
              <a:rPr lang="en-GB" sz="1000" dirty="0" err="1" smtClean="0">
                <a:solidFill>
                  <a:schemeClr val="accent6"/>
                </a:solidFill>
              </a:rPr>
              <a:t>Valverde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10</a:t>
            </a:fld>
            <a:endParaRPr lang="en-GB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5820" r="10667" b="8327"/>
          <a:stretch/>
        </p:blipFill>
        <p:spPr bwMode="auto">
          <a:xfrm rot="10800000">
            <a:off x="6617970" y="5224807"/>
            <a:ext cx="1992542" cy="1439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-84737"/>
              <a:gd name="adj2" fmla="val 27053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Info: N. Valverde and I. Aviles’s presentation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31365" y="4870710"/>
            <a:ext cx="4104429" cy="18770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Features</a:t>
            </a:r>
            <a:endParaRPr kumimoji="0" lang="fr-CH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Standing </a:t>
            </a:r>
            <a:r>
              <a:rPr kumimoji="0" lang="fr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wave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, </a:t>
            </a:r>
            <a:r>
              <a:rPr kumimoji="0" lang="fr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Superconducting</a:t>
            </a:r>
            <a:endParaRPr kumimoji="0" lang="fr-C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Frequency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704.4MHz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Quality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 factor</a:t>
            </a:r>
            <a:r>
              <a:rPr kumimoji="0" lang="fr-CH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10</a:t>
            </a:r>
            <a:r>
              <a:rPr kumimoji="0" lang="fr-CH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Nominal gradient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cs typeface="Arial" pitchFamily="34" charset="0"/>
              </a:rPr>
              <a:t>25MV/m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</a:endParaRPr>
          </a:p>
        </p:txBody>
      </p:sp>
      <p:pic>
        <p:nvPicPr>
          <p:cNvPr id="12" name="Picture 2" descr="\\cern.ch\dfs\Workspaces\n\nuriadoc\nuriadoc\Cooper cavities\pics\Copper cavity welding\SPL first copper cavity 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5" t="35080" r="22867" b="42562"/>
          <a:stretch/>
        </p:blipFill>
        <p:spPr bwMode="auto">
          <a:xfrm>
            <a:off x="4545796" y="4021851"/>
            <a:ext cx="3859230" cy="1272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Helium tank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Designed at CERN (O. Capatina)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Manufactured at CEA 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Tendering phase starting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Dressing at CERN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1831" y="3950419"/>
            <a:ext cx="6223401" cy="2183130"/>
            <a:chOff x="616903" y="3566161"/>
            <a:chExt cx="6223401" cy="218313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6903" y="3566161"/>
              <a:ext cx="6223401" cy="21831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205225" y="5503070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chemeClr val="accent6"/>
                  </a:solidFill>
                </a:rPr>
                <a:t>Courtesy of N. </a:t>
              </a:r>
              <a:r>
                <a:rPr lang="en-GB" sz="1000" dirty="0" err="1" smtClean="0">
                  <a:solidFill>
                    <a:schemeClr val="accent6"/>
                  </a:solidFill>
                </a:rPr>
                <a:t>Valverde</a:t>
              </a:r>
              <a:endParaRPr lang="en-GB" sz="1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09840" y="1867690"/>
            <a:ext cx="375128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r>
              <a:rPr lang="fr-CH" sz="2000" b="1" dirty="0" smtClean="0">
                <a:latin typeface="Tempus Sans ITC" pitchFamily="82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>
                <a:latin typeface="Tempus Sans ITC" pitchFamily="82" charset="0"/>
              </a:rPr>
              <a:t>Design pressure 1.5bar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err="1">
                <a:latin typeface="Tempus Sans ITC" pitchFamily="82" charset="0"/>
                <a:cs typeface="Arial" pitchFamily="34" charset="0"/>
              </a:rPr>
              <a:t>Contains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2K He and </a:t>
            </a:r>
            <a:r>
              <a:rPr lang="fr-CH" sz="2000" dirty="0" err="1">
                <a:latin typeface="Tempus Sans ITC" pitchFamily="82" charset="0"/>
                <a:cs typeface="Arial" pitchFamily="34" charset="0"/>
              </a:rPr>
              <a:t>transmits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>
                <a:latin typeface="Tempus Sans ITC" pitchFamily="82" charset="0"/>
                <a:cs typeface="Arial" pitchFamily="34" charset="0"/>
              </a:rPr>
              <a:t>tuning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forces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Tank in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Stainless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steel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(Nb-SS 316LN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brazing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developed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at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CERN)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11</a:t>
            </a:fld>
            <a:endParaRPr lang="en-GB"/>
          </a:p>
        </p:txBody>
      </p:sp>
      <p:sp>
        <p:nvSpPr>
          <p:cNvPr id="14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-84737"/>
              <a:gd name="adj2" fmla="val 27053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Info: N. Valverde and I. Aviles’s presentation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Tuner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4970585" cy="46674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Designed/supplied by CEA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Installation at CERN during dressing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 descr="TUNER + CAVITE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5979" y="1016000"/>
            <a:ext cx="3241934" cy="5306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128709" y="6018908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N. </a:t>
            </a:r>
            <a:r>
              <a:rPr lang="en-GB" sz="1000" dirty="0" err="1" smtClean="0">
                <a:solidFill>
                  <a:schemeClr val="accent6"/>
                </a:solidFill>
              </a:rPr>
              <a:t>Valverde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6127" y="4190446"/>
            <a:ext cx="4506112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r>
              <a:rPr lang="fr-CH" sz="2000" b="1" dirty="0" smtClean="0">
                <a:latin typeface="Tempus Sans ITC" pitchFamily="82" charset="0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Stepper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motor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+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Piezo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actuator</a:t>
            </a:r>
            <a:endParaRPr lang="fr-CH" sz="2000" dirty="0" smtClean="0">
              <a:latin typeface="Tempus Sans ITC" pitchFamily="82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Precise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tuning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of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cavity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frequency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en-GB" sz="2000" dirty="0" smtClean="0">
                <a:latin typeface="Tempus Sans ITC" pitchFamily="82" charset="0"/>
                <a:cs typeface="Arial" pitchFamily="34" charset="0"/>
              </a:rPr>
              <a:t>via cavity volume deformation</a:t>
            </a:r>
            <a:endParaRPr lang="fr-CH" sz="2000" dirty="0" err="1" smtClean="0"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12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:\PARTAGE\Vues 3D SPL WG 2012-09-18\PNG\02b_Detail E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9516" y="2258346"/>
            <a:ext cx="5481604" cy="3502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Magnetic shield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Designed at CNRS (specs by T. </a:t>
            </a:r>
            <a:r>
              <a:rPr lang="en-GB" dirty="0" err="1" smtClean="0"/>
              <a:t>Junginger</a:t>
            </a:r>
            <a:r>
              <a:rPr lang="en-GB" dirty="0" smtClean="0"/>
              <a:t>, CERN)</a:t>
            </a: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69677" y="5514562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S. </a:t>
            </a:r>
            <a:r>
              <a:rPr lang="en-GB" sz="1000" dirty="0" err="1" smtClean="0">
                <a:solidFill>
                  <a:schemeClr val="accent6"/>
                </a:solidFill>
              </a:rPr>
              <a:t>Rousselot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637" y="2349212"/>
            <a:ext cx="356404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endParaRPr lang="fr-CH" sz="2000" b="1" dirty="0" smtClean="0">
              <a:latin typeface="Tempus Sans ITC" pitchFamily="82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Cold «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floating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»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shield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made of Cryoperm10 (1mm)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Two</a:t>
            </a:r>
            <a:r>
              <a:rPr lang="fr-CH" sz="2000" dirty="0" err="1">
                <a:latin typeface="Tempus Sans ITC" pitchFamily="82" charset="0"/>
                <a:cs typeface="Arial" pitchFamily="34" charset="0"/>
              </a:rPr>
              <a:t>-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shells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design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6432" y="3909848"/>
            <a:ext cx="2691246" cy="2089040"/>
            <a:chOff x="636432" y="3909848"/>
            <a:chExt cx="2691246" cy="208904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0" t="19810" r="25689" b="24389"/>
            <a:stretch/>
          </p:blipFill>
          <p:spPr bwMode="auto">
            <a:xfrm>
              <a:off x="636432" y="4009564"/>
              <a:ext cx="2691246" cy="1989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6432" y="3909848"/>
              <a:ext cx="2691246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Permeability with temperature</a:t>
              </a:r>
              <a:endParaRPr lang="en-GB" sz="1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13</a:t>
            </a:fld>
            <a:endParaRPr lang="en-GB"/>
          </a:p>
        </p:txBody>
      </p:sp>
      <p:sp>
        <p:nvSpPr>
          <p:cNvPr id="15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RF power coupler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Designed at </a:t>
            </a:r>
            <a:r>
              <a:rPr lang="en-GB" dirty="0" smtClean="0"/>
              <a:t>CERN (BE-RF and TE-MSC)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Produced at CERN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Tested at CEA with TW/SW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5658" y="3902142"/>
            <a:ext cx="4710611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endParaRPr lang="fr-CH" sz="2000" b="1" dirty="0" smtClean="0">
              <a:latin typeface="Tempus Sans ITC" pitchFamily="82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Stainless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steel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+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copper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sputtering</a:t>
            </a:r>
            <a:endParaRPr lang="fr-CH" sz="2000" dirty="0" smtClean="0">
              <a:latin typeface="Tempus Sans ITC" pitchFamily="82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RF </a:t>
            </a:r>
            <a:r>
              <a:rPr lang="fr-CH" sz="2000" dirty="0" err="1">
                <a:latin typeface="Tempus Sans ITC" pitchFamily="82" charset="0"/>
                <a:cs typeface="Arial" pitchFamily="34" charset="0"/>
              </a:rPr>
              <a:t>feeding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of </a:t>
            </a:r>
            <a:r>
              <a:rPr lang="fr-CH" sz="2000" dirty="0" err="1">
                <a:latin typeface="Tempus Sans ITC" pitchFamily="82" charset="0"/>
                <a:cs typeface="Arial" pitchFamily="34" charset="0"/>
              </a:rPr>
              <a:t>cavity</a:t>
            </a:r>
            <a:r>
              <a:rPr lang="fr-CH" sz="2000" dirty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+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Mechanical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support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Active He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gas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cooling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to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reduce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heat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load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to bath (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thermally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efficient)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14</a:t>
            </a:fld>
            <a:endParaRPr lang="en-GB"/>
          </a:p>
        </p:txBody>
      </p:sp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COUPLER + JOINT R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4" r="11742"/>
          <a:stretch>
            <a:fillRect/>
          </a:stretch>
        </p:blipFill>
        <p:spPr>
          <a:xfrm>
            <a:off x="5794580" y="2083271"/>
            <a:ext cx="2642733" cy="4573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910809" y="2071548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N. </a:t>
            </a:r>
            <a:r>
              <a:rPr lang="en-GB" sz="1000" dirty="0" err="1" smtClean="0">
                <a:solidFill>
                  <a:schemeClr val="accent6"/>
                </a:solidFill>
              </a:rPr>
              <a:t>Valverde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Intercavity</a:t>
            </a:r>
            <a:r>
              <a:rPr lang="en-GB" dirty="0" smtClean="0"/>
              <a:t> supports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Designed at CERN (A. Vande Craen, J.B. Deschamps)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Prototype being tested on mock-up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Production at CERN</a:t>
            </a: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IAISON-INTERCAVIT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15848"/>
            <a:ext cx="2880000" cy="2125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69596" y="4811942"/>
            <a:ext cx="4953258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endParaRPr lang="fr-CH" sz="2000" b="1" dirty="0" smtClean="0">
              <a:latin typeface="Tempus Sans ITC" pitchFamily="82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Sliding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cylinder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inside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spherical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bearing</a:t>
            </a:r>
            <a:endParaRPr lang="fr-CH" sz="2000" dirty="0" smtClean="0">
              <a:latin typeface="Tempus Sans ITC" pitchFamily="82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Longitudinal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movements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and tilt are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allowed</a:t>
            </a:r>
            <a:endParaRPr lang="fr-CH" sz="2000" dirty="0" smtClean="0">
              <a:latin typeface="Tempus Sans ITC" pitchFamily="82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Fine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cavity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alignment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is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possible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8872" y="4852556"/>
            <a:ext cx="1778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A. </a:t>
            </a:r>
            <a:r>
              <a:rPr lang="en-GB" sz="1000" dirty="0" err="1" smtClean="0">
                <a:solidFill>
                  <a:schemeClr val="accent6"/>
                </a:solidFill>
              </a:rPr>
              <a:t>Vande</a:t>
            </a:r>
            <a:r>
              <a:rPr lang="en-GB" sz="1000" dirty="0" smtClean="0">
                <a:solidFill>
                  <a:schemeClr val="accent6"/>
                </a:solidFill>
              </a:rPr>
              <a:t> </a:t>
            </a:r>
            <a:r>
              <a:rPr lang="en-GB" sz="1000" dirty="0" err="1" smtClean="0">
                <a:solidFill>
                  <a:schemeClr val="accent6"/>
                </a:solidFill>
              </a:rPr>
              <a:t>Craen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15</a:t>
            </a:fld>
            <a:endParaRPr lang="en-GB"/>
          </a:p>
        </p:txBody>
      </p:sp>
      <p:sp>
        <p:nvSpPr>
          <p:cNvPr id="14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LIAISON-INTERCAVITE.jpg"/>
          <p:cNvPicPr>
            <a:picLocks noChangeAspect="1"/>
          </p:cNvPicPr>
          <p:nvPr/>
        </p:nvPicPr>
        <p:blipFill rotWithShape="1">
          <a:blip r:embed="rId5" cstate="print"/>
          <a:srcRect t="-1" b="-8931"/>
          <a:stretch/>
        </p:blipFill>
        <p:spPr>
          <a:xfrm>
            <a:off x="5696923" y="2813338"/>
            <a:ext cx="2880000" cy="23153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81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694866" y="1322833"/>
            <a:ext cx="3262691" cy="2018963"/>
            <a:chOff x="-4613180" y="0"/>
            <a:chExt cx="11867710" cy="7343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0" t="52274" r="57157" b="25000"/>
            <a:stretch/>
          </p:blipFill>
          <p:spPr bwMode="auto">
            <a:xfrm>
              <a:off x="-4613180" y="0"/>
              <a:ext cx="11867710" cy="734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067697" y="2628901"/>
              <a:ext cx="5186833" cy="148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tx1"/>
                  </a:solidFill>
                </a:rPr>
                <a:t>Transport, dressing and alignment frame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Vacuum vessel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Design at CNRS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Production in industry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Tendering started (CNRS)</a:t>
            </a: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PARTAGE\Vues 3D SPL WG6 2012-09-18\Nouveau dossier\07_Enceinte a vid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661" y="2767616"/>
            <a:ext cx="8218228" cy="29689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716" y="4565864"/>
            <a:ext cx="353757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CH" sz="2000" b="1" dirty="0" err="1" smtClean="0">
                <a:latin typeface="Tempus Sans ITC" pitchFamily="82" charset="0"/>
                <a:cs typeface="Arial" pitchFamily="34" charset="0"/>
              </a:rPr>
              <a:t>Features</a:t>
            </a:r>
            <a:endParaRPr lang="fr-CH" sz="2000" b="1" dirty="0" smtClean="0">
              <a:latin typeface="Tempus Sans ITC" pitchFamily="82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Removable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top-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lid</a:t>
            </a: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 for in-situ maintenance and for</a:t>
            </a:r>
          </a:p>
          <a:p>
            <a:pPr lvl="0">
              <a:spcBef>
                <a:spcPct val="20000"/>
              </a:spcBef>
              <a:defRPr/>
            </a:pPr>
            <a:r>
              <a:rPr lang="fr-CH" sz="2000" dirty="0" smtClean="0">
                <a:latin typeface="Tempus Sans ITC" pitchFamily="82" charset="0"/>
                <a:cs typeface="Arial" pitchFamily="34" charset="0"/>
              </a:rPr>
              <a:t>Vertical </a:t>
            </a:r>
            <a:r>
              <a:rPr lang="fr-CH" sz="2000" dirty="0" err="1" smtClean="0">
                <a:latin typeface="Tempus Sans ITC" pitchFamily="82" charset="0"/>
                <a:cs typeface="Arial" pitchFamily="34" charset="0"/>
              </a:rPr>
              <a:t>cryostating</a:t>
            </a:r>
            <a:endParaRPr lang="fr-CH" sz="2000" dirty="0" smtClean="0"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8469" y="3585178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S. </a:t>
            </a:r>
            <a:r>
              <a:rPr lang="en-GB" sz="1000" dirty="0" err="1" smtClean="0">
                <a:solidFill>
                  <a:schemeClr val="accent6"/>
                </a:solidFill>
              </a:rPr>
              <a:t>Rousselot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16</a:t>
            </a:fld>
            <a:endParaRPr lang="en-GB"/>
          </a:p>
        </p:txBody>
      </p:sp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-33457"/>
              <a:gd name="adj2" fmla="val 77627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See next talk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Bunker integration study 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Test to be performed at CERN, SM18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Clean room in SM18 being refurbished and upgraded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17</a:t>
            </a:fld>
            <a:endParaRPr lang="en-GB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457551" y="2601879"/>
            <a:ext cx="5497256" cy="3718511"/>
            <a:chOff x="2997200" y="2378093"/>
            <a:chExt cx="5679256" cy="384162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07"/>
            <a:stretch/>
          </p:blipFill>
          <p:spPr bwMode="auto">
            <a:xfrm>
              <a:off x="2997200" y="2378093"/>
              <a:ext cx="5679256" cy="38416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3028124" y="3095806"/>
              <a:ext cx="4668581" cy="3018400"/>
              <a:chOff x="3028124" y="3095806"/>
              <a:chExt cx="4668581" cy="301840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028124" y="5867985"/>
                <a:ext cx="14526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chemeClr val="accent6"/>
                    </a:solidFill>
                  </a:rPr>
                  <a:t>Courtesy of  T. </a:t>
                </a:r>
                <a:r>
                  <a:rPr lang="en-GB" sz="1000" dirty="0" err="1" smtClean="0">
                    <a:solidFill>
                      <a:schemeClr val="accent6"/>
                    </a:solidFill>
                  </a:rPr>
                  <a:t>Koettig</a:t>
                </a:r>
                <a:endParaRPr lang="en-GB" sz="10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997237" y="4159920"/>
                <a:ext cx="602397" cy="38156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i="1" dirty="0" smtClean="0"/>
                  <a:t>M7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3938022">
                <a:off x="6780846" y="3605265"/>
                <a:ext cx="1425317" cy="406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TRANSFER LINE GALLERY</a:t>
                </a:r>
                <a:endParaRPr lang="en-US" sz="14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 rot="3938022">
              <a:off x="7421300" y="4599075"/>
              <a:ext cx="2004931" cy="406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>
                <a:rot lat="0" lon="0" rev="2016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PUMPING TL GALLERY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5" name="Picture 14" descr="K:\SPL\REUNIONS\CERN\WG_MEETING_2\Vue dans bunker.png"/>
          <p:cNvPicPr>
            <a:picLocks noChangeAspect="1" noChangeArrowheads="1"/>
          </p:cNvPicPr>
          <p:nvPr/>
        </p:nvPicPr>
        <p:blipFill rotWithShape="1">
          <a:blip r:embed="rId5" cstate="email"/>
          <a:srcRect l="1641" t="9371" r="12310" b="6414"/>
          <a:stretch/>
        </p:blipFill>
        <p:spPr bwMode="auto">
          <a:xfrm>
            <a:off x="145181" y="3934376"/>
            <a:ext cx="3813242" cy="1644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33432" y="4039766"/>
            <a:ext cx="58309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M7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4408" y="3986412"/>
            <a:ext cx="1630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S. </a:t>
            </a:r>
            <a:r>
              <a:rPr lang="en-GB" sz="1000" dirty="0" err="1" smtClean="0">
                <a:solidFill>
                  <a:schemeClr val="accent6"/>
                </a:solidFill>
              </a:rPr>
              <a:t>Rousselot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-33457"/>
              <a:gd name="adj2" fmla="val 77627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Info: T. </a:t>
            </a:r>
            <a:r>
              <a:rPr lang="en-GB" sz="1400" dirty="0" err="1" smtClean="0">
                <a:solidFill>
                  <a:srgbClr val="FF0000"/>
                </a:solidFill>
                <a:latin typeface="Buxton Sketch" pitchFamily="66" charset="0"/>
              </a:rPr>
              <a:t>Koettig’s</a:t>
            </a:r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 presentation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18</a:t>
            </a:fld>
            <a:endParaRPr lang="en-GB" dirty="0"/>
          </a:p>
        </p:txBody>
      </p:sp>
      <p:sp>
        <p:nvSpPr>
          <p:cNvPr id="13" name="TextBox 11"/>
          <p:cNvSpPr txBox="1"/>
          <p:nvPr/>
        </p:nvSpPr>
        <p:spPr>
          <a:xfrm>
            <a:off x="2051802" y="6256567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Section meeting 26/3/2013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394" y="955730"/>
            <a:ext cx="6288152" cy="58025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99904" y="575475"/>
            <a:ext cx="1452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T. </a:t>
            </a:r>
            <a:r>
              <a:rPr lang="en-GB" sz="1000" dirty="0" err="1" smtClean="0">
                <a:solidFill>
                  <a:schemeClr val="accent6"/>
                </a:solidFill>
              </a:rPr>
              <a:t>Koettig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P&amp;ID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64394" y="2605548"/>
            <a:ext cx="2319348" cy="165182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5905500" y="2222500"/>
            <a:ext cx="901700" cy="266700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val 11"/>
          <p:cNvSpPr/>
          <p:nvPr/>
        </p:nvSpPr>
        <p:spPr>
          <a:xfrm>
            <a:off x="6096000" y="5676900"/>
            <a:ext cx="901700" cy="266700"/>
          </a:xfrm>
          <a:prstGeom prst="ellipse">
            <a:avLst/>
          </a:prstGeom>
          <a:noFill/>
          <a:ln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215820" y="5672613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Not latest design !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25606"/>
            <a:ext cx="4730436" cy="4667421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protection system</a:t>
            </a:r>
          </a:p>
          <a:p>
            <a:pPr lvl="1"/>
            <a:r>
              <a:rPr lang="en-GB" dirty="0" smtClean="0"/>
              <a:t>2 safety valves set at 1.5 and 1.8 </a:t>
            </a:r>
            <a:r>
              <a:rPr lang="en-GB" dirty="0" err="1" smtClean="0"/>
              <a:t>bara</a:t>
            </a:r>
            <a:r>
              <a:rPr lang="en-GB" dirty="0" smtClean="0"/>
              <a:t> according to operation conditions (warm or cold)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protection system</a:t>
            </a:r>
          </a:p>
          <a:p>
            <a:pPr lvl="1"/>
            <a:r>
              <a:rPr lang="en-GB" dirty="0" smtClean="0"/>
              <a:t>2 burst discs (redundancy) set at 2.1 </a:t>
            </a:r>
            <a:r>
              <a:rPr lang="en-GB" dirty="0" err="1" smtClean="0"/>
              <a:t>bara</a:t>
            </a:r>
            <a:endParaRPr lang="fr-F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19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P&amp;ID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42186"/>
          <a:stretch/>
        </p:blipFill>
        <p:spPr>
          <a:xfrm>
            <a:off x="4968022" y="1735487"/>
            <a:ext cx="3870158" cy="308380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prstDash val="dash"/>
          </a:ln>
        </p:spPr>
      </p:pic>
      <p:sp>
        <p:nvSpPr>
          <p:cNvPr id="12" name="TextBox 11"/>
          <p:cNvSpPr txBox="1"/>
          <p:nvPr/>
        </p:nvSpPr>
        <p:spPr>
          <a:xfrm>
            <a:off x="7385538" y="4946324"/>
            <a:ext cx="14526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T. </a:t>
            </a:r>
            <a:r>
              <a:rPr lang="en-GB" sz="1000" dirty="0" err="1" smtClean="0">
                <a:solidFill>
                  <a:schemeClr val="accent6"/>
                </a:solidFill>
              </a:rPr>
              <a:t>Koettig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-21201"/>
              <a:gd name="adj2" fmla="val 78860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Info: T. </a:t>
            </a:r>
            <a:r>
              <a:rPr lang="en-GB" sz="1400" dirty="0" err="1" smtClean="0">
                <a:solidFill>
                  <a:srgbClr val="FF0000"/>
                </a:solidFill>
                <a:latin typeface="Buxton Sketch" pitchFamily="66" charset="0"/>
              </a:rPr>
              <a:t>Koettig’s</a:t>
            </a:r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 presentation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 of the SPL SCM study</a:t>
            </a:r>
          </a:p>
          <a:p>
            <a:r>
              <a:rPr lang="en-GB" dirty="0" smtClean="0"/>
              <a:t>Main actors</a:t>
            </a:r>
          </a:p>
          <a:p>
            <a:r>
              <a:rPr lang="en-GB" dirty="0" smtClean="0"/>
              <a:t>SPL workspace</a:t>
            </a:r>
          </a:p>
          <a:p>
            <a:r>
              <a:rPr lang="en-GB" b="1" dirty="0" smtClean="0"/>
              <a:t>Status of the development</a:t>
            </a:r>
            <a:r>
              <a:rPr lang="en-GB" dirty="0" smtClean="0"/>
              <a:t> (on behalf of </a:t>
            </a:r>
            <a:r>
              <a:rPr lang="en-GB" dirty="0" err="1" smtClean="0"/>
              <a:t>Cryomodule</a:t>
            </a:r>
            <a:r>
              <a:rPr lang="en-GB" dirty="0" smtClean="0"/>
              <a:t> Team)</a:t>
            </a:r>
          </a:p>
          <a:p>
            <a:r>
              <a:rPr lang="en-GB" b="1" dirty="0" smtClean="0"/>
              <a:t>Vacuum vessel report</a:t>
            </a:r>
            <a:r>
              <a:rPr lang="en-GB" dirty="0" smtClean="0"/>
              <a:t> (on behalf of CNRS Team)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772522" y="8567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4"/>
                </a:solidFill>
              </a:rPr>
              <a:t>1</a:t>
            </a:r>
            <a:endParaRPr lang="en-GB" sz="1000" dirty="0">
              <a:solidFill>
                <a:schemeClr val="accent4"/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</a:t>
            </a:fld>
            <a:endParaRPr lang="en-GB"/>
          </a:p>
        </p:txBody>
      </p:sp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Risk analysis (on-going)</a:t>
            </a: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96626"/>
              </p:ext>
            </p:extLst>
          </p:nvPr>
        </p:nvGraphicFramePr>
        <p:xfrm>
          <a:off x="404301" y="1740749"/>
          <a:ext cx="8226424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77"/>
                <a:gridCol w="1458505"/>
                <a:gridCol w="1100213"/>
                <a:gridCol w="201158"/>
                <a:gridCol w="2189975"/>
                <a:gridCol w="1042580"/>
                <a:gridCol w="12629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Hazard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Cause/component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Consequences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Probability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Control measures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Leak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vacuum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baseline="0" dirty="0" smtClean="0">
                          <a:solidFill>
                            <a:schemeClr val="tx1"/>
                          </a:solidFill>
                        </a:rPr>
                        <a:t>vessel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Thermal cycles</a:t>
                      </a: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Mechanical loads</a:t>
                      </a: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Corrosion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Welds</a:t>
                      </a: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Bellows</a:t>
                      </a: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Pipes</a:t>
                      </a: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Flanges</a:t>
                      </a: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n-GB" sz="1200" u="none" baseline="0" dirty="0" smtClean="0">
                          <a:solidFill>
                            <a:schemeClr val="tx1"/>
                          </a:solidFill>
                        </a:rPr>
                        <a:t> increase in vacuum vessel</a:t>
                      </a:r>
                      <a:endParaRPr lang="en-GB" sz="12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Loss of insulation vacuum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Low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FF0000"/>
                          </a:solidFill>
                        </a:rPr>
                        <a:t>VV</a:t>
                      </a:r>
                      <a:r>
                        <a:rPr lang="en-GB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200" b="1" i="1" baseline="0" dirty="0" smtClean="0">
                          <a:solidFill>
                            <a:srgbClr val="FF0000"/>
                          </a:solidFill>
                        </a:rPr>
                        <a:t>relief plate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Temporary (small)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air leak into VV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Vaporization of condensed air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00B050"/>
                          </a:solidFill>
                        </a:rPr>
                        <a:t>VV </a:t>
                      </a:r>
                    </a:p>
                    <a:p>
                      <a:pPr algn="ctr"/>
                      <a:r>
                        <a:rPr lang="en-GB" sz="1200" b="1" i="1" dirty="0" smtClean="0">
                          <a:solidFill>
                            <a:srgbClr val="00B050"/>
                          </a:solidFill>
                        </a:rPr>
                        <a:t>relief valve</a:t>
                      </a:r>
                      <a:endParaRPr lang="en-GB" sz="1200" b="1" i="1" dirty="0">
                        <a:solidFill>
                          <a:srgbClr val="00B050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Pressure increase in </a:t>
                      </a:r>
                      <a:r>
                        <a:rPr lang="en-GB" sz="1200" b="1" dirty="0" err="1" smtClean="0">
                          <a:solidFill>
                            <a:schemeClr val="tx1"/>
                          </a:solidFill>
                        </a:rPr>
                        <a:t>LHe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volume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Loss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of insulation vacuum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u="none" dirty="0"/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dirty="0" smtClean="0">
                          <a:solidFill>
                            <a:schemeClr val="tx1"/>
                          </a:solidFill>
                        </a:rPr>
                        <a:t>Pressure</a:t>
                      </a:r>
                      <a:r>
                        <a:rPr lang="en-GB" sz="1200" u="none" baseline="0" dirty="0" smtClean="0">
                          <a:solidFill>
                            <a:schemeClr val="tx1"/>
                          </a:solidFill>
                        </a:rPr>
                        <a:t> increase in </a:t>
                      </a:r>
                      <a:r>
                        <a:rPr lang="en-GB" sz="1200" u="none" baseline="0" dirty="0" err="1" smtClean="0">
                          <a:solidFill>
                            <a:schemeClr val="tx1"/>
                          </a:solidFill>
                        </a:rPr>
                        <a:t>LHe</a:t>
                      </a:r>
                      <a:r>
                        <a:rPr lang="en-GB" sz="1200" u="none" baseline="0" dirty="0" smtClean="0">
                          <a:solidFill>
                            <a:schemeClr val="tx1"/>
                          </a:solidFill>
                        </a:rPr>
                        <a:t> volume</a:t>
                      </a:r>
                      <a:endParaRPr lang="en-GB" sz="120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Low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FF0000"/>
                          </a:solidFill>
                        </a:rPr>
                        <a:t>2K circuit burst disc</a:t>
                      </a:r>
                      <a:endParaRPr lang="en-GB" sz="12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Loss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of UH vacuum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Overpressure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GB" sz="1200" baseline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supply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Blocke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d return pipe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Power failure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7879" marR="87879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Static heat loads not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 compensated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High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 marL="87879" marR="87879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 smtClean="0">
                          <a:solidFill>
                            <a:srgbClr val="00B050"/>
                          </a:solidFill>
                        </a:rPr>
                        <a:t>2K</a:t>
                      </a:r>
                      <a:r>
                        <a:rPr lang="en-GB" sz="1200" b="1" i="1" baseline="0" dirty="0" smtClean="0">
                          <a:solidFill>
                            <a:srgbClr val="00B050"/>
                          </a:solidFill>
                        </a:rPr>
                        <a:t> circuit relief valve</a:t>
                      </a:r>
                      <a:endParaRPr lang="en-GB" sz="1200" b="1" i="1" dirty="0">
                        <a:solidFill>
                          <a:srgbClr val="00B050"/>
                        </a:solidFill>
                      </a:endParaRPr>
                    </a:p>
                  </a:txBody>
                  <a:tcPr marL="87879" marR="87879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615" y="1373348"/>
            <a:ext cx="1558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P. Azevedo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20</a:t>
            </a:fld>
            <a:endParaRPr lang="en-GB"/>
          </a:p>
        </p:txBody>
      </p:sp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2205" y="5933335"/>
            <a:ext cx="210841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CH" sz="1400" b="1" dirty="0" smtClean="0">
                <a:solidFill>
                  <a:srgbClr val="00B050"/>
                </a:solidFill>
                <a:latin typeface="Tempus Sans ITC" pitchFamily="82" charset="0"/>
                <a:cs typeface="Arial" pitchFamily="34" charset="0"/>
              </a:rPr>
              <a:t>1st protection </a:t>
            </a:r>
            <a:r>
              <a:rPr lang="fr-CH" sz="1400" b="1" dirty="0" err="1" smtClean="0">
                <a:solidFill>
                  <a:srgbClr val="00B050"/>
                </a:solidFill>
                <a:latin typeface="Tempus Sans ITC" pitchFamily="82" charset="0"/>
                <a:cs typeface="Arial" pitchFamily="34" charset="0"/>
              </a:rPr>
              <a:t>systems</a:t>
            </a:r>
            <a:endParaRPr lang="fr-CH" sz="1400" dirty="0" smtClean="0">
              <a:solidFill>
                <a:srgbClr val="00B050"/>
              </a:solidFill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2205" y="5553516"/>
            <a:ext cx="210841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CH" sz="1400" b="1" dirty="0" smtClean="0">
                <a:solidFill>
                  <a:srgbClr val="FF0000"/>
                </a:solidFill>
                <a:latin typeface="Tempus Sans ITC" pitchFamily="82" charset="0"/>
                <a:cs typeface="Arial" pitchFamily="34" charset="0"/>
              </a:rPr>
              <a:t>2nd protection </a:t>
            </a:r>
            <a:r>
              <a:rPr lang="fr-CH" sz="1400" b="1" dirty="0" err="1" smtClean="0">
                <a:solidFill>
                  <a:srgbClr val="FF0000"/>
                </a:solidFill>
                <a:latin typeface="Tempus Sans ITC" pitchFamily="82" charset="0"/>
                <a:cs typeface="Arial" pitchFamily="34" charset="0"/>
              </a:rPr>
              <a:t>systems</a:t>
            </a:r>
            <a:endParaRPr lang="fr-CH" sz="1400" dirty="0" smtClean="0">
              <a:solidFill>
                <a:srgbClr val="FF0000"/>
              </a:solidFill>
              <a:latin typeface="Tempus Sans ITC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</a:t>
            </a:r>
            <a:r>
              <a:rPr lang="en-GB" dirty="0" smtClean="0"/>
              <a:t>schedule (updated 4/2013)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15500" r="4375" b="58834"/>
          <a:stretch/>
        </p:blipFill>
        <p:spPr bwMode="auto">
          <a:xfrm>
            <a:off x="244444" y="1943100"/>
            <a:ext cx="874564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58157" y="2340429"/>
            <a:ext cx="144000" cy="2536371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894284" y="5016488"/>
            <a:ext cx="173632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CH" sz="1400" b="1" dirty="0" smtClean="0">
                <a:solidFill>
                  <a:srgbClr val="FFC000"/>
                </a:solidFill>
                <a:latin typeface="Tempus Sans ITC" pitchFamily="82" charset="0"/>
                <a:cs typeface="Arial" pitchFamily="34" charset="0"/>
              </a:rPr>
              <a:t>Test =&gt; 1.5 </a:t>
            </a:r>
            <a:r>
              <a:rPr lang="fr-CH" sz="1400" b="1" dirty="0" err="1" smtClean="0">
                <a:solidFill>
                  <a:srgbClr val="FFC000"/>
                </a:solidFill>
                <a:latin typeface="Tempus Sans ITC" pitchFamily="82" charset="0"/>
                <a:cs typeface="Arial" pitchFamily="34" charset="0"/>
              </a:rPr>
              <a:t>years</a:t>
            </a:r>
            <a:endParaRPr lang="fr-CH" sz="1400" dirty="0" smtClean="0">
              <a:solidFill>
                <a:srgbClr val="FFC000"/>
              </a:solidFill>
              <a:latin typeface="Tempus Sans ITC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Achievements since last SLHiPP-2 and summary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Monthly</a:t>
            </a:r>
            <a:r>
              <a:rPr lang="en-GB" sz="2000" dirty="0" smtClean="0"/>
              <a:t> </a:t>
            </a:r>
            <a:r>
              <a:rPr lang="en-GB" sz="2000" b="1" dirty="0" smtClean="0"/>
              <a:t>meeting </a:t>
            </a:r>
            <a:r>
              <a:rPr lang="en-GB" sz="2000" dirty="0" smtClean="0"/>
              <a:t>(9 meetings from last SLHiPP-2) – info on SPL workspace </a:t>
            </a:r>
            <a:r>
              <a:rPr lang="en-US" sz="2000" u="sng" dirty="0" smtClean="0">
                <a:solidFill>
                  <a:schemeClr val="accent4"/>
                </a:solidFill>
                <a:hlinkClick r:id="rId3"/>
              </a:rPr>
              <a:t>https://espace.cern.ch/spl-cryomodule/default.aspx</a:t>
            </a:r>
            <a:endParaRPr lang="en-GB" sz="20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Technical choices frozen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Vacuum vessel with top-lid </a:t>
            </a:r>
            <a:r>
              <a:rPr lang="en-GB" sz="2000" dirty="0" smtClean="0"/>
              <a:t>tendering phase started (CNRS)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Magnetic shield </a:t>
            </a:r>
            <a:r>
              <a:rPr lang="en-GB" sz="2000" dirty="0" smtClean="0"/>
              <a:t>design done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Consolidated </a:t>
            </a:r>
            <a:r>
              <a:rPr lang="en-GB" sz="2000" dirty="0" err="1"/>
              <a:t>cryomodule</a:t>
            </a:r>
            <a:r>
              <a:rPr lang="en-GB" sz="2000" dirty="0"/>
              <a:t> </a:t>
            </a:r>
            <a:r>
              <a:rPr lang="en-GB" sz="2000" b="1" dirty="0"/>
              <a:t>heat loads</a:t>
            </a:r>
            <a:r>
              <a:rPr lang="en-GB" sz="2000" dirty="0"/>
              <a:t> estimate done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Preliminary</a:t>
            </a:r>
            <a:r>
              <a:rPr lang="en-GB" sz="2000" b="1" dirty="0" smtClean="0"/>
              <a:t> safety risk analysis </a:t>
            </a:r>
            <a:r>
              <a:rPr lang="en-GB" sz="2000" dirty="0" smtClean="0"/>
              <a:t>done (CERN-HSE group), safety equipment chosen</a:t>
            </a:r>
            <a:endParaRPr lang="en-GB" sz="2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SM18</a:t>
            </a:r>
            <a:r>
              <a:rPr lang="en-GB" sz="2000" b="1" dirty="0" smtClean="0"/>
              <a:t> bunker integration study </a:t>
            </a:r>
            <a:r>
              <a:rPr lang="en-GB" sz="2000" dirty="0" smtClean="0"/>
              <a:t>done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SM18 </a:t>
            </a:r>
            <a:r>
              <a:rPr lang="en-GB" sz="2000" dirty="0" smtClean="0"/>
              <a:t>being upgraded for test of SCM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/>
              <a:t>Instrumentation</a:t>
            </a:r>
            <a:r>
              <a:rPr lang="en-GB" sz="2000" dirty="0" smtClean="0"/>
              <a:t> list for SCM transmitted</a:t>
            </a:r>
          </a:p>
          <a:p>
            <a:pPr>
              <a:buFont typeface="Arial" pitchFamily="34" charset="0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Mock-ups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tests done or in progress..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7829" y="2170584"/>
            <a:ext cx="7725854" cy="25202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 smtClean="0"/>
              <a:t>Merci</a:t>
            </a:r>
            <a:r>
              <a:rPr lang="en-GB" sz="3200" dirty="0" smtClean="0"/>
              <a:t> beaucoup pour </a:t>
            </a:r>
            <a:r>
              <a:rPr lang="en-GB" sz="3200" dirty="0" err="1" smtClean="0"/>
              <a:t>votre</a:t>
            </a:r>
            <a:r>
              <a:rPr lang="en-GB" sz="3200" dirty="0" smtClean="0"/>
              <a:t> attention!</a:t>
            </a:r>
          </a:p>
          <a:p>
            <a:r>
              <a:rPr lang="en-GB" sz="3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Thanks to all the people of the team!</a:t>
            </a:r>
            <a:r>
              <a:rPr lang="en-GB" sz="3200" dirty="0" smtClean="0">
                <a:latin typeface="Tempus Sans ITC" pitchFamily="82" charset="0"/>
              </a:rPr>
              <a:t/>
            </a:r>
            <a:br>
              <a:rPr lang="en-GB" sz="3200" dirty="0" smtClean="0">
                <a:latin typeface="Tempus Sans ITC" pitchFamily="82" charset="0"/>
              </a:rPr>
            </a:br>
            <a:endParaRPr lang="en-GB" sz="2400" b="1" i="1" dirty="0">
              <a:latin typeface="Tempus Sans ITC" pitchFamily="82" charset="0"/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725900" y="4120509"/>
            <a:ext cx="771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>
                <a:solidFill>
                  <a:schemeClr val="accent3"/>
                </a:solidFill>
              </a:rPr>
              <a:t>SPL workspace:	</a:t>
            </a:r>
            <a:r>
              <a:rPr lang="en-GB" sz="1400" dirty="0" smtClean="0">
                <a:solidFill>
                  <a:schemeClr val="accent3"/>
                </a:solidFill>
                <a:hlinkClick r:id="rId3"/>
              </a:rPr>
              <a:t>https://espace.cern.ch/spl-cryomodule/default.aspx</a:t>
            </a:r>
            <a:endParaRPr lang="en-GB" sz="1400" b="1" i="1" dirty="0" smtClean="0">
              <a:solidFill>
                <a:schemeClr val="accent3"/>
              </a:solidFill>
            </a:endParaRPr>
          </a:p>
          <a:p>
            <a:r>
              <a:rPr lang="en-GB" sz="1400" b="1" i="1" dirty="0" smtClean="0">
                <a:solidFill>
                  <a:schemeClr val="accent3"/>
                </a:solidFill>
              </a:rPr>
              <a:t>SPL docs on EDMS:	</a:t>
            </a:r>
            <a:r>
              <a:rPr lang="en-GB" sz="1400" dirty="0" smtClean="0">
                <a:solidFill>
                  <a:schemeClr val="accent3"/>
                </a:solidFill>
                <a:hlinkClick r:id="rId4"/>
              </a:rPr>
              <a:t>https://edms.cern.ch/nav/P:SLHC-000008:V0/P:SLHC-000076:V0/TAB3</a:t>
            </a:r>
            <a:endParaRPr lang="en-GB" sz="1400" dirty="0" smtClean="0">
              <a:solidFill>
                <a:schemeClr val="accent3"/>
              </a:solidFill>
            </a:endParaRPr>
          </a:p>
        </p:txBody>
      </p:sp>
      <p:pic>
        <p:nvPicPr>
          <p:cNvPr id="9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7829" y="2170584"/>
            <a:ext cx="7725854" cy="25202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Extra slides</a:t>
            </a:r>
            <a:endParaRPr lang="en-GB" sz="2400" b="1" i="1" dirty="0">
              <a:latin typeface="Tempus Sans ITC" pitchFamily="82" charset="0"/>
            </a:endParaRPr>
          </a:p>
        </p:txBody>
      </p:sp>
      <p:pic>
        <p:nvPicPr>
          <p:cNvPr id="9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Reference people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1600" dirty="0" smtClean="0"/>
              <a:t>General info			</a:t>
            </a:r>
            <a:r>
              <a:rPr lang="en-GB" sz="1600" dirty="0" smtClean="0">
                <a:hlinkClick r:id="rId4"/>
              </a:rPr>
              <a:t>Vittorio.Parma@cern.ch</a:t>
            </a:r>
            <a:r>
              <a:rPr lang="en-GB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err="1" smtClean="0"/>
              <a:t>Intercavity</a:t>
            </a:r>
            <a:r>
              <a:rPr lang="en-GB" sz="1600" dirty="0" smtClean="0"/>
              <a:t> supports, mock-ups	</a:t>
            </a:r>
            <a:r>
              <a:rPr lang="en-GB" sz="1600" dirty="0" smtClean="0">
                <a:hlinkClick r:id="rId5"/>
              </a:rPr>
              <a:t>Arnaud.Vande.Craen@cern.ch</a:t>
            </a:r>
            <a:r>
              <a:rPr lang="en-GB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Mock-ups, alignment issue	</a:t>
            </a:r>
            <a:r>
              <a:rPr lang="en-GB" sz="1600" dirty="0" smtClean="0">
                <a:hlinkClick r:id="rId6"/>
              </a:rPr>
              <a:t>Wojciech.Zak@cern.ch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Vacuum vessel	</a:t>
            </a:r>
            <a:r>
              <a:rPr lang="en-GB" sz="1600" dirty="0"/>
              <a:t>	</a:t>
            </a:r>
            <a:r>
              <a:rPr lang="en-GB" sz="1600" dirty="0" smtClean="0">
                <a:hlinkClick r:id="rId7"/>
              </a:rPr>
              <a:t>Duthil@ipno.in2p3.fr</a:t>
            </a:r>
            <a:r>
              <a:rPr lang="en-GB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128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4" t="30321" r="56343" b="29679"/>
          <a:stretch/>
        </p:blipFill>
        <p:spPr bwMode="auto">
          <a:xfrm>
            <a:off x="2349099" y="1154160"/>
            <a:ext cx="6461695" cy="484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last SLHiPP-2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3184" y="956785"/>
            <a:ext cx="1936625" cy="39475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From SLHiPP-2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 analysis</a:t>
            </a:r>
            <a:br>
              <a:rPr lang="en-GB" dirty="0" smtClean="0"/>
            </a:br>
            <a:r>
              <a:rPr lang="en-GB" dirty="0" smtClean="0">
                <a:solidFill>
                  <a:schemeClr val="accent4"/>
                </a:solidFill>
              </a:rPr>
              <a:t>Plastic limit</a:t>
            </a:r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1384" y="5935689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Based on M. Esposito’s study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27</a:t>
            </a:fld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779177" y="5265682"/>
            <a:ext cx="464414" cy="289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59432" y="3615005"/>
            <a:ext cx="369919" cy="2948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8790"/>
              </p:ext>
            </p:extLst>
          </p:nvPr>
        </p:nvGraphicFramePr>
        <p:xfrm>
          <a:off x="3368744" y="1494144"/>
          <a:ext cx="5775256" cy="444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3287486" cy="466742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Cavity under the effect of  </a:t>
            </a:r>
            <a:r>
              <a:rPr lang="en-GB" b="1" dirty="0" smtClean="0"/>
              <a:t>external pressure and thermal contractions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5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SCM Instrumentation 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15101" r="17740" b="8422"/>
          <a:stretch/>
        </p:blipFill>
        <p:spPr bwMode="auto">
          <a:xfrm>
            <a:off x="108504" y="1242895"/>
            <a:ext cx="9000000" cy="553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9176" y="14186"/>
            <a:ext cx="8781862" cy="584775"/>
          </a:xfrm>
          <a:prstGeom prst="rect">
            <a:avLst/>
          </a:prstGeom>
          <a:noFill/>
          <a:ln w="19050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0000FF"/>
                </a:solidFill>
              </a:rPr>
              <a:t>https://espace.cern.ch/spl-cryomodule/_layouts/xlviewer.aspx?id=/spl-cryomodule/Documents/REFERENCE%20docs/SPL%20SCM%20Instrumentation%20list.xlsx&amp;Source=https%3A%2F%2Fespace%2Ecern%2Ech%2Fspl%2Dcryomodule%2FDocuments%2FForms%2FAllItems%2Easpx%3FRootFolder%3D%252Fspl%252Dcryomodule%252FDocuments%252FREFERENCE%2520docs%26FolderCTID%3D0x0120008F857AEAC0034440A18CEF84BD247C32%26View%3D%7B0743C195%2D489A%2D4E51%2D8027%2D77F054B2A8EA%7D&amp;DefaultItemOpen=1</a:t>
            </a:r>
          </a:p>
        </p:txBody>
      </p:sp>
    </p:spTree>
    <p:extLst>
      <p:ext uri="{BB962C8B-B14F-4D97-AF65-F5344CB8AC3E}">
        <p14:creationId xmlns:p14="http://schemas.microsoft.com/office/powerpoint/2010/main" val="28422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Technical service module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8" descr="coupe axonoTSM0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62478" y="1573771"/>
            <a:ext cx="4896544" cy="37051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14" idx="3"/>
          </p:cNvCxnSpPr>
          <p:nvPr/>
        </p:nvCxnSpPr>
        <p:spPr bwMode="auto">
          <a:xfrm flipV="1">
            <a:off x="2313725" y="3426373"/>
            <a:ext cx="2835791" cy="726070"/>
          </a:xfrm>
          <a:prstGeom prst="straightConnector1">
            <a:avLst/>
          </a:prstGeom>
          <a:noFill/>
          <a:ln w="317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88579" y="3613834"/>
            <a:ext cx="1725146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DWT vapor generator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reservoir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(1 liter at 4.5 K)</a:t>
            </a:r>
          </a:p>
        </p:txBody>
      </p:sp>
      <p:cxnSp>
        <p:nvCxnSpPr>
          <p:cNvPr id="16" name="Straight Arrow Connector 15"/>
          <p:cNvCxnSpPr>
            <a:stCxn id="17" idx="0"/>
          </p:cNvCxnSpPr>
          <p:nvPr/>
        </p:nvCxnSpPr>
        <p:spPr bwMode="auto">
          <a:xfrm flipV="1">
            <a:off x="3684318" y="3859481"/>
            <a:ext cx="1327069" cy="1768392"/>
          </a:xfrm>
          <a:prstGeom prst="straightConnector1">
            <a:avLst/>
          </a:prstGeom>
          <a:noFill/>
          <a:ln w="317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895480" y="5627873"/>
            <a:ext cx="157767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Last IC support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Straight Arrow Connector 17"/>
          <p:cNvCxnSpPr>
            <a:stCxn id="19" idx="3"/>
          </p:cNvCxnSpPr>
          <p:nvPr/>
        </p:nvCxnSpPr>
        <p:spPr bwMode="auto">
          <a:xfrm>
            <a:off x="2673648" y="2286564"/>
            <a:ext cx="2637102" cy="181507"/>
          </a:xfrm>
          <a:prstGeom prst="straightConnector1">
            <a:avLst/>
          </a:prstGeom>
          <a:noFill/>
          <a:ln w="317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9900" y="1994176"/>
            <a:ext cx="2203748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Phase separator pot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(5 liters at 2 K)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21" idx="0"/>
          </p:cNvCxnSpPr>
          <p:nvPr/>
        </p:nvCxnSpPr>
        <p:spPr bwMode="auto">
          <a:xfrm flipV="1">
            <a:off x="6020524" y="4075500"/>
            <a:ext cx="582551" cy="1579716"/>
          </a:xfrm>
          <a:prstGeom prst="straightConnector1">
            <a:avLst/>
          </a:prstGeom>
          <a:noFill/>
          <a:ln w="3175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068024" y="5655216"/>
            <a:ext cx="1905000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DN80 gate valve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4164" y="1597329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P. </a:t>
            </a:r>
            <a:r>
              <a:rPr lang="en-GB" sz="1000" dirty="0" err="1" smtClean="0">
                <a:solidFill>
                  <a:schemeClr val="accent6"/>
                </a:solidFill>
              </a:rPr>
              <a:t>Duthil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29</a:t>
            </a:fld>
            <a:endParaRPr lang="en-GB"/>
          </a:p>
        </p:txBody>
      </p:sp>
      <p:sp>
        <p:nvSpPr>
          <p:cNvPr id="22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49" y="4743677"/>
            <a:ext cx="1634293" cy="19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5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Aim of the SPL SCM study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What</a:t>
            </a:r>
          </a:p>
          <a:p>
            <a:pPr lvl="1"/>
            <a:r>
              <a:rPr lang="en-GB" dirty="0" smtClean="0"/>
              <a:t>Design/construction/test of short </a:t>
            </a:r>
            <a:r>
              <a:rPr lang="en-GB" dirty="0"/>
              <a:t>version </a:t>
            </a:r>
            <a:r>
              <a:rPr lang="en-GB" dirty="0" smtClean="0"/>
              <a:t>of </a:t>
            </a:r>
            <a:r>
              <a:rPr lang="en-GB" b="1" dirty="0" smtClean="0"/>
              <a:t>Superconducting </a:t>
            </a:r>
            <a:r>
              <a:rPr lang="en-GB" b="1" dirty="0" err="1" smtClean="0"/>
              <a:t>Cryomodule</a:t>
            </a:r>
            <a:r>
              <a:rPr lang="en-GB" b="1" dirty="0" smtClean="0"/>
              <a:t> for High Power Proton beam (SCM)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Why</a:t>
            </a:r>
          </a:p>
          <a:p>
            <a:pPr lvl="1"/>
            <a:r>
              <a:rPr lang="en-GB" dirty="0" smtClean="0"/>
              <a:t>For testing of 704 MHz superconducting cavities (SPL </a:t>
            </a:r>
            <a:r>
              <a:rPr lang="en-GB" dirty="0" err="1" smtClean="0"/>
              <a:t>linac</a:t>
            </a:r>
            <a:r>
              <a:rPr lang="en-GB" dirty="0" smtClean="0"/>
              <a:t> useful for </a:t>
            </a:r>
            <a:r>
              <a:rPr lang="en-GB" b="1" dirty="0" smtClean="0"/>
              <a:t>neutrino factory </a:t>
            </a:r>
            <a:r>
              <a:rPr lang="en-GB" dirty="0" smtClean="0"/>
              <a:t>and LHC physics)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When</a:t>
            </a:r>
          </a:p>
          <a:p>
            <a:pPr lvl="1"/>
            <a:r>
              <a:rPr lang="en-GB" dirty="0" smtClean="0"/>
              <a:t>SCM is foreseen to be built and tested in </a:t>
            </a:r>
            <a:r>
              <a:rPr lang="en-GB" b="1" dirty="0" smtClean="0"/>
              <a:t>2013-2015</a:t>
            </a:r>
          </a:p>
          <a:p>
            <a:r>
              <a:rPr lang="en-GB" dirty="0" smtClean="0">
                <a:solidFill>
                  <a:schemeClr val="accent4"/>
                </a:solidFill>
              </a:rPr>
              <a:t>Where</a:t>
            </a:r>
          </a:p>
          <a:p>
            <a:pPr lvl="1"/>
            <a:r>
              <a:rPr lang="en-GB" dirty="0" smtClean="0"/>
              <a:t>Design/production shared btw </a:t>
            </a:r>
            <a:r>
              <a:rPr lang="en-GB" b="1" dirty="0" smtClean="0"/>
              <a:t>CERN</a:t>
            </a:r>
            <a:r>
              <a:rPr lang="en-GB" dirty="0" smtClean="0"/>
              <a:t>, </a:t>
            </a:r>
            <a:r>
              <a:rPr lang="en-GB" b="1" dirty="0" smtClean="0"/>
              <a:t>CEA</a:t>
            </a:r>
            <a:r>
              <a:rPr lang="en-GB" dirty="0" smtClean="0"/>
              <a:t>, </a:t>
            </a:r>
            <a:r>
              <a:rPr lang="en-GB" b="1" dirty="0" smtClean="0"/>
              <a:t>CNRS and industry</a:t>
            </a:r>
          </a:p>
          <a:p>
            <a:pPr lvl="1"/>
            <a:r>
              <a:rPr lang="en-GB" dirty="0" smtClean="0"/>
              <a:t>To be tested at </a:t>
            </a:r>
            <a:r>
              <a:rPr lang="en-GB" b="1" dirty="0" smtClean="0"/>
              <a:t>CERN, SM18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Cold box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To be produced at CERN</a:t>
            </a:r>
            <a:endParaRPr lang="en-GB" dirty="0"/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PARTAGE\Vues 3D SPL WG 2012-09-18\PNG\BV_eclat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71551" y="1685652"/>
            <a:ext cx="4744091" cy="4851013"/>
          </a:xfrm>
          <a:prstGeom prst="rect">
            <a:avLst/>
          </a:prstGeom>
          <a:noFill/>
        </p:spPr>
      </p:pic>
      <p:sp>
        <p:nvSpPr>
          <p:cNvPr id="6" name="Flèche droite 5"/>
          <p:cNvSpPr/>
          <p:nvPr/>
        </p:nvSpPr>
        <p:spPr>
          <a:xfrm rot="20930015" flipH="1">
            <a:off x="7448649" y="3026191"/>
            <a:ext cx="263224" cy="1768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 rot="20973552">
            <a:off x="7569456" y="2778516"/>
            <a:ext cx="1481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From SM18</a:t>
            </a:r>
          </a:p>
        </p:txBody>
      </p:sp>
      <p:sp>
        <p:nvSpPr>
          <p:cNvPr id="9" name="Flèche droite 8"/>
          <p:cNvSpPr/>
          <p:nvPr/>
        </p:nvSpPr>
        <p:spPr>
          <a:xfrm rot="20930015" flipH="1">
            <a:off x="2263709" y="3994411"/>
            <a:ext cx="263224" cy="1768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9"/>
          <p:cNvSpPr txBox="1"/>
          <p:nvPr/>
        </p:nvSpPr>
        <p:spPr>
          <a:xfrm rot="20973552">
            <a:off x="1426950" y="3992839"/>
            <a:ext cx="1043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To CM</a:t>
            </a:r>
          </a:p>
        </p:txBody>
      </p:sp>
      <p:sp>
        <p:nvSpPr>
          <p:cNvPr id="13" name="Légende encadrée 2 15"/>
          <p:cNvSpPr/>
          <p:nvPr/>
        </p:nvSpPr>
        <p:spPr>
          <a:xfrm>
            <a:off x="7045314" y="4014232"/>
            <a:ext cx="1490045" cy="35025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91043"/>
              <a:gd name="adj6" fmla="val -57857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Thermal shield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égende encadrée 2 16"/>
          <p:cNvSpPr/>
          <p:nvPr/>
        </p:nvSpPr>
        <p:spPr>
          <a:xfrm>
            <a:off x="7096114" y="5615794"/>
            <a:ext cx="1490045" cy="35025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1805"/>
              <a:gd name="adj6" fmla="val -50550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vessel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Légende encadrée 2 17"/>
          <p:cNvSpPr/>
          <p:nvPr/>
        </p:nvSpPr>
        <p:spPr>
          <a:xfrm flipH="1">
            <a:off x="1381070" y="3147575"/>
            <a:ext cx="1490045" cy="28642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85185"/>
              <a:gd name="adj6" fmla="val -23013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Thermal shield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917" y="4487600"/>
            <a:ext cx="1354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P. </a:t>
            </a:r>
            <a:r>
              <a:rPr lang="en-GB" sz="1000" dirty="0" err="1" smtClean="0">
                <a:solidFill>
                  <a:schemeClr val="accent6"/>
                </a:solidFill>
              </a:rPr>
              <a:t>Duthil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7" name="Légende encadrée 2 14"/>
          <p:cNvSpPr/>
          <p:nvPr/>
        </p:nvSpPr>
        <p:spPr>
          <a:xfrm flipH="1">
            <a:off x="2425301" y="2270843"/>
            <a:ext cx="1490045" cy="285374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96453"/>
              <a:gd name="adj6" fmla="val -43276"/>
            </a:avLst>
          </a:prstGeom>
          <a:noFill/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Vacuum vessel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30</a:t>
            </a:fld>
            <a:endParaRPr lang="en-GB"/>
          </a:p>
        </p:txBody>
      </p:sp>
      <p:sp>
        <p:nvSpPr>
          <p:cNvPr id="20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57616"/>
              </p:ext>
            </p:extLst>
          </p:nvPr>
        </p:nvGraphicFramePr>
        <p:xfrm>
          <a:off x="607278" y="183184"/>
          <a:ext cx="7975405" cy="6441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8710"/>
                <a:gridCol w="1674891"/>
                <a:gridCol w="1321804"/>
              </a:tblGrid>
              <a:tr h="2154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System/Component/Activity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Person(s) in charge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Lab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110452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latin typeface="Arial"/>
                        </a:rPr>
                        <a:t>Cavities/He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vessel/tuner construction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O. Brunner</a:t>
                      </a: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O.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Capatina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T.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Renaglia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F.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Pillon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N.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Valverde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I. 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Aviles</a:t>
                      </a: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G.</a:t>
                      </a:r>
                      <a:r>
                        <a:rPr lang="en-US" sz="11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Devanz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CEA-</a:t>
                      </a:r>
                      <a:r>
                        <a:rPr lang="en-US" sz="1100" b="0" i="1" u="none" strike="noStrike" dirty="0" err="1" smtClean="0">
                          <a:latin typeface="Arial"/>
                        </a:rPr>
                        <a:t>Saclay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1563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latin typeface="Arial"/>
                        </a:rPr>
                        <a:t>SRF, magnetic shielding, Clean-Room activities, RF test stations (SM18)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T.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Junginger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K.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Shirm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J.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Chambrillon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O. Brunner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8929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latin typeface="Arial"/>
                        </a:rPr>
                        <a:t>RF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Power Coupler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E.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Montesinos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, </a:t>
                      </a: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G.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Devanz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CEA-</a:t>
                      </a:r>
                      <a:r>
                        <a:rPr lang="en-US" sz="1100" b="0" i="1" u="none" strike="noStrike" dirty="0" err="1" smtClean="0">
                          <a:latin typeface="Arial"/>
                        </a:rPr>
                        <a:t>Saclay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0781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latin typeface="Arial"/>
                        </a:rPr>
                        <a:t>Vacuum systems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G.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Vandoni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914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latin typeface="Arial"/>
                        </a:rPr>
                        <a:t>Cryogenics (</a:t>
                      </a:r>
                      <a:r>
                        <a:rPr lang="en-US" sz="1100" b="1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infrastructure SM18)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O.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Pirotte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R. Van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Weelderen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T.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Koettig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444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latin typeface="Arial"/>
                        </a:rPr>
                        <a:t>Survey and alignment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P.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Bestman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09106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-module conceptual design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R.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Bonomi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O.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Capatina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P. Coelho</a:t>
                      </a: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V</a:t>
                      </a:r>
                      <a:r>
                        <a:rPr lang="en-US" sz="1100" b="0" i="0" u="none" strike="noStrike" dirty="0" smtClean="0">
                          <a:latin typeface="Arial"/>
                        </a:rPr>
                        <a:t>. Parma</a:t>
                      </a: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D. Perez</a:t>
                      </a:r>
                    </a:p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A.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Vande</a:t>
                      </a:r>
                      <a:r>
                        <a:rPr lang="en-US" sz="11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100" b="0" i="0" u="none" strike="noStrike" baseline="0" dirty="0" err="1" smtClean="0">
                          <a:latin typeface="Arial"/>
                        </a:rPr>
                        <a:t>Craen</a:t>
                      </a:r>
                      <a:endParaRPr lang="en-US" sz="1100" b="0" i="0" u="none" strike="noStrike" baseline="0" dirty="0" smtClean="0">
                        <a:latin typeface="Arial"/>
                      </a:endParaRPr>
                    </a:p>
                    <a:p>
                      <a:pPr algn="just" fontAlgn="t"/>
                      <a:r>
                        <a:rPr lang="en-US" sz="1100" b="0" i="0" u="none" strike="noStrike" baseline="0" dirty="0" smtClean="0">
                          <a:latin typeface="Arial"/>
                        </a:rPr>
                        <a:t>W. Zak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 former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r>
                        <a:rPr lang="en-US" sz="1100" b="0" i="1" u="none" strike="noStrike" baseline="0" dirty="0" smtClean="0">
                          <a:latin typeface="Arial"/>
                        </a:rPr>
                        <a:t> former</a:t>
                      </a:r>
                      <a:endParaRPr lang="en-US" sz="1100" b="0" i="1" u="none" strike="noStrike" dirty="0" smtClean="0">
                        <a:latin typeface="Arial"/>
                      </a:endParaRP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</a:p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CERN/ESS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785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-module detailed design &amp; Integration &amp; Cryostat assembly tooling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/>
                        </a:rPr>
                        <a:t>P.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Dambre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/>
                        </a:rPr>
                        <a:t>P.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Duthil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/>
                        </a:rPr>
                        <a:t>P. Duchesne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/>
                        </a:rPr>
                        <a:t>S.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Rousselot</a:t>
                      </a:r>
                      <a:endParaRPr lang="en-US" sz="1100" b="0" i="0" u="none" strike="noStrike" dirty="0" smtClean="0">
                        <a:latin typeface="Arial"/>
                      </a:endParaRP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latin typeface="Arial"/>
                        </a:rPr>
                        <a:t>D.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Reynet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baseline="0" dirty="0" smtClean="0">
                          <a:latin typeface="Arial"/>
                        </a:rPr>
                        <a:t>C</a:t>
                      </a:r>
                      <a:r>
                        <a:rPr lang="en-US" sz="1100" b="0" i="1" u="none" strike="noStrike" dirty="0" smtClean="0">
                          <a:latin typeface="Arial"/>
                        </a:rPr>
                        <a:t>NRS/IPNO-</a:t>
                      </a:r>
                      <a:r>
                        <a:rPr lang="en-US" sz="1100" b="0" i="1" u="none" strike="noStrike" dirty="0" err="1" smtClean="0">
                          <a:latin typeface="Arial"/>
                        </a:rPr>
                        <a:t>Orsay</a:t>
                      </a:r>
                      <a:endParaRPr lang="en-US" sz="1100" b="0" i="1" u="none" strike="noStrike" dirty="0" smtClean="0">
                        <a:latin typeface="Arial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baseline="0" dirty="0" smtClean="0">
                          <a:latin typeface="+mn-lt"/>
                        </a:rPr>
                        <a:t>C</a:t>
                      </a:r>
                      <a:r>
                        <a:rPr lang="en-US" sz="1100" b="0" i="1" u="none" strike="noStrike" dirty="0" smtClean="0">
                          <a:latin typeface="+mn-lt"/>
                        </a:rPr>
                        <a:t>NRS/IPNO-</a:t>
                      </a:r>
                      <a:r>
                        <a:rPr lang="en-US" sz="1100" b="0" i="1" u="none" strike="noStrike" dirty="0" err="1" smtClean="0">
                          <a:latin typeface="+mn-lt"/>
                        </a:rPr>
                        <a:t>Orsay</a:t>
                      </a:r>
                      <a:endParaRPr lang="en-US" sz="1100" b="0" i="1" u="none" strike="noStrike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baseline="0" dirty="0" smtClean="0">
                          <a:latin typeface="+mn-lt"/>
                        </a:rPr>
                        <a:t>C</a:t>
                      </a:r>
                      <a:r>
                        <a:rPr lang="en-US" sz="1100" b="0" i="1" u="none" strike="noStrike" dirty="0" smtClean="0">
                          <a:latin typeface="+mn-lt"/>
                        </a:rPr>
                        <a:t>NRS/IPNO-</a:t>
                      </a:r>
                      <a:r>
                        <a:rPr lang="en-US" sz="1100" b="0" i="1" u="none" strike="noStrike" dirty="0" err="1" smtClean="0">
                          <a:latin typeface="+mn-lt"/>
                        </a:rPr>
                        <a:t>Orsay</a:t>
                      </a:r>
                      <a:endParaRPr lang="en-US" sz="1100" b="0" i="1" u="none" strike="noStrike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baseline="0" dirty="0" smtClean="0">
                          <a:latin typeface="+mn-lt"/>
                        </a:rPr>
                        <a:t>C</a:t>
                      </a:r>
                      <a:r>
                        <a:rPr lang="en-US" sz="1100" b="0" i="1" u="none" strike="noStrike" dirty="0" smtClean="0">
                          <a:latin typeface="+mn-lt"/>
                        </a:rPr>
                        <a:t>NRS/IPNO-</a:t>
                      </a:r>
                      <a:r>
                        <a:rPr lang="en-US" sz="1100" b="0" i="1" u="none" strike="noStrike" dirty="0" err="1" smtClean="0">
                          <a:latin typeface="+mn-lt"/>
                        </a:rPr>
                        <a:t>Orsay</a:t>
                      </a:r>
                      <a:endParaRPr lang="en-US" sz="1100" b="0" i="1" u="none" strike="noStrike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u="none" strike="noStrike" baseline="0" dirty="0" smtClean="0">
                          <a:latin typeface="+mn-lt"/>
                        </a:rPr>
                        <a:t>C</a:t>
                      </a:r>
                      <a:r>
                        <a:rPr lang="en-US" sz="1100" b="0" i="1" u="none" strike="noStrike" dirty="0" smtClean="0">
                          <a:latin typeface="+mn-lt"/>
                        </a:rPr>
                        <a:t>NRS/IPNO-</a:t>
                      </a:r>
                      <a:r>
                        <a:rPr lang="en-US" sz="1100" b="0" i="1" u="none" strike="noStrike" dirty="0" err="1" smtClean="0">
                          <a:latin typeface="+mn-lt"/>
                        </a:rPr>
                        <a:t>Orsay</a:t>
                      </a:r>
                      <a:endParaRPr lang="en-US" sz="1100" b="0" i="1" u="none" strike="noStrike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220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latin typeface="Arial"/>
                        </a:rPr>
                        <a:t>SPL Machine architecture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F.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Gerigk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6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smtClean="0">
                          <a:latin typeface="Arial"/>
                        </a:rPr>
                        <a:t>ESS </a:t>
                      </a:r>
                      <a:r>
                        <a:rPr lang="en-US" sz="1100" b="1" i="0" u="none" strike="noStrike" dirty="0" err="1" smtClean="0">
                          <a:latin typeface="Arial"/>
                        </a:rPr>
                        <a:t>Cryomodule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 developments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C. </a:t>
                      </a:r>
                      <a:r>
                        <a:rPr lang="en-US" sz="1100" b="0" i="0" u="none" strike="noStrike" dirty="0" err="1" smtClean="0">
                          <a:latin typeface="Arial"/>
                        </a:rPr>
                        <a:t>Darve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ESS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961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 smtClean="0">
                          <a:latin typeface="Arial"/>
                        </a:rPr>
                        <a:t>Cryo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-module</a:t>
                      </a:r>
                      <a:r>
                        <a:rPr lang="en-US" sz="1100" b="1" i="0" u="none" strike="noStrike" baseline="0" dirty="0" smtClean="0">
                          <a:latin typeface="Arial"/>
                        </a:rPr>
                        <a:t> Technical Coordination</a:t>
                      </a:r>
                      <a:endParaRPr lang="en-US" sz="11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100" b="0" i="0" u="none" strike="noStrike" dirty="0" smtClean="0">
                          <a:latin typeface="Arial"/>
                        </a:rPr>
                        <a:t>V. Parma</a:t>
                      </a:r>
                      <a:endParaRPr lang="en-US" sz="11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1" u="none" strike="noStrike" dirty="0" smtClean="0">
                          <a:latin typeface="Arial"/>
                        </a:rPr>
                        <a:t>CERN</a:t>
                      </a:r>
                      <a:endParaRPr lang="en-US" sz="11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7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SPL </a:t>
            </a:r>
            <a:r>
              <a:rPr lang="en-GB" dirty="0" err="1" smtClean="0"/>
              <a:t>Cryomodule</a:t>
            </a:r>
            <a:r>
              <a:rPr lang="en-GB" dirty="0" smtClean="0"/>
              <a:t> Workspace</a:t>
            </a:r>
            <a:endParaRPr lang="en-GB" dirty="0"/>
          </a:p>
        </p:txBody>
      </p:sp>
      <p:sp>
        <p:nvSpPr>
          <p:cNvPr id="9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2656" b="4251"/>
          <a:stretch/>
        </p:blipFill>
        <p:spPr bwMode="auto">
          <a:xfrm>
            <a:off x="55322" y="1609818"/>
            <a:ext cx="9009900" cy="5148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43992" y="2139461"/>
            <a:ext cx="2344365" cy="81774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7575"/>
                </a:solidFill>
                <a:latin typeface="Tempus Sans ITC" pitchFamily="82" charset="0"/>
              </a:rPr>
              <a:t>REFERENCE DOCUMENTS</a:t>
            </a:r>
            <a:endParaRPr lang="en-GB" sz="2000" b="1" dirty="0">
              <a:solidFill>
                <a:srgbClr val="FF7575"/>
              </a:solidFill>
              <a:latin typeface="Tempus Sans ITC" pitchFamily="8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762" y="2822202"/>
            <a:ext cx="5800587" cy="175952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7D7D"/>
                </a:solidFill>
                <a:latin typeface="Tempus Sans ITC" pitchFamily="82" charset="0"/>
              </a:rPr>
              <a:t>LIST OF ACTIONS</a:t>
            </a:r>
            <a:endParaRPr lang="en-GB" sz="2000" b="1" dirty="0">
              <a:solidFill>
                <a:srgbClr val="FF7D7D"/>
              </a:solidFill>
              <a:latin typeface="Tempus Sans ITC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7762" y="4638200"/>
            <a:ext cx="5800587" cy="205605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FF7D7D"/>
                </a:solidFill>
                <a:latin typeface="Tempus Sans ITC" pitchFamily="82" charset="0"/>
              </a:rPr>
              <a:t>LINKS TO MEETING SERIES</a:t>
            </a:r>
            <a:endParaRPr lang="en-GB" sz="2000" b="1" dirty="0">
              <a:solidFill>
                <a:srgbClr val="FF7D7D"/>
              </a:solidFill>
              <a:latin typeface="Tempus Sans ITC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2351" y="1183327"/>
            <a:ext cx="59158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3455F8"/>
                </a:solidFill>
              </a:rPr>
              <a:t>https://espace.cern.ch/spl-cryomodule/default.aspx</a:t>
            </a:r>
          </a:p>
        </p:txBody>
      </p:sp>
    </p:spTree>
    <p:extLst>
      <p:ext uri="{BB962C8B-B14F-4D97-AF65-F5344CB8AC3E}">
        <p14:creationId xmlns:p14="http://schemas.microsoft.com/office/powerpoint/2010/main" val="34927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2051802" y="6256567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Section meeting x/x/2013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SPL Short </a:t>
            </a:r>
            <a:r>
              <a:rPr lang="en-GB" dirty="0" err="1" smtClean="0"/>
              <a:t>Cryomodule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MW beam power accelerated up to 5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Half-length </a:t>
            </a:r>
            <a:r>
              <a:rPr lang="en-GB" dirty="0" err="1"/>
              <a:t>cryomodule</a:t>
            </a:r>
            <a:r>
              <a:rPr lang="en-GB" dirty="0"/>
              <a:t> (</a:t>
            </a:r>
            <a:r>
              <a:rPr lang="en-GB" dirty="0" smtClean="0"/>
              <a:t>4 cavities) representative of full-length high power S.C. </a:t>
            </a:r>
            <a:r>
              <a:rPr lang="en-GB" dirty="0" err="1" smtClean="0"/>
              <a:t>linac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6</a:t>
            </a:fld>
            <a:endParaRPr lang="en-GB"/>
          </a:p>
        </p:txBody>
      </p:sp>
      <p:pic>
        <p:nvPicPr>
          <p:cNvPr id="28" name="Picture 2" descr="\\cern.ch\dfs\Users\v\vparma\Documents\Private\future activities\SPL\cryomodule design\CNRS\Axono CM SPL_CS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771" r="1383" b="5033"/>
          <a:stretch/>
        </p:blipFill>
        <p:spPr bwMode="auto">
          <a:xfrm>
            <a:off x="283334" y="3437236"/>
            <a:ext cx="8577331" cy="3335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54163" y="6516915"/>
            <a:ext cx="13901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P. </a:t>
            </a:r>
            <a:r>
              <a:rPr lang="en-GB" sz="1000" dirty="0" err="1" smtClean="0">
                <a:solidFill>
                  <a:schemeClr val="accent6"/>
                </a:solidFill>
              </a:rPr>
              <a:t>Duthil</a:t>
            </a:r>
            <a:endParaRPr lang="en-GB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PARTAGE\Vues 3D SPL WG6 2012-09-18\Nouveau dossier\01_Train Sortie S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6" name="Picture 5" descr="D:\PARTAGE\Vues 3D SPL WG6 2012-09-18\Nouveau dossier\02_Habillage E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7" name="Picture 6" descr="D:\PARTAGE\Vues 3D SPL WG6 2012-09-18\Nouveau dossier\03_Liaisons Inter-cavites et SA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8" name="Picture 7" descr="D:\PARTAGE\Vues 3D SPL WG6 2012-09-18\Nouveau dossier\04_Lignes Cryo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9" name="Picture 8" descr="D:\PARTAGE\Vues 3D SPL WG6 2012-09-18\Nouveau dossier\05_Ligne C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10" name="Picture 9" descr="D:\PARTAGE\Vues 3D SPL WG6 2012-09-18\Nouveau dossier\06_Ecrans Thermiques C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pic>
        <p:nvPicPr>
          <p:cNvPr id="11" name="Picture 10" descr="D:\PARTAGE\Vues 3D SPL WG6 2012-09-18\Nouveau dossier\07_Enceinte a vid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SPL Short </a:t>
            </a:r>
            <a:r>
              <a:rPr lang="en-GB" sz="3600" dirty="0" err="1"/>
              <a:t>Cryomodule</a:t>
            </a:r>
            <a:r>
              <a:rPr lang="en-GB" sz="3600" dirty="0"/>
              <a:t>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3600" dirty="0" smtClean="0">
                <a:solidFill>
                  <a:schemeClr val="accent4"/>
                </a:solidFill>
              </a:rPr>
              <a:t>Assembly breakdown</a:t>
            </a:r>
            <a:endParaRPr lang="en-GB" sz="3600" dirty="0">
              <a:solidFill>
                <a:schemeClr val="accent4"/>
              </a:solidFill>
            </a:endParaRPr>
          </a:p>
        </p:txBody>
      </p:sp>
      <p:pic>
        <p:nvPicPr>
          <p:cNvPr id="4" name="Picture 3" descr="D:\PARTAGE\Vues 3D SPL WG6 2012-09-18\Nouveau dossier\08_fermeture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9342" y="2545002"/>
            <a:ext cx="8640000" cy="3121287"/>
          </a:xfrm>
          <a:prstGeom prst="rect">
            <a:avLst/>
          </a:prstGeom>
          <a:noFill/>
        </p:spPr>
      </p:pic>
      <p:sp>
        <p:nvSpPr>
          <p:cNvPr id="12" name="ZoneTexte 19"/>
          <p:cNvSpPr txBox="1"/>
          <p:nvPr/>
        </p:nvSpPr>
        <p:spPr>
          <a:xfrm>
            <a:off x="3485635" y="1337479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1- String of dressed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cavities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from clean room</a:t>
            </a:r>
          </a:p>
        </p:txBody>
      </p:sp>
      <p:sp>
        <p:nvSpPr>
          <p:cNvPr id="13" name="ZoneTexte 20"/>
          <p:cNvSpPr txBox="1"/>
          <p:nvPr/>
        </p:nvSpPr>
        <p:spPr>
          <a:xfrm>
            <a:off x="3485635" y="1774795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2- Mounting of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magnetic shields</a:t>
            </a:r>
          </a:p>
        </p:txBody>
      </p:sp>
      <p:sp>
        <p:nvSpPr>
          <p:cNvPr id="15" name="ZoneTexte 25"/>
          <p:cNvSpPr txBox="1"/>
          <p:nvPr/>
        </p:nvSpPr>
        <p:spPr>
          <a:xfrm>
            <a:off x="3485635" y="2212111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3- Mounting of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tuners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and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inter-cavity supports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820" y="5150058"/>
            <a:ext cx="2262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Design by CNRS-IPNO </a:t>
            </a:r>
          </a:p>
          <a:p>
            <a:r>
              <a:rPr lang="en-GB" sz="1000" dirty="0" smtClean="0">
                <a:solidFill>
                  <a:schemeClr val="accent6"/>
                </a:solidFill>
              </a:rPr>
              <a:t>(courtesy of </a:t>
            </a:r>
            <a:r>
              <a:rPr lang="en-GB" sz="1000" dirty="0" err="1" smtClean="0">
                <a:solidFill>
                  <a:schemeClr val="accent6"/>
                </a:solidFill>
              </a:rPr>
              <a:t>S.Rousselot</a:t>
            </a:r>
            <a:r>
              <a:rPr lang="en-GB" sz="1000" dirty="0" smtClean="0">
                <a:solidFill>
                  <a:schemeClr val="accent6"/>
                </a:solidFill>
              </a:rPr>
              <a:t>)</a:t>
            </a:r>
            <a:endParaRPr lang="en-GB" sz="1000" dirty="0">
              <a:solidFill>
                <a:schemeClr val="accent6"/>
              </a:solidFill>
            </a:endParaRPr>
          </a:p>
        </p:txBody>
      </p:sp>
      <p:pic>
        <p:nvPicPr>
          <p:cNvPr id="21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21"/>
          <p:cNvSpPr txBox="1"/>
          <p:nvPr/>
        </p:nvSpPr>
        <p:spPr>
          <a:xfrm>
            <a:off x="3485635" y="2649427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4- Mounting of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cryogenic distribution</a:t>
            </a:r>
          </a:p>
        </p:txBody>
      </p:sp>
      <p:sp>
        <p:nvSpPr>
          <p:cNvPr id="16" name="ZoneTexte 26"/>
          <p:cNvSpPr txBox="1"/>
          <p:nvPr/>
        </p:nvSpPr>
        <p:spPr>
          <a:xfrm>
            <a:off x="3485635" y="3086743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5- Mounting of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coupler cooling line</a:t>
            </a:r>
          </a:p>
        </p:txBody>
      </p:sp>
      <p:sp>
        <p:nvSpPr>
          <p:cNvPr id="17" name="ZoneTexte 27"/>
          <p:cNvSpPr txBox="1"/>
          <p:nvPr/>
        </p:nvSpPr>
        <p:spPr>
          <a:xfrm>
            <a:off x="3485635" y="4875763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6- Mounting of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thermal shield</a:t>
            </a:r>
          </a:p>
        </p:txBody>
      </p:sp>
      <p:sp>
        <p:nvSpPr>
          <p:cNvPr id="18" name="ZoneTexte 28"/>
          <p:cNvSpPr txBox="1"/>
          <p:nvPr/>
        </p:nvSpPr>
        <p:spPr>
          <a:xfrm>
            <a:off x="3485635" y="5313079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7-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Insertion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in vacuum vessel</a:t>
            </a:r>
          </a:p>
        </p:txBody>
      </p:sp>
      <p:sp>
        <p:nvSpPr>
          <p:cNvPr id="19" name="ZoneTexte 29"/>
          <p:cNvSpPr txBox="1"/>
          <p:nvPr/>
        </p:nvSpPr>
        <p:spPr>
          <a:xfrm>
            <a:off x="3485635" y="5750395"/>
            <a:ext cx="5220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sym typeface="Symbol"/>
              </a:rPr>
              <a:t>8- </a:t>
            </a:r>
            <a:r>
              <a:rPr lang="en-US" b="1" dirty="0" smtClean="0">
                <a:solidFill>
                  <a:schemeClr val="accent6"/>
                </a:solidFill>
                <a:sym typeface="Symbol"/>
              </a:rPr>
              <a:t>Closing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 vacuum vessel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820" y="5672613"/>
            <a:ext cx="12939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Not latest design !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7</a:t>
            </a:fld>
            <a:endParaRPr lang="en-GB"/>
          </a:p>
        </p:txBody>
      </p:sp>
      <p:sp>
        <p:nvSpPr>
          <p:cNvPr id="24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3" grpId="1" animBg="1"/>
      <p:bldP spid="15" grpId="0" animBg="1"/>
      <p:bldP spid="15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54516"/>
              </p:ext>
            </p:extLst>
          </p:nvPr>
        </p:nvGraphicFramePr>
        <p:xfrm>
          <a:off x="745270" y="1051926"/>
          <a:ext cx="7503158" cy="194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289824"/>
                <a:gridCol w="233333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Operating conditions</a:t>
                      </a: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Beam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current/pulse lenght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40 mA/0.4 ms beam pulse 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20 mA/0.8 ms beam pulse </a:t>
                      </a:r>
                      <a:endParaRPr lang="it-IT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cryo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duty cycle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4.11%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8.22%</a:t>
                      </a:r>
                      <a:endParaRPr lang="it-IT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quality factor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 x 10</a:t>
                      </a:r>
                      <a:r>
                        <a:rPr lang="en-US" sz="1200" b="0" baseline="4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 x 10</a:t>
                      </a:r>
                      <a:r>
                        <a:rPr lang="en-US" sz="1200" b="0" baseline="4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t-IT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accelerating field</a:t>
                      </a:r>
                      <a:endParaRPr lang="it-IT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MV/m</a:t>
                      </a:r>
                      <a:endParaRPr lang="it-IT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67950"/>
              </p:ext>
            </p:extLst>
          </p:nvPr>
        </p:nvGraphicFramePr>
        <p:xfrm>
          <a:off x="745270" y="3092940"/>
          <a:ext cx="7523396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355346"/>
                <a:gridCol w="2288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Source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of Heat Load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 Load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it-IT" sz="1200" baseline="0" dirty="0" smtClean="0">
                          <a:solidFill>
                            <a:schemeClr val="tx1"/>
                          </a:solidFill>
                        </a:rPr>
                        <a:t> 2K</a:t>
                      </a:r>
                      <a:endParaRPr lang="it-IT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heat load per cavity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5.1 W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20.4 W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static heat loads per cavity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0.3 W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0.3 W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 power coupler loss at 2 K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&lt;0.1 W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 W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 loss in cavity at 2 K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 coupler loss at 2 K (per </a:t>
                      </a: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coupl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tbc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 loss</a:t>
                      </a: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W</a:t>
                      </a:r>
                      <a:endParaRPr lang="it-IT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 smtClean="0">
                          <a:solidFill>
                            <a:schemeClr val="tx1"/>
                          </a:solidFill>
                        </a:rPr>
                        <a:t>1 W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Total @</a:t>
                      </a:r>
                      <a:r>
                        <a:rPr lang="it-IT" sz="1200" b="1" baseline="0" dirty="0" smtClean="0">
                          <a:solidFill>
                            <a:schemeClr val="bg1"/>
                          </a:solidFill>
                        </a:rPr>
                        <a:t> 2 K / cavity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8.5 W / cavity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chemeClr val="bg1"/>
                          </a:solidFill>
                        </a:rPr>
                        <a:t>22 W / cavity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954042" y="1371601"/>
            <a:ext cx="2242109" cy="488496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 operational conditions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8</a:t>
            </a:fld>
            <a:endParaRPr lang="en-GB"/>
          </a:p>
        </p:txBody>
      </p:sp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17970" y="221742"/>
            <a:ext cx="2343150" cy="612648"/>
          </a:xfrm>
          <a:prstGeom prst="wedgeRoundRectCallout">
            <a:avLst>
              <a:gd name="adj1" fmla="val 40722"/>
              <a:gd name="adj2" fmla="val 67759"/>
              <a:gd name="adj3" fmla="val 16667"/>
            </a:avLst>
          </a:prstGeom>
          <a:solidFill>
            <a:srgbClr val="D2E2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Info: K. </a:t>
            </a:r>
            <a:r>
              <a:rPr lang="en-GB" sz="1400" dirty="0" err="1" smtClean="0">
                <a:solidFill>
                  <a:srgbClr val="FF0000"/>
                </a:solidFill>
                <a:latin typeface="Buxton Sketch" pitchFamily="66" charset="0"/>
              </a:rPr>
              <a:t>Papke’s</a:t>
            </a:r>
            <a:r>
              <a:rPr lang="en-GB" sz="1400" dirty="0" smtClean="0">
                <a:solidFill>
                  <a:srgbClr val="FF0000"/>
                </a:solidFill>
                <a:latin typeface="Buxton Sketch" pitchFamily="66" charset="0"/>
              </a:rPr>
              <a:t> presentation</a:t>
            </a:r>
            <a:endParaRPr lang="en-GB" sz="1400" dirty="0">
              <a:solidFill>
                <a:srgbClr val="FF0000"/>
              </a:solidFill>
              <a:latin typeface="Buxton Sketch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sSaNa\RoSSaNa_C\BONOMIfellow\img\mine\e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18262"/>
            <a:ext cx="101045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Consolidated heat loads estimation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D157-CA39-4D3E-AB35-EE3BD0F99993}" type="slidenum">
              <a:rPr lang="en-GB" smtClean="0"/>
              <a:t>9</a:t>
            </a:fld>
            <a:endParaRPr lang="en-GB"/>
          </a:p>
        </p:txBody>
      </p:sp>
      <p:sp>
        <p:nvSpPr>
          <p:cNvPr id="13" name="TextBox 11"/>
          <p:cNvSpPr txBox="1"/>
          <p:nvPr/>
        </p:nvSpPr>
        <p:spPr>
          <a:xfrm>
            <a:off x="2051802" y="6294145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R. Bonomi 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SLHiPP3 – Louvain-la-</a:t>
            </a:r>
            <a:r>
              <a:rPr lang="en-GB" sz="10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neuve</a:t>
            </a:r>
            <a:r>
              <a:rPr lang="en-GB" sz="10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2013</a:t>
            </a:r>
            <a:endParaRPr lang="en-GB" sz="10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GB" dirty="0" smtClean="0"/>
              <a:t>Instrumentation and critical regions have not been considered so far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2" t="34651" r="9365" b="27109"/>
          <a:stretch/>
        </p:blipFill>
        <p:spPr bwMode="auto">
          <a:xfrm>
            <a:off x="653001" y="2397227"/>
            <a:ext cx="7924801" cy="4370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3806" y="4110273"/>
            <a:ext cx="191933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5"/>
                </a:solidFill>
              </a:rPr>
              <a:t>STATIC HEAT LOADS</a:t>
            </a:r>
          </a:p>
          <a:p>
            <a:r>
              <a:rPr lang="en-GB" sz="1200" dirty="0" smtClean="0">
                <a:solidFill>
                  <a:schemeClr val="accent5"/>
                </a:solidFill>
              </a:rPr>
              <a:t>(1) RF off, DWT cool off</a:t>
            </a:r>
          </a:p>
          <a:p>
            <a:r>
              <a:rPr lang="en-GB" sz="1200" dirty="0" smtClean="0">
                <a:solidFill>
                  <a:schemeClr val="accent5"/>
                </a:solidFill>
              </a:rPr>
              <a:t>(2) RF off, DWT cool on</a:t>
            </a:r>
          </a:p>
          <a:p>
            <a:r>
              <a:rPr lang="en-GB" sz="1200" b="1" dirty="0">
                <a:solidFill>
                  <a:schemeClr val="accent5"/>
                </a:solidFill>
              </a:rPr>
              <a:t>DYNAMIC HEAT LOADS</a:t>
            </a:r>
          </a:p>
          <a:p>
            <a:r>
              <a:rPr lang="en-GB" sz="1200" dirty="0" smtClean="0">
                <a:solidFill>
                  <a:schemeClr val="accent5"/>
                </a:solidFill>
              </a:rPr>
              <a:t>(3) RF on, DWT cool on</a:t>
            </a:r>
          </a:p>
          <a:p>
            <a:r>
              <a:rPr lang="en-GB" sz="1200" dirty="0" smtClean="0">
                <a:solidFill>
                  <a:schemeClr val="accent5"/>
                </a:solidFill>
              </a:rPr>
              <a:t>(4) RF on, DWT cool off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7180" y="4888871"/>
            <a:ext cx="1729212" cy="1901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Pre╠üsentation2">
  <a:themeElements>
    <a:clrScheme name="Colors CERN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CERNPre╠üsentation2</Template>
  <TotalTime>9491</TotalTime>
  <Words>1595</Words>
  <Application>Microsoft Office PowerPoint</Application>
  <PresentationFormat>On-screen Show (4:3)</PresentationFormat>
  <Paragraphs>427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CERNPre╠üsentation2</vt:lpstr>
      <vt:lpstr>Status of the SPL Short Cryomodule development</vt:lpstr>
      <vt:lpstr>Outline </vt:lpstr>
      <vt:lpstr>Aim of the SPL SCM study</vt:lpstr>
      <vt:lpstr>Main actors</vt:lpstr>
      <vt:lpstr>SPL Cryomodule Workspace</vt:lpstr>
      <vt:lpstr>SPL Short Cryomodule</vt:lpstr>
      <vt:lpstr>SPL Short Cryomodule  Assembly breakdown</vt:lpstr>
      <vt:lpstr>SPL operational conditions</vt:lpstr>
      <vt:lpstr>Consolidated heat loads estimation</vt:lpstr>
      <vt:lpstr>S.C. Cavity (β=1)</vt:lpstr>
      <vt:lpstr>Helium tank</vt:lpstr>
      <vt:lpstr>Tuner</vt:lpstr>
      <vt:lpstr>Magnetic shield</vt:lpstr>
      <vt:lpstr>RF power coupler</vt:lpstr>
      <vt:lpstr>Intercavity supports</vt:lpstr>
      <vt:lpstr>Vacuum vessel</vt:lpstr>
      <vt:lpstr>Bunker integration study </vt:lpstr>
      <vt:lpstr>P&amp;ID</vt:lpstr>
      <vt:lpstr>P&amp;ID</vt:lpstr>
      <vt:lpstr>Risk analysis (on-going)</vt:lpstr>
      <vt:lpstr>Time schedule (updated 4/2013)</vt:lpstr>
      <vt:lpstr>Achievements since last SLHiPP-2 and summary</vt:lpstr>
      <vt:lpstr>PowerPoint Presentation</vt:lpstr>
      <vt:lpstr>PowerPoint Presentation</vt:lpstr>
      <vt:lpstr>Reference people</vt:lpstr>
      <vt:lpstr>From last SLHiPP-2</vt:lpstr>
      <vt:lpstr>Risk analysis Plastic limit</vt:lpstr>
      <vt:lpstr>SCM Instrumentation </vt:lpstr>
      <vt:lpstr>Technical service module</vt:lpstr>
      <vt:lpstr>Cold box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Bonomi</dc:creator>
  <cp:lastModifiedBy>Rossana Bonomi</cp:lastModifiedBy>
  <cp:revision>812</cp:revision>
  <cp:lastPrinted>2013-03-22T10:00:21Z</cp:lastPrinted>
  <dcterms:created xsi:type="dcterms:W3CDTF">2012-11-14T08:58:35Z</dcterms:created>
  <dcterms:modified xsi:type="dcterms:W3CDTF">2013-04-16T08:55:55Z</dcterms:modified>
</cp:coreProperties>
</file>