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72" r:id="rId5"/>
    <p:sldId id="274" r:id="rId6"/>
    <p:sldId id="269" r:id="rId7"/>
    <p:sldId id="261" r:id="rId8"/>
    <p:sldId id="259" r:id="rId9"/>
    <p:sldId id="262" r:id="rId10"/>
    <p:sldId id="265" r:id="rId11"/>
    <p:sldId id="270" r:id="rId12"/>
    <p:sldId id="266" r:id="rId13"/>
    <p:sldId id="268" r:id="rId14"/>
    <p:sldId id="271" r:id="rId15"/>
    <p:sldId id="273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E8CD-33BF-44D0-BB6E-8520813E0983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8770-88B0-4084-B284-A6E5DE45ECF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E8CD-33BF-44D0-BB6E-8520813E0983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8770-88B0-4084-B284-A6E5DE45ECF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E8CD-33BF-44D0-BB6E-8520813E0983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8770-88B0-4084-B284-A6E5DE45ECF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E8CD-33BF-44D0-BB6E-8520813E0983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8770-88B0-4084-B284-A6E5DE45ECF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E8CD-33BF-44D0-BB6E-8520813E0983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8770-88B0-4084-B284-A6E5DE45ECF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E8CD-33BF-44D0-BB6E-8520813E0983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8770-88B0-4084-B284-A6E5DE45ECF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E8CD-33BF-44D0-BB6E-8520813E0983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8770-88B0-4084-B284-A6E5DE45ECF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E8CD-33BF-44D0-BB6E-8520813E0983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8770-88B0-4084-B284-A6E5DE45ECF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E8CD-33BF-44D0-BB6E-8520813E0983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8770-88B0-4084-B284-A6E5DE45ECF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E8CD-33BF-44D0-BB6E-8520813E0983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8770-88B0-4084-B284-A6E5DE45ECF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E8CD-33BF-44D0-BB6E-8520813E0983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8770-88B0-4084-B284-A6E5DE45ECF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EE8CD-33BF-44D0-BB6E-8520813E0983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C8770-88B0-4084-B284-A6E5DE45ECF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7.jpeg"/><Relationship Id="rId7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7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jpe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153988"/>
            <a:ext cx="283527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77" descr="logo_CNRS_In2p3_si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5763" y="5383213"/>
            <a:ext cx="887412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85" descr="New_LogoIPN_600p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5949950"/>
            <a:ext cx="927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72"/>
          <p:cNvSpPr>
            <a:spLocks noChangeArrowheads="1"/>
          </p:cNvSpPr>
          <p:nvPr/>
        </p:nvSpPr>
        <p:spPr bwMode="auto">
          <a:xfrm>
            <a:off x="323850" y="1268413"/>
            <a:ext cx="8332788" cy="32316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>
                <a:alpha val="31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400" b="1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fr-FR" sz="4400" dirty="0"/>
          </a:p>
          <a:p>
            <a:pPr algn="ctr">
              <a:defRPr/>
            </a:pPr>
            <a:r>
              <a:rPr lang="en-US" sz="4400" dirty="0"/>
              <a:t> </a:t>
            </a:r>
            <a:r>
              <a:rPr 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Design Status of the Spoke </a:t>
            </a:r>
            <a:r>
              <a:rPr lang="en-US" sz="4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US" sz="4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ryomodule</a:t>
            </a:r>
            <a:r>
              <a:rPr 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for MYRRHA </a:t>
            </a:r>
            <a:r>
              <a:rPr lang="en-US" sz="4400" b="1" dirty="0">
                <a:solidFill>
                  <a:srgbClr val="00B0F0"/>
                </a:solidFill>
                <a:latin typeface="Comic Sans MS" pitchFamily="66" charset="0"/>
              </a:rPr>
              <a:t>	</a:t>
            </a:r>
          </a:p>
          <a:p>
            <a:pPr algn="ctr">
              <a:defRPr/>
            </a:pPr>
            <a:r>
              <a:rPr lang="fr-FR" sz="24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SLHIPP</a:t>
            </a:r>
            <a:endParaRPr lang="fr-FR" sz="2400" b="1" dirty="0">
              <a:solidFill>
                <a:srgbClr val="33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algn="ctr">
              <a:defRPr/>
            </a:pPr>
            <a:r>
              <a:rPr lang="fr-FR" sz="24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Louvain la Neuve 17-18/04/2013</a:t>
            </a:r>
            <a:endParaRPr lang="fr-FR" sz="2400" b="1" dirty="0">
              <a:solidFill>
                <a:srgbClr val="33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endParaRPr lang="fr-FR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6596390"/>
            <a:ext cx="7079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Design Status of The Spoke </a:t>
            </a:r>
            <a:r>
              <a:rPr lang="en-US" sz="1100" dirty="0" err="1" smtClean="0"/>
              <a:t>Cryomodule</a:t>
            </a:r>
            <a:r>
              <a:rPr lang="en-US" sz="1100" dirty="0" smtClean="0"/>
              <a:t> for MYRRHA – H. SAUGNAC- SLHIPP3-17&amp;18/04/2013- Louvain la </a:t>
            </a:r>
            <a:r>
              <a:rPr lang="en-US" sz="1100" dirty="0" err="1" smtClean="0"/>
              <a:t>Neuve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133350"/>
            <a:ext cx="13684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Line 4"/>
          <p:cNvSpPr>
            <a:spLocks noChangeShapeType="1"/>
          </p:cNvSpPr>
          <p:nvPr/>
        </p:nvSpPr>
        <p:spPr bwMode="auto">
          <a:xfrm flipH="1">
            <a:off x="0" y="6921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Titre 1"/>
          <p:cNvSpPr>
            <a:spLocks/>
          </p:cNvSpPr>
          <p:nvPr/>
        </p:nvSpPr>
        <p:spPr bwMode="auto">
          <a:xfrm>
            <a:off x="34925" y="115888"/>
            <a:ext cx="626586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Cold Mass Assembly</a:t>
            </a:r>
            <a:endParaRPr lang="fr-FR" sz="2400" b="1" dirty="0">
              <a:solidFill>
                <a:schemeClr val="tx2"/>
              </a:solidFill>
            </a:endParaRPr>
          </a:p>
        </p:txBody>
      </p:sp>
      <p:pic>
        <p:nvPicPr>
          <p:cNvPr id="29" name="Picture 85" descr="New_LogoIPN_600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144463"/>
            <a:ext cx="6477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4929" y="851148"/>
            <a:ext cx="1805167" cy="226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548" y="4685336"/>
            <a:ext cx="2108259" cy="191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46" y="2887050"/>
            <a:ext cx="2353156" cy="205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0690" y="864504"/>
            <a:ext cx="2180369" cy="194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44348" y="2156060"/>
            <a:ext cx="2128086" cy="194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6432" y="4196613"/>
            <a:ext cx="2520163" cy="232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Connecteur droit 29"/>
          <p:cNvCxnSpPr/>
          <p:nvPr/>
        </p:nvCxnSpPr>
        <p:spPr>
          <a:xfrm>
            <a:off x="4408367" y="837398"/>
            <a:ext cx="27831" cy="5672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stCxn id="5123" idx="3"/>
            <a:endCxn id="1026" idx="1"/>
          </p:cNvCxnSpPr>
          <p:nvPr/>
        </p:nvCxnSpPr>
        <p:spPr>
          <a:xfrm flipV="1">
            <a:off x="3965807" y="1839412"/>
            <a:ext cx="904883" cy="38055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stCxn id="5122" idx="1"/>
            <a:endCxn id="5124" idx="0"/>
          </p:cNvCxnSpPr>
          <p:nvPr/>
        </p:nvCxnSpPr>
        <p:spPr>
          <a:xfrm flipH="1">
            <a:off x="1313724" y="1984867"/>
            <a:ext cx="561205" cy="9021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stCxn id="5124" idx="2"/>
            <a:endCxn id="5123" idx="1"/>
          </p:cNvCxnSpPr>
          <p:nvPr/>
        </p:nvCxnSpPr>
        <p:spPr>
          <a:xfrm>
            <a:off x="1313724" y="4941859"/>
            <a:ext cx="543824" cy="7030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>
            <a:stCxn id="1026" idx="3"/>
            <a:endCxn id="1027" idx="0"/>
          </p:cNvCxnSpPr>
          <p:nvPr/>
        </p:nvCxnSpPr>
        <p:spPr>
          <a:xfrm>
            <a:off x="7051059" y="1839412"/>
            <a:ext cx="857332" cy="316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>
            <a:stCxn id="1027" idx="1"/>
            <a:endCxn id="1028" idx="0"/>
          </p:cNvCxnSpPr>
          <p:nvPr/>
        </p:nvCxnSpPr>
        <p:spPr>
          <a:xfrm flipH="1">
            <a:off x="6446514" y="3127199"/>
            <a:ext cx="397834" cy="10694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126747" y="1122630"/>
            <a:ext cx="1865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Inside Clean Room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4624810" y="3402594"/>
            <a:ext cx="199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Outside Clean Room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0" y="6596390"/>
            <a:ext cx="7079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Design Status of The Spoke </a:t>
            </a:r>
            <a:r>
              <a:rPr lang="en-US" sz="1100" dirty="0" err="1" smtClean="0"/>
              <a:t>Cryomodule</a:t>
            </a:r>
            <a:r>
              <a:rPr lang="en-US" sz="1100" dirty="0" smtClean="0"/>
              <a:t> for MYRRHA – H. SAUGNAC- SLHIPP3-17&amp;18/04/2013 - Louvain la </a:t>
            </a:r>
            <a:r>
              <a:rPr lang="en-US" sz="1100" dirty="0" err="1" smtClean="0"/>
              <a:t>Neuve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882" y="5024388"/>
            <a:ext cx="1450200" cy="180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846" y="5034013"/>
            <a:ext cx="1486334" cy="175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0003" y="2772075"/>
            <a:ext cx="2213345" cy="218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0131" y="2781704"/>
            <a:ext cx="1837885" cy="211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982" y="2964581"/>
            <a:ext cx="1304317" cy="193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65533" y="779653"/>
            <a:ext cx="1706266" cy="175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62805" y="746449"/>
            <a:ext cx="173410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58904" y="718457"/>
            <a:ext cx="667585" cy="102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8881" y="886407"/>
            <a:ext cx="1964641" cy="1573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67625" y="133350"/>
            <a:ext cx="13684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Line 4"/>
          <p:cNvSpPr>
            <a:spLocks noChangeShapeType="1"/>
          </p:cNvSpPr>
          <p:nvPr/>
        </p:nvSpPr>
        <p:spPr bwMode="auto">
          <a:xfrm flipH="1">
            <a:off x="0" y="6921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Titre 1"/>
          <p:cNvSpPr>
            <a:spLocks/>
          </p:cNvSpPr>
          <p:nvPr/>
        </p:nvSpPr>
        <p:spPr bwMode="auto">
          <a:xfrm>
            <a:off x="34925" y="115888"/>
            <a:ext cx="626586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 err="1" smtClean="0">
                <a:solidFill>
                  <a:schemeClr val="tx2"/>
                </a:solidFill>
              </a:rPr>
              <a:t>Cryostating</a:t>
            </a:r>
            <a:endParaRPr lang="fr-FR" sz="2400" b="1" dirty="0">
              <a:solidFill>
                <a:schemeClr val="tx2"/>
              </a:solidFill>
            </a:endParaRPr>
          </a:p>
        </p:txBody>
      </p:sp>
      <p:pic>
        <p:nvPicPr>
          <p:cNvPr id="29" name="Picture 85" descr="New_LogoIPN_600px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24525" y="144463"/>
            <a:ext cx="6477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Connecteur droit avec flèche 38"/>
          <p:cNvCxnSpPr/>
          <p:nvPr/>
        </p:nvCxnSpPr>
        <p:spPr>
          <a:xfrm flipV="1">
            <a:off x="2227152" y="1580511"/>
            <a:ext cx="841829" cy="128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V="1">
            <a:off x="4905182" y="1578950"/>
            <a:ext cx="769159" cy="15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en angle 94"/>
          <p:cNvCxnSpPr/>
          <p:nvPr/>
        </p:nvCxnSpPr>
        <p:spPr>
          <a:xfrm flipH="1">
            <a:off x="1423521" y="1578950"/>
            <a:ext cx="6088216" cy="1356404"/>
          </a:xfrm>
          <a:prstGeom prst="bentConnector4">
            <a:avLst>
              <a:gd name="adj1" fmla="val -3755"/>
              <a:gd name="adj2" fmla="val 8649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1973655" y="3929204"/>
            <a:ext cx="1309562" cy="71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flipV="1">
            <a:off x="5122332" y="3925353"/>
            <a:ext cx="865435" cy="109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en angle 111"/>
          <p:cNvCxnSpPr/>
          <p:nvPr/>
        </p:nvCxnSpPr>
        <p:spPr>
          <a:xfrm flipH="1">
            <a:off x="673374" y="3925353"/>
            <a:ext cx="7475390" cy="2099269"/>
          </a:xfrm>
          <a:prstGeom prst="bentConnector5">
            <a:avLst>
              <a:gd name="adj1" fmla="val -3058"/>
              <a:gd name="adj2" fmla="val 50000"/>
              <a:gd name="adj3" fmla="val 10305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2834371" y="6024622"/>
            <a:ext cx="2228517" cy="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4569506" y="1749350"/>
            <a:ext cx="1104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Vacuum </a:t>
            </a:r>
            <a:r>
              <a:rPr lang="fr-FR" sz="1200" dirty="0" err="1" smtClean="0"/>
              <a:t>vessel</a:t>
            </a:r>
            <a:r>
              <a:rPr lang="fr-FR" sz="1200" dirty="0" smtClean="0"/>
              <a:t> </a:t>
            </a:r>
            <a:r>
              <a:rPr lang="fr-FR" sz="1200" dirty="0" err="1" smtClean="0"/>
              <a:t>mooved</a:t>
            </a:r>
            <a:r>
              <a:rPr lang="fr-FR" sz="1200" dirty="0" smtClean="0"/>
              <a:t> </a:t>
            </a:r>
            <a:endParaRPr lang="fr-FR" sz="1200" dirty="0"/>
          </a:p>
        </p:txBody>
      </p:sp>
      <p:sp>
        <p:nvSpPr>
          <p:cNvPr id="47" name="Flèche droite 46"/>
          <p:cNvSpPr/>
          <p:nvPr/>
        </p:nvSpPr>
        <p:spPr>
          <a:xfrm rot="11953224">
            <a:off x="4589657" y="1301870"/>
            <a:ext cx="287944" cy="190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Flèche droite 47"/>
          <p:cNvSpPr/>
          <p:nvPr/>
        </p:nvSpPr>
        <p:spPr>
          <a:xfrm rot="16200000">
            <a:off x="7363080" y="1273200"/>
            <a:ext cx="287944" cy="190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/>
          <p:cNvSpPr txBox="1"/>
          <p:nvPr/>
        </p:nvSpPr>
        <p:spPr>
          <a:xfrm>
            <a:off x="7428890" y="742907"/>
            <a:ext cx="1104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Vacuum </a:t>
            </a:r>
            <a:r>
              <a:rPr lang="fr-FR" sz="1200" dirty="0" err="1" smtClean="0"/>
              <a:t>vessel</a:t>
            </a:r>
            <a:r>
              <a:rPr lang="fr-FR" sz="1200" dirty="0" smtClean="0"/>
              <a:t> </a:t>
            </a:r>
            <a:r>
              <a:rPr lang="fr-FR" sz="1200" dirty="0" err="1" smtClean="0"/>
              <a:t>moved</a:t>
            </a:r>
            <a:r>
              <a:rPr lang="fr-FR" sz="1200" dirty="0" smtClean="0"/>
              <a:t> up</a:t>
            </a:r>
            <a:endParaRPr lang="fr-FR" sz="1200" dirty="0"/>
          </a:p>
        </p:txBody>
      </p:sp>
      <p:sp>
        <p:nvSpPr>
          <p:cNvPr id="50" name="ZoneTexte 49"/>
          <p:cNvSpPr txBox="1"/>
          <p:nvPr/>
        </p:nvSpPr>
        <p:spPr>
          <a:xfrm>
            <a:off x="1861012" y="1775002"/>
            <a:ext cx="1104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CR frame </a:t>
            </a:r>
            <a:r>
              <a:rPr lang="fr-FR" sz="1200" dirty="0" err="1" smtClean="0"/>
              <a:t>used</a:t>
            </a:r>
            <a:r>
              <a:rPr lang="fr-FR" sz="1200" dirty="0" smtClean="0"/>
              <a:t> for </a:t>
            </a:r>
            <a:r>
              <a:rPr lang="fr-FR" sz="1200" dirty="0" err="1" smtClean="0"/>
              <a:t>cryostating</a:t>
            </a:r>
            <a:endParaRPr lang="fr-FR" sz="1200" dirty="0"/>
          </a:p>
        </p:txBody>
      </p:sp>
      <p:sp>
        <p:nvSpPr>
          <p:cNvPr id="51" name="ZoneTexte 50"/>
          <p:cNvSpPr txBox="1"/>
          <p:nvPr/>
        </p:nvSpPr>
        <p:spPr>
          <a:xfrm>
            <a:off x="2212588" y="4036859"/>
            <a:ext cx="1379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Supporting</a:t>
            </a:r>
            <a:r>
              <a:rPr lang="fr-FR" sz="1200" dirty="0" smtClean="0"/>
              <a:t> </a:t>
            </a:r>
            <a:r>
              <a:rPr lang="fr-FR" sz="1200" dirty="0" err="1" smtClean="0"/>
              <a:t>Posts</a:t>
            </a:r>
            <a:r>
              <a:rPr lang="fr-FR" sz="1200" dirty="0" smtClean="0"/>
              <a:t> </a:t>
            </a:r>
            <a:r>
              <a:rPr lang="fr-FR" sz="1200" dirty="0" err="1" smtClean="0"/>
              <a:t>assembly</a:t>
            </a:r>
            <a:r>
              <a:rPr lang="fr-FR" sz="1200" dirty="0" smtClean="0"/>
              <a:t>.</a:t>
            </a:r>
            <a:endParaRPr lang="fr-FR" sz="1200" dirty="0"/>
          </a:p>
        </p:txBody>
      </p:sp>
      <p:cxnSp>
        <p:nvCxnSpPr>
          <p:cNvPr id="52" name="Connecteur droit avec flèche 51"/>
          <p:cNvCxnSpPr>
            <a:stCxn id="51" idx="1"/>
          </p:cNvCxnSpPr>
          <p:nvPr/>
        </p:nvCxnSpPr>
        <p:spPr>
          <a:xfrm flipH="1" flipV="1">
            <a:off x="1618076" y="4067038"/>
            <a:ext cx="594512" cy="2006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4945226" y="4198312"/>
            <a:ext cx="1379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Assembly</a:t>
            </a:r>
            <a:r>
              <a:rPr lang="fr-FR" sz="1200" dirty="0" smtClean="0"/>
              <a:t> </a:t>
            </a:r>
            <a:r>
              <a:rPr lang="fr-FR" sz="1200" dirty="0" err="1" smtClean="0"/>
              <a:t>around</a:t>
            </a:r>
            <a:r>
              <a:rPr lang="fr-FR" sz="1200" dirty="0" smtClean="0"/>
              <a:t> power </a:t>
            </a:r>
            <a:r>
              <a:rPr lang="fr-FR" sz="1200" dirty="0" err="1" smtClean="0"/>
              <a:t>couplers</a:t>
            </a:r>
            <a:endParaRPr lang="fr-FR" sz="1200" dirty="0"/>
          </a:p>
        </p:txBody>
      </p:sp>
      <p:cxnSp>
        <p:nvCxnSpPr>
          <p:cNvPr id="54" name="Connecteur droit avec flèche 53"/>
          <p:cNvCxnSpPr>
            <a:stCxn id="53" idx="1"/>
          </p:cNvCxnSpPr>
          <p:nvPr/>
        </p:nvCxnSpPr>
        <p:spPr>
          <a:xfrm flipH="1" flipV="1">
            <a:off x="4542347" y="4284320"/>
            <a:ext cx="402879" cy="14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>
            <a:stCxn id="53" idx="1"/>
          </p:cNvCxnSpPr>
          <p:nvPr/>
        </p:nvCxnSpPr>
        <p:spPr>
          <a:xfrm flipH="1" flipV="1">
            <a:off x="4125887" y="4257160"/>
            <a:ext cx="819339" cy="1719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>
            <a:off x="5151945" y="3101335"/>
            <a:ext cx="1309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Cryogenic</a:t>
            </a:r>
            <a:r>
              <a:rPr lang="fr-FR" sz="1200" dirty="0" smtClean="0"/>
              <a:t> tubes </a:t>
            </a:r>
            <a:r>
              <a:rPr lang="fr-FR" sz="1200" dirty="0" err="1" smtClean="0"/>
              <a:t>outlet</a:t>
            </a:r>
            <a:endParaRPr lang="fr-FR" sz="1200" dirty="0"/>
          </a:p>
        </p:txBody>
      </p:sp>
      <p:cxnSp>
        <p:nvCxnSpPr>
          <p:cNvPr id="57" name="Connecteur droit avec flèche 56"/>
          <p:cNvCxnSpPr>
            <a:stCxn id="56" idx="1"/>
          </p:cNvCxnSpPr>
          <p:nvPr/>
        </p:nvCxnSpPr>
        <p:spPr>
          <a:xfrm flipH="1" flipV="1">
            <a:off x="4343169" y="3043997"/>
            <a:ext cx="808776" cy="2881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7522445" y="2792008"/>
            <a:ext cx="1309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Vacuum </a:t>
            </a:r>
            <a:r>
              <a:rPr lang="fr-FR" sz="1200" dirty="0" err="1" smtClean="0"/>
              <a:t>Vessel</a:t>
            </a:r>
            <a:r>
              <a:rPr lang="fr-FR" sz="1200" dirty="0" smtClean="0"/>
              <a:t> </a:t>
            </a:r>
            <a:r>
              <a:rPr lang="fr-FR" sz="1200" dirty="0" err="1" smtClean="0"/>
              <a:t>endcaps</a:t>
            </a:r>
            <a:endParaRPr lang="fr-FR" sz="1200" dirty="0"/>
          </a:p>
        </p:txBody>
      </p:sp>
      <p:cxnSp>
        <p:nvCxnSpPr>
          <p:cNvPr id="59" name="Connecteur droit avec flèche 58"/>
          <p:cNvCxnSpPr>
            <a:stCxn id="58" idx="2"/>
          </p:cNvCxnSpPr>
          <p:nvPr/>
        </p:nvCxnSpPr>
        <p:spPr>
          <a:xfrm flipH="1">
            <a:off x="7665791" y="3253673"/>
            <a:ext cx="511521" cy="3969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2570198" y="5326979"/>
            <a:ext cx="1309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Cryogenic</a:t>
            </a:r>
            <a:r>
              <a:rPr lang="fr-FR" sz="1200" dirty="0" smtClean="0"/>
              <a:t> tubes interface</a:t>
            </a:r>
            <a:endParaRPr lang="fr-FR" sz="1200" dirty="0"/>
          </a:p>
        </p:txBody>
      </p:sp>
      <p:cxnSp>
        <p:nvCxnSpPr>
          <p:cNvPr id="61" name="Connecteur droit avec flèche 60"/>
          <p:cNvCxnSpPr>
            <a:stCxn id="60" idx="1"/>
          </p:cNvCxnSpPr>
          <p:nvPr/>
        </p:nvCxnSpPr>
        <p:spPr>
          <a:xfrm flipH="1" flipV="1">
            <a:off x="1826306" y="5524647"/>
            <a:ext cx="743892" cy="33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3978552" y="5126482"/>
            <a:ext cx="1502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Warm Valves </a:t>
            </a:r>
            <a:r>
              <a:rPr lang="fr-FR" sz="1200" dirty="0" err="1" smtClean="0"/>
              <a:t>actuator</a:t>
            </a:r>
            <a:r>
              <a:rPr lang="fr-FR" sz="1200" dirty="0" smtClean="0"/>
              <a:t> </a:t>
            </a:r>
            <a:r>
              <a:rPr lang="fr-FR" sz="1200" dirty="0" err="1" smtClean="0"/>
              <a:t>assembly</a:t>
            </a:r>
            <a:endParaRPr lang="fr-FR" sz="1200" dirty="0"/>
          </a:p>
        </p:txBody>
      </p:sp>
      <p:cxnSp>
        <p:nvCxnSpPr>
          <p:cNvPr id="63" name="Connecteur droit avec flèche 62"/>
          <p:cNvCxnSpPr/>
          <p:nvPr/>
        </p:nvCxnSpPr>
        <p:spPr>
          <a:xfrm>
            <a:off x="4681197" y="5578696"/>
            <a:ext cx="699325" cy="196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lèche droite 63"/>
          <p:cNvSpPr/>
          <p:nvPr/>
        </p:nvSpPr>
        <p:spPr>
          <a:xfrm rot="16200000">
            <a:off x="1258613" y="4292375"/>
            <a:ext cx="287944" cy="151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2677331" y="6085962"/>
            <a:ext cx="1776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Warm valves </a:t>
            </a:r>
            <a:r>
              <a:rPr lang="fr-FR" sz="1200" dirty="0" err="1" smtClean="0"/>
              <a:t>supporting</a:t>
            </a:r>
            <a:r>
              <a:rPr lang="fr-FR" sz="1200" dirty="0" smtClean="0"/>
              <a:t> </a:t>
            </a:r>
            <a:r>
              <a:rPr lang="fr-FR" sz="1200" dirty="0" err="1" smtClean="0"/>
              <a:t>Rods</a:t>
            </a:r>
            <a:r>
              <a:rPr lang="fr-FR" sz="1200" dirty="0" smtClean="0"/>
              <a:t> </a:t>
            </a:r>
            <a:r>
              <a:rPr lang="fr-FR" sz="1200" dirty="0" err="1" smtClean="0"/>
              <a:t>removed</a:t>
            </a:r>
            <a:endParaRPr lang="fr-FR" sz="1200" dirty="0"/>
          </a:p>
        </p:txBody>
      </p:sp>
      <p:cxnSp>
        <p:nvCxnSpPr>
          <p:cNvPr id="30" name="Connecteur droit avec flèche 29"/>
          <p:cNvCxnSpPr/>
          <p:nvPr/>
        </p:nvCxnSpPr>
        <p:spPr>
          <a:xfrm flipH="1" flipV="1">
            <a:off x="2161285" y="6131228"/>
            <a:ext cx="470778" cy="1584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ZoneTexte 76"/>
          <p:cNvSpPr txBox="1"/>
          <p:nvPr/>
        </p:nvSpPr>
        <p:spPr>
          <a:xfrm>
            <a:off x="0" y="6596390"/>
            <a:ext cx="7079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Design Status of The Spoke </a:t>
            </a:r>
            <a:r>
              <a:rPr lang="en-US" sz="1100" dirty="0" err="1" smtClean="0"/>
              <a:t>Cryomodule</a:t>
            </a:r>
            <a:r>
              <a:rPr lang="en-US" sz="1100" dirty="0" smtClean="0"/>
              <a:t> for MYRRHA – H. SAUGNAC- SLHIPP3-17&amp;18/04/2013 - Louvain la </a:t>
            </a:r>
            <a:r>
              <a:rPr lang="en-US" sz="1100" dirty="0" err="1" smtClean="0"/>
              <a:t>Neuve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133350"/>
            <a:ext cx="13684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Line 4"/>
          <p:cNvSpPr>
            <a:spLocks noChangeShapeType="1"/>
          </p:cNvSpPr>
          <p:nvPr/>
        </p:nvSpPr>
        <p:spPr bwMode="auto">
          <a:xfrm flipH="1">
            <a:off x="0" y="6921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Titre 1"/>
          <p:cNvSpPr>
            <a:spLocks/>
          </p:cNvSpPr>
          <p:nvPr/>
        </p:nvSpPr>
        <p:spPr bwMode="auto">
          <a:xfrm>
            <a:off x="34925" y="115888"/>
            <a:ext cx="626586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Overall Dimensions/Implementation</a:t>
            </a:r>
            <a:endParaRPr lang="fr-FR" sz="2400" b="1" dirty="0">
              <a:solidFill>
                <a:schemeClr val="tx2"/>
              </a:solidFill>
            </a:endParaRPr>
          </a:p>
        </p:txBody>
      </p:sp>
      <p:pic>
        <p:nvPicPr>
          <p:cNvPr id="29" name="Picture 85" descr="New_LogoIPN_600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1178" y="144463"/>
            <a:ext cx="6477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6182"/>
            <a:ext cx="2356340" cy="149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e 5"/>
          <p:cNvGrpSpPr/>
          <p:nvPr/>
        </p:nvGrpSpPr>
        <p:grpSpPr>
          <a:xfrm>
            <a:off x="1909272" y="1164863"/>
            <a:ext cx="6880719" cy="5251918"/>
            <a:chOff x="3277349" y="2192903"/>
            <a:chExt cx="5699629" cy="437991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77349" y="2192903"/>
              <a:ext cx="5699629" cy="437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6120142" y="2480649"/>
              <a:ext cx="588475" cy="262551"/>
            </a:xfrm>
            <a:prstGeom prst="rect">
              <a:avLst/>
            </a:prstGeom>
            <a:solidFill>
              <a:srgbClr val="FF0000">
                <a:alpha val="19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8119450" y="3284898"/>
              <a:ext cx="688063" cy="262551"/>
            </a:xfrm>
            <a:prstGeom prst="rect">
              <a:avLst/>
            </a:prstGeom>
            <a:solidFill>
              <a:srgbClr val="FF0000">
                <a:alpha val="19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ZoneTexte 9"/>
            <p:cNvSpPr txBox="1"/>
            <p:nvPr/>
          </p:nvSpPr>
          <p:spPr>
            <a:xfrm rot="19418198">
              <a:off x="4882975" y="3731785"/>
              <a:ext cx="2929807" cy="307777"/>
            </a:xfrm>
            <a:prstGeom prst="rect">
              <a:avLst/>
            </a:prstGeom>
            <a:solidFill>
              <a:srgbClr val="FF0000">
                <a:alpha val="9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smtClean="0">
                  <a:latin typeface="Arial Narrow" pitchFamily="34" charset="0"/>
                </a:rPr>
                <a:t>Preliminary LINAC Tunnel Dimensions</a:t>
              </a:r>
              <a:endParaRPr lang="en-US" sz="1400" b="1" i="1">
                <a:latin typeface="Arial Narrow" pitchFamily="34" charset="0"/>
              </a:endParaRPr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55986" y="2995126"/>
            <a:ext cx="19127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Narrow" pitchFamily="34" charset="0"/>
              </a:rPr>
              <a:t>One Valve Box per </a:t>
            </a:r>
            <a:r>
              <a:rPr lang="en-US" sz="1400" dirty="0" err="1" smtClean="0">
                <a:latin typeface="Arial Narrow" pitchFamily="34" charset="0"/>
              </a:rPr>
              <a:t>Cryomodule</a:t>
            </a:r>
            <a:r>
              <a:rPr lang="en-US" sz="1400" dirty="0" smtClean="0">
                <a:latin typeface="Arial Narrow" pitchFamily="34" charset="0"/>
              </a:rPr>
              <a:t>…To Be Fully Confirmed.</a:t>
            </a:r>
            <a:endParaRPr lang="en-US" sz="1400" dirty="0">
              <a:latin typeface="Arial Narrow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6596390"/>
            <a:ext cx="7079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Design Status of The Spoke </a:t>
            </a:r>
            <a:r>
              <a:rPr lang="en-US" sz="1100" dirty="0" err="1" smtClean="0"/>
              <a:t>Cryomodule</a:t>
            </a:r>
            <a:r>
              <a:rPr lang="en-US" sz="1100" dirty="0" smtClean="0"/>
              <a:t> for MYRRHA – H. SAUGNAC- SLHIPP3-17&amp;18/04/2013 - Louvain la </a:t>
            </a:r>
            <a:r>
              <a:rPr lang="en-US" sz="1100" dirty="0" err="1" smtClean="0"/>
              <a:t>Neuve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3060" y="1308130"/>
            <a:ext cx="2881740" cy="402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9240" y="1211779"/>
            <a:ext cx="3834883" cy="440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133350"/>
            <a:ext cx="13684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Line 4"/>
          <p:cNvSpPr>
            <a:spLocks noChangeShapeType="1"/>
          </p:cNvSpPr>
          <p:nvPr/>
        </p:nvSpPr>
        <p:spPr bwMode="auto">
          <a:xfrm flipH="1">
            <a:off x="0" y="6921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Titre 1"/>
          <p:cNvSpPr>
            <a:spLocks/>
          </p:cNvSpPr>
          <p:nvPr/>
        </p:nvSpPr>
        <p:spPr bwMode="auto">
          <a:xfrm>
            <a:off x="34925" y="115888"/>
            <a:ext cx="626586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Cavity Helium Tank + CTS</a:t>
            </a:r>
            <a:endParaRPr lang="fr-FR" sz="2400" b="1" dirty="0">
              <a:solidFill>
                <a:schemeClr val="tx2"/>
              </a:solidFill>
            </a:endParaRPr>
          </a:p>
        </p:txBody>
      </p:sp>
      <p:pic>
        <p:nvPicPr>
          <p:cNvPr id="29" name="Picture 85" descr="New_LogoIPN_600p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144463"/>
            <a:ext cx="6477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79512" y="83671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CTS (CEA ‘Soleil’ Type) for The MAX Spoke cavities is the Same as the one Designed for The ESS Spoke Cavities. </a:t>
            </a:r>
            <a:endParaRPr lang="en-US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132857" y="5497151"/>
          <a:ext cx="6435894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9547"/>
                <a:gridCol w="1732068"/>
                <a:gridCol w="1834279"/>
              </a:tblGrid>
              <a:tr h="307955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Coarse Range (Stepping Motor)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~ 150 KHZ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@2K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Limited by Max Stress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719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Fine Range (</a:t>
                      </a:r>
                      <a:r>
                        <a:rPr lang="en-US" sz="1600" dirty="0" err="1" smtClean="0">
                          <a:latin typeface="Arial Narrow" pitchFamily="34" charset="0"/>
                        </a:rPr>
                        <a:t>Piezo</a:t>
                      </a:r>
                      <a:r>
                        <a:rPr lang="en-US" sz="1600" dirty="0" smtClean="0">
                          <a:latin typeface="Arial Narrow" pitchFamily="34" charset="0"/>
                        </a:rPr>
                        <a:t>)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&gt;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300 Hz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9719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Stiffness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&gt;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100 KN/mm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0" y="6596390"/>
            <a:ext cx="7079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Design Status of The Spoke </a:t>
            </a:r>
            <a:r>
              <a:rPr lang="en-US" sz="1100" dirty="0" err="1" smtClean="0"/>
              <a:t>Cryomodule</a:t>
            </a:r>
            <a:r>
              <a:rPr lang="en-US" sz="1100" dirty="0" smtClean="0"/>
              <a:t> for MYRRHA – H. SAUGNAC- SLHIPP3-17&amp;18/04/2013 - Louvain la </a:t>
            </a:r>
            <a:r>
              <a:rPr lang="en-US" sz="1100" dirty="0" err="1" smtClean="0"/>
              <a:t>Neuve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133350"/>
            <a:ext cx="13684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Line 4"/>
          <p:cNvSpPr>
            <a:spLocks noChangeShapeType="1"/>
          </p:cNvSpPr>
          <p:nvPr/>
        </p:nvSpPr>
        <p:spPr bwMode="auto">
          <a:xfrm flipH="1">
            <a:off x="0" y="6921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Titre 1"/>
          <p:cNvSpPr>
            <a:spLocks/>
          </p:cNvSpPr>
          <p:nvPr/>
        </p:nvSpPr>
        <p:spPr bwMode="auto">
          <a:xfrm>
            <a:off x="34925" y="115888"/>
            <a:ext cx="626586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Power Coupler</a:t>
            </a:r>
            <a:endParaRPr lang="fr-FR" sz="2400" b="1" dirty="0">
              <a:solidFill>
                <a:schemeClr val="tx2"/>
              </a:solidFill>
            </a:endParaRPr>
          </a:p>
        </p:txBody>
      </p:sp>
      <p:pic>
        <p:nvPicPr>
          <p:cNvPr id="29" name="Picture 85" descr="New_LogoIPN_600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144463"/>
            <a:ext cx="6477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03857" y="710685"/>
            <a:ext cx="8840143" cy="10618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u="none" smtClean="0">
                <a:latin typeface="Arial Narrow" pitchFamily="34" charset="0"/>
              </a:rPr>
              <a:t>A Power </a:t>
            </a:r>
            <a:r>
              <a:rPr lang="en-US" sz="1800" u="none">
                <a:latin typeface="Arial Narrow" pitchFamily="34" charset="0"/>
              </a:rPr>
              <a:t>Coupler 350 MHz, 20 kW CW (designed), 50 </a:t>
            </a:r>
            <a:r>
              <a:rPr lang="en-US" sz="1800" u="none">
                <a:latin typeface="Symbol" pitchFamily="18" charset="2"/>
              </a:rPr>
              <a:t>W</a:t>
            </a:r>
            <a:r>
              <a:rPr lang="en-US" sz="1800" u="none">
                <a:latin typeface="Arial Narrow" pitchFamily="34" charset="0"/>
              </a:rPr>
              <a:t>. </a:t>
            </a: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WARM WINDOW</a:t>
            </a:r>
          </a:p>
          <a:p>
            <a:pPr>
              <a:spcBef>
                <a:spcPct val="50000"/>
              </a:spcBef>
            </a:pPr>
            <a:r>
              <a:rPr lang="en-US" sz="1800" u="none" smtClean="0">
                <a:latin typeface="Arial Narrow" pitchFamily="34" charset="0"/>
              </a:rPr>
              <a:t>Was manufactured, in the framework of </a:t>
            </a:r>
            <a:r>
              <a:rPr lang="en-US" smtClean="0">
                <a:latin typeface="Arial Narrow" pitchFamily="34" charset="0"/>
              </a:rPr>
              <a:t>E</a:t>
            </a:r>
            <a:r>
              <a:rPr lang="en-US" sz="1800" u="none" smtClean="0">
                <a:latin typeface="Arial Narrow" pitchFamily="34" charset="0"/>
              </a:rPr>
              <a:t>urotrans </a:t>
            </a:r>
            <a:r>
              <a:rPr lang="en-US" sz="1800" u="none">
                <a:latin typeface="Arial Narrow" pitchFamily="34" charset="0"/>
              </a:rPr>
              <a:t>and </a:t>
            </a:r>
            <a:r>
              <a:rPr lang="en-US" sz="1800" u="none" smtClean="0">
                <a:latin typeface="Arial Narrow" pitchFamily="34" charset="0"/>
              </a:rPr>
              <a:t>successfully tested </a:t>
            </a:r>
            <a:r>
              <a:rPr lang="en-US" sz="1800" u="none">
                <a:latin typeface="Arial Narrow" pitchFamily="34" charset="0"/>
              </a:rPr>
              <a:t>at 8 </a:t>
            </a:r>
            <a:r>
              <a:rPr lang="en-US" sz="1800" u="none" smtClean="0">
                <a:latin typeface="Arial Narrow" pitchFamily="34" charset="0"/>
              </a:rPr>
              <a:t>kW (amplifier limitation) </a:t>
            </a:r>
            <a:r>
              <a:rPr lang="en-US" sz="1800" u="none">
                <a:latin typeface="Arial Narrow" pitchFamily="34" charset="0"/>
              </a:rPr>
              <a:t>CW on a 350 MHz, beta 0.15 Spoke </a:t>
            </a:r>
            <a:r>
              <a:rPr lang="en-US" sz="1800" u="none" smtClean="0">
                <a:latin typeface="Arial Narrow" pitchFamily="34" charset="0"/>
              </a:rPr>
              <a:t>cavity in a Cryomodule configuration.</a:t>
            </a:r>
            <a:endParaRPr lang="en-US" sz="1800" u="none">
              <a:latin typeface="Arial Narrow" pitchFamily="34" charset="0"/>
              <a:sym typeface="Wingdings" pitchFamily="2" charset="2"/>
            </a:endParaRPr>
          </a:p>
        </p:txBody>
      </p:sp>
      <p:pic>
        <p:nvPicPr>
          <p:cNvPr id="11" name="Picture 7" descr="IMG_1872"/>
          <p:cNvPicPr>
            <a:picLocks noChangeAspect="1" noChangeArrowheads="1"/>
          </p:cNvPicPr>
          <p:nvPr/>
        </p:nvPicPr>
        <p:blipFill>
          <a:blip r:embed="rId4" cstate="print"/>
          <a:srcRect l="16536" t="2658" r="7323"/>
          <a:stretch>
            <a:fillRect/>
          </a:stretch>
        </p:blipFill>
        <p:spPr bwMode="auto">
          <a:xfrm>
            <a:off x="348547" y="2132778"/>
            <a:ext cx="2554908" cy="434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034114" y="2696343"/>
            <a:ext cx="5968857" cy="3477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Basis for design</a:t>
            </a:r>
          </a:p>
          <a:p>
            <a:pPr>
              <a:spcBef>
                <a:spcPct val="50000"/>
              </a:spcBef>
            </a:pPr>
            <a:r>
              <a:rPr lang="en-US" sz="2000" u="none" dirty="0">
                <a:latin typeface="Arial Narrow" pitchFamily="34" charset="0"/>
              </a:rPr>
              <a:t>2 CF16 ports for vacuum </a:t>
            </a:r>
            <a:r>
              <a:rPr lang="en-US" sz="2000" u="none" dirty="0" smtClean="0">
                <a:latin typeface="Arial Narrow" pitchFamily="34" charset="0"/>
              </a:rPr>
              <a:t>measurements.</a:t>
            </a:r>
            <a:endParaRPr lang="en-US" sz="2000" u="none" dirty="0">
              <a:latin typeface="Arial Narrow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u="none" dirty="0">
                <a:latin typeface="Arial Narrow" pitchFamily="34" charset="0"/>
              </a:rPr>
              <a:t>1 port for electron emission measurement pick up</a:t>
            </a:r>
          </a:p>
          <a:p>
            <a:pPr>
              <a:spcBef>
                <a:spcPct val="50000"/>
              </a:spcBef>
            </a:pPr>
            <a:r>
              <a:rPr lang="en-US" sz="2000" u="none" dirty="0">
                <a:latin typeface="Arial Narrow" pitchFamily="34" charset="0"/>
              </a:rPr>
              <a:t>1 water cooling </a:t>
            </a:r>
            <a:r>
              <a:rPr lang="en-US" sz="2000" u="none" dirty="0" smtClean="0">
                <a:latin typeface="Arial Narrow" pitchFamily="34" charset="0"/>
              </a:rPr>
              <a:t>loop for the window</a:t>
            </a:r>
            <a:endParaRPr lang="en-US" sz="2000" u="none" dirty="0">
              <a:latin typeface="Arial Narrow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u="none" dirty="0">
                <a:latin typeface="Arial Narrow" pitchFamily="34" charset="0"/>
              </a:rPr>
              <a:t>Plain Copper Antenna</a:t>
            </a:r>
          </a:p>
          <a:p>
            <a:pPr>
              <a:spcBef>
                <a:spcPct val="50000"/>
              </a:spcBef>
            </a:pPr>
            <a:r>
              <a:rPr lang="en-US" sz="2000" u="none" dirty="0">
                <a:latin typeface="Arial Narrow" pitchFamily="34" charset="0"/>
              </a:rPr>
              <a:t>CF </a:t>
            </a:r>
            <a:r>
              <a:rPr lang="en-US" sz="2000" u="none" dirty="0" smtClean="0">
                <a:latin typeface="Arial Narrow" pitchFamily="34" charset="0"/>
              </a:rPr>
              <a:t>63 on cavity</a:t>
            </a:r>
            <a:endParaRPr lang="en-US" sz="2000" u="none" dirty="0">
              <a:latin typeface="Arial Narrow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u="none" dirty="0" smtClean="0">
                <a:latin typeface="Arial Narrow" pitchFamily="34" charset="0"/>
              </a:rPr>
              <a:t>Thermal </a:t>
            </a:r>
            <a:r>
              <a:rPr lang="en-US" sz="2000" u="none" dirty="0">
                <a:latin typeface="Arial Narrow" pitchFamily="34" charset="0"/>
              </a:rPr>
              <a:t>interception at 70 K </a:t>
            </a:r>
            <a:r>
              <a:rPr lang="en-US" sz="2000" u="none" dirty="0" smtClean="0">
                <a:latin typeface="Arial Narrow" pitchFamily="34" charset="0"/>
              </a:rPr>
              <a:t>(~15 W solid conduction) and </a:t>
            </a:r>
            <a:r>
              <a:rPr lang="en-US" sz="2000" u="none" dirty="0">
                <a:latin typeface="Arial Narrow" pitchFamily="34" charset="0"/>
              </a:rPr>
              <a:t>~ 10 </a:t>
            </a:r>
            <a:r>
              <a:rPr lang="en-US" sz="2000" u="none" dirty="0" smtClean="0">
                <a:latin typeface="Arial Narrow" pitchFamily="34" charset="0"/>
              </a:rPr>
              <a:t>K (~3 W solid conduction)</a:t>
            </a:r>
            <a:endParaRPr lang="en-US" sz="2000" u="none" dirty="0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48554" y="1809127"/>
            <a:ext cx="55335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The Design (SNS Type) will be kept as it for MAX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0" y="6596390"/>
            <a:ext cx="7079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Design Status of The Spoke </a:t>
            </a:r>
            <a:r>
              <a:rPr lang="en-US" sz="1100" dirty="0" err="1" smtClean="0"/>
              <a:t>Cryomodule</a:t>
            </a:r>
            <a:r>
              <a:rPr lang="en-US" sz="1100" dirty="0" smtClean="0"/>
              <a:t> for MYRRHA – H. SAUGNAC- SLHIPP3-17&amp;18/04/2013 - Louvain la </a:t>
            </a:r>
            <a:r>
              <a:rPr lang="en-US" sz="1100" dirty="0" err="1" smtClean="0"/>
              <a:t>Neuve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133350"/>
            <a:ext cx="13684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Line 4"/>
          <p:cNvSpPr>
            <a:spLocks noChangeShapeType="1"/>
          </p:cNvSpPr>
          <p:nvPr/>
        </p:nvSpPr>
        <p:spPr bwMode="auto">
          <a:xfrm flipH="1">
            <a:off x="0" y="6921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Titre 1"/>
          <p:cNvSpPr>
            <a:spLocks/>
          </p:cNvSpPr>
          <p:nvPr/>
        </p:nvSpPr>
        <p:spPr bwMode="auto">
          <a:xfrm>
            <a:off x="605293" y="2180078"/>
            <a:ext cx="626586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Thank You For Your Attention…</a:t>
            </a:r>
            <a:endParaRPr lang="fr-FR" sz="3200" b="1" dirty="0">
              <a:solidFill>
                <a:schemeClr val="tx2"/>
              </a:solidFill>
            </a:endParaRPr>
          </a:p>
        </p:txBody>
      </p:sp>
      <p:pic>
        <p:nvPicPr>
          <p:cNvPr id="29" name="Picture 85" descr="New_LogoIPN_600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144463"/>
            <a:ext cx="6477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0" y="6596390"/>
            <a:ext cx="7079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Design Status of The Spoke </a:t>
            </a:r>
            <a:r>
              <a:rPr lang="en-US" sz="1100" dirty="0" err="1" smtClean="0"/>
              <a:t>Cryomodule</a:t>
            </a:r>
            <a:r>
              <a:rPr lang="en-US" sz="1100" dirty="0" smtClean="0"/>
              <a:t> for MYRRHA – H. SAUGNAC- SLHIPP3-17&amp;18/04/2013 - Louvain la </a:t>
            </a:r>
            <a:r>
              <a:rPr lang="en-US" sz="1100" dirty="0" err="1" smtClean="0"/>
              <a:t>Neuve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2160240" cy="282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196752"/>
            <a:ext cx="5400600" cy="462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ZoneTexte 28"/>
          <p:cNvSpPr txBox="1"/>
          <p:nvPr/>
        </p:nvSpPr>
        <p:spPr>
          <a:xfrm>
            <a:off x="179512" y="3645024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ymbol" pitchFamily="18" charset="2"/>
              </a:rPr>
              <a:t>F</a:t>
            </a:r>
            <a:r>
              <a:rPr lang="en-US" sz="1400" dirty="0" smtClean="0">
                <a:latin typeface="Arial Narrow" pitchFamily="34" charset="0"/>
              </a:rPr>
              <a:t> 1200</a:t>
            </a:r>
            <a:endParaRPr lang="en-US" sz="1400" dirty="0">
              <a:latin typeface="Arial Narrow" pitchFamily="34" charset="0"/>
            </a:endParaRPr>
          </a:p>
        </p:txBody>
      </p:sp>
      <p:cxnSp>
        <p:nvCxnSpPr>
          <p:cNvPr id="33" name="Connecteur droit avec flèche 32"/>
          <p:cNvCxnSpPr>
            <a:stCxn id="29" idx="0"/>
          </p:cNvCxnSpPr>
          <p:nvPr/>
        </p:nvCxnSpPr>
        <p:spPr>
          <a:xfrm flipV="1">
            <a:off x="575556" y="3140968"/>
            <a:ext cx="32403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2843808" y="908720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Narrow" pitchFamily="34" charset="0"/>
              </a:rPr>
              <a:t>Connection to Valves Box</a:t>
            </a:r>
            <a:endParaRPr lang="en-US" sz="1400" dirty="0">
              <a:latin typeface="Arial Narrow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2267744" y="4437112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Narrow" pitchFamily="34" charset="0"/>
              </a:rPr>
              <a:t>Only One Warm Valve</a:t>
            </a:r>
            <a:endParaRPr lang="en-US" sz="1400" dirty="0">
              <a:latin typeface="Arial Narrow" pitchFamily="34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5580112" y="5949280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Narrow" pitchFamily="34" charset="0"/>
              </a:rPr>
              <a:t>Cavity Train Put on adjustable Posts</a:t>
            </a:r>
            <a:endParaRPr lang="en-US" sz="1400" dirty="0">
              <a:latin typeface="Arial Narrow" pitchFamily="34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2483768" y="170080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Narrow" pitchFamily="34" charset="0"/>
              </a:rPr>
              <a:t>One Thermal Shield (40K/80K)</a:t>
            </a:r>
            <a:endParaRPr lang="en-US" sz="1400" dirty="0">
              <a:latin typeface="Arial Narrow" pitchFamily="34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827584" y="407707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Narrow" pitchFamily="34" charset="0"/>
              </a:rPr>
              <a:t>Coupler Barometric Compensation</a:t>
            </a:r>
            <a:endParaRPr lang="en-US" sz="1400" dirty="0">
              <a:latin typeface="Arial Narrow" pitchFamily="34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0" y="4769152"/>
            <a:ext cx="3960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400" dirty="0" smtClean="0">
                <a:latin typeface="Arial Narrow" pitchFamily="34" charset="0"/>
              </a:rPr>
              <a:t>  2 Beta 0.37, 352 MHz Spoke Cavities</a:t>
            </a:r>
          </a:p>
          <a:p>
            <a:pPr>
              <a:buFont typeface="Wingdings" pitchFamily="2" charset="2"/>
              <a:buChar char="ü"/>
            </a:pPr>
            <a:r>
              <a:rPr lang="en-US" sz="1400" dirty="0" smtClean="0">
                <a:latin typeface="Arial Narrow" pitchFamily="34" charset="0"/>
              </a:rPr>
              <a:t> Warm Window Couplers, 50 </a:t>
            </a:r>
            <a:r>
              <a:rPr lang="en-US" sz="1400" dirty="0" smtClean="0">
                <a:latin typeface="Symbol" pitchFamily="18" charset="2"/>
              </a:rPr>
              <a:t>W</a:t>
            </a:r>
            <a:r>
              <a:rPr lang="en-US" sz="1400" dirty="0" smtClean="0">
                <a:latin typeface="Arial Narrow" pitchFamily="34" charset="0"/>
              </a:rPr>
              <a:t>,  CW 20 kW Max.</a:t>
            </a:r>
          </a:p>
          <a:p>
            <a:pPr>
              <a:buFont typeface="Wingdings" pitchFamily="2" charset="2"/>
              <a:buChar char="ü"/>
            </a:pPr>
            <a:r>
              <a:rPr lang="en-US" sz="1400" dirty="0" smtClean="0">
                <a:latin typeface="Arial Narrow" pitchFamily="34" charset="0"/>
              </a:rPr>
              <a:t> </a:t>
            </a:r>
            <a:r>
              <a:rPr lang="en-US" sz="1400" dirty="0" err="1" smtClean="0">
                <a:latin typeface="Arial Narrow" pitchFamily="34" charset="0"/>
              </a:rPr>
              <a:t>Piezo</a:t>
            </a:r>
            <a:r>
              <a:rPr lang="en-US" sz="1400" dirty="0" smtClean="0">
                <a:latin typeface="Arial Narrow" pitchFamily="34" charset="0"/>
              </a:rPr>
              <a:t> Tuners</a:t>
            </a:r>
          </a:p>
          <a:p>
            <a:pPr>
              <a:buFont typeface="Wingdings" pitchFamily="2" charset="2"/>
              <a:buChar char="ü"/>
            </a:pPr>
            <a:r>
              <a:rPr lang="en-US" sz="1400" dirty="0" smtClean="0">
                <a:latin typeface="Arial Narrow" pitchFamily="34" charset="0"/>
              </a:rPr>
              <a:t> Op. Temperatures : 2 K, 5/10 K, 40/80 K</a:t>
            </a:r>
          </a:p>
          <a:p>
            <a:pPr>
              <a:buFont typeface="Wingdings" pitchFamily="2" charset="2"/>
              <a:buChar char="ü"/>
            </a:pPr>
            <a:r>
              <a:rPr lang="en-US" sz="1400" dirty="0" smtClean="0">
                <a:latin typeface="Arial Narrow" pitchFamily="34" charset="0"/>
              </a:rPr>
              <a:t> </a:t>
            </a:r>
            <a:r>
              <a:rPr lang="en-US" sz="1400" dirty="0" smtClean="0">
                <a:latin typeface="Symbol" pitchFamily="18" charset="2"/>
              </a:rPr>
              <a:t>F</a:t>
            </a:r>
            <a:r>
              <a:rPr lang="en-US" sz="1400" dirty="0" smtClean="0">
                <a:latin typeface="Arial Narrow" pitchFamily="34" charset="0"/>
              </a:rPr>
              <a:t> 1200</a:t>
            </a:r>
          </a:p>
          <a:p>
            <a:pPr>
              <a:buFont typeface="Wingdings" pitchFamily="2" charset="2"/>
              <a:buChar char="ü"/>
            </a:pPr>
            <a:r>
              <a:rPr lang="en-US" sz="1400" dirty="0" smtClean="0">
                <a:latin typeface="Arial Narrow" pitchFamily="34" charset="0"/>
              </a:rPr>
              <a:t> L 2200</a:t>
            </a:r>
          </a:p>
          <a:p>
            <a:pPr>
              <a:buFont typeface="Wingdings" pitchFamily="2" charset="2"/>
              <a:buChar char="ü"/>
            </a:pPr>
            <a:r>
              <a:rPr lang="en-US" sz="1400" dirty="0" smtClean="0">
                <a:latin typeface="Arial Narrow" pitchFamily="34" charset="0"/>
              </a:rPr>
              <a:t> Beam Axis Height 1500 </a:t>
            </a:r>
          </a:p>
          <a:p>
            <a:pPr>
              <a:buFont typeface="Wingdings" pitchFamily="2" charset="2"/>
              <a:buChar char="ü"/>
            </a:pPr>
            <a:r>
              <a:rPr lang="en-US" sz="1400" dirty="0" smtClean="0">
                <a:latin typeface="Arial Narrow" pitchFamily="34" charset="0"/>
              </a:rPr>
              <a:t> Cold Temp. Magnetic Shielding</a:t>
            </a:r>
            <a:endParaRPr lang="en-US" sz="1400" dirty="0">
              <a:latin typeface="Arial Narrow" pitchFamily="34" charset="0"/>
            </a:endParaRPr>
          </a:p>
        </p:txBody>
      </p:sp>
      <p:cxnSp>
        <p:nvCxnSpPr>
          <p:cNvPr id="57" name="Connecteur droit avec flèche 56"/>
          <p:cNvCxnSpPr>
            <a:stCxn id="37" idx="1"/>
          </p:cNvCxnSpPr>
          <p:nvPr/>
        </p:nvCxnSpPr>
        <p:spPr>
          <a:xfrm flipH="1">
            <a:off x="2051720" y="1062609"/>
            <a:ext cx="792088" cy="2781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>
            <a:stCxn id="37" idx="3"/>
          </p:cNvCxnSpPr>
          <p:nvPr/>
        </p:nvCxnSpPr>
        <p:spPr>
          <a:xfrm>
            <a:off x="4716016" y="1062609"/>
            <a:ext cx="1008112" cy="422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>
            <a:stCxn id="46" idx="1"/>
          </p:cNvCxnSpPr>
          <p:nvPr/>
        </p:nvCxnSpPr>
        <p:spPr>
          <a:xfrm flipH="1">
            <a:off x="2123728" y="1962418"/>
            <a:ext cx="360040" cy="242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>
            <a:stCxn id="42" idx="0"/>
          </p:cNvCxnSpPr>
          <p:nvPr/>
        </p:nvCxnSpPr>
        <p:spPr>
          <a:xfrm flipV="1">
            <a:off x="3131840" y="3933056"/>
            <a:ext cx="115212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>
            <a:stCxn id="44" idx="0"/>
          </p:cNvCxnSpPr>
          <p:nvPr/>
        </p:nvCxnSpPr>
        <p:spPr>
          <a:xfrm flipH="1" flipV="1">
            <a:off x="5004048" y="5229200"/>
            <a:ext cx="194421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>
            <a:stCxn id="44" idx="0"/>
          </p:cNvCxnSpPr>
          <p:nvPr/>
        </p:nvCxnSpPr>
        <p:spPr>
          <a:xfrm flipV="1">
            <a:off x="6948264" y="4653136"/>
            <a:ext cx="504056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133350"/>
            <a:ext cx="13684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Line 4"/>
          <p:cNvSpPr>
            <a:spLocks noChangeShapeType="1"/>
          </p:cNvSpPr>
          <p:nvPr/>
        </p:nvSpPr>
        <p:spPr bwMode="auto">
          <a:xfrm flipH="1">
            <a:off x="0" y="6921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" name="Titre 1"/>
          <p:cNvSpPr>
            <a:spLocks/>
          </p:cNvSpPr>
          <p:nvPr/>
        </p:nvSpPr>
        <p:spPr bwMode="auto">
          <a:xfrm>
            <a:off x="34925" y="115888"/>
            <a:ext cx="626586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 err="1" smtClean="0">
                <a:solidFill>
                  <a:schemeClr val="tx2"/>
                </a:solidFill>
              </a:rPr>
              <a:t>Cryomodule</a:t>
            </a:r>
            <a:r>
              <a:rPr lang="en-US" sz="2400" b="1" dirty="0" smtClean="0">
                <a:solidFill>
                  <a:schemeClr val="tx2"/>
                </a:solidFill>
              </a:rPr>
              <a:t> Overview</a:t>
            </a:r>
            <a:endParaRPr lang="fr-FR" sz="2400" b="1" dirty="0">
              <a:solidFill>
                <a:schemeClr val="tx2"/>
              </a:solidFill>
            </a:endParaRPr>
          </a:p>
        </p:txBody>
      </p:sp>
      <p:pic>
        <p:nvPicPr>
          <p:cNvPr id="71" name="Picture 85" descr="New_LogoIPN_600p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144463"/>
            <a:ext cx="6477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ZoneTexte 22"/>
          <p:cNvSpPr txBox="1"/>
          <p:nvPr/>
        </p:nvSpPr>
        <p:spPr>
          <a:xfrm>
            <a:off x="0" y="6596390"/>
            <a:ext cx="7079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Design Status of The Spoke </a:t>
            </a:r>
            <a:r>
              <a:rPr lang="en-US" sz="1100" dirty="0" err="1" smtClean="0"/>
              <a:t>Cryomodule</a:t>
            </a:r>
            <a:r>
              <a:rPr lang="en-US" sz="1100" dirty="0" smtClean="0"/>
              <a:t> for MYRRHA – H. SAUGNAC- SLHIPP3-17&amp;18/04/2013 - Louvain la </a:t>
            </a:r>
            <a:r>
              <a:rPr lang="en-US" sz="1100" dirty="0" err="1" smtClean="0"/>
              <a:t>Neuve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133350"/>
            <a:ext cx="13684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Line 4"/>
          <p:cNvSpPr>
            <a:spLocks noChangeShapeType="1"/>
          </p:cNvSpPr>
          <p:nvPr/>
        </p:nvSpPr>
        <p:spPr bwMode="auto">
          <a:xfrm flipH="1">
            <a:off x="0" y="6921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Titre 1"/>
          <p:cNvSpPr>
            <a:spLocks/>
          </p:cNvSpPr>
          <p:nvPr/>
        </p:nvSpPr>
        <p:spPr bwMode="auto">
          <a:xfrm>
            <a:off x="34925" y="115888"/>
            <a:ext cx="626586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Cryogenic Loops 1/2</a:t>
            </a:r>
            <a:endParaRPr lang="fr-FR" sz="2400" b="1" dirty="0">
              <a:solidFill>
                <a:schemeClr val="tx2"/>
              </a:solidFill>
            </a:endParaRPr>
          </a:p>
        </p:txBody>
      </p:sp>
      <p:pic>
        <p:nvPicPr>
          <p:cNvPr id="29" name="Picture 85" descr="New_LogoIPN_600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144463"/>
            <a:ext cx="6477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" name="Groupe 80"/>
          <p:cNvGrpSpPr/>
          <p:nvPr/>
        </p:nvGrpSpPr>
        <p:grpSpPr>
          <a:xfrm>
            <a:off x="391486" y="900810"/>
            <a:ext cx="5993919" cy="3590647"/>
            <a:chOff x="223528" y="900810"/>
            <a:chExt cx="5993919" cy="3590647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3528" y="900810"/>
              <a:ext cx="5926329" cy="3590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Connecteur droit avec flèche 10"/>
            <p:cNvCxnSpPr>
              <a:stCxn id="89" idx="3"/>
            </p:cNvCxnSpPr>
            <p:nvPr/>
          </p:nvCxnSpPr>
          <p:spPr>
            <a:xfrm>
              <a:off x="1866115" y="1029196"/>
              <a:ext cx="1093717" cy="37567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 flipH="1">
              <a:off x="2527784" y="1166327"/>
              <a:ext cx="2594722" cy="11746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 flipH="1">
              <a:off x="2527785" y="1184988"/>
              <a:ext cx="2585391" cy="194807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/>
            <p:nvPr/>
          </p:nvCxnSpPr>
          <p:spPr>
            <a:xfrm flipH="1">
              <a:off x="4255977" y="1175657"/>
              <a:ext cx="866529" cy="195740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>
              <a:endCxn id="75" idx="1"/>
            </p:cNvCxnSpPr>
            <p:nvPr/>
          </p:nvCxnSpPr>
          <p:spPr>
            <a:xfrm>
              <a:off x="5122499" y="1184988"/>
              <a:ext cx="1094948" cy="2680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e 63"/>
          <p:cNvGrpSpPr/>
          <p:nvPr/>
        </p:nvGrpSpPr>
        <p:grpSpPr>
          <a:xfrm>
            <a:off x="5374581" y="2594721"/>
            <a:ext cx="3760088" cy="2856845"/>
            <a:chOff x="5383912" y="2529407"/>
            <a:chExt cx="3760088" cy="285684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83912" y="2529407"/>
              <a:ext cx="3760088" cy="2298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Connecteur droit avec flèche 16"/>
            <p:cNvCxnSpPr>
              <a:stCxn id="68" idx="0"/>
            </p:cNvCxnSpPr>
            <p:nvPr/>
          </p:nvCxnSpPr>
          <p:spPr>
            <a:xfrm flipV="1">
              <a:off x="7646593" y="4105470"/>
              <a:ext cx="228444" cy="128078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>
              <a:stCxn id="68" idx="0"/>
            </p:cNvCxnSpPr>
            <p:nvPr/>
          </p:nvCxnSpPr>
          <p:spPr>
            <a:xfrm flipH="1" flipV="1">
              <a:off x="6853538" y="4048270"/>
              <a:ext cx="793055" cy="133798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/>
            <p:cNvCxnSpPr>
              <a:stCxn id="68" idx="0"/>
            </p:cNvCxnSpPr>
            <p:nvPr/>
          </p:nvCxnSpPr>
          <p:spPr>
            <a:xfrm flipV="1">
              <a:off x="7646593" y="3088433"/>
              <a:ext cx="918909" cy="22978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6" name="Tableau 55"/>
          <p:cNvGraphicFramePr>
            <a:graphicFrameLocks noGrp="1"/>
          </p:cNvGraphicFramePr>
          <p:nvPr/>
        </p:nvGraphicFramePr>
        <p:xfrm>
          <a:off x="149289" y="4597503"/>
          <a:ext cx="6064899" cy="201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654"/>
                <a:gridCol w="851833"/>
                <a:gridCol w="886938"/>
                <a:gridCol w="867747"/>
                <a:gridCol w="522514"/>
                <a:gridCol w="646370"/>
                <a:gridCol w="911843"/>
              </a:tblGrid>
              <a:tr h="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Fluid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 in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 out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 in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 out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Power/CM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40K/80K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Helium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 bars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 bars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40 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80 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110 W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Cavity/B-Shield Cool Down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Helium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1,2 bar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 bar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4,5 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300 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~</a:t>
                      </a:r>
                      <a:r>
                        <a:rPr lang="en-US" sz="1200" baseline="0" dirty="0" smtClean="0"/>
                        <a:t> 2 g/s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5K/10K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He </a:t>
                      </a:r>
                      <a:r>
                        <a:rPr lang="en-US" sz="1200" dirty="0" err="1" smtClean="0"/>
                        <a:t>Supercritic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 bars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 bar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 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 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 W</a:t>
                      </a:r>
                      <a:endParaRPr lang="en-US" sz="1200" dirty="0"/>
                    </a:p>
                  </a:txBody>
                  <a:tcPr/>
                </a:tc>
              </a:tr>
              <a:tr h="27794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He </a:t>
                      </a:r>
                      <a:r>
                        <a:rPr lang="en-US" sz="1200" dirty="0" err="1" smtClean="0"/>
                        <a:t>Superfluid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&lt; 30 mbar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&lt; 30 mbar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 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~ 2.2 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31,5 W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8" name="ZoneTexte 67"/>
          <p:cNvSpPr txBox="1"/>
          <p:nvPr/>
        </p:nvSpPr>
        <p:spPr>
          <a:xfrm>
            <a:off x="6494262" y="5451566"/>
            <a:ext cx="2286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40K/80K :</a:t>
            </a:r>
          </a:p>
          <a:p>
            <a:r>
              <a:rPr lang="en-US" sz="1400" dirty="0" smtClean="0"/>
              <a:t>Thermal Shield</a:t>
            </a:r>
          </a:p>
          <a:p>
            <a:r>
              <a:rPr lang="en-US" sz="1400" dirty="0" smtClean="0"/>
              <a:t> Coupler Heat Interception</a:t>
            </a:r>
          </a:p>
          <a:p>
            <a:r>
              <a:rPr lang="en-US" sz="1400" dirty="0" smtClean="0">
                <a:latin typeface="Symbol" pitchFamily="18" charset="2"/>
              </a:rPr>
              <a:t>F</a:t>
            </a:r>
            <a:r>
              <a:rPr lang="en-US" sz="1400" dirty="0" smtClean="0"/>
              <a:t> </a:t>
            </a:r>
            <a:r>
              <a:rPr lang="en-US" sz="1400" baseline="-25000" dirty="0" smtClean="0"/>
              <a:t>int.</a:t>
            </a:r>
            <a:r>
              <a:rPr lang="en-US" sz="1400" dirty="0" smtClean="0"/>
              <a:t> : 10 mm, </a:t>
            </a:r>
            <a:r>
              <a:rPr lang="en-US" sz="1400" dirty="0" err="1" smtClean="0"/>
              <a:t>Lg</a:t>
            </a:r>
            <a:r>
              <a:rPr lang="en-US" sz="1400" dirty="0" smtClean="0"/>
              <a:t> ~ 12 m</a:t>
            </a:r>
          </a:p>
          <a:p>
            <a:r>
              <a:rPr lang="en-US" sz="1400" dirty="0" smtClean="0"/>
              <a:t>t </a:t>
            </a:r>
            <a:r>
              <a:rPr lang="en-US" sz="1400" baseline="-25000" dirty="0" smtClean="0"/>
              <a:t>CD</a:t>
            </a:r>
            <a:r>
              <a:rPr lang="en-US" sz="1400" dirty="0" smtClean="0"/>
              <a:t> ~ 10 h</a:t>
            </a:r>
            <a:endParaRPr lang="en-US" sz="1400" dirty="0"/>
          </a:p>
        </p:txBody>
      </p:sp>
      <p:sp>
        <p:nvSpPr>
          <p:cNvPr id="75" name="ZoneTexte 74"/>
          <p:cNvSpPr txBox="1"/>
          <p:nvPr/>
        </p:nvSpPr>
        <p:spPr>
          <a:xfrm>
            <a:off x="6385405" y="975975"/>
            <a:ext cx="2599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5K/10K :</a:t>
            </a:r>
          </a:p>
          <a:p>
            <a:r>
              <a:rPr lang="en-US" sz="1400" dirty="0" smtClean="0"/>
              <a:t>Cavity Frame Heat Interception</a:t>
            </a:r>
          </a:p>
          <a:p>
            <a:r>
              <a:rPr lang="en-US" sz="1400" dirty="0" smtClean="0"/>
              <a:t> Coupler Heat Interception</a:t>
            </a:r>
          </a:p>
          <a:p>
            <a:r>
              <a:rPr lang="en-US" sz="1400" dirty="0" smtClean="0">
                <a:latin typeface="Symbol" pitchFamily="18" charset="2"/>
              </a:rPr>
              <a:t>F</a:t>
            </a:r>
            <a:r>
              <a:rPr lang="en-US" sz="1400" dirty="0" smtClean="0"/>
              <a:t> </a:t>
            </a:r>
            <a:r>
              <a:rPr lang="en-US" sz="1400" baseline="-25000" dirty="0" smtClean="0"/>
              <a:t>int.</a:t>
            </a:r>
            <a:r>
              <a:rPr lang="en-US" sz="1400" dirty="0" smtClean="0"/>
              <a:t> : 8 mm, </a:t>
            </a:r>
            <a:r>
              <a:rPr lang="en-US" sz="1400" dirty="0" err="1" smtClean="0"/>
              <a:t>Lg</a:t>
            </a:r>
            <a:r>
              <a:rPr lang="en-US" sz="1400" dirty="0" smtClean="0"/>
              <a:t> ~ 5 m</a:t>
            </a:r>
          </a:p>
        </p:txBody>
      </p:sp>
      <p:cxnSp>
        <p:nvCxnSpPr>
          <p:cNvPr id="83" name="Connecteur droit avec flèche 82"/>
          <p:cNvCxnSpPr>
            <a:stCxn id="86" idx="0"/>
          </p:cNvCxnSpPr>
          <p:nvPr/>
        </p:nvCxnSpPr>
        <p:spPr>
          <a:xfrm flipV="1">
            <a:off x="942393" y="1763486"/>
            <a:ext cx="1464905" cy="1716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/>
          <p:cNvCxnSpPr>
            <a:stCxn id="86" idx="0"/>
          </p:cNvCxnSpPr>
          <p:nvPr/>
        </p:nvCxnSpPr>
        <p:spPr>
          <a:xfrm flipV="1">
            <a:off x="942393" y="2883160"/>
            <a:ext cx="1595534" cy="5965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ZoneTexte 85"/>
          <p:cNvSpPr txBox="1"/>
          <p:nvPr/>
        </p:nvSpPr>
        <p:spPr>
          <a:xfrm>
            <a:off x="1" y="3479684"/>
            <a:ext cx="1884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5K Cool Down :</a:t>
            </a:r>
          </a:p>
          <a:p>
            <a:r>
              <a:rPr lang="en-US" sz="1400" dirty="0" smtClean="0"/>
              <a:t>Magnetic Shield CD</a:t>
            </a:r>
          </a:p>
          <a:p>
            <a:r>
              <a:rPr lang="en-US" sz="1400" dirty="0" smtClean="0"/>
              <a:t> Cavity CD</a:t>
            </a:r>
          </a:p>
          <a:p>
            <a:r>
              <a:rPr lang="en-US" sz="1400" dirty="0" smtClean="0">
                <a:latin typeface="Arial Narrow" pitchFamily="34" charset="0"/>
              </a:rPr>
              <a:t>T </a:t>
            </a:r>
            <a:r>
              <a:rPr lang="en-US" sz="1400" baseline="-25000" dirty="0" smtClean="0">
                <a:latin typeface="Arial Narrow" pitchFamily="34" charset="0"/>
              </a:rPr>
              <a:t>CD </a:t>
            </a:r>
            <a:r>
              <a:rPr lang="en-US" sz="1400" dirty="0" smtClean="0">
                <a:latin typeface="Arial Narrow" pitchFamily="34" charset="0"/>
              </a:rPr>
              <a:t> ~ &lt; 2 h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124408" y="767586"/>
            <a:ext cx="1909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2K Separator</a:t>
            </a:r>
          </a:p>
          <a:p>
            <a:r>
              <a:rPr lang="en-US" sz="1400" dirty="0" smtClean="0">
                <a:latin typeface="Symbol" pitchFamily="18" charset="2"/>
              </a:rPr>
              <a:t>F</a:t>
            </a:r>
            <a:r>
              <a:rPr lang="en-US" sz="1400" dirty="0" smtClean="0"/>
              <a:t> </a:t>
            </a:r>
            <a:r>
              <a:rPr lang="en-US" sz="1400" baseline="-25000" dirty="0" smtClean="0"/>
              <a:t>int.</a:t>
            </a:r>
            <a:r>
              <a:rPr lang="en-US" sz="1400" dirty="0" smtClean="0"/>
              <a:t> : 80 mm, </a:t>
            </a:r>
            <a:r>
              <a:rPr lang="en-US" sz="1400" dirty="0" err="1" smtClean="0"/>
              <a:t>Lg</a:t>
            </a:r>
            <a:r>
              <a:rPr lang="en-US" sz="1400" dirty="0" smtClean="0"/>
              <a:t> ~ 1 m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0" y="6596390"/>
            <a:ext cx="7079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Design Status of The Spoke </a:t>
            </a:r>
            <a:r>
              <a:rPr lang="en-US" sz="1100" dirty="0" err="1" smtClean="0"/>
              <a:t>Cryomodule</a:t>
            </a:r>
            <a:r>
              <a:rPr lang="en-US" sz="1100" dirty="0" smtClean="0"/>
              <a:t> for MYRRHA – H. SAUGNAC- SLHIPP3-17&amp;18/04/2013 - Louvain la </a:t>
            </a:r>
            <a:r>
              <a:rPr lang="en-US" sz="1100" dirty="0" err="1" smtClean="0"/>
              <a:t>Neuve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133350"/>
            <a:ext cx="13684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Line 4"/>
          <p:cNvSpPr>
            <a:spLocks noChangeShapeType="1"/>
          </p:cNvSpPr>
          <p:nvPr/>
        </p:nvSpPr>
        <p:spPr bwMode="auto">
          <a:xfrm flipH="1">
            <a:off x="0" y="6921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Titre 1"/>
          <p:cNvSpPr>
            <a:spLocks/>
          </p:cNvSpPr>
          <p:nvPr/>
        </p:nvSpPr>
        <p:spPr bwMode="auto">
          <a:xfrm>
            <a:off x="34925" y="115888"/>
            <a:ext cx="626586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Cryogenic Loops 2/2</a:t>
            </a:r>
            <a:endParaRPr lang="fr-FR" sz="2400" b="1" dirty="0">
              <a:solidFill>
                <a:schemeClr val="tx2"/>
              </a:solidFill>
            </a:endParaRPr>
          </a:p>
        </p:txBody>
      </p:sp>
      <p:pic>
        <p:nvPicPr>
          <p:cNvPr id="29" name="Picture 85" descr="New_LogoIPN_600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144463"/>
            <a:ext cx="6477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ZoneTexte 31"/>
          <p:cNvSpPr txBox="1"/>
          <p:nvPr/>
        </p:nvSpPr>
        <p:spPr>
          <a:xfrm>
            <a:off x="0" y="6596390"/>
            <a:ext cx="7079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Design Status of The Spoke </a:t>
            </a:r>
            <a:r>
              <a:rPr lang="en-US" sz="1100" dirty="0" err="1" smtClean="0"/>
              <a:t>Cryomodule</a:t>
            </a:r>
            <a:r>
              <a:rPr lang="en-US" sz="1100" dirty="0" smtClean="0"/>
              <a:t> for MYRRHA – H. SAUGNAC- SLHIPP3-17&amp;18/04/2013 - Louvain la </a:t>
            </a:r>
            <a:r>
              <a:rPr lang="en-US" sz="1100" dirty="0" err="1" smtClean="0"/>
              <a:t>Neuve</a:t>
            </a:r>
            <a:endParaRPr lang="en-US" sz="1100" dirty="0"/>
          </a:p>
        </p:txBody>
      </p:sp>
      <p:graphicFrame>
        <p:nvGraphicFramePr>
          <p:cNvPr id="30" name="Tableau 29"/>
          <p:cNvGraphicFramePr>
            <a:graphicFrameLocks noGrp="1"/>
          </p:cNvGraphicFramePr>
          <p:nvPr/>
        </p:nvGraphicFramePr>
        <p:xfrm>
          <a:off x="271605" y="780309"/>
          <a:ext cx="8510258" cy="2424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9238"/>
                <a:gridCol w="805361"/>
                <a:gridCol w="749336"/>
                <a:gridCol w="1164658"/>
                <a:gridCol w="737954"/>
                <a:gridCol w="1233711"/>
              </a:tblGrid>
              <a:tr h="225055">
                <a:tc>
                  <a:txBody>
                    <a:bodyPr/>
                    <a:lstStyle/>
                    <a:p>
                      <a:r>
                        <a:rPr lang="fr-FR" sz="1400" dirty="0" err="1" smtClean="0">
                          <a:latin typeface="Arial Narrow" pitchFamily="34" charset="0"/>
                        </a:rPr>
                        <a:t>Internal</a:t>
                      </a:r>
                      <a:r>
                        <a:rPr lang="fr-FR" sz="1400" dirty="0" smtClean="0">
                          <a:latin typeface="Arial Narrow" pitchFamily="34" charset="0"/>
                        </a:rPr>
                        <a:t> CM </a:t>
                      </a:r>
                      <a:r>
                        <a:rPr lang="fr-FR" sz="1400" dirty="0" err="1" smtClean="0">
                          <a:latin typeface="Arial Narrow" pitchFamily="34" charset="0"/>
                        </a:rPr>
                        <a:t>circuitery</a:t>
                      </a:r>
                      <a:r>
                        <a:rPr lang="fr-FR" sz="1400" dirty="0" smtClean="0">
                          <a:latin typeface="Arial Narrow" pitchFamily="34" charset="0"/>
                        </a:rPr>
                        <a:t> </a:t>
                      </a:r>
                      <a:endParaRPr lang="fr-FR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itchFamily="34" charset="0"/>
                        </a:rPr>
                        <a:t>Q</a:t>
                      </a:r>
                      <a:endParaRPr lang="fr-FR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itchFamily="34" charset="0"/>
                        </a:rPr>
                        <a:t>T </a:t>
                      </a:r>
                      <a:r>
                        <a:rPr lang="fr-FR" sz="1400" baseline="-25000" dirty="0" smtClean="0">
                          <a:latin typeface="Arial Narrow" pitchFamily="34" charset="0"/>
                        </a:rPr>
                        <a:t>max</a:t>
                      </a:r>
                      <a:endParaRPr lang="fr-FR" sz="1400" baseline="-25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aseline="0" dirty="0" smtClean="0">
                          <a:latin typeface="Symbol" pitchFamily="18" charset="2"/>
                        </a:rPr>
                        <a:t>F</a:t>
                      </a:r>
                      <a:r>
                        <a:rPr lang="fr-FR" sz="14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fr-FR" sz="1400" baseline="-25000" dirty="0" smtClean="0">
                          <a:latin typeface="Arial Narrow" pitchFamily="34" charset="0"/>
                        </a:rPr>
                        <a:t>Int</a:t>
                      </a:r>
                      <a:r>
                        <a:rPr lang="fr-FR" sz="1400" baseline="0" dirty="0" smtClean="0">
                          <a:latin typeface="Arial Narrow" pitchFamily="34" charset="0"/>
                        </a:rPr>
                        <a:t> &amp; L</a:t>
                      </a:r>
                      <a:endParaRPr lang="fr-FR" sz="1400" baseline="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Arial Narrow" pitchFamily="34" charset="0"/>
                        </a:rPr>
                        <a:t>t</a:t>
                      </a:r>
                      <a:r>
                        <a:rPr lang="fr-FR" sz="14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fr-FR" sz="1400" baseline="-25000" dirty="0" smtClean="0">
                          <a:latin typeface="Arial Narrow" pitchFamily="34" charset="0"/>
                        </a:rPr>
                        <a:t>CD</a:t>
                      </a:r>
                      <a:endParaRPr lang="fr-FR" sz="1400" baseline="-25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Symbol" pitchFamily="18" charset="2"/>
                        </a:rPr>
                        <a:t>D</a:t>
                      </a:r>
                      <a:r>
                        <a:rPr lang="fr-FR" sz="1400" dirty="0" smtClean="0">
                          <a:latin typeface="Arial Narrow" pitchFamily="34" charset="0"/>
                        </a:rPr>
                        <a:t>P </a:t>
                      </a:r>
                      <a:r>
                        <a:rPr lang="fr-FR" sz="1400" baseline="-25000" dirty="0" smtClean="0">
                          <a:latin typeface="Arial Narrow" pitchFamily="34" charset="0"/>
                        </a:rPr>
                        <a:t>max</a:t>
                      </a:r>
                      <a:endParaRPr lang="fr-FR" sz="1400" baseline="-250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225055"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Arial Narrow" pitchFamily="34" charset="0"/>
                        </a:rPr>
                        <a:t>40/80 K Loop Cool Down (Ghe 4/3 bars)</a:t>
                      </a:r>
                      <a:endParaRPr lang="en-US" sz="1400" noProof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Arial Narrow" pitchFamily="34" charset="0"/>
                        </a:rPr>
                        <a:t>2g/s</a:t>
                      </a:r>
                      <a:endParaRPr lang="en-US" sz="1400" noProof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Arial Narrow" pitchFamily="34" charset="0"/>
                        </a:rPr>
                        <a:t>NC</a:t>
                      </a:r>
                      <a:endParaRPr lang="en-US" sz="1400" noProof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Arial Narrow" pitchFamily="34" charset="0"/>
                        </a:rPr>
                        <a:t>10 mm, 15 m</a:t>
                      </a:r>
                      <a:endParaRPr lang="en-US" sz="1400" noProof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Arial Narrow" pitchFamily="34" charset="0"/>
                        </a:rPr>
                        <a:t>9 hr</a:t>
                      </a:r>
                      <a:endParaRPr lang="en-US" sz="1400" noProof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Arial Narrow" pitchFamily="34" charset="0"/>
                        </a:rPr>
                        <a:t>115 mbar</a:t>
                      </a:r>
                      <a:endParaRPr lang="en-US" sz="1400" noProof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82594"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Arial Narrow" pitchFamily="34" charset="0"/>
                        </a:rPr>
                        <a:t>40/80 K Loop Stationary (Ghe 4/3 bars)</a:t>
                      </a:r>
                      <a:endParaRPr lang="en-US" sz="1400" noProof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Arial Narrow" pitchFamily="34" charset="0"/>
                        </a:rPr>
                        <a:t>110 W</a:t>
                      </a:r>
                      <a:endParaRPr lang="en-US" sz="1400" noProof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Arial Narrow" pitchFamily="34" charset="0"/>
                        </a:rPr>
                        <a:t>86,2 K</a:t>
                      </a:r>
                      <a:endParaRPr lang="en-US" sz="1400" noProof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smtClean="0">
                          <a:latin typeface="Arial Narrow" pitchFamily="34" charset="0"/>
                        </a:rPr>
                        <a:t>10 mm, 15 m</a:t>
                      </a:r>
                    </a:p>
                    <a:p>
                      <a:endParaRPr lang="en-US" sz="1400" noProof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Arial Narrow" pitchFamily="34" charset="0"/>
                        </a:rPr>
                        <a:t>NC</a:t>
                      </a:r>
                      <a:endParaRPr lang="en-US" sz="1400" noProof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Arial Narrow" pitchFamily="34" charset="0"/>
                        </a:rPr>
                        <a:t>4 mbar</a:t>
                      </a:r>
                      <a:endParaRPr lang="en-US" sz="1400" noProof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225055">
                <a:tc>
                  <a:txBody>
                    <a:bodyPr/>
                    <a:lstStyle/>
                    <a:p>
                      <a:r>
                        <a:rPr lang="en-US" sz="1400" b="1" noProof="0" smtClean="0">
                          <a:latin typeface="Arial Narrow" pitchFamily="34" charset="0"/>
                          <a:sym typeface="Wingdings"/>
                        </a:rPr>
                        <a:t></a:t>
                      </a:r>
                      <a:r>
                        <a:rPr lang="en-US" sz="1400" noProof="0" smtClean="0">
                          <a:latin typeface="Arial Narrow" pitchFamily="34" charset="0"/>
                          <a:sym typeface="Wingdings"/>
                        </a:rPr>
                        <a:t> </a:t>
                      </a:r>
                      <a:r>
                        <a:rPr lang="en-US" sz="1400" noProof="0" smtClean="0">
                          <a:latin typeface="Arial Narrow" pitchFamily="34" charset="0"/>
                        </a:rPr>
                        <a:t>5/10</a:t>
                      </a:r>
                      <a:r>
                        <a:rPr lang="en-US" sz="1400" baseline="0" noProof="0" smtClean="0">
                          <a:latin typeface="Arial Narrow" pitchFamily="34" charset="0"/>
                        </a:rPr>
                        <a:t> K Loop </a:t>
                      </a:r>
                      <a:r>
                        <a:rPr lang="en-US" sz="1400" noProof="0" smtClean="0">
                          <a:latin typeface="Arial Narrow" pitchFamily="34" charset="0"/>
                        </a:rPr>
                        <a:t>(Lhe 3/1 bar)</a:t>
                      </a:r>
                      <a:endParaRPr lang="en-US" sz="1400" noProof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Arial Narrow" pitchFamily="34" charset="0"/>
                        </a:rPr>
                        <a:t>15 W</a:t>
                      </a:r>
                      <a:endParaRPr lang="en-US" sz="1400" noProof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Arial Narrow" pitchFamily="34" charset="0"/>
                        </a:rPr>
                        <a:t>10 K</a:t>
                      </a:r>
                      <a:endParaRPr lang="en-US" sz="1400" noProof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Arial Narrow" pitchFamily="34" charset="0"/>
                        </a:rPr>
                        <a:t>NC</a:t>
                      </a:r>
                      <a:endParaRPr lang="en-US" sz="1400" noProof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Arial Narrow" pitchFamily="34" charset="0"/>
                        </a:rPr>
                        <a:t>1 mbar</a:t>
                      </a:r>
                      <a:endParaRPr lang="en-US" sz="1400" noProof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82594">
                <a:tc>
                  <a:txBody>
                    <a:bodyPr/>
                    <a:lstStyle/>
                    <a:p>
                      <a:r>
                        <a:rPr lang="en-US" sz="1400" b="1" noProof="0" smtClean="0">
                          <a:latin typeface="Arial Narrow" pitchFamily="34" charset="0"/>
                          <a:sym typeface="Wingdings"/>
                        </a:rPr>
                        <a:t></a:t>
                      </a:r>
                      <a:r>
                        <a:rPr lang="en-US" sz="1400" noProof="0" smtClean="0">
                          <a:latin typeface="Arial Narrow" pitchFamily="34" charset="0"/>
                          <a:sym typeface="Wingdings"/>
                        </a:rPr>
                        <a:t> </a:t>
                      </a:r>
                      <a:r>
                        <a:rPr lang="en-US" sz="1400" noProof="0" smtClean="0">
                          <a:latin typeface="Arial Narrow" pitchFamily="34" charset="0"/>
                        </a:rPr>
                        <a:t>Mag. Shield Cool Down (LHe 1,2/1 bar)</a:t>
                      </a:r>
                      <a:endParaRPr lang="en-US" sz="1400" noProof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smtClean="0">
                          <a:latin typeface="Arial Narrow" pitchFamily="34" charset="0"/>
                        </a:rPr>
                        <a:t>10 mm, 8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Arial Narrow" pitchFamily="34" charset="0"/>
                        </a:rPr>
                        <a:t>0.3 hr</a:t>
                      </a:r>
                      <a:endParaRPr lang="en-US" sz="1400" noProof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Arial Narrow" pitchFamily="34" charset="0"/>
                        </a:rPr>
                        <a:t>180 mbar</a:t>
                      </a:r>
                      <a:endParaRPr lang="en-US" sz="1400" noProof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225055">
                <a:tc>
                  <a:txBody>
                    <a:bodyPr/>
                    <a:lstStyle/>
                    <a:p>
                      <a:r>
                        <a:rPr lang="en-US" sz="1400" b="1" noProof="0" smtClean="0">
                          <a:latin typeface="Arial Narrow" pitchFamily="34" charset="0"/>
                          <a:sym typeface="Wingdings"/>
                        </a:rPr>
                        <a:t></a:t>
                      </a:r>
                      <a:r>
                        <a:rPr lang="en-US" sz="1400" noProof="0" smtClean="0">
                          <a:latin typeface="Arial Narrow" pitchFamily="34" charset="0"/>
                          <a:sym typeface="Wingdings"/>
                        </a:rPr>
                        <a:t> </a:t>
                      </a:r>
                      <a:r>
                        <a:rPr lang="en-US" sz="1400" noProof="0" smtClean="0">
                          <a:latin typeface="Arial Narrow" pitchFamily="34" charset="0"/>
                        </a:rPr>
                        <a:t>Cavity Cool Down (Lhe 1,2/1 bar)</a:t>
                      </a:r>
                      <a:endParaRPr lang="en-US" sz="1400" noProof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Arial Narrow" pitchFamily="34" charset="0"/>
                        </a:rPr>
                        <a:t>1,2 hr</a:t>
                      </a:r>
                      <a:endParaRPr lang="en-US" sz="1400" noProof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225055">
                <a:tc>
                  <a:txBody>
                    <a:bodyPr/>
                    <a:lstStyle/>
                    <a:p>
                      <a:r>
                        <a:rPr lang="en-US" sz="1400" b="1" noProof="0" smtClean="0">
                          <a:latin typeface="Arial Narrow" pitchFamily="34" charset="0"/>
                          <a:sym typeface="Wingdings"/>
                        </a:rPr>
                        <a:t></a:t>
                      </a:r>
                      <a:r>
                        <a:rPr lang="en-US" sz="1400" noProof="0" smtClean="0">
                          <a:latin typeface="Arial Narrow" pitchFamily="34" charset="0"/>
                          <a:sym typeface="Wingdings"/>
                        </a:rPr>
                        <a:t> </a:t>
                      </a:r>
                      <a:r>
                        <a:rPr lang="en-US" sz="1400" noProof="0" smtClean="0">
                          <a:latin typeface="Arial Narrow" pitchFamily="34" charset="0"/>
                        </a:rPr>
                        <a:t>Cavity Stationary</a:t>
                      </a:r>
                      <a:endParaRPr lang="en-US" sz="1400" noProof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30</a:t>
                      </a:r>
                      <a:r>
                        <a:rPr lang="en-US" sz="1400" baseline="0" noProof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 W</a:t>
                      </a:r>
                      <a:endParaRPr lang="en-US" sz="1400" noProof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noProof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&lt;10</a:t>
                      </a:r>
                      <a:r>
                        <a:rPr lang="en-US" sz="1400" baseline="30000" noProof="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-1</a:t>
                      </a:r>
                      <a:r>
                        <a:rPr lang="en-US" sz="1400" noProof="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 mbar</a:t>
                      </a:r>
                      <a:endParaRPr lang="en-US" sz="1400" noProof="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357" y="3412422"/>
            <a:ext cx="2599891" cy="31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59" y="3259248"/>
            <a:ext cx="1091600" cy="100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19438" y="3304509"/>
            <a:ext cx="3079765" cy="330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0859" y="3241144"/>
            <a:ext cx="1190194" cy="94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9546" y="4191766"/>
            <a:ext cx="2634454" cy="182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32366" y="3260871"/>
            <a:ext cx="1240943" cy="106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/>
          <p:cNvSpPr/>
          <p:nvPr/>
        </p:nvSpPr>
        <p:spPr>
          <a:xfrm>
            <a:off x="266801" y="4572000"/>
            <a:ext cx="5480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latin typeface="Arial Narrow" pitchFamily="34" charset="0"/>
                <a:sym typeface="Wingdings"/>
              </a:rPr>
              <a:t></a:t>
            </a:r>
            <a:endParaRPr lang="en-US" sz="4000"/>
          </a:p>
        </p:txBody>
      </p:sp>
      <p:sp>
        <p:nvSpPr>
          <p:cNvPr id="41" name="Rectangle 40"/>
          <p:cNvSpPr/>
          <p:nvPr/>
        </p:nvSpPr>
        <p:spPr>
          <a:xfrm>
            <a:off x="3182018" y="5045974"/>
            <a:ext cx="6415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latin typeface="Arial Narrow" pitchFamily="34" charset="0"/>
                <a:sym typeface="Wingdings"/>
              </a:rPr>
              <a:t></a:t>
            </a:r>
            <a:endParaRPr lang="en-US" sz="4000"/>
          </a:p>
        </p:txBody>
      </p:sp>
      <p:sp>
        <p:nvSpPr>
          <p:cNvPr id="42" name="Rectangle 41"/>
          <p:cNvSpPr/>
          <p:nvPr/>
        </p:nvSpPr>
        <p:spPr>
          <a:xfrm>
            <a:off x="6323570" y="3651740"/>
            <a:ext cx="6415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latin typeface="Arial Narrow" pitchFamily="34" charset="0"/>
                <a:sym typeface="Wingdings"/>
              </a:rPr>
              <a:t></a:t>
            </a: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133350"/>
            <a:ext cx="13684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Line 4"/>
          <p:cNvSpPr>
            <a:spLocks noChangeShapeType="1"/>
          </p:cNvSpPr>
          <p:nvPr/>
        </p:nvSpPr>
        <p:spPr bwMode="auto">
          <a:xfrm flipH="1">
            <a:off x="0" y="6921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Titre 1"/>
          <p:cNvSpPr>
            <a:spLocks/>
          </p:cNvSpPr>
          <p:nvPr/>
        </p:nvSpPr>
        <p:spPr bwMode="auto">
          <a:xfrm>
            <a:off x="34925" y="115888"/>
            <a:ext cx="626586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Cryogenic </a:t>
            </a:r>
            <a:r>
              <a:rPr lang="en-US" sz="2400" b="1" dirty="0" smtClean="0">
                <a:solidFill>
                  <a:schemeClr val="tx2"/>
                </a:solidFill>
              </a:rPr>
              <a:t>Loops : Pressure Security</a:t>
            </a:r>
            <a:endParaRPr lang="fr-FR" sz="2400" b="1" dirty="0">
              <a:solidFill>
                <a:schemeClr val="tx2"/>
              </a:solidFill>
            </a:endParaRPr>
          </a:p>
        </p:txBody>
      </p:sp>
      <p:pic>
        <p:nvPicPr>
          <p:cNvPr id="29" name="Picture 85" descr="New_LogoIPN_600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144463"/>
            <a:ext cx="6477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ZoneTexte 31"/>
          <p:cNvSpPr txBox="1"/>
          <p:nvPr/>
        </p:nvSpPr>
        <p:spPr>
          <a:xfrm>
            <a:off x="0" y="6596390"/>
            <a:ext cx="7079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Design Status of The Spoke </a:t>
            </a:r>
            <a:r>
              <a:rPr lang="en-US" sz="1100" dirty="0" err="1" smtClean="0"/>
              <a:t>Cryomodule</a:t>
            </a:r>
            <a:r>
              <a:rPr lang="en-US" sz="1100" dirty="0" smtClean="0"/>
              <a:t> for MYRRHA – H. SAUGNAC- SLHIPP3-17&amp;18/04/2013 - Louvain la </a:t>
            </a:r>
            <a:r>
              <a:rPr lang="en-US" sz="1100" dirty="0" err="1" smtClean="0"/>
              <a:t>Neuve</a:t>
            </a:r>
            <a:endParaRPr lang="en-US" sz="1100" dirty="0"/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 flipH="1">
            <a:off x="0" y="6921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" y="1276350"/>
            <a:ext cx="6326188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ZoneTexte 12"/>
          <p:cNvSpPr txBox="1">
            <a:spLocks noChangeArrowheads="1"/>
          </p:cNvSpPr>
          <p:nvPr/>
        </p:nvSpPr>
        <p:spPr bwMode="auto">
          <a:xfrm>
            <a:off x="117475" y="733425"/>
            <a:ext cx="510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Accident : Insulation Vacuum breakage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0" name="ZoneTexte 13"/>
          <p:cNvSpPr txBox="1">
            <a:spLocks noChangeArrowheads="1"/>
          </p:cNvSpPr>
          <p:nvPr/>
        </p:nvSpPr>
        <p:spPr bwMode="auto">
          <a:xfrm>
            <a:off x="5821048" y="839866"/>
            <a:ext cx="315999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mtClean="0">
                <a:latin typeface="Arial Narrow" pitchFamily="34" charset="0"/>
              </a:rPr>
              <a:t>Volume </a:t>
            </a:r>
            <a:r>
              <a:rPr lang="en-US" baseline="-25000" smtClean="0">
                <a:latin typeface="Arial Narrow" pitchFamily="34" charset="0"/>
              </a:rPr>
              <a:t>LHe</a:t>
            </a:r>
            <a:r>
              <a:rPr lang="en-US" smtClean="0">
                <a:latin typeface="Arial Narrow" pitchFamily="34" charset="0"/>
              </a:rPr>
              <a:t> ~ 100 litres</a:t>
            </a:r>
          </a:p>
          <a:p>
            <a:r>
              <a:rPr lang="en-US" smtClean="0">
                <a:latin typeface="Arial Narrow" pitchFamily="34" charset="0"/>
              </a:rPr>
              <a:t>Surface </a:t>
            </a:r>
            <a:r>
              <a:rPr lang="en-US" baseline="-25000" smtClean="0">
                <a:latin typeface="Arial Narrow" pitchFamily="34" charset="0"/>
              </a:rPr>
              <a:t>He loop </a:t>
            </a:r>
            <a:r>
              <a:rPr lang="en-US" smtClean="0">
                <a:latin typeface="Arial Narrow" pitchFamily="34" charset="0"/>
              </a:rPr>
              <a:t>~ 2,6 m</a:t>
            </a:r>
            <a:r>
              <a:rPr lang="en-US" baseline="30000" smtClean="0">
                <a:latin typeface="Arial Narrow" pitchFamily="34" charset="0"/>
              </a:rPr>
              <a:t>2</a:t>
            </a:r>
          </a:p>
          <a:p>
            <a:r>
              <a:rPr lang="en-US" smtClean="0">
                <a:latin typeface="Arial Narrow" pitchFamily="34" charset="0"/>
              </a:rPr>
              <a:t>q = 6 kW/m</a:t>
            </a:r>
            <a:r>
              <a:rPr lang="en-US" baseline="30000" smtClean="0">
                <a:latin typeface="Arial Narrow" pitchFamily="34" charset="0"/>
              </a:rPr>
              <a:t>2 </a:t>
            </a:r>
            <a:r>
              <a:rPr lang="en-US" smtClean="0">
                <a:latin typeface="Arial Narrow" pitchFamily="34" charset="0"/>
              </a:rPr>
              <a:t> (CERN, Conservative) </a:t>
            </a:r>
            <a:endParaRPr lang="en-US" baseline="30000">
              <a:latin typeface="Arial Narrow" pitchFamily="34" charset="0"/>
            </a:endParaRPr>
          </a:p>
        </p:txBody>
      </p:sp>
      <p:sp>
        <p:nvSpPr>
          <p:cNvPr id="21" name="ZoneTexte 16"/>
          <p:cNvSpPr txBox="1">
            <a:spLocks noChangeArrowheads="1"/>
          </p:cNvSpPr>
          <p:nvPr/>
        </p:nvSpPr>
        <p:spPr bwMode="auto">
          <a:xfrm>
            <a:off x="107950" y="1219200"/>
            <a:ext cx="25892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mtClean="0"/>
              <a:t>m’= 742 g/s</a:t>
            </a:r>
          </a:p>
          <a:p>
            <a:r>
              <a:rPr lang="en-US" smtClean="0"/>
              <a:t>T </a:t>
            </a:r>
            <a:r>
              <a:rPr lang="en-US" baseline="-25000" smtClean="0"/>
              <a:t>fluid out </a:t>
            </a:r>
            <a:r>
              <a:rPr lang="en-US" smtClean="0"/>
              <a:t>&lt; 20 K</a:t>
            </a:r>
          </a:p>
          <a:p>
            <a:r>
              <a:rPr lang="en-US" smtClean="0"/>
              <a:t>P </a:t>
            </a:r>
            <a:r>
              <a:rPr lang="en-US" baseline="-25000" smtClean="0"/>
              <a:t>cav max </a:t>
            </a:r>
            <a:r>
              <a:rPr lang="en-US" smtClean="0"/>
              <a:t>=1.5 bar</a:t>
            </a:r>
            <a:endParaRPr lang="en-US"/>
          </a:p>
        </p:txBody>
      </p:sp>
      <p:sp>
        <p:nvSpPr>
          <p:cNvPr id="22" name="Ellipse 21"/>
          <p:cNvSpPr/>
          <p:nvPr/>
        </p:nvSpPr>
        <p:spPr>
          <a:xfrm>
            <a:off x="2154238" y="1222375"/>
            <a:ext cx="3178175" cy="1231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4518025" y="2381250"/>
            <a:ext cx="2616200" cy="434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 flipV="1">
            <a:off x="6500813" y="2851150"/>
            <a:ext cx="229870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3"/>
          <p:cNvSpPr txBox="1">
            <a:spLocks noChangeArrowheads="1"/>
          </p:cNvSpPr>
          <p:nvPr/>
        </p:nvSpPr>
        <p:spPr bwMode="auto">
          <a:xfrm>
            <a:off x="6454775" y="2941638"/>
            <a:ext cx="25717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>
                <a:latin typeface="Arial Narrow" pitchFamily="34" charset="0"/>
              </a:rPr>
              <a:t>1 x Burst Disk (K=0.6,</a:t>
            </a:r>
            <a:r>
              <a:rPr lang="en-US" sz="1400" dirty="0" smtClean="0">
                <a:latin typeface="Symbol" pitchFamily="18" charset="2"/>
              </a:rPr>
              <a:t> F </a:t>
            </a:r>
            <a:r>
              <a:rPr lang="en-US" sz="1400" dirty="0" smtClean="0">
                <a:latin typeface="Arial Narrow" pitchFamily="34" charset="0"/>
              </a:rPr>
              <a:t>= 60 mm)</a:t>
            </a:r>
          </a:p>
          <a:p>
            <a:r>
              <a:rPr lang="en-US" sz="1400" dirty="0" smtClean="0">
                <a:latin typeface="Arial Narrow" pitchFamily="34" charset="0"/>
              </a:rPr>
              <a:t> P </a:t>
            </a:r>
            <a:r>
              <a:rPr lang="en-US" sz="1400" baseline="-25000" dirty="0" smtClean="0">
                <a:latin typeface="Arial Narrow" pitchFamily="34" charset="0"/>
              </a:rPr>
              <a:t>discharge</a:t>
            </a:r>
            <a:r>
              <a:rPr lang="en-US" sz="1400" dirty="0" smtClean="0">
                <a:latin typeface="Arial Narrow" pitchFamily="34" charset="0"/>
              </a:rPr>
              <a:t> = 1.33 bar+/- 10%</a:t>
            </a:r>
          </a:p>
          <a:p>
            <a:r>
              <a:rPr lang="en-US" sz="1400" dirty="0" smtClean="0">
                <a:latin typeface="Arial Narrow" pitchFamily="34" charset="0"/>
              </a:rPr>
              <a:t>m’ </a:t>
            </a:r>
            <a:r>
              <a:rPr lang="en-US" sz="1400" baseline="-25000" dirty="0" smtClean="0">
                <a:latin typeface="Arial Narrow" pitchFamily="34" charset="0"/>
              </a:rPr>
              <a:t>max</a:t>
            </a:r>
            <a:r>
              <a:rPr lang="en-US" sz="1400" dirty="0" smtClean="0">
                <a:latin typeface="Arial Narrow" pitchFamily="34" charset="0"/>
              </a:rPr>
              <a:t> = 750 g/s @ T &gt; 20 K</a:t>
            </a:r>
            <a:endParaRPr lang="en-US" sz="1400" dirty="0">
              <a:latin typeface="Arial Narrow" pitchFamily="34" charset="0"/>
            </a:endParaRPr>
          </a:p>
        </p:txBody>
      </p:sp>
      <p:sp>
        <p:nvSpPr>
          <p:cNvPr id="31" name="ZoneTexte 24"/>
          <p:cNvSpPr txBox="1">
            <a:spLocks noChangeArrowheads="1"/>
          </p:cNvSpPr>
          <p:nvPr/>
        </p:nvSpPr>
        <p:spPr bwMode="auto">
          <a:xfrm>
            <a:off x="6573837" y="4171950"/>
            <a:ext cx="2570163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smtClean="0">
                <a:latin typeface="Arial Narrow" pitchFamily="34" charset="0"/>
              </a:rPr>
              <a:t>2 x Relief Valve (Circle seal type 500 F 1 ‘’)</a:t>
            </a:r>
          </a:p>
          <a:p>
            <a:r>
              <a:rPr lang="en-US" sz="1400" smtClean="0">
                <a:latin typeface="Arial Narrow" pitchFamily="34" charset="0"/>
              </a:rPr>
              <a:t> P </a:t>
            </a:r>
            <a:r>
              <a:rPr lang="en-US" sz="1400" baseline="-25000" smtClean="0">
                <a:latin typeface="Arial Narrow" pitchFamily="34" charset="0"/>
              </a:rPr>
              <a:t>oppening</a:t>
            </a:r>
            <a:r>
              <a:rPr lang="en-US" sz="1400" smtClean="0">
                <a:latin typeface="Arial Narrow" pitchFamily="34" charset="0"/>
              </a:rPr>
              <a:t> = 1.15 bar+/- 5%</a:t>
            </a:r>
          </a:p>
          <a:p>
            <a:r>
              <a:rPr lang="en-US" sz="1400" smtClean="0">
                <a:latin typeface="Arial Narrow" pitchFamily="34" charset="0"/>
              </a:rPr>
              <a:t>m’ </a:t>
            </a:r>
            <a:r>
              <a:rPr lang="en-US" sz="1400" baseline="-25000" smtClean="0">
                <a:latin typeface="Arial Narrow" pitchFamily="34" charset="0"/>
              </a:rPr>
              <a:t>max</a:t>
            </a:r>
            <a:r>
              <a:rPr lang="en-US" sz="1400" smtClean="0">
                <a:latin typeface="Arial Narrow" pitchFamily="34" charset="0"/>
              </a:rPr>
              <a:t> (each)= 120 g/s @ T = 20 K.</a:t>
            </a:r>
          </a:p>
          <a:p>
            <a:r>
              <a:rPr lang="en-US" sz="1200" i="1" smtClean="0">
                <a:latin typeface="Arial Narrow" pitchFamily="34" charset="0"/>
              </a:rPr>
              <a:t>Prevent overpressure from Cool Down operation, Quench…without breaking the Burst Disk</a:t>
            </a:r>
            <a:r>
              <a:rPr lang="en-US" sz="1200" i="1" smtClean="0"/>
              <a:t>…</a:t>
            </a:r>
            <a:endParaRPr lang="en-US" sz="1200" i="1"/>
          </a:p>
        </p:txBody>
      </p:sp>
      <p:grpSp>
        <p:nvGrpSpPr>
          <p:cNvPr id="33" name="Groupe 39"/>
          <p:cNvGrpSpPr>
            <a:grpSpLocks/>
          </p:cNvGrpSpPr>
          <p:nvPr/>
        </p:nvGrpSpPr>
        <p:grpSpPr bwMode="auto">
          <a:xfrm>
            <a:off x="274638" y="2273300"/>
            <a:ext cx="1962150" cy="1411288"/>
            <a:chOff x="274704" y="2272596"/>
            <a:chExt cx="1997716" cy="1312575"/>
          </a:xfrm>
        </p:grpSpPr>
        <p:pic>
          <p:nvPicPr>
            <p:cNvPr id="43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4704" y="2272596"/>
              <a:ext cx="1997716" cy="131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4" name="Connecteur droit avec flèche 43"/>
            <p:cNvCxnSpPr/>
            <p:nvPr/>
          </p:nvCxnSpPr>
          <p:spPr>
            <a:xfrm flipH="1" flipV="1">
              <a:off x="906667" y="2929622"/>
              <a:ext cx="30710" cy="20965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/>
            <p:cNvCxnSpPr/>
            <p:nvPr/>
          </p:nvCxnSpPr>
          <p:spPr>
            <a:xfrm flipV="1">
              <a:off x="945458" y="2811505"/>
              <a:ext cx="231128" cy="6939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/>
            <p:cNvCxnSpPr/>
            <p:nvPr/>
          </p:nvCxnSpPr>
          <p:spPr>
            <a:xfrm>
              <a:off x="1291341" y="2815934"/>
              <a:ext cx="98593" cy="383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avec flèche 46"/>
            <p:cNvCxnSpPr/>
            <p:nvPr/>
          </p:nvCxnSpPr>
          <p:spPr>
            <a:xfrm flipH="1" flipV="1">
              <a:off x="1402864" y="2355278"/>
              <a:ext cx="3233" cy="22442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e 34"/>
          <p:cNvGrpSpPr/>
          <p:nvPr/>
        </p:nvGrpSpPr>
        <p:grpSpPr>
          <a:xfrm>
            <a:off x="395536" y="908720"/>
            <a:ext cx="8568952" cy="5625916"/>
            <a:chOff x="395536" y="908720"/>
            <a:chExt cx="8568952" cy="562591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980728"/>
              <a:ext cx="8280920" cy="5124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ZoneTexte 10"/>
            <p:cNvSpPr txBox="1"/>
            <p:nvPr/>
          </p:nvSpPr>
          <p:spPr>
            <a:xfrm>
              <a:off x="395536" y="5157192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Narrow" pitchFamily="34" charset="0"/>
                </a:rPr>
                <a:t>Fixed Point</a:t>
              </a:r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6300192" y="3789040"/>
              <a:ext cx="1368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Symbol" pitchFamily="18" charset="2"/>
                </a:rPr>
                <a:t>D</a:t>
              </a:r>
              <a:r>
                <a:rPr lang="en-US" sz="1400" b="1" dirty="0" smtClean="0">
                  <a:latin typeface="Arial Narrow" pitchFamily="34" charset="0"/>
                </a:rPr>
                <a:t>Z : 3,5 mm</a:t>
              </a:r>
              <a:endParaRPr lang="en-US" sz="1400" b="1" dirty="0">
                <a:latin typeface="Arial Narrow" pitchFamily="34" charset="0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4860032" y="4005064"/>
              <a:ext cx="1368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Symbol" pitchFamily="18" charset="2"/>
                </a:rPr>
                <a:t>D</a:t>
              </a:r>
              <a:r>
                <a:rPr lang="en-US" sz="1400" b="1" dirty="0" smtClean="0">
                  <a:latin typeface="Arial Narrow" pitchFamily="34" charset="0"/>
                </a:rPr>
                <a:t>Z : 0.4 mm</a:t>
              </a:r>
              <a:endParaRPr lang="en-US" sz="1400" b="1" dirty="0">
                <a:latin typeface="Arial Narrow" pitchFamily="34" charset="0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483768" y="4005064"/>
              <a:ext cx="1080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Symbol" pitchFamily="18" charset="2"/>
                </a:rPr>
                <a:t>D</a:t>
              </a:r>
              <a:r>
                <a:rPr lang="en-US" sz="1400" b="1" dirty="0" smtClean="0">
                  <a:latin typeface="Arial Narrow" pitchFamily="34" charset="0"/>
                </a:rPr>
                <a:t>Z : 0.1 mm</a:t>
              </a:r>
              <a:endParaRPr lang="en-US" sz="1400" b="1" dirty="0">
                <a:latin typeface="Arial Narrow" pitchFamily="34" charset="0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7596336" y="3861048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Narrow" pitchFamily="34" charset="0"/>
                </a:rPr>
                <a:t>Table Slider</a:t>
              </a:r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539552" y="4077072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 Narrow" pitchFamily="34" charset="0"/>
                </a:rPr>
                <a:t>Invar Rods</a:t>
              </a:r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3995936" y="908720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Narrow" pitchFamily="34" charset="0"/>
                </a:rPr>
                <a:t>Cavity Sliders</a:t>
              </a:r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 rot="16200000">
              <a:off x="1125489" y="3275111"/>
              <a:ext cx="1152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Symbol" pitchFamily="18" charset="2"/>
                </a:rPr>
                <a:t>D</a:t>
              </a:r>
              <a:r>
                <a:rPr lang="en-US" sz="1400" b="1" dirty="0" smtClean="0">
                  <a:latin typeface="Arial Narrow" pitchFamily="34" charset="0"/>
                </a:rPr>
                <a:t>Y : 1 mm</a:t>
              </a:r>
              <a:endParaRPr lang="en-US" sz="1400" b="1" dirty="0">
                <a:latin typeface="Arial Narrow" pitchFamily="34" charset="0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 rot="16200000">
              <a:off x="6886129" y="3347119"/>
              <a:ext cx="10081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Symbol" pitchFamily="18" charset="2"/>
                </a:rPr>
                <a:t>D</a:t>
              </a:r>
              <a:r>
                <a:rPr lang="en-US" sz="1400" b="1" dirty="0" smtClean="0">
                  <a:latin typeface="Arial Narrow" pitchFamily="34" charset="0"/>
                </a:rPr>
                <a:t>Y : 1 mm</a:t>
              </a:r>
              <a:endParaRPr lang="en-US" sz="1400" b="1" dirty="0">
                <a:latin typeface="Arial Narrow" pitchFamily="34" charset="0"/>
              </a:endParaRPr>
            </a:p>
          </p:txBody>
        </p:sp>
        <p:cxnSp>
          <p:nvCxnSpPr>
            <p:cNvPr id="22" name="Connecteur droit avec flèche 21"/>
            <p:cNvCxnSpPr>
              <a:stCxn id="17" idx="2"/>
            </p:cNvCxnSpPr>
            <p:nvPr/>
          </p:nvCxnSpPr>
          <p:spPr>
            <a:xfrm flipH="1">
              <a:off x="2771800" y="1278052"/>
              <a:ext cx="2016224" cy="12868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>
              <a:stCxn id="17" idx="2"/>
            </p:cNvCxnSpPr>
            <p:nvPr/>
          </p:nvCxnSpPr>
          <p:spPr>
            <a:xfrm flipH="1">
              <a:off x="3923928" y="1278052"/>
              <a:ext cx="864096" cy="12868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/>
            <p:cNvCxnSpPr>
              <a:stCxn id="17" idx="2"/>
            </p:cNvCxnSpPr>
            <p:nvPr/>
          </p:nvCxnSpPr>
          <p:spPr>
            <a:xfrm>
              <a:off x="4788024" y="1278052"/>
              <a:ext cx="360040" cy="121484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>
              <a:stCxn id="17" idx="2"/>
            </p:cNvCxnSpPr>
            <p:nvPr/>
          </p:nvCxnSpPr>
          <p:spPr>
            <a:xfrm>
              <a:off x="4788024" y="1278052"/>
              <a:ext cx="1512168" cy="12868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/>
            <p:cNvCxnSpPr>
              <a:stCxn id="15" idx="1"/>
            </p:cNvCxnSpPr>
            <p:nvPr/>
          </p:nvCxnSpPr>
          <p:spPr>
            <a:xfrm flipH="1">
              <a:off x="6948264" y="4045714"/>
              <a:ext cx="648072" cy="3135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/>
            <p:cNvCxnSpPr>
              <a:stCxn id="16" idx="3"/>
            </p:cNvCxnSpPr>
            <p:nvPr/>
          </p:nvCxnSpPr>
          <p:spPr>
            <a:xfrm flipV="1">
              <a:off x="1691680" y="3789040"/>
              <a:ext cx="864096" cy="47269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/>
            <p:cNvCxnSpPr>
              <a:stCxn id="11" idx="3"/>
            </p:cNvCxnSpPr>
            <p:nvPr/>
          </p:nvCxnSpPr>
          <p:spPr>
            <a:xfrm flipV="1">
              <a:off x="1547664" y="4509120"/>
              <a:ext cx="576064" cy="8327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/>
            <p:cNvCxnSpPr/>
            <p:nvPr/>
          </p:nvCxnSpPr>
          <p:spPr>
            <a:xfrm flipH="1">
              <a:off x="2843808" y="4293096"/>
              <a:ext cx="3600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/>
            <p:cNvCxnSpPr/>
            <p:nvPr/>
          </p:nvCxnSpPr>
          <p:spPr>
            <a:xfrm flipH="1">
              <a:off x="5364088" y="4293096"/>
              <a:ext cx="3600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/>
            <p:cNvCxnSpPr/>
            <p:nvPr/>
          </p:nvCxnSpPr>
          <p:spPr>
            <a:xfrm flipH="1">
              <a:off x="6444208" y="4149080"/>
              <a:ext cx="3600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avec flèche 46"/>
            <p:cNvCxnSpPr/>
            <p:nvPr/>
          </p:nvCxnSpPr>
          <p:spPr>
            <a:xfrm>
              <a:off x="1907704" y="3284984"/>
              <a:ext cx="0" cy="3600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avec flèche 50"/>
            <p:cNvCxnSpPr/>
            <p:nvPr/>
          </p:nvCxnSpPr>
          <p:spPr>
            <a:xfrm>
              <a:off x="7164288" y="3284984"/>
              <a:ext cx="0" cy="3600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ZoneTexte 51"/>
            <p:cNvSpPr txBox="1"/>
            <p:nvPr/>
          </p:nvSpPr>
          <p:spPr>
            <a:xfrm>
              <a:off x="2987824" y="6165304"/>
              <a:ext cx="50788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Narrow" pitchFamily="34" charset="0"/>
                </a:rPr>
                <a:t>Coupler Compensation : Z, Y, X Adjustable</a:t>
              </a:r>
              <a:endParaRPr lang="en-US" dirty="0">
                <a:latin typeface="Arial Narrow" pitchFamily="34" charset="0"/>
              </a:endParaRPr>
            </a:p>
          </p:txBody>
        </p:sp>
        <p:cxnSp>
          <p:nvCxnSpPr>
            <p:cNvPr id="54" name="Connecteur droit avec flèche 53"/>
            <p:cNvCxnSpPr>
              <a:stCxn id="52" idx="0"/>
            </p:cNvCxnSpPr>
            <p:nvPr/>
          </p:nvCxnSpPr>
          <p:spPr>
            <a:xfrm flipH="1" flipV="1">
              <a:off x="3779913" y="5733256"/>
              <a:ext cx="1747318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avec flèche 55"/>
            <p:cNvCxnSpPr>
              <a:stCxn id="52" idx="0"/>
            </p:cNvCxnSpPr>
            <p:nvPr/>
          </p:nvCxnSpPr>
          <p:spPr>
            <a:xfrm flipH="1" flipV="1">
              <a:off x="5436097" y="5733256"/>
              <a:ext cx="91134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ZoneTexte 56"/>
          <p:cNvSpPr txBox="1"/>
          <p:nvPr/>
        </p:nvSpPr>
        <p:spPr>
          <a:xfrm>
            <a:off x="179512" y="69269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Displacements at 2K- Stationary State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133350"/>
            <a:ext cx="13684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Line 4"/>
          <p:cNvSpPr>
            <a:spLocks noChangeShapeType="1"/>
          </p:cNvSpPr>
          <p:nvPr/>
        </p:nvSpPr>
        <p:spPr bwMode="auto">
          <a:xfrm flipH="1">
            <a:off x="0" y="6921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Titre 1"/>
          <p:cNvSpPr>
            <a:spLocks/>
          </p:cNvSpPr>
          <p:nvPr/>
        </p:nvSpPr>
        <p:spPr bwMode="auto">
          <a:xfrm>
            <a:off x="34925" y="115888"/>
            <a:ext cx="626586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Thermo-Mechanical 1/3</a:t>
            </a:r>
            <a:endParaRPr lang="fr-FR" sz="2400" b="1" dirty="0">
              <a:solidFill>
                <a:schemeClr val="tx2"/>
              </a:solidFill>
            </a:endParaRPr>
          </a:p>
        </p:txBody>
      </p:sp>
      <p:pic>
        <p:nvPicPr>
          <p:cNvPr id="33" name="Picture 85" descr="New_LogoIPN_600p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144463"/>
            <a:ext cx="6477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ZoneTexte 40"/>
          <p:cNvSpPr txBox="1"/>
          <p:nvPr/>
        </p:nvSpPr>
        <p:spPr>
          <a:xfrm>
            <a:off x="0" y="6596390"/>
            <a:ext cx="7079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Design Status of The Spoke </a:t>
            </a:r>
            <a:r>
              <a:rPr lang="en-US" sz="1100" dirty="0" err="1" smtClean="0"/>
              <a:t>Cryomodule</a:t>
            </a:r>
            <a:r>
              <a:rPr lang="en-US" sz="1100" dirty="0" smtClean="0"/>
              <a:t> for MYRRHA – H. SAUGNAC- SLHIPP3-17&amp;18/04/2013 - Louvain la </a:t>
            </a:r>
            <a:r>
              <a:rPr lang="en-US" sz="1100" dirty="0" err="1" smtClean="0"/>
              <a:t>Neuve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e 31"/>
          <p:cNvGrpSpPr>
            <a:grpSpLocks noChangeAspect="1"/>
          </p:cNvGrpSpPr>
          <p:nvPr/>
        </p:nvGrpSpPr>
        <p:grpSpPr>
          <a:xfrm>
            <a:off x="2123727" y="620688"/>
            <a:ext cx="5244583" cy="3312368"/>
            <a:chOff x="1907704" y="1700808"/>
            <a:chExt cx="4781739" cy="302433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07704" y="1700808"/>
              <a:ext cx="4781739" cy="3024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Ellipse 28"/>
            <p:cNvSpPr/>
            <p:nvPr/>
          </p:nvSpPr>
          <p:spPr>
            <a:xfrm>
              <a:off x="5364088" y="3429000"/>
              <a:ext cx="432048" cy="36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Ellipse 30"/>
            <p:cNvSpPr/>
            <p:nvPr/>
          </p:nvSpPr>
          <p:spPr>
            <a:xfrm>
              <a:off x="3419872" y="2420888"/>
              <a:ext cx="432048" cy="7200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107504" y="3085818"/>
            <a:ext cx="2873061" cy="1728192"/>
            <a:chOff x="171903" y="4293096"/>
            <a:chExt cx="2873061" cy="1728192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1903" y="4293096"/>
              <a:ext cx="1375761" cy="1718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47664" y="4293096"/>
              <a:ext cx="1497300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841592"/>
            <a:ext cx="1347087" cy="178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ZoneTexte 38"/>
          <p:cNvSpPr txBox="1"/>
          <p:nvPr/>
        </p:nvSpPr>
        <p:spPr>
          <a:xfrm>
            <a:off x="1403648" y="5353862"/>
            <a:ext cx="223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Q </a:t>
            </a:r>
            <a:r>
              <a:rPr lang="en-US" sz="1000" b="1" baseline="-25000" dirty="0" smtClean="0"/>
              <a:t>2K</a:t>
            </a:r>
            <a:r>
              <a:rPr lang="en-US" sz="1000" b="1" dirty="0" smtClean="0"/>
              <a:t> ~ 8 x 2 x 2x30 x 6,5 10 </a:t>
            </a:r>
            <a:r>
              <a:rPr lang="en-US" sz="1000" b="1" baseline="30000" dirty="0" smtClean="0"/>
              <a:t>-5</a:t>
            </a:r>
            <a:r>
              <a:rPr lang="en-US" sz="1000" b="1" dirty="0" smtClean="0"/>
              <a:t> = 0,06 W</a:t>
            </a:r>
            <a:endParaRPr lang="en-US" sz="1000" b="1" dirty="0"/>
          </a:p>
        </p:txBody>
      </p:sp>
      <p:sp>
        <p:nvSpPr>
          <p:cNvPr id="41" name="ZoneTexte 40"/>
          <p:cNvSpPr txBox="1"/>
          <p:nvPr/>
        </p:nvSpPr>
        <p:spPr>
          <a:xfrm>
            <a:off x="107504" y="6145950"/>
            <a:ext cx="3096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Q </a:t>
            </a:r>
            <a:r>
              <a:rPr lang="en-US" sz="1000" b="1" baseline="-25000" dirty="0" smtClean="0"/>
              <a:t>10K</a:t>
            </a:r>
            <a:r>
              <a:rPr lang="en-US" sz="1000" b="1" dirty="0" smtClean="0"/>
              <a:t> ~ 8 x 2 x 10x2x (2,015 10 </a:t>
            </a:r>
            <a:r>
              <a:rPr lang="en-US" sz="1000" b="1" baseline="30000" dirty="0" smtClean="0"/>
              <a:t>-3</a:t>
            </a:r>
            <a:r>
              <a:rPr lang="en-US" sz="1000" b="1" dirty="0" smtClean="0"/>
              <a:t> + 1,81 10 </a:t>
            </a:r>
            <a:r>
              <a:rPr lang="en-US" sz="1000" b="1" baseline="30000" dirty="0" smtClean="0"/>
              <a:t>-3</a:t>
            </a:r>
            <a:r>
              <a:rPr lang="en-US" sz="1000" b="1" dirty="0" smtClean="0"/>
              <a:t> ) = 1,22 W</a:t>
            </a:r>
            <a:endParaRPr lang="en-US" sz="1000" b="1" dirty="0"/>
          </a:p>
        </p:txBody>
      </p:sp>
      <p:cxnSp>
        <p:nvCxnSpPr>
          <p:cNvPr id="44" name="Connecteur droit avec flèche 43"/>
          <p:cNvCxnSpPr>
            <a:stCxn id="39" idx="0"/>
          </p:cNvCxnSpPr>
          <p:nvPr/>
        </p:nvCxnSpPr>
        <p:spPr>
          <a:xfrm flipH="1" flipV="1">
            <a:off x="1907704" y="4993822"/>
            <a:ext cx="61206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 flipV="1">
            <a:off x="539552" y="5281854"/>
            <a:ext cx="108012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>
            <a:stCxn id="31" idx="2"/>
          </p:cNvCxnSpPr>
          <p:nvPr/>
        </p:nvCxnSpPr>
        <p:spPr>
          <a:xfrm flipH="1">
            <a:off x="1619674" y="1803677"/>
            <a:ext cx="2162590" cy="3291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4399557"/>
            <a:ext cx="1042777" cy="198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e 23"/>
          <p:cNvGrpSpPr/>
          <p:nvPr/>
        </p:nvGrpSpPr>
        <p:grpSpPr>
          <a:xfrm>
            <a:off x="4427984" y="4615953"/>
            <a:ext cx="2475818" cy="1621359"/>
            <a:chOff x="3923928" y="4365104"/>
            <a:chExt cx="2475818" cy="1621359"/>
          </a:xfrm>
        </p:grpSpPr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23928" y="4365104"/>
              <a:ext cx="2475818" cy="1621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Arc 25"/>
            <p:cNvSpPr/>
            <p:nvPr/>
          </p:nvSpPr>
          <p:spPr>
            <a:xfrm rot="1745912">
              <a:off x="5986961" y="4652886"/>
              <a:ext cx="369993" cy="288532"/>
            </a:xfrm>
            <a:prstGeom prst="arc">
              <a:avLst/>
            </a:prstGeom>
            <a:ln w="222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ZoneTexte 26"/>
          <p:cNvSpPr txBox="1"/>
          <p:nvPr/>
        </p:nvSpPr>
        <p:spPr>
          <a:xfrm>
            <a:off x="4932040" y="411946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 Narrow" pitchFamily="34" charset="0"/>
              </a:rPr>
              <a:t>Moving Post Free</a:t>
            </a:r>
          </a:p>
          <a:p>
            <a:r>
              <a:rPr lang="en-US" sz="1200" b="1" dirty="0" smtClean="0">
                <a:latin typeface="Arial Narrow" pitchFamily="34" charset="0"/>
              </a:rPr>
              <a:t>Without Sliding Block</a:t>
            </a:r>
            <a:endParaRPr lang="en-US" sz="1200" b="1" dirty="0">
              <a:latin typeface="Arial Narrow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860032" y="6248345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 Narrow" pitchFamily="34" charset="0"/>
              </a:rPr>
              <a:t>1 st Eigen Mode @ 22 Hz</a:t>
            </a:r>
            <a:endParaRPr lang="en-US" sz="1200" dirty="0">
              <a:latin typeface="Arial Narrow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884368" y="4005064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 Narrow" pitchFamily="34" charset="0"/>
              </a:rPr>
              <a:t>Sliding Bloc</a:t>
            </a:r>
            <a:endParaRPr lang="en-US" sz="1200" dirty="0">
              <a:latin typeface="Arial Narrow" pitchFamily="34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7625" y="133350"/>
            <a:ext cx="13684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Line 4"/>
          <p:cNvSpPr>
            <a:spLocks noChangeShapeType="1"/>
          </p:cNvSpPr>
          <p:nvPr/>
        </p:nvSpPr>
        <p:spPr bwMode="auto">
          <a:xfrm flipH="1">
            <a:off x="0" y="6921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Titre 1"/>
          <p:cNvSpPr>
            <a:spLocks/>
          </p:cNvSpPr>
          <p:nvPr/>
        </p:nvSpPr>
        <p:spPr bwMode="auto">
          <a:xfrm>
            <a:off x="34925" y="115888"/>
            <a:ext cx="626586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Thermo-Mechanical 2/3</a:t>
            </a:r>
            <a:endParaRPr lang="fr-FR" sz="2400" b="1" dirty="0">
              <a:solidFill>
                <a:schemeClr val="tx2"/>
              </a:solidFill>
            </a:endParaRPr>
          </a:p>
        </p:txBody>
      </p:sp>
      <p:pic>
        <p:nvPicPr>
          <p:cNvPr id="42" name="Picture 85" descr="New_LogoIPN_600px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525" y="144463"/>
            <a:ext cx="6477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2810" y="764703"/>
            <a:ext cx="1119644" cy="221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2240" y="2495553"/>
            <a:ext cx="2304256" cy="1453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9" name="Connecteur droit avec flèche 58"/>
          <p:cNvCxnSpPr>
            <a:stCxn id="29" idx="6"/>
          </p:cNvCxnSpPr>
          <p:nvPr/>
        </p:nvCxnSpPr>
        <p:spPr>
          <a:xfrm>
            <a:off x="6388536" y="2710635"/>
            <a:ext cx="775752" cy="1423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0" y="6596390"/>
            <a:ext cx="7079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Design Status of The Spoke </a:t>
            </a:r>
            <a:r>
              <a:rPr lang="en-US" sz="1100" dirty="0" err="1" smtClean="0"/>
              <a:t>Cryomodule</a:t>
            </a:r>
            <a:r>
              <a:rPr lang="en-US" sz="1100" dirty="0" smtClean="0"/>
              <a:t> for MYRRHA – H. SAUGNAC- SLHIPP3-17&amp;18/04/2013 - Louvain la </a:t>
            </a:r>
            <a:r>
              <a:rPr lang="en-US" sz="1100" dirty="0" err="1" smtClean="0"/>
              <a:t>Neuve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/>
          <p:cNvSpPr txBox="1"/>
          <p:nvPr/>
        </p:nvSpPr>
        <p:spPr>
          <a:xfrm>
            <a:off x="323528" y="694437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During Cool Down Transient Temperature Gradients may Occur leading to a kind of ‘Banana Effect’. This transient is due to a non-balanced flow in the Table cooling tubes. </a:t>
            </a:r>
            <a:endParaRPr lang="en-US" dirty="0">
              <a:latin typeface="Arial Narrow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351205"/>
            <a:ext cx="4320480" cy="278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ZoneTexte 31"/>
          <p:cNvSpPr txBox="1"/>
          <p:nvPr/>
        </p:nvSpPr>
        <p:spPr>
          <a:xfrm>
            <a:off x="585349" y="413978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Case 1- Strongly Un balanced Cooling</a:t>
            </a:r>
            <a:endParaRPr lang="en-US" dirty="0">
              <a:latin typeface="Arial Narrow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331476"/>
            <a:ext cx="4392488" cy="282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ZoneTexte 32"/>
          <p:cNvSpPr txBox="1"/>
          <p:nvPr/>
        </p:nvSpPr>
        <p:spPr>
          <a:xfrm>
            <a:off x="4950146" y="4139788"/>
            <a:ext cx="384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Case2 – ‘Reasonably’ Un balanced Cooling</a:t>
            </a:r>
            <a:endParaRPr lang="en-US" dirty="0">
              <a:latin typeface="Arial Narrow" pitchFamily="34" charset="0"/>
            </a:endParaRPr>
          </a:p>
        </p:txBody>
      </p:sp>
      <p:graphicFrame>
        <p:nvGraphicFramePr>
          <p:cNvPr id="35" name="Tableau 34"/>
          <p:cNvGraphicFramePr>
            <a:graphicFrameLocks noGrp="1"/>
          </p:cNvGraphicFramePr>
          <p:nvPr/>
        </p:nvGraphicFramePr>
        <p:xfrm>
          <a:off x="1259632" y="4581128"/>
          <a:ext cx="6840759" cy="936104"/>
        </p:xfrm>
        <a:graphic>
          <a:graphicData uri="http://schemas.openxmlformats.org/drawingml/2006/table">
            <a:tbl>
              <a:tblPr/>
              <a:tblGrid>
                <a:gridCol w="1499141"/>
                <a:gridCol w="1116159"/>
                <a:gridCol w="1056551"/>
                <a:gridCol w="1055806"/>
                <a:gridCol w="1056551"/>
                <a:gridCol w="1056551"/>
              </a:tblGrid>
              <a:tr h="23402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4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latin typeface="Symbol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fr-FR" sz="1400">
                          <a:latin typeface="Arial Narrow"/>
                          <a:ea typeface="Times New Roman"/>
                          <a:cs typeface="Times New Roman"/>
                        </a:rPr>
                        <a:t>T </a:t>
                      </a:r>
                      <a:r>
                        <a:rPr lang="fr-FR" sz="1400" baseline="-25000">
                          <a:latin typeface="Arial Narrow"/>
                          <a:ea typeface="Times New Roman"/>
                          <a:cs typeface="Times New Roman"/>
                        </a:rPr>
                        <a:t>max</a:t>
                      </a:r>
                      <a:endParaRPr lang="fr-FR" sz="14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latin typeface="Symbol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fr-FR" sz="1400">
                          <a:latin typeface="Arial Narrow"/>
                          <a:ea typeface="Times New Roman"/>
                          <a:cs typeface="Times New Roman"/>
                        </a:rPr>
                        <a:t> 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latin typeface="Symbol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fr-FR" sz="1400">
                          <a:latin typeface="Arial Narrow"/>
                          <a:ea typeface="Times New Roman"/>
                          <a:cs typeface="Times New Roman"/>
                        </a:rPr>
                        <a:t> 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latin typeface="Symbol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fr-FR" sz="1400">
                          <a:latin typeface="Arial Narrow"/>
                          <a:ea typeface="Times New Roman"/>
                          <a:cs typeface="Times New Roman"/>
                        </a:rPr>
                        <a:t> 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latin typeface="Symbol"/>
                          <a:ea typeface="Times New Roman"/>
                          <a:cs typeface="Times New Roman"/>
                        </a:rPr>
                        <a:t>s </a:t>
                      </a:r>
                      <a:r>
                        <a:rPr lang="fr-FR" sz="1400" baseline="-25000">
                          <a:latin typeface="Arial Narrow"/>
                          <a:ea typeface="Times New Roman"/>
                          <a:cs typeface="Times New Roman"/>
                        </a:rPr>
                        <a:t>V.M.</a:t>
                      </a:r>
                      <a:endParaRPr lang="fr-FR" sz="14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Arial Narrow"/>
                          <a:ea typeface="Times New Roman"/>
                          <a:cs typeface="Times New Roman"/>
                        </a:rPr>
                        <a:t>Cas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Arial Narrow"/>
                          <a:ea typeface="Times New Roman"/>
                          <a:cs typeface="Times New Roman"/>
                        </a:rPr>
                        <a:t>215 K (295-80)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Arial Narrow"/>
                          <a:ea typeface="Times New Roman"/>
                          <a:cs typeface="Times New Roman"/>
                        </a:rPr>
                        <a:t>4,5 mm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 Narrow"/>
                          <a:ea typeface="Times New Roman"/>
                          <a:cs typeface="Times New Roman"/>
                        </a:rPr>
                        <a:t>6,3 mm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 Narrow"/>
                          <a:ea typeface="Times New Roman"/>
                          <a:cs typeface="Times New Roman"/>
                        </a:rPr>
                        <a:t>1,2 mm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 Narrow"/>
                          <a:ea typeface="Times New Roman"/>
                          <a:cs typeface="Times New Roman"/>
                        </a:rPr>
                        <a:t>53 MPa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Arial Narrow"/>
                          <a:ea typeface="Times New Roman"/>
                          <a:cs typeface="Times New Roman"/>
                        </a:rPr>
                        <a:t>Cas </a:t>
                      </a:r>
                      <a:r>
                        <a:rPr lang="fr-FR" sz="1400" b="1" dirty="0" smtClean="0">
                          <a:latin typeface="Arial Narrow"/>
                          <a:ea typeface="Times New Roman"/>
                          <a:cs typeface="Times New Roman"/>
                        </a:rPr>
                        <a:t>2</a:t>
                      </a:r>
                      <a:endParaRPr lang="fr-FR" sz="14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 Narrow"/>
                          <a:ea typeface="Times New Roman"/>
                          <a:cs typeface="Times New Roman"/>
                        </a:rPr>
                        <a:t>70 K (150-80)</a:t>
                      </a:r>
                      <a:endParaRPr lang="fr-FR" sz="14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Arial Narrow"/>
                          <a:ea typeface="Times New Roman"/>
                          <a:cs typeface="Times New Roman"/>
                        </a:rPr>
                        <a:t>3,4 mm</a:t>
                      </a:r>
                      <a:endParaRPr lang="fr-FR" sz="14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Arial Narrow"/>
                          <a:ea typeface="Times New Roman"/>
                          <a:cs typeface="Times New Roman"/>
                        </a:rPr>
                        <a:t>2,7 mm</a:t>
                      </a:r>
                      <a:endParaRPr lang="fr-FR" sz="14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Arial Narrow"/>
                          <a:ea typeface="Times New Roman"/>
                          <a:cs typeface="Times New Roman"/>
                        </a:rPr>
                        <a:t>1 mm</a:t>
                      </a:r>
                      <a:endParaRPr lang="fr-FR" sz="14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Arial Narrow"/>
                          <a:ea typeface="Times New Roman"/>
                          <a:cs typeface="Times New Roman"/>
                        </a:rPr>
                        <a:t>43 </a:t>
                      </a:r>
                      <a:r>
                        <a:rPr lang="fr-FR" sz="1400" b="1" dirty="0" err="1">
                          <a:latin typeface="Arial Narrow"/>
                          <a:ea typeface="Times New Roman"/>
                          <a:cs typeface="Times New Roman"/>
                        </a:rPr>
                        <a:t>MPa</a:t>
                      </a:r>
                      <a:endParaRPr lang="fr-FR" sz="14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err="1" smtClean="0">
                          <a:latin typeface="Arial Narrow"/>
                          <a:ea typeface="Times New Roman"/>
                          <a:cs typeface="Times New Roman"/>
                        </a:rPr>
                        <a:t>Stationary</a:t>
                      </a:r>
                      <a:endParaRPr lang="fr-FR" sz="14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 Narrow"/>
                          <a:ea typeface="Times New Roman"/>
                          <a:cs typeface="Times New Roman"/>
                        </a:rPr>
                        <a:t>0 (80-80)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 Narrow"/>
                          <a:ea typeface="Times New Roman"/>
                          <a:cs typeface="Times New Roman"/>
                        </a:rPr>
                        <a:t>3,4 mm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Arial Narrow"/>
                          <a:ea typeface="Times New Roman"/>
                          <a:cs typeface="Times New Roman"/>
                        </a:rPr>
                        <a:t>1,6 mm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Arial Narrow"/>
                          <a:ea typeface="Times New Roman"/>
                          <a:cs typeface="Times New Roman"/>
                        </a:rPr>
                        <a:t>1 mm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Arial Narrow"/>
                          <a:ea typeface="Times New Roman"/>
                          <a:cs typeface="Times New Roman"/>
                        </a:rPr>
                        <a:t>50 </a:t>
                      </a:r>
                      <a:r>
                        <a:rPr lang="fr-FR" sz="1400" dirty="0" err="1">
                          <a:latin typeface="Arial Narrow"/>
                          <a:ea typeface="Times New Roman"/>
                          <a:cs typeface="Times New Roman"/>
                        </a:rPr>
                        <a:t>MPa</a:t>
                      </a:r>
                      <a:endParaRPr lang="fr-FR" sz="14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" name="ZoneTexte 35"/>
          <p:cNvSpPr txBox="1"/>
          <p:nvPr/>
        </p:nvSpPr>
        <p:spPr>
          <a:xfrm>
            <a:off x="217283" y="5541039"/>
            <a:ext cx="8799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Case 2 is taken as a basis to design the maximal displacements, from the nominal position, allowable by the different sliders. This case implies a maximal temperature difference between one side of the Table to other Below 70 K. This value of 70 K has to be controlled with Temperature sensors. </a:t>
            </a:r>
            <a:endParaRPr lang="en-US" dirty="0">
              <a:latin typeface="Arial Narrow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133350"/>
            <a:ext cx="13684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4"/>
          <p:cNvSpPr>
            <a:spLocks noChangeShapeType="1"/>
          </p:cNvSpPr>
          <p:nvPr/>
        </p:nvSpPr>
        <p:spPr bwMode="auto">
          <a:xfrm flipH="1">
            <a:off x="0" y="6921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itre 1"/>
          <p:cNvSpPr>
            <a:spLocks/>
          </p:cNvSpPr>
          <p:nvPr/>
        </p:nvSpPr>
        <p:spPr bwMode="auto">
          <a:xfrm>
            <a:off x="34925" y="115888"/>
            <a:ext cx="626586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Thermo-Mechanical 3/3</a:t>
            </a:r>
            <a:endParaRPr lang="fr-FR" sz="2400" b="1" dirty="0">
              <a:solidFill>
                <a:schemeClr val="tx2"/>
              </a:solidFill>
            </a:endParaRPr>
          </a:p>
        </p:txBody>
      </p:sp>
      <p:pic>
        <p:nvPicPr>
          <p:cNvPr id="13" name="Picture 85" descr="New_LogoIPN_600p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144463"/>
            <a:ext cx="6477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0" y="6596390"/>
            <a:ext cx="7079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Design Status of The Spoke </a:t>
            </a:r>
            <a:r>
              <a:rPr lang="en-US" sz="1100" dirty="0" err="1" smtClean="0"/>
              <a:t>Cryomodule</a:t>
            </a:r>
            <a:r>
              <a:rPr lang="en-US" sz="1100" dirty="0" smtClean="0"/>
              <a:t> for MYRRHA – H. SAUGNAC- SLHIPP3-17&amp;18/04/2013 - Louvain la </a:t>
            </a:r>
            <a:r>
              <a:rPr lang="en-US" sz="1100" dirty="0" err="1" smtClean="0"/>
              <a:t>Neuve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0387" y="919753"/>
            <a:ext cx="3028117" cy="214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e 19"/>
          <p:cNvGrpSpPr>
            <a:grpSpLocks noChangeAspect="1"/>
          </p:cNvGrpSpPr>
          <p:nvPr/>
        </p:nvGrpSpPr>
        <p:grpSpPr>
          <a:xfrm>
            <a:off x="107504" y="836712"/>
            <a:ext cx="3072799" cy="2221215"/>
            <a:chOff x="107504" y="1988840"/>
            <a:chExt cx="4283440" cy="309634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1988840"/>
              <a:ext cx="4283440" cy="309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ZoneTexte 3"/>
            <p:cNvSpPr txBox="1"/>
            <p:nvPr/>
          </p:nvSpPr>
          <p:spPr>
            <a:xfrm>
              <a:off x="3635896" y="2204865"/>
              <a:ext cx="661930" cy="358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 Narrow" pitchFamily="34" charset="0"/>
                </a:rPr>
                <a:t>~ 3K</a:t>
              </a:r>
              <a:endParaRPr lang="en-US" sz="1200" dirty="0">
                <a:latin typeface="Arial Narrow" pitchFamily="34" charset="0"/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3275855" y="3933056"/>
              <a:ext cx="835733" cy="358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 Narrow" pitchFamily="34" charset="0"/>
                </a:rPr>
                <a:t>~ 10K</a:t>
              </a:r>
              <a:endParaRPr lang="en-US" sz="1200" dirty="0">
                <a:latin typeface="Arial Narrow" pitchFamily="34" charset="0"/>
              </a:endParaRPr>
            </a:p>
          </p:txBody>
        </p:sp>
        <p:cxnSp>
          <p:nvCxnSpPr>
            <p:cNvPr id="7" name="Connecteur droit avec flèche 6"/>
            <p:cNvCxnSpPr>
              <a:stCxn id="5" idx="0"/>
            </p:cNvCxnSpPr>
            <p:nvPr/>
          </p:nvCxnSpPr>
          <p:spPr>
            <a:xfrm flipH="1" flipV="1">
              <a:off x="3491882" y="3140969"/>
              <a:ext cx="201840" cy="7920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/>
            <p:cNvCxnSpPr>
              <a:stCxn id="4" idx="2"/>
            </p:cNvCxnSpPr>
            <p:nvPr/>
          </p:nvCxnSpPr>
          <p:spPr>
            <a:xfrm flipH="1">
              <a:off x="3491884" y="2563070"/>
              <a:ext cx="474977" cy="3618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/>
            <p:cNvSpPr txBox="1"/>
            <p:nvPr/>
          </p:nvSpPr>
          <p:spPr>
            <a:xfrm>
              <a:off x="179513" y="4221088"/>
              <a:ext cx="859174" cy="358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 Narrow" pitchFamily="34" charset="0"/>
                </a:rPr>
                <a:t>~ 295K</a:t>
              </a:r>
              <a:endParaRPr lang="en-US" sz="1200" dirty="0">
                <a:latin typeface="Arial Narrow" pitchFamily="34" charset="0"/>
              </a:endParaRPr>
            </a:p>
          </p:txBody>
        </p:sp>
        <p:cxnSp>
          <p:nvCxnSpPr>
            <p:cNvPr id="13" name="Connecteur droit avec flèche 12"/>
            <p:cNvCxnSpPr>
              <a:stCxn id="11" idx="2"/>
            </p:cNvCxnSpPr>
            <p:nvPr/>
          </p:nvCxnSpPr>
          <p:spPr>
            <a:xfrm>
              <a:off x="609100" y="4579294"/>
              <a:ext cx="722541" cy="21786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2195736" y="4365104"/>
              <a:ext cx="798434" cy="358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 Narrow" pitchFamily="34" charset="0"/>
                </a:rPr>
                <a:t>~ 80K</a:t>
              </a:r>
              <a:endParaRPr lang="en-US" sz="1200" dirty="0">
                <a:latin typeface="Arial Narrow" pitchFamily="34" charset="0"/>
              </a:endParaRPr>
            </a:p>
          </p:txBody>
        </p:sp>
        <p:cxnSp>
          <p:nvCxnSpPr>
            <p:cNvPr id="16" name="Connecteur droit avec flèche 15"/>
            <p:cNvCxnSpPr>
              <a:stCxn id="14" idx="1"/>
            </p:cNvCxnSpPr>
            <p:nvPr/>
          </p:nvCxnSpPr>
          <p:spPr>
            <a:xfrm flipH="1" flipV="1">
              <a:off x="1835696" y="4293099"/>
              <a:ext cx="360041" cy="2511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ZoneTexte 14"/>
          <p:cNvSpPr txBox="1"/>
          <p:nvPr/>
        </p:nvSpPr>
        <p:spPr>
          <a:xfrm>
            <a:off x="3131840" y="1455167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Q </a:t>
            </a:r>
            <a:r>
              <a:rPr lang="en-US" sz="1200" b="1" baseline="-25000" dirty="0" smtClean="0"/>
              <a:t>10K</a:t>
            </a:r>
            <a:r>
              <a:rPr lang="en-US" sz="1200" b="1" dirty="0" smtClean="0"/>
              <a:t> ~ 8 x 2 x 10x2x (1,44 10 </a:t>
            </a:r>
            <a:r>
              <a:rPr lang="en-US" sz="1200" b="1" baseline="30000" dirty="0" smtClean="0"/>
              <a:t>-3</a:t>
            </a:r>
            <a:r>
              <a:rPr lang="en-US" sz="1200" b="1" dirty="0" smtClean="0"/>
              <a:t> + 1,63 10 </a:t>
            </a:r>
            <a:r>
              <a:rPr lang="en-US" sz="1200" b="1" baseline="30000" dirty="0" smtClean="0"/>
              <a:t>-3</a:t>
            </a:r>
            <a:r>
              <a:rPr lang="en-US" sz="1200" b="1" dirty="0" smtClean="0"/>
              <a:t> )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Q 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10K</a:t>
            </a:r>
            <a:r>
              <a:rPr lang="en-US" sz="1200" b="1" dirty="0" smtClean="0">
                <a:solidFill>
                  <a:srgbClr val="FF0000"/>
                </a:solidFill>
              </a:rPr>
              <a:t> ~ 1 W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131840" y="2062589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Q </a:t>
            </a:r>
            <a:r>
              <a:rPr lang="en-US" sz="1200" b="1" baseline="-25000" dirty="0" smtClean="0"/>
              <a:t>2K</a:t>
            </a:r>
            <a:r>
              <a:rPr lang="en-US" sz="1200" b="1" dirty="0" smtClean="0"/>
              <a:t> ~ 8 x 2 x 2x30 x 6,5 10 </a:t>
            </a:r>
            <a:r>
              <a:rPr lang="en-US" sz="1200" b="1" baseline="30000" dirty="0" smtClean="0"/>
              <a:t>-5</a:t>
            </a:r>
            <a:r>
              <a:rPr lang="en-US" sz="1200" b="1" dirty="0" smtClean="0"/>
              <a:t> ~ 0,06 W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Q 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2K</a:t>
            </a:r>
            <a:r>
              <a:rPr lang="en-US" sz="1200" b="1" dirty="0" smtClean="0">
                <a:solidFill>
                  <a:srgbClr val="FF0000"/>
                </a:solidFill>
              </a:rPr>
              <a:t> ~ 0,06 W</a:t>
            </a:r>
          </a:p>
          <a:p>
            <a:endParaRPr lang="en-US" sz="12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3131840" y="90872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Q </a:t>
            </a:r>
            <a:r>
              <a:rPr lang="en-US" sz="1200" b="1" baseline="-25000" dirty="0" smtClean="0"/>
              <a:t>80K</a:t>
            </a:r>
            <a:r>
              <a:rPr lang="en-US" sz="1200" b="1" dirty="0" smtClean="0"/>
              <a:t> ~ 2 x </a:t>
            </a:r>
            <a:r>
              <a:rPr lang="en-US" sz="1200" b="1" dirty="0" smtClean="0">
                <a:latin typeface="Symbol" pitchFamily="18" charset="2"/>
              </a:rPr>
              <a:t>p</a:t>
            </a:r>
            <a:r>
              <a:rPr lang="en-US" sz="1200" b="1" dirty="0" smtClean="0"/>
              <a:t> x 2 x 104 x 1,2 10 </a:t>
            </a:r>
            <a:r>
              <a:rPr lang="en-US" sz="1200" b="1" baseline="30000" dirty="0" smtClean="0"/>
              <a:t>-2</a:t>
            </a:r>
            <a:r>
              <a:rPr lang="en-US" sz="1200" b="1" dirty="0" smtClean="0"/>
              <a:t> ~ 16 W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Q 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80K</a:t>
            </a:r>
            <a:r>
              <a:rPr lang="en-US" sz="1200" b="1" dirty="0" smtClean="0">
                <a:solidFill>
                  <a:srgbClr val="FF0000"/>
                </a:solidFill>
              </a:rPr>
              <a:t> ~ 16 W</a:t>
            </a:r>
            <a:endParaRPr lang="en-US" sz="1200" b="1" dirty="0">
              <a:solidFill>
                <a:srgbClr val="FF0000"/>
              </a:solidFill>
            </a:endParaRPr>
          </a:p>
        </p:txBody>
      </p:sp>
      <p:graphicFrame>
        <p:nvGraphicFramePr>
          <p:cNvPr id="19" name="Tableau 18"/>
          <p:cNvGraphicFramePr>
            <a:graphicFrameLocks noGrp="1"/>
          </p:cNvGraphicFramePr>
          <p:nvPr/>
        </p:nvGraphicFramePr>
        <p:xfrm>
          <a:off x="251520" y="3212976"/>
          <a:ext cx="8772805" cy="3292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0625"/>
                <a:gridCol w="941561"/>
                <a:gridCol w="914400"/>
                <a:gridCol w="933258"/>
                <a:gridCol w="1212961"/>
              </a:tblGrid>
              <a:tr h="263450"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Conservative (To Be optimized)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Q* </a:t>
                      </a:r>
                      <a:r>
                        <a:rPr lang="fr-FR" sz="1200" baseline="-25000" dirty="0" smtClean="0">
                          <a:solidFill>
                            <a:schemeClr val="tx1"/>
                          </a:solidFill>
                        </a:rPr>
                        <a:t>300K</a:t>
                      </a:r>
                      <a:r>
                        <a:rPr lang="fr-FR" sz="1200" baseline="-250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70K 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Q </a:t>
                      </a:r>
                      <a:r>
                        <a:rPr lang="fr-FR" sz="1200" baseline="-25000" dirty="0" smtClean="0">
                          <a:solidFill>
                            <a:schemeClr val="tx1"/>
                          </a:solidFill>
                        </a:rPr>
                        <a:t>70K</a:t>
                      </a:r>
                      <a:r>
                        <a:rPr lang="fr-FR" sz="1200" baseline="-250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2K 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Q </a:t>
                      </a:r>
                      <a:r>
                        <a:rPr lang="fr-FR" sz="1200" baseline="-25000" dirty="0" smtClean="0">
                          <a:solidFill>
                            <a:schemeClr val="tx1"/>
                          </a:solidFill>
                        </a:rPr>
                        <a:t>70K</a:t>
                      </a:r>
                      <a:r>
                        <a:rPr lang="fr-FR" sz="1200" baseline="-250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10K 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Q </a:t>
                      </a:r>
                      <a:r>
                        <a:rPr lang="fr-FR" sz="1200" baseline="-25000" dirty="0" smtClean="0">
                          <a:solidFill>
                            <a:schemeClr val="tx1"/>
                          </a:solidFill>
                        </a:rPr>
                        <a:t>10K</a:t>
                      </a:r>
                      <a:r>
                        <a:rPr lang="fr-FR" sz="1200" baseline="-250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2K 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9083"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Cavity</a:t>
                      </a:r>
                      <a:r>
                        <a:rPr lang="en-US" sz="1400" baseline="0" noProof="0" smtClean="0"/>
                        <a:t> frame- Solid Conduction </a:t>
                      </a:r>
                      <a:r>
                        <a:rPr lang="en-US" sz="1200" baseline="0" noProof="0" smtClean="0"/>
                        <a:t>(</a:t>
                      </a:r>
                      <a:r>
                        <a:rPr lang="en-US" sz="1200" noProof="0" smtClean="0"/>
                        <a:t>With  5K/10K</a:t>
                      </a:r>
                      <a:r>
                        <a:rPr lang="en-US" sz="1200" baseline="0" noProof="0" smtClean="0"/>
                        <a:t> Heat Sink)</a:t>
                      </a:r>
                      <a:endParaRPr lang="en-US" sz="1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noProof="0" dirty="0" smtClean="0">
                          <a:solidFill>
                            <a:schemeClr val="tx1"/>
                          </a:solidFill>
                        </a:rPr>
                        <a:t>16 W</a:t>
                      </a:r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smtClean="0">
                          <a:sym typeface="Wingdings" pitchFamily="2" charset="2"/>
                        </a:rPr>
                        <a:t>NC</a:t>
                      </a:r>
                      <a:endParaRPr lang="en-US" sz="12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>
                          <a:solidFill>
                            <a:schemeClr val="tx1"/>
                          </a:solidFill>
                        </a:rPr>
                        <a:t>1 W</a:t>
                      </a:r>
                      <a:endParaRPr lang="en-US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>
                          <a:solidFill>
                            <a:schemeClr val="tx1"/>
                          </a:solidFill>
                        </a:rPr>
                        <a:t>&lt; 0.1 W</a:t>
                      </a:r>
                      <a:endParaRPr lang="en-US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34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noProof="0" dirty="0" smtClean="0"/>
                        <a:t>Power</a:t>
                      </a:r>
                      <a:r>
                        <a:rPr lang="en-US" sz="1400" i="0" baseline="0" noProof="0" dirty="0" smtClean="0"/>
                        <a:t> Coupler - Solid Conduction </a:t>
                      </a:r>
                      <a:r>
                        <a:rPr lang="en-US" sz="1200" i="1" noProof="0" dirty="0" smtClean="0">
                          <a:solidFill>
                            <a:srgbClr val="FF0000"/>
                          </a:solidFill>
                        </a:rPr>
                        <a:t>(to be evaluated)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&lt;30 W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smtClean="0"/>
                        <a:t>NC</a:t>
                      </a:r>
                      <a:endParaRPr lang="en-US" sz="1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&lt;5</a:t>
                      </a:r>
                      <a:r>
                        <a:rPr lang="en-US" sz="1200" baseline="0" noProof="0" dirty="0" smtClean="0"/>
                        <a:t> W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smtClean="0"/>
                        <a:t>&lt; 0.1 W</a:t>
                      </a:r>
                      <a:endParaRPr lang="en-US" sz="1200" noProof="0"/>
                    </a:p>
                  </a:txBody>
                  <a:tcPr/>
                </a:tc>
              </a:tr>
              <a:tr h="2634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noProof="0" dirty="0" smtClean="0"/>
                        <a:t>Beam Tube solid conduction (300K</a:t>
                      </a:r>
                      <a:r>
                        <a:rPr lang="en-US" sz="1400" i="0" noProof="0" dirty="0" smtClean="0">
                          <a:sym typeface="Wingdings" pitchFamily="2" charset="2"/>
                        </a:rPr>
                        <a:t>2K</a:t>
                      </a:r>
                      <a:r>
                        <a:rPr lang="en-US" sz="1400" i="0" baseline="0" noProof="0" dirty="0" smtClean="0">
                          <a:sym typeface="Wingdings" pitchFamily="2" charset="2"/>
                        </a:rPr>
                        <a:t> Transition)</a:t>
                      </a:r>
                      <a:endParaRPr lang="en-US" sz="1400" i="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smtClean="0"/>
                        <a:t>1,6 W</a:t>
                      </a:r>
                      <a:endParaRPr lang="en-US" sz="1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smtClean="0"/>
                        <a:t>0,1 W</a:t>
                      </a:r>
                      <a:endParaRPr lang="en-US" sz="1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smtClean="0"/>
                        <a:t>NC</a:t>
                      </a:r>
                      <a:endParaRPr lang="en-US" sz="1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smtClean="0"/>
                        <a:t>NC</a:t>
                      </a:r>
                      <a:endParaRPr lang="en-US" sz="1200" noProof="0"/>
                    </a:p>
                  </a:txBody>
                  <a:tcPr/>
                </a:tc>
              </a:tr>
              <a:tr h="2634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noProof="0" dirty="0" smtClean="0"/>
                        <a:t>Burst disk pipe Solid Conduction </a:t>
                      </a:r>
                      <a:r>
                        <a:rPr lang="en-US" sz="1200" i="1" noProof="0" dirty="0" smtClean="0">
                          <a:solidFill>
                            <a:srgbClr val="FF0000"/>
                          </a:solidFill>
                        </a:rPr>
                        <a:t>(to be evaluated)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smtClean="0">
                          <a:solidFill>
                            <a:srgbClr val="FF0000"/>
                          </a:solidFill>
                        </a:rPr>
                        <a:t>&lt; 2 W</a:t>
                      </a:r>
                      <a:endParaRPr lang="en-US" sz="1200" noProof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smtClean="0">
                          <a:solidFill>
                            <a:srgbClr val="FF0000"/>
                          </a:solidFill>
                        </a:rPr>
                        <a:t>&lt; 0.1 W</a:t>
                      </a:r>
                      <a:endParaRPr lang="en-US" sz="1200" noProof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noProof="0"/>
                    </a:p>
                  </a:txBody>
                  <a:tcPr/>
                </a:tc>
              </a:tr>
              <a:tr h="4390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Thermal radiation</a:t>
                      </a:r>
                      <a:r>
                        <a:rPr lang="en-US" sz="1400" baseline="0" noProof="0" dirty="0" smtClean="0"/>
                        <a:t> </a:t>
                      </a:r>
                      <a:r>
                        <a:rPr lang="en-US" sz="1200" baseline="0" noProof="0" dirty="0" smtClean="0"/>
                        <a:t>(</a:t>
                      </a:r>
                      <a:r>
                        <a:rPr lang="en-US" sz="1200" i="1" noProof="0" dirty="0" smtClean="0"/>
                        <a:t>30</a:t>
                      </a:r>
                      <a:r>
                        <a:rPr lang="en-US" sz="1200" i="1" baseline="0" noProof="0" dirty="0" smtClean="0"/>
                        <a:t> layers MLI @60K ; 10 layers MLI @2K )</a:t>
                      </a:r>
                      <a:endParaRPr lang="en-US" sz="1200" i="1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lain" startAt="30"/>
                      </a:pPr>
                      <a:r>
                        <a:rPr lang="en-US" sz="1200" noProof="0" smtClean="0"/>
                        <a:t>W</a:t>
                      </a:r>
                    </a:p>
                    <a:p>
                      <a:pPr marL="228600" indent="-228600">
                        <a:buNone/>
                      </a:pPr>
                      <a:r>
                        <a:rPr lang="en-US" sz="900" noProof="0" smtClean="0"/>
                        <a:t>(6W/m</a:t>
                      </a:r>
                      <a:r>
                        <a:rPr lang="en-US" sz="900" baseline="30000" noProof="0" smtClean="0"/>
                        <a:t>2</a:t>
                      </a:r>
                      <a:r>
                        <a:rPr lang="en-US" sz="900" noProof="0" smtClean="0"/>
                        <a:t>)</a:t>
                      </a:r>
                      <a:endParaRPr lang="en-US" sz="9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smtClean="0"/>
                        <a:t>0.2 W</a:t>
                      </a:r>
                    </a:p>
                    <a:p>
                      <a:r>
                        <a:rPr lang="en-US" sz="1200" noProof="0" smtClean="0"/>
                        <a:t> </a:t>
                      </a:r>
                      <a:r>
                        <a:rPr lang="en-US" sz="900" noProof="0" smtClean="0"/>
                        <a:t>(0,06 W/m</a:t>
                      </a:r>
                      <a:r>
                        <a:rPr lang="en-US" sz="900" baseline="30000" noProof="0" smtClean="0"/>
                        <a:t>2</a:t>
                      </a:r>
                      <a:r>
                        <a:rPr lang="en-US" sz="900" noProof="0" smtClean="0"/>
                        <a:t>)</a:t>
                      </a:r>
                      <a:endParaRPr lang="en-US" sz="9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smtClean="0"/>
                        <a:t>NC</a:t>
                      </a:r>
                      <a:endParaRPr lang="en-US" sz="1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smtClean="0"/>
                        <a:t>NC</a:t>
                      </a:r>
                      <a:endParaRPr lang="en-US" sz="1200" noProof="0"/>
                    </a:p>
                  </a:txBody>
                  <a:tcPr/>
                </a:tc>
              </a:tr>
              <a:tr h="2927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noProof="0" smtClean="0"/>
                        <a:t>Thermal radiation  </a:t>
                      </a:r>
                      <a:r>
                        <a:rPr lang="en-US" sz="1200" i="1" noProof="0" smtClean="0"/>
                        <a:t>(Beam tubes, measurement chimney)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smtClean="0"/>
                        <a:t>2,74 W</a:t>
                      </a:r>
                      <a:endParaRPr lang="en-US" sz="1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smtClean="0"/>
                        <a:t>0.1 W</a:t>
                      </a:r>
                      <a:endParaRPr lang="en-US" sz="1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smtClean="0"/>
                        <a:t>NC</a:t>
                      </a:r>
                      <a:endParaRPr lang="en-US" sz="12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smtClean="0"/>
                        <a:t>NC</a:t>
                      </a:r>
                      <a:endParaRPr lang="en-US" sz="1200" noProof="0"/>
                    </a:p>
                  </a:txBody>
                  <a:tcPr/>
                </a:tc>
              </a:tr>
              <a:tr h="2927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noProof="0" smtClean="0"/>
                        <a:t>Thermal radiation  </a:t>
                      </a:r>
                      <a:r>
                        <a:rPr lang="en-US" sz="1200" i="1" noProof="0" smtClean="0"/>
                        <a:t>Power Couplers  </a:t>
                      </a:r>
                      <a:r>
                        <a:rPr lang="en-US" sz="1200" i="1" noProof="0" smtClean="0">
                          <a:solidFill>
                            <a:srgbClr val="FF0000"/>
                          </a:solidFill>
                        </a:rPr>
                        <a:t>(to be evaluated)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>
                          <a:solidFill>
                            <a:srgbClr val="FF0000"/>
                          </a:solidFill>
                        </a:rPr>
                        <a:t>&lt; 5W ???</a:t>
                      </a:r>
                      <a:endParaRPr lang="en-US" sz="12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noProof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>
                          <a:solidFill>
                            <a:srgbClr val="FF0000"/>
                          </a:solidFill>
                        </a:rPr>
                        <a:t>&lt; 2W ??</a:t>
                      </a:r>
                      <a:endParaRPr lang="en-US" sz="12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>
                          <a:solidFill>
                            <a:srgbClr val="FF0000"/>
                          </a:solidFill>
                        </a:rPr>
                        <a:t>&lt; 2W ??</a:t>
                      </a:r>
                      <a:endParaRPr lang="en-US" sz="12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927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noProof="0" dirty="0" smtClean="0"/>
                        <a:t>Instrumentation, Wiring </a:t>
                      </a:r>
                      <a:r>
                        <a:rPr lang="en-US" sz="1200" i="1" noProof="0" dirty="0" smtClean="0">
                          <a:solidFill>
                            <a:srgbClr val="FF0000"/>
                          </a:solidFill>
                        </a:rPr>
                        <a:t>(to be evaluated)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>
                          <a:solidFill>
                            <a:srgbClr val="FF0000"/>
                          </a:solidFill>
                        </a:rPr>
                        <a:t>&lt; 5 W</a:t>
                      </a:r>
                      <a:endParaRPr lang="en-US" sz="12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>
                          <a:solidFill>
                            <a:srgbClr val="FF0000"/>
                          </a:solidFill>
                        </a:rPr>
                        <a:t>&lt; 0.5 W</a:t>
                      </a:r>
                      <a:endParaRPr lang="en-US" sz="12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/>
                </a:tc>
              </a:tr>
              <a:tr h="29273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noProof="0" dirty="0" smtClean="0">
                          <a:solidFill>
                            <a:srgbClr val="FF0000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solidFill>
                            <a:srgbClr val="FF0000"/>
                          </a:solidFill>
                        </a:rPr>
                        <a:t>&lt;  92 W</a:t>
                      </a:r>
                      <a:endParaRPr lang="en-US" sz="12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solidFill>
                            <a:srgbClr val="FF0000"/>
                          </a:solidFill>
                        </a:rPr>
                        <a:t>&lt; 1 W</a:t>
                      </a:r>
                      <a:endParaRPr lang="en-US" sz="12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solidFill>
                            <a:srgbClr val="FF0000"/>
                          </a:solidFill>
                        </a:rPr>
                        <a:t>&lt; 8 W</a:t>
                      </a:r>
                      <a:endParaRPr lang="en-US" sz="12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solidFill>
                            <a:srgbClr val="FF0000"/>
                          </a:solidFill>
                        </a:rPr>
                        <a:t>&lt; 2.2 W</a:t>
                      </a:r>
                      <a:endParaRPr lang="en-US" sz="12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133350"/>
            <a:ext cx="13684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Line 4"/>
          <p:cNvSpPr>
            <a:spLocks noChangeShapeType="1"/>
          </p:cNvSpPr>
          <p:nvPr/>
        </p:nvSpPr>
        <p:spPr bwMode="auto">
          <a:xfrm flipH="1">
            <a:off x="0" y="6921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Titre 1"/>
          <p:cNvSpPr>
            <a:spLocks/>
          </p:cNvSpPr>
          <p:nvPr/>
        </p:nvSpPr>
        <p:spPr bwMode="auto">
          <a:xfrm>
            <a:off x="34925" y="115888"/>
            <a:ext cx="626586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Thermal- Static Losses</a:t>
            </a:r>
            <a:endParaRPr lang="fr-FR" sz="2400" b="1" dirty="0">
              <a:solidFill>
                <a:schemeClr val="tx2"/>
              </a:solidFill>
            </a:endParaRPr>
          </a:p>
        </p:txBody>
      </p:sp>
      <p:pic>
        <p:nvPicPr>
          <p:cNvPr id="29" name="Picture 85" descr="New_LogoIPN_600p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144463"/>
            <a:ext cx="6477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ZoneTexte 21"/>
          <p:cNvSpPr txBox="1"/>
          <p:nvPr/>
        </p:nvSpPr>
        <p:spPr>
          <a:xfrm>
            <a:off x="0" y="6596390"/>
            <a:ext cx="7079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Design Status of The Spoke </a:t>
            </a:r>
            <a:r>
              <a:rPr lang="en-US" sz="1100" dirty="0" err="1" smtClean="0"/>
              <a:t>Cryomodule</a:t>
            </a:r>
            <a:r>
              <a:rPr lang="en-US" sz="1100" dirty="0" smtClean="0"/>
              <a:t> for MYRRHA – H. SAUGNAC- SLHIPP3-17&amp;18/04/2013 - Louvain la </a:t>
            </a:r>
            <a:r>
              <a:rPr lang="en-US" sz="1100" dirty="0" err="1" smtClean="0"/>
              <a:t>Neuve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2293</TotalTime>
  <Words>1495</Words>
  <Application>Microsoft Office PowerPoint</Application>
  <PresentationFormat>Affichage à l'écran (4:3)</PresentationFormat>
  <Paragraphs>278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saugnac</dc:creator>
  <cp:lastModifiedBy>saugnac</cp:lastModifiedBy>
  <cp:revision>157</cp:revision>
  <dcterms:created xsi:type="dcterms:W3CDTF">2013-03-25T13:22:33Z</dcterms:created>
  <dcterms:modified xsi:type="dcterms:W3CDTF">2013-04-17T10:09:59Z</dcterms:modified>
</cp:coreProperties>
</file>