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322" r:id="rId3"/>
    <p:sldId id="359" r:id="rId4"/>
    <p:sldId id="358" r:id="rId5"/>
    <p:sldId id="360" r:id="rId6"/>
    <p:sldId id="361" r:id="rId7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879F"/>
    <a:srgbClr val="666666"/>
    <a:srgbClr val="80808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0" autoAdjust="0"/>
    <p:restoredTop sz="94600" autoAdjust="0"/>
  </p:normalViewPr>
  <p:slideViewPr>
    <p:cSldViewPr>
      <p:cViewPr>
        <p:scale>
          <a:sx n="100" d="100"/>
          <a:sy n="100" d="100"/>
        </p:scale>
        <p:origin x="-125" y="5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3" d="100"/>
          <a:sy n="43" d="100"/>
        </p:scale>
        <p:origin x="-1920" y="-114"/>
      </p:cViewPr>
      <p:guideLst>
        <p:guide orient="horz" pos="3132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3DA1-9BFE-4D5D-B25D-7CC592D9C3C5}" type="datetimeFigureOut">
              <a:rPr lang="fr-FR" smtClean="0"/>
              <a:t>25/07/2016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956D-7473-4ACD-A8EB-84381C2C4B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715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AFE2C-5007-4057-8DFB-EC24DF7E4136}" type="datetimeFigureOut">
              <a:rPr lang="fr-FR" smtClean="0"/>
              <a:pPr/>
              <a:t>25/07/2016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FE0B-B3A6-4AF6-B265-A109385ED2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9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285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2653832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4509120"/>
            <a:ext cx="4788464" cy="1224136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pic>
        <p:nvPicPr>
          <p:cNvPr id="1027" name="Picture 3" descr="C:\Users\eb137366\Downloads\logoirfu02quadri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886" y="6008003"/>
            <a:ext cx="1305570" cy="58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37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 smtClean="0"/>
              <a:t> Graphique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0" b="0" cap="none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5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0" y="5445224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0" y="5877272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16" name="Picture 3" descr="C:\Users\eb137366\Downloads\logoirfu02quadri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886" y="6008003"/>
            <a:ext cx="1305570" cy="58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2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3312000" y="3312000"/>
            <a:ext cx="1944000" cy="2124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2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256000" y="3312000"/>
            <a:ext cx="1944000" cy="21240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3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7200000" y="3312000"/>
            <a:ext cx="1944000" cy="21240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2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14" name="Picture 3" descr="C:\Users\eb137366\Downloads\logoirfu02quadri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886" y="6008003"/>
            <a:ext cx="1305570" cy="58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598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0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2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4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 smtClean="0"/>
              <a:t>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50" indent="0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2pPr>
            <a:lvl3pPr marL="361950" indent="0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3pPr>
            <a:lvl4pPr marL="361950" indent="0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4pPr>
            <a:lvl5pPr marL="361950" indent="0">
              <a:lnSpc>
                <a:spcPts val="2800"/>
              </a:lnSpc>
              <a:buNone/>
              <a:tabLst>
                <a:tab pos="8077200" algn="r"/>
              </a:tabLst>
              <a:defRPr sz="2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3707506"/>
            <a:ext cx="8172464" cy="252980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texte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955548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2000" y="52752"/>
            <a:ext cx="7236464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598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050" name="Picture 2" descr="C:\Users\eb137366\Downloads\irfu_signature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55313"/>
            <a:ext cx="646061" cy="64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66" r:id="rId5"/>
    <p:sldLayoutId id="2147483650" r:id="rId6"/>
    <p:sldLayoutId id="2147483662" r:id="rId7"/>
    <p:sldLayoutId id="2147483663" r:id="rId8"/>
    <p:sldLayoutId id="2147483664" r:id="rId9"/>
    <p:sldLayoutId id="2147483667" r:id="rId10"/>
    <p:sldLayoutId id="2147483654" r:id="rId11"/>
    <p:sldLayoutId id="2147483668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6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7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419872" y="836712"/>
            <a:ext cx="5581951" cy="1429696"/>
          </a:xfrm>
        </p:spPr>
        <p:txBody>
          <a:bodyPr/>
          <a:lstStyle/>
          <a:p>
            <a:pPr algn="ctr"/>
            <a:r>
              <a:rPr lang="fr-FR" sz="2400" dirty="0" smtClean="0"/>
              <a:t>Neutron sensitive BLM </a:t>
            </a:r>
            <a:br>
              <a:rPr lang="fr-FR" sz="2400" dirty="0" smtClean="0"/>
            </a:br>
            <a:r>
              <a:rPr lang="fr-FR" sz="2400" dirty="0" smtClean="0"/>
              <a:t>control scope</a:t>
            </a:r>
            <a:br>
              <a:rPr lang="fr-FR" sz="2400" dirty="0" smtClean="0"/>
            </a:br>
            <a:r>
              <a:rPr lang="fr-FR" sz="2400" dirty="0" smtClean="0"/>
              <a:t>for the prototype </a:t>
            </a:r>
            <a:r>
              <a:rPr lang="fr-FR" sz="2400" dirty="0" err="1" smtClean="0"/>
              <a:t>developed</a:t>
            </a:r>
            <a:r>
              <a:rPr lang="fr-FR" sz="2400" dirty="0" smtClean="0"/>
              <a:t> at </a:t>
            </a:r>
            <a:r>
              <a:rPr lang="fr-FR" sz="2400" dirty="0" err="1" smtClean="0"/>
              <a:t>saclay</a:t>
            </a:r>
            <a:endParaRPr 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3382536" y="4005064"/>
            <a:ext cx="558195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Françoise Gougnaud</a:t>
            </a:r>
          </a:p>
          <a:p>
            <a:endParaRPr lang="fr-FR" sz="2000" dirty="0" smtClean="0"/>
          </a:p>
          <a:p>
            <a:pPr algn="ctr"/>
            <a:r>
              <a:rPr lang="fr-FR" dirty="0" smtClean="0"/>
              <a:t>CEA Saclay </a:t>
            </a:r>
            <a:r>
              <a:rPr lang="fr-FR" dirty="0" err="1" smtClean="0"/>
              <a:t>Irfu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200" dirty="0" smtClean="0"/>
              <a:t>July 25th at Lund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OUTLINE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CEA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deliverables</a:t>
            </a:r>
            <a:endParaRPr lang="fr-FR" dirty="0" smtClean="0">
              <a:solidFill>
                <a:schemeClr val="tx1"/>
              </a:solidFill>
            </a:endParaRPr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Excluded deliverables</a:t>
            </a:r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Milestones table</a:t>
            </a:r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Conclusion</a:t>
            </a:r>
          </a:p>
          <a:p>
            <a:pPr marL="1266825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1266825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1266825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266825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266825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266825" indent="-34290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77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52752"/>
            <a:ext cx="7776864" cy="908720"/>
          </a:xfrm>
        </p:spPr>
        <p:txBody>
          <a:bodyPr/>
          <a:lstStyle/>
          <a:p>
            <a:pPr algn="ctr"/>
            <a:r>
              <a:rPr lang="fr-FR" dirty="0" smtClean="0"/>
              <a:t>CEA </a:t>
            </a:r>
            <a:r>
              <a:rPr lang="fr-FR" dirty="0" err="1" smtClean="0"/>
              <a:t>deliverables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8172464" cy="5040560"/>
          </a:xfrm>
        </p:spPr>
        <p:txBody>
          <a:bodyPr/>
          <a:lstStyle/>
          <a:p>
            <a:pPr marL="0" lvl="1" indent="0">
              <a:buNone/>
            </a:pP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22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nBLM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prototype control system based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on:</a:t>
            </a:r>
          </a:p>
          <a:p>
            <a:pPr marL="0" lvl="1" indent="0">
              <a:buNone/>
            </a:pPr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EPICS control-box </a:t>
            </a:r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 PLC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hardware choices</a:t>
            </a:r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EPICS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Environment (well-known as EEE)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recommendations for naming, GUIs, …</a:t>
            </a:r>
          </a:p>
          <a:p>
            <a:pPr lvl="1"/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endParaRPr lang="fr-FR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r>
              <a:rPr lang="en-US" sz="2200" i="1" dirty="0" smtClean="0">
                <a:solidFill>
                  <a:srgbClr val="FF0000"/>
                </a:solidFill>
              </a:rPr>
              <a:t>Deliverables are:</a:t>
            </a:r>
          </a:p>
          <a:p>
            <a:pPr marL="0" lvl="1" indent="0">
              <a:buNone/>
            </a:pPr>
            <a:endParaRPr lang="en-US" sz="2200" i="1" dirty="0">
              <a:solidFill>
                <a:srgbClr val="FF0000"/>
              </a:solidFill>
            </a:endParaRP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EPICS controls meaning software &amp; hardware parts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PLC controls including software and hardware parts</a:t>
            </a:r>
            <a:endParaRPr lang="en-US" sz="2200" i="1" dirty="0">
              <a:solidFill>
                <a:srgbClr val="FF0000"/>
              </a:solidFill>
            </a:endParaRP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GUIs</a:t>
            </a:r>
            <a:endParaRPr lang="en-US" sz="2200" i="1" dirty="0">
              <a:solidFill>
                <a:srgbClr val="FF0000"/>
              </a:solidFill>
            </a:endParaRP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Documentation</a:t>
            </a:r>
          </a:p>
          <a:p>
            <a:pPr lvl="1"/>
            <a:r>
              <a:rPr lang="en-US" sz="2200" i="1" dirty="0" smtClean="0">
                <a:solidFill>
                  <a:srgbClr val="FF0000"/>
                </a:solidFill>
              </a:rPr>
              <a:t>Possible support for installation</a:t>
            </a:r>
            <a:endParaRPr lang="en-US" sz="2200" i="1" dirty="0">
              <a:solidFill>
                <a:srgbClr val="FF0000"/>
              </a:solidFill>
            </a:endParaRPr>
          </a:p>
          <a:p>
            <a:pPr marL="0" lvl="1" indent="0">
              <a:buNone/>
            </a:pPr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fr-FR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endParaRPr lang="fr-FR" sz="2200" dirty="0" smtClean="0"/>
          </a:p>
          <a:p>
            <a:pPr lvl="1"/>
            <a:endParaRPr lang="fr-FR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065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52752"/>
            <a:ext cx="7776864" cy="908720"/>
          </a:xfrm>
        </p:spPr>
        <p:txBody>
          <a:bodyPr/>
          <a:lstStyle/>
          <a:p>
            <a:pPr algn="ctr"/>
            <a:r>
              <a:rPr lang="fr-FR" dirty="0" err="1" smtClean="0"/>
              <a:t>Excluded</a:t>
            </a:r>
            <a:r>
              <a:rPr lang="fr-FR" dirty="0" smtClean="0"/>
              <a:t> </a:t>
            </a:r>
            <a:r>
              <a:rPr lang="fr-FR" dirty="0" err="1" smtClean="0"/>
              <a:t>deliverables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8172464" cy="5040560"/>
          </a:xfrm>
        </p:spPr>
        <p:txBody>
          <a:bodyPr/>
          <a:lstStyle/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CEA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control team will not provide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cabling drawings.</a:t>
            </a:r>
          </a:p>
          <a:p>
            <a:pPr marL="0" lvl="1" indent="0">
              <a:buNone/>
            </a:pPr>
            <a:endParaRPr lang="en-US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CEA control team will not provide either internal cabling of the cabinets or external cabling between cabinets and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equipment .</a:t>
            </a: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CEA control team will not provide installation of electronic crates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cabinets.</a:t>
            </a:r>
            <a:endParaRPr lang="fr-FR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endParaRPr lang="fr-FR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endParaRPr lang="fr-FR" sz="2200" dirty="0" smtClean="0"/>
          </a:p>
          <a:p>
            <a:pPr lvl="1"/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CEA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shall not be responsible for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any damage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the control hardware caused by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wrong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cabling or misuse during the commissioning </a:t>
            </a:r>
            <a:r>
              <a:rPr 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periods. </a:t>
            </a:r>
          </a:p>
          <a:p>
            <a:pPr lvl="1"/>
            <a:endParaRPr lang="fr-FR" sz="2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1" indent="0">
              <a:buNone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288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Milestones</a:t>
            </a:r>
            <a:r>
              <a:rPr lang="fr-FR" dirty="0" smtClean="0"/>
              <a:t> table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5</a:t>
            </a:fld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205970"/>
              </p:ext>
            </p:extLst>
          </p:nvPr>
        </p:nvGraphicFramePr>
        <p:xfrm>
          <a:off x="1187624" y="1124744"/>
          <a:ext cx="7200800" cy="5494355"/>
        </p:xfrm>
        <a:graphic>
          <a:graphicData uri="http://schemas.openxmlformats.org/drawingml/2006/table">
            <a:tbl>
              <a:tblPr firstRow="1" firstCol="1" bandRow="1"/>
              <a:tblGrid>
                <a:gridCol w="981862"/>
                <a:gridCol w="1456983"/>
                <a:gridCol w="895693"/>
                <a:gridCol w="3866262"/>
              </a:tblGrid>
              <a:tr h="689932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MS Mincho"/>
                        </a:rPr>
                        <a:t>Milestones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120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MS Mincho"/>
                        </a:rPr>
                        <a:t>Date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1200"/>
                        </a:spcAft>
                      </a:pPr>
                      <a:r>
                        <a:rPr lang="en-US" sz="1000" b="1">
                          <a:effectLst/>
                          <a:latin typeface="Times New Roman"/>
                          <a:ea typeface="MS Mincho"/>
                        </a:rPr>
                        <a:t>Responsible for the deliverable</a:t>
                      </a:r>
                      <a:endParaRPr lang="fr-FR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MS Mincho"/>
                        </a:rPr>
                        <a:t>Deliverable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678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1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T0 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CEA-ESSI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Validation by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CEA-ESSI of 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the </a:t>
                      </a:r>
                      <a:r>
                        <a:rPr lang="en-US" sz="1200" dirty="0" err="1">
                          <a:effectLst/>
                          <a:latin typeface="Times New Roman"/>
                          <a:ea typeface="MS Mincho"/>
                        </a:rPr>
                        <a:t>nBLM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 Control Box Platform delivered by ESS ERIC (solutions chosen and documentation provided)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733646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2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T1 = T0 + 3M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 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CEA-ESSI 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Delivery to ESS-ERIC of the </a:t>
                      </a:r>
                      <a:r>
                        <a:rPr lang="en-US" sz="1200" dirty="0" err="1">
                          <a:effectLst/>
                          <a:latin typeface="Times New Roman"/>
                          <a:ea typeface="MS Mincho"/>
                        </a:rPr>
                        <a:t>nBLM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 Baseline Design Document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Control to 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be approved by ESS-ERIC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06669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3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T2 = T1 + 1M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ESS ERIC 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Approval by ESS ERIC of the Baseline Design Document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98427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4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T3 = T2 + 5M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CEA-ESSI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Delivery to ESS ERIC of the Acceptance Test Plan dedicated to the </a:t>
                      </a:r>
                      <a:r>
                        <a:rPr lang="en-US" sz="1200" dirty="0" err="1">
                          <a:effectLst/>
                          <a:latin typeface="Times New Roman"/>
                          <a:ea typeface="MS Mincho"/>
                        </a:rPr>
                        <a:t>nBLM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 prototype control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25049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5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T4 = T3 + 1M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ESS ERIC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Approval by ESS ERIC of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the </a:t>
                      </a:r>
                      <a:r>
                        <a:rPr lang="en-US" sz="1200" dirty="0" err="1" smtClean="0">
                          <a:effectLst/>
                          <a:latin typeface="Times New Roman"/>
                          <a:ea typeface="MS Mincho"/>
                        </a:rPr>
                        <a:t>nBLM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 Acceptance 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Test Plan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6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T5 = T4 + 1M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CEA-ESSI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Delivery to ESS-ERIC of the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Saclay</a:t>
                      </a:r>
                      <a:r>
                        <a:rPr lang="en-US" sz="1200" baseline="0" dirty="0" smtClean="0">
                          <a:effectLst/>
                          <a:latin typeface="Times New Roman"/>
                          <a:ea typeface="MS Mincho"/>
                        </a:rPr>
                        <a:t>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Acceptance 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Test Report of the </a:t>
                      </a:r>
                      <a:r>
                        <a:rPr lang="en-US" sz="1200" dirty="0" err="1">
                          <a:effectLst/>
                          <a:latin typeface="Times New Roman"/>
                          <a:ea typeface="MS Mincho"/>
                        </a:rPr>
                        <a:t>nBLM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 prototype control performed at CEA Saclay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MS Mincho"/>
                        </a:rPr>
                        <a:t>7</a:t>
                      </a:r>
                      <a:endParaRPr lang="fr-FR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1125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T6= T5 + 1M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ESS ERIC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Validation of the </a:t>
                      </a:r>
                      <a:r>
                        <a:rPr lang="en-US" sz="1200" dirty="0" smtClean="0">
                          <a:effectLst/>
                          <a:latin typeface="Times New Roman"/>
                          <a:ea typeface="MS Mincho"/>
                        </a:rPr>
                        <a:t>Saclay Acceptance </a:t>
                      </a:r>
                      <a:r>
                        <a:rPr lang="en-US" sz="1200" dirty="0">
                          <a:effectLst/>
                          <a:latin typeface="Times New Roman"/>
                          <a:ea typeface="MS Mincho"/>
                        </a:rPr>
                        <a:t>Test by ESS ERIC with a transfer of ownership to ESS ERIC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88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Expectations and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At the end of </a:t>
            </a:r>
            <a:r>
              <a:rPr lang="fr-FR" dirty="0" err="1" smtClean="0"/>
              <a:t>this</a:t>
            </a:r>
            <a:r>
              <a:rPr lang="fr-FR" dirty="0" smtClean="0"/>
              <a:t> kick-off meeting,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have:</a:t>
            </a:r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fr-FR" dirty="0" smtClean="0"/>
              <a:t>a </a:t>
            </a:r>
            <a:r>
              <a:rPr lang="fr-FR" dirty="0" err="1" smtClean="0"/>
              <a:t>technical</a:t>
            </a:r>
            <a:r>
              <a:rPr lang="fr-FR" dirty="0" smtClean="0"/>
              <a:t> </a:t>
            </a:r>
            <a:r>
              <a:rPr lang="fr-FR" dirty="0" err="1" smtClean="0"/>
              <a:t>baseline</a:t>
            </a:r>
            <a:r>
              <a:rPr lang="fr-FR" dirty="0" smtClean="0"/>
              <a:t> for the control of the </a:t>
            </a:r>
            <a:r>
              <a:rPr lang="fr-FR" dirty="0" err="1" smtClean="0"/>
              <a:t>nBLM</a:t>
            </a:r>
            <a:r>
              <a:rPr lang="fr-FR" dirty="0" smtClean="0"/>
              <a:t> prototype at Saclay</a:t>
            </a:r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fr-FR" dirty="0" err="1" smtClean="0"/>
              <a:t>specifications</a:t>
            </a:r>
            <a:r>
              <a:rPr lang="fr-FR" dirty="0" smtClean="0"/>
              <a:t> for COTS </a:t>
            </a:r>
          </a:p>
          <a:p>
            <a:pPr marL="1266825" indent="-342900">
              <a:buFont typeface="Arial" panose="020B0604020202020204" pitchFamily="34" charset="0"/>
              <a:buChar char="•"/>
            </a:pPr>
            <a:r>
              <a:rPr lang="fr-FR" smtClean="0"/>
              <a:t>more </a:t>
            </a:r>
            <a:r>
              <a:rPr lang="fr-FR" dirty="0" err="1" smtClean="0"/>
              <a:t>precise</a:t>
            </a:r>
            <a:r>
              <a:rPr lang="fr-FR" dirty="0" smtClean="0"/>
              <a:t> scope </a:t>
            </a:r>
            <a:r>
              <a:rPr lang="fr-FR" dirty="0" smtClean="0"/>
              <a:t>and interfaces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smtClean="0"/>
              <a:t>MPS.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87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_powerpoint_CEA_Irfu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Mod_powerpoint_CEA_Irfu</Template>
  <TotalTime>6638</TotalTime>
  <Words>352</Words>
  <Application>Microsoft Office PowerPoint</Application>
  <PresentationFormat>Affichage à l'écran (4:3)</PresentationFormat>
  <Paragraphs>94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Mod_powerpoint_CEA_Irfu</vt:lpstr>
      <vt:lpstr>Neutron sensitive BLM  control scope for the prototype developed at saclay</vt:lpstr>
      <vt:lpstr>OUTLINE</vt:lpstr>
      <vt:lpstr>CEA deliverables</vt:lpstr>
      <vt:lpstr>Excluded deliverables</vt:lpstr>
      <vt:lpstr>Milestones table</vt:lpstr>
      <vt:lpstr>Expectations and conclusion</vt:lpstr>
    </vt:vector>
  </TitlesOfParts>
  <Company>CEA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Gougnaud Françoise</dc:creator>
  <cp:lastModifiedBy>Gougnaud Françoise</cp:lastModifiedBy>
  <cp:revision>564</cp:revision>
  <cp:lastPrinted>2016-07-21T12:29:47Z</cp:lastPrinted>
  <dcterms:created xsi:type="dcterms:W3CDTF">2014-10-09T15:39:51Z</dcterms:created>
  <dcterms:modified xsi:type="dcterms:W3CDTF">2016-07-25T08:36:32Z</dcterms:modified>
</cp:coreProperties>
</file>