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  <p:sldId id="259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46" autoAdjust="0"/>
  </p:normalViewPr>
  <p:slideViewPr>
    <p:cSldViewPr>
      <p:cViewPr varScale="1">
        <p:scale>
          <a:sx n="127" d="100"/>
          <a:sy n="127" d="100"/>
        </p:scale>
        <p:origin x="-17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25/07/16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eye pattern</a:t>
            </a:r>
          </a:p>
          <a:p>
            <a:r>
              <a:rPr lang="en-US" dirty="0" smtClean="0"/>
              <a:t>14 Hz will be generated internally in the EVG.</a:t>
            </a:r>
            <a:r>
              <a:rPr lang="en-US" baseline="0" dirty="0" smtClean="0"/>
              <a:t> De facto decision.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91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25/07/16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25/07/16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25/07/16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25/07/16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25/07/16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ESS </a:t>
            </a:r>
            <a:r>
              <a:rPr lang="sv-SE" sz="4000" dirty="0" smtClean="0"/>
              <a:t>Control System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Timo Korhonen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ICS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Deployment environment overview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sp>
        <p:nvSpPr>
          <p:cNvPr id="6" name="Can 5"/>
          <p:cNvSpPr/>
          <p:nvPr/>
        </p:nvSpPr>
        <p:spPr>
          <a:xfrm>
            <a:off x="683568" y="3068960"/>
            <a:ext cx="822960" cy="822960"/>
          </a:xfrm>
          <a:prstGeom prst="can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CCDB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9552" y="4581128"/>
            <a:ext cx="1152128" cy="82296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IOC Factory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3888" y="3573016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core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4355976" y="3573016"/>
            <a:ext cx="864096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5292080" y="3573016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(RT)OS image</a:t>
            </a:r>
            <a:endParaRPr lang="en-US" sz="1200" dirty="0"/>
          </a:p>
        </p:txBody>
      </p:sp>
      <p:sp>
        <p:nvSpPr>
          <p:cNvPr id="14" name="Can 13"/>
          <p:cNvSpPr/>
          <p:nvPr/>
        </p:nvSpPr>
        <p:spPr>
          <a:xfrm>
            <a:off x="4499992" y="4581128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 smtClean="0"/>
              <a:t>File system (NFS)</a:t>
            </a:r>
            <a:endParaRPr lang="en-US" sz="1200" dirty="0"/>
          </a:p>
        </p:txBody>
      </p:sp>
      <p:pic>
        <p:nvPicPr>
          <p:cNvPr id="15" name="Picture 14" descr="AA04453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505042" cy="576064"/>
          </a:xfrm>
          <a:prstGeom prst="rect">
            <a:avLst/>
          </a:prstGeom>
        </p:spPr>
      </p:pic>
      <p:pic>
        <p:nvPicPr>
          <p:cNvPr id="17" name="Picture 16" descr="AA04574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" cy="1089554"/>
          </a:xfrm>
          <a:prstGeom prst="rect">
            <a:avLst/>
          </a:prstGeom>
        </p:spPr>
      </p:pic>
      <p:pic>
        <p:nvPicPr>
          <p:cNvPr id="18" name="Picture 17" descr="AA03924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990611" cy="238152"/>
          </a:xfrm>
          <a:prstGeom prst="rect">
            <a:avLst/>
          </a:prstGeom>
        </p:spPr>
      </p:pic>
      <p:pic>
        <p:nvPicPr>
          <p:cNvPr id="19" name="Picture 18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899592" cy="743484"/>
          </a:xfrm>
          <a:prstGeom prst="rect">
            <a:avLst/>
          </a:prstGeom>
        </p:spPr>
      </p:pic>
      <p:sp>
        <p:nvSpPr>
          <p:cNvPr id="21" name="Document 20"/>
          <p:cNvSpPr/>
          <p:nvPr/>
        </p:nvSpPr>
        <p:spPr>
          <a:xfrm>
            <a:off x="2627784" y="4725144"/>
            <a:ext cx="822960" cy="576064"/>
          </a:xfrm>
          <a:prstGeom prst="flowChartDocumen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t.cmd</a:t>
            </a:r>
            <a:endParaRPr lang="en-US" dirty="0"/>
          </a:p>
        </p:txBody>
      </p:sp>
      <p:sp>
        <p:nvSpPr>
          <p:cNvPr id="24" name="Manual Input 23"/>
          <p:cNvSpPr/>
          <p:nvPr/>
        </p:nvSpPr>
        <p:spPr>
          <a:xfrm>
            <a:off x="6948264" y="1772816"/>
            <a:ext cx="1440160" cy="512171"/>
          </a:xfrm>
          <a:prstGeom prst="flowChartManualInp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 (ESS)</a:t>
            </a:r>
            <a:endParaRPr lang="en-US" sz="1200" dirty="0"/>
          </a:p>
        </p:txBody>
      </p:sp>
      <p:sp>
        <p:nvSpPr>
          <p:cNvPr id="26" name="Cloud 25"/>
          <p:cNvSpPr/>
          <p:nvPr/>
        </p:nvSpPr>
        <p:spPr>
          <a:xfrm>
            <a:off x="3275857" y="1700808"/>
            <a:ext cx="864096" cy="533379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Base</a:t>
            </a:r>
            <a:endParaRPr lang="en-US" sz="1200" dirty="0"/>
          </a:p>
        </p:txBody>
      </p:sp>
      <p:sp>
        <p:nvSpPr>
          <p:cNvPr id="27" name="Cloud 26"/>
          <p:cNvSpPr/>
          <p:nvPr/>
        </p:nvSpPr>
        <p:spPr>
          <a:xfrm>
            <a:off x="4499992" y="1700808"/>
            <a:ext cx="1872208" cy="588453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 (community)</a:t>
            </a:r>
            <a:endParaRPr lang="en-US" sz="1200" dirty="0"/>
          </a:p>
        </p:txBody>
      </p:sp>
      <p:pic>
        <p:nvPicPr>
          <p:cNvPr id="30" name="Picture 29" descr="BU00130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21088"/>
            <a:ext cx="611560" cy="1267687"/>
          </a:xfrm>
          <a:prstGeom prst="rect">
            <a:avLst/>
          </a:prstGeom>
        </p:spPr>
      </p:pic>
      <p:cxnSp>
        <p:nvCxnSpPr>
          <p:cNvPr id="32" name="Elbow Connector 31"/>
          <p:cNvCxnSpPr>
            <a:stCxn id="7" idx="6"/>
            <a:endCxn id="21" idx="1"/>
          </p:cNvCxnSpPr>
          <p:nvPr/>
        </p:nvCxnSpPr>
        <p:spPr>
          <a:xfrm>
            <a:off x="1691680" y="4992608"/>
            <a:ext cx="936104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6" idx="3"/>
            <a:endCxn id="7" idx="0"/>
          </p:cNvCxnSpPr>
          <p:nvPr/>
        </p:nvCxnSpPr>
        <p:spPr>
          <a:xfrm rot="16200000" flipH="1">
            <a:off x="760728" y="4226240"/>
            <a:ext cx="689208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6" idx="1"/>
            <a:endCxn id="15" idx="0"/>
          </p:cNvCxnSpPr>
          <p:nvPr/>
        </p:nvCxnSpPr>
        <p:spPr>
          <a:xfrm rot="16200000" flipH="1">
            <a:off x="4028563" y="1912961"/>
            <a:ext cx="403293" cy="104460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7" idx="1"/>
            <a:endCxn id="15" idx="0"/>
          </p:cNvCxnSpPr>
          <p:nvPr/>
        </p:nvCxnSpPr>
        <p:spPr>
          <a:xfrm rot="5400000">
            <a:off x="4920166" y="2120982"/>
            <a:ext cx="348278" cy="68358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4" idx="2"/>
            <a:endCxn id="15" idx="0"/>
          </p:cNvCxnSpPr>
          <p:nvPr/>
        </p:nvCxnSpPr>
        <p:spPr>
          <a:xfrm rot="5400000">
            <a:off x="6034467" y="1003034"/>
            <a:ext cx="351925" cy="291583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n 40"/>
          <p:cNvSpPr/>
          <p:nvPr/>
        </p:nvSpPr>
        <p:spPr>
          <a:xfrm>
            <a:off x="7740352" y="4437112"/>
            <a:ext cx="822960" cy="864096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/>
              <a:t>File system (</a:t>
            </a:r>
            <a:r>
              <a:rPr lang="en-US" sz="1200" dirty="0" smtClean="0"/>
              <a:t>NFS)</a:t>
            </a:r>
            <a:endParaRPr lang="en-US" sz="1200" dirty="0"/>
          </a:p>
        </p:txBody>
      </p:sp>
      <p:sp>
        <p:nvSpPr>
          <p:cNvPr id="42" name="Cloud 41"/>
          <p:cNvSpPr/>
          <p:nvPr/>
        </p:nvSpPr>
        <p:spPr>
          <a:xfrm>
            <a:off x="6228184" y="4653136"/>
            <a:ext cx="1296144" cy="576064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200" dirty="0"/>
          </a:p>
        </p:txBody>
      </p:sp>
      <p:cxnSp>
        <p:nvCxnSpPr>
          <p:cNvPr id="44" name="Elbow Connector 43"/>
          <p:cNvCxnSpPr>
            <a:stCxn id="14" idx="4"/>
            <a:endCxn id="42" idx="2"/>
          </p:cNvCxnSpPr>
          <p:nvPr/>
        </p:nvCxnSpPr>
        <p:spPr>
          <a:xfrm flipV="1">
            <a:off x="5322952" y="4941168"/>
            <a:ext cx="909252" cy="5144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2" idx="0"/>
            <a:endCxn id="41" idx="2"/>
          </p:cNvCxnSpPr>
          <p:nvPr/>
        </p:nvCxnSpPr>
        <p:spPr>
          <a:xfrm flipV="1">
            <a:off x="7523248" y="4869160"/>
            <a:ext cx="217104" cy="7200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1" idx="3"/>
            <a:endCxn id="14" idx="2"/>
          </p:cNvCxnSpPr>
          <p:nvPr/>
        </p:nvCxnSpPr>
        <p:spPr>
          <a:xfrm flipV="1">
            <a:off x="3450744" y="4992608"/>
            <a:ext cx="1049248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9" idx="2"/>
            <a:endCxn id="14" idx="1"/>
          </p:cNvCxnSpPr>
          <p:nvPr/>
        </p:nvCxnSpPr>
        <p:spPr>
          <a:xfrm rot="16200000" flipH="1">
            <a:off x="4201676" y="3871332"/>
            <a:ext cx="432048" cy="98754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10" idx="2"/>
            <a:endCxn id="14" idx="1"/>
          </p:cNvCxnSpPr>
          <p:nvPr/>
        </p:nvCxnSpPr>
        <p:spPr>
          <a:xfrm rot="16200000" flipH="1">
            <a:off x="4633724" y="4303380"/>
            <a:ext cx="432048" cy="1234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11" idx="2"/>
            <a:endCxn id="14" idx="1"/>
          </p:cNvCxnSpPr>
          <p:nvPr/>
        </p:nvCxnSpPr>
        <p:spPr>
          <a:xfrm rot="5400000">
            <a:off x="5065772" y="3994780"/>
            <a:ext cx="432048" cy="7406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24944"/>
            <a:ext cx="1152128" cy="952197"/>
          </a:xfrm>
          <a:prstGeom prst="rect">
            <a:avLst/>
          </a:prstGeom>
        </p:spPr>
      </p:pic>
      <p:cxnSp>
        <p:nvCxnSpPr>
          <p:cNvPr id="99" name="Curved Connector 98"/>
          <p:cNvCxnSpPr>
            <a:stCxn id="15" idx="2"/>
            <a:endCxn id="9" idx="0"/>
          </p:cNvCxnSpPr>
          <p:nvPr/>
        </p:nvCxnSpPr>
        <p:spPr>
          <a:xfrm rot="5400000">
            <a:off x="4158201" y="2978704"/>
            <a:ext cx="360040" cy="82858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15" idx="2"/>
            <a:endCxn id="10" idx="0"/>
          </p:cNvCxnSpPr>
          <p:nvPr/>
        </p:nvCxnSpPr>
        <p:spPr>
          <a:xfrm rot="16200000" flipH="1">
            <a:off x="4590248" y="3375240"/>
            <a:ext cx="360040" cy="3551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15" idx="2"/>
            <a:endCxn id="11" idx="0"/>
          </p:cNvCxnSpPr>
          <p:nvPr/>
        </p:nvCxnSpPr>
        <p:spPr>
          <a:xfrm rot="16200000" flipH="1">
            <a:off x="5022296" y="2943192"/>
            <a:ext cx="360040" cy="89960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Curved Left Arrow 108"/>
          <p:cNvSpPr/>
          <p:nvPr/>
        </p:nvSpPr>
        <p:spPr>
          <a:xfrm>
            <a:off x="1691680" y="2564904"/>
            <a:ext cx="360040" cy="100811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Frame 113"/>
          <p:cNvSpPr/>
          <p:nvPr/>
        </p:nvSpPr>
        <p:spPr>
          <a:xfrm>
            <a:off x="4283968" y="2492896"/>
            <a:ext cx="1008112" cy="792088"/>
          </a:xfrm>
          <a:prstGeom prst="frame">
            <a:avLst/>
          </a:prstGeom>
          <a:solidFill>
            <a:srgbClr val="CCFFCC">
              <a:alpha val="5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483768" y="1844824"/>
            <a:ext cx="1080120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Community release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5004048" y="1916832"/>
            <a:ext cx="1440160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Community (various sources)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7164288" y="2060848"/>
            <a:ext cx="1656184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ESS internal or in-kind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20" name="Picture 119" descr="12slotWithAd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661248"/>
            <a:ext cx="936104" cy="895793"/>
          </a:xfrm>
          <a:prstGeom prst="rect">
            <a:avLst/>
          </a:prstGeom>
        </p:spPr>
      </p:pic>
      <p:pic>
        <p:nvPicPr>
          <p:cNvPr id="127" name="Picture 126" descr="12slotWithAd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805264"/>
            <a:ext cx="936104" cy="895793"/>
          </a:xfrm>
          <a:prstGeom prst="rect">
            <a:avLst/>
          </a:prstGeom>
        </p:spPr>
      </p:pic>
      <p:cxnSp>
        <p:nvCxnSpPr>
          <p:cNvPr id="136" name="Straight Arrow Connector 135"/>
          <p:cNvCxnSpPr>
            <a:stCxn id="74" idx="2"/>
            <a:endCxn id="41" idx="1"/>
          </p:cNvCxnSpPr>
          <p:nvPr/>
        </p:nvCxnSpPr>
        <p:spPr>
          <a:xfrm>
            <a:off x="7884368" y="3877141"/>
            <a:ext cx="267464" cy="559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1" idx="3"/>
            <a:endCxn id="127" idx="0"/>
          </p:cNvCxnSpPr>
          <p:nvPr/>
        </p:nvCxnSpPr>
        <p:spPr>
          <a:xfrm flipH="1">
            <a:off x="7848364" y="5301208"/>
            <a:ext cx="30346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" idx="3"/>
            <a:endCxn id="120" idx="0"/>
          </p:cNvCxnSpPr>
          <p:nvPr/>
        </p:nvCxnSpPr>
        <p:spPr>
          <a:xfrm flipH="1">
            <a:off x="4824028" y="5404088"/>
            <a:ext cx="87444" cy="257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491880" y="3356992"/>
            <a:ext cx="2592288" cy="21602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2987824" y="2492896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Download, configure, test, etc.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5580112" y="2348880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Download, configure, test, etc.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7380312" y="2276872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Develop, configure, test, etc.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156176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Continuous integration, tests, etc.</a:t>
            </a:r>
            <a:endParaRPr lang="en-US" sz="1200" dirty="0"/>
          </a:p>
        </p:txBody>
      </p:sp>
      <p:grpSp>
        <p:nvGrpSpPr>
          <p:cNvPr id="215" name="Group 214"/>
          <p:cNvGrpSpPr/>
          <p:nvPr/>
        </p:nvGrpSpPr>
        <p:grpSpPr>
          <a:xfrm>
            <a:off x="2339752" y="3212976"/>
            <a:ext cx="1728192" cy="360040"/>
            <a:chOff x="2339752" y="3212976"/>
            <a:chExt cx="1728192" cy="360040"/>
          </a:xfrm>
        </p:grpSpPr>
        <p:sp>
          <p:nvSpPr>
            <p:cNvPr id="186" name="Rectangle 185"/>
            <p:cNvSpPr/>
            <p:nvPr/>
          </p:nvSpPr>
          <p:spPr>
            <a:xfrm>
              <a:off x="2339752" y="3212976"/>
              <a:ext cx="864096" cy="360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Compilation, maintenance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91" name="Straight Arrow Connector 190"/>
            <p:cNvCxnSpPr/>
            <p:nvPr/>
          </p:nvCxnSpPr>
          <p:spPr>
            <a:xfrm>
              <a:off x="3275856" y="3429000"/>
              <a:ext cx="792088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971600" y="5517232"/>
            <a:ext cx="86409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System integration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8172400" y="5445224"/>
            <a:ext cx="64807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Boot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4" name="Left Arrow 213"/>
          <p:cNvSpPr/>
          <p:nvPr/>
        </p:nvSpPr>
        <p:spPr>
          <a:xfrm>
            <a:off x="1691680" y="3645025"/>
            <a:ext cx="1800200" cy="144015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6" name="TextBox 215"/>
          <p:cNvSpPr txBox="1"/>
          <p:nvPr/>
        </p:nvSpPr>
        <p:spPr>
          <a:xfrm>
            <a:off x="6228184" y="5229200"/>
            <a:ext cx="118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Synchronization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2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82" grpId="0" animBg="1"/>
      <p:bldP spid="183" grpId="0" animBg="1"/>
      <p:bldP spid="184" grpId="0" animBg="1"/>
      <p:bldP spid="185" grpId="0"/>
      <p:bldP spid="192" grpId="0" animBg="1"/>
      <p:bldP spid="212" grpId="0" animBg="1"/>
      <p:bldP spid="2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Hardware: MTCA.4 and Common Digital Platform</a:t>
            </a:r>
          </a:p>
          <a:p>
            <a:r>
              <a:rPr lang="en-US" dirty="0" smtClean="0"/>
              <a:t>Timing system: Central Event System (aka MRF)</a:t>
            </a:r>
          </a:p>
          <a:p>
            <a:pPr lvl="1"/>
            <a:r>
              <a:rPr lang="en-US" dirty="0" smtClean="0"/>
              <a:t>Provided by ICS</a:t>
            </a:r>
          </a:p>
          <a:p>
            <a:pPr lvl="1"/>
            <a:r>
              <a:rPr lang="en-US" dirty="0" smtClean="0"/>
              <a:t>Covers the whole facility</a:t>
            </a:r>
          </a:p>
          <a:p>
            <a:r>
              <a:rPr lang="en-US" dirty="0" smtClean="0"/>
              <a:t>EPICS control software</a:t>
            </a:r>
          </a:p>
          <a:p>
            <a:pPr lvl="1"/>
            <a:r>
              <a:rPr lang="en-US" dirty="0" smtClean="0"/>
              <a:t>EPICS 4 pvAccess as the interface protocol</a:t>
            </a:r>
          </a:p>
          <a:p>
            <a:r>
              <a:rPr lang="en-US" dirty="0" smtClean="0"/>
              <a:t>A development environment provided</a:t>
            </a:r>
          </a:p>
          <a:p>
            <a:pPr lvl="1"/>
            <a:r>
              <a:rPr lang="en-US" dirty="0" smtClean="0"/>
              <a:t>Many tools to manage IOC code</a:t>
            </a:r>
          </a:p>
          <a:p>
            <a:pPr lvl="1"/>
            <a:r>
              <a:rPr lang="en-US" dirty="0" smtClean="0"/>
              <a:t>Already familiar for the CEA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79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</a:p>
          <a:p>
            <a:r>
              <a:rPr lang="en-US" dirty="0" smtClean="0"/>
              <a:t>Hardware strategy</a:t>
            </a:r>
          </a:p>
          <a:p>
            <a:r>
              <a:rPr lang="en-US" dirty="0" smtClean="0"/>
              <a:t>Timing system</a:t>
            </a:r>
          </a:p>
          <a:p>
            <a:r>
              <a:rPr lang="en-US" dirty="0" smtClean="0"/>
              <a:t>EPICS setup</a:t>
            </a:r>
          </a:p>
          <a:p>
            <a:r>
              <a:rPr lang="en-US" dirty="0" smtClean="0"/>
              <a:t>Development environment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50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strategy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925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Three</a:t>
            </a:r>
            <a:r>
              <a:rPr lang="en-US" dirty="0"/>
              <a:t> </a:t>
            </a:r>
            <a:r>
              <a:rPr lang="en-US" dirty="0" smtClean="0"/>
              <a:t>levels of performance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PLC</a:t>
            </a:r>
          </a:p>
          <a:p>
            <a:pPr lvl="1"/>
            <a:r>
              <a:rPr lang="en-US" dirty="0" smtClean="0"/>
              <a:t>Industrial, process I/O</a:t>
            </a:r>
          </a:p>
          <a:p>
            <a:pPr lvl="1"/>
            <a:r>
              <a:rPr lang="en-US" dirty="0" smtClean="0"/>
              <a:t>Safety systems, high reliability</a:t>
            </a:r>
            <a:endParaRPr lang="en-US" dirty="0" smtClean="0"/>
          </a:p>
          <a:p>
            <a:r>
              <a:rPr lang="en-US" dirty="0" smtClean="0"/>
              <a:t>EtherCAT</a:t>
            </a:r>
          </a:p>
          <a:p>
            <a:pPr lvl="1"/>
            <a:r>
              <a:rPr lang="en-US" dirty="0" smtClean="0"/>
              <a:t>mid-range, beam </a:t>
            </a:r>
            <a:r>
              <a:rPr lang="en-US" dirty="0" err="1" smtClean="0"/>
              <a:t>synchronised</a:t>
            </a:r>
            <a:r>
              <a:rPr lang="en-US" dirty="0" smtClean="0"/>
              <a:t> I/O</a:t>
            </a:r>
          </a:p>
          <a:p>
            <a:pPr lvl="1"/>
            <a:r>
              <a:rPr lang="en-US" dirty="0" smtClean="0"/>
              <a:t>Used mainly as a fieldbus</a:t>
            </a:r>
            <a:endParaRPr lang="en-US" dirty="0" smtClean="0"/>
          </a:p>
          <a:p>
            <a:r>
              <a:rPr lang="en-US" dirty="0" smtClean="0"/>
              <a:t>MTCA</a:t>
            </a:r>
          </a:p>
          <a:p>
            <a:pPr lvl="1"/>
            <a:r>
              <a:rPr lang="en-US" dirty="0" smtClean="0"/>
              <a:t>High-speed front-end processing</a:t>
            </a:r>
            <a:endParaRPr lang="en-US" dirty="0" smtClean="0"/>
          </a:p>
          <a:p>
            <a:pPr lvl="1"/>
            <a:r>
              <a:rPr lang="en-US" dirty="0" smtClean="0"/>
              <a:t>Digital Frontend </a:t>
            </a:r>
            <a:r>
              <a:rPr lang="en-US" dirty="0" smtClean="0"/>
              <a:t>Platform</a:t>
            </a:r>
          </a:p>
          <a:p>
            <a:r>
              <a:rPr lang="en-US" dirty="0" smtClean="0"/>
              <a:t>Selection of platform based on requirements and cost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Up-Down Arrow 4"/>
          <p:cNvSpPr/>
          <p:nvPr/>
        </p:nvSpPr>
        <p:spPr>
          <a:xfrm>
            <a:off x="8100392" y="1916832"/>
            <a:ext cx="2160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p-Down Arrow 5"/>
          <p:cNvSpPr/>
          <p:nvPr/>
        </p:nvSpPr>
        <p:spPr>
          <a:xfrm>
            <a:off x="8100392" y="2492896"/>
            <a:ext cx="21602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Up-Down Arrow 6"/>
          <p:cNvSpPr/>
          <p:nvPr/>
        </p:nvSpPr>
        <p:spPr>
          <a:xfrm>
            <a:off x="8100392" y="3950664"/>
            <a:ext cx="216024" cy="24306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 Arrow 9"/>
          <p:cNvSpPr/>
          <p:nvPr/>
        </p:nvSpPr>
        <p:spPr>
          <a:xfrm>
            <a:off x="8459924" y="1772816"/>
            <a:ext cx="216024" cy="4608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8171892" y="15567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Signal speed</a:t>
            </a:r>
            <a:endParaRPr lang="sv-SE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8604956" y="3817640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8680622" y="494116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8606529" y="61504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8604956" y="327017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8640960" y="283812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8606529" y="25500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8604956" y="2334072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8623506" y="213285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8610186" y="1916832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6660232" y="2334072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Electronic front-end platform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7452320" y="355820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EtherCAT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2240" y="5949280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 automation (PLC)</a:t>
            </a:r>
            <a:endParaRPr lang="sv-SE" sz="9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24544" y="4907398"/>
            <a:ext cx="1475848" cy="9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29272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41698" y="1620449"/>
            <a:ext cx="882522" cy="6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25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MTCA processing and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Common Digital Platform</a:t>
            </a:r>
          </a:p>
          <a:p>
            <a:pPr lvl="1"/>
            <a:r>
              <a:rPr lang="en-US" dirty="0" smtClean="0"/>
              <a:t>A board for MTCA.4 that can host almost all applications that need FPGAs, high throughput and/or fast real-time responses</a:t>
            </a:r>
          </a:p>
          <a:p>
            <a:r>
              <a:rPr lang="en-US" dirty="0"/>
              <a:t>In-kind effort with PSI &amp; commercial partner</a:t>
            </a:r>
          </a:p>
          <a:p>
            <a:pPr lvl="1"/>
            <a:r>
              <a:rPr lang="en-US" dirty="0"/>
              <a:t>IOxOS SA in Gland, </a:t>
            </a:r>
            <a:r>
              <a:rPr lang="en-US" dirty="0" smtClean="0"/>
              <a:t>Switzerland</a:t>
            </a:r>
          </a:p>
          <a:p>
            <a:pPr lvl="1"/>
            <a:r>
              <a:rPr lang="en-US" dirty="0" smtClean="0"/>
              <a:t>Based on an existing </a:t>
            </a:r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FMC (VITA 57.1) carrier </a:t>
            </a:r>
          </a:p>
          <a:p>
            <a:pPr lvl="2"/>
            <a:r>
              <a:rPr lang="en-US" dirty="0" smtClean="0"/>
              <a:t>2 x HPC FMC (IFC_1410) or</a:t>
            </a:r>
          </a:p>
          <a:p>
            <a:pPr lvl="2"/>
            <a:r>
              <a:rPr lang="en-US" dirty="0" smtClean="0"/>
              <a:t>Rear analog interfaces + 1x HPC FMC (1420)</a:t>
            </a:r>
          </a:p>
          <a:p>
            <a:pPr lvl="1"/>
            <a:r>
              <a:rPr lang="en-US" dirty="0" smtClean="0"/>
              <a:t>Modern FPGA + </a:t>
            </a:r>
            <a:r>
              <a:rPr lang="en-US" dirty="0" err="1" smtClean="0"/>
              <a:t>Freescale</a:t>
            </a:r>
            <a:r>
              <a:rPr lang="en-US" dirty="0" smtClean="0"/>
              <a:t> (NXP) CPU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ich interface to Beam Interlock System (BIS)</a:t>
            </a:r>
          </a:p>
          <a:p>
            <a:pPr lvl="2"/>
            <a:r>
              <a:rPr lang="en-US" dirty="0" smtClean="0"/>
              <a:t>Status (OK/NOK) + communication</a:t>
            </a:r>
          </a:p>
          <a:p>
            <a:pPr lvl="2"/>
            <a:r>
              <a:rPr lang="en-US" dirty="0" smtClean="0"/>
              <a:t>standard interface provided as IP core (plan)</a:t>
            </a:r>
          </a:p>
          <a:p>
            <a:pPr lvl="2"/>
            <a:r>
              <a:rPr lang="en-US" dirty="0" smtClean="0"/>
              <a:t>For all fast systems (BI &amp; RF)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645024"/>
            <a:ext cx="2363673" cy="25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0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852936"/>
            <a:ext cx="3377419" cy="19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Digital </a:t>
            </a:r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685110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Combination of a FPGA with a CPU, connected with </a:t>
            </a:r>
            <a:r>
              <a:rPr lang="en-US" dirty="0" err="1" smtClean="0"/>
              <a:t>PCIe</a:t>
            </a:r>
            <a:endParaRPr lang="en-US" dirty="0" smtClean="0"/>
          </a:p>
          <a:p>
            <a:pPr lvl="2"/>
            <a:r>
              <a:rPr lang="en-US" dirty="0" smtClean="0"/>
              <a:t>I/O primarily via FMCs (VITA 57.1)</a:t>
            </a:r>
          </a:p>
          <a:p>
            <a:pPr lvl="2"/>
            <a:r>
              <a:rPr lang="en-US" dirty="0" smtClean="0"/>
              <a:t>FMCs allow reuse of digital platform for several purposes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CPU allows for</a:t>
            </a:r>
          </a:p>
          <a:p>
            <a:pPr lvl="2"/>
            <a:r>
              <a:rPr lang="en-US" dirty="0" smtClean="0"/>
              <a:t>Flexibility in programming </a:t>
            </a:r>
            <a:r>
              <a:rPr lang="en-US" dirty="0"/>
              <a:t>(cf. Xilinx </a:t>
            </a:r>
            <a:r>
              <a:rPr lang="en-US" dirty="0" err="1" smtClean="0"/>
              <a:t>SDSoC</a:t>
            </a:r>
            <a:r>
              <a:rPr lang="en-US" dirty="0" smtClean="0"/>
              <a:t> concept)</a:t>
            </a:r>
          </a:p>
          <a:p>
            <a:pPr lvl="2"/>
            <a:r>
              <a:rPr lang="en-US" dirty="0" smtClean="0"/>
              <a:t>Scalability: Instantiate similar simple resources instead of building a single complicated </a:t>
            </a:r>
            <a:r>
              <a:rPr lang="en-US" dirty="0" smtClean="0"/>
              <a:t>one</a:t>
            </a:r>
          </a:p>
          <a:p>
            <a:pPr lvl="2"/>
            <a:r>
              <a:rPr lang="en-US" dirty="0" smtClean="0"/>
              <a:t>Use as a standalone unit</a:t>
            </a:r>
            <a:endParaRPr lang="en-US" dirty="0" smtClean="0"/>
          </a:p>
          <a:p>
            <a:pPr lvl="1"/>
            <a:r>
              <a:rPr lang="en-US" dirty="0" smtClean="0"/>
              <a:t>PCI express</a:t>
            </a:r>
          </a:p>
          <a:p>
            <a:pPr lvl="2"/>
            <a:r>
              <a:rPr lang="en-US" dirty="0" smtClean="0"/>
              <a:t>Is the most common computer interfacing standard today</a:t>
            </a:r>
          </a:p>
          <a:p>
            <a:pPr lvl="3"/>
            <a:r>
              <a:rPr lang="en-US" dirty="0" smtClean="0"/>
              <a:t>Also the basis of MTCA.4</a:t>
            </a:r>
          </a:p>
          <a:p>
            <a:pPr lvl="2"/>
            <a:r>
              <a:rPr lang="en-US" dirty="0" smtClean="0"/>
              <a:t>More complicated than e.g. UDP but provides full feature set</a:t>
            </a:r>
          </a:p>
          <a:p>
            <a:pPr lvl="3"/>
            <a:r>
              <a:rPr lang="en-US" dirty="0" smtClean="0"/>
              <a:t>DMA, SR/MR-IOV, interrupts, etc.</a:t>
            </a:r>
          </a:p>
          <a:p>
            <a:pPr lvl="2"/>
            <a:r>
              <a:rPr lang="en-US" dirty="0" smtClean="0"/>
              <a:t>Requires more infrastructure handling (</a:t>
            </a:r>
            <a:r>
              <a:rPr lang="en-US" dirty="0" err="1" smtClean="0"/>
              <a:t>PCIe</a:t>
            </a:r>
            <a:r>
              <a:rPr lang="en-US" dirty="0"/>
              <a:t> </a:t>
            </a:r>
            <a:r>
              <a:rPr lang="en-US" dirty="0" smtClean="0"/>
              <a:t>enumeration, NT port mapping, etc.) 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724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IFC_1410 Layout (status at PDR)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6188950" cy="4104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2"/>
            <a:ext cx="6264696" cy="3592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8224" y="1772816"/>
            <a:ext cx="2304256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Status as as of 21.July: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Schematic </a:t>
            </a:r>
            <a:r>
              <a:rPr lang="en-US" dirty="0"/>
              <a:t>capture done at 99%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Design </a:t>
            </a:r>
            <a:r>
              <a:rPr lang="en-US" dirty="0"/>
              <a:t>verification in </a:t>
            </a:r>
            <a:r>
              <a:rPr lang="en-US" dirty="0" smtClean="0"/>
              <a:t>progress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Peer </a:t>
            </a:r>
            <a:r>
              <a:rPr lang="en-US" dirty="0"/>
              <a:t>review </a:t>
            </a:r>
            <a:r>
              <a:rPr lang="en-US" dirty="0" smtClean="0"/>
              <a:t>(of schematics) to do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PCB </a:t>
            </a:r>
            <a:r>
              <a:rPr lang="en-US" dirty="0"/>
              <a:t>placement done at 99%, based on the current version of the schematics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New: beam interlock (FBI) interface redefined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3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844824"/>
            <a:ext cx="2974243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Timing</a:t>
            </a:r>
            <a:r>
              <a:rPr lang="en-US" dirty="0" smtClean="0"/>
              <a:t>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11560" y="495568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(accelerator) synchronization frequency (of 88 MHz) is fed into the master event generator and used as the system clock. Downstream will be phase synchronized to that.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Master event generator creates a “stream” of trigger events and data (and bits, e.g., clocks)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Fan</a:t>
            </a:r>
            <a:r>
              <a:rPr lang="en-US" sz="1600" dirty="0" smtClean="0"/>
              <a:t>-out system </a:t>
            </a:r>
            <a:r>
              <a:rPr lang="en-US" sz="1600" dirty="0" smtClean="0"/>
              <a:t>with</a:t>
            </a:r>
            <a:r>
              <a:rPr lang="en-US" sz="1600" dirty="0" smtClean="0"/>
              <a:t> many levels multiplies the </a:t>
            </a:r>
            <a:r>
              <a:rPr lang="en-US" sz="1600" dirty="0" err="1" smtClean="0"/>
              <a:t>event&amp;data</a:t>
            </a:r>
            <a:r>
              <a:rPr lang="en-US" sz="1600" dirty="0" smtClean="0"/>
              <a:t> stream to the facility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14 Hz operating frequency will be generated by </a:t>
            </a:r>
            <a:r>
              <a:rPr lang="en-US" sz="1600" dirty="0" err="1" smtClean="0"/>
              <a:t>downconversion</a:t>
            </a:r>
            <a:r>
              <a:rPr lang="en-US" sz="1600" dirty="0" smtClean="0"/>
              <a:t> from RF in the event generator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Events and (limited amounts of) data can also flow upstream (optionally)</a:t>
            </a:r>
            <a:endParaRPr lang="en-US" sz="16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323528" y="1628800"/>
            <a:ext cx="5778021" cy="3271398"/>
            <a:chOff x="1043608" y="1628800"/>
            <a:chExt cx="5778021" cy="3271398"/>
          </a:xfrm>
        </p:grpSpPr>
        <p:sp>
          <p:nvSpPr>
            <p:cNvPr id="5" name="Rectangle 4"/>
            <p:cNvSpPr/>
            <p:nvPr/>
          </p:nvSpPr>
          <p:spPr>
            <a:xfrm>
              <a:off x="3524159" y="1684668"/>
              <a:ext cx="1676048" cy="44694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Master Event Generator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8" y="1628800"/>
              <a:ext cx="1206755" cy="5586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RF Generator</a:t>
              </a:r>
              <a:endParaRPr lang="en-US" dirty="0"/>
            </a:p>
          </p:txBody>
        </p:sp>
        <p:sp>
          <p:nvSpPr>
            <p:cNvPr id="7" name="Trapezoid 6"/>
            <p:cNvSpPr/>
            <p:nvPr/>
          </p:nvSpPr>
          <p:spPr>
            <a:xfrm>
              <a:off x="3859369" y="2410956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fanout</a:t>
              </a:r>
              <a:endParaRPr lang="en-US" sz="1400" dirty="0"/>
            </a:p>
          </p:txBody>
        </p:sp>
        <p:cxnSp>
          <p:nvCxnSpPr>
            <p:cNvPr id="9" name="Elbow Connector 8"/>
            <p:cNvCxnSpPr>
              <a:stCxn id="7" idx="0"/>
              <a:endCxn id="5" idx="2"/>
            </p:cNvCxnSpPr>
            <p:nvPr/>
          </p:nvCxnSpPr>
          <p:spPr>
            <a:xfrm rot="16200000" flipV="1">
              <a:off x="4239273" y="2254525"/>
              <a:ext cx="279341" cy="33521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982195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cxnSp>
          <p:nvCxnSpPr>
            <p:cNvPr id="37" name="Elbow Connector 36"/>
            <p:cNvCxnSpPr>
              <a:stCxn id="25" idx="0"/>
              <a:endCxn id="7" idx="2"/>
            </p:cNvCxnSpPr>
            <p:nvPr/>
          </p:nvCxnSpPr>
          <p:spPr>
            <a:xfrm rot="5400000" flipH="1" flipV="1">
              <a:off x="3119425" y="1977667"/>
              <a:ext cx="507780" cy="204477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92" idx="0"/>
              <a:endCxn id="7" idx="2"/>
            </p:cNvCxnSpPr>
            <p:nvPr/>
          </p:nvCxnSpPr>
          <p:spPr>
            <a:xfrm rot="5400000" flipH="1" flipV="1">
              <a:off x="3550232" y="2408473"/>
              <a:ext cx="507780" cy="1183166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89" idx="0"/>
              <a:endCxn id="7" idx="2"/>
            </p:cNvCxnSpPr>
            <p:nvPr/>
          </p:nvCxnSpPr>
          <p:spPr>
            <a:xfrm rot="5400000" flipH="1" flipV="1">
              <a:off x="4113881" y="3027990"/>
              <a:ext cx="563648" cy="12700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93" idx="0"/>
              <a:endCxn id="7" idx="2"/>
            </p:cNvCxnSpPr>
            <p:nvPr/>
          </p:nvCxnSpPr>
          <p:spPr>
            <a:xfrm rot="16200000" flipV="1">
              <a:off x="4693670" y="2448201"/>
              <a:ext cx="507780" cy="110370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94" idx="0"/>
              <a:endCxn id="7" idx="2"/>
            </p:cNvCxnSpPr>
            <p:nvPr/>
          </p:nvCxnSpPr>
          <p:spPr>
            <a:xfrm rot="16200000" flipV="1">
              <a:off x="5170412" y="1971459"/>
              <a:ext cx="507780" cy="205719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5400000" flipH="1" flipV="1">
              <a:off x="3026932" y="3109309"/>
              <a:ext cx="893892" cy="1843653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5400000" flipH="1" flipV="1">
              <a:off x="3529746" y="3612124"/>
              <a:ext cx="893892" cy="83802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 rot="16200000" flipV="1">
              <a:off x="4032561" y="3947333"/>
              <a:ext cx="893892" cy="167605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16200000" flipV="1">
              <a:off x="4501854" y="3478040"/>
              <a:ext cx="893892" cy="1106192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6" idx="3"/>
              <a:endCxn id="5" idx="1"/>
            </p:cNvCxnSpPr>
            <p:nvPr/>
          </p:nvCxnSpPr>
          <p:spPr>
            <a:xfrm>
              <a:off x="2250363" y="1908141"/>
              <a:ext cx="1273797" cy="9853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518530" y="1628800"/>
              <a:ext cx="840910" cy="28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88 MHz</a:t>
              </a:r>
              <a:endParaRPr lang="en-US" dirty="0"/>
            </a:p>
          </p:txBody>
        </p:sp>
        <p:sp>
          <p:nvSpPr>
            <p:cNvPr id="89" name="Trapezoid 88"/>
            <p:cNvSpPr/>
            <p:nvPr/>
          </p:nvSpPr>
          <p:spPr>
            <a:xfrm>
              <a:off x="3859369" y="3309814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fanout</a:t>
              </a:r>
              <a:endParaRPr lang="en-US" sz="14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380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30683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08416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3728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131840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139952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148064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228184" y="3861048"/>
            <a:ext cx="1774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Triggers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Software synch (IRQ)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Timestamps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Data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Control &amp; setup</a:t>
            </a:r>
          </a:p>
        </p:txBody>
      </p:sp>
    </p:spTree>
    <p:extLst>
      <p:ext uri="{BB962C8B-B14F-4D97-AF65-F5344CB8AC3E}">
        <p14:creationId xmlns:p14="http://schemas.microsoft.com/office/powerpoint/2010/main" val="272053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179513" y="1700808"/>
            <a:ext cx="842493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ESS timing system (aka event system) can: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 </a:t>
            </a:r>
            <a:r>
              <a:rPr lang="en-US" b="1" dirty="0" smtClean="0"/>
              <a:t>synchronous triggers </a:t>
            </a:r>
            <a:r>
              <a:rPr lang="en-US" dirty="0" smtClean="0"/>
              <a:t>to a (very) large number of devices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Triggers can be </a:t>
            </a:r>
            <a:r>
              <a:rPr lang="en-US" b="1" dirty="0" smtClean="0"/>
              <a:t>pulses</a:t>
            </a:r>
            <a:r>
              <a:rPr lang="en-US" dirty="0" smtClean="0"/>
              <a:t>, electrical or optical, with different properties that can be programmed at the receiving end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Triggers can also be software, </a:t>
            </a:r>
            <a:r>
              <a:rPr lang="en-US" b="1" dirty="0" smtClean="0"/>
              <a:t>triggering some action </a:t>
            </a:r>
            <a:r>
              <a:rPr lang="en-US" dirty="0" smtClean="0"/>
              <a:t>in the IOC (Control Box)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By “processing” EPICS channels that read out data, write values, calculate, whatever the IOC is able to do. Can also be non-EPICS actions.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 (limited amounts of) </a:t>
            </a:r>
            <a:r>
              <a:rPr lang="en-US" b="1" dirty="0" smtClean="0"/>
              <a:t>data</a:t>
            </a:r>
            <a:r>
              <a:rPr lang="en-US" dirty="0" smtClean="0"/>
              <a:t> to many receivers </a:t>
            </a:r>
            <a:r>
              <a:rPr lang="en-US" b="1" dirty="0" smtClean="0"/>
              <a:t>synchronously</a:t>
            </a:r>
            <a:r>
              <a:rPr lang="en-US" dirty="0"/>
              <a:t> </a:t>
            </a:r>
            <a:r>
              <a:rPr lang="en-US" dirty="0" smtClean="0"/>
              <a:t>and simultaneously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This happens in parallel to the trigger distribution, no effect on accuracy.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Limited amount = 2 kilobytes in one transmission. The raw speed depends on setup but can be up to 125 MB/sec (even faster in the ESS generation hardware)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 single transmission takes some microseconds (~2 us for the raw transmission)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 synchronous </a:t>
            </a:r>
            <a:r>
              <a:rPr lang="en-US" b="1" dirty="0" smtClean="0"/>
              <a:t>timestamps</a:t>
            </a:r>
            <a:r>
              <a:rPr lang="en-US" dirty="0" smtClean="0"/>
              <a:t> (long story to explain how this works)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Generate (programmable) </a:t>
            </a:r>
            <a:r>
              <a:rPr lang="en-US" b="1" dirty="0" smtClean="0"/>
              <a:t>sequences</a:t>
            </a:r>
            <a:r>
              <a:rPr lang="en-US" dirty="0" smtClean="0"/>
              <a:t> of triggers (events), RF synchronized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Accept </a:t>
            </a:r>
            <a:r>
              <a:rPr lang="en-US" b="1" dirty="0" smtClean="0"/>
              <a:t>asynchronous inputs </a:t>
            </a:r>
            <a:r>
              <a:rPr lang="en-US" dirty="0" smtClean="0"/>
              <a:t>to generate events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Synchronize to an </a:t>
            </a:r>
            <a:r>
              <a:rPr lang="en-US" b="1" dirty="0" smtClean="0"/>
              <a:t>external input trigger with </a:t>
            </a:r>
            <a:r>
              <a:rPr lang="en-US" dirty="0" smtClean="0"/>
              <a:t>optional</a:t>
            </a:r>
            <a:r>
              <a:rPr lang="en-US" b="1" dirty="0" smtClean="0"/>
              <a:t> phase adjustment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And many more things…(distribute clock signals, take in interlock inputs,…)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4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at ESS 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ESS target is to be fully </a:t>
            </a:r>
            <a:r>
              <a:rPr lang="en-US" dirty="0">
                <a:solidFill>
                  <a:schemeClr val="tx1"/>
                </a:solidFill>
              </a:rPr>
              <a:t>EPICS 4 </a:t>
            </a:r>
            <a:r>
              <a:rPr lang="en-US" dirty="0" smtClean="0">
                <a:solidFill>
                  <a:schemeClr val="tx1"/>
                </a:solidFill>
              </a:rPr>
              <a:t>compliant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 the moment, we are </a:t>
            </a:r>
            <a:r>
              <a:rPr lang="en-US" dirty="0" smtClean="0">
                <a:solidFill>
                  <a:srgbClr val="000000"/>
                </a:solidFill>
              </a:rPr>
              <a:t>using version 3.15.4.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 EPICS 3 on </a:t>
            </a:r>
            <a:r>
              <a:rPr lang="en-US" smtClean="0">
                <a:solidFill>
                  <a:srgbClr val="000000"/>
                </a:solidFill>
              </a:rPr>
              <a:t>control level, </a:t>
            </a:r>
            <a:r>
              <a:rPr lang="en-US" dirty="0" smtClean="0">
                <a:solidFill>
                  <a:srgbClr val="000000"/>
                </a:solidFill>
              </a:rPr>
              <a:t>add high-speed structured </a:t>
            </a:r>
            <a:r>
              <a:rPr lang="en-US" smtClean="0">
                <a:solidFill>
                  <a:srgbClr val="000000"/>
                </a:solidFill>
              </a:rPr>
              <a:t>data handling </a:t>
            </a:r>
            <a:r>
              <a:rPr lang="en-US" dirty="0" smtClean="0">
                <a:solidFill>
                  <a:srgbClr val="000000"/>
                </a:solidFill>
              </a:rPr>
              <a:t>to better support scientific applications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Development and deployment is based on a system called EEE (ESS Epics Environment)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environment handles two </a:t>
            </a:r>
            <a:r>
              <a:rPr lang="en-US" dirty="0">
                <a:solidFill>
                  <a:srgbClr val="000000"/>
                </a:solidFill>
              </a:rPr>
              <a:t>kinds of software components, EPICS </a:t>
            </a:r>
            <a:r>
              <a:rPr lang="en-US" b="1" dirty="0">
                <a:solidFill>
                  <a:srgbClr val="000000"/>
                </a:solidFill>
              </a:rPr>
              <a:t>modules</a:t>
            </a:r>
            <a:r>
              <a:rPr lang="en-US" dirty="0">
                <a:solidFill>
                  <a:srgbClr val="000000"/>
                </a:solidFill>
              </a:rPr>
              <a:t> and IOCs.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Modules </a:t>
            </a:r>
            <a:r>
              <a:rPr lang="en-US" dirty="0" smtClean="0">
                <a:solidFill>
                  <a:srgbClr val="000000"/>
                </a:solidFill>
              </a:rPr>
              <a:t>provide </a:t>
            </a:r>
            <a:r>
              <a:rPr lang="en-US" dirty="0">
                <a:solidFill>
                  <a:srgbClr val="000000"/>
                </a:solidFill>
              </a:rPr>
              <a:t>a set of functionality in the form of resources (shared libraries, templates, substitution files...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Modules are building </a:t>
            </a:r>
            <a:r>
              <a:rPr lang="en-US" dirty="0">
                <a:solidFill>
                  <a:srgbClr val="000000"/>
                </a:solidFill>
              </a:rPr>
              <a:t>blocks for IOCs. </a:t>
            </a:r>
          </a:p>
          <a:p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onfiguration of an IOC is done by loading and configuring modules run-time (boot time)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compilation for individual IOCs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Central repository and network-based boot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06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972</TotalTime>
  <Words>1067</Words>
  <Application>Microsoft Macintosh PowerPoint</Application>
  <PresentationFormat>On-screen Show (4:3)</PresentationFormat>
  <Paragraphs>175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 Core Powerpoint</vt:lpstr>
      <vt:lpstr>ESS Control System</vt:lpstr>
      <vt:lpstr>Overview</vt:lpstr>
      <vt:lpstr>Hardware strategy</vt:lpstr>
      <vt:lpstr>MTCA processing and I/O</vt:lpstr>
      <vt:lpstr>Common Digital Platform</vt:lpstr>
      <vt:lpstr>IFC_1410 Layout (status at PDR)</vt:lpstr>
      <vt:lpstr>ESS Timing system</vt:lpstr>
      <vt:lpstr>Timing system</vt:lpstr>
      <vt:lpstr>EPICS at ESS ICS</vt:lpstr>
      <vt:lpstr>Deployment environment overview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Timo Korhonen</cp:lastModifiedBy>
  <cp:revision>45</cp:revision>
  <dcterms:created xsi:type="dcterms:W3CDTF">2013-10-29T16:05:10Z</dcterms:created>
  <dcterms:modified xsi:type="dcterms:W3CDTF">2016-07-25T09:57:43Z</dcterms:modified>
</cp:coreProperties>
</file>