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51"/>
  </p:notesMasterIdLst>
  <p:sldIdLst>
    <p:sldId id="256" r:id="rId2"/>
    <p:sldId id="272" r:id="rId3"/>
    <p:sldId id="310" r:id="rId4"/>
    <p:sldId id="314" r:id="rId5"/>
    <p:sldId id="312" r:id="rId6"/>
    <p:sldId id="313" r:id="rId7"/>
    <p:sldId id="316" r:id="rId8"/>
    <p:sldId id="317" r:id="rId9"/>
    <p:sldId id="318" r:id="rId10"/>
    <p:sldId id="319" r:id="rId11"/>
    <p:sldId id="324" r:id="rId12"/>
    <p:sldId id="325" r:id="rId13"/>
    <p:sldId id="274" r:id="rId14"/>
    <p:sldId id="315" r:id="rId15"/>
    <p:sldId id="305" r:id="rId16"/>
    <p:sldId id="261" r:id="rId17"/>
    <p:sldId id="262" r:id="rId18"/>
    <p:sldId id="303" r:id="rId19"/>
    <p:sldId id="264" r:id="rId20"/>
    <p:sldId id="295" r:id="rId21"/>
    <p:sldId id="296" r:id="rId22"/>
    <p:sldId id="259" r:id="rId23"/>
    <p:sldId id="328" r:id="rId24"/>
    <p:sldId id="329" r:id="rId25"/>
    <p:sldId id="299" r:id="rId26"/>
    <p:sldId id="330" r:id="rId27"/>
    <p:sldId id="258" r:id="rId28"/>
    <p:sldId id="309" r:id="rId29"/>
    <p:sldId id="269" r:id="rId30"/>
    <p:sldId id="331" r:id="rId31"/>
    <p:sldId id="291" r:id="rId32"/>
    <p:sldId id="279" r:id="rId33"/>
    <p:sldId id="270" r:id="rId34"/>
    <p:sldId id="332" r:id="rId35"/>
    <p:sldId id="308" r:id="rId36"/>
    <p:sldId id="282" r:id="rId37"/>
    <p:sldId id="283" r:id="rId38"/>
    <p:sldId id="333" r:id="rId39"/>
    <p:sldId id="285" r:id="rId40"/>
    <p:sldId id="334" r:id="rId41"/>
    <p:sldId id="286" r:id="rId42"/>
    <p:sldId id="289" r:id="rId43"/>
    <p:sldId id="307" r:id="rId44"/>
    <p:sldId id="306" r:id="rId45"/>
    <p:sldId id="320" r:id="rId46"/>
    <p:sldId id="321" r:id="rId47"/>
    <p:sldId id="322" r:id="rId48"/>
    <p:sldId id="323" r:id="rId49"/>
    <p:sldId id="32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4741-22D2-4E9B-8B99-3A5344BAAE4F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1538-51D5-4C69-BEC0-D49223143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4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1538-51D5-4C69-BEC0-D49223143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1CA3-67E1-42D3-865A-615A8BFE9E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7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1CA3-67E1-42D3-865A-615A8BFE9E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18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00" indent="-28573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924" indent="-22858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94" indent="-22858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64" indent="-22858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43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60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77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94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6E2A7A7-A84C-4897-B7AB-F28AD0BF694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5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1538-51D5-4C69-BEC0-D49223143B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\\Dapdc5\tpapaeva\Desktop\CEA admin - Doc models\Logos\logoirfu02quadrisigle_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" y="0"/>
            <a:ext cx="2300179" cy="103028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49" y="-1"/>
            <a:ext cx="2178052" cy="1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320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2251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970158"/>
            <a:ext cx="8619893" cy="55087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9526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0151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967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7516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34111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2882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0777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22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990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" descr="\\Dapdc5\tpapaeva\Desktop\CEA admin - Doc models\Logos\logoirfu02quadrisigle_p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" y="0"/>
            <a:ext cx="626858" cy="2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0"/>
            <a:ext cx="628650" cy="29737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567865" y="6576544"/>
            <a:ext cx="2337773" cy="28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smtClean="0"/>
              <a:t>thomas.papaevangelou@cea.fr</a:t>
            </a:r>
            <a:endParaRPr lang="en-US" sz="1200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29680" y="6577223"/>
            <a:ext cx="3110527" cy="280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err="1" smtClean="0"/>
              <a:t>nBLM</a:t>
            </a:r>
            <a:r>
              <a:rPr lang="en-US" sz="1200" dirty="0" smtClean="0"/>
              <a:t> Kick off meeting for ESS-IK contract</a:t>
            </a:r>
            <a:endParaRPr lang="en-US" sz="1200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-4541" y="6577223"/>
            <a:ext cx="2057400" cy="280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July 25</a:t>
            </a:r>
            <a:r>
              <a:rPr lang="en-US" baseline="30000" smtClean="0"/>
              <a:t>th</a:t>
            </a:r>
            <a:r>
              <a:rPr lang="en-US" smtClean="0"/>
              <a:t> 2016, Lund, Sweden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708220" y="6589016"/>
            <a:ext cx="446315" cy="268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BB3498-FA79-49A4-A0CF-5CF755E3940C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45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3748" y="1424465"/>
            <a:ext cx="7750043" cy="201260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nBLM</a:t>
            </a:r>
            <a:r>
              <a:rPr lang="en-US" b="1" dirty="0" smtClean="0">
                <a:solidFill>
                  <a:srgbClr val="002060"/>
                </a:solidFill>
              </a:rPr>
              <a:t> for ESS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Scope of Work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67" y="4239055"/>
            <a:ext cx="9144000" cy="1302963"/>
          </a:xfrm>
        </p:spPr>
        <p:txBody>
          <a:bodyPr>
            <a:normAutofit/>
          </a:bodyPr>
          <a:lstStyle/>
          <a:p>
            <a:r>
              <a:rPr lang="en-US" i="1" dirty="0" smtClean="0"/>
              <a:t>Kick-off meeting held at Lund, Sweden </a:t>
            </a:r>
          </a:p>
          <a:p>
            <a:r>
              <a:rPr lang="en-US" i="1" dirty="0" smtClean="0"/>
              <a:t>July 25</a:t>
            </a:r>
            <a:r>
              <a:rPr lang="en-US" i="1" baseline="30000" dirty="0" smtClean="0"/>
              <a:t>th</a:t>
            </a:r>
            <a:r>
              <a:rPr lang="en-US" i="1" dirty="0" smtClean="0"/>
              <a:t> 2016</a:t>
            </a:r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6767" y="3617616"/>
            <a:ext cx="9144000" cy="44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>
                <a:solidFill>
                  <a:srgbClr val="002060"/>
                </a:solidFill>
              </a:rPr>
              <a:t>Schedule #1.11</a:t>
            </a:r>
            <a:endParaRPr lang="en-US" sz="2200" b="1" i="1" dirty="0"/>
          </a:p>
          <a:p>
            <a:endParaRPr lang="en-US" b="1" i="1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14400" y="5542017"/>
            <a:ext cx="7376160" cy="612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i="1" dirty="0">
                <a:solidFill>
                  <a:srgbClr val="002060"/>
                </a:solidFill>
              </a:rPr>
              <a:t>CEA Saclay: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D. </a:t>
            </a:r>
            <a:r>
              <a:rPr lang="en-US" sz="2000" i="1" smtClean="0">
                <a:solidFill>
                  <a:srgbClr val="002060"/>
                </a:solidFill>
              </a:rPr>
              <a:t>Desforge, F</a:t>
            </a:r>
            <a:r>
              <a:rPr lang="en-US" sz="2000" i="1" dirty="0">
                <a:solidFill>
                  <a:srgbClr val="002060"/>
                </a:solidFill>
              </a:rPr>
              <a:t>. Gougnaud, C. </a:t>
            </a:r>
            <a:r>
              <a:rPr lang="en-US" sz="2000" i="1" dirty="0" err="1">
                <a:solidFill>
                  <a:srgbClr val="002060"/>
                </a:solidFill>
              </a:rPr>
              <a:t>Lahonde-Hamdoun</a:t>
            </a:r>
            <a:r>
              <a:rPr lang="en-US" sz="2000" i="1" dirty="0">
                <a:solidFill>
                  <a:srgbClr val="002060"/>
                </a:solidFill>
              </a:rPr>
              <a:t>, M. </a:t>
            </a:r>
            <a:r>
              <a:rPr lang="en-US" sz="2000" i="1" dirty="0" err="1">
                <a:solidFill>
                  <a:srgbClr val="002060"/>
                </a:solidFill>
              </a:rPr>
              <a:t>Kebbiri</a:t>
            </a:r>
            <a:r>
              <a:rPr lang="en-US" sz="2000" i="1" dirty="0">
                <a:solidFill>
                  <a:srgbClr val="002060"/>
                </a:solidFill>
              </a:rPr>
              <a:t>, P. </a:t>
            </a:r>
            <a:r>
              <a:rPr lang="en-US" sz="2000" i="1" dirty="0" err="1">
                <a:solidFill>
                  <a:srgbClr val="002060"/>
                </a:solidFill>
              </a:rPr>
              <a:t>Legou</a:t>
            </a:r>
            <a:r>
              <a:rPr lang="en-US" sz="2000" i="1" dirty="0">
                <a:solidFill>
                  <a:srgbClr val="002060"/>
                </a:solidFill>
              </a:rPr>
              <a:t>,</a:t>
            </a:r>
          </a:p>
          <a:p>
            <a:pPr marL="1160463" algn="l">
              <a:spcBef>
                <a:spcPts val="300"/>
              </a:spcBef>
            </a:pPr>
            <a:r>
              <a:rPr lang="en-US" sz="2000" i="1" dirty="0">
                <a:solidFill>
                  <a:srgbClr val="002060"/>
                </a:solidFill>
              </a:rPr>
              <a:t> J. Marroncle, </a:t>
            </a:r>
            <a:r>
              <a:rPr lang="en-US" sz="2000" i="1" u="sng" dirty="0">
                <a:solidFill>
                  <a:srgbClr val="002060"/>
                </a:solidFill>
              </a:rPr>
              <a:t>T. Papaevangelou</a:t>
            </a:r>
            <a:r>
              <a:rPr lang="en-US" sz="2000" i="1" dirty="0">
                <a:solidFill>
                  <a:srgbClr val="002060"/>
                </a:solidFill>
              </a:rPr>
              <a:t>, L. </a:t>
            </a:r>
            <a:r>
              <a:rPr lang="en-US" sz="2000" i="1" dirty="0" err="1">
                <a:solidFill>
                  <a:srgbClr val="002060"/>
                </a:solidFill>
              </a:rPr>
              <a:t>Segui</a:t>
            </a:r>
            <a:r>
              <a:rPr lang="en-US" sz="2000" i="1" dirty="0">
                <a:solidFill>
                  <a:srgbClr val="002060"/>
                </a:solidFill>
              </a:rPr>
              <a:t>, G. </a:t>
            </a:r>
            <a:r>
              <a:rPr lang="en-US" sz="2000" i="1" dirty="0" err="1">
                <a:solidFill>
                  <a:srgbClr val="002060"/>
                </a:solidFill>
              </a:rPr>
              <a:t>Tsiledakis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11" y="-1"/>
            <a:ext cx="2245489" cy="10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2298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2" y="836712"/>
            <a:ext cx="810736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535" y="836712"/>
            <a:ext cx="4208047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 High voltages (+300V &amp; +500V) for the mesh and the anode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Single readout channel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Operation in sealed mode (since July) – no gain loss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Measured efficiency: </a:t>
            </a:r>
            <a:r>
              <a:rPr lang="en-US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4.3 – 5 % </a:t>
            </a:r>
            <a:r>
              <a:rPr lang="en-US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(reference </a:t>
            </a:r>
            <a:r>
              <a:rPr lang="en-US" sz="1600" i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en-US" sz="1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He tube) 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0" y="-13394"/>
            <a:ext cx="9324528" cy="778098"/>
          </a:xfrm>
        </p:spPr>
        <p:txBody>
          <a:bodyPr/>
          <a:lstStyle/>
          <a:p>
            <a:r>
              <a:rPr lang="en-US" sz="2800" dirty="0"/>
              <a:t>A module for high </a:t>
            </a:r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r>
              <a:rPr lang="en-US" sz="2800" dirty="0"/>
              <a:t> &amp; high particle flux </a:t>
            </a:r>
            <a:endParaRPr lang="fr-FR" sz="2800" dirty="0"/>
          </a:p>
        </p:txBody>
      </p:sp>
      <p:pic>
        <p:nvPicPr>
          <p:cNvPr id="21" name="graphics1"/>
          <p:cNvPicPr/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20" y="743334"/>
            <a:ext cx="5658252" cy="2776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3397056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kern="150" dirty="0">
                <a:latin typeface="Comic Sans MS" panose="030F0702030302020204" pitchFamily="66" charset="0"/>
                <a:ea typeface="WenQuanYi Micro Hei"/>
                <a:cs typeface="DejaVu Sans"/>
              </a:rPr>
              <a:t>1 aluminum plate (1 mm) for the detector body</a:t>
            </a:r>
            <a:endParaRPr lang="fr-FR" sz="1600" kern="150" dirty="0">
              <a:latin typeface="Comic Sans MS" panose="030F0702030302020204" pitchFamily="66" charset="0"/>
              <a:ea typeface="WenQuanYi Micro Hei"/>
              <a:cs typeface="DejaVu San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kern="150" dirty="0">
                <a:latin typeface="Comic Sans MS" panose="030F0702030302020204" pitchFamily="66" charset="0"/>
                <a:ea typeface="WenQuanYi Micro Hei"/>
                <a:cs typeface="DejaVu Sans"/>
              </a:rPr>
              <a:t>2 mm of polypropylene for “neutron conversion” to proton recoils</a:t>
            </a:r>
            <a:endParaRPr lang="fr-FR" sz="1600" kern="150" dirty="0">
              <a:latin typeface="Comic Sans MS" panose="030F0702030302020204" pitchFamily="66" charset="0"/>
              <a:ea typeface="WenQuanYi Micro Hei"/>
              <a:cs typeface="DejaVu San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kern="150" dirty="0">
                <a:latin typeface="Comic Sans MS" panose="030F0702030302020204" pitchFamily="66" charset="0"/>
                <a:ea typeface="WenQuanYi Micro Hei"/>
                <a:cs typeface="DejaVu Sans"/>
              </a:rPr>
              <a:t>50 nm aluminum foil or deposition on the Polyethylene, Adjusting the thickness </a:t>
            </a:r>
            <a:r>
              <a:rPr lang="en-US" sz="1600" kern="150" dirty="0"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 </a:t>
            </a:r>
            <a:r>
              <a:rPr lang="en-US" sz="1600" kern="150" dirty="0">
                <a:latin typeface="Comic Sans MS" panose="030F0702030302020204" pitchFamily="66" charset="0"/>
                <a:ea typeface="WenQuanYi Micro Hei"/>
                <a:cs typeface="DejaVu Sans"/>
              </a:rPr>
              <a:t>set the neutron energy threshold </a:t>
            </a:r>
            <a:endParaRPr lang="fr-FR" sz="1600" kern="150" dirty="0">
              <a:latin typeface="Comic Sans MS" panose="030F0702030302020204" pitchFamily="66" charset="0"/>
              <a:ea typeface="WenQuanYi Micro Hei"/>
              <a:cs typeface="DejaVu San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kern="150" dirty="0">
                <a:latin typeface="Comic Sans MS" panose="030F0702030302020204" pitchFamily="66" charset="0"/>
                <a:ea typeface="WenQuanYi Micro Hei"/>
                <a:cs typeface="DejaVu Sans"/>
              </a:rPr>
              <a:t>0.1 - 10 mm gas (neon/helium) to produce electrons by ionization processes induced by the recoil proton.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kern="150" dirty="0">
              <a:latin typeface="Comic Sans MS" panose="030F0702030302020204" pitchFamily="66" charset="0"/>
              <a:ea typeface="WenQuanYi Micro Hei"/>
              <a:cs typeface="DejaVu San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sz="1600" kern="150" dirty="0">
                <a:solidFill>
                  <a:srgbClr val="C00000"/>
                </a:solidFill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Directional detection of fast neutrons (</a:t>
            </a:r>
            <a:r>
              <a:rPr lang="en-US" sz="1600" kern="150" dirty="0" err="1">
                <a:solidFill>
                  <a:srgbClr val="C00000"/>
                </a:solidFill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E</a:t>
            </a:r>
            <a:r>
              <a:rPr lang="en-US" sz="1600" kern="150" baseline="-25000" dirty="0" err="1">
                <a:solidFill>
                  <a:srgbClr val="C00000"/>
                </a:solidFill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n</a:t>
            </a:r>
            <a:r>
              <a:rPr lang="en-US" sz="1600" kern="150" dirty="0">
                <a:solidFill>
                  <a:srgbClr val="C00000"/>
                </a:solidFill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 &gt; ~0.5 MeV)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sz="1600" kern="150" dirty="0">
                <a:solidFill>
                  <a:srgbClr val="C00000"/>
                </a:solidFill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Strong gamma rejection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sz="1600" kern="150" dirty="0">
                <a:solidFill>
                  <a:srgbClr val="C00000"/>
                </a:solidFill>
                <a:latin typeface="Comic Sans MS" panose="030F0702030302020204" pitchFamily="66" charset="0"/>
                <a:ea typeface="WenQuanYi Micro Hei"/>
                <a:cs typeface="DejaVu Sans"/>
                <a:sym typeface="Wingdings" panose="05000000000000000000" pitchFamily="2" charset="2"/>
              </a:rPr>
              <a:t>High rate capability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600" kern="150" dirty="0">
              <a:latin typeface="Comic Sans MS" panose="030F0702030302020204" pitchFamily="66" charset="0"/>
              <a:ea typeface="WenQuanYi Micro Hei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027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76672"/>
            <a:ext cx="90912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/>
            <a:r>
              <a:rPr lang="en-GB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GB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Houry</a:t>
            </a:r>
            <a:r>
              <a:rPr lang="en-GB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et al., NIM</a:t>
            </a:r>
            <a:r>
              <a:rPr lang="en-GB" sz="1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,557(2006)648</a:t>
            </a:r>
            <a:endParaRPr lang="en-GB" sz="28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3" descr="t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1582468"/>
            <a:ext cx="72448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16573" y="980728"/>
            <a:ext cx="7524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b="1" dirty="0">
                <a:solidFill>
                  <a:srgbClr val="C00000"/>
                </a:solidFill>
              </a:rPr>
              <a:t> insensitivity of </a:t>
            </a:r>
            <a:r>
              <a:rPr lang="en-US" b="1" dirty="0" err="1">
                <a:solidFill>
                  <a:srgbClr val="C00000"/>
                </a:solidFill>
              </a:rPr>
              <a:t>Micromégas</a:t>
            </a:r>
            <a:r>
              <a:rPr lang="en-US" b="1" dirty="0">
                <a:solidFill>
                  <a:srgbClr val="C00000"/>
                </a:solidFill>
              </a:rPr>
              <a:t> applied to neutron spectroscopy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on Inertial Confinement Fusion experiments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94587" y="3170637"/>
            <a:ext cx="25598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FF1B1B"/>
                </a:solidFill>
                <a:latin typeface="Arial" charset="0"/>
                <a:ea typeface="ＭＳ Ｐゴシック" charset="0"/>
              </a:rPr>
              <a:t>Time response &lt; 500 </a:t>
            </a:r>
            <a:r>
              <a:rPr lang="en-US" sz="1600" b="1" dirty="0" err="1">
                <a:solidFill>
                  <a:srgbClr val="FF1B1B"/>
                </a:solidFill>
                <a:latin typeface="Arial" charset="0"/>
                <a:ea typeface="ＭＳ Ｐゴシック" charset="0"/>
              </a:rPr>
              <a:t>ps</a:t>
            </a:r>
            <a:endParaRPr lang="en-US" sz="1600" b="1" dirty="0">
              <a:solidFill>
                <a:srgbClr val="FF1B1B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8133" name="Picture 6" descr="dem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4" y="3704036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760383" y="5075639"/>
            <a:ext cx="22355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ea typeface="ＭＳ Ｐゴシック" charset="0"/>
              </a:rPr>
              <a:t>&lt;         15 cm          &gt;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219202" y="4085039"/>
            <a:ext cx="534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HV1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681048" y="4085039"/>
            <a:ext cx="534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HV2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697774" y="3780238"/>
            <a:ext cx="73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Gas In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697776" y="5990038"/>
            <a:ext cx="880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Gas Out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 rot="4800000">
            <a:off x="3336681" y="4918575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Microstrips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 rot="16800000">
            <a:off x="760535" y="4840787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Microstrips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35220" y="6410723"/>
            <a:ext cx="301869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>
                <a:solidFill>
                  <a:srgbClr val="5E5E5E"/>
                </a:solidFill>
                <a:latin typeface="Arial" charset="0"/>
                <a:ea typeface="ＭＳ Ｐゴシック" charset="0"/>
              </a:rPr>
              <a:t>Ref: CEA/DIF/DCRE/SDE M. Houry </a:t>
            </a:r>
            <a:endParaRPr lang="en-US" sz="1400" b="1">
              <a:latin typeface="Arial" charset="0"/>
              <a:ea typeface="ＭＳ Ｐゴシック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1717431" y="1818089"/>
            <a:ext cx="452804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-11182" y="1481536"/>
            <a:ext cx="198451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80000"/>
              <a:buFont typeface="Wingdings 2" charset="0"/>
              <a:buNone/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2mm CH</a:t>
            </a:r>
            <a:r>
              <a:rPr lang="en-US" sz="1600" baseline="-250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2</a:t>
            </a: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 converter</a:t>
            </a:r>
            <a:endParaRPr lang="en-GB" sz="160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1717431" y="3170639"/>
            <a:ext cx="452804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37749" y="3367489"/>
            <a:ext cx="2032489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80000"/>
              <a:buFont typeface="Wingdings 2" charset="0"/>
              <a:buNone/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65 strips (1.6 mm pitch)</a:t>
            </a:r>
            <a:endParaRPr lang="en-GB" sz="160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052525" y="6432951"/>
            <a:ext cx="411651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80000"/>
              <a:buFont typeface="Wingdings 2" charset="0"/>
              <a:buNone/>
              <a:defRPr/>
            </a:pPr>
            <a:r>
              <a:rPr lang="en-US" sz="1400">
                <a:latin typeface="Verdana" charset="0"/>
                <a:ea typeface="ＭＳ Ｐゴシック" charset="0"/>
              </a:rPr>
              <a:t>DEMIN group (CEA/DIF/DCRE and DAPNIA)</a:t>
            </a:r>
            <a:endParaRPr lang="en-GB" sz="1400">
              <a:latin typeface="Verdan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2" y="44624"/>
            <a:ext cx="8576577" cy="778098"/>
          </a:xfrm>
        </p:spPr>
        <p:txBody>
          <a:bodyPr/>
          <a:lstStyle/>
          <a:p>
            <a:pPr algn="ctr"/>
            <a:r>
              <a:rPr lang="en-US" sz="2400" dirty="0"/>
              <a:t>Micromegas Concept for Laser </a:t>
            </a:r>
            <a:r>
              <a:rPr lang="en-US" sz="2400" dirty="0" err="1"/>
              <a:t>MégaJoule</a:t>
            </a:r>
            <a:r>
              <a:rPr lang="en-US" sz="2400" dirty="0"/>
              <a:t> &amp; ICF Facilities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762129" y="4941168"/>
            <a:ext cx="22716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Very good </a:t>
            </a:r>
            <a:r>
              <a:rPr lang="el-GR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γ-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rejection</a:t>
            </a:r>
          </a:p>
        </p:txBody>
      </p:sp>
    </p:spTree>
    <p:extLst>
      <p:ext uri="{BB962C8B-B14F-4D97-AF65-F5344CB8AC3E}">
        <p14:creationId xmlns:p14="http://schemas.microsoft.com/office/powerpoint/2010/main" val="24434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2849880"/>
            <a:ext cx="91440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Scope of Work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SCHEDULE 1.11 - AIK 7.3</a:t>
            </a:r>
          </a:p>
        </p:txBody>
      </p:sp>
    </p:spTree>
    <p:extLst>
      <p:ext uri="{BB962C8B-B14F-4D97-AF65-F5344CB8AC3E}">
        <p14:creationId xmlns:p14="http://schemas.microsoft.com/office/powerpoint/2010/main" val="29230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fr-FR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" y="1920918"/>
            <a:ext cx="9155439" cy="3078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3700" y="5130800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Commissioning: Dec 2018 – April 2019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85116"/>
            <a:ext cx="180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T</a:t>
            </a:r>
            <a:r>
              <a:rPr lang="en-US" i="1" baseline="-25000" dirty="0" smtClean="0">
                <a:solidFill>
                  <a:srgbClr val="C00000"/>
                </a:solidFill>
              </a:rPr>
              <a:t>0</a:t>
            </a:r>
            <a:r>
              <a:rPr lang="en-US" i="1" dirty="0" smtClean="0">
                <a:solidFill>
                  <a:srgbClr val="C00000"/>
                </a:solidFill>
              </a:rPr>
              <a:t>: June 1</a:t>
            </a:r>
            <a:r>
              <a:rPr lang="en-US" i="1" baseline="30000" dirty="0" smtClean="0">
                <a:solidFill>
                  <a:srgbClr val="C00000"/>
                </a:solidFill>
              </a:rPr>
              <a:t>st</a:t>
            </a:r>
            <a:r>
              <a:rPr lang="en-US" i="1" dirty="0" smtClean="0">
                <a:solidFill>
                  <a:srgbClr val="C00000"/>
                </a:solidFill>
              </a:rPr>
              <a:t> 2016 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xfrm>
            <a:off x="0" y="696558"/>
            <a:ext cx="5308600" cy="6005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Prototype Production (May 2017)</a:t>
            </a:r>
            <a:endParaRPr lang="en-US" sz="2400" dirty="0"/>
          </a:p>
          <a:p>
            <a:pPr marL="538163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Definition of expected response</a:t>
            </a:r>
          </a:p>
          <a:p>
            <a:pPr marL="989013" lvl="2" indent="-182563" defTabSz="446088"/>
            <a:r>
              <a:rPr lang="en-US" sz="1500" dirty="0" smtClean="0">
                <a:sym typeface="Wingdings" panose="05000000000000000000" pitchFamily="2" charset="2"/>
              </a:rPr>
              <a:t>Alarm signal</a:t>
            </a:r>
          </a:p>
          <a:p>
            <a:pPr marL="989013" lvl="2" indent="-182563" defTabSz="446088"/>
            <a:r>
              <a:rPr lang="en-US" sz="1500" dirty="0" smtClean="0">
                <a:sym typeface="Wingdings" panose="05000000000000000000" pitchFamily="2" charset="2"/>
              </a:rPr>
              <a:t>Reaction time in different loss </a:t>
            </a:r>
            <a:r>
              <a:rPr lang="en-US" sz="1500" dirty="0" err="1" smtClean="0">
                <a:sym typeface="Wingdings" panose="05000000000000000000" pitchFamily="2" charset="2"/>
              </a:rPr>
              <a:t>scenaria</a:t>
            </a:r>
            <a:endParaRPr lang="en-US" sz="1500" dirty="0">
              <a:sym typeface="Wingdings" panose="05000000000000000000" pitchFamily="2" charset="2"/>
            </a:endParaRPr>
          </a:p>
          <a:p>
            <a:pPr marL="989013" lvl="2" indent="-182563" defTabSz="446088"/>
            <a:r>
              <a:rPr lang="en-US" sz="1500" dirty="0" smtClean="0"/>
              <a:t>Continuous monitoring requirements (sampling, sensitivity level </a:t>
            </a:r>
            <a:r>
              <a:rPr lang="en-US" sz="1500" dirty="0" err="1" smtClean="0"/>
              <a:t>etc</a:t>
            </a:r>
            <a:r>
              <a:rPr lang="en-US" sz="1500" dirty="0" smtClean="0"/>
              <a:t>)</a:t>
            </a:r>
            <a:endParaRPr lang="en-US" sz="1500" dirty="0"/>
          </a:p>
          <a:p>
            <a:pPr marL="538163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Monte-Carlo simulation </a:t>
            </a:r>
            <a:r>
              <a:rPr lang="en-US" sz="2000" dirty="0">
                <a:solidFill>
                  <a:srgbClr val="002060"/>
                </a:solidFill>
              </a:rPr>
              <a:t>studies</a:t>
            </a:r>
          </a:p>
          <a:p>
            <a:pPr marL="989013" lvl="2" indent="-166688">
              <a:tabLst>
                <a:tab pos="989013" algn="l"/>
              </a:tabLst>
            </a:pPr>
            <a:r>
              <a:rPr lang="en-US" sz="1600" dirty="0" smtClean="0"/>
              <a:t>ESS </a:t>
            </a:r>
            <a:r>
              <a:rPr lang="en-US" sz="1600" dirty="0" smtClean="0">
                <a:sym typeface="Wingdings" panose="05000000000000000000" pitchFamily="2" charset="2"/>
              </a:rPr>
              <a:t> Expected particle fluxes for different </a:t>
            </a:r>
            <a:r>
              <a:rPr lang="en-US" sz="1600" dirty="0" err="1" smtClean="0">
                <a:sym typeface="Wingdings" panose="05000000000000000000" pitchFamily="2" charset="2"/>
              </a:rPr>
              <a:t>scenaria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989013" lvl="2" indent="-166688"/>
            <a:r>
              <a:rPr lang="en-US" sz="1600" dirty="0" smtClean="0">
                <a:sym typeface="Wingdings" panose="05000000000000000000" pitchFamily="2" charset="2"/>
              </a:rPr>
              <a:t>CEA  Optimization of detector parameters (dimensions, converters, moderators absorbers </a:t>
            </a:r>
          </a:p>
          <a:p>
            <a:pPr marL="538163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Preliminary </a:t>
            </a:r>
            <a:r>
              <a:rPr lang="en-US" sz="2000" dirty="0">
                <a:solidFill>
                  <a:srgbClr val="002060"/>
                </a:solidFill>
              </a:rPr>
              <a:t>Design Report 1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2060"/>
                </a:solidFill>
              </a:rPr>
              <a:t> End November 2016</a:t>
            </a:r>
          </a:p>
          <a:p>
            <a:pPr marL="989013" lvl="2" indent="-166688"/>
            <a:r>
              <a:rPr lang="en-US" sz="1600" dirty="0" smtClean="0"/>
              <a:t>Documentation </a:t>
            </a:r>
            <a:r>
              <a:rPr lang="en-US" sz="1600" dirty="0"/>
              <a:t>of detector </a:t>
            </a:r>
            <a:r>
              <a:rPr lang="en-US" sz="1600" dirty="0" smtClean="0"/>
              <a:t>design</a:t>
            </a:r>
            <a:endParaRPr lang="en-US" sz="1600" dirty="0" smtClean="0"/>
          </a:p>
          <a:p>
            <a:pPr marL="989013" lvl="2" indent="-166688"/>
            <a:r>
              <a:rPr lang="en-US" sz="1600" dirty="0" smtClean="0">
                <a:sym typeface="Wingdings" panose="05000000000000000000" pitchFamily="2" charset="2"/>
              </a:rPr>
              <a:t>Report </a:t>
            </a:r>
            <a:r>
              <a:rPr lang="en-US" sz="1600" dirty="0" smtClean="0">
                <a:sym typeface="Wingdings" panose="05000000000000000000" pitchFamily="2" charset="2"/>
              </a:rPr>
              <a:t>on plans for the prototype (design(?),manufacturing, planned tests)</a:t>
            </a:r>
          </a:p>
          <a:p>
            <a:pPr marL="989013" lvl="2" indent="-166688"/>
            <a:r>
              <a:rPr lang="en-US" sz="1600" dirty="0" smtClean="0">
                <a:sym typeface="Wingdings" panose="05000000000000000000" pitchFamily="2" charset="2"/>
              </a:rPr>
              <a:t>Documentation on the initial electronics design</a:t>
            </a:r>
          </a:p>
          <a:p>
            <a:pPr marL="538163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Prototype production (PDR 2)</a:t>
            </a: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2060"/>
                </a:solidFill>
              </a:rPr>
              <a:t> End May 2017</a:t>
            </a:r>
          </a:p>
          <a:p>
            <a:pPr marL="989013" lvl="2" indent="-166688"/>
            <a:r>
              <a:rPr lang="en-US" sz="1600" dirty="0" smtClean="0"/>
              <a:t>Selection of neutron Converters</a:t>
            </a:r>
          </a:p>
          <a:p>
            <a:pPr marL="989013" lvl="2" indent="-166688"/>
            <a:r>
              <a:rPr lang="en-US" sz="1600" dirty="0" smtClean="0"/>
              <a:t>Initial electronics design</a:t>
            </a:r>
          </a:p>
          <a:p>
            <a:pPr marL="989013" lvl="2" indent="-166688"/>
            <a:r>
              <a:rPr lang="en-US" sz="1600" dirty="0" smtClean="0"/>
              <a:t>Prototype fabrication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Prototype </a:t>
            </a:r>
            <a:r>
              <a:rPr lang="en-US" sz="2400" dirty="0" smtClean="0">
                <a:solidFill>
                  <a:prstClr val="black"/>
                </a:solidFill>
              </a:rPr>
              <a:t>testing &amp; finalizing of the design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March 2018</a:t>
            </a:r>
            <a:endParaRPr lang="en-US" sz="2400" dirty="0">
              <a:solidFill>
                <a:prstClr val="black"/>
              </a:solidFill>
            </a:endParaRPr>
          </a:p>
          <a:p>
            <a:pPr marL="538163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Prototype extensive testing</a:t>
            </a:r>
          </a:p>
          <a:p>
            <a:pPr marL="538163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Completion of the electronics design</a:t>
            </a:r>
          </a:p>
          <a:p>
            <a:pPr marL="538163"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</a:rPr>
              <a:t>Critical Design </a:t>
            </a:r>
            <a:r>
              <a:rPr lang="en-US" sz="1800" dirty="0" smtClean="0">
                <a:solidFill>
                  <a:srgbClr val="002060"/>
                </a:solidFill>
              </a:rPr>
              <a:t>Review 1 (Oct 2017)</a:t>
            </a:r>
          </a:p>
          <a:p>
            <a:pPr marL="989013" lvl="2" indent="-166688"/>
            <a:r>
              <a:rPr lang="en-US" sz="1600" dirty="0" smtClean="0"/>
              <a:t>Report on Initial prototype test &amp; suggested changes</a:t>
            </a:r>
          </a:p>
          <a:p>
            <a:pPr marL="989013" lvl="2" indent="-166688"/>
            <a:r>
              <a:rPr lang="en-US" sz="1600" dirty="0" smtClean="0">
                <a:sym typeface="Wingdings" panose="05000000000000000000" pitchFamily="2" charset="2"/>
              </a:rPr>
              <a:t>Documentation on the complete electronics design</a:t>
            </a:r>
          </a:p>
          <a:p>
            <a:pPr marL="538163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Completion of the </a:t>
            </a:r>
            <a:r>
              <a:rPr lang="en-US" sz="1800" dirty="0" smtClean="0">
                <a:solidFill>
                  <a:srgbClr val="002060"/>
                </a:solidFill>
              </a:rPr>
              <a:t>FPGA </a:t>
            </a:r>
            <a:r>
              <a:rPr lang="en-US" sz="1800" dirty="0" smtClean="0">
                <a:solidFill>
                  <a:srgbClr val="002060"/>
                </a:solidFill>
              </a:rPr>
              <a:t>firmware</a:t>
            </a:r>
          </a:p>
          <a:p>
            <a:pPr marL="538163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Completion of the software for the Control System</a:t>
            </a:r>
          </a:p>
          <a:p>
            <a:pPr marL="538163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Completion of the gas system design  </a:t>
            </a:r>
            <a:endParaRPr lang="en-US" sz="1800" dirty="0">
              <a:solidFill>
                <a:srgbClr val="002060"/>
              </a:solidFill>
            </a:endParaRPr>
          </a:p>
          <a:p>
            <a:pPr marL="538163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Critical </a:t>
            </a:r>
            <a:r>
              <a:rPr lang="en-US" sz="1800" dirty="0">
                <a:solidFill>
                  <a:srgbClr val="002060"/>
                </a:solidFill>
              </a:rPr>
              <a:t>Design </a:t>
            </a:r>
            <a:r>
              <a:rPr lang="en-US" sz="1800" dirty="0" smtClean="0">
                <a:solidFill>
                  <a:srgbClr val="002060"/>
                </a:solidFill>
              </a:rPr>
              <a:t>Review 2 (March 2018)</a:t>
            </a:r>
            <a:endParaRPr lang="en-US" sz="1800" dirty="0">
              <a:solidFill>
                <a:srgbClr val="002060"/>
              </a:solidFill>
            </a:endParaRPr>
          </a:p>
          <a:p>
            <a:pPr marL="989013" lvl="2" indent="-166688"/>
            <a:r>
              <a:rPr lang="en-US" sz="1600" dirty="0"/>
              <a:t>Report on </a:t>
            </a:r>
            <a:r>
              <a:rPr lang="en-US" sz="1600" dirty="0" smtClean="0"/>
              <a:t>Final prototype </a:t>
            </a:r>
            <a:r>
              <a:rPr lang="en-US" sz="1600" dirty="0"/>
              <a:t>test &amp; suggested </a:t>
            </a:r>
            <a:r>
              <a:rPr lang="en-US" sz="1600" dirty="0" smtClean="0"/>
              <a:t>changes</a:t>
            </a:r>
          </a:p>
          <a:p>
            <a:pPr marL="989013" lvl="2" indent="-166688"/>
            <a:r>
              <a:rPr lang="en-US" sz="1600" dirty="0" smtClean="0"/>
              <a:t>Documentation of the completed FPG firmware development</a:t>
            </a:r>
          </a:p>
          <a:p>
            <a:pPr marL="989013" lvl="2" indent="-166688"/>
            <a:r>
              <a:rPr lang="en-US" sz="1600" dirty="0" smtClean="0"/>
              <a:t>Documentation of the completed SW for the CS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44122" y="696558"/>
            <a:ext cx="4399878" cy="5652064"/>
          </a:xfrm>
        </p:spPr>
        <p:txBody>
          <a:bodyPr>
            <a:normAutofit/>
          </a:bodyPr>
          <a:lstStyle/>
          <a:p>
            <a:pPr marL="365125" indent="0">
              <a:spcBef>
                <a:spcPts val="80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Manufacturing – installation – commissioning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en-US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end-2018 ?)</a:t>
            </a:r>
            <a:endParaRPr lang="en-US" sz="1800" dirty="0">
              <a:solidFill>
                <a:prstClr val="black"/>
              </a:solidFill>
            </a:endParaRPr>
          </a:p>
          <a:p>
            <a:pPr marL="720725" lvl="1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Manufacturing &amp; validation of 42 modules</a:t>
            </a:r>
          </a:p>
          <a:p>
            <a:pPr marL="720725" lvl="1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Vertical Integration test of the system (for 1 unit)</a:t>
            </a:r>
          </a:p>
          <a:p>
            <a:pPr marL="720725" lvl="1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Delivery of the system to ESS</a:t>
            </a:r>
          </a:p>
          <a:p>
            <a:pPr marL="720725" lvl="1">
              <a:buFontTx/>
              <a:buChar char="-"/>
            </a:pPr>
            <a:r>
              <a:rPr lang="en-US" sz="1400" dirty="0" smtClean="0">
                <a:solidFill>
                  <a:srgbClr val="002060"/>
                </a:solidFill>
              </a:rPr>
              <a:t>System Acceptance Reviews SAR (end  Sept 2018) </a:t>
            </a:r>
          </a:p>
          <a:p>
            <a:pPr marL="1162050" lvl="2" indent="-166688"/>
            <a:r>
              <a:rPr lang="en-US" sz="1200" dirty="0" smtClean="0">
                <a:sym typeface="Wingdings" panose="05000000000000000000" pitchFamily="2" charset="2"/>
              </a:rPr>
              <a:t>Documentation on “as-built” system</a:t>
            </a:r>
          </a:p>
          <a:p>
            <a:pPr marL="1162050" lvl="2" indent="-166688"/>
            <a:r>
              <a:rPr lang="en-US" sz="1200" dirty="0" smtClean="0">
                <a:sym typeface="Wingdings" panose="05000000000000000000" pitchFamily="2" charset="2"/>
              </a:rPr>
              <a:t>System installation &amp; commissioning instructions</a:t>
            </a:r>
          </a:p>
          <a:p>
            <a:pPr marL="1162050" lvl="2" indent="-166688"/>
            <a:r>
              <a:rPr lang="en-US" sz="1200" dirty="0" smtClean="0">
                <a:sym typeface="Wingdings" panose="05000000000000000000" pitchFamily="2" charset="2"/>
              </a:rPr>
              <a:t>Calibration, operation and maintenance manuals</a:t>
            </a:r>
          </a:p>
          <a:p>
            <a:pPr marL="720725" lvl="1">
              <a:buFontTx/>
              <a:buChar char="-"/>
            </a:pPr>
            <a:r>
              <a:rPr lang="en-US" sz="1400" dirty="0" smtClean="0">
                <a:solidFill>
                  <a:srgbClr val="002060"/>
                </a:solidFill>
              </a:rPr>
              <a:t>Installation </a:t>
            </a:r>
            <a:r>
              <a:rPr lang="en-US" sz="1400" dirty="0">
                <a:solidFill>
                  <a:srgbClr val="002060"/>
                </a:solidFill>
              </a:rPr>
              <a:t>&amp; commissioning at ESS</a:t>
            </a:r>
          </a:p>
          <a:p>
            <a:pPr marL="720725" lvl="1">
              <a:buFontTx/>
              <a:buChar char="-"/>
            </a:pPr>
            <a:r>
              <a:rPr lang="en-US" sz="1400" dirty="0" smtClean="0">
                <a:solidFill>
                  <a:srgbClr val="002060"/>
                </a:solidFill>
              </a:rPr>
              <a:t>Support with installation &amp; commissioning (end </a:t>
            </a:r>
            <a:r>
              <a:rPr lang="en-US" sz="1400" dirty="0" smtClean="0">
                <a:solidFill>
                  <a:srgbClr val="002060"/>
                </a:solidFill>
              </a:rPr>
              <a:t>2018)</a:t>
            </a:r>
          </a:p>
          <a:p>
            <a:pPr marL="720725" lvl="1">
              <a:buFontTx/>
              <a:buChar char="-"/>
            </a:pPr>
            <a:r>
              <a:rPr lang="en-US" sz="1400" dirty="0" smtClean="0">
                <a:solidFill>
                  <a:srgbClr val="002060"/>
                </a:solidFill>
              </a:rPr>
              <a:t>Handover to ESS (April 2019)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Work </a:t>
            </a:r>
            <a:r>
              <a:rPr lang="en-US" b="1" dirty="0">
                <a:solidFill>
                  <a:srgbClr val="002060"/>
                </a:solidFill>
              </a:rPr>
              <a:t>in 3 main phases</a:t>
            </a:r>
          </a:p>
        </p:txBody>
      </p:sp>
    </p:spTree>
    <p:extLst>
      <p:ext uri="{BB962C8B-B14F-4D97-AF65-F5344CB8AC3E}">
        <p14:creationId xmlns:p14="http://schemas.microsoft.com/office/powerpoint/2010/main" val="23104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654713"/>
            <a:ext cx="9144001" cy="1710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Prototype production</a:t>
            </a:r>
            <a:endParaRPr lang="en-US" sz="48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accent5">
                    <a:lumMod val="75000"/>
                  </a:schemeClr>
                </a:solidFill>
              </a:rPr>
              <a:t>by end May </a:t>
            </a: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8159" y="6577223"/>
            <a:ext cx="2355900" cy="2689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26th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0" y="1445343"/>
            <a:ext cx="9144000" cy="4088191"/>
          </a:xfrm>
        </p:spPr>
        <p:txBody>
          <a:bodyPr>
            <a:normAutofit fontScale="77500" lnSpcReduction="20000"/>
          </a:bodyPr>
          <a:lstStyle/>
          <a:p>
            <a:pPr marL="822325" indent="-457200">
              <a:buFont typeface="Wingdings" panose="05000000000000000000" pitchFamily="2" charset="2"/>
              <a:buChar char="Ø"/>
            </a:pPr>
            <a:r>
              <a:rPr lang="en-US" dirty="0" smtClean="0"/>
              <a:t>Alarm </a:t>
            </a:r>
            <a:r>
              <a:rPr lang="en-US" dirty="0"/>
              <a:t>signal</a:t>
            </a:r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Definition of alarm condition(s)</a:t>
            </a:r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Definition of expected signal(s)  </a:t>
            </a:r>
          </a:p>
          <a:p>
            <a:pPr marL="822325" indent="-457200">
              <a:buFont typeface="Wingdings" panose="05000000000000000000" pitchFamily="2" charset="2"/>
              <a:buChar char="Ø"/>
            </a:pPr>
            <a:r>
              <a:rPr lang="en-US" dirty="0" smtClean="0"/>
              <a:t>Reaction </a:t>
            </a:r>
            <a:r>
              <a:rPr lang="en-US" dirty="0"/>
              <a:t>time in different loss </a:t>
            </a:r>
            <a:r>
              <a:rPr lang="en-US" dirty="0" smtClean="0"/>
              <a:t>scenario</a:t>
            </a:r>
            <a:endParaRPr lang="en-US" dirty="0"/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Definition </a:t>
            </a:r>
            <a:r>
              <a:rPr lang="en-US" sz="2100" dirty="0">
                <a:solidFill>
                  <a:srgbClr val="002060"/>
                </a:solidFill>
              </a:rPr>
              <a:t>of time available for loss detection</a:t>
            </a:r>
            <a:endParaRPr lang="en-US" sz="2100" dirty="0" smtClean="0">
              <a:solidFill>
                <a:srgbClr val="002060"/>
              </a:solidFill>
            </a:endParaRPr>
          </a:p>
          <a:p>
            <a:pPr marL="1539875" lvl="2"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rgbClr val="002060"/>
                </a:solidFill>
              </a:rPr>
              <a:t>Loss scenario &amp; level </a:t>
            </a:r>
          </a:p>
          <a:p>
            <a:pPr marL="1539875" lvl="2"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rgbClr val="002060"/>
                </a:solidFill>
              </a:rPr>
              <a:t>System reaction </a:t>
            </a:r>
            <a:r>
              <a:rPr lang="en-US" sz="1700" dirty="0" smtClean="0">
                <a:solidFill>
                  <a:srgbClr val="002060"/>
                </a:solidFill>
              </a:rPr>
              <a:t>time</a:t>
            </a:r>
          </a:p>
          <a:p>
            <a:pPr marL="854075" lvl="1" indent="0">
              <a:spcBef>
                <a:spcPts val="600"/>
              </a:spcBef>
              <a:buNone/>
            </a:pPr>
            <a:r>
              <a:rPr lang="en-US" sz="21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21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100" i="1" dirty="0" smtClean="0">
                <a:solidFill>
                  <a:schemeClr val="accent4">
                    <a:lumMod val="50000"/>
                  </a:schemeClr>
                </a:solidFill>
              </a:rPr>
              <a:t>Input needed in order to better understand reaction times:</a:t>
            </a:r>
          </a:p>
          <a:p>
            <a:pPr marL="1539875" lvl="2">
              <a:spcBef>
                <a:spcPts val="600"/>
              </a:spcBef>
              <a:buFontTx/>
              <a:buChar char="-"/>
            </a:pPr>
            <a:r>
              <a:rPr lang="en-US" sz="1700" i="1" dirty="0" smtClean="0">
                <a:solidFill>
                  <a:schemeClr val="accent4">
                    <a:lumMod val="50000"/>
                  </a:schemeClr>
                </a:solidFill>
              </a:rPr>
              <a:t>Beam time structure (pulses bunches </a:t>
            </a:r>
            <a:r>
              <a:rPr lang="en-US" sz="1700" i="1" dirty="0" err="1" smtClean="0">
                <a:solidFill>
                  <a:schemeClr val="accent4">
                    <a:lumMod val="50000"/>
                  </a:schemeClr>
                </a:solidFill>
              </a:rPr>
              <a:t>etc</a:t>
            </a:r>
            <a:r>
              <a:rPr lang="en-US" sz="1700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1539875" lvl="2">
              <a:spcBef>
                <a:spcPts val="600"/>
              </a:spcBef>
              <a:buFontTx/>
              <a:buChar char="-"/>
            </a:pPr>
            <a:r>
              <a:rPr lang="en-US" sz="1700" i="1" dirty="0" smtClean="0">
                <a:solidFill>
                  <a:schemeClr val="accent4">
                    <a:lumMod val="50000"/>
                  </a:schemeClr>
                </a:solidFill>
              </a:rPr>
              <a:t>MP reaction times, beam evacuation time, beam dump </a:t>
            </a:r>
            <a:r>
              <a:rPr lang="en-US" sz="1700" i="1" dirty="0" err="1" smtClean="0">
                <a:solidFill>
                  <a:schemeClr val="accent4">
                    <a:lumMod val="50000"/>
                  </a:schemeClr>
                </a:solidFill>
              </a:rPr>
              <a:t>etc</a:t>
            </a:r>
            <a:endParaRPr lang="en-US" sz="17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22325" indent="-457200">
              <a:buFont typeface="Wingdings" panose="05000000000000000000" pitchFamily="2" charset="2"/>
              <a:buChar char="Ø"/>
            </a:pPr>
            <a:r>
              <a:rPr lang="en-US" dirty="0" smtClean="0"/>
              <a:t>Requirements </a:t>
            </a:r>
            <a:r>
              <a:rPr lang="en-US" dirty="0" smtClean="0"/>
              <a:t>for Continuous Monitoring </a:t>
            </a:r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Sampling frequency</a:t>
            </a:r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Sample duration</a:t>
            </a:r>
            <a:endParaRPr lang="en-US" sz="2100" dirty="0">
              <a:solidFill>
                <a:srgbClr val="002060"/>
              </a:solidFill>
            </a:endParaRPr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Desired sensitivity</a:t>
            </a:r>
          </a:p>
          <a:p>
            <a:pPr marL="1082675" lvl="1">
              <a:spcBef>
                <a:spcPts val="600"/>
              </a:spcBef>
              <a:buFontTx/>
              <a:buChar char="-"/>
            </a:pPr>
            <a:r>
              <a:rPr lang="en-US" sz="2100" dirty="0" smtClean="0">
                <a:solidFill>
                  <a:srgbClr val="002060"/>
                </a:solidFill>
              </a:rPr>
              <a:t>Visualization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1.1 </a:t>
            </a:r>
            <a:r>
              <a:rPr lang="en-US" dirty="0" smtClean="0"/>
              <a:t>Definition </a:t>
            </a:r>
            <a:r>
              <a:rPr lang="en-US" dirty="0"/>
              <a:t>of expected </a:t>
            </a:r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366" y="772298"/>
            <a:ext cx="7998984" cy="58453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ESS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Expected particle fluxes for different </a:t>
            </a:r>
            <a:r>
              <a:rPr lang="en-US" sz="2000" dirty="0" smtClean="0"/>
              <a:t>scenarios</a:t>
            </a:r>
            <a:endParaRPr lang="en-US" sz="2000" dirty="0"/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Simulate different beam loss scenarios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Provide for each scenario</a:t>
            </a:r>
            <a:r>
              <a:rPr lang="en-US" sz="1800" dirty="0" smtClean="0">
                <a:solidFill>
                  <a:srgbClr val="002060"/>
                </a:solidFill>
              </a:rPr>
              <a:t>:</a:t>
            </a:r>
            <a:endParaRPr lang="en-US" sz="1800" dirty="0">
              <a:solidFill>
                <a:srgbClr val="002060"/>
              </a:solidFill>
            </a:endParaRPr>
          </a:p>
          <a:p>
            <a:pPr marL="1436688" lvl="2" indent="-285750"/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article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flux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maps</a:t>
            </a:r>
          </a:p>
          <a:p>
            <a:pPr marL="1436688" lvl="2" indent="-285750"/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Energy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&amp; momentum </a:t>
            </a:r>
            <a:endParaRPr lang="en-US" sz="1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436688" lvl="2" indent="-285750"/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Time of flight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Definition of required sensitivity as a function of the neutron energy spectrum (</a:t>
            </a:r>
            <a:r>
              <a:rPr lang="en-US" sz="1800" dirty="0" err="1" smtClean="0">
                <a:solidFill>
                  <a:srgbClr val="002060"/>
                </a:solidFill>
              </a:rPr>
              <a:t>En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min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Definition of detector locations</a:t>
            </a:r>
          </a:p>
          <a:p>
            <a:pPr marL="490538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Presentation by Irena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CEA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Optimization of detector </a:t>
            </a:r>
            <a:r>
              <a:rPr lang="en-US" sz="2000" dirty="0" smtClean="0">
                <a:solidFill>
                  <a:prstClr val="black"/>
                </a:solidFill>
              </a:rPr>
              <a:t>parameters for</a:t>
            </a:r>
          </a:p>
          <a:p>
            <a:pPr marL="355600"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prstClr val="black"/>
                </a:solidFill>
              </a:rPr>
              <a:t>Optimal neutron sensitivity</a:t>
            </a:r>
          </a:p>
          <a:p>
            <a:pPr marL="355600"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prstClr val="black"/>
                </a:solidFill>
              </a:rPr>
              <a:t>Background rejection</a:t>
            </a:r>
          </a:p>
          <a:p>
            <a:pPr marL="355600"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prstClr val="black"/>
                </a:solidFill>
              </a:rPr>
              <a:t>Response times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Detector dimensions &amp; material thicknesses 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Converter selection</a:t>
            </a:r>
          </a:p>
          <a:p>
            <a:pPr marL="1436688" lvl="2" indent="-285750"/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Composition ( performance &amp; lifetime)</a:t>
            </a:r>
          </a:p>
          <a:p>
            <a:pPr marL="1436688" lvl="2" indent="-285750"/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Thicknesses ( sensitivity &amp; background rejection)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Moderator definition</a:t>
            </a:r>
          </a:p>
          <a:p>
            <a:pPr marL="1436688" lvl="2" indent="-285750"/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Composition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(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performance)</a:t>
            </a: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436688" lvl="2" indent="-285750"/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Thicknesses (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spectral response)</a:t>
            </a:r>
            <a:endParaRPr lang="en-US" sz="1800" dirty="0">
              <a:solidFill>
                <a:srgbClr val="002060"/>
              </a:solidFill>
            </a:endParaRPr>
          </a:p>
          <a:p>
            <a:pPr marL="719138" lvl="1">
              <a:spcBef>
                <a:spcPts val="600"/>
              </a:spcBef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Absorber</a:t>
            </a:r>
            <a:endParaRPr lang="en-US" sz="18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1436688" lvl="2" indent="-285750"/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Composition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(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energy response – safety regulations)</a:t>
            </a: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436688" lvl="2" indent="-285750"/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Thicknesses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( efficiency)</a:t>
            </a:r>
            <a:endParaRPr lang="en-US" sz="1800" dirty="0">
              <a:solidFill>
                <a:srgbClr val="002060"/>
              </a:solidFill>
            </a:endParaRPr>
          </a:p>
          <a:p>
            <a:pPr marL="719138" lvl="1">
              <a:spcBef>
                <a:spcPts val="600"/>
              </a:spcBef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Operation mode (gain, pre-amplification </a:t>
            </a:r>
            <a:r>
              <a:rPr lang="en-US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etc</a:t>
            </a:r>
            <a:r>
              <a:rPr lang="en-US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</a:p>
          <a:p>
            <a:pPr marL="719138" lvl="1">
              <a:spcBef>
                <a:spcPts val="600"/>
              </a:spcBef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Number of channels per module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490538" lvl="1" indent="0">
              <a:spcBef>
                <a:spcPts val="1200"/>
              </a:spcBef>
              <a:buNone/>
            </a:pPr>
            <a:r>
              <a:rPr lang="en-US" sz="18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Presentations by Georgios &amp; Laura</a:t>
            </a:r>
            <a:endParaRPr lang="en-US" sz="18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</a:t>
            </a:r>
            <a:r>
              <a:rPr lang="en-US" dirty="0"/>
              <a:t>Monte-Carlo simulation studies</a:t>
            </a:r>
          </a:p>
        </p:txBody>
      </p:sp>
    </p:spTree>
    <p:extLst>
      <p:ext uri="{BB962C8B-B14F-4D97-AF65-F5344CB8AC3E}">
        <p14:creationId xmlns:p14="http://schemas.microsoft.com/office/powerpoint/2010/main" val="6314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548" y="1290678"/>
            <a:ext cx="8278138" cy="506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Prototype design</a:t>
            </a:r>
            <a:endParaRPr lang="en-US" sz="2000" dirty="0">
              <a:sym typeface="Wingdings" panose="05000000000000000000" pitchFamily="2" charset="2"/>
            </a:endParaRP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According to the simulation output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Previous experience from neutron detection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Semi-sealed operation </a:t>
            </a:r>
            <a:r>
              <a:rPr lang="en-US" sz="1800" dirty="0" smtClean="0">
                <a:solidFill>
                  <a:srgbClr val="002060"/>
                </a:solidFill>
              </a:rPr>
              <a:t>mode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Reliability</a:t>
            </a: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Lifetime (</a:t>
            </a:r>
            <a:r>
              <a:rPr lang="en-US" sz="1800" dirty="0" smtClean="0">
                <a:solidFill>
                  <a:srgbClr val="C00000"/>
                </a:solidFill>
              </a:rPr>
              <a:t>years?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000" dirty="0"/>
              <a:t>Neutron converter </a:t>
            </a:r>
            <a:endParaRPr lang="en-US" sz="2000" dirty="0">
              <a:sym typeface="Wingdings" panose="05000000000000000000" pitchFamily="2" charset="2"/>
            </a:endParaRPr>
          </a:p>
          <a:p>
            <a:pPr marL="719138"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</a:rPr>
              <a:t>Selection of convertors according to simulations</a:t>
            </a:r>
          </a:p>
          <a:p>
            <a:pPr marL="719138"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</a:rPr>
              <a:t>Fabrication methods</a:t>
            </a:r>
          </a:p>
          <a:p>
            <a:pPr marL="1176338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Slow convertor (Linköping ?)</a:t>
            </a:r>
          </a:p>
          <a:p>
            <a:pPr marL="1176338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Fast converter (metallization robustness)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 dirty="0" smtClean="0"/>
              <a:t>Neutron </a:t>
            </a:r>
            <a:r>
              <a:rPr lang="en-US" sz="2000" dirty="0" smtClean="0"/>
              <a:t>moderator &amp; absorber</a:t>
            </a:r>
            <a:r>
              <a:rPr lang="en-US" sz="2000" dirty="0" smtClean="0"/>
              <a:t> </a:t>
            </a:r>
            <a:endParaRPr lang="en-US" sz="2000" dirty="0">
              <a:sym typeface="Wingdings" panose="05000000000000000000" pitchFamily="2" charset="2"/>
            </a:endParaRPr>
          </a:p>
          <a:p>
            <a:pPr marL="719138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Material selection according </a:t>
            </a:r>
            <a:r>
              <a:rPr lang="en-US" sz="1800" dirty="0" smtClean="0">
                <a:solidFill>
                  <a:srgbClr val="002060"/>
                </a:solidFill>
              </a:rPr>
              <a:t>to </a:t>
            </a:r>
            <a:r>
              <a:rPr lang="en-US" sz="1800" dirty="0" smtClean="0">
                <a:solidFill>
                  <a:srgbClr val="002060"/>
                </a:solidFill>
              </a:rPr>
              <a:t>simulations &amp; ESS safety considerations 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1.3 </a:t>
            </a:r>
            <a:r>
              <a:rPr lang="en-US" dirty="0" smtClean="0"/>
              <a:t>Prototype design &amp; manufacturing</a:t>
            </a:r>
            <a:endParaRPr lang="en-US" dirty="0"/>
          </a:p>
        </p:txBody>
      </p:sp>
      <p:pic>
        <p:nvPicPr>
          <p:cNvPr id="9" name="Picture 2" descr="C:\Documents\MyDocuments\Sony\2014-06-09 - 2014-08-05\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5941"/>
          <a:stretch/>
        </p:blipFill>
        <p:spPr bwMode="auto">
          <a:xfrm rot="5400000">
            <a:off x="6132461" y="1908993"/>
            <a:ext cx="2782176" cy="1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77" y="106682"/>
            <a:ext cx="7790688" cy="69735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Outline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265" y="972365"/>
            <a:ext cx="8438804" cy="5436524"/>
          </a:xfrm>
        </p:spPr>
        <p:txBody>
          <a:bodyPr>
            <a:normAutofit lnSpcReduction="10000"/>
          </a:bodyPr>
          <a:lstStyle/>
          <a:p>
            <a:pPr marL="365125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Scope of Work</a:t>
            </a:r>
          </a:p>
          <a:p>
            <a:pPr marL="981075" lvl="1" indent="0">
              <a:spcBef>
                <a:spcPts val="200"/>
              </a:spcBef>
              <a:buNone/>
            </a:pPr>
            <a:r>
              <a:rPr lang="en-US" sz="2200" dirty="0"/>
              <a:t>1. Design</a:t>
            </a:r>
          </a:p>
          <a:p>
            <a:pPr marL="981075" lvl="1" indent="0">
              <a:spcBef>
                <a:spcPts val="300"/>
              </a:spcBef>
              <a:buNone/>
            </a:pPr>
            <a:r>
              <a:rPr lang="en-US" sz="2200" dirty="0"/>
              <a:t>2. Prototype</a:t>
            </a:r>
          </a:p>
          <a:p>
            <a:pPr marL="981075" lvl="1" indent="0">
              <a:spcBef>
                <a:spcPts val="300"/>
              </a:spcBef>
              <a:buNone/>
            </a:pPr>
            <a:r>
              <a:rPr lang="en-US" sz="2200" dirty="0"/>
              <a:t>3. Performance studies &amp; optimization</a:t>
            </a:r>
          </a:p>
          <a:p>
            <a:pPr marL="981075" lvl="1" indent="0">
              <a:spcBef>
                <a:spcPts val="300"/>
              </a:spcBef>
              <a:buNone/>
            </a:pPr>
            <a:r>
              <a:rPr lang="en-US" sz="2200" dirty="0"/>
              <a:t>3. Electronics &amp; CS</a:t>
            </a:r>
          </a:p>
          <a:p>
            <a:pPr marL="981075" lvl="1" indent="0">
              <a:spcBef>
                <a:spcPts val="300"/>
              </a:spcBef>
              <a:buNone/>
            </a:pPr>
            <a:r>
              <a:rPr lang="en-US" sz="2200" dirty="0"/>
              <a:t>4. “Vertical test”</a:t>
            </a:r>
          </a:p>
          <a:p>
            <a:pPr marL="981075" lvl="1" indent="0">
              <a:spcBef>
                <a:spcPts val="300"/>
              </a:spcBef>
              <a:buNone/>
            </a:pPr>
            <a:r>
              <a:rPr lang="en-US" sz="2200" dirty="0"/>
              <a:t>5. Manufacturing</a:t>
            </a:r>
          </a:p>
          <a:p>
            <a:pPr marL="981075" lvl="1" indent="0">
              <a:spcBef>
                <a:spcPts val="300"/>
              </a:spcBef>
              <a:buNone/>
            </a:pPr>
            <a:r>
              <a:rPr lang="en-US" sz="2200" dirty="0"/>
              <a:t>6. Installation &amp; </a:t>
            </a:r>
            <a:r>
              <a:rPr lang="en-US" sz="2200" dirty="0" err="1"/>
              <a:t>Commisioning</a:t>
            </a:r>
            <a:endParaRPr lang="en-US" sz="2200" dirty="0"/>
          </a:p>
          <a:p>
            <a:pPr marL="365125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Requirements &amp; Specifications</a:t>
            </a:r>
          </a:p>
          <a:p>
            <a:pPr marL="365125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Interfaces</a:t>
            </a:r>
          </a:p>
          <a:p>
            <a:pPr marL="365125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Risks</a:t>
            </a:r>
          </a:p>
          <a:p>
            <a:pPr marL="365125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Deliverable items</a:t>
            </a:r>
          </a:p>
          <a:p>
            <a:pPr marL="365125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Milestones</a:t>
            </a:r>
          </a:p>
          <a:p>
            <a:pPr marL="365125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Conclusion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024" y="772299"/>
            <a:ext cx="8299775" cy="583052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Front-End </a:t>
            </a:r>
            <a:r>
              <a:rPr lang="en-US" sz="2400" dirty="0"/>
              <a:t>Electronics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Philippe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Definition of FEE (Philippe, Thomas, Jacques)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Very sensitive &amp; low noise – integrated on the detector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1 – 5 channels per module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Fast / “slow” signals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90538" lvl="1" indent="0">
              <a:buNone/>
            </a:pP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sz="18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1800" i="1" dirty="0" smtClean="0">
                <a:solidFill>
                  <a:srgbClr val="C00000"/>
                </a:solidFill>
              </a:rPr>
              <a:t>Radiation </a:t>
            </a:r>
            <a:r>
              <a:rPr lang="en-US" sz="1800" i="1" dirty="0">
                <a:solidFill>
                  <a:srgbClr val="C00000"/>
                </a:solidFill>
              </a:rPr>
              <a:t>hardness requirements</a:t>
            </a:r>
            <a:endParaRPr lang="en-US" sz="2000" i="1" dirty="0">
              <a:solidFill>
                <a:srgbClr val="002060"/>
              </a:solidFill>
            </a:endParaRP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Low voltages / power consumption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Back-End Electronics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Philippe, </a:t>
            </a:r>
            <a:r>
              <a:rPr lang="fr-FR" sz="2400" dirty="0">
                <a:sym typeface="Wingdings" panose="05000000000000000000" pitchFamily="2" charset="2"/>
              </a:rPr>
              <a:t>Françoise</a:t>
            </a:r>
            <a:r>
              <a:rPr lang="en-US" sz="2400" dirty="0"/>
              <a:t> </a:t>
            </a:r>
            <a:r>
              <a:rPr lang="en-US" sz="2400" dirty="0" smtClean="0"/>
              <a:t>with ESS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Definition of BEE (Philippe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002060"/>
                </a:solidFill>
              </a:rPr>
              <a:t>Françoise, Thomas, Jacques, ESS)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Count-rate calculation (</a:t>
            </a:r>
            <a:r>
              <a:rPr lang="el-GR" sz="2000" dirty="0" smtClean="0">
                <a:solidFill>
                  <a:srgbClr val="002060"/>
                </a:solidFill>
              </a:rPr>
              <a:t>μ</a:t>
            </a:r>
            <a:r>
              <a:rPr lang="en-US" sz="2000" dirty="0" smtClean="0">
                <a:solidFill>
                  <a:srgbClr val="002060"/>
                </a:solidFill>
              </a:rPr>
              <a:t>TCA, custom acquisition card?)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Estimation of number of crates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Estimation of distance to detectors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Cables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Definition of Acquisition system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Philippe, </a:t>
            </a:r>
            <a:r>
              <a:rPr lang="fr-FR" sz="2400" dirty="0">
                <a:sym typeface="Wingdings" panose="05000000000000000000" pitchFamily="2" charset="2"/>
              </a:rPr>
              <a:t>Françoise</a:t>
            </a:r>
            <a:r>
              <a:rPr lang="en-US" sz="2400" dirty="0"/>
              <a:t> </a:t>
            </a:r>
            <a:r>
              <a:rPr lang="en-US" sz="2400" dirty="0" smtClean="0"/>
              <a:t>with ESS</a:t>
            </a:r>
          </a:p>
          <a:p>
            <a:pPr marL="719138" lvl="1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Definition of </a:t>
            </a:r>
            <a:r>
              <a:rPr lang="en-US" sz="2000" dirty="0" smtClean="0">
                <a:solidFill>
                  <a:srgbClr val="002060"/>
                </a:solidFill>
              </a:rPr>
              <a:t>beam loss monitoring requirements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Definition of control system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Philippe, </a:t>
            </a:r>
            <a:r>
              <a:rPr lang="fr-FR" sz="2400" dirty="0">
                <a:sym typeface="Wingdings" panose="05000000000000000000" pitchFamily="2" charset="2"/>
              </a:rPr>
              <a:t>Françoise</a:t>
            </a:r>
            <a:r>
              <a:rPr lang="en-US" sz="2400" dirty="0"/>
              <a:t> </a:t>
            </a:r>
            <a:r>
              <a:rPr lang="en-US" sz="2400" dirty="0" smtClean="0"/>
              <a:t>with ESS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System monitoring requirements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HV Power supplies control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Gas System monitoring</a:t>
            </a:r>
          </a:p>
          <a:p>
            <a:pPr marL="719138" lvl="1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“OK signal” </a:t>
            </a:r>
          </a:p>
          <a:p>
            <a:pPr marL="363538" lvl="1" indent="-342900">
              <a:buFont typeface="Wingdings" panose="05000000000000000000" pitchFamily="2" charset="2"/>
              <a:buChar char="è"/>
            </a:pPr>
            <a:r>
              <a:rPr lang="en-US" sz="2000" i="1" dirty="0">
                <a:solidFill>
                  <a:srgbClr val="C00000"/>
                </a:solidFill>
              </a:rPr>
              <a:t>Necessity of a calibration / detector checking system </a:t>
            </a:r>
            <a:r>
              <a:rPr lang="en-US" sz="2000" i="1" dirty="0" smtClean="0">
                <a:solidFill>
                  <a:srgbClr val="C00000"/>
                </a:solidFill>
              </a:rPr>
              <a:t>?</a:t>
            </a:r>
          </a:p>
          <a:p>
            <a:pPr marL="363538" lvl="1" indent="-342900">
              <a:buFont typeface="Wingdings" panose="05000000000000000000" pitchFamily="2" charset="2"/>
              <a:buChar char="è"/>
            </a:pPr>
            <a:r>
              <a:rPr lang="en-US" sz="2000" i="1" dirty="0" smtClean="0">
                <a:solidFill>
                  <a:srgbClr val="C00000"/>
                </a:solidFill>
              </a:rPr>
              <a:t>Necessity </a:t>
            </a:r>
            <a:r>
              <a:rPr lang="en-US" sz="2000" i="1" dirty="0">
                <a:solidFill>
                  <a:srgbClr val="C00000"/>
                </a:solidFill>
              </a:rPr>
              <a:t>of </a:t>
            </a:r>
            <a:r>
              <a:rPr lang="en-US" sz="2000" i="1" dirty="0" smtClean="0">
                <a:solidFill>
                  <a:srgbClr val="C00000"/>
                </a:solidFill>
              </a:rPr>
              <a:t>electronics </a:t>
            </a:r>
            <a:r>
              <a:rPr lang="en-US" sz="2000" i="1" dirty="0">
                <a:solidFill>
                  <a:srgbClr val="C00000"/>
                </a:solidFill>
              </a:rPr>
              <a:t>checking system ?</a:t>
            </a:r>
          </a:p>
          <a:p>
            <a:pPr marL="833438" lvl="1" indent="-342900">
              <a:buFont typeface="Wingdings" panose="05000000000000000000" pitchFamily="2" charset="2"/>
              <a:buChar char="è"/>
            </a:pPr>
            <a:endParaRPr lang="en-US" sz="2000" i="1" dirty="0" smtClean="0">
              <a:solidFill>
                <a:srgbClr val="C00000"/>
              </a:solidFill>
            </a:endParaRPr>
          </a:p>
          <a:p>
            <a:pPr marL="269875" lvl="1" indent="-176213">
              <a:buNone/>
            </a:pPr>
            <a:r>
              <a:rPr lang="en-US" sz="18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		  Presentations </a:t>
            </a:r>
            <a:r>
              <a:rPr lang="en-US" sz="1800" i="1" dirty="0">
                <a:solidFill>
                  <a:srgbClr val="002060"/>
                </a:solidFill>
                <a:sym typeface="Wingdings" panose="05000000000000000000" pitchFamily="2" charset="2"/>
              </a:rPr>
              <a:t>by Phillipe, </a:t>
            </a:r>
            <a:r>
              <a:rPr lang="en-US" sz="1800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Françoise &amp; </a:t>
            </a:r>
            <a:r>
              <a:rPr lang="en-US" sz="1800" i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Timo</a:t>
            </a:r>
            <a:endParaRPr lang="en-US" sz="18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1.4 Initial </a:t>
            </a:r>
            <a:r>
              <a:rPr lang="en-US" dirty="0"/>
              <a:t>electronics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9" y="2680855"/>
            <a:ext cx="9135842" cy="205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Prototype testing &amp; finalizing of the design 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en-US" sz="48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sz="4000" i="1" dirty="0" smtClean="0">
                <a:solidFill>
                  <a:schemeClr val="accent5">
                    <a:lumMod val="75000"/>
                  </a:schemeClr>
                </a:solidFill>
              </a:rPr>
              <a:t>end March </a:t>
            </a: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2502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5632"/>
            <a:ext cx="9144000" cy="5435447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r>
              <a:rPr lang="en-US" sz="2000" dirty="0" smtClean="0"/>
              <a:t>Planned tests</a:t>
            </a:r>
            <a:endParaRPr lang="en-US" sz="2000" dirty="0"/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Module Characterization (Laura, Caroline, Mariam / 4-5 weeks)</a:t>
            </a:r>
            <a:endParaRPr lang="en-US" sz="1800" dirty="0">
              <a:solidFill>
                <a:srgbClr val="002060"/>
              </a:solidFill>
            </a:endParaRPr>
          </a:p>
          <a:p>
            <a:pPr marL="1597025" lvl="2" indent="-285750"/>
            <a:r>
              <a:rPr lang="en-US" sz="1600" dirty="0" smtClean="0"/>
              <a:t>Micromegas complete characterization (gain, gas, voltage limits </a:t>
            </a:r>
            <a:r>
              <a:rPr lang="en-US" sz="1600" dirty="0" err="1" smtClean="0"/>
              <a:t>etc</a:t>
            </a:r>
            <a:r>
              <a:rPr lang="en-US" sz="1600" dirty="0" smtClean="0"/>
              <a:t>)   </a:t>
            </a:r>
            <a:endParaRPr lang="en-US" sz="1600" dirty="0" smtClean="0"/>
          </a:p>
          <a:p>
            <a:pPr marL="1597025" lvl="2" indent="-285750"/>
            <a:r>
              <a:rPr lang="en-US" sz="1600" dirty="0" smtClean="0"/>
              <a:t>Behavior of Micromegas readout</a:t>
            </a:r>
          </a:p>
          <a:p>
            <a:pPr marL="1597025" lvl="2" indent="-285750"/>
            <a:r>
              <a:rPr lang="en-US" sz="1600" dirty="0" smtClean="0"/>
              <a:t>Spark conditions (resistive bulk technology </a:t>
            </a:r>
            <a:r>
              <a:rPr lang="en-US" sz="1600" dirty="0" smtClean="0">
                <a:sym typeface="Wingdings" panose="05000000000000000000" pitchFamily="2" charset="2"/>
              </a:rPr>
              <a:t> minimize spark intensity)</a:t>
            </a:r>
            <a:endParaRPr lang="en-US" sz="1600" dirty="0" smtClean="0"/>
          </a:p>
          <a:p>
            <a:pPr marL="1597025" lvl="2" indent="-285750"/>
            <a:r>
              <a:rPr lang="en-US" sz="1600" dirty="0" smtClean="0"/>
              <a:t>Detection of fast neutrons</a:t>
            </a:r>
          </a:p>
          <a:p>
            <a:pPr marL="1597025" lvl="2" indent="-285750"/>
            <a:r>
              <a:rPr lang="en-US" sz="1600" dirty="0" smtClean="0"/>
              <a:t>Efficiency check (thermal neutrons only)</a:t>
            </a:r>
            <a:endParaRPr lang="en-US" sz="1600" dirty="0" smtClean="0"/>
          </a:p>
          <a:p>
            <a:pPr marL="1082675" lvl="1">
              <a:spcBef>
                <a:spcPts val="1200"/>
              </a:spcBef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Prototype Extensive </a:t>
            </a:r>
            <a:r>
              <a:rPr lang="en-US" sz="1800" dirty="0">
                <a:solidFill>
                  <a:srgbClr val="002060"/>
                </a:solidFill>
              </a:rPr>
              <a:t>testing (Laura, Caroline, Georgios, </a:t>
            </a:r>
            <a:r>
              <a:rPr lang="en-US" sz="1800" dirty="0" smtClean="0">
                <a:solidFill>
                  <a:srgbClr val="002060"/>
                </a:solidFill>
              </a:rPr>
              <a:t>Thomas / 9 months)</a:t>
            </a:r>
            <a:endParaRPr lang="en-US" sz="1800" dirty="0">
              <a:solidFill>
                <a:srgbClr val="002060"/>
              </a:solidFill>
            </a:endParaRPr>
          </a:p>
          <a:p>
            <a:pPr marL="1597025" lvl="2" indent="-285750">
              <a:lnSpc>
                <a:spcPct val="100000"/>
              </a:lnSpc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LICORNE (fast neutrons)</a:t>
            </a:r>
          </a:p>
          <a:p>
            <a:pPr marL="1597025" lvl="2" indent="-285750">
              <a:lnSpc>
                <a:spcPct val="100000"/>
              </a:lnSpc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COCASE (high activity Cobalt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source)</a:t>
            </a: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597025" lvl="2" indent="-285750">
              <a:lnSpc>
                <a:spcPct val="100000"/>
              </a:lnSpc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ORPHEE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(efficiency / high </a:t>
            </a: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thermal neutron flux / aging)</a:t>
            </a:r>
          </a:p>
          <a:p>
            <a:pPr marL="1597025" lvl="2" indent="-285750">
              <a:lnSpc>
                <a:spcPct val="100000"/>
              </a:lnSpc>
            </a:pPr>
            <a:r>
              <a:rPr lang="en-US" sz="1600" dirty="0">
                <a:solidFill>
                  <a:prstClr val="black"/>
                </a:solidFill>
                <a:sym typeface="Wingdings" panose="05000000000000000000" pitchFamily="2" charset="2"/>
              </a:rPr>
              <a:t>SEDI laboratory (long term stability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  <a:p>
            <a:pPr marL="1597025" lvl="2" indent="-285750">
              <a:lnSpc>
                <a:spcPct val="100000"/>
              </a:lnSpc>
            </a:pP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TOF facility? (</a:t>
            </a:r>
            <a:r>
              <a:rPr lang="en-US" sz="1600" i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nTOF</a:t>
            </a:r>
            <a:r>
              <a:rPr lang="en-US" sz="1600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@ CERN, GELINA @ IRMM </a:t>
            </a:r>
            <a:r>
              <a:rPr lang="en-US" sz="1600" i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Geel</a:t>
            </a:r>
            <a:r>
              <a:rPr lang="en-US" sz="1600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,.. ? 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  <a:p>
            <a:pPr marL="1597025" lvl="2" indent="-285750">
              <a:lnSpc>
                <a:spcPct val="100000"/>
              </a:lnSpc>
            </a:pP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RF-</a:t>
            </a:r>
            <a:r>
              <a:rPr lang="en-US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cryomodule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of ESS during testing at SACM </a:t>
            </a:r>
            <a:r>
              <a:rPr lang="en-US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S</a:t>
            </a:r>
            <a:r>
              <a:rPr lang="en-US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ynergium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(x/</a:t>
            </a:r>
            <a:r>
              <a:rPr lang="el-G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γ</a:t>
            </a:r>
            <a:r>
              <a:rPr 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sensitivity)</a:t>
            </a:r>
            <a:endParaRPr lang="en-US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082675" lvl="1">
              <a:spcBef>
                <a:spcPts val="1200"/>
              </a:spcBef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Data analysis (Laura, Thomas, Georgios – by March 2018) </a:t>
            </a:r>
          </a:p>
          <a:p>
            <a:pPr marL="396875" indent="0">
              <a:spcBef>
                <a:spcPts val="120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 </a:t>
            </a:r>
            <a:r>
              <a:rPr lang="en-US" sz="2200" dirty="0" smtClean="0">
                <a:solidFill>
                  <a:srgbClr val="C00000"/>
                </a:solidFill>
              </a:rPr>
              <a:t>Finalize the design (Daniel, Thomas, Laura – by March 2018)</a:t>
            </a:r>
          </a:p>
          <a:p>
            <a:pPr marL="1082675" lvl="1">
              <a:spcBef>
                <a:spcPts val="1200"/>
              </a:spcBef>
              <a:buFontTx/>
              <a:buChar char="-"/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 Prototype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005632"/>
            <a:ext cx="9144001" cy="5435447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endParaRPr lang="en-US" sz="2000" dirty="0"/>
          </a:p>
          <a:p>
            <a:pPr marL="446088" lvl="1">
              <a:buFontTx/>
              <a:buChar char="-"/>
            </a:pPr>
            <a:r>
              <a:rPr lang="en-US" sz="1800" dirty="0" smtClean="0"/>
              <a:t>Completion </a:t>
            </a:r>
            <a:r>
              <a:rPr lang="en-US" sz="1800" dirty="0"/>
              <a:t>of the electronics </a:t>
            </a:r>
            <a:r>
              <a:rPr lang="en-US" sz="1800" dirty="0" smtClean="0"/>
              <a:t>design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Philippe, </a:t>
            </a:r>
            <a:r>
              <a:rPr lang="fr-FR" sz="1800" dirty="0">
                <a:sym typeface="Wingdings" panose="05000000000000000000" pitchFamily="2" charset="2"/>
              </a:rPr>
              <a:t>Françoise</a:t>
            </a:r>
            <a:r>
              <a:rPr lang="en-US" sz="1800" dirty="0"/>
              <a:t> </a:t>
            </a:r>
            <a:r>
              <a:rPr lang="en-US" sz="1800" dirty="0" smtClean="0"/>
              <a:t>(Oct 2017)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FEE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BEE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Acquisition &amp; alarm system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Control system </a:t>
            </a:r>
          </a:p>
          <a:p>
            <a:pPr marL="446088" lvl="1">
              <a:buFontTx/>
              <a:buChar char="-"/>
            </a:pPr>
            <a:r>
              <a:rPr lang="en-US" sz="1800" dirty="0" smtClean="0"/>
              <a:t>Completion </a:t>
            </a:r>
            <a:r>
              <a:rPr lang="en-US" sz="1800" dirty="0"/>
              <a:t>of the </a:t>
            </a:r>
            <a:r>
              <a:rPr lang="en-US" sz="1800" dirty="0" smtClean="0"/>
              <a:t>FPGA </a:t>
            </a:r>
            <a:r>
              <a:rPr lang="en-US" sz="1800" dirty="0"/>
              <a:t>(or </a:t>
            </a:r>
            <a:r>
              <a:rPr lang="en-US" sz="1800" dirty="0" smtClean="0"/>
              <a:t>other selected solution) firmware,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 smtClean="0">
                <a:sym typeface="Wingdings" panose="05000000000000000000" pitchFamily="2" charset="2"/>
              </a:rPr>
              <a:t>Françoise</a:t>
            </a:r>
            <a:r>
              <a:rPr lang="en-US" sz="1800" dirty="0" smtClean="0"/>
              <a:t> (March 2018)</a:t>
            </a:r>
            <a:endParaRPr lang="en-US" sz="1400" dirty="0"/>
          </a:p>
          <a:p>
            <a:pPr marL="446088" lvl="1">
              <a:buFontTx/>
              <a:buChar char="-"/>
            </a:pPr>
            <a:r>
              <a:rPr lang="en-US" sz="1800" dirty="0"/>
              <a:t>Completion of the software for the Control </a:t>
            </a:r>
            <a:r>
              <a:rPr lang="en-US" sz="1800" dirty="0" smtClean="0"/>
              <a:t>System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>
                <a:sym typeface="Wingdings" panose="05000000000000000000" pitchFamily="2" charset="2"/>
              </a:rPr>
              <a:t>Françoise</a:t>
            </a:r>
            <a:r>
              <a:rPr lang="en-US" sz="1800" dirty="0"/>
              <a:t> </a:t>
            </a:r>
            <a:r>
              <a:rPr lang="en-US" sz="1800" dirty="0" smtClean="0"/>
              <a:t>(March 2018)</a:t>
            </a:r>
          </a:p>
          <a:p>
            <a:pPr marL="446088" lvl="1">
              <a:buFontTx/>
              <a:buChar char="-"/>
            </a:pPr>
            <a:endParaRPr lang="fr-FR" sz="1800" dirty="0"/>
          </a:p>
          <a:p>
            <a:pPr marL="446088" lvl="1">
              <a:buFontTx/>
              <a:buChar char="-"/>
            </a:pPr>
            <a:endParaRPr lang="el-GR" sz="1800" dirty="0"/>
          </a:p>
          <a:p>
            <a:pPr marL="217488" lvl="1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 </a:t>
            </a:r>
            <a:r>
              <a:rPr lang="en-US" sz="1800" i="1" dirty="0" smtClean="0">
                <a:solidFill>
                  <a:srgbClr val="C00000"/>
                </a:solidFill>
              </a:rPr>
              <a:t>Strategy to be decided between ESS &amp; CEA (discussion this afternoon)</a:t>
            </a:r>
            <a:endParaRPr lang="en-US" sz="1800" i="1" dirty="0">
              <a:solidFill>
                <a:srgbClr val="C00000"/>
              </a:solidFill>
            </a:endParaRPr>
          </a:p>
          <a:p>
            <a:pPr marL="854075" lvl="1" indent="0">
              <a:buNone/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2.2 Complete electronics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 Design of gas system</a:t>
            </a:r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-1" y="662729"/>
            <a:ext cx="9144001" cy="5883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446088" lvl="1">
              <a:buFontTx/>
              <a:buChar char="-"/>
            </a:pPr>
            <a:r>
              <a:rPr lang="en-US" sz="1800" dirty="0" smtClean="0"/>
              <a:t>Selection of gas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Flammability restrictions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Gain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Gamma suppression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Stability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Semi-sealed operation – very small gas flow (</a:t>
            </a:r>
            <a:r>
              <a:rPr lang="el-GR" sz="1600" dirty="0" smtClean="0">
                <a:solidFill>
                  <a:srgbClr val="002060"/>
                </a:solidFill>
              </a:rPr>
              <a:t>≤1 </a:t>
            </a:r>
            <a:r>
              <a:rPr lang="en-US" sz="1600" dirty="0" smtClean="0">
                <a:solidFill>
                  <a:srgbClr val="002060"/>
                </a:solidFill>
              </a:rPr>
              <a:t>l/h)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BEE</a:t>
            </a:r>
          </a:p>
          <a:p>
            <a:pPr marL="446088" lvl="1">
              <a:buFontTx/>
              <a:buChar char="-"/>
            </a:pPr>
            <a:r>
              <a:rPr lang="en-US" sz="1800" dirty="0" smtClean="0"/>
              <a:t>Gas distribution</a:t>
            </a:r>
            <a:endParaRPr lang="en-US" sz="1400" dirty="0" smtClean="0"/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Connect groups of detectors at the same line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Possibility to isolate specific detectors without disturbing the group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Gas flow / pressure measurement at entrance &amp; exit of the group </a:t>
            </a:r>
          </a:p>
          <a:p>
            <a:pPr marL="446088" lvl="1">
              <a:buFontTx/>
              <a:buChar char="-"/>
            </a:pPr>
            <a:r>
              <a:rPr lang="en-US" sz="1800" dirty="0" smtClean="0"/>
              <a:t>Safety considerations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Compatibility </a:t>
            </a:r>
            <a:r>
              <a:rPr lang="en-US" sz="1600" dirty="0">
                <a:solidFill>
                  <a:srgbClr val="002060"/>
                </a:solidFill>
              </a:rPr>
              <a:t>with ESS </a:t>
            </a:r>
            <a:r>
              <a:rPr lang="en-US" sz="1600" dirty="0" smtClean="0">
                <a:solidFill>
                  <a:srgbClr val="002060"/>
                </a:solidFill>
              </a:rPr>
              <a:t>regulations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Failsafe / uninterrupted gas supply </a:t>
            </a:r>
            <a:endParaRPr lang="en-US" sz="1600" dirty="0">
              <a:solidFill>
                <a:srgbClr val="002060"/>
              </a:solidFill>
            </a:endParaRPr>
          </a:p>
          <a:p>
            <a:pPr marL="1417638" lvl="3" indent="-285750"/>
            <a:r>
              <a:rPr lang="en-US" sz="1400" dirty="0" smtClean="0"/>
              <a:t>Premixed bottles</a:t>
            </a:r>
          </a:p>
          <a:p>
            <a:pPr marL="1417638" lvl="3" indent="-285750"/>
            <a:r>
              <a:rPr lang="en-US" sz="1400" dirty="0" smtClean="0"/>
              <a:t>Double bottles / bottle replacement without interrupting gas flow </a:t>
            </a:r>
          </a:p>
          <a:p>
            <a:pPr marL="1417638" lvl="3" indent="-285750"/>
            <a:r>
              <a:rPr lang="en-US" sz="1400" dirty="0" smtClean="0"/>
              <a:t>Backup bottles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Gas distribution with limited max flow &amp; at small overpressure (overpressure &lt; 1 bar)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Leak tight system (</a:t>
            </a:r>
            <a:r>
              <a:rPr lang="en-US" sz="1600" dirty="0" smtClean="0">
                <a:solidFill>
                  <a:srgbClr val="C00000"/>
                </a:solidFill>
              </a:rPr>
              <a:t>definition of tightness level needed?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Necessity of gas leak detectors?</a:t>
            </a:r>
          </a:p>
          <a:p>
            <a:pPr marL="903288" lvl="2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“OK” signal to Control System</a:t>
            </a:r>
          </a:p>
          <a:p>
            <a:pPr marL="903288" lvl="2">
              <a:buFontTx/>
              <a:buChar char="-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446088" lvl="1">
              <a:buFontTx/>
              <a:buChar char="-"/>
            </a:pPr>
            <a:r>
              <a:rPr lang="en-US" sz="1800" dirty="0" smtClean="0"/>
              <a:t>To be delivered with CDR 2 (March 2018)</a:t>
            </a:r>
          </a:p>
          <a:p>
            <a:pPr marL="854075" lvl="1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9" y="2654713"/>
            <a:ext cx="9135842" cy="1710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Manufacturing &amp; Installation </a:t>
            </a:r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en-US" sz="48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end by mid 2019</a:t>
            </a:r>
          </a:p>
        </p:txBody>
      </p:sp>
    </p:spTree>
    <p:extLst>
      <p:ext uri="{BB962C8B-B14F-4D97-AF65-F5344CB8AC3E}">
        <p14:creationId xmlns:p14="http://schemas.microsoft.com/office/powerpoint/2010/main" val="13567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176648" y="810489"/>
            <a:ext cx="4946074" cy="6047512"/>
          </a:xfrm>
        </p:spPr>
        <p:txBody>
          <a:bodyPr>
            <a:normAutofit/>
          </a:bodyPr>
          <a:lstStyle/>
          <a:p>
            <a:pPr marL="269875" indent="0">
              <a:buNone/>
            </a:pPr>
            <a:r>
              <a:rPr lang="en-US" sz="2000" dirty="0" smtClean="0"/>
              <a:t>Detectors parts (April -June 2018)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Mechanical pieces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PCBs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Bulking (SEDI / industry)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HV tests in air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Components (gas / electronic connectors)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X-ray test of Micromegas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FEE integration (SEDI?)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Convertor production 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Moderator</a:t>
            </a:r>
          </a:p>
          <a:p>
            <a:pPr marL="717550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Absorber</a:t>
            </a:r>
          </a:p>
          <a:p>
            <a:pPr marL="269875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Integration (42 modules, May-Aug 2018) </a:t>
            </a:r>
          </a:p>
          <a:p>
            <a:pPr marL="717550" lvl="1">
              <a:buFontTx/>
              <a:buChar char="-"/>
              <a:tabLst>
                <a:tab pos="1081088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Module assembly (“slow” &amp; “fast” detector)</a:t>
            </a:r>
          </a:p>
          <a:p>
            <a:pPr marL="717550" lvl="1">
              <a:buFontTx/>
              <a:buChar char="-"/>
              <a:tabLst>
                <a:tab pos="1081088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Module testing with source</a:t>
            </a:r>
          </a:p>
          <a:p>
            <a:pPr marL="717550" lvl="1">
              <a:buFontTx/>
              <a:buChar char="-"/>
              <a:tabLst>
                <a:tab pos="1081088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Integration of modules &amp; moderator &amp; absorber</a:t>
            </a:r>
          </a:p>
          <a:p>
            <a:pPr marL="717550" lvl="1">
              <a:buFontTx/>
              <a:buChar char="-"/>
              <a:tabLst>
                <a:tab pos="1081088" algn="l"/>
              </a:tabLst>
            </a:pPr>
            <a:r>
              <a:rPr lang="en-US" sz="1800" dirty="0" smtClean="0">
                <a:solidFill>
                  <a:srgbClr val="002060"/>
                </a:solidFill>
              </a:rPr>
              <a:t>Mechanical support / special interfaces, </a:t>
            </a:r>
            <a:r>
              <a:rPr lang="en-US" sz="1800" b="1" dirty="0" smtClean="0">
                <a:solidFill>
                  <a:srgbClr val="C00000"/>
                </a:solidFill>
              </a:rPr>
              <a:t>to be defined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33009" y="810489"/>
            <a:ext cx="4810991" cy="5496791"/>
          </a:xfrm>
        </p:spPr>
        <p:txBody>
          <a:bodyPr/>
          <a:lstStyle/>
          <a:p>
            <a:pPr marL="365125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Validation</a:t>
            </a:r>
            <a:endParaRPr lang="en-US" sz="2000" dirty="0">
              <a:solidFill>
                <a:prstClr val="black"/>
              </a:solidFill>
            </a:endParaRPr>
          </a:p>
          <a:p>
            <a:pPr marL="811213"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</a:rPr>
              <a:t>Test bench</a:t>
            </a:r>
          </a:p>
          <a:p>
            <a:pPr marL="811213"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</a:rPr>
              <a:t>Validation procedure</a:t>
            </a:r>
          </a:p>
          <a:p>
            <a:pPr marL="811213"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</a:rPr>
              <a:t>Vertical integration test (1 unit)</a:t>
            </a:r>
          </a:p>
          <a:p>
            <a:pPr marL="1257300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Detector assembly</a:t>
            </a:r>
          </a:p>
          <a:p>
            <a:pPr marL="1257300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FEE &amp; BEE</a:t>
            </a:r>
          </a:p>
          <a:p>
            <a:pPr marL="1257300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Acquisition / Alarm system</a:t>
            </a:r>
          </a:p>
          <a:p>
            <a:pPr marL="1257300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Control &amp; Monitoring System</a:t>
            </a:r>
          </a:p>
          <a:p>
            <a:pPr marL="1257300" lvl="2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Monitoring </a:t>
            </a:r>
          </a:p>
          <a:p>
            <a:pPr marL="365125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Shipment to ESS </a:t>
            </a:r>
          </a:p>
          <a:p>
            <a:pPr marL="584200" lvl="1" indent="0">
              <a:buNone/>
            </a:pPr>
            <a:r>
              <a:rPr lang="en-US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rgbClr val="002060"/>
                </a:solidFill>
              </a:rPr>
              <a:t>Responsibility of CEA/ESS?</a:t>
            </a:r>
          </a:p>
          <a:p>
            <a:pPr marL="1082675" lvl="1">
              <a:buFontTx/>
              <a:buChar char="-"/>
            </a:pPr>
            <a:endParaRPr lang="en-US" sz="1800" b="1" dirty="0">
              <a:solidFill>
                <a:srgbClr val="002060"/>
              </a:solidFill>
            </a:endParaRPr>
          </a:p>
          <a:p>
            <a:pPr marL="363538" lvl="1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SAR </a:t>
            </a:r>
            <a:r>
              <a:rPr lang="en-US" sz="1800" b="1" dirty="0">
                <a:solidFill>
                  <a:srgbClr val="002060"/>
                </a:solidFill>
              </a:rPr>
              <a:t>(System Acceptance Review) </a:t>
            </a:r>
            <a:r>
              <a:rPr lang="en-US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	September </a:t>
            </a:r>
            <a:r>
              <a:rPr lang="en-US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2018</a:t>
            </a:r>
            <a:endParaRPr lang="en-US" sz="1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 Manufacturing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519" y="623388"/>
            <a:ext cx="9144000" cy="5257165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r>
              <a:rPr lang="en-US" sz="2000" dirty="0" smtClean="0"/>
              <a:t>Delivery to ESS</a:t>
            </a:r>
          </a:p>
          <a:p>
            <a:pPr marL="1082675" lvl="1">
              <a:buFontTx/>
              <a:buChar char="-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365125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Installation  (Oct – Nov 2018?)</a:t>
            </a:r>
            <a:endParaRPr lang="en-US" sz="2000" dirty="0">
              <a:solidFill>
                <a:prstClr val="black"/>
              </a:solidFill>
            </a:endParaRP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Gas lines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Cabling 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Electronics racks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Mechanical supports  / special interfaces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Detectors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Acquisition / alarm system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Control system</a:t>
            </a:r>
          </a:p>
          <a:p>
            <a:pPr marL="854075" lvl="1" indent="0">
              <a:buNone/>
            </a:pPr>
            <a:r>
              <a:rPr lang="en-US" sz="1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		 </a:t>
            </a:r>
            <a:r>
              <a:rPr lang="en-US" sz="1800" b="1" dirty="0" smtClean="0">
                <a:solidFill>
                  <a:srgbClr val="C00000"/>
                </a:solidFill>
              </a:rPr>
              <a:t>Responsible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to be defined</a:t>
            </a:r>
            <a:endParaRPr lang="en-US" sz="1800" dirty="0">
              <a:solidFill>
                <a:srgbClr val="002060"/>
              </a:solidFill>
            </a:endParaRPr>
          </a:p>
          <a:p>
            <a:pPr marL="365125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Commissioning (End 2018  - April 2019?)</a:t>
            </a:r>
            <a:endParaRPr lang="en-US" sz="2000" dirty="0">
              <a:solidFill>
                <a:prstClr val="black"/>
              </a:solidFill>
            </a:endParaRP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Detectors (SEDI)</a:t>
            </a:r>
          </a:p>
          <a:p>
            <a:pPr marL="1082675" lvl="1">
              <a:buFontTx/>
              <a:buChar char="-"/>
            </a:pPr>
            <a:r>
              <a:rPr lang="en-US" sz="1800" dirty="0" smtClean="0">
                <a:solidFill>
                  <a:srgbClr val="002060"/>
                </a:solidFill>
              </a:rPr>
              <a:t>Alarm, Acquisition &amp; Control software (SIS)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Installation &amp; Commissioning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19" y="5880553"/>
            <a:ext cx="8925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0">
              <a:buNone/>
            </a:pPr>
            <a:r>
              <a:rPr lang="en-US" dirty="0">
                <a:solidFill>
                  <a:prstClr val="black"/>
                </a:solidFill>
              </a:rPr>
              <a:t>Reviews, Reports for all </a:t>
            </a:r>
            <a:r>
              <a:rPr lang="en-US" dirty="0" err="1" smtClean="0">
                <a:solidFill>
                  <a:prstClr val="black"/>
                </a:solidFill>
              </a:rPr>
              <a:t>nBLM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activities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 handover: December 2018 / Q1 2019 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263859"/>
            <a:ext cx="9144000" cy="3787112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r>
              <a:rPr lang="en-US" sz="2400" dirty="0" smtClean="0"/>
              <a:t>CS will be implemented in collaboration with ESS Control System group (ICS)</a:t>
            </a:r>
          </a:p>
          <a:p>
            <a:pPr marL="365125" indent="0">
              <a:spcBef>
                <a:spcPts val="2400"/>
              </a:spcBef>
              <a:buNone/>
            </a:pPr>
            <a:r>
              <a:rPr lang="en-US" sz="2400" dirty="0" smtClean="0"/>
              <a:t>Strategy to be defined during todays discussion</a:t>
            </a:r>
            <a:endParaRPr lang="en-US" sz="2400" dirty="0" smtClean="0"/>
          </a:p>
          <a:p>
            <a:pPr marL="854075" lvl="1" indent="0">
              <a:buNone/>
            </a:pP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solidFill>
                  <a:srgbClr val="C00000"/>
                </a:solidFill>
              </a:rPr>
              <a:t>CS to </a:t>
            </a:r>
            <a:r>
              <a:rPr lang="en-US" sz="2000" dirty="0" smtClean="0">
                <a:solidFill>
                  <a:srgbClr val="C00000"/>
                </a:solidFill>
              </a:rPr>
              <a:t>be taken in charge in the CEA </a:t>
            </a:r>
            <a:r>
              <a:rPr lang="en-US" sz="2000" dirty="0" smtClean="0">
                <a:solidFill>
                  <a:srgbClr val="C00000"/>
                </a:solidFill>
              </a:rPr>
              <a:t>scope </a:t>
            </a:r>
            <a:r>
              <a:rPr lang="en-US" sz="2000" dirty="0" smtClean="0">
                <a:solidFill>
                  <a:srgbClr val="C00000"/>
                </a:solidFill>
              </a:rPr>
              <a:t>of </a:t>
            </a:r>
            <a:r>
              <a:rPr lang="en-US" sz="2000" dirty="0" err="1" smtClean="0">
                <a:solidFill>
                  <a:srgbClr val="C00000"/>
                </a:solidFill>
              </a:rPr>
              <a:t>nBLM</a:t>
            </a:r>
            <a:r>
              <a:rPr lang="en-US" sz="2000" dirty="0" smtClean="0">
                <a:solidFill>
                  <a:srgbClr val="C00000"/>
                </a:solidFill>
              </a:rPr>
              <a:t> budget?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8159" y="6577223"/>
            <a:ext cx="2355900" cy="2689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26th 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2884716" y="6577223"/>
            <a:ext cx="3110527" cy="2807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Saclay NPM/IPM Kick off meeting for ESS-IK contract 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97686" y="6577222"/>
            <a:ext cx="446315" cy="268986"/>
          </a:xfrm>
          <a:prstGeom prst="rect">
            <a:avLst/>
          </a:prstGeom>
        </p:spPr>
        <p:txBody>
          <a:bodyPr/>
          <a:lstStyle/>
          <a:p>
            <a:fld id="{C1BB3498-FA79-49A4-A0CF-5CF755E3940C}" type="slidenum">
              <a:rPr lang="en-US" smtClean="0"/>
              <a:t>28</a:t>
            </a:fld>
            <a:endParaRPr lang="en-US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623887" y="106683"/>
            <a:ext cx="9529763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Control System</a:t>
            </a:r>
          </a:p>
        </p:txBody>
      </p:sp>
    </p:spTree>
    <p:extLst>
      <p:ext uri="{BB962C8B-B14F-4D97-AF65-F5344CB8AC3E}">
        <p14:creationId xmlns:p14="http://schemas.microsoft.com/office/powerpoint/2010/main" val="7449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293"/>
            <a:ext cx="9144000" cy="644751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new BLM?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RF cavities emit </a:t>
            </a:r>
            <a:r>
              <a:rPr lang="el-GR" dirty="0" smtClean="0">
                <a:solidFill>
                  <a:srgbClr val="C00000"/>
                </a:solidFill>
              </a:rPr>
              <a:t>γ-</a:t>
            </a:r>
            <a:r>
              <a:rPr lang="en-US" dirty="0" smtClean="0">
                <a:solidFill>
                  <a:srgbClr val="C00000"/>
                </a:solidFill>
              </a:rPr>
              <a:t>rays</a:t>
            </a:r>
            <a:r>
              <a:rPr lang="en-US" dirty="0" smtClean="0"/>
              <a:t>. Those </a:t>
            </a:r>
            <a:r>
              <a:rPr lang="el-GR" dirty="0" smtClean="0"/>
              <a:t>γ’</a:t>
            </a:r>
            <a:r>
              <a:rPr lang="en-US" dirty="0" smtClean="0"/>
              <a:t>s may pose a problem to ionization chambers used as  BLMs</a:t>
            </a:r>
          </a:p>
          <a:p>
            <a:r>
              <a:rPr lang="en-US" dirty="0" smtClean="0"/>
              <a:t>In the case of </a:t>
            </a:r>
            <a:r>
              <a:rPr lang="en-US" dirty="0" smtClean="0">
                <a:solidFill>
                  <a:srgbClr val="C00000"/>
                </a:solidFill>
              </a:rPr>
              <a:t>high intensity but low energy regions</a:t>
            </a:r>
            <a:r>
              <a:rPr lang="en-US" dirty="0" smtClean="0"/>
              <a:t> of an accelerator charged particles and </a:t>
            </a:r>
            <a:r>
              <a:rPr lang="el-GR" dirty="0" smtClean="0"/>
              <a:t>γ’</a:t>
            </a:r>
            <a:r>
              <a:rPr lang="en-US" dirty="0"/>
              <a:t>s </a:t>
            </a:r>
            <a:r>
              <a:rPr lang="en-US" dirty="0" smtClean="0"/>
              <a:t>do not even exit the accelerator vessel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Continuous monitoring of small losses </a:t>
            </a:r>
            <a:r>
              <a:rPr lang="en-US" dirty="0" smtClean="0"/>
              <a:t>is 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Signature of beam loss: </a:t>
            </a:r>
            <a:r>
              <a:rPr lang="en-US" b="1" dirty="0" smtClean="0"/>
              <a:t>fast neutrons</a:t>
            </a:r>
            <a:endParaRPr lang="en-US" dirty="0" smtClean="0">
              <a:solidFill>
                <a:srgbClr val="C00000"/>
              </a:solidFill>
            </a:endParaRPr>
          </a:p>
          <a:p>
            <a:pPr marL="531813" lvl="1" indent="-358775">
              <a:buFont typeface="Wingdings" panose="05000000000000000000" pitchFamily="2" charset="2"/>
              <a:buChar char="è"/>
            </a:pPr>
            <a:r>
              <a:rPr lang="en-US" dirty="0" smtClean="0"/>
              <a:t>Thermal neutrons can come from moderation inside the walls, so </a:t>
            </a:r>
            <a:r>
              <a:rPr lang="en-US" dirty="0" smtClean="0">
                <a:solidFill>
                  <a:srgbClr val="C00000"/>
                </a:solidFill>
              </a:rPr>
              <a:t>must to be rejected</a:t>
            </a:r>
          </a:p>
          <a:p>
            <a:pPr marL="531813" lvl="1" indent="-358775">
              <a:buFont typeface="Wingdings" panose="05000000000000000000" pitchFamily="2" charset="2"/>
              <a:buChar char="è"/>
            </a:pPr>
            <a:r>
              <a:rPr lang="en-US" dirty="0" smtClean="0"/>
              <a:t>Gamma’s and X-rays present during normal operation, so the </a:t>
            </a:r>
            <a:r>
              <a:rPr lang="en-US" dirty="0" smtClean="0">
                <a:solidFill>
                  <a:srgbClr val="C00000"/>
                </a:solidFill>
              </a:rPr>
              <a:t>detector must be insensitive</a:t>
            </a:r>
            <a:r>
              <a:rPr lang="en-US" dirty="0" smtClean="0"/>
              <a:t> to them</a:t>
            </a:r>
            <a:endParaRPr lang="en-US" sz="900" dirty="0"/>
          </a:p>
          <a:p>
            <a:pPr marL="4040188">
              <a:spcBef>
                <a:spcPts val="600"/>
              </a:spcBef>
              <a:buNone/>
            </a:pPr>
            <a:r>
              <a:rPr lang="en-US" sz="2500" dirty="0"/>
              <a:t>The </a:t>
            </a:r>
            <a:r>
              <a:rPr lang="en-US" sz="2500" dirty="0" err="1"/>
              <a:t>nBLM</a:t>
            </a:r>
            <a:r>
              <a:rPr lang="en-US" sz="2500" dirty="0"/>
              <a:t> should be:</a:t>
            </a:r>
          </a:p>
          <a:p>
            <a:pPr marL="4040188">
              <a:spcBef>
                <a:spcPts val="800"/>
              </a:spcBef>
            </a:pPr>
            <a:r>
              <a:rPr lang="en-US" sz="2500" dirty="0"/>
              <a:t>sensitive enough to monitor small losses</a:t>
            </a:r>
          </a:p>
          <a:p>
            <a:pPr marL="4040188">
              <a:spcBef>
                <a:spcPts val="800"/>
              </a:spcBef>
            </a:pPr>
            <a:r>
              <a:rPr lang="en-US" sz="2500" dirty="0"/>
              <a:t>sensitive &amp; fast enough to react on </a:t>
            </a:r>
            <a:br>
              <a:rPr lang="en-US" sz="2500" dirty="0"/>
            </a:br>
            <a:r>
              <a:rPr lang="en-US" sz="2500" dirty="0"/>
              <a:t>“catastrophic event”</a:t>
            </a:r>
          </a:p>
          <a:p>
            <a:pPr marL="4040188">
              <a:spcBef>
                <a:spcPts val="800"/>
              </a:spcBef>
            </a:pPr>
            <a:r>
              <a:rPr lang="en-US" sz="2500" dirty="0"/>
              <a:t>appropriate for </a:t>
            </a:r>
            <a:r>
              <a:rPr lang="en-US" sz="2500" i="1" dirty="0"/>
              <a:t>high rates</a:t>
            </a:r>
            <a:r>
              <a:rPr lang="en-US" sz="2500" dirty="0"/>
              <a:t> </a:t>
            </a:r>
          </a:p>
          <a:p>
            <a:pPr marL="4040188">
              <a:spcBef>
                <a:spcPts val="800"/>
              </a:spcBef>
            </a:pPr>
            <a:r>
              <a:rPr lang="en-US" sz="2500" dirty="0"/>
              <a:t>radiation hard </a:t>
            </a:r>
          </a:p>
          <a:p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590145"/>
            <a:ext cx="339472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 “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nBLM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for ESS”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consept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i="1" dirty="0">
                <a:solidFill>
                  <a:srgbClr val="C00000"/>
                </a:solidFill>
                <a:latin typeface="Comic Sans MS" panose="030F0702030302020204" pitchFamily="66" charset="0"/>
              </a:rPr>
              <a:t>Micromegas equipped with combination of appropriate neutron convertors &amp; moderators</a:t>
            </a:r>
            <a:endParaRPr lang="fr-FR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268"/>
            <a:ext cx="9144000" cy="63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899798"/>
            <a:ext cx="9144001" cy="53181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ym typeface="Wingdings" panose="05000000000000000000" pitchFamily="2" charset="2"/>
              </a:rPr>
              <a:t>Monte Carlo Studies</a:t>
            </a:r>
            <a:endParaRPr lang="en-US" dirty="0" smtClean="0">
              <a:sym typeface="Wingdings" panose="05000000000000000000" pitchFamily="2" charset="2"/>
            </a:endParaRP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Expected particle fluxes for different </a:t>
            </a: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beam loss scenarios</a:t>
            </a: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Background fluxes</a:t>
            </a: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Definition of neutron energy threshold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ym typeface="Wingdings" panose="05000000000000000000" pitchFamily="2" charset="2"/>
              </a:rPr>
              <a:t>Provide </a:t>
            </a:r>
          </a:p>
          <a:p>
            <a:pPr marL="722313" lvl="1" indent="-265113"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en-US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Performance specifications (reaction times </a:t>
            </a:r>
            <a:r>
              <a:rPr lang="en-US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 for radiation </a:t>
            </a: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regulations &amp; 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ist of forbidden materials</a:t>
            </a: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Drawing </a:t>
            </a: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the beam </a:t>
            </a: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line, Interfaces, </a:t>
            </a:r>
            <a:r>
              <a:rPr lang="en-US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Control / Acquisition system requirements definitions</a:t>
            </a:r>
            <a:endParaRPr lang="en-US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722313" lvl="1" indent="-265113"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en-US" sz="16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from ESS </a:t>
            </a:r>
          </a:p>
        </p:txBody>
      </p:sp>
    </p:spTree>
    <p:extLst>
      <p:ext uri="{BB962C8B-B14F-4D97-AF65-F5344CB8AC3E}">
        <p14:creationId xmlns:p14="http://schemas.microsoft.com/office/powerpoint/2010/main" val="685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31520" y="2910840"/>
            <a:ext cx="10515600" cy="701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Requirements &amp;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5592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72299"/>
            <a:ext cx="9144000" cy="5707880"/>
          </a:xfrm>
        </p:spPr>
        <p:txBody>
          <a:bodyPr>
            <a:normAutofit fontScale="70000" lnSpcReduction="20000"/>
          </a:bodyPr>
          <a:lstStyle/>
          <a:p>
            <a:pPr marL="263525" indent="0">
              <a:buNone/>
            </a:pPr>
            <a:r>
              <a:rPr lang="en-US" sz="2300" i="1" dirty="0" smtClean="0">
                <a:sym typeface="Wingdings" panose="05000000000000000000" pitchFamily="2" charset="2"/>
              </a:rPr>
              <a:t>Document which describes the technical specifications for the neutron-based part of the Beam Loss Monitoring (BLM) system - in short the </a:t>
            </a:r>
            <a:r>
              <a:rPr lang="en-US" sz="2300" i="1" dirty="0" err="1" smtClean="0">
                <a:sym typeface="Wingdings" panose="05000000000000000000" pitchFamily="2" charset="2"/>
              </a:rPr>
              <a:t>nBLM</a:t>
            </a:r>
            <a:r>
              <a:rPr lang="en-US" sz="2300" i="1" dirty="0" smtClean="0">
                <a:sym typeface="Wingdings" panose="05000000000000000000" pitchFamily="2" charset="2"/>
              </a:rPr>
              <a:t> system - for the ESS </a:t>
            </a:r>
            <a:r>
              <a:rPr lang="en-US" sz="2300" i="1" dirty="0" err="1" smtClean="0">
                <a:sym typeface="Wingdings" panose="05000000000000000000" pitchFamily="2" charset="2"/>
              </a:rPr>
              <a:t>linac</a:t>
            </a:r>
            <a:endParaRPr lang="en-US" sz="2300" i="1" dirty="0">
              <a:sym typeface="Wingdings" panose="05000000000000000000" pitchFamily="2" charset="2"/>
            </a:endParaRPr>
          </a:p>
          <a:p>
            <a:pPr marL="631825" indent="-273050">
              <a:buNone/>
            </a:pPr>
            <a:r>
              <a:rPr lang="en-US" sz="2400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To be completed (when?) </a:t>
            </a:r>
            <a:r>
              <a:rPr lang="en-US" sz="24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since this document is part of the schedule contract</a:t>
            </a:r>
            <a:r>
              <a:rPr lang="en-US" sz="2400" b="1" i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600" b="1" i="1" dirty="0" smtClean="0">
                <a:solidFill>
                  <a:srgbClr val="002060"/>
                </a:solidFill>
              </a:rPr>
              <a:t>Time </a:t>
            </a:r>
            <a:r>
              <a:rPr lang="en-GB" sz="2600" b="1" i="1" dirty="0">
                <a:solidFill>
                  <a:srgbClr val="002060"/>
                </a:solidFill>
              </a:rPr>
              <a:t>response of the </a:t>
            </a:r>
            <a:r>
              <a:rPr lang="en-GB" sz="2600" b="1" i="1" dirty="0" err="1">
                <a:solidFill>
                  <a:srgbClr val="002060"/>
                </a:solidFill>
              </a:rPr>
              <a:t>nBLM</a:t>
            </a:r>
            <a:r>
              <a:rPr lang="en-GB" sz="2600" b="1" i="1" dirty="0">
                <a:solidFill>
                  <a:srgbClr val="002060"/>
                </a:solidFill>
              </a:rPr>
              <a:t> system.</a:t>
            </a: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GB" sz="2200" dirty="0"/>
              <a:t>This is the time from the onset of the beam loss to the time when the BLM system drops the BEAM_PERMIT signal, which is than propagate to the (Beam Interlock System) BIS interface. </a:t>
            </a:r>
            <a:endParaRPr lang="fr-FR" sz="2200" dirty="0"/>
          </a:p>
          <a:p>
            <a:pPr marL="457200" lvl="1" indent="0">
              <a:buNone/>
            </a:pPr>
            <a:r>
              <a:rPr lang="en-GB" sz="2200" dirty="0"/>
              <a:t>Currently it is required by the Machine Protection System (MPS) that the BLM system reacts within ~10</a:t>
            </a:r>
            <a:r>
              <a:rPr lang="en-GB" sz="2200" dirty="0">
                <a:sym typeface="Symbol" panose="05050102010706020507" pitchFamily="18" charset="2"/>
              </a:rPr>
              <a:t></a:t>
            </a:r>
            <a:r>
              <a:rPr lang="en-GB" sz="2200" dirty="0"/>
              <a:t>s in the SC and within a couple of </a:t>
            </a:r>
            <a:r>
              <a:rPr lang="en-GB" sz="2200" dirty="0">
                <a:sym typeface="Symbol" panose="05050102010706020507" pitchFamily="18" charset="2"/>
              </a:rPr>
              <a:t></a:t>
            </a:r>
            <a:r>
              <a:rPr lang="en-GB" sz="2200" dirty="0"/>
              <a:t>s in the NC parts of the ESS </a:t>
            </a:r>
            <a:r>
              <a:rPr lang="en-GB" sz="2200" dirty="0" err="1"/>
              <a:t>linac</a:t>
            </a:r>
            <a:r>
              <a:rPr lang="en-GB" sz="2200" dirty="0"/>
              <a:t>, the latter being applicable for the </a:t>
            </a:r>
            <a:r>
              <a:rPr lang="en-GB" sz="2200" dirty="0" err="1"/>
              <a:t>nBLM</a:t>
            </a:r>
            <a:r>
              <a:rPr lang="en-GB" sz="2200" dirty="0"/>
              <a:t> system. However, these numbers were set in the past based on a simplified calculation of time needed to melt a block of material under a perpendicular incidence for the beam parameters expected at the time.</a:t>
            </a:r>
            <a:endParaRPr lang="fr-FR" sz="2200" dirty="0"/>
          </a:p>
          <a:p>
            <a:pPr marL="457200" lvl="1" indent="0">
              <a:buNone/>
            </a:pPr>
            <a:r>
              <a:rPr lang="en-GB" sz="2200" dirty="0"/>
              <a:t>These numbers raise a number of questions and need a revision with a more realistic worst-case scenario (to which BLM should react) in mind. In order to do that a list of beam loss scenarios interesting for BLM needs to be identified, which is the current focus of the work.</a:t>
            </a:r>
            <a:endParaRPr lang="fr-FR" sz="2200" dirty="0"/>
          </a:p>
          <a:p>
            <a:pPr marL="358775" lvl="0" indent="-358775">
              <a:buFont typeface="+mj-lt"/>
              <a:buAutoNum type="arabicPeriod"/>
            </a:pPr>
            <a:r>
              <a:rPr lang="en-GB" sz="2600" b="1" i="1" dirty="0">
                <a:solidFill>
                  <a:srgbClr val="002060"/>
                </a:solidFill>
              </a:rPr>
              <a:t>The energy limit that distinguishes between fast and slow neutrons.</a:t>
            </a: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GB" sz="2300" dirty="0"/>
              <a:t>To be determined.</a:t>
            </a:r>
            <a:endParaRPr lang="fr-FR" sz="2300" dirty="0"/>
          </a:p>
          <a:p>
            <a:pPr marL="358775" lvl="0" indent="-358775">
              <a:buFont typeface="+mj-lt"/>
              <a:buAutoNum type="arabicPeriod"/>
            </a:pPr>
            <a:r>
              <a:rPr lang="en-GB" sz="2600" b="1" i="1" dirty="0">
                <a:solidFill>
                  <a:srgbClr val="002060"/>
                </a:solidFill>
              </a:rPr>
              <a:t>Neutron, photon and other particle fluxes with their spectra expected at the selected </a:t>
            </a:r>
            <a:r>
              <a:rPr lang="en-GB" sz="2600" b="1" i="1" dirty="0" err="1">
                <a:solidFill>
                  <a:srgbClr val="002060"/>
                </a:solidFill>
              </a:rPr>
              <a:t>nBLM</a:t>
            </a:r>
            <a:r>
              <a:rPr lang="en-GB" sz="2600" b="1" i="1" dirty="0">
                <a:solidFill>
                  <a:srgbClr val="002060"/>
                </a:solidFill>
              </a:rPr>
              <a:t> detector locations for the relevant beam loss scenarios.</a:t>
            </a:r>
            <a:endParaRPr lang="fr-FR" sz="2600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GB" sz="2300" dirty="0"/>
              <a:t>To </a:t>
            </a:r>
            <a:r>
              <a:rPr lang="en-GB" sz="2300" dirty="0" smtClean="0"/>
              <a:t>be </a:t>
            </a:r>
            <a:r>
              <a:rPr lang="en-GB" sz="2300" dirty="0"/>
              <a:t>determined.</a:t>
            </a:r>
            <a:endParaRPr lang="fr-FR" sz="2300" dirty="0"/>
          </a:p>
          <a:p>
            <a:pPr marL="358775" lvl="0" indent="-358775">
              <a:buFont typeface="+mj-lt"/>
              <a:buAutoNum type="arabicPeriod"/>
            </a:pPr>
            <a:r>
              <a:rPr lang="en-GB" sz="2600" b="1" i="1" dirty="0">
                <a:solidFill>
                  <a:srgbClr val="002060"/>
                </a:solidFill>
              </a:rPr>
              <a:t>Expected background fluxes and spectra.</a:t>
            </a: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GB" sz="2300" dirty="0"/>
              <a:t>To be determined</a:t>
            </a:r>
            <a:endParaRPr lang="fr-FR" sz="2300" dirty="0"/>
          </a:p>
          <a:p>
            <a:pPr marL="358775" lvl="0" indent="-358775">
              <a:buFont typeface="+mj-lt"/>
              <a:buAutoNum type="arabicPeriod"/>
            </a:pPr>
            <a:r>
              <a:rPr lang="en-GB" sz="2600" b="1" i="1" dirty="0" err="1">
                <a:solidFill>
                  <a:srgbClr val="002060"/>
                </a:solidFill>
              </a:rPr>
              <a:t>nBLM</a:t>
            </a:r>
            <a:r>
              <a:rPr lang="en-GB" sz="2600" b="1" i="1" dirty="0">
                <a:solidFill>
                  <a:srgbClr val="002060"/>
                </a:solidFill>
              </a:rPr>
              <a:t> detector dimensions.</a:t>
            </a: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GB" sz="2300" dirty="0" smtClean="0"/>
              <a:t>To </a:t>
            </a:r>
            <a:r>
              <a:rPr lang="en-GB" sz="2300" dirty="0"/>
              <a:t>be determined.</a:t>
            </a:r>
            <a:endParaRPr lang="fr-FR" sz="2300" dirty="0"/>
          </a:p>
          <a:p>
            <a:pPr marL="358775" lvl="0" indent="-358775">
              <a:buFont typeface="+mj-lt"/>
              <a:buAutoNum type="arabicPeriod"/>
            </a:pPr>
            <a:r>
              <a:rPr lang="en-GB" sz="2600" b="1" i="1" dirty="0">
                <a:solidFill>
                  <a:srgbClr val="002060"/>
                </a:solidFill>
              </a:rPr>
              <a:t>Number of </a:t>
            </a:r>
            <a:r>
              <a:rPr lang="en-GB" sz="2600" b="1" i="1" dirty="0" err="1">
                <a:solidFill>
                  <a:srgbClr val="002060"/>
                </a:solidFill>
              </a:rPr>
              <a:t>nBLM</a:t>
            </a:r>
            <a:r>
              <a:rPr lang="en-GB" sz="2600" b="1" i="1" dirty="0">
                <a:solidFill>
                  <a:srgbClr val="002060"/>
                </a:solidFill>
              </a:rPr>
              <a:t> detectors to be installed.</a:t>
            </a:r>
            <a:endParaRPr lang="fr-FR" sz="2600" dirty="0">
              <a:solidFill>
                <a:srgbClr val="002060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Specifications - </a:t>
            </a:r>
            <a:r>
              <a:rPr lang="en-GB" dirty="0" err="1"/>
              <a:t>nBLM</a:t>
            </a:r>
            <a:r>
              <a:rPr lang="en-GB" dirty="0"/>
              <a:t> system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07468"/>
              </p:ext>
            </p:extLst>
          </p:nvPr>
        </p:nvGraphicFramePr>
        <p:xfrm>
          <a:off x="5928680" y="4930359"/>
          <a:ext cx="2132013" cy="1369508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169670"/>
                <a:gridCol w="962343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ESS </a:t>
                      </a:r>
                      <a:r>
                        <a:rPr lang="en-GB" sz="1100" dirty="0" err="1">
                          <a:effectLst/>
                        </a:rPr>
                        <a:t>linac</a:t>
                      </a:r>
                      <a:r>
                        <a:rPr lang="en-GB" sz="1100" dirty="0">
                          <a:effectLst/>
                        </a:rPr>
                        <a:t> section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detectors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MEBT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DTL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Spoke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Elliptical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HEBT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494254" y="4684137"/>
            <a:ext cx="34046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kumimoji="0" lang="en-GB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GB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GB" alt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</a:t>
            </a:r>
            <a:r>
              <a:rPr kumimoji="0" lang="en-GB" alt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nBLM</a:t>
            </a:r>
            <a:r>
              <a:rPr kumimoji="0" lang="en-GB" alt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devices along the ESS </a:t>
            </a:r>
            <a:r>
              <a:rPr kumimoji="0" lang="en-GB" altLang="fr-FR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kumimoji="0" lang="en-GB" altLang="fr-FR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14451"/>
            <a:ext cx="9144000" cy="5459995"/>
          </a:xfrm>
        </p:spPr>
        <p:txBody>
          <a:bodyPr>
            <a:normAutofit fontScale="92500" lnSpcReduction="10000"/>
          </a:bodyPr>
          <a:lstStyle/>
          <a:p>
            <a:pPr marL="358775" lvl="2" indent="-339725">
              <a:spcBef>
                <a:spcPts val="600"/>
              </a:spcBef>
              <a:buFont typeface="+mj-lt"/>
              <a:buAutoNum type="arabicPeriod" startAt="7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1800" b="1" i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nBLM</a:t>
            </a:r>
            <a:r>
              <a:rPr lang="en-US" sz="1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system component shall be compatible with the radiation environment specific to the component location</a:t>
            </a: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8775" lvl="2" indent="-339725">
              <a:spcBef>
                <a:spcPts val="600"/>
              </a:spcBef>
              <a:buFont typeface="+mj-lt"/>
              <a:buAutoNum type="arabicPeriod" startAt="7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All components of the </a:t>
            </a:r>
            <a:r>
              <a:rPr lang="en-US" sz="18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nBLM</a:t>
            </a: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system (detector, electronics, mechanical support, control software, firmware </a:t>
            </a:r>
            <a:r>
              <a:rPr lang="en-US" sz="18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shall be compliant to the ESS standards. </a:t>
            </a:r>
          </a:p>
          <a:p>
            <a:pPr marL="358775" lvl="2" indent="-339725">
              <a:spcBef>
                <a:spcPts val="600"/>
              </a:spcBef>
              <a:buFont typeface="+mj-lt"/>
              <a:buAutoNum type="arabicPeriod" startAt="7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Thresholds for the Machine protection functionality of the </a:t>
            </a:r>
            <a:r>
              <a:rPr lang="en-US" sz="18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nBLM</a:t>
            </a: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system.</a:t>
            </a:r>
          </a:p>
          <a:p>
            <a:pPr marL="650875" lvl="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be determined.</a:t>
            </a:r>
          </a:p>
          <a:p>
            <a:pPr marL="358775" lvl="2" indent="-339725">
              <a:spcBef>
                <a:spcPts val="600"/>
              </a:spcBef>
              <a:buFont typeface="+mj-lt"/>
              <a:buAutoNum type="arabicPeriod" startAt="7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Dynamic range, accuracy and stability. </a:t>
            </a:r>
          </a:p>
          <a:p>
            <a:pPr marL="631825" lvl="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be determined.</a:t>
            </a:r>
          </a:p>
          <a:p>
            <a:pPr marL="358775" lvl="2" indent="-339725">
              <a:spcBef>
                <a:spcPts val="600"/>
              </a:spcBef>
              <a:buFont typeface="+mj-lt"/>
              <a:buAutoNum type="arabicPeriod" startAt="7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Beam Interlock System (BIS) interface. </a:t>
            </a:r>
          </a:p>
          <a:p>
            <a:pPr marL="650875" lvl="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be determined.</a:t>
            </a:r>
          </a:p>
          <a:p>
            <a:pPr marL="339725" lvl="2" indent="-339725">
              <a:spcBef>
                <a:spcPts val="600"/>
              </a:spcBef>
              <a:buFont typeface="+mj-lt"/>
              <a:buAutoNum type="arabicPeriod" startAt="7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All additional specifications related to the software for the </a:t>
            </a:r>
            <a:r>
              <a:rPr lang="en-US" sz="1800" b="1" i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nBLM</a:t>
            </a: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control system can be found in [2].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INTERFACE REQUIREMNTS</a:t>
            </a:r>
          </a:p>
          <a:p>
            <a:pPr marL="342900" lvl="2" indent="-342900">
              <a:spcBef>
                <a:spcPts val="600"/>
              </a:spcBef>
              <a:buFont typeface="+mj-lt"/>
              <a:buAutoNum type="arabicPeriod" startAt="13"/>
            </a:pPr>
            <a:r>
              <a:rPr lang="en-US" sz="1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Mechanical interfaces: detector mounting</a:t>
            </a:r>
          </a:p>
          <a:p>
            <a:pPr marL="762000" lvl="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be determined.</a:t>
            </a:r>
          </a:p>
          <a:p>
            <a:pPr marL="762000" lvl="3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If detectors are mounted on the accelerator tanks, than the interfaces to the "Vacuum" and "EMR" need to be determined.  If detectors are mounted on a support attached to the tunnel wall or floor, than interfaces with "Site Infrastructure" need to be determined.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GB" dirty="0" smtClean="0"/>
          </a:p>
          <a:p>
            <a:pPr marL="179388" lvl="1" indent="0">
              <a:spcBef>
                <a:spcPts val="600"/>
              </a:spcBef>
              <a:buNone/>
            </a:pPr>
            <a:r>
              <a:rPr lang="en-GB" sz="1900" i="1" dirty="0" smtClean="0"/>
              <a:t>[2] ESS-00XXXXXXX, Technical Specifications - Software for the </a:t>
            </a:r>
            <a:r>
              <a:rPr lang="en-GB" sz="1900" i="1" dirty="0" err="1" smtClean="0"/>
              <a:t>nBLM</a:t>
            </a:r>
            <a:r>
              <a:rPr lang="en-GB" sz="1900" i="1" dirty="0" smtClean="0"/>
              <a:t> control system </a:t>
            </a:r>
            <a:endParaRPr lang="fr-FR" sz="1900" i="1" dirty="0" smtClean="0"/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GB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Specifications - </a:t>
            </a:r>
            <a:r>
              <a:rPr lang="en-GB" dirty="0" err="1"/>
              <a:t>nBLM</a:t>
            </a:r>
            <a:r>
              <a:rPr lang="en-GB" dirty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95312" y="106683"/>
            <a:ext cx="9472612" cy="79311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List of identified risks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62814"/>
              </p:ext>
            </p:extLst>
          </p:nvPr>
        </p:nvGraphicFramePr>
        <p:xfrm>
          <a:off x="0" y="686746"/>
          <a:ext cx="9144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183847"/>
                <a:gridCol w="2259199"/>
                <a:gridCol w="2414954"/>
              </a:tblGrid>
              <a:tr h="6764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“As a result of…”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“There is a risk that…”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“Resulting in…”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Mitigation strategy / main actions</a:t>
                      </a:r>
                      <a:endParaRPr lang="en-US" sz="2400" dirty="0"/>
                    </a:p>
                  </a:txBody>
                  <a:tcPr/>
                </a:tc>
              </a:tr>
              <a:tr h="6764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Regions with low flux of neutrons with</a:t>
                      </a:r>
                      <a:r>
                        <a:rPr lang="en-US" sz="1800" baseline="0" dirty="0" smtClean="0">
                          <a:sym typeface="Wingdings" panose="05000000000000000000" pitchFamily="2" charset="2"/>
                        </a:rPr>
                        <a:t> sufficiently high energy to produce signal in the fast module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Insufficient</a:t>
                      </a:r>
                      <a:r>
                        <a:rPr lang="en-US" sz="1800" baseline="0" dirty="0" smtClean="0"/>
                        <a:t> count rate for the desired system reaction time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(1</a:t>
                      </a:r>
                      <a:r>
                        <a:rPr lang="el-GR" sz="1800" dirty="0" smtClean="0"/>
                        <a:t>μ</a:t>
                      </a:r>
                      <a:r>
                        <a:rPr lang="en-US" sz="1800" dirty="0" smtClean="0"/>
                        <a:t>s</a:t>
                      </a:r>
                      <a:r>
                        <a:rPr lang="en-US" sz="1800" baseline="0" dirty="0" smtClean="0"/>
                        <a:t> =&gt; 1 MHz detected particles!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Limited alarm detection sensitivity at those parts</a:t>
                      </a:r>
                      <a:r>
                        <a:rPr lang="en-US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of the slow module</a:t>
                      </a:r>
                      <a:r>
                        <a:rPr lang="en-US" sz="1800" baseline="0" dirty="0" smtClean="0"/>
                        <a:t> (i</a:t>
                      </a:r>
                      <a:r>
                        <a:rPr lang="en-US" sz="1800" dirty="0" smtClean="0"/>
                        <a:t>nvestigate reaction times for intermediate</a:t>
                      </a:r>
                      <a:r>
                        <a:rPr lang="en-US" sz="1800" baseline="0" dirty="0" smtClean="0"/>
                        <a:t> times).</a:t>
                      </a:r>
                    </a:p>
                    <a:p>
                      <a:r>
                        <a:rPr lang="en-US" sz="1800" baseline="0" dirty="0" smtClean="0"/>
                        <a:t>Use current signals.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Fissile converter (U</a:t>
                      </a:r>
                      <a:r>
                        <a:rPr lang="en-US" sz="1800" baseline="30000" dirty="0" smtClean="0"/>
                        <a:t>238</a:t>
                      </a:r>
                      <a:r>
                        <a:rPr lang="en-US" sz="1800" baseline="0" dirty="0" smtClean="0"/>
                        <a:t>, Bi?)</a:t>
                      </a:r>
                      <a:endParaRPr lang="en-US" sz="1800" dirty="0" smtClean="0"/>
                    </a:p>
                  </a:txBody>
                  <a:tcPr/>
                </a:tc>
              </a:tr>
              <a:tr h="676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high </a:t>
                      </a:r>
                      <a:r>
                        <a:rPr lang="el-GR" sz="1800" dirty="0" smtClean="0"/>
                        <a:t>γ/</a:t>
                      </a:r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background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Neutron signal difficult to discriminate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alarms triggered / alarms not detected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Tune operation</a:t>
                      </a:r>
                      <a:r>
                        <a:rPr lang="en-US" sz="1800" baseline="0" dirty="0" smtClean="0"/>
                        <a:t> parameters (gas, gain).</a:t>
                      </a:r>
                    </a:p>
                    <a:p>
                      <a:r>
                        <a:rPr lang="en-US" sz="1800" baseline="0" dirty="0" smtClean="0"/>
                        <a:t>Fissile converter (U</a:t>
                      </a:r>
                      <a:r>
                        <a:rPr lang="en-US" sz="1800" baseline="30000" dirty="0" smtClean="0"/>
                        <a:t>238</a:t>
                      </a:r>
                      <a:r>
                        <a:rPr lang="en-US" sz="1800" baseline="0" dirty="0" smtClean="0"/>
                        <a:t>, Bi?)</a:t>
                      </a:r>
                      <a:endParaRPr lang="en-US" sz="1800" dirty="0"/>
                    </a:p>
                  </a:txBody>
                  <a:tcPr/>
                </a:tc>
              </a:tr>
              <a:tr h="6764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Detector sparks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Fake an event.</a:t>
                      </a:r>
                    </a:p>
                    <a:p>
                      <a:r>
                        <a:rPr lang="en-US" sz="1800" dirty="0" smtClean="0"/>
                        <a:t>Exclude triggers at “one event”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Reduced alarm sensitivity / </a:t>
                      </a:r>
                    </a:p>
                    <a:p>
                      <a:r>
                        <a:rPr lang="en-US" sz="1800" dirty="0" smtClean="0"/>
                        <a:t>False alarms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Resistive</a:t>
                      </a:r>
                      <a:r>
                        <a:rPr lang="en-US" sz="1800" baseline="0" dirty="0" smtClean="0"/>
                        <a:t> bulk technology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Tune operation</a:t>
                      </a:r>
                      <a:r>
                        <a:rPr lang="en-US" sz="1800" baseline="0" dirty="0" smtClean="0"/>
                        <a:t> parameters (gas, gain).</a:t>
                      </a:r>
                    </a:p>
                    <a:p>
                      <a:r>
                        <a:rPr lang="en-US" sz="1800" baseline="0" dirty="0" smtClean="0"/>
                        <a:t>Fissile converter (U</a:t>
                      </a:r>
                      <a:r>
                        <a:rPr lang="en-US" sz="1800" baseline="30000" dirty="0" smtClean="0"/>
                        <a:t>238</a:t>
                      </a:r>
                      <a:r>
                        <a:rPr lang="en-US" sz="1800" baseline="0" dirty="0" smtClean="0"/>
                        <a:t>, Bi?)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31520" y="2910840"/>
            <a:ext cx="10515600" cy="701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Deliverable Items</a:t>
            </a:r>
          </a:p>
        </p:txBody>
      </p:sp>
    </p:spTree>
    <p:extLst>
      <p:ext uri="{BB962C8B-B14F-4D97-AF65-F5344CB8AC3E}">
        <p14:creationId xmlns:p14="http://schemas.microsoft.com/office/powerpoint/2010/main" val="1994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016003" y="1843314"/>
            <a:ext cx="7460343" cy="7258"/>
            <a:chOff x="2540000" y="1843314"/>
            <a:chExt cx="7460343" cy="7258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2540000" y="1843314"/>
              <a:ext cx="20900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9209315" y="1843314"/>
              <a:ext cx="791028" cy="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986975" y="3695898"/>
            <a:ext cx="7489371" cy="18143"/>
            <a:chOff x="2540000" y="1846943"/>
            <a:chExt cx="7489371" cy="18143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2540000" y="1846943"/>
              <a:ext cx="2293257" cy="108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9209315" y="1852385"/>
              <a:ext cx="820056" cy="127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972461" y="5232594"/>
            <a:ext cx="7489371" cy="5444"/>
            <a:chOff x="2540000" y="1852385"/>
            <a:chExt cx="7489371" cy="5444"/>
          </a:xfrm>
        </p:grpSpPr>
        <p:cxnSp>
          <p:nvCxnSpPr>
            <p:cNvPr id="20" name="Connecteur droit 19"/>
            <p:cNvCxnSpPr/>
            <p:nvPr/>
          </p:nvCxnSpPr>
          <p:spPr>
            <a:xfrm flipV="1">
              <a:off x="2540000" y="1852385"/>
              <a:ext cx="3047999" cy="54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9252857" y="1852385"/>
              <a:ext cx="77651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75992"/>
              </p:ext>
            </p:extLst>
          </p:nvPr>
        </p:nvGraphicFramePr>
        <p:xfrm>
          <a:off x="0" y="858234"/>
          <a:ext cx="9135840" cy="5728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066"/>
                <a:gridCol w="1850604"/>
                <a:gridCol w="2835552"/>
                <a:gridCol w="1442056"/>
                <a:gridCol w="2437562"/>
              </a:tblGrid>
              <a:tr h="603804">
                <a:tc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sz="1800" dirty="0">
                          <a:effectLst/>
                        </a:rPr>
                        <a:t>No.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sz="1800" dirty="0">
                          <a:effectLst/>
                        </a:rPr>
                        <a:t>WBS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500"/>
                        </a:spcAft>
                      </a:pPr>
                      <a:r>
                        <a:rPr lang="en-GB" sz="1800">
                          <a:effectLst/>
                        </a:rPr>
                        <a:t>Deliverables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sz="1800" dirty="0">
                          <a:effectLst/>
                        </a:rPr>
                        <a:t>Resp. Org.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</a:rPr>
                        <a:t>Delivery Deadline / Delivery MS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</a:rPr>
                        <a:t>(T0 is </a:t>
                      </a:r>
                      <a:r>
                        <a:rPr lang="en-GB" sz="1400" dirty="0" smtClean="0">
                          <a:effectLst/>
                        </a:rPr>
                        <a:t>1 </a:t>
                      </a:r>
                      <a:r>
                        <a:rPr lang="en-GB" sz="1400" dirty="0">
                          <a:effectLst/>
                        </a:rPr>
                        <a:t>June 2016)</a:t>
                      </a:r>
                      <a:r>
                        <a:rPr lang="en-GB" sz="105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71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dirty="0" smtClean="0">
                          <a:effectLst/>
                        </a:rPr>
                        <a:t>ESS ERIC </a:t>
                      </a:r>
                      <a:r>
                        <a:rPr lang="en-US" sz="1600" strike="noStrike" dirty="0" err="1" smtClean="0">
                          <a:effectLst/>
                        </a:rPr>
                        <a:t>nBLM</a:t>
                      </a:r>
                      <a:r>
                        <a:rPr lang="en-US" sz="1600" strike="noStrike" dirty="0" smtClean="0">
                          <a:effectLst/>
                        </a:rPr>
                        <a:t> system specifications </a:t>
                      </a:r>
                      <a:endParaRPr lang="fr-FR" sz="1600" strike="noStrik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ESS ERIC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PDR-1: 1. Dec. 2016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package delivery 3 months prior to the PDR-1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71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WBS number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package PDR-1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CEA Saclay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PDR-1: 1.Dec. 2016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Data package delivery 2 weeks prior to the PDR-1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71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WBS number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package PDR-2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CEA Saclay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PDR-2: 1. June 2017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package delivery 2 weeks prior to the PDR-2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71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WBS number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package CDR-1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CEA Saclay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CDR-1: 1. Nov. 2017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package delivery 2 weeks prior to the CDR-1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714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package CDR-2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CEA Saclay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CDR-2: 2. April 2018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package delivery 2 weeks prior to the CDR-2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536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package SAR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CEA Saclay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SAR: 1. Oct. 2018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package 2 weeks prior to the SAR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1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nBLM</a:t>
                      </a:r>
                      <a:r>
                        <a:rPr lang="en-US" sz="1600" dirty="0">
                          <a:effectLst/>
                        </a:rPr>
                        <a:t> system delivery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CEA </a:t>
                      </a:r>
                      <a:r>
                        <a:rPr lang="en-US" sz="1600" dirty="0" err="1">
                          <a:effectLst/>
                        </a:rPr>
                        <a:t>Saclay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 Nov.2018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  <a:tr h="536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Support for the </a:t>
                      </a:r>
                      <a:r>
                        <a:rPr lang="en-US" sz="1600" dirty="0" err="1">
                          <a:effectLst/>
                        </a:rPr>
                        <a:t>nBLM</a:t>
                      </a:r>
                      <a:r>
                        <a:rPr lang="en-US" sz="1600" dirty="0">
                          <a:effectLst/>
                        </a:rPr>
                        <a:t> system installation and commissioning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CEA </a:t>
                      </a:r>
                      <a:r>
                        <a:rPr lang="en-US" sz="1600" dirty="0" err="1">
                          <a:effectLst/>
                        </a:rPr>
                        <a:t>Saclay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Start Date: ?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End Date: ?</a:t>
                      </a:r>
                      <a:r>
                        <a:rPr lang="en-GB" sz="105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107" marR="73107" marT="0" marB="0"/>
                </a:tc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/>
              <a:t>PDR- 1</a:t>
            </a:r>
            <a:endParaRPr lang="fr-FR" dirty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work related to the Monte Carlo simulations performed to complete the detector design for the </a:t>
            </a:r>
            <a:r>
              <a:rPr lang="en-US" dirty="0" err="1">
                <a:solidFill>
                  <a:srgbClr val="002060"/>
                </a:solidFill>
              </a:rPr>
              <a:t>nBLM</a:t>
            </a:r>
            <a:r>
              <a:rPr lang="en-US" dirty="0">
                <a:solidFill>
                  <a:srgbClr val="002060"/>
                </a:solidFill>
              </a:rPr>
              <a:t> system is reported.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 </a:t>
            </a:r>
            <a:r>
              <a:rPr lang="en-US" dirty="0">
                <a:solidFill>
                  <a:srgbClr val="002060"/>
                </a:solidFill>
              </a:rPr>
              <a:t>complete plans regarding the prototype tests and manufacturing.</a:t>
            </a:r>
            <a:endParaRPr lang="fr-FR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b="1" dirty="0"/>
              <a:t>PDR-2</a:t>
            </a:r>
            <a:endParaRPr lang="fr-FR" dirty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initial design reports for the electronics (FEE and BEE) of the </a:t>
            </a:r>
            <a:r>
              <a:rPr lang="en-US" dirty="0" err="1">
                <a:solidFill>
                  <a:srgbClr val="002060"/>
                </a:solidFill>
              </a:rPr>
              <a:t>nBLM</a:t>
            </a:r>
            <a:r>
              <a:rPr lang="en-US" dirty="0">
                <a:solidFill>
                  <a:srgbClr val="002060"/>
                </a:solidFill>
              </a:rPr>
              <a:t> system.</a:t>
            </a:r>
            <a:endParaRPr lang="fr-FR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b="1" dirty="0"/>
              <a:t>CDR- 1</a:t>
            </a:r>
            <a:endParaRPr lang="fr-FR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The report regarding the initial prototype results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final design of the electronics for the </a:t>
            </a:r>
            <a:r>
              <a:rPr lang="en-US" dirty="0" err="1">
                <a:solidFill>
                  <a:srgbClr val="002060"/>
                </a:solidFill>
              </a:rPr>
              <a:t>nBLM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system.</a:t>
            </a:r>
            <a:endParaRPr lang="fr-FR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b="1" dirty="0"/>
              <a:t>CDR- 2</a:t>
            </a:r>
            <a:endParaRPr lang="fr-FR" dirty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Full </a:t>
            </a:r>
            <a:r>
              <a:rPr lang="en-US" dirty="0">
                <a:solidFill>
                  <a:srgbClr val="002060"/>
                </a:solidFill>
              </a:rPr>
              <a:t>documentation for the design of the whole </a:t>
            </a:r>
            <a:r>
              <a:rPr lang="en-US" dirty="0" err="1">
                <a:solidFill>
                  <a:srgbClr val="002060"/>
                </a:solidFill>
              </a:rPr>
              <a:t>nBLM</a:t>
            </a:r>
            <a:r>
              <a:rPr lang="en-US" dirty="0">
                <a:solidFill>
                  <a:srgbClr val="002060"/>
                </a:solidFill>
              </a:rPr>
              <a:t> system (detector, electronics, gas and filtering system).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development of the software for the </a:t>
            </a:r>
            <a:r>
              <a:rPr lang="en-US" dirty="0" err="1">
                <a:solidFill>
                  <a:srgbClr val="002060"/>
                </a:solidFill>
              </a:rPr>
              <a:t>nBLM</a:t>
            </a:r>
            <a:r>
              <a:rPr lang="en-US" dirty="0">
                <a:solidFill>
                  <a:srgbClr val="002060"/>
                </a:solidFill>
              </a:rPr>
              <a:t> control system shall also be documented, together with the documentation for its integration into the ESS ERIC control system.</a:t>
            </a: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SAR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The "as-built" documentation for the </a:t>
            </a:r>
            <a:r>
              <a:rPr lang="en-GB" dirty="0" err="1">
                <a:solidFill>
                  <a:srgbClr val="002060"/>
                </a:solidFill>
              </a:rPr>
              <a:t>nBLM</a:t>
            </a:r>
            <a:r>
              <a:rPr lang="en-GB" dirty="0">
                <a:solidFill>
                  <a:srgbClr val="002060"/>
                </a:solidFill>
              </a:rPr>
              <a:t> system; </a:t>
            </a:r>
            <a:endParaRPr lang="fr-FR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Manufacturing and Assembly Data: the detailed technical drawings for manufacturing and assembly of the </a:t>
            </a:r>
            <a:r>
              <a:rPr lang="en-GB" dirty="0" err="1">
                <a:solidFill>
                  <a:srgbClr val="002060"/>
                </a:solidFill>
              </a:rPr>
              <a:t>nBLM</a:t>
            </a:r>
            <a:r>
              <a:rPr lang="en-GB" dirty="0">
                <a:solidFill>
                  <a:srgbClr val="002060"/>
                </a:solidFill>
              </a:rPr>
              <a:t> units;</a:t>
            </a:r>
            <a:endParaRPr lang="fr-FR" dirty="0">
              <a:solidFill>
                <a:srgbClr val="002060"/>
              </a:solidFill>
            </a:endParaRP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nBLM</a:t>
            </a:r>
            <a:r>
              <a:rPr lang="en-GB" dirty="0">
                <a:solidFill>
                  <a:srgbClr val="002060"/>
                </a:solidFill>
              </a:rPr>
              <a:t> system installation instruction;</a:t>
            </a:r>
            <a:endParaRPr lang="fr-FR" dirty="0">
              <a:solidFill>
                <a:srgbClr val="002060"/>
              </a:solidFill>
            </a:endParaRPr>
          </a:p>
          <a:p>
            <a:pPr lvl="1"/>
            <a:r>
              <a:rPr lang="en-GB" dirty="0" err="1">
                <a:solidFill>
                  <a:srgbClr val="002060"/>
                </a:solidFill>
              </a:rPr>
              <a:t>nBLM</a:t>
            </a:r>
            <a:r>
              <a:rPr lang="en-GB" dirty="0">
                <a:solidFill>
                  <a:srgbClr val="002060"/>
                </a:solidFill>
              </a:rPr>
              <a:t> system commissioning instructions;</a:t>
            </a:r>
            <a:endParaRPr lang="fr-FR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Report on the vertical integration tests of the </a:t>
            </a:r>
            <a:r>
              <a:rPr lang="en-GB" dirty="0" err="1">
                <a:solidFill>
                  <a:srgbClr val="002060"/>
                </a:solidFill>
              </a:rPr>
              <a:t>nBLM</a:t>
            </a:r>
            <a:r>
              <a:rPr lang="en-GB" dirty="0">
                <a:solidFill>
                  <a:srgbClr val="002060"/>
                </a:solidFill>
              </a:rPr>
              <a:t> system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31520" y="2910840"/>
            <a:ext cx="10515600" cy="701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Milestones</a:t>
            </a:r>
          </a:p>
        </p:txBody>
      </p:sp>
    </p:spTree>
    <p:extLst>
      <p:ext uri="{BB962C8B-B14F-4D97-AF65-F5344CB8AC3E}">
        <p14:creationId xmlns:p14="http://schemas.microsoft.com/office/powerpoint/2010/main" val="26852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detection with Micromegas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1" y="701215"/>
            <a:ext cx="8619893" cy="5508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Neutron detection 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1800" i="1" dirty="0">
                <a:solidFill>
                  <a:srgbClr val="C00000"/>
                </a:solidFill>
                <a:sym typeface="Wingdings" pitchFamily="2" charset="2"/>
              </a:rPr>
              <a:t> neutron-to-charge converter</a:t>
            </a:r>
          </a:p>
          <a:p>
            <a:r>
              <a:rPr lang="en-US" sz="1600" dirty="0">
                <a:sym typeface="Wingdings" pitchFamily="2" charset="2"/>
              </a:rPr>
              <a:t>Solid converter: thin layers deposited on the drift or mesh electrode (</a:t>
            </a:r>
            <a:r>
              <a:rPr lang="en-US" sz="1600" baseline="30000" dirty="0">
                <a:solidFill>
                  <a:srgbClr val="C00000"/>
                </a:solidFill>
                <a:sym typeface="Wingdings" pitchFamily="2" charset="2"/>
              </a:rPr>
              <a:t>10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B, </a:t>
            </a:r>
            <a:r>
              <a:rPr lang="en-US" sz="1600" baseline="30000" dirty="0">
                <a:solidFill>
                  <a:srgbClr val="C00000"/>
                </a:solidFill>
                <a:sym typeface="Wingdings" pitchFamily="2" charset="2"/>
              </a:rPr>
              <a:t>10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B</a:t>
            </a:r>
            <a:r>
              <a:rPr lang="en-US" sz="1600" baseline="-25000" dirty="0">
                <a:solidFill>
                  <a:srgbClr val="C00000"/>
                </a:solidFill>
                <a:sym typeface="Wingdings" pitchFamily="2" charset="2"/>
              </a:rPr>
              <a:t>4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C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baseline="30000" dirty="0">
                <a:sym typeface="Wingdings" pitchFamily="2" charset="2"/>
              </a:rPr>
              <a:t>6</a:t>
            </a:r>
            <a:r>
              <a:rPr lang="en-US" sz="1600" dirty="0">
                <a:sym typeface="Wingdings" pitchFamily="2" charset="2"/>
              </a:rPr>
              <a:t>Li, </a:t>
            </a:r>
            <a:r>
              <a:rPr lang="en-US" sz="1600" baseline="30000" dirty="0">
                <a:sym typeface="Wingdings" pitchFamily="2" charset="2"/>
              </a:rPr>
              <a:t>6</a:t>
            </a:r>
            <a:r>
              <a:rPr lang="en-US" sz="1600" dirty="0">
                <a:sym typeface="Wingdings" pitchFamily="2" charset="2"/>
              </a:rPr>
              <a:t>LiF, 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U</a:t>
            </a:r>
            <a:r>
              <a:rPr lang="en-US" sz="1600" dirty="0">
                <a:sym typeface="Wingdings" pitchFamily="2" charset="2"/>
              </a:rPr>
              <a:t>, actinides…)</a:t>
            </a:r>
          </a:p>
          <a:p>
            <a:pPr lvl="1"/>
            <a:r>
              <a:rPr lang="en-US" sz="1400" dirty="0">
                <a:sym typeface="Wingdings" pitchFamily="2" charset="2"/>
              </a:rPr>
              <a:t>Sample availability &amp; handling</a:t>
            </a:r>
          </a:p>
          <a:p>
            <a:pPr lvl="1"/>
            <a:r>
              <a:rPr lang="en-US" sz="1400" dirty="0">
                <a:sym typeface="Wingdings" pitchFamily="2" charset="2"/>
              </a:rPr>
              <a:t>Efficiency estimation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i="1" dirty="0">
                <a:sym typeface="Wingdings" pitchFamily="2" charset="2"/>
              </a:rPr>
              <a:t>Limitation on sample thickness from fragment range </a:t>
            </a:r>
            <a:br>
              <a:rPr lang="en-US" sz="1400" i="1" dirty="0">
                <a:sym typeface="Wingdings" pitchFamily="2" charset="2"/>
              </a:rPr>
            </a:br>
            <a:r>
              <a:rPr lang="en-US" sz="1400" i="1" dirty="0">
                <a:sym typeface="Wingdings" pitchFamily="2" charset="2"/>
              </a:rPr>
              <a:t>	</a:t>
            </a:r>
            <a:r>
              <a:rPr lang="en-US" sz="1400" i="1" dirty="0">
                <a:sym typeface="Symbol"/>
              </a:rPr>
              <a:t> limited efficiency</a:t>
            </a:r>
            <a:r>
              <a:rPr lang="en-US" sz="1400" i="1" dirty="0"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dirty="0">
                <a:sym typeface="Wingdings" pitchFamily="2" charset="2"/>
              </a:rPr>
              <a:t>Not easy to record all fragments</a:t>
            </a:r>
          </a:p>
          <a:p>
            <a:pPr lvl="1">
              <a:buFont typeface="Wingdings" pitchFamily="2" charset="2"/>
              <a:buChar char="û"/>
            </a:pPr>
            <a:endParaRPr lang="en-US" sz="1400" dirty="0">
              <a:sym typeface="Wingdings" pitchFamily="2" charset="2"/>
            </a:endParaRPr>
          </a:p>
          <a:p>
            <a:r>
              <a:rPr lang="en-US" sz="1600" dirty="0">
                <a:sym typeface="Wingdings" pitchFamily="2" charset="2"/>
              </a:rPr>
              <a:t>Detector gas (</a:t>
            </a:r>
            <a:r>
              <a:rPr lang="en-US" sz="1600" baseline="30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He, BF</a:t>
            </a:r>
            <a:r>
              <a:rPr lang="en-US" sz="1600" baseline="-25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…)</a:t>
            </a:r>
          </a:p>
          <a:p>
            <a:pPr lvl="1"/>
            <a:r>
              <a:rPr lang="en-US" sz="1400" dirty="0">
                <a:sym typeface="Wingdings" pitchFamily="2" charset="2"/>
              </a:rPr>
              <a:t>Record all fragments </a:t>
            </a:r>
          </a:p>
          <a:p>
            <a:pPr lvl="1"/>
            <a:r>
              <a:rPr lang="en-US" sz="1400" dirty="0">
                <a:sym typeface="Wingdings" pitchFamily="2" charset="2"/>
              </a:rPr>
              <a:t>No energy loss for fragments </a:t>
            </a:r>
            <a:r>
              <a:rPr lang="en-US" sz="1400" dirty="0">
                <a:sym typeface="Symbol"/>
              </a:rPr>
              <a:t></a:t>
            </a:r>
            <a:r>
              <a:rPr lang="en-US" sz="1400" dirty="0">
                <a:sym typeface="Wingdings" pitchFamily="2" charset="2"/>
              </a:rPr>
              <a:t> reaction kinematics </a:t>
            </a:r>
          </a:p>
          <a:p>
            <a:pPr lvl="1"/>
            <a:r>
              <a:rPr lang="en-US" sz="1400" dirty="0">
                <a:sym typeface="Wingdings" pitchFamily="2" charset="2"/>
              </a:rPr>
              <a:t>No limitation on the size </a:t>
            </a:r>
            <a:r>
              <a:rPr lang="en-US" sz="1400" dirty="0">
                <a:sym typeface="Symbol"/>
              </a:rPr>
              <a:t> high efficiency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i="1" dirty="0">
                <a:sym typeface="Symbol"/>
              </a:rPr>
              <a:t>Gas availability 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dirty="0">
                <a:sym typeface="Symbol"/>
              </a:rPr>
              <a:t>Handling (highly toxic or radioactive gasses)</a:t>
            </a:r>
          </a:p>
          <a:p>
            <a:pPr marL="457189" lvl="1" indent="0">
              <a:buNone/>
            </a:pPr>
            <a:r>
              <a:rPr lang="en-US" sz="1400" dirty="0">
                <a:sym typeface="Wingdings" pitchFamily="2" charset="2"/>
              </a:rPr>
              <a:t> </a:t>
            </a:r>
          </a:p>
          <a:p>
            <a:r>
              <a:rPr lang="en-US" sz="1600" dirty="0">
                <a:sym typeface="Wingdings" pitchFamily="2" charset="2"/>
              </a:rPr>
              <a:t>Neutron elastic scattering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sym typeface="Wingdings" pitchFamily="2" charset="2"/>
              </a:rPr>
              <a:t>gas (H, He)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solid (paraffin etc.)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>
                <a:sym typeface="Wingdings" pitchFamily="2" charset="2"/>
              </a:rPr>
              <a:t>Availability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>
                <a:sym typeface="Wingdings" pitchFamily="2" charset="2"/>
              </a:rPr>
              <a:t>High energies</a:t>
            </a:r>
          </a:p>
          <a:p>
            <a:pPr lvl="2"/>
            <a:r>
              <a:rPr lang="en-US" sz="1400" dirty="0">
                <a:sym typeface="Wingdings" pitchFamily="2" charset="2"/>
              </a:rPr>
              <a:t>Efficiency estimation &amp; reaction kinematics</a:t>
            </a:r>
          </a:p>
          <a:p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6" y="1556795"/>
            <a:ext cx="3139143" cy="10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03" y="4869160"/>
            <a:ext cx="391006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43336"/>
              </p:ext>
            </p:extLst>
          </p:nvPr>
        </p:nvGraphicFramePr>
        <p:xfrm>
          <a:off x="0" y="799610"/>
          <a:ext cx="9144000" cy="557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40"/>
                <a:gridCol w="922381"/>
                <a:gridCol w="1529533"/>
                <a:gridCol w="2205871"/>
                <a:gridCol w="1166094"/>
                <a:gridCol w="1971146"/>
                <a:gridCol w="729635"/>
              </a:tblGrid>
              <a:tr h="46675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# MS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Milestone WBS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Short    description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Planned / Baseline date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Location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Comment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EV [%]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</a:tr>
              <a:tr h="70791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Kick-off meeting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20. July 2016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(T0)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PDR -1 : data package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CEA-ESSI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PDR-1 report of </a:t>
                      </a:r>
                      <a:r>
                        <a:rPr lang="en-GB" sz="1400" dirty="0" err="1">
                          <a:effectLst/>
                        </a:rPr>
                        <a:t>recommandations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1. Dec. 2016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(T0 + 6 months)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Milestone for the detector design.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PDR -1 : delivery of data pack-age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CEA ESSI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  <a:tr h="81176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PDR-2 report of </a:t>
                      </a:r>
                      <a:r>
                        <a:rPr lang="en-GB" sz="1400" dirty="0" err="1">
                          <a:effectLst/>
                        </a:rPr>
                        <a:t>recommandations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1. June 2017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(T0 +12 months)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Milestone for the initial electronics design.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  <a:tr h="40588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CDR-1 data package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CEA-ESSI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  <a:tr h="78968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CDR-1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1. Nov. 2017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(T0+17 months)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Milestone for the final electronics design and initial prototype tests.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  <a:tr h="40588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CDR-2 data package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CEA-ESSI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670" marR="816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670" marR="8167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34838"/>
              </p:ext>
            </p:extLst>
          </p:nvPr>
        </p:nvGraphicFramePr>
        <p:xfrm>
          <a:off x="0" y="859536"/>
          <a:ext cx="9144001" cy="5608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40"/>
                <a:gridCol w="908124"/>
                <a:gridCol w="1543790"/>
                <a:gridCol w="2205872"/>
                <a:gridCol w="1166094"/>
                <a:gridCol w="1971146"/>
                <a:gridCol w="729635"/>
              </a:tblGrid>
              <a:tr h="49071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# MS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Milestone WBS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Short    description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Planned / Baseline date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Location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Comment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EV [%]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</a:tr>
              <a:tr h="80066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8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CDR-2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1. April 2018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(T0+23 months)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Milestone for completing the design of the whole </a:t>
                      </a:r>
                      <a:r>
                        <a:rPr lang="en-GB" sz="1400" dirty="0" err="1">
                          <a:effectLst/>
                        </a:rPr>
                        <a:t>nBLM</a:t>
                      </a:r>
                      <a:r>
                        <a:rPr lang="en-GB" sz="1400" dirty="0">
                          <a:effectLst/>
                        </a:rPr>
                        <a:t> system.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08334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SAR deliveries and data package 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CEA-ESSI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</a:tr>
              <a:tr h="80105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SAR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1. Oct. 2018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(T0+27 months)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ESS ERIC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The </a:t>
                      </a:r>
                      <a:r>
                        <a:rPr lang="en-GB" sz="1400" dirty="0" err="1">
                          <a:effectLst/>
                        </a:rPr>
                        <a:t>nBLM</a:t>
                      </a:r>
                      <a:r>
                        <a:rPr lang="en-GB" sz="1400" dirty="0">
                          <a:effectLst/>
                        </a:rPr>
                        <a:t> system is manufactured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</a:tr>
              <a:tr h="83023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 err="1">
                          <a:effectLst/>
                        </a:rPr>
                        <a:t>nBLM</a:t>
                      </a:r>
                      <a:r>
                        <a:rPr lang="en-GB" sz="1400" dirty="0">
                          <a:effectLst/>
                        </a:rPr>
                        <a:t> system delivered to ESS ERIC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27. Nov. 2018</a:t>
                      </a:r>
                      <a:endParaRPr lang="fr-FR" sz="140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(T0+27 months)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ESS ERIC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Milestone for the </a:t>
                      </a:r>
                      <a:r>
                        <a:rPr lang="en-GB" sz="1400" dirty="0" err="1">
                          <a:effectLst/>
                        </a:rPr>
                        <a:t>nBLM</a:t>
                      </a:r>
                      <a:r>
                        <a:rPr lang="en-GB" sz="1400" dirty="0">
                          <a:effectLst/>
                        </a:rPr>
                        <a:t> system to be delivered to ESS ERIC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Installation and commissioning start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2018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Marks the start of the </a:t>
                      </a:r>
                      <a:r>
                        <a:rPr lang="en-GB" sz="1400" dirty="0" err="1">
                          <a:effectLst/>
                        </a:rPr>
                        <a:t>nBLM</a:t>
                      </a:r>
                      <a:r>
                        <a:rPr lang="en-GB" sz="1400" dirty="0">
                          <a:effectLst/>
                        </a:rPr>
                        <a:t> system installation and commissioning.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</a:tr>
              <a:tr h="111052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Installation and commissioning end - Transfer of ownership to the ESS ERIC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2019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ESS ERIC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Marks the completion of the </a:t>
                      </a:r>
                      <a:r>
                        <a:rPr lang="en-GB" sz="1400" dirty="0" err="1">
                          <a:effectLst/>
                        </a:rPr>
                        <a:t>nBLM</a:t>
                      </a:r>
                      <a:r>
                        <a:rPr lang="en-GB" sz="1400" dirty="0">
                          <a:effectLst/>
                        </a:rPr>
                        <a:t> system installation and commissioning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863" marR="85863" marT="0" marB="0" anchor="ctr"/>
                </a:tc>
              </a:tr>
              <a:tr h="213360">
                <a:tc gridSpan="6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Total: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863" marR="858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85799" y="106683"/>
            <a:ext cx="9591675" cy="79311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Cost book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06670"/>
            <a:ext cx="9144000" cy="1423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Cost book as it appears in the SoW</a:t>
            </a:r>
          </a:p>
          <a:p>
            <a:pPr marL="633413" lvl="1" indent="-176213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CEA estimates total </a:t>
            </a: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amount: </a:t>
            </a:r>
            <a:r>
              <a:rPr lang="en-GB" sz="16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1.18 M€</a:t>
            </a:r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" y="2856321"/>
            <a:ext cx="9183708" cy="3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014698"/>
            <a:ext cx="7748955" cy="5257165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None/>
            </a:pP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Very tight &amp; challenging work plan for the next 2.5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years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!</a:t>
            </a:r>
          </a:p>
          <a:p>
            <a:pPr marL="11557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Plenty of reports to deliver </a:t>
            </a:r>
          </a:p>
          <a:p>
            <a:pPr marL="11557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Prototype design &amp; extensive testing</a:t>
            </a:r>
          </a:p>
          <a:p>
            <a:pPr marL="11557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Electronics development</a:t>
            </a:r>
          </a:p>
          <a:p>
            <a:pPr marL="11557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Acquisition &amp; Control system software development</a:t>
            </a:r>
            <a:endParaRPr lang="en-US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11557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Delivery of 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42 complete units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by 27 Nov 2018</a:t>
            </a:r>
            <a:endParaRPr lang="en-US" sz="20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11557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Installation &amp; Commissioning </a:t>
            </a:r>
            <a:endParaRPr lang="en-US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81121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High motivation to face the challenges in collaboration with our colleagues from ESS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31520" y="2910840"/>
            <a:ext cx="10515600" cy="701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5">
                    <a:lumMod val="75000"/>
                  </a:schemeClr>
                </a:solidFill>
              </a:rPr>
              <a:t>Extra Slides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8159" y="6577223"/>
            <a:ext cx="2355900" cy="2689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 26th 2016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884716" y="6577223"/>
            <a:ext cx="3110527" cy="2807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Saclay NPM/IPM Kick off meeting for ESS-IK contract 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697686" y="6577222"/>
            <a:ext cx="446315" cy="268986"/>
          </a:xfrm>
          <a:prstGeom prst="rect">
            <a:avLst/>
          </a:prstGeom>
        </p:spPr>
        <p:txBody>
          <a:bodyPr/>
          <a:lstStyle/>
          <a:p>
            <a:fld id="{C1BB3498-FA79-49A4-A0CF-5CF755E3940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46190" y="667242"/>
            <a:ext cx="4462642" cy="3223386"/>
            <a:chOff x="-266785" y="746530"/>
            <a:chExt cx="4462642" cy="3223386"/>
          </a:xfrm>
        </p:grpSpPr>
        <p:grpSp>
          <p:nvGrpSpPr>
            <p:cNvPr id="2" name="Group 1"/>
            <p:cNvGrpSpPr/>
            <p:nvPr/>
          </p:nvGrpSpPr>
          <p:grpSpPr>
            <a:xfrm>
              <a:off x="48657" y="746530"/>
              <a:ext cx="4147200" cy="3223386"/>
              <a:chOff x="48657" y="746530"/>
              <a:chExt cx="4147200" cy="3223386"/>
            </a:xfrm>
          </p:grpSpPr>
          <p:pic>
            <p:nvPicPr>
              <p:cNvPr id="81" name="Picture 80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657" y="746530"/>
                <a:ext cx="4147200" cy="302745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3" name="TextShape 2"/>
              <p:cNvSpPr txBox="1"/>
              <p:nvPr/>
            </p:nvSpPr>
            <p:spPr>
              <a:xfrm>
                <a:off x="3036273" y="1042385"/>
                <a:ext cx="1082191" cy="1260488"/>
              </a:xfrm>
              <a:prstGeom prst="rect">
                <a:avLst/>
              </a:prstGeom>
            </p:spPr>
            <p:txBody>
              <a:bodyPr lIns="65310" tIns="24491" rIns="65310" bIns="24491"/>
              <a:lstStyle/>
              <a:p>
                <a:r>
                  <a:rPr lang="en-US" sz="1179" i="1" u="sng" dirty="0">
                    <a:latin typeface="Arial"/>
                  </a:rPr>
                  <a:t>Polyethylene</a:t>
                </a:r>
                <a:endParaRPr sz="1633" dirty="0"/>
              </a:p>
              <a:p>
                <a:r>
                  <a:rPr lang="en-US" sz="1179" i="1" u="sng" dirty="0">
                    <a:latin typeface="Arial"/>
                  </a:rPr>
                  <a:t>thickness</a:t>
                </a:r>
                <a:endParaRPr sz="1633" dirty="0"/>
              </a:p>
              <a:p>
                <a:pPr>
                  <a:lnSpc>
                    <a:spcPct val="150000"/>
                  </a:lnSpc>
                </a:pPr>
                <a:r>
                  <a:rPr lang="en-US" sz="1361" dirty="0">
                    <a:solidFill>
                      <a:srgbClr val="0000FF"/>
                    </a:solidFill>
                    <a:latin typeface="Arial"/>
                  </a:rPr>
                  <a:t>2 cm</a:t>
                </a:r>
                <a:endParaRPr sz="1633" dirty="0"/>
              </a:p>
              <a:p>
                <a:pPr>
                  <a:lnSpc>
                    <a:spcPct val="150000"/>
                  </a:lnSpc>
                </a:pPr>
                <a:r>
                  <a:rPr lang="en-US" sz="1361" dirty="0">
                    <a:solidFill>
                      <a:srgbClr val="FF0000"/>
                    </a:solidFill>
                    <a:latin typeface="Arial"/>
                  </a:rPr>
                  <a:t>4 cm</a:t>
                </a:r>
                <a:endParaRPr sz="1633" dirty="0"/>
              </a:p>
              <a:p>
                <a:pPr>
                  <a:lnSpc>
                    <a:spcPct val="150000"/>
                  </a:lnSpc>
                </a:pPr>
                <a:r>
                  <a:rPr lang="en-US" sz="1361" dirty="0">
                    <a:latin typeface="Arial"/>
                  </a:rPr>
                  <a:t>6 cm</a:t>
                </a:r>
                <a:endParaRPr sz="1633" dirty="0"/>
              </a:p>
            </p:txBody>
          </p:sp>
          <p:sp>
            <p:nvSpPr>
              <p:cNvPr id="85" name="TextShape 4"/>
              <p:cNvSpPr txBox="1"/>
              <p:nvPr/>
            </p:nvSpPr>
            <p:spPr>
              <a:xfrm>
                <a:off x="1036147" y="3694961"/>
                <a:ext cx="2743765" cy="274955"/>
              </a:xfrm>
              <a:prstGeom prst="rect">
                <a:avLst/>
              </a:prstGeom>
            </p:spPr>
            <p:txBody>
              <a:bodyPr lIns="81638" tIns="40819" rIns="81638" bIns="40819"/>
              <a:lstStyle/>
              <a:p>
                <a:r>
                  <a:rPr lang="en-US" sz="1451" i="1" dirty="0">
                    <a:latin typeface="Arial"/>
                  </a:rPr>
                  <a:t>Neutron  Energy           [MeV]</a:t>
                </a:r>
                <a:endParaRPr sz="1633" dirty="0"/>
              </a:p>
            </p:txBody>
          </p:sp>
        </p:grpSp>
        <p:sp>
          <p:nvSpPr>
            <p:cNvPr id="84" name="TextShape 3"/>
            <p:cNvSpPr txBox="1"/>
            <p:nvPr/>
          </p:nvSpPr>
          <p:spPr>
            <a:xfrm rot="16206600">
              <a:off x="-1016740" y="1815537"/>
              <a:ext cx="1930958" cy="431048"/>
            </a:xfrm>
            <a:prstGeom prst="rect">
              <a:avLst/>
            </a:prstGeom>
          </p:spPr>
          <p:txBody>
            <a:bodyPr lIns="81638" tIns="40819" rIns="81638" bIns="40819"/>
            <a:lstStyle/>
            <a:p>
              <a:r>
                <a:rPr lang="en-US" sz="1451" i="1" dirty="0">
                  <a:solidFill>
                    <a:srgbClr val="000000"/>
                  </a:solidFill>
                  <a:latin typeface="Arial"/>
                </a:rPr>
                <a:t>Efficiency     [ % ]</a:t>
              </a:r>
              <a:endParaRPr sz="1633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3879" y="806027"/>
            <a:ext cx="4147200" cy="3010490"/>
            <a:chOff x="4763076" y="940828"/>
            <a:chExt cx="4147200" cy="3010490"/>
          </a:xfrm>
        </p:grpSpPr>
        <p:pic>
          <p:nvPicPr>
            <p:cNvPr id="86" name="Picture 8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63076" y="940828"/>
              <a:ext cx="4147200" cy="2712334"/>
            </a:xfrm>
            <a:prstGeom prst="rect">
              <a:avLst/>
            </a:prstGeom>
            <a:ln>
              <a:noFill/>
            </a:ln>
          </p:spPr>
        </p:pic>
        <p:sp>
          <p:nvSpPr>
            <p:cNvPr id="87" name="TextShape 5"/>
            <p:cNvSpPr txBox="1"/>
            <p:nvPr/>
          </p:nvSpPr>
          <p:spPr>
            <a:xfrm>
              <a:off x="5619619" y="3635809"/>
              <a:ext cx="2768805" cy="315509"/>
            </a:xfrm>
            <a:prstGeom prst="rect">
              <a:avLst/>
            </a:prstGeom>
          </p:spPr>
          <p:txBody>
            <a:bodyPr lIns="81638" tIns="40819" rIns="81638" bIns="40819"/>
            <a:lstStyle/>
            <a:p>
              <a:r>
                <a:rPr lang="en-US" sz="1451" i="1" dirty="0">
                  <a:latin typeface="Arial"/>
                </a:rPr>
                <a:t>Neutron  Energy           [MeV]</a:t>
              </a:r>
              <a:endParaRPr sz="1633" dirty="0"/>
            </a:p>
          </p:txBody>
        </p:sp>
        <p:sp>
          <p:nvSpPr>
            <p:cNvPr id="88" name="TextShape 6"/>
            <p:cNvSpPr txBox="1"/>
            <p:nvPr/>
          </p:nvSpPr>
          <p:spPr>
            <a:xfrm>
              <a:off x="5466781" y="2986345"/>
              <a:ext cx="3306017" cy="310484"/>
            </a:xfrm>
            <a:prstGeom prst="rect">
              <a:avLst/>
            </a:prstGeom>
          </p:spPr>
          <p:txBody>
            <a:bodyPr lIns="81638" tIns="40819" rIns="81638" bIns="40819"/>
            <a:lstStyle/>
            <a:p>
              <a:r>
                <a:rPr lang="en-US" sz="1451" dirty="0">
                  <a:solidFill>
                    <a:srgbClr val="FF0000"/>
                  </a:solidFill>
                  <a:latin typeface="Arial"/>
                </a:rPr>
                <a:t>Recorded events in gas (4cm of Poly.)</a:t>
              </a:r>
              <a:endParaRPr sz="1633" dirty="0"/>
            </a:p>
          </p:txBody>
        </p:sp>
        <p:sp>
          <p:nvSpPr>
            <p:cNvPr id="89" name="TextShape 7"/>
            <p:cNvSpPr txBox="1"/>
            <p:nvPr/>
          </p:nvSpPr>
          <p:spPr>
            <a:xfrm>
              <a:off x="5800856" y="1239296"/>
              <a:ext cx="1258855" cy="289324"/>
            </a:xfrm>
            <a:prstGeom prst="rect">
              <a:avLst/>
            </a:prstGeom>
          </p:spPr>
          <p:txBody>
            <a:bodyPr lIns="81638" tIns="40819" rIns="81638" bIns="40819"/>
            <a:lstStyle/>
            <a:p>
              <a:r>
                <a:rPr lang="en-US" sz="1451">
                  <a:solidFill>
                    <a:srgbClr val="0000FF"/>
                  </a:solidFill>
                  <a:latin typeface="Arial"/>
                </a:rPr>
                <a:t>Beam energy</a:t>
              </a:r>
              <a:endParaRPr sz="1633"/>
            </a:p>
          </p:txBody>
        </p:sp>
        <p:pic>
          <p:nvPicPr>
            <p:cNvPr id="90" name="Picture 8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893169" y="2076899"/>
              <a:ext cx="1235343" cy="6736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556721" y="1164515"/>
              <a:ext cx="1235343" cy="6736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2" name="Picture 91"/>
          <p:cNvPicPr/>
          <p:nvPr/>
        </p:nvPicPr>
        <p:blipFill>
          <a:blip r:embed="rId6"/>
          <a:stretch>
            <a:fillRect/>
          </a:stretch>
        </p:blipFill>
        <p:spPr>
          <a:xfrm>
            <a:off x="-1305" y="4064618"/>
            <a:ext cx="4492365" cy="2799197"/>
          </a:xfrm>
          <a:prstGeom prst="rect">
            <a:avLst/>
          </a:prstGeom>
          <a:ln>
            <a:noFill/>
          </a:ln>
        </p:spPr>
      </p:pic>
      <p:sp>
        <p:nvSpPr>
          <p:cNvPr id="93" name="TextShape 8"/>
          <p:cNvSpPr txBox="1"/>
          <p:nvPr/>
        </p:nvSpPr>
        <p:spPr>
          <a:xfrm>
            <a:off x="3203848" y="6237314"/>
            <a:ext cx="1107934" cy="318237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        [MeV]</a:t>
            </a:r>
            <a:endParaRPr sz="1633" dirty="0"/>
          </a:p>
        </p:txBody>
      </p:sp>
      <p:sp>
        <p:nvSpPr>
          <p:cNvPr id="94" name="TextShape 9"/>
          <p:cNvSpPr txBox="1"/>
          <p:nvPr/>
        </p:nvSpPr>
        <p:spPr>
          <a:xfrm>
            <a:off x="1236324" y="5059947"/>
            <a:ext cx="3208013" cy="917935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b="1" i="1" dirty="0">
                <a:solidFill>
                  <a:srgbClr val="FF0000"/>
                </a:solidFill>
                <a:latin typeface="Arial"/>
              </a:rPr>
              <a:t>Overall Eff. = 3.8% (4cm of Poly.)</a:t>
            </a:r>
            <a:endParaRPr sz="1633" dirty="0"/>
          </a:p>
          <a:p>
            <a:r>
              <a:rPr lang="en-US" sz="1451" b="1" i="1" dirty="0">
                <a:solidFill>
                  <a:srgbClr val="FF0000"/>
                </a:solidFill>
                <a:latin typeface="Arial"/>
              </a:rPr>
              <a:t>For neutrons (10</a:t>
            </a:r>
            <a:r>
              <a:rPr lang="en-US" sz="1451" b="1" i="1" baseline="30000" dirty="0">
                <a:solidFill>
                  <a:srgbClr val="FF0000"/>
                </a:solidFill>
                <a:latin typeface="Arial"/>
              </a:rPr>
              <a:t>-1</a:t>
            </a:r>
            <a:r>
              <a:rPr lang="en-US" sz="1451" b="1" i="1" dirty="0">
                <a:solidFill>
                  <a:srgbClr val="FF0000"/>
                </a:solidFill>
                <a:latin typeface="Arial"/>
              </a:rPr>
              <a:t> – 10</a:t>
            </a:r>
            <a:r>
              <a:rPr lang="en-US" sz="1451" b="1" i="1" baseline="30000" dirty="0">
                <a:solidFill>
                  <a:srgbClr val="FF0000"/>
                </a:solidFill>
                <a:latin typeface="Arial"/>
              </a:rPr>
              <a:t>7</a:t>
            </a:r>
            <a:r>
              <a:rPr lang="en-US" sz="1451" b="1" i="1" dirty="0">
                <a:solidFill>
                  <a:srgbClr val="FF0000"/>
                </a:solidFill>
                <a:latin typeface="Arial"/>
              </a:rPr>
              <a:t>) eV</a:t>
            </a:r>
            <a:endParaRPr sz="1633" dirty="0"/>
          </a:p>
          <a:p>
            <a:endParaRPr sz="1633" dirty="0"/>
          </a:p>
          <a:p>
            <a:r>
              <a:rPr lang="en-US" sz="1451" dirty="0">
                <a:latin typeface="Arial"/>
              </a:rPr>
              <a:t>Threshold &gt; 10 </a:t>
            </a:r>
            <a:r>
              <a:rPr lang="en-US" sz="1451" dirty="0" err="1">
                <a:latin typeface="Arial"/>
              </a:rPr>
              <a:t>keV</a:t>
            </a:r>
            <a:endParaRPr sz="1633" dirty="0"/>
          </a:p>
        </p:txBody>
      </p:sp>
      <p:sp>
        <p:nvSpPr>
          <p:cNvPr id="95" name="TextShape 10"/>
          <p:cNvSpPr txBox="1"/>
          <p:nvPr/>
        </p:nvSpPr>
        <p:spPr>
          <a:xfrm>
            <a:off x="4427986" y="4533368"/>
            <a:ext cx="4833469" cy="1703944"/>
          </a:xfrm>
          <a:prstGeom prst="rect">
            <a:avLst/>
          </a:prstGeom>
        </p:spPr>
        <p:txBody>
          <a:bodyPr lIns="81638" tIns="40819" rIns="81638" bIns="40819"/>
          <a:lstStyle/>
          <a:p>
            <a:pPr>
              <a:lnSpc>
                <a:spcPct val="150000"/>
              </a:lnSpc>
              <a:buSzPct val="45000"/>
            </a:pPr>
            <a:r>
              <a:rPr lang="en-US" sz="1600" i="1" dirty="0">
                <a:latin typeface="Comic Sans MS" panose="030F0702030302020204" pitchFamily="66" charset="0"/>
              </a:rPr>
              <a:t>For neutrons with energy </a:t>
            </a:r>
            <a:r>
              <a:rPr lang="en-US" sz="1600" b="1" i="1" dirty="0">
                <a:latin typeface="Comic Sans MS" panose="030F0702030302020204" pitchFamily="66" charset="0"/>
              </a:rPr>
              <a:t>1 eV – 1 MeV</a:t>
            </a:r>
            <a:r>
              <a:rPr lang="en-US" sz="1600" i="1" dirty="0">
                <a:latin typeface="Comic Sans MS" panose="030F0702030302020204" pitchFamily="66" charset="0"/>
              </a:rPr>
              <a:t>, the recorded efficiency for a double-sided Micromegas detector with 2</a:t>
            </a:r>
            <a:r>
              <a:rPr lang="en-US" sz="1600" i="1" dirty="0">
                <a:latin typeface="Comic Sans MS" panose="030F0702030302020204" pitchFamily="66" charset="0"/>
                <a:ea typeface="Arial"/>
              </a:rPr>
              <a:t>x</a:t>
            </a:r>
            <a:r>
              <a:rPr lang="en-US" sz="1600" i="1" dirty="0">
                <a:latin typeface="Comic Sans MS" panose="030F0702030302020204" pitchFamily="66" charset="0"/>
              </a:rPr>
              <a:t>B</a:t>
            </a:r>
            <a:r>
              <a:rPr lang="en-US" sz="1600" i="1" baseline="-25000" dirty="0">
                <a:latin typeface="Comic Sans MS" panose="030F0702030302020204" pitchFamily="66" charset="0"/>
              </a:rPr>
              <a:t>4</a:t>
            </a:r>
            <a:r>
              <a:rPr lang="en-US" sz="1600" i="1" dirty="0">
                <a:latin typeface="Comic Sans MS" panose="030F0702030302020204" pitchFamily="66" charset="0"/>
              </a:rPr>
              <a:t>C layers is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&gt; 5%</a:t>
            </a:r>
            <a:r>
              <a:rPr lang="en-US" sz="1600" i="1" dirty="0">
                <a:latin typeface="Comic Sans MS" panose="030F0702030302020204" pitchFamily="66" charset="0"/>
              </a:rPr>
              <a:t> (4cm of Poly.).</a:t>
            </a:r>
            <a:endParaRPr sz="1600" dirty="0">
              <a:latin typeface="Comic Sans MS" panose="030F0702030302020204" pitchFamily="66" charset="0"/>
            </a:endParaRPr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/>
          <a:lstStyle/>
          <a:p>
            <a:r>
              <a:rPr lang="en-US" dirty="0" smtClean="0"/>
              <a:t>Simulated response to neutrons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4439792" y="801393"/>
            <a:ext cx="4277167" cy="2923939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3"/>
          <a:stretch>
            <a:fillRect/>
          </a:stretch>
        </p:blipFill>
        <p:spPr>
          <a:xfrm>
            <a:off x="132254" y="548966"/>
            <a:ext cx="4175610" cy="622080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4"/>
          <a:stretch>
            <a:fillRect/>
          </a:stretch>
        </p:blipFill>
        <p:spPr>
          <a:xfrm>
            <a:off x="4642905" y="3989838"/>
            <a:ext cx="3887918" cy="2659433"/>
          </a:xfrm>
          <a:prstGeom prst="rect">
            <a:avLst/>
          </a:prstGeom>
          <a:ln>
            <a:noFill/>
          </a:ln>
        </p:spPr>
      </p:pic>
      <p:sp>
        <p:nvSpPr>
          <p:cNvPr id="131" name="TextShape 3"/>
          <p:cNvSpPr txBox="1"/>
          <p:nvPr/>
        </p:nvSpPr>
        <p:spPr>
          <a:xfrm>
            <a:off x="827584" y="2429863"/>
            <a:ext cx="3402560" cy="295240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dirty="0">
                <a:solidFill>
                  <a:srgbClr val="FF0000"/>
                </a:solidFill>
                <a:latin typeface="Arial"/>
              </a:rPr>
              <a:t>Recorded events in gas (4cm of Poly.)</a:t>
            </a:r>
            <a:endParaRPr sz="1633" dirty="0"/>
          </a:p>
        </p:txBody>
      </p:sp>
      <p:sp>
        <p:nvSpPr>
          <p:cNvPr id="132" name="TextShape 4"/>
          <p:cNvSpPr txBox="1"/>
          <p:nvPr/>
        </p:nvSpPr>
        <p:spPr>
          <a:xfrm>
            <a:off x="1990658" y="1078633"/>
            <a:ext cx="1258855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>
                <a:solidFill>
                  <a:srgbClr val="0000FF"/>
                </a:solidFill>
                <a:latin typeface="Arial"/>
              </a:rPr>
              <a:t>Beam energy</a:t>
            </a:r>
            <a:endParaRPr sz="1633"/>
          </a:p>
        </p:txBody>
      </p:sp>
      <p:sp>
        <p:nvSpPr>
          <p:cNvPr id="134" name="TextShape 6"/>
          <p:cNvSpPr txBox="1"/>
          <p:nvPr/>
        </p:nvSpPr>
        <p:spPr>
          <a:xfrm>
            <a:off x="3496583" y="6059328"/>
            <a:ext cx="707113" cy="504713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        [MeV]</a:t>
            </a:r>
            <a:endParaRPr sz="1633" dirty="0"/>
          </a:p>
        </p:txBody>
      </p:sp>
      <p:sp>
        <p:nvSpPr>
          <p:cNvPr id="135" name="TextShape 7"/>
          <p:cNvSpPr txBox="1"/>
          <p:nvPr/>
        </p:nvSpPr>
        <p:spPr>
          <a:xfrm rot="16206600">
            <a:off x="-2215086" y="3524495"/>
            <a:ext cx="4941699" cy="431048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solidFill>
                  <a:srgbClr val="000000"/>
                </a:solidFill>
                <a:latin typeface="Arial"/>
              </a:rPr>
              <a:t>Efficiency                 %</a:t>
            </a:r>
            <a:endParaRPr sz="1633" dirty="0"/>
          </a:p>
        </p:txBody>
      </p:sp>
      <p:sp>
        <p:nvSpPr>
          <p:cNvPr id="136" name="TextShape 8"/>
          <p:cNvSpPr txBox="1"/>
          <p:nvPr/>
        </p:nvSpPr>
        <p:spPr>
          <a:xfrm>
            <a:off x="1180159" y="4386269"/>
            <a:ext cx="3127707" cy="78927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361" b="1" i="1">
                <a:solidFill>
                  <a:srgbClr val="0000FF"/>
                </a:solidFill>
                <a:latin typeface="Arial"/>
              </a:rPr>
              <a:t>Neutrons that pass Cd and detected</a:t>
            </a:r>
            <a:endParaRPr sz="1633"/>
          </a:p>
        </p:txBody>
      </p:sp>
      <p:sp>
        <p:nvSpPr>
          <p:cNvPr id="137" name="CustomShape 9"/>
          <p:cNvSpPr/>
          <p:nvPr/>
        </p:nvSpPr>
        <p:spPr>
          <a:xfrm rot="20355000">
            <a:off x="2779255" y="4648305"/>
            <a:ext cx="247762" cy="1326777"/>
          </a:xfrm>
          <a:prstGeom prst="downArrow">
            <a:avLst>
              <a:gd name="adj1" fmla="val 16200"/>
              <a:gd name="adj2" fmla="val 11860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</p:sp>
      <p:sp>
        <p:nvSpPr>
          <p:cNvPr id="138" name="CustomShape 10"/>
          <p:cNvSpPr/>
          <p:nvPr/>
        </p:nvSpPr>
        <p:spPr>
          <a:xfrm rot="17312400">
            <a:off x="5051517" y="3315233"/>
            <a:ext cx="172066" cy="3928737"/>
          </a:xfrm>
          <a:prstGeom prst="downArrow">
            <a:avLst>
              <a:gd name="adj1" fmla="val 16200"/>
              <a:gd name="adj2" fmla="val 218822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</p:sp>
      <p:sp>
        <p:nvSpPr>
          <p:cNvPr id="139" name="CustomShape 11"/>
          <p:cNvSpPr/>
          <p:nvPr/>
        </p:nvSpPr>
        <p:spPr>
          <a:xfrm>
            <a:off x="6884352" y="4064616"/>
            <a:ext cx="663552" cy="2654208"/>
          </a:xfrm>
          <a:prstGeom prst="ellipse">
            <a:avLst/>
          </a:prstGeom>
          <a:noFill/>
          <a:ln w="18360">
            <a:solidFill>
              <a:srgbClr val="0000FF"/>
            </a:solidFill>
            <a:round/>
          </a:ln>
        </p:spPr>
      </p:sp>
      <p:sp>
        <p:nvSpPr>
          <p:cNvPr id="141" name="TextShape 13"/>
          <p:cNvSpPr txBox="1"/>
          <p:nvPr/>
        </p:nvSpPr>
        <p:spPr>
          <a:xfrm>
            <a:off x="580936" y="5243793"/>
            <a:ext cx="3622759" cy="353002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 b="1" i="1" baseline="30000" dirty="0">
                <a:solidFill>
                  <a:srgbClr val="FF0000"/>
                </a:solidFill>
                <a:latin typeface="Arial"/>
              </a:rPr>
              <a:t>113</a:t>
            </a:r>
            <a:r>
              <a:rPr lang="en-US" sz="1633" b="1" i="1" dirty="0">
                <a:solidFill>
                  <a:srgbClr val="FF0000"/>
                </a:solidFill>
                <a:latin typeface="Arial"/>
              </a:rPr>
              <a:t>Cd (</a:t>
            </a:r>
            <a:r>
              <a:rPr lang="en-US" sz="1633" b="1" i="1" dirty="0" err="1">
                <a:solidFill>
                  <a:srgbClr val="FF0000"/>
                </a:solidFill>
                <a:latin typeface="Arial"/>
              </a:rPr>
              <a:t>n,</a:t>
            </a:r>
            <a:r>
              <a:rPr lang="en-US" sz="1633" b="1" i="1" dirty="0" err="1">
                <a:solidFill>
                  <a:srgbClr val="FF0000"/>
                </a:solidFill>
                <a:latin typeface="Symbol"/>
                <a:ea typeface="Symbol"/>
              </a:rPr>
              <a:t>g</a:t>
            </a:r>
            <a:r>
              <a:rPr lang="en-US" sz="1633" b="1" i="1" dirty="0">
                <a:solidFill>
                  <a:srgbClr val="FF0000"/>
                </a:solidFill>
                <a:latin typeface="Arial"/>
              </a:rPr>
              <a:t>) Cd</a:t>
            </a:r>
            <a:r>
              <a:rPr lang="en-US" sz="1633" b="1" i="1" baseline="30000" dirty="0">
                <a:solidFill>
                  <a:srgbClr val="FF0000"/>
                </a:solidFill>
                <a:latin typeface="Arial"/>
              </a:rPr>
              <a:t>114</a:t>
            </a:r>
            <a:r>
              <a:rPr lang="en-US" sz="1633" b="1" i="1" dirty="0">
                <a:solidFill>
                  <a:srgbClr val="FF0000"/>
                </a:solidFill>
                <a:latin typeface="Arial"/>
              </a:rPr>
              <a:t> capture </a:t>
            </a:r>
            <a:r>
              <a:rPr lang="en-US" sz="1633" b="1" i="1" dirty="0">
                <a:solidFill>
                  <a:srgbClr val="FF0000"/>
                </a:solidFill>
                <a:latin typeface="Symbol"/>
                <a:ea typeface="Symbol"/>
              </a:rPr>
              <a:t>g</a:t>
            </a:r>
            <a:r>
              <a:rPr lang="en-US" sz="1633" i="1" dirty="0">
                <a:solidFill>
                  <a:srgbClr val="FF0000"/>
                </a:solidFill>
                <a:latin typeface="Arial" panose="020B0604020202020204" pitchFamily="34" charset="0"/>
                <a:ea typeface="Symbol"/>
                <a:cs typeface="Arial" panose="020B0604020202020204" pitchFamily="34" charset="0"/>
              </a:rPr>
              <a:t> ‘</a:t>
            </a:r>
            <a:r>
              <a:rPr lang="en-US" sz="1633" i="1" dirty="0">
                <a:solidFill>
                  <a:srgbClr val="FF0000"/>
                </a:solidFill>
                <a:latin typeface="+mj-lt"/>
                <a:ea typeface="Symbol"/>
                <a:cs typeface="Arial" panose="020B0604020202020204" pitchFamily="34" charset="0"/>
              </a:rPr>
              <a:t>s</a:t>
            </a:r>
            <a:endParaRPr sz="1633" dirty="0"/>
          </a:p>
        </p:txBody>
      </p:sp>
      <p:sp>
        <p:nvSpPr>
          <p:cNvPr id="142" name="CustomShape 14"/>
          <p:cNvSpPr/>
          <p:nvPr/>
        </p:nvSpPr>
        <p:spPr>
          <a:xfrm rot="21256800">
            <a:off x="2018285" y="5493936"/>
            <a:ext cx="253077" cy="738659"/>
          </a:xfrm>
          <a:prstGeom prst="downArrow">
            <a:avLst>
              <a:gd name="adj1" fmla="val 34485"/>
              <a:gd name="adj2" fmla="val 1090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</p:sp>
      <p:sp>
        <p:nvSpPr>
          <p:cNvPr id="143" name="CustomShape 15"/>
          <p:cNvSpPr/>
          <p:nvPr/>
        </p:nvSpPr>
        <p:spPr>
          <a:xfrm>
            <a:off x="5803795" y="6304104"/>
            <a:ext cx="1329390" cy="248832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</p:sp>
      <p:sp>
        <p:nvSpPr>
          <p:cNvPr id="145" name="CustomShape 17"/>
          <p:cNvSpPr/>
          <p:nvPr/>
        </p:nvSpPr>
        <p:spPr>
          <a:xfrm>
            <a:off x="1680759" y="5995840"/>
            <a:ext cx="1329390" cy="714494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</p:sp>
      <p:sp>
        <p:nvSpPr>
          <p:cNvPr id="146" name="CustomShape 18"/>
          <p:cNvSpPr/>
          <p:nvPr/>
        </p:nvSpPr>
        <p:spPr>
          <a:xfrm rot="17245800">
            <a:off x="4348092" y="4638915"/>
            <a:ext cx="217204" cy="2632300"/>
          </a:xfrm>
          <a:prstGeom prst="downArrow">
            <a:avLst>
              <a:gd name="adj1" fmla="val 16200"/>
              <a:gd name="adj2" fmla="val 1667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</p:sp>
      <p:sp>
        <p:nvSpPr>
          <p:cNvPr id="147" name="TextShape 19"/>
          <p:cNvSpPr txBox="1"/>
          <p:nvPr/>
        </p:nvSpPr>
        <p:spPr>
          <a:xfrm>
            <a:off x="5809999" y="3666877"/>
            <a:ext cx="2720824" cy="269226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Neutron  Energy           [MeV]</a:t>
            </a:r>
            <a:endParaRPr sz="1633" dirty="0"/>
          </a:p>
        </p:txBody>
      </p:sp>
      <p:sp>
        <p:nvSpPr>
          <p:cNvPr id="148" name="TextShape 20"/>
          <p:cNvSpPr txBox="1"/>
          <p:nvPr/>
        </p:nvSpPr>
        <p:spPr>
          <a:xfrm>
            <a:off x="1532181" y="3429000"/>
            <a:ext cx="2547099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Neutron  Energy         [MeV]</a:t>
            </a:r>
            <a:endParaRPr sz="1633" dirty="0"/>
          </a:p>
        </p:txBody>
      </p:sp>
      <p:sp>
        <p:nvSpPr>
          <p:cNvPr id="149" name="TextShape 21"/>
          <p:cNvSpPr txBox="1"/>
          <p:nvPr/>
        </p:nvSpPr>
        <p:spPr>
          <a:xfrm>
            <a:off x="7007121" y="6171998"/>
            <a:ext cx="1349979" cy="309571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         [MeV]</a:t>
            </a:r>
            <a:endParaRPr sz="1633" dirty="0"/>
          </a:p>
        </p:txBody>
      </p:sp>
      <p:sp>
        <p:nvSpPr>
          <p:cNvPr id="150" name="TextShape 22"/>
          <p:cNvSpPr txBox="1"/>
          <p:nvPr/>
        </p:nvSpPr>
        <p:spPr>
          <a:xfrm rot="16164600">
            <a:off x="3047705" y="2133066"/>
            <a:ext cx="2662045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Energy  Deposition    [MeV]</a:t>
            </a:r>
            <a:endParaRPr sz="1633" dirty="0"/>
          </a:p>
        </p:txBody>
      </p:sp>
      <p:sp>
        <p:nvSpPr>
          <p:cNvPr id="151" name="TextShape 23"/>
          <p:cNvSpPr txBox="1"/>
          <p:nvPr/>
        </p:nvSpPr>
        <p:spPr>
          <a:xfrm rot="16164600">
            <a:off x="3276291" y="5137664"/>
            <a:ext cx="2662045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 dirty="0">
                <a:latin typeface="Arial"/>
              </a:rPr>
              <a:t>Energy  Deposition   [MeV]</a:t>
            </a:r>
            <a:endParaRPr sz="1633" dirty="0"/>
          </a:p>
        </p:txBody>
      </p:sp>
      <p:sp>
        <p:nvSpPr>
          <p:cNvPr id="154" name="CustomShape 26"/>
          <p:cNvSpPr/>
          <p:nvPr/>
        </p:nvSpPr>
        <p:spPr>
          <a:xfrm rot="18682800">
            <a:off x="2889327" y="2609180"/>
            <a:ext cx="90455" cy="738659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</p: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Simulated response to thermal neutrons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6337" y="3723199"/>
            <a:ext cx="4413455" cy="2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CustomShape 12"/>
          <p:cNvSpPr/>
          <p:nvPr/>
        </p:nvSpPr>
        <p:spPr>
          <a:xfrm>
            <a:off x="2793972" y="3898728"/>
            <a:ext cx="873198" cy="2811606"/>
          </a:xfrm>
          <a:prstGeom prst="ellipse">
            <a:avLst/>
          </a:prstGeom>
          <a:noFill/>
          <a:ln w="18360">
            <a:solidFill>
              <a:srgbClr val="0000FF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42484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2298"/>
          </a:xfrm>
        </p:spPr>
        <p:txBody>
          <a:bodyPr/>
          <a:lstStyle/>
          <a:p>
            <a:r>
              <a:rPr lang="en-US" dirty="0" smtClean="0"/>
              <a:t>Response to gamma’s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85641"/>
            <a:ext cx="3829378" cy="5467847"/>
          </a:xfrm>
          <a:prstGeom prst="rect">
            <a:avLst/>
          </a:prstGeom>
        </p:spPr>
      </p:pic>
      <p:sp>
        <p:nvSpPr>
          <p:cNvPr id="6" name="TextShape 10"/>
          <p:cNvSpPr txBox="1"/>
          <p:nvPr/>
        </p:nvSpPr>
        <p:spPr>
          <a:xfrm>
            <a:off x="4624381" y="875848"/>
            <a:ext cx="4067280" cy="2553152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/>
          <a:p>
            <a:pPr>
              <a:buSzPct val="45000"/>
            </a:pP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Use of Helium mixtures 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low sensitivity to </a:t>
            </a:r>
            <a:r>
              <a:rPr lang="el-GR" sz="16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γ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/ electrons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SzPct val="45000"/>
            </a:pPr>
            <a:endParaRPr lang="en-US" sz="1600" dirty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en-US" sz="1600" dirty="0">
                <a:latin typeface="Comic Sans MS" panose="030F0702030302020204" pitchFamily="66" charset="0"/>
              </a:rPr>
              <a:t>A threshold ~10 </a:t>
            </a:r>
            <a:r>
              <a:rPr lang="en-US" sz="1600" dirty="0" err="1">
                <a:latin typeface="Comic Sans MS" panose="030F0702030302020204" pitchFamily="66" charset="0"/>
              </a:rPr>
              <a:t>keV</a:t>
            </a:r>
            <a:r>
              <a:rPr lang="en-US" sz="1600" dirty="0">
                <a:latin typeface="Comic Sans MS" panose="030F0702030302020204" pitchFamily="66" charset="0"/>
              </a:rPr>
              <a:t>, photons from 10 </a:t>
            </a:r>
            <a:r>
              <a:rPr lang="en-US" sz="1600" dirty="0" err="1">
                <a:latin typeface="Comic Sans MS" panose="030F0702030302020204" pitchFamily="66" charset="0"/>
              </a:rPr>
              <a:t>keV</a:t>
            </a:r>
            <a:r>
              <a:rPr lang="en-US" sz="1600" dirty="0">
                <a:latin typeface="Comic Sans MS" panose="030F0702030302020204" pitchFamily="66" charset="0"/>
              </a:rPr>
              <a:t> to 100 MeV could create a very small background with a detection efficiency of ~ 0.006%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attenuation ~1000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</a:p>
          <a:p>
            <a:pPr>
              <a:buSzPct val="45000"/>
            </a:pPr>
            <a:endParaRPr sz="600" dirty="0">
              <a:latin typeface="Comic Sans MS" panose="030F0702030302020204" pitchFamily="66" charset="0"/>
            </a:endParaRPr>
          </a:p>
          <a:p>
            <a:pPr>
              <a:buSzPct val="45000"/>
            </a:pPr>
            <a:r>
              <a:rPr lang="en-US" sz="1600" dirty="0">
                <a:latin typeface="Comic Sans MS" panose="030F0702030302020204" pitchFamily="66" charset="0"/>
              </a:rPr>
              <a:t>A threshold of ~ 30 </a:t>
            </a:r>
            <a:r>
              <a:rPr lang="en-US" sz="1600" dirty="0" err="1">
                <a:latin typeface="Comic Sans MS" panose="030F0702030302020204" pitchFamily="66" charset="0"/>
              </a:rPr>
              <a:t>keV</a:t>
            </a:r>
            <a:r>
              <a:rPr lang="en-US" sz="1600" dirty="0">
                <a:latin typeface="Comic Sans MS" panose="030F0702030302020204" pitchFamily="66" charset="0"/>
              </a:rPr>
              <a:t> cuts almost all the photons</a:t>
            </a:r>
            <a:endParaRPr sz="1600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18856" y="3639351"/>
            <a:ext cx="4067944" cy="2813987"/>
            <a:chOff x="4618856" y="3212976"/>
            <a:chExt cx="4067944" cy="28139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8856" y="3212976"/>
              <a:ext cx="4067944" cy="28139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56176" y="3861048"/>
              <a:ext cx="16945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10 </a:t>
              </a:r>
              <a:r>
                <a:rPr lang="en-US" sz="1600" dirty="0" err="1">
                  <a:solidFill>
                    <a:srgbClr val="0000FF"/>
                  </a:solidFill>
                </a:rPr>
                <a:t>keV</a:t>
              </a:r>
              <a:r>
                <a:rPr lang="en-US" sz="1600" dirty="0">
                  <a:solidFill>
                    <a:srgbClr val="0000FF"/>
                  </a:solidFill>
                </a:rPr>
                <a:t> – 100 MeV</a:t>
              </a:r>
              <a:endParaRPr lang="fr-FR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8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2"/>
          <p:cNvPicPr/>
          <p:nvPr/>
        </p:nvPicPr>
        <p:blipFill>
          <a:blip r:embed="rId2"/>
          <a:stretch>
            <a:fillRect/>
          </a:stretch>
        </p:blipFill>
        <p:spPr>
          <a:xfrm>
            <a:off x="82944" y="510433"/>
            <a:ext cx="4561920" cy="3301106"/>
          </a:xfrm>
          <a:prstGeom prst="rect">
            <a:avLst/>
          </a:prstGeom>
          <a:ln>
            <a:noFill/>
          </a:ln>
        </p:spPr>
      </p:pic>
      <p:pic>
        <p:nvPicPr>
          <p:cNvPr id="224" name="Picture 223"/>
          <p:cNvPicPr/>
          <p:nvPr/>
        </p:nvPicPr>
        <p:blipFill>
          <a:blip r:embed="rId3"/>
          <a:stretch>
            <a:fillRect/>
          </a:stretch>
        </p:blipFill>
        <p:spPr>
          <a:xfrm>
            <a:off x="4561920" y="421938"/>
            <a:ext cx="4561920" cy="3491812"/>
          </a:xfrm>
          <a:prstGeom prst="rect">
            <a:avLst/>
          </a:prstGeom>
          <a:ln>
            <a:noFill/>
          </a:ln>
        </p:spPr>
      </p:pic>
      <p:sp>
        <p:nvSpPr>
          <p:cNvPr id="225" name="TextShape 1"/>
          <p:cNvSpPr txBox="1"/>
          <p:nvPr/>
        </p:nvSpPr>
        <p:spPr>
          <a:xfrm>
            <a:off x="-165888" y="-16621"/>
            <a:ext cx="8792064" cy="7291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/>
          <a:p>
            <a:pPr algn="ctr"/>
            <a:r>
              <a:rPr lang="en-US" sz="2540" i="1" dirty="0">
                <a:solidFill>
                  <a:srgbClr val="000000"/>
                </a:solidFill>
                <a:latin typeface="Comic Sans MS" panose="030F0702030302020204" pitchFamily="66" charset="0"/>
              </a:rPr>
              <a:t>Increasing the efficiency: 4 x B</a:t>
            </a:r>
            <a:r>
              <a:rPr lang="en-US" sz="2540" i="1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en-US" sz="2540" i="1" dirty="0">
                <a:solidFill>
                  <a:srgbClr val="000000"/>
                </a:solidFill>
                <a:latin typeface="Comic Sans MS" panose="030F0702030302020204" pitchFamily="66" charset="0"/>
              </a:rPr>
              <a:t>C layers + 4cm </a:t>
            </a:r>
            <a:r>
              <a:rPr lang="en-US" sz="254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Polyeth</a:t>
            </a:r>
            <a:r>
              <a:rPr lang="en-US" sz="2540" i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sz="1633" dirty="0">
              <a:latin typeface="Comic Sans MS" panose="030F0702030302020204" pitchFamily="66" charset="0"/>
            </a:endParaRPr>
          </a:p>
        </p:txBody>
      </p:sp>
      <p:sp>
        <p:nvSpPr>
          <p:cNvPr id="226" name="TextShape 2"/>
          <p:cNvSpPr txBox="1"/>
          <p:nvPr/>
        </p:nvSpPr>
        <p:spPr>
          <a:xfrm rot="16206600">
            <a:off x="3963028" y="2104003"/>
            <a:ext cx="2256795" cy="431048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>
                <a:solidFill>
                  <a:srgbClr val="000000"/>
                </a:solidFill>
                <a:latin typeface="Arial"/>
              </a:rPr>
              <a:t>Efficiency                 %</a:t>
            </a:r>
            <a:endParaRPr sz="1633"/>
          </a:p>
        </p:txBody>
      </p:sp>
      <p:sp>
        <p:nvSpPr>
          <p:cNvPr id="227" name="TextShape 3"/>
          <p:cNvSpPr txBox="1"/>
          <p:nvPr/>
        </p:nvSpPr>
        <p:spPr>
          <a:xfrm>
            <a:off x="743886" y="3740025"/>
            <a:ext cx="3621453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>
                <a:latin typeface="Arial"/>
              </a:rPr>
              <a:t>Neutron  Energy                                [MeV]</a:t>
            </a:r>
            <a:endParaRPr sz="1633"/>
          </a:p>
        </p:txBody>
      </p:sp>
      <p:sp>
        <p:nvSpPr>
          <p:cNvPr id="228" name="TextShape 4"/>
          <p:cNvSpPr txBox="1"/>
          <p:nvPr/>
        </p:nvSpPr>
        <p:spPr>
          <a:xfrm>
            <a:off x="5152327" y="3837990"/>
            <a:ext cx="3621453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i="1">
                <a:latin typeface="Arial"/>
              </a:rPr>
              <a:t>Neutron  Energy                                [MeV]</a:t>
            </a:r>
            <a:endParaRPr sz="1633"/>
          </a:p>
        </p:txBody>
      </p:sp>
      <p:sp>
        <p:nvSpPr>
          <p:cNvPr id="229" name="TextShape 5"/>
          <p:cNvSpPr txBox="1"/>
          <p:nvPr/>
        </p:nvSpPr>
        <p:spPr>
          <a:xfrm>
            <a:off x="830421" y="3051656"/>
            <a:ext cx="3398047" cy="305337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451" dirty="0">
                <a:solidFill>
                  <a:srgbClr val="FF0000"/>
                </a:solidFill>
                <a:latin typeface="Arial"/>
              </a:rPr>
              <a:t>Recorded events in gas (4cm of Poly.)</a:t>
            </a:r>
            <a:endParaRPr sz="1633" dirty="0"/>
          </a:p>
        </p:txBody>
      </p:sp>
      <p:sp>
        <p:nvSpPr>
          <p:cNvPr id="230" name="TextShape 6"/>
          <p:cNvSpPr txBox="1"/>
          <p:nvPr/>
        </p:nvSpPr>
        <p:spPr>
          <a:xfrm>
            <a:off x="1853178" y="1111616"/>
            <a:ext cx="1394374" cy="314469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>
                <a:solidFill>
                  <a:srgbClr val="0000FF"/>
                </a:solidFill>
                <a:latin typeface="Arial"/>
              </a:rPr>
              <a:t>Beam energy</a:t>
            </a:r>
            <a:endParaRPr sz="1633"/>
          </a:p>
        </p:txBody>
      </p:sp>
      <p:pic>
        <p:nvPicPr>
          <p:cNvPr id="231" name="Picture 230"/>
          <p:cNvPicPr/>
          <p:nvPr/>
        </p:nvPicPr>
        <p:blipFill>
          <a:blip r:embed="rId4"/>
          <a:stretch>
            <a:fillRect/>
          </a:stretch>
        </p:blipFill>
        <p:spPr>
          <a:xfrm>
            <a:off x="147277" y="4002574"/>
            <a:ext cx="4414645" cy="2799197"/>
          </a:xfrm>
          <a:prstGeom prst="rect">
            <a:avLst/>
          </a:prstGeom>
          <a:ln>
            <a:noFill/>
          </a:ln>
        </p:spPr>
      </p:pic>
      <p:sp>
        <p:nvSpPr>
          <p:cNvPr id="233" name="TextShape 8"/>
          <p:cNvSpPr txBox="1"/>
          <p:nvPr/>
        </p:nvSpPr>
        <p:spPr>
          <a:xfrm>
            <a:off x="4644866" y="4562283"/>
            <a:ext cx="4332681" cy="1078925"/>
          </a:xfrm>
          <a:prstGeom prst="rect">
            <a:avLst/>
          </a:prstGeom>
        </p:spPr>
        <p:txBody>
          <a:bodyPr lIns="81638" tIns="40819" rIns="81638" bIns="40819"/>
          <a:lstStyle/>
          <a:p>
            <a:pPr>
              <a:lnSpc>
                <a:spcPct val="150000"/>
              </a:lnSpc>
              <a:buSzPct val="45000"/>
            </a:pPr>
            <a:r>
              <a:rPr lang="en-US" sz="1600" i="1" dirty="0">
                <a:latin typeface="Comic Sans MS" panose="030F0702030302020204" pitchFamily="66" charset="0"/>
              </a:rPr>
              <a:t>For neutrons with energy </a:t>
            </a:r>
            <a:r>
              <a:rPr lang="en-US" sz="1600" b="1" i="1" dirty="0">
                <a:latin typeface="Comic Sans MS" panose="030F0702030302020204" pitchFamily="66" charset="0"/>
              </a:rPr>
              <a:t>1 eV – 1 MeV</a:t>
            </a:r>
            <a:r>
              <a:rPr lang="en-US" sz="1600" i="1" dirty="0">
                <a:latin typeface="Comic Sans MS" panose="030F0702030302020204" pitchFamily="66" charset="0"/>
              </a:rPr>
              <a:t>, the recorded efficiency for 4</a:t>
            </a:r>
            <a:r>
              <a:rPr lang="en-US" sz="1600" i="1" dirty="0">
                <a:latin typeface="Comic Sans MS" panose="030F0702030302020204" pitchFamily="66" charset="0"/>
                <a:ea typeface="Arial"/>
              </a:rPr>
              <a:t>x</a:t>
            </a:r>
            <a:r>
              <a:rPr lang="en-US" sz="1600" i="1" dirty="0">
                <a:latin typeface="Comic Sans MS" panose="030F0702030302020204" pitchFamily="66" charset="0"/>
              </a:rPr>
              <a:t>B</a:t>
            </a:r>
            <a:r>
              <a:rPr lang="en-US" sz="1600" i="1" baseline="-25000" dirty="0">
                <a:latin typeface="Comic Sans MS" panose="030F0702030302020204" pitchFamily="66" charset="0"/>
              </a:rPr>
              <a:t>4</a:t>
            </a:r>
            <a:r>
              <a:rPr lang="en-US" sz="1600" i="1" dirty="0">
                <a:latin typeface="Comic Sans MS" panose="030F0702030302020204" pitchFamily="66" charset="0"/>
              </a:rPr>
              <a:t>C layer </a:t>
            </a:r>
          </a:p>
          <a:p>
            <a:pPr>
              <a:lnSpc>
                <a:spcPct val="150000"/>
              </a:lnSpc>
              <a:buSzPct val="45000"/>
            </a:pPr>
            <a:r>
              <a:rPr lang="en-US" sz="1600" i="1" dirty="0">
                <a:latin typeface="Comic Sans MS" panose="030F0702030302020204" pitchFamily="66" charset="0"/>
              </a:rPr>
              <a:t>is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7-8%</a:t>
            </a:r>
            <a:r>
              <a:rPr lang="en-US" sz="1600" i="1" dirty="0">
                <a:latin typeface="Comic Sans MS" panose="030F0702030302020204" pitchFamily="66" charset="0"/>
              </a:rPr>
              <a:t>  (4cm of Polyethylene).</a:t>
            </a:r>
            <a:endParaRPr sz="1600" dirty="0">
              <a:latin typeface="Comic Sans MS" panose="030F0702030302020204" pitchFamily="66" charset="0"/>
            </a:endParaRPr>
          </a:p>
        </p:txBody>
      </p:sp>
      <p:sp>
        <p:nvSpPr>
          <p:cNvPr id="234" name="TextShape 9"/>
          <p:cNvSpPr txBox="1"/>
          <p:nvPr/>
        </p:nvSpPr>
        <p:spPr>
          <a:xfrm>
            <a:off x="3109749" y="6238794"/>
            <a:ext cx="1286285" cy="314142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>
                <a:latin typeface="Arial"/>
              </a:rPr>
              <a:t>          [MeV]</a:t>
            </a:r>
            <a:endParaRPr sz="1633"/>
          </a:p>
        </p:txBody>
      </p:sp>
      <p:sp>
        <p:nvSpPr>
          <p:cNvPr id="235" name="CustomShape 10"/>
          <p:cNvSpPr/>
          <p:nvPr/>
        </p:nvSpPr>
        <p:spPr>
          <a:xfrm>
            <a:off x="5557248" y="829800"/>
            <a:ext cx="2571264" cy="3400704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987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/>
          <a:stretch>
            <a:fillRect/>
          </a:stretch>
        </p:blipFill>
        <p:spPr>
          <a:xfrm>
            <a:off x="5874062" y="2781368"/>
            <a:ext cx="3090427" cy="188166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904761" y="408857"/>
            <a:ext cx="3055153" cy="3713290"/>
            <a:chOff x="4388195" y="581130"/>
            <a:chExt cx="4380031" cy="5323572"/>
          </a:xfrm>
        </p:grpSpPr>
        <p:pic>
          <p:nvPicPr>
            <p:cNvPr id="23" name="Picture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88195" y="828821"/>
              <a:ext cx="4380031" cy="2712661"/>
            </a:xfrm>
            <a:prstGeom prst="rect">
              <a:avLst/>
            </a:prstGeom>
          </p:spPr>
        </p:pic>
        <p:sp>
          <p:nvSpPr>
            <p:cNvPr id="24" name="TextShape 1"/>
            <p:cNvSpPr txBox="1"/>
            <p:nvPr/>
          </p:nvSpPr>
          <p:spPr>
            <a:xfrm>
              <a:off x="5756771" y="2297321"/>
              <a:ext cx="1127581" cy="495705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00" b="1" i="1" dirty="0">
                  <a:solidFill>
                    <a:srgbClr val="800000"/>
                  </a:solidFill>
                </a:rPr>
                <a:t>5 mm</a:t>
              </a:r>
              <a:endParaRPr sz="1050" dirty="0"/>
            </a:p>
          </p:txBody>
        </p:sp>
        <p:sp>
          <p:nvSpPr>
            <p:cNvPr id="25" name="TextShape 3"/>
            <p:cNvSpPr txBox="1"/>
            <p:nvPr/>
          </p:nvSpPr>
          <p:spPr>
            <a:xfrm>
              <a:off x="4774206" y="581130"/>
              <a:ext cx="3570184" cy="4957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1638" tIns="40819" rIns="81638" bIns="40819"/>
            <a:lstStyle/>
            <a:p>
              <a:r>
                <a:rPr lang="en-US" b="1" i="1" dirty="0">
                  <a:solidFill>
                    <a:srgbClr val="800000"/>
                  </a:solidFill>
                </a:rPr>
                <a:t>neutrons of 10 MeV</a:t>
              </a:r>
              <a:endParaRPr sz="1100" dirty="0"/>
            </a:p>
          </p:txBody>
        </p:sp>
        <p:sp>
          <p:nvSpPr>
            <p:cNvPr id="26" name="TextShape 6"/>
            <p:cNvSpPr txBox="1"/>
            <p:nvPr/>
          </p:nvSpPr>
          <p:spPr>
            <a:xfrm>
              <a:off x="4662097" y="3487689"/>
              <a:ext cx="3570184" cy="4957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1638" tIns="40819" rIns="81638" bIns="40819"/>
            <a:lstStyle/>
            <a:p>
              <a:r>
                <a:rPr lang="en-US" b="1" i="1" dirty="0">
                  <a:solidFill>
                    <a:srgbClr val="800000"/>
                  </a:solidFill>
                </a:rPr>
                <a:t>neutrons of 1 MeV</a:t>
              </a:r>
              <a:endParaRPr sz="1100" dirty="0"/>
            </a:p>
          </p:txBody>
        </p:sp>
        <p:sp>
          <p:nvSpPr>
            <p:cNvPr id="27" name="TextShape 7"/>
            <p:cNvSpPr txBox="1"/>
            <p:nvPr/>
          </p:nvSpPr>
          <p:spPr>
            <a:xfrm>
              <a:off x="5408668" y="2838090"/>
              <a:ext cx="2748908" cy="314142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>
                  <a:solidFill>
                    <a:srgbClr val="000080"/>
                  </a:solidFill>
                </a:rPr>
                <a:t>~ 0.3% efficiency, 1keV thr</a:t>
              </a:r>
              <a:endParaRPr sz="1633"/>
            </a:p>
          </p:txBody>
        </p:sp>
        <p:sp>
          <p:nvSpPr>
            <p:cNvPr id="28" name="TextShape 12"/>
            <p:cNvSpPr txBox="1"/>
            <p:nvPr/>
          </p:nvSpPr>
          <p:spPr>
            <a:xfrm>
              <a:off x="5756771" y="5236282"/>
              <a:ext cx="1127581" cy="495705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00" b="1" i="1" dirty="0">
                  <a:solidFill>
                    <a:srgbClr val="800000"/>
                  </a:solidFill>
                </a:rPr>
                <a:t>5 mm</a:t>
              </a:r>
              <a:endParaRPr sz="1050" dirty="0"/>
            </a:p>
          </p:txBody>
        </p:sp>
        <p:sp>
          <p:nvSpPr>
            <p:cNvPr id="29" name="TextShape 13"/>
            <p:cNvSpPr txBox="1"/>
            <p:nvPr/>
          </p:nvSpPr>
          <p:spPr>
            <a:xfrm>
              <a:off x="5408667" y="5590559"/>
              <a:ext cx="2978473" cy="314143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 dirty="0">
                  <a:solidFill>
                    <a:srgbClr val="000080"/>
                  </a:solidFill>
                </a:rPr>
                <a:t>~ 0.025% efficiency, 1keV </a:t>
              </a:r>
              <a:r>
                <a:rPr lang="en-US" sz="1633" b="1" i="1" dirty="0" err="1">
                  <a:solidFill>
                    <a:srgbClr val="000080"/>
                  </a:solidFill>
                </a:rPr>
                <a:t>thr</a:t>
              </a:r>
              <a:endParaRPr sz="1633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2298"/>
          </a:xfrm>
        </p:spPr>
        <p:txBody>
          <a:bodyPr/>
          <a:lstStyle/>
          <a:p>
            <a:r>
              <a:rPr lang="en-US" dirty="0" smtClean="0"/>
              <a:t>Simulated response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60033" y="4725142"/>
          <a:ext cx="4104457" cy="187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73"/>
                <a:gridCol w="729358"/>
                <a:gridCol w="729358"/>
                <a:gridCol w="823634"/>
                <a:gridCol w="823634"/>
              </a:tblGrid>
              <a:tr h="3291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 err="1">
                          <a:effectLst/>
                        </a:rPr>
                        <a:t>E</a:t>
                      </a:r>
                      <a:r>
                        <a:rPr lang="en-US" sz="1600" kern="150" baseline="-25000" dirty="0" err="1">
                          <a:effectLst/>
                        </a:rPr>
                        <a:t>neutron</a:t>
                      </a:r>
                      <a:endParaRPr lang="fr-FR" sz="16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(MeV)</a:t>
                      </a:r>
                      <a:endParaRPr lang="fr-FR" sz="1600" kern="150" dirty="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Threshold (</a:t>
                      </a:r>
                      <a:r>
                        <a:rPr lang="en-US" sz="1600" kern="150" dirty="0" err="1">
                          <a:effectLst/>
                        </a:rPr>
                        <a:t>keV</a:t>
                      </a:r>
                      <a:r>
                        <a:rPr lang="en-US" sz="1600" kern="150" dirty="0">
                          <a:effectLst/>
                        </a:rPr>
                        <a:t>)</a:t>
                      </a:r>
                      <a:endParaRPr lang="fr-FR" sz="1600" kern="150" dirty="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71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1</a:t>
                      </a:r>
                      <a:endParaRPr lang="fr-FR" sz="1600" kern="150" dirty="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10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20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50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257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0.1</a:t>
                      </a:r>
                      <a:endParaRPr lang="fr-FR" sz="1600" kern="150" dirty="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5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4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3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257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0.3</a:t>
                      </a:r>
                      <a:endParaRPr lang="fr-FR" sz="1600" kern="150" dirty="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9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9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8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6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257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0.5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13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13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12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11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257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1.0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25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24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24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23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257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10.0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300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287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>
                          <a:effectLst/>
                        </a:rPr>
                        <a:t>287</a:t>
                      </a:r>
                      <a:endParaRPr lang="fr-FR" sz="1600" kern="15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50" dirty="0">
                          <a:effectLst/>
                        </a:rPr>
                        <a:t>192</a:t>
                      </a:r>
                      <a:endParaRPr lang="fr-FR" sz="1600" kern="150" dirty="0">
                        <a:effectLst/>
                        <a:latin typeface="Cambria" panose="02040503050406030204" pitchFamily="18" charset="0"/>
                        <a:ea typeface="WenQuanYi Micro Hei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" y="764706"/>
            <a:ext cx="5616680" cy="5877207"/>
            <a:chOff x="1" y="764704"/>
            <a:chExt cx="5616680" cy="5877207"/>
          </a:xfrm>
        </p:grpSpPr>
        <p:pic>
          <p:nvPicPr>
            <p:cNvPr id="11" name="Picture 10"/>
            <p:cNvPicPr/>
            <p:nvPr/>
          </p:nvPicPr>
          <p:blipFill rotWithShape="1">
            <a:blip r:embed="rId4"/>
            <a:srcRect t="7246"/>
            <a:stretch/>
          </p:blipFill>
          <p:spPr>
            <a:xfrm>
              <a:off x="1" y="764704"/>
              <a:ext cx="4358074" cy="2624605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5"/>
            <a:srcRect t="7208" r="14905"/>
            <a:stretch/>
          </p:blipFill>
          <p:spPr>
            <a:xfrm>
              <a:off x="1" y="3861048"/>
              <a:ext cx="4644008" cy="2780863"/>
            </a:xfrm>
            <a:prstGeom prst="rect">
              <a:avLst/>
            </a:prstGeom>
          </p:spPr>
        </p:pic>
        <p:sp>
          <p:nvSpPr>
            <p:cNvPr id="13" name="TextShape 1"/>
            <p:cNvSpPr txBox="1"/>
            <p:nvPr/>
          </p:nvSpPr>
          <p:spPr>
            <a:xfrm>
              <a:off x="4232104" y="2654568"/>
              <a:ext cx="578649" cy="596936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/>
                <a:t>GeV</a:t>
              </a:r>
              <a:endParaRPr sz="1633"/>
            </a:p>
          </p:txBody>
        </p:sp>
        <p:sp>
          <p:nvSpPr>
            <p:cNvPr id="14" name="TextShape 2"/>
            <p:cNvSpPr txBox="1"/>
            <p:nvPr/>
          </p:nvSpPr>
          <p:spPr>
            <a:xfrm>
              <a:off x="4315048" y="5972328"/>
              <a:ext cx="578649" cy="596936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/>
                <a:t>GeV</a:t>
              </a:r>
              <a:endParaRPr sz="1633"/>
            </a:p>
          </p:txBody>
        </p:sp>
        <p:sp>
          <p:nvSpPr>
            <p:cNvPr id="15" name="TextShape 3"/>
            <p:cNvSpPr txBox="1"/>
            <p:nvPr/>
          </p:nvSpPr>
          <p:spPr>
            <a:xfrm>
              <a:off x="2651923" y="2290790"/>
              <a:ext cx="2075886" cy="778498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 dirty="0"/>
                <a:t>Neutrons – 10 MeV </a:t>
              </a:r>
              <a:endParaRPr sz="1633" dirty="0"/>
            </a:p>
            <a:p>
              <a:endParaRPr sz="1633" dirty="0"/>
            </a:p>
            <a:p>
              <a:endParaRPr sz="1633" dirty="0"/>
            </a:p>
          </p:txBody>
        </p:sp>
        <p:sp>
          <p:nvSpPr>
            <p:cNvPr id="16" name="TextShape 4"/>
            <p:cNvSpPr txBox="1"/>
            <p:nvPr/>
          </p:nvSpPr>
          <p:spPr>
            <a:xfrm>
              <a:off x="1575936" y="841541"/>
              <a:ext cx="2075886" cy="1939387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 dirty="0">
                  <a:solidFill>
                    <a:srgbClr val="004A4A"/>
                  </a:solidFill>
                </a:rPr>
                <a:t>Photons</a:t>
              </a:r>
              <a:endParaRPr sz="1633" dirty="0"/>
            </a:p>
            <a:p>
              <a:endParaRPr sz="300" dirty="0"/>
            </a:p>
            <a:p>
              <a:r>
                <a:rPr lang="en-US" sz="1633" b="1" i="1" dirty="0">
                  <a:solidFill>
                    <a:srgbClr val="FF0000"/>
                  </a:solidFill>
                </a:rPr>
                <a:t>2 MeV </a:t>
              </a:r>
              <a:endParaRPr sz="1633" dirty="0"/>
            </a:p>
            <a:p>
              <a:r>
                <a:rPr lang="en-US" sz="1633" b="1" i="1" dirty="0">
                  <a:solidFill>
                    <a:srgbClr val="008000"/>
                  </a:solidFill>
                </a:rPr>
                <a:t>1 MeV</a:t>
              </a:r>
              <a:endParaRPr sz="1633" dirty="0"/>
            </a:p>
            <a:p>
              <a:r>
                <a:rPr lang="en-US" sz="1633" b="1" i="1" dirty="0">
                  <a:solidFill>
                    <a:srgbClr val="6B4794"/>
                  </a:solidFill>
                </a:rPr>
                <a:t>500 </a:t>
              </a:r>
              <a:r>
                <a:rPr lang="en-US" sz="1633" b="1" i="1" dirty="0" err="1">
                  <a:solidFill>
                    <a:srgbClr val="6B4794"/>
                  </a:solidFill>
                </a:rPr>
                <a:t>keV</a:t>
              </a:r>
              <a:endParaRPr sz="1633" dirty="0"/>
            </a:p>
            <a:p>
              <a:r>
                <a:rPr lang="en-US" sz="1633" b="1" i="1" dirty="0">
                  <a:solidFill>
                    <a:srgbClr val="996633"/>
                  </a:solidFill>
                </a:rPr>
                <a:t>100 </a:t>
              </a:r>
              <a:r>
                <a:rPr lang="en-US" sz="1633" b="1" i="1" dirty="0" err="1">
                  <a:solidFill>
                    <a:srgbClr val="996633"/>
                  </a:solidFill>
                </a:rPr>
                <a:t>keV</a:t>
              </a:r>
              <a:endParaRPr sz="1633" dirty="0"/>
            </a:p>
            <a:p>
              <a:r>
                <a:rPr lang="en-US" sz="1633" b="1" i="1" dirty="0">
                  <a:solidFill>
                    <a:srgbClr val="0000FF"/>
                  </a:solidFill>
                </a:rPr>
                <a:t>50 </a:t>
              </a:r>
              <a:r>
                <a:rPr lang="en-US" sz="1633" b="1" i="1" dirty="0" err="1">
                  <a:solidFill>
                    <a:srgbClr val="0000FF"/>
                  </a:solidFill>
                </a:rPr>
                <a:t>keV</a:t>
              </a:r>
              <a:endParaRPr sz="1633" dirty="0"/>
            </a:p>
            <a:p>
              <a:r>
                <a:rPr lang="en-US" sz="1633" b="1" i="1" dirty="0">
                  <a:solidFill>
                    <a:srgbClr val="DD4814"/>
                  </a:solidFill>
                </a:rPr>
                <a:t>25 </a:t>
              </a:r>
              <a:r>
                <a:rPr lang="en-US" sz="1633" b="1" i="1" dirty="0" err="1">
                  <a:solidFill>
                    <a:srgbClr val="DD4814"/>
                  </a:solidFill>
                </a:rPr>
                <a:t>keV</a:t>
              </a:r>
              <a:endParaRPr sz="1633" dirty="0"/>
            </a:p>
          </p:txBody>
        </p:sp>
        <p:sp>
          <p:nvSpPr>
            <p:cNvPr id="17" name="TextShape 5"/>
            <p:cNvSpPr txBox="1"/>
            <p:nvPr/>
          </p:nvSpPr>
          <p:spPr>
            <a:xfrm>
              <a:off x="1811706" y="4064617"/>
              <a:ext cx="2075886" cy="723637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 dirty="0"/>
                <a:t>Neutrons – 10 MeV </a:t>
              </a:r>
              <a:endParaRPr sz="1633" dirty="0"/>
            </a:p>
            <a:p>
              <a:endParaRPr sz="1633" dirty="0"/>
            </a:p>
            <a:p>
              <a:r>
                <a:rPr lang="en-US" sz="1451" b="1" i="1" dirty="0">
                  <a:solidFill>
                    <a:srgbClr val="FF0000"/>
                  </a:solidFill>
                </a:rPr>
                <a:t> </a:t>
              </a:r>
              <a:endParaRPr sz="1633" dirty="0"/>
            </a:p>
          </p:txBody>
        </p:sp>
        <p:sp>
          <p:nvSpPr>
            <p:cNvPr id="18" name="TextShape 7"/>
            <p:cNvSpPr txBox="1"/>
            <p:nvPr/>
          </p:nvSpPr>
          <p:spPr>
            <a:xfrm>
              <a:off x="3793872" y="4437112"/>
              <a:ext cx="933936" cy="1475358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451" b="1" i="1" dirty="0">
                  <a:solidFill>
                    <a:srgbClr val="FF0000"/>
                  </a:solidFill>
                </a:rPr>
                <a:t>2 MeV </a:t>
              </a:r>
              <a:endParaRPr sz="1633" dirty="0"/>
            </a:p>
            <a:p>
              <a:r>
                <a:rPr lang="en-US" sz="1451" b="1" i="1" dirty="0">
                  <a:solidFill>
                    <a:srgbClr val="008000"/>
                  </a:solidFill>
                </a:rPr>
                <a:t>1 MeV</a:t>
              </a:r>
              <a:endParaRPr sz="1633" dirty="0"/>
            </a:p>
            <a:p>
              <a:r>
                <a:rPr lang="en-US" sz="1451" b="1" i="1" dirty="0">
                  <a:solidFill>
                    <a:srgbClr val="6B4794"/>
                  </a:solidFill>
                </a:rPr>
                <a:t>500 </a:t>
              </a:r>
              <a:r>
                <a:rPr lang="en-US" sz="1451" b="1" i="1" dirty="0" err="1">
                  <a:solidFill>
                    <a:srgbClr val="6B4794"/>
                  </a:solidFill>
                </a:rPr>
                <a:t>keV</a:t>
              </a:r>
              <a:endParaRPr sz="1633" dirty="0"/>
            </a:p>
            <a:p>
              <a:r>
                <a:rPr lang="en-US" sz="1451" b="1" i="1" dirty="0">
                  <a:solidFill>
                    <a:srgbClr val="996633"/>
                  </a:solidFill>
                </a:rPr>
                <a:t>100 </a:t>
              </a:r>
              <a:r>
                <a:rPr lang="en-US" sz="1451" b="1" i="1" dirty="0" err="1">
                  <a:solidFill>
                    <a:srgbClr val="996633"/>
                  </a:solidFill>
                </a:rPr>
                <a:t>keV</a:t>
              </a:r>
              <a:endParaRPr sz="1633" dirty="0"/>
            </a:p>
            <a:p>
              <a:r>
                <a:rPr lang="en-US" sz="1451" b="1" i="1" dirty="0">
                  <a:solidFill>
                    <a:srgbClr val="0000FF"/>
                  </a:solidFill>
                </a:rPr>
                <a:t>50 </a:t>
              </a:r>
              <a:r>
                <a:rPr lang="en-US" sz="1451" b="1" i="1" dirty="0" err="1">
                  <a:solidFill>
                    <a:srgbClr val="0000FF"/>
                  </a:solidFill>
                </a:rPr>
                <a:t>keV</a:t>
              </a:r>
              <a:endParaRPr sz="1633" dirty="0"/>
            </a:p>
            <a:p>
              <a:r>
                <a:rPr lang="en-US" sz="1451" b="1" i="1" dirty="0">
                  <a:solidFill>
                    <a:srgbClr val="DD4814"/>
                  </a:solidFill>
                </a:rPr>
                <a:t>25 </a:t>
              </a:r>
              <a:r>
                <a:rPr lang="en-US" sz="1451" b="1" i="1" dirty="0" err="1">
                  <a:solidFill>
                    <a:srgbClr val="DD4814"/>
                  </a:solidFill>
                </a:rPr>
                <a:t>keV</a:t>
              </a:r>
              <a:endParaRPr sz="1633" dirty="0"/>
            </a:p>
          </p:txBody>
        </p:sp>
        <p:sp>
          <p:nvSpPr>
            <p:cNvPr id="19" name="TextShape 8"/>
            <p:cNvSpPr txBox="1"/>
            <p:nvPr/>
          </p:nvSpPr>
          <p:spPr>
            <a:xfrm>
              <a:off x="2651923" y="4515917"/>
              <a:ext cx="2964758" cy="518890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 dirty="0">
                  <a:solidFill>
                    <a:srgbClr val="7E0021"/>
                  </a:solidFill>
                </a:rPr>
                <a:t>Photons</a:t>
              </a:r>
              <a:r>
                <a:rPr lang="en-US" sz="1633" dirty="0"/>
                <a:t> </a:t>
              </a:r>
              <a:endParaRPr sz="1633" dirty="0"/>
            </a:p>
            <a:p>
              <a:endParaRPr sz="1633" dirty="0"/>
            </a:p>
          </p:txBody>
        </p:sp>
        <p:sp>
          <p:nvSpPr>
            <p:cNvPr id="20" name="CustomShape 9"/>
            <p:cNvSpPr/>
            <p:nvPr/>
          </p:nvSpPr>
          <p:spPr>
            <a:xfrm>
              <a:off x="3483648" y="4562280"/>
              <a:ext cx="310224" cy="1161216"/>
            </a:xfrm>
            <a:prstGeom prst="leftBrace">
              <a:avLst>
                <a:gd name="adj1" fmla="val 1800"/>
                <a:gd name="adj2" fmla="val 10800"/>
              </a:avLst>
            </a:prstGeom>
            <a:ln w="36720">
              <a:solidFill>
                <a:srgbClr val="808080"/>
              </a:solidFill>
              <a:round/>
            </a:ln>
          </p:spPr>
        </p:sp>
        <p:sp>
          <p:nvSpPr>
            <p:cNvPr id="21" name="Line 10"/>
            <p:cNvSpPr/>
            <p:nvPr/>
          </p:nvSpPr>
          <p:spPr>
            <a:xfrm>
              <a:off x="2073600" y="5811656"/>
              <a:ext cx="0" cy="497664"/>
            </a:xfrm>
            <a:prstGeom prst="line">
              <a:avLst/>
            </a:prstGeom>
            <a:ln w="36720">
              <a:solidFill>
                <a:srgbClr val="4C1900"/>
              </a:solidFill>
              <a:round/>
              <a:tailEnd type="triangle" w="med" len="med"/>
            </a:ln>
          </p:spPr>
        </p:sp>
        <p:sp>
          <p:nvSpPr>
            <p:cNvPr id="22" name="TextShape 11"/>
            <p:cNvSpPr txBox="1"/>
            <p:nvPr/>
          </p:nvSpPr>
          <p:spPr>
            <a:xfrm>
              <a:off x="1741824" y="5545191"/>
              <a:ext cx="819317" cy="314142"/>
            </a:xfrm>
            <a:prstGeom prst="rect">
              <a:avLst/>
            </a:prstGeom>
          </p:spPr>
          <p:txBody>
            <a:bodyPr wrap="none" lIns="81638" tIns="40819" rIns="81638" bIns="40819"/>
            <a:lstStyle/>
            <a:p>
              <a:r>
                <a:rPr lang="en-US" sz="1633" b="1" i="1" dirty="0">
                  <a:solidFill>
                    <a:srgbClr val="4C1900"/>
                  </a:solidFill>
                </a:rPr>
                <a:t>40 </a:t>
              </a:r>
              <a:r>
                <a:rPr lang="en-US" sz="1633" b="1" i="1" dirty="0" err="1">
                  <a:solidFill>
                    <a:srgbClr val="4C1900"/>
                  </a:solidFill>
                </a:rPr>
                <a:t>keV</a:t>
              </a:r>
              <a:endParaRPr sz="1633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4762" y="4456796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</a:rPr>
              <a:t>Efficiency</a:t>
            </a:r>
            <a:r>
              <a:rPr lang="fr-FR" b="1" dirty="0">
                <a:solidFill>
                  <a:srgbClr val="C00000"/>
                </a:solidFill>
              </a:rPr>
              <a:t> × 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b="1" baseline="30000" dirty="0">
                <a:solidFill>
                  <a:srgbClr val="C00000"/>
                </a:solidFill>
              </a:rPr>
              <a:t>-5</a:t>
            </a:r>
            <a:endParaRPr lang="fr-FR" b="1" baseline="30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00" y="3481228"/>
            <a:ext cx="274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Simulations by G. </a:t>
            </a:r>
            <a:r>
              <a:rPr lang="en-US" i="1" dirty="0" err="1">
                <a:solidFill>
                  <a:srgbClr val="C00000"/>
                </a:solidFill>
              </a:rPr>
              <a:t>Tsiledakis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BLM for ESS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6521" y="726920"/>
            <a:ext cx="5407615" cy="575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Assembly of the 2 modules:</a:t>
            </a:r>
          </a:p>
          <a:p>
            <a:pPr marL="0" indent="0">
              <a:buNone/>
            </a:pPr>
            <a:endParaRPr lang="en-US" sz="1100" i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module (MM + B</a:t>
            </a:r>
            <a:r>
              <a:rPr lang="en-US" sz="1800" baseline="-25000" dirty="0"/>
              <a:t>4</a:t>
            </a:r>
            <a:r>
              <a:rPr lang="en-US" sz="1800" dirty="0"/>
              <a:t>C) capable of monitoring fast neutron fluxes ~ few n · cm</a:t>
            </a:r>
            <a:r>
              <a:rPr lang="en-US" sz="1800" baseline="30000" dirty="0"/>
              <a:t>-2 </a:t>
            </a:r>
            <a:r>
              <a:rPr lang="en-US" sz="1800" dirty="0"/>
              <a:t>s</a:t>
            </a:r>
            <a:r>
              <a:rPr lang="en-US" sz="1800" baseline="30000" dirty="0"/>
              <a:t>-1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minimum </a:t>
            </a:r>
            <a:r>
              <a:rPr lang="en-US" sz="1400" dirty="0" err="1"/>
              <a:t>E</a:t>
            </a:r>
            <a:r>
              <a:rPr lang="en-US" sz="1400" baseline="-25000" dirty="0" err="1"/>
              <a:t>n</a:t>
            </a:r>
            <a:r>
              <a:rPr lang="en-US" sz="1400" dirty="0"/>
              <a:t> defined by the absorber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4</a:t>
            </a:r>
            <a:r>
              <a:rPr lang="el-GR" sz="1400" dirty="0"/>
              <a:t>π 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adjustable neutron sensitivity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low gamma </a:t>
            </a:r>
            <a:r>
              <a:rPr lang="en-US" sz="1400" dirty="0" smtClean="0"/>
              <a:t>sensitivity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i="1" dirty="0" smtClean="0">
                <a:solidFill>
                  <a:srgbClr val="C00000"/>
                </a:solidFill>
              </a:rPr>
              <a:t>Detection times of ~1 </a:t>
            </a:r>
            <a:r>
              <a:rPr lang="el-GR" sz="1400" i="1" dirty="0" smtClean="0">
                <a:solidFill>
                  <a:srgbClr val="C00000"/>
                </a:solidFill>
              </a:rPr>
              <a:t>μ</a:t>
            </a:r>
            <a:r>
              <a:rPr lang="en-US" sz="1400" i="1" dirty="0" smtClean="0">
                <a:solidFill>
                  <a:srgbClr val="C00000"/>
                </a:solidFill>
              </a:rPr>
              <a:t>s possible!!!</a:t>
            </a:r>
            <a:r>
              <a:rPr lang="en-US" sz="1400" i="1" dirty="0">
                <a:solidFill>
                  <a:srgbClr val="C00000"/>
                </a:solidFill>
              </a:rPr>
              <a:t/>
            </a:r>
            <a:br>
              <a:rPr lang="en-US" sz="1400" i="1" dirty="0">
                <a:solidFill>
                  <a:srgbClr val="C00000"/>
                </a:solidFill>
              </a:rPr>
            </a:br>
            <a:endParaRPr lang="en-US" sz="1400" i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module (MM + polyethylene) appropriate for high flux </a:t>
            </a:r>
            <a:r>
              <a:rPr lang="en-US" sz="1800" dirty="0" smtClean="0"/>
              <a:t>- high </a:t>
            </a:r>
            <a:r>
              <a:rPr lang="en-US" sz="1800" dirty="0"/>
              <a:t>energy neutrons, coming from the front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directional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insensitive to gammas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high particle </a:t>
            </a:r>
            <a:r>
              <a:rPr lang="en-US" sz="1400" dirty="0" smtClean="0"/>
              <a:t>fluxes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Detection times &lt;&lt; 1</a:t>
            </a:r>
            <a:r>
              <a:rPr lang="el-GR" sz="1400" dirty="0" smtClean="0"/>
              <a:t>μ</a:t>
            </a:r>
            <a:r>
              <a:rPr lang="en-US" sz="1400" dirty="0" smtClean="0"/>
              <a:t>s</a:t>
            </a:r>
            <a:endParaRPr lang="en-US" sz="1400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Extra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option as 2</a:t>
            </a:r>
            <a:r>
              <a:rPr lang="en-US" sz="1800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module:  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MM + thin 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</a:rPr>
              <a:t>238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layer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400" baseline="-25000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threshold ~1 MeV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Fission fragments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very low gain  completely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insensitive to gammas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Very high radiation environment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58851" y="980731"/>
            <a:ext cx="3033626" cy="4631161"/>
            <a:chOff x="5858852" y="93984"/>
            <a:chExt cx="3033628" cy="4631159"/>
          </a:xfrm>
        </p:grpSpPr>
        <p:grpSp>
          <p:nvGrpSpPr>
            <p:cNvPr id="4" name="Group 3"/>
            <p:cNvGrpSpPr/>
            <p:nvPr/>
          </p:nvGrpSpPr>
          <p:grpSpPr>
            <a:xfrm>
              <a:off x="7092280" y="764704"/>
              <a:ext cx="1800200" cy="3240360"/>
              <a:chOff x="6097751" y="764704"/>
              <a:chExt cx="1800200" cy="324036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97751" y="764704"/>
                <a:ext cx="1800200" cy="3240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 anchorCtr="0"/>
              <a:lstStyle/>
              <a:p>
                <a:pPr algn="ctr"/>
                <a:r>
                  <a:rPr lang="en-US" dirty="0">
                    <a:solidFill>
                      <a:srgbClr val="1B587C">
                        <a:lumMod val="50000"/>
                      </a:srgbClr>
                    </a:solidFill>
                  </a:rPr>
                  <a:t>Polyethylene</a:t>
                </a:r>
                <a:endParaRPr lang="fr-FR" dirty="0">
                  <a:solidFill>
                    <a:srgbClr val="1B587C">
                      <a:lumMod val="50000"/>
                    </a:srgbClr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673815" y="1376772"/>
                <a:ext cx="648072" cy="2016224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MM</a:t>
                </a:r>
              </a:p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+</a:t>
                </a:r>
              </a:p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B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4</a:t>
                </a:r>
                <a:r>
                  <a:rPr lang="en-US" dirty="0">
                    <a:solidFill>
                      <a:prstClr val="white"/>
                    </a:solidFill>
                  </a:rPr>
                  <a:t>C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408204" y="1376772"/>
              <a:ext cx="612068" cy="20162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MM +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</a:rPr>
                <a:t>Polyethylene + Al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408204" y="4365104"/>
              <a:ext cx="248427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36295" y="4355811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~10 cm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300192" y="764704"/>
              <a:ext cx="0" cy="331236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5608943" y="2166742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~20 cm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5288" y="93984"/>
              <a:ext cx="2147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Cd or other absorber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" idx="0"/>
            </p:cNvCxnSpPr>
            <p:nvPr/>
          </p:nvCxnSpPr>
          <p:spPr>
            <a:xfrm>
              <a:off x="7818884" y="355013"/>
              <a:ext cx="173496" cy="4096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BLM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6519" y="726920"/>
            <a:ext cx="5852704" cy="601444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Gas: </a:t>
            </a:r>
            <a:r>
              <a:rPr lang="en-US" sz="1600" dirty="0">
                <a:solidFill>
                  <a:srgbClr val="C00000"/>
                </a:solidFill>
              </a:rPr>
              <a:t>Helium + quencher </a:t>
            </a:r>
            <a:r>
              <a:rPr lang="en-US" sz="1600" dirty="0"/>
              <a:t>(CO</a:t>
            </a:r>
            <a:r>
              <a:rPr lang="en-US" sz="1600" baseline="-25000" dirty="0"/>
              <a:t>2</a:t>
            </a:r>
            <a:r>
              <a:rPr lang="en-US" sz="1600" dirty="0"/>
              <a:t> or </a:t>
            </a:r>
            <a:r>
              <a:rPr lang="en-US" sz="1600" dirty="0" smtClean="0"/>
              <a:t>CF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is </a:t>
            </a:r>
            <a:r>
              <a:rPr lang="en-US" sz="1600" dirty="0" smtClean="0">
                <a:solidFill>
                  <a:srgbClr val="C00000"/>
                </a:solidFill>
              </a:rPr>
              <a:t>CH</a:t>
            </a:r>
            <a:r>
              <a:rPr lang="en-US" sz="1600" baseline="-25000" dirty="0" smtClean="0">
                <a:solidFill>
                  <a:srgbClr val="C00000"/>
                </a:solidFill>
              </a:rPr>
              <a:t>4</a:t>
            </a:r>
            <a:r>
              <a:rPr lang="en-US" sz="1600" dirty="0" smtClean="0">
                <a:solidFill>
                  <a:srgbClr val="C00000"/>
                </a:solidFill>
              </a:rPr>
              <a:t> acceptable?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400" dirty="0"/>
              <a:t>High max gain </a:t>
            </a:r>
            <a:r>
              <a:rPr lang="en-US" sz="1400" dirty="0">
                <a:sym typeface="Wingdings" panose="05000000000000000000" pitchFamily="2" charset="2"/>
              </a:rPr>
              <a:t> better stability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Low sensitivity to gamma &amp; electrons</a:t>
            </a:r>
          </a:p>
          <a:p>
            <a:pPr marL="457189" lvl="1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-    Leek tightness more difficult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C00000"/>
                </a:solidFill>
              </a:rPr>
              <a:t>Sealed or semi-sealed </a:t>
            </a:r>
            <a:r>
              <a:rPr lang="en-US" sz="1600" dirty="0"/>
              <a:t>operation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600" dirty="0"/>
              <a:t>Front-end electronics integrated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Applied voltages ~ 500 V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Possibility of </a:t>
            </a:r>
            <a:r>
              <a:rPr lang="en-US" sz="1600" i="1" dirty="0"/>
              <a:t>segmentation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 multi channel output 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higher rates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i="1" dirty="0">
                <a:sym typeface="Wingdings" panose="05000000000000000000" pitchFamily="2" charset="2"/>
              </a:rPr>
              <a:t>Detector parameters to be optimized according to the expected particle fluxes and desired performance.	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Prototype will be characterized at the facilities: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LICORNE (fast neutrons)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COCASE (high activity Cobalt source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ORPHEE (high thermal neutron flux / aging)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SEDI laboratory (long term stability)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Project started on June 1</a:t>
            </a:r>
            <a:r>
              <a:rPr lang="en-US" sz="16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st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 2016. Estimated time for optimization, design, construction, characterization, installation &amp; commissioning: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2.5 years </a:t>
            </a: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(Commissioning: January 2019)	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58851" y="980731"/>
            <a:ext cx="3033626" cy="4631161"/>
            <a:chOff x="5858852" y="93984"/>
            <a:chExt cx="3033628" cy="4631159"/>
          </a:xfrm>
        </p:grpSpPr>
        <p:grpSp>
          <p:nvGrpSpPr>
            <p:cNvPr id="4" name="Group 3"/>
            <p:cNvGrpSpPr/>
            <p:nvPr/>
          </p:nvGrpSpPr>
          <p:grpSpPr>
            <a:xfrm>
              <a:off x="7092280" y="764704"/>
              <a:ext cx="1800200" cy="3240360"/>
              <a:chOff x="6097751" y="764704"/>
              <a:chExt cx="1800200" cy="324036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97751" y="764704"/>
                <a:ext cx="1800200" cy="32403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 anchorCtr="0"/>
              <a:lstStyle/>
              <a:p>
                <a:pPr algn="ctr"/>
                <a:r>
                  <a:rPr lang="en-US" dirty="0">
                    <a:solidFill>
                      <a:srgbClr val="1B587C">
                        <a:lumMod val="50000"/>
                      </a:srgbClr>
                    </a:solidFill>
                  </a:rPr>
                  <a:t>Polyethylene</a:t>
                </a:r>
                <a:endParaRPr lang="fr-FR" dirty="0">
                  <a:solidFill>
                    <a:srgbClr val="1B587C">
                      <a:lumMod val="50000"/>
                    </a:srgbClr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673815" y="1376772"/>
                <a:ext cx="648072" cy="2016224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MM</a:t>
                </a:r>
              </a:p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+</a:t>
                </a:r>
              </a:p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B</a:t>
                </a:r>
                <a:r>
                  <a:rPr lang="en-US" baseline="-25000" dirty="0">
                    <a:solidFill>
                      <a:prstClr val="white"/>
                    </a:solidFill>
                  </a:rPr>
                  <a:t>4</a:t>
                </a:r>
                <a:r>
                  <a:rPr lang="en-US" dirty="0">
                    <a:solidFill>
                      <a:prstClr val="white"/>
                    </a:solidFill>
                  </a:rPr>
                  <a:t>C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408204" y="1376772"/>
              <a:ext cx="612068" cy="20162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MM +</a:t>
              </a:r>
            </a:p>
            <a:p>
              <a:pPr algn="ctr"/>
              <a:r>
                <a:rPr lang="en-US" dirty="0">
                  <a:solidFill>
                    <a:prstClr val="white"/>
                  </a:solidFill>
                </a:rPr>
                <a:t>Polyethylene + Al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408204" y="4365104"/>
              <a:ext cx="248427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36295" y="4355811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~10 cm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300192" y="764704"/>
              <a:ext cx="0" cy="331236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5608943" y="2166742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~20 cm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5288" y="93984"/>
              <a:ext cx="2147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Cd or other absorber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" idx="0"/>
            </p:cNvCxnSpPr>
            <p:nvPr/>
          </p:nvCxnSpPr>
          <p:spPr>
            <a:xfrm>
              <a:off x="7818884" y="355013"/>
              <a:ext cx="173496" cy="4096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7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118104" y="447067"/>
            <a:ext cx="2729968" cy="4422095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2239491" y="784738"/>
            <a:ext cx="6834063" cy="4043357"/>
          </a:xfrm>
          <a:prstGeom prst="rect">
            <a:avLst/>
          </a:prstGeom>
          <a:ln>
            <a:noFill/>
          </a:ln>
        </p:spPr>
      </p:pic>
      <p:sp>
        <p:nvSpPr>
          <p:cNvPr id="47" name="Line 2"/>
          <p:cNvSpPr/>
          <p:nvPr/>
        </p:nvSpPr>
        <p:spPr>
          <a:xfrm>
            <a:off x="5142531" y="1825128"/>
            <a:ext cx="9143" cy="1842402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  <p:sp>
        <p:nvSpPr>
          <p:cNvPr id="48" name="Line 3"/>
          <p:cNvSpPr/>
          <p:nvPr/>
        </p:nvSpPr>
        <p:spPr>
          <a:xfrm>
            <a:off x="6334116" y="1808474"/>
            <a:ext cx="9143" cy="1842402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  <p:sp>
        <p:nvSpPr>
          <p:cNvPr id="50" name="TextShape 5"/>
          <p:cNvSpPr txBox="1"/>
          <p:nvPr/>
        </p:nvSpPr>
        <p:spPr>
          <a:xfrm>
            <a:off x="90129" y="2492896"/>
            <a:ext cx="2149360" cy="375552"/>
          </a:xfrm>
          <a:prstGeom prst="rect">
            <a:avLst/>
          </a:prstGeom>
          <a:solidFill>
            <a:schemeClr val="bg1"/>
          </a:solidFill>
        </p:spPr>
        <p:txBody>
          <a:bodyPr lIns="81638" tIns="40819" rIns="81638" bIns="40819"/>
          <a:lstStyle/>
          <a:p>
            <a:r>
              <a:rPr lang="en-US" sz="1996" b="1" i="1" dirty="0">
                <a:solidFill>
                  <a:srgbClr val="800000"/>
                </a:solidFill>
                <a:latin typeface="Arial"/>
              </a:rPr>
              <a:t>neutrons</a:t>
            </a:r>
            <a:endParaRPr sz="1633" dirty="0"/>
          </a:p>
        </p:txBody>
      </p:sp>
      <p:sp>
        <p:nvSpPr>
          <p:cNvPr id="51" name="TextShape 6"/>
          <p:cNvSpPr txBox="1"/>
          <p:nvPr/>
        </p:nvSpPr>
        <p:spPr>
          <a:xfrm>
            <a:off x="8294403" y="4173032"/>
            <a:ext cx="556443" cy="314142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>
                <a:latin typeface="Arial"/>
              </a:rPr>
              <a:t>[cm]</a:t>
            </a:r>
            <a:endParaRPr sz="1633"/>
          </a:p>
        </p:txBody>
      </p:sp>
      <p:sp>
        <p:nvSpPr>
          <p:cNvPr id="52" name="TextShape 7"/>
          <p:cNvSpPr txBox="1"/>
          <p:nvPr/>
        </p:nvSpPr>
        <p:spPr>
          <a:xfrm>
            <a:off x="2547102" y="1005485"/>
            <a:ext cx="556443" cy="314142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>
                <a:latin typeface="Arial"/>
              </a:rPr>
              <a:t>[cm]</a:t>
            </a:r>
            <a:endParaRPr sz="1633"/>
          </a:p>
        </p:txBody>
      </p:sp>
      <p:sp>
        <p:nvSpPr>
          <p:cNvPr id="54" name="TextShape 9"/>
          <p:cNvSpPr txBox="1"/>
          <p:nvPr/>
        </p:nvSpPr>
        <p:spPr>
          <a:xfrm>
            <a:off x="4926705" y="3634407"/>
            <a:ext cx="1024261" cy="382391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 dirty="0">
                <a:solidFill>
                  <a:srgbClr val="FF0000"/>
                </a:solidFill>
                <a:latin typeface="Arial"/>
              </a:rPr>
              <a:t>B</a:t>
            </a:r>
            <a:r>
              <a:rPr lang="en-US" sz="1633" baseline="-25000" dirty="0">
                <a:solidFill>
                  <a:srgbClr val="FF0000"/>
                </a:solidFill>
                <a:latin typeface="Arial"/>
              </a:rPr>
              <a:t>4</a:t>
            </a:r>
            <a:r>
              <a:rPr lang="en-US" sz="1633" dirty="0">
                <a:solidFill>
                  <a:srgbClr val="FF0000"/>
                </a:solidFill>
                <a:latin typeface="Arial"/>
              </a:rPr>
              <a:t>C</a:t>
            </a:r>
            <a:endParaRPr sz="1633" dirty="0"/>
          </a:p>
        </p:txBody>
      </p:sp>
      <p:sp>
        <p:nvSpPr>
          <p:cNvPr id="55" name="TextShape 10"/>
          <p:cNvSpPr txBox="1"/>
          <p:nvPr/>
        </p:nvSpPr>
        <p:spPr>
          <a:xfrm>
            <a:off x="888800" y="4869160"/>
            <a:ext cx="7715648" cy="1781634"/>
          </a:xfrm>
          <a:prstGeom prst="rect">
            <a:avLst/>
          </a:prstGeom>
          <a:solidFill>
            <a:schemeClr val="bg1"/>
          </a:solidFill>
        </p:spPr>
        <p:txBody>
          <a:bodyPr lIns="81638" tIns="40819" rIns="81638" bIns="40819"/>
          <a:lstStyle/>
          <a:p>
            <a:pPr marL="285750" indent="-285750">
              <a:spcAft>
                <a:spcPts val="800"/>
              </a:spcAft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A double </a:t>
            </a:r>
            <a:r>
              <a:rPr lang="en-US" sz="1600" b="1" i="1" dirty="0">
                <a:latin typeface="Comic Sans MS" panose="030F0702030302020204" pitchFamily="66" charset="0"/>
              </a:rPr>
              <a:t>Micromegas</a:t>
            </a:r>
            <a:r>
              <a:rPr lang="en-US" sz="1600" dirty="0">
                <a:latin typeface="Comic Sans MS" panose="030F0702030302020204" pitchFamily="66" charset="0"/>
              </a:rPr>
              <a:t> detector filled with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Helium</a:t>
            </a:r>
            <a:r>
              <a:rPr lang="en-US" sz="1600" dirty="0">
                <a:latin typeface="Comic Sans MS" panose="030F0702030302020204" pitchFamily="66" charset="0"/>
              </a:rPr>
              <a:t> + quencher (CO</a:t>
            </a:r>
            <a:r>
              <a:rPr lang="en-US" sz="1600" baseline="-25000" dirty="0">
                <a:latin typeface="Comic Sans MS" panose="030F0702030302020204" pitchFamily="66" charset="0"/>
              </a:rPr>
              <a:t>2</a:t>
            </a:r>
            <a:r>
              <a:rPr lang="en-US" sz="1600" dirty="0">
                <a:latin typeface="Comic Sans MS" panose="030F0702030302020204" pitchFamily="66" charset="0"/>
              </a:rPr>
              <a:t>, CF</a:t>
            </a:r>
            <a:r>
              <a:rPr lang="en-US" sz="1600" baseline="-25000" dirty="0">
                <a:latin typeface="Comic Sans MS" panose="030F0702030302020204" pitchFamily="66" charset="0"/>
              </a:rPr>
              <a:t>4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</a:p>
          <a:p>
            <a:pPr marL="285750" indent="-285750">
              <a:spcAft>
                <a:spcPts val="800"/>
              </a:spcAft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2  layers of a </a:t>
            </a:r>
            <a:r>
              <a:rPr lang="en-U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600" b="1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1600" dirty="0">
                <a:latin typeface="Comic Sans MS" panose="030F0702030302020204" pitchFamily="66" charset="0"/>
              </a:rPr>
              <a:t> converter (~</a:t>
            </a:r>
            <a:r>
              <a:rPr lang="en-US" sz="1600" b="1" i="1" dirty="0">
                <a:latin typeface="Comic Sans MS" panose="030F0702030302020204" pitchFamily="66" charset="0"/>
              </a:rPr>
              <a:t>2 </a:t>
            </a:r>
            <a:r>
              <a:rPr lang="en-US" sz="1600" b="1" i="1" dirty="0" err="1">
                <a:latin typeface="Comic Sans MS" panose="030F0702030302020204" pitchFamily="66" charset="0"/>
                <a:ea typeface="Arial"/>
              </a:rPr>
              <a:t>μm</a:t>
            </a:r>
            <a:r>
              <a:rPr lang="en-US" sz="1600" dirty="0">
                <a:latin typeface="Comic Sans MS" panose="030F0702030302020204" pitchFamily="66" charset="0"/>
              </a:rPr>
              <a:t> ) to capture </a:t>
            </a:r>
            <a:r>
              <a:rPr lang="en-US" sz="1600" u="sng" dirty="0">
                <a:latin typeface="Comic Sans MS" panose="030F0702030302020204" pitchFamily="66" charset="0"/>
              </a:rPr>
              <a:t>thermalized</a:t>
            </a:r>
            <a:r>
              <a:rPr lang="en-US" sz="1600" dirty="0">
                <a:latin typeface="Comic Sans MS" panose="030F0702030302020204" pitchFamily="66" charset="0"/>
              </a:rPr>
              <a:t> neutrons</a:t>
            </a:r>
          </a:p>
          <a:p>
            <a:pPr marL="285750" indent="-285750">
              <a:spcAft>
                <a:spcPts val="800"/>
              </a:spcAft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Polyethylene (2, 4, 6 cm) to </a:t>
            </a:r>
            <a:r>
              <a:rPr lang="en-US" sz="1600" u="sng" dirty="0">
                <a:latin typeface="Comic Sans MS" panose="030F0702030302020204" pitchFamily="66" charset="0"/>
              </a:rPr>
              <a:t>thermalize</a:t>
            </a:r>
            <a:r>
              <a:rPr lang="en-US" sz="1600" dirty="0">
                <a:latin typeface="Comic Sans MS" panose="030F0702030302020204" pitchFamily="66" charset="0"/>
              </a:rPr>
              <a:t> beam neutrons</a:t>
            </a:r>
          </a:p>
          <a:p>
            <a:pPr marL="285750" indent="-285750">
              <a:spcAft>
                <a:spcPts val="800"/>
              </a:spcAft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latin typeface="Comic Sans MS" panose="030F0702030302020204" pitchFamily="66" charset="0"/>
              </a:rPr>
              <a:t>Cadmium (~1 mm) to </a:t>
            </a:r>
            <a:r>
              <a:rPr lang="en-US" sz="1600" u="sng" dirty="0">
                <a:latin typeface="Comic Sans MS" panose="030F0702030302020204" pitchFamily="66" charset="0"/>
              </a:rPr>
              <a:t>eliminate</a:t>
            </a:r>
            <a:r>
              <a:rPr lang="en-US" sz="1600" dirty="0">
                <a:latin typeface="Comic Sans MS" panose="030F0702030302020204" pitchFamily="66" charset="0"/>
              </a:rPr>
              <a:t> incoming thermal neutrons </a:t>
            </a:r>
            <a:endParaRPr sz="1600" dirty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800"/>
              </a:spcAft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Detector size (4 cm thick Poly.) ~ </a:t>
            </a:r>
            <a:r>
              <a:rPr lang="en-US" sz="16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20 x 20 x 10 cm</a:t>
            </a:r>
            <a:r>
              <a:rPr lang="en-US" sz="1600" b="1" i="1" baseline="101000" dirty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sz="1600" dirty="0">
              <a:latin typeface="Comic Sans MS" panose="030F0702030302020204" pitchFamily="66" charset="0"/>
            </a:endParaRPr>
          </a:p>
        </p:txBody>
      </p:sp>
      <p:sp>
        <p:nvSpPr>
          <p:cNvPr id="56" name="CustomShape 11"/>
          <p:cNvSpPr/>
          <p:nvPr/>
        </p:nvSpPr>
        <p:spPr>
          <a:xfrm rot="5388600">
            <a:off x="5527534" y="743918"/>
            <a:ext cx="474479" cy="1690882"/>
          </a:xfrm>
          <a:prstGeom prst="leftBrace">
            <a:avLst>
              <a:gd name="adj1" fmla="val 1800"/>
              <a:gd name="adj2" fmla="val 10800"/>
            </a:avLst>
          </a:prstGeom>
          <a:noFill/>
          <a:ln w="73080">
            <a:solidFill>
              <a:srgbClr val="FFFF00"/>
            </a:solidFill>
            <a:round/>
          </a:ln>
        </p:spPr>
      </p:sp>
      <p:sp>
        <p:nvSpPr>
          <p:cNvPr id="57" name="TextShape 12"/>
          <p:cNvSpPr txBox="1"/>
          <p:nvPr/>
        </p:nvSpPr>
        <p:spPr>
          <a:xfrm>
            <a:off x="4396032" y="1040426"/>
            <a:ext cx="4561920" cy="289324"/>
          </a:xfrm>
          <a:prstGeom prst="rect">
            <a:avLst/>
          </a:prstGeom>
        </p:spPr>
        <p:txBody>
          <a:bodyPr lIns="81638" tIns="40819" rIns="81638" bIns="40819"/>
          <a:lstStyle/>
          <a:p>
            <a:pPr>
              <a:buSzPct val="45000"/>
              <a:buFont typeface="StarSymbol"/>
              <a:buChar char=""/>
            </a:pPr>
            <a:r>
              <a:rPr lang="en-US" sz="1451">
                <a:solidFill>
                  <a:srgbClr val="000000"/>
                </a:solidFill>
                <a:latin typeface="Arial"/>
              </a:rPr>
              <a:t>A double </a:t>
            </a:r>
            <a:r>
              <a:rPr lang="en-US" sz="1451" b="1" i="1">
                <a:solidFill>
                  <a:srgbClr val="000000"/>
                </a:solidFill>
                <a:latin typeface="Arial"/>
              </a:rPr>
              <a:t>micromegas</a:t>
            </a:r>
            <a:r>
              <a:rPr lang="en-US" sz="1451">
                <a:solidFill>
                  <a:srgbClr val="000000"/>
                </a:solidFill>
                <a:latin typeface="Arial"/>
              </a:rPr>
              <a:t> detector ( ~ 1.5 cm thick)</a:t>
            </a:r>
            <a:endParaRPr sz="1633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0" y="-13394"/>
            <a:ext cx="9324528" cy="778098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Fast neutron flux monitoring with high sensitivity</a:t>
            </a:r>
            <a:endParaRPr lang="fr-FR" sz="2800" dirty="0"/>
          </a:p>
        </p:txBody>
      </p:sp>
      <p:sp>
        <p:nvSpPr>
          <p:cNvPr id="17" name="TextShape 9"/>
          <p:cNvSpPr txBox="1"/>
          <p:nvPr/>
        </p:nvSpPr>
        <p:spPr>
          <a:xfrm>
            <a:off x="6068021" y="3645026"/>
            <a:ext cx="1024261" cy="382391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 dirty="0">
                <a:solidFill>
                  <a:srgbClr val="FF0000"/>
                </a:solidFill>
                <a:latin typeface="Arial"/>
              </a:rPr>
              <a:t>B</a:t>
            </a:r>
            <a:r>
              <a:rPr lang="en-US" sz="1633" baseline="-25000" dirty="0">
                <a:solidFill>
                  <a:srgbClr val="FF0000"/>
                </a:solidFill>
                <a:latin typeface="Arial"/>
              </a:rPr>
              <a:t>4</a:t>
            </a:r>
            <a:r>
              <a:rPr lang="en-US" sz="1633" dirty="0">
                <a:solidFill>
                  <a:srgbClr val="FF0000"/>
                </a:solidFill>
                <a:latin typeface="Arial"/>
              </a:rPr>
              <a:t>C</a:t>
            </a:r>
            <a:endParaRPr sz="1633" dirty="0"/>
          </a:p>
        </p:txBody>
      </p:sp>
      <p:sp>
        <p:nvSpPr>
          <p:cNvPr id="18" name="TextShape 9"/>
          <p:cNvSpPr txBox="1"/>
          <p:nvPr/>
        </p:nvSpPr>
        <p:spPr>
          <a:xfrm>
            <a:off x="5461976" y="1995151"/>
            <a:ext cx="766208" cy="382391"/>
          </a:xfrm>
          <a:prstGeom prst="rect">
            <a:avLst/>
          </a:prstGeom>
        </p:spPr>
        <p:txBody>
          <a:bodyPr lIns="81638" tIns="40819" rIns="81638" bIns="40819"/>
          <a:lstStyle/>
          <a:p>
            <a:r>
              <a:rPr lang="en-US" sz="1633" dirty="0">
                <a:solidFill>
                  <a:srgbClr val="FF0000"/>
                </a:solidFill>
                <a:latin typeface="Arial"/>
              </a:rPr>
              <a:t>MM</a:t>
            </a:r>
            <a:endParaRPr sz="1633" dirty="0"/>
          </a:p>
        </p:txBody>
      </p:sp>
      <p:sp>
        <p:nvSpPr>
          <p:cNvPr id="49" name="Line 4"/>
          <p:cNvSpPr/>
          <p:nvPr/>
        </p:nvSpPr>
        <p:spPr>
          <a:xfrm flipV="1">
            <a:off x="1403650" y="2708921"/>
            <a:ext cx="1368151" cy="1"/>
          </a:xfrm>
          <a:prstGeom prst="line">
            <a:avLst/>
          </a:prstGeom>
          <a:ln w="201240">
            <a:solidFill>
              <a:srgbClr val="800000"/>
            </a:solidFill>
            <a:round/>
            <a:tailEnd type="triangle" w="med" len="med"/>
          </a:ln>
        </p:spPr>
      </p:sp>
      <p:sp>
        <p:nvSpPr>
          <p:cNvPr id="2" name="TextBox 1"/>
          <p:cNvSpPr txBox="1"/>
          <p:nvPr/>
        </p:nvSpPr>
        <p:spPr>
          <a:xfrm>
            <a:off x="2483768" y="4221088"/>
            <a:ext cx="274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Simulations by G. </a:t>
            </a:r>
            <a:r>
              <a:rPr lang="en-US" i="1" dirty="0" err="1">
                <a:solidFill>
                  <a:srgbClr val="C00000"/>
                </a:solidFill>
              </a:rPr>
              <a:t>Tsiledakis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\MyDocuments\Sony\2014-06-09 - 2014-08-05\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28220" y="2692919"/>
            <a:ext cx="4935959" cy="2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Building </a:t>
            </a:r>
            <a:r>
              <a:rPr lang="en-US" dirty="0" smtClean="0">
                <a:sym typeface="Wingdings" pitchFamily="2" charset="2"/>
              </a:rPr>
              <a:t>a </a:t>
            </a:r>
            <a:r>
              <a:rPr lang="en-US" dirty="0">
                <a:sym typeface="Wingdings" pitchFamily="2" charset="2"/>
              </a:rPr>
              <a:t>simple </a:t>
            </a:r>
            <a:r>
              <a:rPr lang="en-US" dirty="0" smtClean="0">
                <a:sym typeface="Wingdings" pitchFamily="2" charset="2"/>
              </a:rPr>
              <a:t>neutron counter</a:t>
            </a:r>
            <a:endParaRPr lang="en-US" dirty="0"/>
          </a:p>
        </p:txBody>
      </p:sp>
      <p:pic>
        <p:nvPicPr>
          <p:cNvPr id="22530" name="Picture 2" descr="C:\Documents\MyDocuments\Sony\2014-06-09 - 2014-08-05\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5941"/>
          <a:stretch/>
        </p:blipFill>
        <p:spPr bwMode="auto">
          <a:xfrm rot="5400000">
            <a:off x="2430593" y="2443241"/>
            <a:ext cx="4804763" cy="31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47549" y="3547506"/>
            <a:ext cx="13681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8144" y="1340768"/>
            <a:ext cx="942504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12992" y="5088184"/>
            <a:ext cx="13681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4114578"/>
            <a:ext cx="360040" cy="15653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367054" y="5679935"/>
            <a:ext cx="2465187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Microbulk glued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on a metallic plate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50212" y="6052810"/>
            <a:ext cx="1406109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Gas  tubes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41259" y="4509120"/>
            <a:ext cx="205122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Teflon / </a:t>
            </a:r>
            <a:r>
              <a:rPr lang="en-US" sz="1800" dirty="0" err="1">
                <a:solidFill>
                  <a:srgbClr val="C00000"/>
                </a:solidFill>
                <a:sym typeface="Wingdings" pitchFamily="2" charset="2"/>
              </a:rPr>
              <a:t>kapton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 joint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96136" y="764704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aseline="30000" dirty="0">
                <a:solidFill>
                  <a:srgbClr val="C00000"/>
                </a:solidFill>
                <a:sym typeface="Wingdings" pitchFamily="2" charset="2"/>
              </a:rPr>
              <a:t>10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B layer (thick!) deposited on the inner part of the chamber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16216" y="1844824"/>
            <a:ext cx="262778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ym typeface="Wingdings" pitchFamily="2" charset="2"/>
              </a:rPr>
              <a:t>The </a:t>
            </a:r>
            <a:r>
              <a:rPr lang="en-US" sz="1600" baseline="30000" dirty="0">
                <a:sym typeface="Wingdings" pitchFamily="2" charset="2"/>
              </a:rPr>
              <a:t>10</a:t>
            </a:r>
            <a:r>
              <a:rPr lang="en-US" sz="1600" dirty="0">
                <a:sym typeface="Wingdings" pitchFamily="2" charset="2"/>
              </a:rPr>
              <a:t>B layer is the less trivial part to build</a:t>
            </a:r>
            <a:endParaRPr lang="en-US" sz="1800" dirty="0">
              <a:sym typeface="Wingdings" pitchFamily="2" charset="2"/>
            </a:endParaRPr>
          </a:p>
          <a:p>
            <a:r>
              <a:rPr lang="en-US" sz="1400" dirty="0">
                <a:sym typeface="Wingdings" pitchFamily="2" charset="2"/>
              </a:rPr>
              <a:t>Material availability</a:t>
            </a:r>
          </a:p>
          <a:p>
            <a:r>
              <a:rPr lang="en-US" sz="1400" dirty="0">
                <a:sym typeface="Wingdings" pitchFamily="2" charset="2"/>
              </a:rPr>
              <a:t>Deposition </a:t>
            </a:r>
            <a:r>
              <a:rPr lang="en-US" sz="1400" dirty="0" err="1">
                <a:sym typeface="Wingdings" pitchFamily="2" charset="2"/>
              </a:rPr>
              <a:t>methode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200" dirty="0">
                <a:sym typeface="Wingdings" pitchFamily="2" charset="2"/>
              </a:rPr>
              <a:t>Sputtering</a:t>
            </a:r>
          </a:p>
          <a:p>
            <a:pPr lvl="1"/>
            <a:r>
              <a:rPr lang="en-US" sz="1200" dirty="0">
                <a:sym typeface="Wingdings" pitchFamily="2" charset="2"/>
              </a:rPr>
              <a:t>Evaporation</a:t>
            </a:r>
          </a:p>
          <a:p>
            <a:pPr lvl="1"/>
            <a:r>
              <a:rPr lang="en-US" sz="1200" dirty="0" err="1">
                <a:sym typeface="Wingdings" pitchFamily="2" charset="2"/>
              </a:rPr>
              <a:t>Electrodeposition</a:t>
            </a:r>
            <a:endParaRPr lang="en-US" sz="1200" dirty="0">
              <a:sym typeface="Wingdings" pitchFamily="2" charset="2"/>
            </a:endParaRPr>
          </a:p>
          <a:p>
            <a:pPr lvl="1"/>
            <a:r>
              <a:rPr lang="en-US" sz="1200" dirty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419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2298"/>
          </a:xfrm>
        </p:spPr>
        <p:txBody>
          <a:bodyPr/>
          <a:lstStyle/>
          <a:p>
            <a:r>
              <a:rPr lang="en-US" dirty="0" smtClean="0"/>
              <a:t>The simple neutron counter</a:t>
            </a:r>
            <a:endParaRPr lang="en-US" dirty="0"/>
          </a:p>
        </p:txBody>
      </p:sp>
      <p:pic>
        <p:nvPicPr>
          <p:cNvPr id="23554" name="Picture 2" descr="C:\Documents\MyDocuments\Sony\2014-06-09 - 2014-08-05\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6550" y="2112854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Documents\MyDocuments\Samsung\2014-09-23 001\2014-09-10 2014-09-23 001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57"/>
          <a:stretch/>
        </p:blipFill>
        <p:spPr bwMode="auto">
          <a:xfrm rot="16200000">
            <a:off x="3955235" y="1764119"/>
            <a:ext cx="5513590" cy="37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CC3300"/>
      </a:accent4>
      <a:accent5>
        <a:srgbClr val="604878"/>
      </a:accent5>
      <a:accent6>
        <a:srgbClr val="C19859"/>
      </a:accent6>
      <a:hlink>
        <a:srgbClr val="800000"/>
      </a:hlink>
      <a:folHlink>
        <a:srgbClr val="CC99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5966</TotalTime>
  <Words>3851</Words>
  <Application>Microsoft Office PowerPoint</Application>
  <PresentationFormat>On-screen Show (4:3)</PresentationFormat>
  <Paragraphs>832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MS PGothic</vt:lpstr>
      <vt:lpstr>MS PGothic</vt:lpstr>
      <vt:lpstr>Arial</vt:lpstr>
      <vt:lpstr>Calibri</vt:lpstr>
      <vt:lpstr>Calibri Light</vt:lpstr>
      <vt:lpstr>Cambria</vt:lpstr>
      <vt:lpstr>Comic Sans MS</vt:lpstr>
      <vt:lpstr>DejaVu Sans</vt:lpstr>
      <vt:lpstr>StarSymbol</vt:lpstr>
      <vt:lpstr>Symbol</vt:lpstr>
      <vt:lpstr>Times New Roman</vt:lpstr>
      <vt:lpstr>Verdana</vt:lpstr>
      <vt:lpstr>WenQuanYi Micro Hei</vt:lpstr>
      <vt:lpstr>Wingdings</vt:lpstr>
      <vt:lpstr>Wingdings 2</vt:lpstr>
      <vt:lpstr>Thème Office</vt:lpstr>
      <vt:lpstr>nBLM for ESS Scope of Work</vt:lpstr>
      <vt:lpstr>Outline</vt:lpstr>
      <vt:lpstr>Why a new BLM?</vt:lpstr>
      <vt:lpstr>Neutron detection with Micromegas</vt:lpstr>
      <vt:lpstr>The proposed BLM for ESS</vt:lpstr>
      <vt:lpstr>The proposed BLM</vt:lpstr>
      <vt:lpstr>Fast neutron flux monitoring with high sensitivity</vt:lpstr>
      <vt:lpstr>Building a simple neutron counter</vt:lpstr>
      <vt:lpstr>The simple neutron counter</vt:lpstr>
      <vt:lpstr>Performance</vt:lpstr>
      <vt:lpstr>A module for high En &amp; high particle flux </vt:lpstr>
      <vt:lpstr>Micromegas Concept for Laser MégaJoule &amp; ICF Facilities</vt:lpstr>
      <vt:lpstr>PowerPoint Presentation</vt:lpstr>
      <vt:lpstr>Planning</vt:lpstr>
      <vt:lpstr>Work in 3 main phases</vt:lpstr>
      <vt:lpstr>PowerPoint Presentation</vt:lpstr>
      <vt:lpstr>1.1 Definition of expected response</vt:lpstr>
      <vt:lpstr>1.2 Monte-Carlo simulation studies</vt:lpstr>
      <vt:lpstr>1.3 Prototype design &amp; manufacturing</vt:lpstr>
      <vt:lpstr>1.4 Initial electronics design</vt:lpstr>
      <vt:lpstr>PowerPoint Presentation</vt:lpstr>
      <vt:lpstr>2.1 Prototype testing</vt:lpstr>
      <vt:lpstr>2.2 Complete electronics design</vt:lpstr>
      <vt:lpstr>2.3 Design of gas system</vt:lpstr>
      <vt:lpstr>PowerPoint Presentation</vt:lpstr>
      <vt:lpstr>3.1 Manufacturing</vt:lpstr>
      <vt:lpstr>3.2 Installation &amp; Commissioning</vt:lpstr>
      <vt:lpstr>PowerPoint Presentation</vt:lpstr>
      <vt:lpstr>Planning</vt:lpstr>
      <vt:lpstr>Planning</vt:lpstr>
      <vt:lpstr>Expectations from ESS </vt:lpstr>
      <vt:lpstr>PowerPoint Presentation</vt:lpstr>
      <vt:lpstr>Technical Specifications - nBLM system</vt:lpstr>
      <vt:lpstr>Technical Specifications - nBLM system</vt:lpstr>
      <vt:lpstr>List of identified risks</vt:lpstr>
      <vt:lpstr>PowerPoint Presentation</vt:lpstr>
      <vt:lpstr>Deliverables</vt:lpstr>
      <vt:lpstr>Deliverables</vt:lpstr>
      <vt:lpstr>PowerPoint Presentation</vt:lpstr>
      <vt:lpstr>Milestones</vt:lpstr>
      <vt:lpstr>Milestones</vt:lpstr>
      <vt:lpstr>Cost book</vt:lpstr>
      <vt:lpstr>Summary</vt:lpstr>
      <vt:lpstr>PowerPoint Presentation</vt:lpstr>
      <vt:lpstr>Simulated response to neutrons</vt:lpstr>
      <vt:lpstr>Simulated response to thermal neutrons</vt:lpstr>
      <vt:lpstr>Response to gamma’s</vt:lpstr>
      <vt:lpstr>PowerPoint Presentation</vt:lpstr>
      <vt:lpstr>Simulated response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IPMs for ESS</dc:title>
  <dc:creator>MARRONCLE Jacques</dc:creator>
  <cp:lastModifiedBy>PAPAEVANGELOU Thomas</cp:lastModifiedBy>
  <cp:revision>346</cp:revision>
  <dcterms:created xsi:type="dcterms:W3CDTF">2016-05-11T14:24:35Z</dcterms:created>
  <dcterms:modified xsi:type="dcterms:W3CDTF">2016-07-25T11:44:21Z</dcterms:modified>
</cp:coreProperties>
</file>