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29" r:id="rId2"/>
    <p:sldId id="417" r:id="rId3"/>
    <p:sldId id="420" r:id="rId4"/>
    <p:sldId id="422" r:id="rId5"/>
    <p:sldId id="423" r:id="rId6"/>
    <p:sldId id="424" r:id="rId7"/>
    <p:sldId id="425" r:id="rId8"/>
    <p:sldId id="426" r:id="rId9"/>
    <p:sldId id="421" r:id="rId10"/>
    <p:sldId id="427" r:id="rId11"/>
    <p:sldId id="418" r:id="rId12"/>
    <p:sldId id="428" r:id="rId13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39514D"/>
    <a:srgbClr val="00FF00"/>
    <a:srgbClr val="3333FF"/>
    <a:srgbClr val="75131F"/>
    <a:srgbClr val="FACB62"/>
    <a:srgbClr val="FCD4DB"/>
    <a:srgbClr val="FBD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125" autoAdjust="0"/>
  </p:normalViewPr>
  <p:slideViewPr>
    <p:cSldViewPr>
      <p:cViewPr>
        <p:scale>
          <a:sx n="100" d="100"/>
          <a:sy n="100" d="100"/>
        </p:scale>
        <p:origin x="-240" y="-7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28"/>
    </p:cViewPr>
  </p:sorterViewPr>
  <p:notesViewPr>
    <p:cSldViewPr>
      <p:cViewPr varScale="1">
        <p:scale>
          <a:sx n="48" d="100"/>
          <a:sy n="48" d="100"/>
        </p:scale>
        <p:origin x="-2021" y="-6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63410-FDBF-418A-BFD4-612F2789D200}" type="datetimeFigureOut">
              <a:rPr lang="fr-FR" smtClean="0"/>
              <a:t>24/07/2016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CSI - CEA Saclay     Januray 14 &amp; 15 th    Philippe Legou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720F-4C2D-40F2-ACD1-3E7F4C6909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488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A626-BB44-403A-984A-AD3012F4AF00}" type="datetimeFigureOut">
              <a:rPr lang="fr-FR" smtClean="0"/>
              <a:t>24/07/2016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CSI - CEA Saclay     Januray 14 &amp; 15 th    Philippe Legou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DCDBB-CE66-4BFC-A5C4-5478C39A9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3455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 - CEA Saclay     Januray 14 &amp; 15 th    Philippe Legou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DCDBB-CE66-4BFC-A5C4-5478C39A9D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64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CSI - CEA Saclay     Januray 14 &amp; 15 th    Philippe Legou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DCDBB-CE66-4BFC-A5C4-5478C39A9D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9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A58E-C516-4DD0-A3A1-A371C2683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23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Philippe Legou                                               ESS Meeting                                                                          2016, July 25th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7266B1CA-1F13-4541-9969-30C3C5FE46D4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2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912" y="2132856"/>
            <a:ext cx="4976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Detector and Front End Electronics</a:t>
            </a:r>
          </a:p>
          <a:p>
            <a:pPr algn="ctr"/>
            <a:r>
              <a:rPr lang="fr-FR" sz="2400" dirty="0" smtClean="0"/>
              <a:t>For ESS </a:t>
            </a:r>
            <a:r>
              <a:rPr lang="fr-FR" sz="2400" dirty="0" err="1" smtClean="0"/>
              <a:t>nBLM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222423" y="3501008"/>
            <a:ext cx="2091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Philippe </a:t>
            </a:r>
            <a:r>
              <a:rPr lang="fr-FR" sz="2000" dirty="0" err="1" smtClean="0"/>
              <a:t>Legou</a:t>
            </a:r>
            <a:endParaRPr lang="fr-FR" sz="2000" dirty="0" smtClean="0"/>
          </a:p>
          <a:p>
            <a:pPr algn="ctr"/>
            <a:endParaRPr lang="fr-FR" dirty="0" smtClean="0"/>
          </a:p>
          <a:p>
            <a:pPr algn="ctr"/>
            <a:r>
              <a:rPr lang="fr-FR" sz="1600" i="1" dirty="0" smtClean="0"/>
              <a:t>CEA Saclay - France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6237312"/>
            <a:ext cx="3597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ESS Meeting 2016 -  Lund - 2016 July 25th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44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403648" y="1191828"/>
            <a:ext cx="6624736" cy="13700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3807" y="1362390"/>
            <a:ext cx="7215237" cy="173181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fr-FR" dirty="0" err="1">
                <a:latin typeface="Calibri" panose="020F0502020204030204" pitchFamily="34" charset="0"/>
              </a:rPr>
              <a:t>Measurement</a:t>
            </a:r>
            <a:r>
              <a:rPr lang="fr-FR" altLang="fr-FR" dirty="0">
                <a:latin typeface="Calibri" panose="020F0502020204030204" pitchFamily="34" charset="0"/>
              </a:rPr>
              <a:t> are </a:t>
            </a:r>
            <a:r>
              <a:rPr lang="fr-FR" altLang="fr-FR" dirty="0" err="1">
                <a:latin typeface="Calibri" panose="020F0502020204030204" pitchFamily="34" charset="0"/>
              </a:rPr>
              <a:t>performed</a:t>
            </a:r>
            <a:r>
              <a:rPr lang="fr-FR" altLang="fr-FR" dirty="0">
                <a:latin typeface="Calibri" panose="020F0502020204030204" pitchFamily="34" charset="0"/>
              </a:rPr>
              <a:t> in a </a:t>
            </a:r>
            <a:r>
              <a:rPr lang="fr-FR" altLang="fr-FR" dirty="0" smtClean="0">
                <a:latin typeface="Calibri" panose="020F0502020204030204" pitchFamily="34" charset="0"/>
              </a:rPr>
              <a:t>large background</a:t>
            </a:r>
            <a:endParaRPr lang="fr-FR" altLang="fr-FR" dirty="0">
              <a:latin typeface="Calibri" panose="020F0502020204030204" pitchFamily="34" charset="0"/>
            </a:endParaRPr>
          </a:p>
          <a:p>
            <a:pPr lvl="1" algn="ctr"/>
            <a:r>
              <a:rPr lang="fr-FR" altLang="fr-FR" dirty="0" smtClean="0">
                <a:latin typeface="Calibri" panose="020F0502020204030204" pitchFamily="34" charset="0"/>
              </a:rPr>
              <a:t>         Neutrons </a:t>
            </a:r>
            <a:r>
              <a:rPr lang="fr-FR" altLang="fr-FR" dirty="0">
                <a:latin typeface="Calibri" panose="020F0502020204030204" pitchFamily="34" charset="0"/>
              </a:rPr>
              <a:t>; Photons ; EMP </a:t>
            </a:r>
            <a:r>
              <a:rPr lang="fr-FR" altLang="fr-FR" dirty="0" err="1">
                <a:latin typeface="Calibri" panose="020F0502020204030204" pitchFamily="34" charset="0"/>
              </a:rPr>
              <a:t>effects</a:t>
            </a:r>
            <a:endParaRPr lang="fr-FR" altLang="fr-FR" dirty="0">
              <a:latin typeface="Calibri" panose="020F0502020204030204" pitchFamily="34" charset="0"/>
            </a:endParaRPr>
          </a:p>
        </p:txBody>
      </p:sp>
      <p:grpSp>
        <p:nvGrpSpPr>
          <p:cNvPr id="95238" name="Group 6"/>
          <p:cNvGrpSpPr>
            <a:grpSpLocks/>
          </p:cNvGrpSpPr>
          <p:nvPr/>
        </p:nvGrpSpPr>
        <p:grpSpPr bwMode="auto">
          <a:xfrm>
            <a:off x="919113" y="2777828"/>
            <a:ext cx="7384255" cy="3228975"/>
            <a:chOff x="194" y="832"/>
            <a:chExt cx="6202" cy="2712"/>
          </a:xfrm>
        </p:grpSpPr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2640" y="2640"/>
              <a:ext cx="29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100" b="1"/>
                <a:t>n</a:t>
              </a:r>
            </a:p>
          </p:txBody>
        </p:sp>
        <p:graphicFrame>
          <p:nvGraphicFramePr>
            <p:cNvPr id="9524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7700398"/>
                </p:ext>
              </p:extLst>
            </p:nvPr>
          </p:nvGraphicFramePr>
          <p:xfrm>
            <a:off x="194" y="841"/>
            <a:ext cx="3312" cy="2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4" name="Image bitmap" r:id="rId4" imgW="6838095" imgH="5582429" progId="Paint.Picture">
                    <p:embed/>
                  </p:oleObj>
                </mc:Choice>
                <mc:Fallback>
                  <p:oleObj name="Image bitmap" r:id="rId4" imgW="6838095" imgH="558242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" y="841"/>
                          <a:ext cx="3312" cy="2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448" y="2592"/>
              <a:ext cx="29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100" b="1"/>
                <a:t>n</a:t>
              </a: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4017" y="832"/>
              <a:ext cx="2379" cy="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500" b="1" dirty="0" err="1">
                  <a:solidFill>
                    <a:srgbClr val="70BC1F"/>
                  </a:solidFill>
                </a:rPr>
                <a:t>Before</a:t>
              </a:r>
              <a:r>
                <a:rPr lang="fr-FR" altLang="fr-FR" sz="1500" b="1" dirty="0">
                  <a:solidFill>
                    <a:srgbClr val="70BC1F"/>
                  </a:solidFill>
                </a:rPr>
                <a:t> 14 MeV neutrons :</a:t>
              </a:r>
            </a:p>
            <a:p>
              <a:pPr eaLnBrk="0" hangingPunct="0"/>
              <a:r>
                <a:rPr lang="fr-FR" altLang="fr-FR" sz="1500" b="1" dirty="0" err="1">
                  <a:latin typeface="Symbol" panose="05050102010706020507" pitchFamily="18" charset="2"/>
                </a:rPr>
                <a:t>g-</a:t>
              </a:r>
              <a:r>
                <a:rPr lang="fr-FR" altLang="fr-FR" sz="1500" b="1" dirty="0" err="1"/>
                <a:t>rays</a:t>
              </a:r>
              <a:r>
                <a:rPr lang="fr-FR" altLang="fr-FR" sz="1500" b="1" dirty="0"/>
                <a:t> </a:t>
              </a:r>
              <a:r>
                <a:rPr lang="fr-FR" altLang="fr-FR" sz="1500" b="1" dirty="0" err="1"/>
                <a:t>induced</a:t>
              </a:r>
              <a:r>
                <a:rPr lang="fr-FR" altLang="fr-FR" sz="1500" b="1" dirty="0"/>
                <a:t> by (n, </a:t>
              </a:r>
              <a:r>
                <a:rPr lang="fr-FR" altLang="fr-FR" sz="1500" b="1" dirty="0">
                  <a:latin typeface="Symbol" panose="05050102010706020507" pitchFamily="18" charset="2"/>
                </a:rPr>
                <a:t>g</a:t>
              </a:r>
              <a:r>
                <a:rPr lang="fr-FR" altLang="fr-FR" sz="1500" b="1" dirty="0"/>
                <a:t>)</a:t>
              </a:r>
              <a:r>
                <a:rPr lang="fr-FR" altLang="fr-FR" sz="1500" dirty="0"/>
                <a:t> </a:t>
              </a:r>
            </a:p>
            <a:p>
              <a:pPr eaLnBrk="0" hangingPunct="0"/>
              <a:endParaRPr lang="fr-FR" altLang="fr-FR" sz="1500" dirty="0"/>
            </a:p>
            <a:p>
              <a:pPr eaLnBrk="0" hangingPunct="0"/>
              <a:r>
                <a:rPr lang="fr-FR" altLang="fr-FR" sz="1500" b="1" dirty="0" err="1">
                  <a:solidFill>
                    <a:srgbClr val="70BC1F"/>
                  </a:solidFill>
                </a:rPr>
                <a:t>After</a:t>
              </a:r>
              <a:r>
                <a:rPr lang="fr-FR" altLang="fr-FR" sz="1500" b="1" dirty="0">
                  <a:solidFill>
                    <a:srgbClr val="70BC1F"/>
                  </a:solidFill>
                </a:rPr>
                <a:t> 14 MeV neutrons :</a:t>
              </a:r>
            </a:p>
            <a:p>
              <a:pPr eaLnBrk="0" hangingPunct="0"/>
              <a:r>
                <a:rPr lang="fr-FR" altLang="fr-FR" sz="1500" dirty="0" err="1">
                  <a:latin typeface="Symbol" panose="05050102010706020507" pitchFamily="18" charset="2"/>
                </a:rPr>
                <a:t>g</a:t>
              </a:r>
              <a:r>
                <a:rPr lang="fr-FR" altLang="fr-FR" sz="1500" dirty="0" err="1"/>
                <a:t>-rays</a:t>
              </a:r>
              <a:r>
                <a:rPr lang="fr-FR" altLang="fr-FR" sz="1500" dirty="0"/>
                <a:t> (n, </a:t>
              </a:r>
              <a:r>
                <a:rPr lang="fr-FR" altLang="fr-FR" sz="1500" dirty="0">
                  <a:latin typeface="Symbol" panose="05050102010706020507" pitchFamily="18" charset="2"/>
                </a:rPr>
                <a:t>g</a:t>
              </a:r>
              <a:r>
                <a:rPr lang="fr-FR" altLang="fr-FR" sz="1500" dirty="0"/>
                <a:t>) </a:t>
              </a:r>
            </a:p>
            <a:p>
              <a:pPr eaLnBrk="0" hangingPunct="0"/>
              <a:r>
                <a:rPr lang="fr-FR" altLang="fr-FR" sz="1500" b="1" dirty="0"/>
                <a:t>+</a:t>
              </a:r>
              <a:r>
                <a:rPr lang="fr-FR" altLang="fr-FR" sz="1500" dirty="0"/>
                <a:t> </a:t>
              </a:r>
              <a:r>
                <a:rPr lang="fr-FR" altLang="fr-FR" sz="1500" dirty="0" err="1"/>
                <a:t>scattered</a:t>
              </a:r>
              <a:r>
                <a:rPr lang="fr-FR" altLang="fr-FR" sz="1500" dirty="0"/>
                <a:t> neutrons in the </a:t>
              </a:r>
              <a:r>
                <a:rPr lang="fr-FR" altLang="fr-FR" sz="1500" dirty="0" err="1"/>
                <a:t>bay</a:t>
              </a:r>
              <a:endParaRPr lang="fr-FR" altLang="fr-FR" sz="1500" dirty="0"/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974" y="3015"/>
              <a:ext cx="1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fr-FR" altLang="fr-FR" baseline="30000"/>
            </a:p>
          </p:txBody>
        </p:sp>
      </p:grp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312270" y="2995712"/>
            <a:ext cx="104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1"/>
              <a:t>DT shot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7720" y="138099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Measurement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neutrons</a:t>
            </a:r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795923" y="6169887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10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96021" y="6033430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What</a:t>
            </a:r>
            <a:r>
              <a:rPr lang="fr-FR" dirty="0" smtClean="0">
                <a:solidFill>
                  <a:srgbClr val="FF0000"/>
                </a:solidFill>
              </a:rPr>
              <a:t> about the noise and perturbations sources?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53" y="4326983"/>
            <a:ext cx="2240695" cy="1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N15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51" y="1813016"/>
            <a:ext cx="2905124" cy="38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26570" y="1933776"/>
            <a:ext cx="2193816" cy="3630937"/>
            <a:chOff x="4512" y="1776"/>
            <a:chExt cx="1182" cy="2148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776"/>
              <a:ext cx="1182" cy="214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560" y="2736"/>
              <a:ext cx="624" cy="4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848" y="1872"/>
              <a:ext cx="0" cy="19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285349">
              <a:off x="4560" y="2736"/>
              <a:ext cx="705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70cm=27.5’’</a:t>
              </a:r>
              <a:endParaRPr lang="en-US" altLang="fr-FR" sz="1400" b="1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6190605">
              <a:off x="4461" y="2259"/>
              <a:ext cx="677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180cm=71’’</a:t>
              </a:r>
              <a:endParaRPr lang="en-US" altLang="fr-FR" sz="1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Rectangle 12"/>
          <p:cNvSpPr txBox="1">
            <a:spLocks noChangeArrowheads="1"/>
          </p:cNvSpPr>
          <p:nvPr/>
        </p:nvSpPr>
        <p:spPr>
          <a:xfrm>
            <a:off x="2166377" y="1813016"/>
            <a:ext cx="5149850" cy="5410200"/>
          </a:xfrm>
          <a:prstGeom prst="rect">
            <a:avLst/>
          </a:prstGeom>
          <a:noFill/>
          <a:ln/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igitizers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  for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pramp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cards</a:t>
            </a:r>
            <a:endParaRPr lang="fr-FR" altLang="fr-FR" sz="18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GPIB/Ethernet interface</a:t>
            </a:r>
          </a:p>
          <a:p>
            <a:pPr lvl="1"/>
            <a:endParaRPr lang="fr-FR" altLang="fr-FR" sz="18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P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ower supplies for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digitizers</a:t>
            </a:r>
            <a:endParaRPr lang="fr-FR" altLang="fr-FR" sz="18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Gas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 flow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regulator</a:t>
            </a:r>
            <a:endParaRPr lang="fr-FR" altLang="fr-FR" sz="1800" b="1" dirty="0" smtClean="0">
              <a:latin typeface="Calibri" panose="020F0502020204030204" pitchFamily="34" charset="0"/>
            </a:endParaRPr>
          </a:p>
          <a:p>
            <a:pPr lvl="1"/>
            <a:endParaRPr lang="fr-FR" altLang="fr-FR" sz="18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PC (drives the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gas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regulator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NIM </a:t>
            </a:r>
            <a:r>
              <a:rPr lang="fr-FR" altLang="fr-FR" sz="1800" b="1" dirty="0" err="1" smtClean="0">
                <a:latin typeface="Calibri" panose="020F0502020204030204" pitchFamily="34" charset="0"/>
              </a:rPr>
              <a:t>crate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 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fr-FR" altLang="fr-FR" sz="1800" b="1" dirty="0">
                <a:latin typeface="Calibri" panose="020F0502020204030204" pitchFamily="34" charset="0"/>
              </a:rPr>
              <a:t> 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  </a:t>
            </a:r>
            <a:r>
              <a:rPr lang="fr-FR" altLang="fr-FR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 </a:t>
            </a:r>
            <a:r>
              <a:rPr lang="fr-FR" altLang="fr-FR" sz="1800" dirty="0" smtClean="0">
                <a:latin typeface="Calibri" panose="020F0502020204030204" pitchFamily="34" charset="0"/>
              </a:rPr>
              <a:t>High </a:t>
            </a:r>
            <a:r>
              <a:rPr lang="fr-FR" altLang="fr-FR" sz="1800" dirty="0" err="1" smtClean="0">
                <a:latin typeface="Calibri" panose="020F0502020204030204" pitchFamily="34" charset="0"/>
              </a:rPr>
              <a:t>volyage</a:t>
            </a:r>
            <a:r>
              <a:rPr lang="fr-FR" altLang="fr-FR" sz="1800" dirty="0" smtClean="0">
                <a:latin typeface="Calibri" panose="020F0502020204030204" pitchFamily="34" charset="0"/>
              </a:rPr>
              <a:t> unit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fr-FR" altLang="fr-FR" sz="1800" dirty="0">
                <a:latin typeface="Calibri" panose="020F0502020204030204" pitchFamily="34" charset="0"/>
              </a:rPr>
              <a:t> </a:t>
            </a:r>
            <a:r>
              <a:rPr lang="fr-FR" altLang="fr-FR" sz="1800" dirty="0" smtClean="0">
                <a:latin typeface="Calibri" panose="020F0502020204030204" pitchFamily="34" charset="0"/>
              </a:rPr>
              <a:t>     (cathodes &amp; </a:t>
            </a:r>
            <a:r>
              <a:rPr lang="fr-FR" altLang="fr-FR" sz="1800" dirty="0" err="1" smtClean="0">
                <a:latin typeface="Calibri" panose="020F0502020204030204" pitchFamily="34" charset="0"/>
              </a:rPr>
              <a:t>Meshes</a:t>
            </a:r>
            <a:r>
              <a:rPr lang="fr-FR" altLang="fr-FR" sz="1800" dirty="0" smtClean="0">
                <a:latin typeface="Calibri" panose="020F0502020204030204" pitchFamily="34" charset="0"/>
              </a:rPr>
              <a:t>)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fr-FR" altLang="fr-FR" sz="1800" dirty="0" smtClean="0">
                <a:latin typeface="Calibri" panose="020F0502020204030204" pitchFamily="34" charset="0"/>
              </a:rPr>
              <a:t>   </a:t>
            </a:r>
            <a:r>
              <a:rPr lang="fr-FR" altLang="fr-FR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 </a:t>
            </a:r>
            <a:r>
              <a:rPr lang="fr-FR" altLang="fr-FR" sz="1800" dirty="0" smtClean="0">
                <a:latin typeface="Calibri" panose="020F0502020204030204" pitchFamily="34" charset="0"/>
              </a:rPr>
              <a:t>Power supplies for </a:t>
            </a:r>
            <a:r>
              <a:rPr lang="fr-FR" altLang="fr-FR" sz="1800" dirty="0" err="1" smtClean="0">
                <a:latin typeface="Calibri" panose="020F0502020204030204" pitchFamily="34" charset="0"/>
              </a:rPr>
              <a:t>preamps</a:t>
            </a:r>
            <a:r>
              <a:rPr lang="fr-FR" altLang="fr-FR" sz="1800" dirty="0" smtClean="0">
                <a:latin typeface="Calibri" panose="020F0502020204030204" pitchFamily="34" charset="0"/>
              </a:rPr>
              <a:t> </a:t>
            </a:r>
            <a:endParaRPr lang="fr-FR" altLang="fr-FR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23478" y="608781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Ancillary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rack</a:t>
            </a:r>
          </a:p>
          <a:p>
            <a:pPr algn="l"/>
            <a:endParaRPr lang="fr-FR" altLang="fr-FR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altLang="fr-FR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>
          <a:xfrm>
            <a:off x="8828855" y="6253260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11</a:t>
            </a:fld>
            <a:endParaRPr lang="fr-FR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6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92480" y="6265371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63888" y="3429000"/>
            <a:ext cx="16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0000FF"/>
                </a:solidFill>
              </a:rPr>
              <a:t>Thank</a:t>
            </a:r>
            <a:r>
              <a:rPr lang="fr-FR" i="1" dirty="0" smtClean="0">
                <a:solidFill>
                  <a:srgbClr val="0000FF"/>
                </a:solidFill>
              </a:rPr>
              <a:t> You … 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755576" y="6486160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349105"/>
            <a:ext cx="6343650" cy="222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592958" y="1200101"/>
            <a:ext cx="595808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11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fr-FR" sz="1600" dirty="0">
                <a:latin typeface="Calibri" panose="020F0502020204030204" pitchFamily="34" charset="0"/>
              </a:rPr>
              <a:t>Thin gas chamber </a:t>
            </a:r>
            <a:r>
              <a:rPr lang="en-US" altLang="fr-FR" sz="1600" dirty="0" smtClean="0">
                <a:latin typeface="Calibri" panose="020F0502020204030204" pitchFamily="34" charset="0"/>
              </a:rPr>
              <a:t>Low </a:t>
            </a:r>
            <a:r>
              <a:rPr lang="en-US" altLang="fr-FR" sz="1600" dirty="0">
                <a:latin typeface="Calibri" panose="020F0502020204030204" pitchFamily="34" charset="0"/>
              </a:rPr>
              <a:t>ionization probability for electrons compare to recoil </a:t>
            </a:r>
            <a:r>
              <a:rPr lang="en-US" altLang="fr-FR" sz="1600" dirty="0" smtClean="0">
                <a:latin typeface="Calibri" panose="020F0502020204030204" pitchFamily="34" charset="0"/>
              </a:rPr>
              <a:t>ions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fr-FR" sz="1600" dirty="0" smtClean="0">
                <a:latin typeface="Calibri" panose="020F0502020204030204" pitchFamily="34" charset="0"/>
              </a:rPr>
              <a:t>Fast </a:t>
            </a:r>
            <a:r>
              <a:rPr lang="en-US" altLang="fr-FR" sz="1600" dirty="0">
                <a:latin typeface="Calibri" panose="020F0502020204030204" pitchFamily="34" charset="0"/>
              </a:rPr>
              <a:t>response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fr-FR" sz="1600" dirty="0" smtClean="0">
                <a:latin typeface="Calibri" panose="020F0502020204030204" pitchFamily="34" charset="0"/>
              </a:rPr>
              <a:t>(</a:t>
            </a:r>
            <a:r>
              <a:rPr lang="en-US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Spectroscopy</a:t>
            </a:r>
            <a:r>
              <a:rPr lang="en-US" altLang="fr-FR" sz="1600" dirty="0" smtClean="0">
                <a:latin typeface="Calibri" panose="020F0502020204030204" pitchFamily="34" charset="0"/>
              </a:rPr>
              <a:t> </a:t>
            </a:r>
            <a:r>
              <a:rPr lang="en-US" altLang="fr-FR" sz="1600" dirty="0">
                <a:latin typeface="Calibri" panose="020F0502020204030204" pitchFamily="34" charset="0"/>
              </a:rPr>
              <a:t>based on time of flight technique in counting </a:t>
            </a:r>
            <a:r>
              <a:rPr lang="en-US" altLang="fr-FR" sz="1600" dirty="0" smtClean="0">
                <a:latin typeface="Calibri" panose="020F0502020204030204" pitchFamily="34" charset="0"/>
              </a:rPr>
              <a:t>mode)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1259632" y="4725144"/>
            <a:ext cx="71555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1350" dirty="0" err="1"/>
              <a:t>Recoils</a:t>
            </a:r>
            <a:r>
              <a:rPr lang="fr-FR" altLang="fr-FR" sz="1350" dirty="0"/>
              <a:t> </a:t>
            </a:r>
            <a:r>
              <a:rPr lang="fr-FR" altLang="fr-FR" sz="1350" dirty="0" err="1"/>
              <a:t>charged</a:t>
            </a:r>
            <a:r>
              <a:rPr lang="fr-FR" altLang="fr-FR" sz="1350" dirty="0"/>
              <a:t> </a:t>
            </a:r>
            <a:r>
              <a:rPr lang="fr-FR" altLang="fr-FR" sz="1350" dirty="0" err="1"/>
              <a:t>particles</a:t>
            </a:r>
            <a:r>
              <a:rPr lang="fr-FR" altLang="fr-FR" sz="1350" dirty="0"/>
              <a:t> </a:t>
            </a:r>
            <a:r>
              <a:rPr lang="fr-FR" altLang="fr-FR" sz="1350" dirty="0" err="1"/>
              <a:t>liberate</a:t>
            </a:r>
            <a:r>
              <a:rPr lang="fr-FR" altLang="fr-FR" sz="1350" dirty="0"/>
              <a:t> </a:t>
            </a:r>
            <a:r>
              <a:rPr lang="fr-FR" altLang="fr-FR" sz="1350" dirty="0" err="1"/>
              <a:t>ionization</a:t>
            </a:r>
            <a:r>
              <a:rPr lang="fr-FR" altLang="fr-FR" sz="1350" dirty="0"/>
              <a:t> </a:t>
            </a:r>
            <a:r>
              <a:rPr lang="fr-FR" altLang="fr-FR" sz="1350" dirty="0" err="1"/>
              <a:t>electrons</a:t>
            </a:r>
            <a:r>
              <a:rPr lang="fr-FR" altLang="fr-FR" sz="1350" dirty="0"/>
              <a:t> in </a:t>
            </a:r>
            <a:r>
              <a:rPr lang="fr-FR" altLang="fr-FR" sz="1350" dirty="0" err="1"/>
              <a:t>two</a:t>
            </a:r>
            <a:r>
              <a:rPr lang="fr-FR" altLang="fr-FR" sz="1350" dirty="0"/>
              <a:t> </a:t>
            </a:r>
            <a:r>
              <a:rPr lang="fr-FR" altLang="fr-FR" sz="1350" dirty="0" err="1"/>
              <a:t>gas</a:t>
            </a:r>
            <a:r>
              <a:rPr lang="fr-FR" altLang="fr-FR" sz="1350" dirty="0"/>
              <a:t> </a:t>
            </a:r>
            <a:r>
              <a:rPr lang="fr-FR" altLang="fr-FR" sz="1350" dirty="0" err="1"/>
              <a:t>filled</a:t>
            </a:r>
            <a:r>
              <a:rPr lang="fr-FR" altLang="fr-FR" sz="1350" dirty="0"/>
              <a:t> gaps </a:t>
            </a:r>
            <a:r>
              <a:rPr lang="fr-FR" altLang="fr-FR" sz="1350" dirty="0" err="1"/>
              <a:t>defined</a:t>
            </a:r>
            <a:r>
              <a:rPr lang="fr-FR" altLang="fr-FR" sz="1350" dirty="0"/>
              <a:t> by </a:t>
            </a:r>
            <a:r>
              <a:rPr lang="fr-FR" altLang="fr-FR" sz="1350" dirty="0" err="1"/>
              <a:t>three</a:t>
            </a:r>
            <a:r>
              <a:rPr lang="fr-FR" altLang="fr-FR" sz="1350" dirty="0"/>
              <a:t> </a:t>
            </a:r>
            <a:r>
              <a:rPr lang="fr-FR" altLang="fr-FR" sz="1350" dirty="0" err="1"/>
              <a:t>planar</a:t>
            </a:r>
            <a:r>
              <a:rPr lang="fr-FR" altLang="fr-FR" sz="1350" dirty="0"/>
              <a:t> </a:t>
            </a:r>
            <a:r>
              <a:rPr lang="fr-FR" altLang="fr-FR" sz="1350" dirty="0" err="1"/>
              <a:t>electrodes</a:t>
            </a:r>
            <a:r>
              <a:rPr lang="fr-FR" altLang="fr-FR" sz="1350" dirty="0"/>
              <a:t>.  In the </a:t>
            </a:r>
            <a:r>
              <a:rPr lang="fr-FR" altLang="fr-FR" sz="1350" dirty="0" err="1"/>
              <a:t>electric</a:t>
            </a:r>
            <a:r>
              <a:rPr lang="fr-FR" altLang="fr-FR" sz="1350" dirty="0"/>
              <a:t> </a:t>
            </a:r>
            <a:r>
              <a:rPr lang="fr-FR" altLang="fr-FR" sz="1350" dirty="0" err="1"/>
              <a:t>fields</a:t>
            </a:r>
            <a:r>
              <a:rPr lang="fr-FR" altLang="fr-FR" sz="1350" dirty="0"/>
              <a:t>, </a:t>
            </a:r>
            <a:r>
              <a:rPr lang="fr-FR" altLang="fr-FR" sz="1350" dirty="0" err="1"/>
              <a:t>electrons</a:t>
            </a:r>
            <a:r>
              <a:rPr lang="fr-FR" altLang="fr-FR" sz="1350" dirty="0"/>
              <a:t> are </a:t>
            </a:r>
            <a:r>
              <a:rPr lang="fr-FR" altLang="fr-FR" sz="1350" dirty="0" err="1"/>
              <a:t>multiplied</a:t>
            </a:r>
            <a:r>
              <a:rPr lang="fr-FR" altLang="fr-FR" sz="1350" dirty="0"/>
              <a:t> and drift up to the </a:t>
            </a:r>
            <a:r>
              <a:rPr lang="fr-FR" altLang="fr-FR" sz="1350" dirty="0" err="1"/>
              <a:t>strips</a:t>
            </a:r>
            <a:r>
              <a:rPr lang="fr-FR" altLang="fr-FR" sz="1350" dirty="0"/>
              <a:t>. Electrons </a:t>
            </a:r>
            <a:r>
              <a:rPr lang="fr-FR" altLang="fr-FR" sz="1350" dirty="0" err="1"/>
              <a:t>produced</a:t>
            </a:r>
            <a:r>
              <a:rPr lang="fr-FR" altLang="fr-FR" sz="1350" dirty="0"/>
              <a:t> by </a:t>
            </a:r>
            <a:r>
              <a:rPr lang="fr-FR" altLang="fr-FR" sz="1350" dirty="0" err="1"/>
              <a:t>g-rays</a:t>
            </a:r>
            <a:r>
              <a:rPr lang="fr-FR" altLang="fr-FR" sz="1350" dirty="0"/>
              <a:t> </a:t>
            </a:r>
            <a:r>
              <a:rPr lang="fr-FR" altLang="fr-FR" sz="1350" dirty="0" err="1"/>
              <a:t>pass</a:t>
            </a:r>
            <a:r>
              <a:rPr lang="fr-FR" altLang="fr-FR" sz="1350" dirty="0"/>
              <a:t> </a:t>
            </a:r>
            <a:r>
              <a:rPr lang="fr-FR" altLang="fr-FR" sz="1350" dirty="0" err="1"/>
              <a:t>through</a:t>
            </a:r>
            <a:r>
              <a:rPr lang="fr-FR" altLang="fr-FR" sz="1350" dirty="0"/>
              <a:t> the detector </a:t>
            </a:r>
            <a:r>
              <a:rPr lang="fr-FR" altLang="fr-FR" sz="1350" dirty="0" err="1"/>
              <a:t>with</a:t>
            </a:r>
            <a:r>
              <a:rPr lang="fr-FR" altLang="fr-FR" sz="1350" dirty="0"/>
              <a:t> a </a:t>
            </a:r>
            <a:r>
              <a:rPr lang="fr-FR" altLang="fr-FR" sz="1350" dirty="0" err="1"/>
              <a:t>lower</a:t>
            </a:r>
            <a:r>
              <a:rPr lang="fr-FR" altLang="fr-FR" sz="1350" dirty="0"/>
              <a:t> </a:t>
            </a:r>
            <a:r>
              <a:rPr lang="fr-FR" altLang="fr-FR" sz="1350" dirty="0" err="1"/>
              <a:t>ionization</a:t>
            </a:r>
            <a:r>
              <a:rPr lang="fr-FR" altLang="fr-FR" sz="1350" dirty="0"/>
              <a:t> </a:t>
            </a:r>
            <a:r>
              <a:rPr lang="fr-FR" altLang="fr-FR" sz="1350" dirty="0" err="1"/>
              <a:t>probability</a:t>
            </a:r>
            <a:r>
              <a:rPr lang="fr-FR" altLang="fr-FR" sz="1350" dirty="0"/>
              <a:t>.</a:t>
            </a:r>
          </a:p>
          <a:p>
            <a:pPr algn="ctr"/>
            <a:r>
              <a:rPr lang="fr-FR" altLang="fr-FR" sz="1350" dirty="0">
                <a:solidFill>
                  <a:schemeClr val="folHlink"/>
                </a:solidFill>
                <a:sym typeface="Wingdings" panose="05000000000000000000" pitchFamily="2" charset="2"/>
              </a:rPr>
              <a:t></a:t>
            </a:r>
            <a:r>
              <a:rPr lang="fr-FR" altLang="fr-FR" sz="1350" dirty="0">
                <a:solidFill>
                  <a:schemeClr val="folHlink"/>
                </a:solidFill>
              </a:rPr>
              <a:t> </a:t>
            </a:r>
            <a:r>
              <a:rPr lang="fr-FR" altLang="fr-FR" sz="1350" dirty="0" err="1">
                <a:solidFill>
                  <a:schemeClr val="folHlink"/>
                </a:solidFill>
              </a:rPr>
              <a:t>Insensitivity</a:t>
            </a:r>
            <a:r>
              <a:rPr lang="fr-FR" altLang="fr-FR" sz="1350" dirty="0">
                <a:solidFill>
                  <a:schemeClr val="folHlink"/>
                </a:solidFill>
              </a:rPr>
              <a:t> to </a:t>
            </a:r>
            <a:r>
              <a:rPr lang="fr-FR" altLang="fr-FR" sz="1350" dirty="0" err="1">
                <a:solidFill>
                  <a:schemeClr val="folHlink"/>
                </a:solidFill>
              </a:rPr>
              <a:t>g-rays</a:t>
            </a:r>
            <a:endParaRPr lang="fr-FR" altLang="fr-FR" sz="1350" dirty="0">
              <a:solidFill>
                <a:schemeClr val="folHlink"/>
              </a:solidFill>
            </a:endParaRPr>
          </a:p>
        </p:txBody>
      </p:sp>
      <p:pic>
        <p:nvPicPr>
          <p:cNvPr id="7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87315" y="260648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ESS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nBLM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concept</a:t>
            </a:r>
          </a:p>
          <a:p>
            <a:pPr algn="l"/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20472" y="6303598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2</a:t>
            </a:fld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2791960"/>
            <a:ext cx="621358" cy="70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06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3657601"/>
            <a:ext cx="1464469" cy="8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943100" y="4000500"/>
            <a:ext cx="12573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365862" y="4019550"/>
            <a:ext cx="21145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 rot="5400000">
            <a:off x="4772025" y="3514725"/>
            <a:ext cx="19431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6000750" y="4572000"/>
            <a:ext cx="20002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24" name="WordArt 12"/>
          <p:cNvSpPr>
            <a:spLocks noChangeArrowheads="1" noChangeShapeType="1" noTextEdit="1"/>
          </p:cNvSpPr>
          <p:nvPr/>
        </p:nvSpPr>
        <p:spPr bwMode="auto">
          <a:xfrm>
            <a:off x="393397" y="4310577"/>
            <a:ext cx="2648978" cy="508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35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Technical</a:t>
            </a:r>
            <a:r>
              <a:rPr lang="fr-FR" sz="135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corridor  ?</a:t>
            </a:r>
            <a:endParaRPr lang="fr-FR" sz="135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0125" name="WordArt 13"/>
          <p:cNvSpPr>
            <a:spLocks noChangeArrowheads="1" noChangeShapeType="1" noTextEdit="1"/>
          </p:cNvSpPr>
          <p:nvPr/>
        </p:nvSpPr>
        <p:spPr bwMode="auto">
          <a:xfrm>
            <a:off x="6457950" y="3143250"/>
            <a:ext cx="9144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35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PI Room</a:t>
            </a:r>
          </a:p>
        </p:txBody>
      </p:sp>
      <p:sp>
        <p:nvSpPr>
          <p:cNvPr id="90126" name="WordArt 14"/>
          <p:cNvSpPr>
            <a:spLocks noChangeArrowheads="1" noChangeShapeType="1" noTextEdit="1"/>
          </p:cNvSpPr>
          <p:nvPr/>
        </p:nvSpPr>
        <p:spPr bwMode="auto">
          <a:xfrm>
            <a:off x="790440" y="2449062"/>
            <a:ext cx="914400" cy="4577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35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BEAM</a:t>
            </a:r>
          </a:p>
          <a:p>
            <a:pPr algn="ctr"/>
            <a:endParaRPr lang="fr-FR" sz="135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976795" y="3515250"/>
            <a:ext cx="979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1200" dirty="0" err="1"/>
              <a:t>Cables</a:t>
            </a:r>
            <a:endParaRPr lang="fr-FR" altLang="fr-FR" sz="1200" dirty="0"/>
          </a:p>
          <a:p>
            <a:pPr algn="ctr" eaLnBrk="0" hangingPunct="0"/>
            <a:r>
              <a:rPr lang="fr-FR" altLang="fr-FR" sz="1200" dirty="0" smtClean="0"/>
              <a:t>Up to 20 m </a:t>
            </a:r>
            <a:endParaRPr lang="fr-FR" altLang="fr-FR" sz="1200" dirty="0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3391459" y="3829050"/>
            <a:ext cx="609041" cy="35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3816205" y="5049442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>
                <a:solidFill>
                  <a:srgbClr val="CC0000"/>
                </a:solidFill>
              </a:rPr>
              <a:t>Ancillary rack</a:t>
            </a: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3543300" y="4572000"/>
            <a:ext cx="285750" cy="571500"/>
          </a:xfrm>
          <a:prstGeom prst="cube">
            <a:avLst>
              <a:gd name="adj" fmla="val 25000"/>
            </a:avLst>
          </a:prstGeom>
          <a:solidFill>
            <a:srgbClr val="FA0C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343650" y="3943350"/>
            <a:ext cx="7429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33" name="Freeform 21"/>
          <p:cNvSpPr>
            <a:spLocks/>
          </p:cNvSpPr>
          <p:nvPr/>
        </p:nvSpPr>
        <p:spPr bwMode="auto">
          <a:xfrm>
            <a:off x="6000750" y="4057650"/>
            <a:ext cx="1085850" cy="285750"/>
          </a:xfrm>
          <a:custGeom>
            <a:avLst/>
            <a:gdLst>
              <a:gd name="T0" fmla="*/ 912 w 912"/>
              <a:gd name="T1" fmla="*/ 72 h 240"/>
              <a:gd name="T2" fmla="*/ 432 w 912"/>
              <a:gd name="T3" fmla="*/ 24 h 240"/>
              <a:gd name="T4" fmla="*/ 144 w 912"/>
              <a:gd name="T5" fmla="*/ 216 h 240"/>
              <a:gd name="T6" fmla="*/ 0 w 912"/>
              <a:gd name="T7" fmla="*/ 16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240">
                <a:moveTo>
                  <a:pt x="912" y="72"/>
                </a:moveTo>
                <a:cubicBezTo>
                  <a:pt x="736" y="36"/>
                  <a:pt x="560" y="0"/>
                  <a:pt x="432" y="24"/>
                </a:cubicBezTo>
                <a:cubicBezTo>
                  <a:pt x="304" y="48"/>
                  <a:pt x="216" y="192"/>
                  <a:pt x="144" y="216"/>
                </a:cubicBezTo>
                <a:cubicBezTo>
                  <a:pt x="72" y="240"/>
                  <a:pt x="36" y="204"/>
                  <a:pt x="0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 rot="20268303">
            <a:off x="5959515" y="3861674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900" b="1" dirty="0" smtClean="0">
                <a:solidFill>
                  <a:srgbClr val="FF0066"/>
                </a:solidFill>
              </a:rPr>
              <a:t>ESS Network</a:t>
            </a:r>
          </a:p>
          <a:p>
            <a:pPr algn="ctr" eaLnBrk="0" hangingPunct="0"/>
            <a:endParaRPr lang="fr-FR" altLang="fr-FR" sz="900" b="1" dirty="0">
              <a:solidFill>
                <a:srgbClr val="FF0066"/>
              </a:solidFill>
            </a:endParaRPr>
          </a:p>
        </p:txBody>
      </p:sp>
      <p:sp>
        <p:nvSpPr>
          <p:cNvPr id="90135" name="Freeform 23"/>
          <p:cNvSpPr>
            <a:spLocks/>
          </p:cNvSpPr>
          <p:nvPr/>
        </p:nvSpPr>
        <p:spPr bwMode="auto">
          <a:xfrm>
            <a:off x="3771900" y="4562475"/>
            <a:ext cx="1714500" cy="295275"/>
          </a:xfrm>
          <a:custGeom>
            <a:avLst/>
            <a:gdLst>
              <a:gd name="T0" fmla="*/ 0 w 240"/>
              <a:gd name="T1" fmla="*/ 152 h 152"/>
              <a:gd name="T2" fmla="*/ 96 w 240"/>
              <a:gd name="T3" fmla="*/ 104 h 152"/>
              <a:gd name="T4" fmla="*/ 192 w 240"/>
              <a:gd name="T5" fmla="*/ 8 h 152"/>
              <a:gd name="T6" fmla="*/ 240 w 240"/>
              <a:gd name="T7" fmla="*/ 5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152">
                <a:moveTo>
                  <a:pt x="0" y="152"/>
                </a:moveTo>
                <a:cubicBezTo>
                  <a:pt x="32" y="140"/>
                  <a:pt x="64" y="128"/>
                  <a:pt x="96" y="104"/>
                </a:cubicBezTo>
                <a:cubicBezTo>
                  <a:pt x="128" y="80"/>
                  <a:pt x="168" y="16"/>
                  <a:pt x="192" y="8"/>
                </a:cubicBezTo>
                <a:cubicBezTo>
                  <a:pt x="216" y="0"/>
                  <a:pt x="228" y="28"/>
                  <a:pt x="240" y="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90138" name="AutoShape 26"/>
          <p:cNvSpPr>
            <a:spLocks noChangeArrowheads="1"/>
          </p:cNvSpPr>
          <p:nvPr/>
        </p:nvSpPr>
        <p:spPr bwMode="auto">
          <a:xfrm rot="1349386">
            <a:off x="3371850" y="3200400"/>
            <a:ext cx="228600" cy="453629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0139" name="Freeform 27"/>
          <p:cNvSpPr>
            <a:spLocks/>
          </p:cNvSpPr>
          <p:nvPr/>
        </p:nvSpPr>
        <p:spPr bwMode="auto">
          <a:xfrm>
            <a:off x="3105150" y="3371850"/>
            <a:ext cx="438150" cy="1524000"/>
          </a:xfrm>
          <a:custGeom>
            <a:avLst/>
            <a:gdLst>
              <a:gd name="T0" fmla="*/ 320 w 368"/>
              <a:gd name="T1" fmla="*/ 0 h 1280"/>
              <a:gd name="T2" fmla="*/ 128 w 368"/>
              <a:gd name="T3" fmla="*/ 384 h 1280"/>
              <a:gd name="T4" fmla="*/ 176 w 368"/>
              <a:gd name="T5" fmla="*/ 768 h 1280"/>
              <a:gd name="T6" fmla="*/ 32 w 368"/>
              <a:gd name="T7" fmla="*/ 1200 h 1280"/>
              <a:gd name="T8" fmla="*/ 368 w 368"/>
              <a:gd name="T9" fmla="*/ 1248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1280">
                <a:moveTo>
                  <a:pt x="320" y="0"/>
                </a:moveTo>
                <a:cubicBezTo>
                  <a:pt x="236" y="128"/>
                  <a:pt x="152" y="256"/>
                  <a:pt x="128" y="384"/>
                </a:cubicBezTo>
                <a:cubicBezTo>
                  <a:pt x="104" y="512"/>
                  <a:pt x="192" y="632"/>
                  <a:pt x="176" y="768"/>
                </a:cubicBezTo>
                <a:cubicBezTo>
                  <a:pt x="160" y="904"/>
                  <a:pt x="0" y="1120"/>
                  <a:pt x="32" y="1200"/>
                </a:cubicBezTo>
                <a:cubicBezTo>
                  <a:pt x="64" y="1280"/>
                  <a:pt x="216" y="1264"/>
                  <a:pt x="368" y="1248"/>
                </a:cubicBezTo>
              </a:path>
            </a:pathLst>
          </a:custGeom>
          <a:noFill/>
          <a:ln w="603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1890712" y="1073596"/>
            <a:ext cx="507682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fr-FR" altLang="fr-FR" sz="1350" dirty="0"/>
          </a:p>
          <a:p>
            <a:pPr eaLnBrk="0" hangingPunct="0">
              <a:buFontTx/>
              <a:buChar char="•"/>
            </a:pPr>
            <a:r>
              <a:rPr lang="fr-FR" altLang="fr-FR" sz="1350" dirty="0"/>
              <a:t> Laptop in the PI room drive the Acquisition via </a:t>
            </a:r>
            <a:r>
              <a:rPr lang="fr-FR" altLang="fr-FR" sz="1350" b="1" dirty="0"/>
              <a:t>NETWORK</a:t>
            </a:r>
            <a:r>
              <a:rPr lang="fr-FR" altLang="fr-FR" sz="1350" dirty="0"/>
              <a:t> </a:t>
            </a:r>
          </a:p>
          <a:p>
            <a:pPr lvl="2" eaLnBrk="0" hangingPunct="0"/>
            <a:endParaRPr lang="fr-FR" altLang="fr-FR" sz="1350" dirty="0"/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574581" y="2834879"/>
            <a:ext cx="1172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>
                <a:solidFill>
                  <a:srgbClr val="CC0000"/>
                </a:solidFill>
              </a:rPr>
              <a:t>Detectors</a:t>
            </a:r>
          </a:p>
        </p:txBody>
      </p:sp>
      <p:sp>
        <p:nvSpPr>
          <p:cNvPr id="2" name="Organigramme : Stockage à accès direct 1"/>
          <p:cNvSpPr/>
          <p:nvPr/>
        </p:nvSpPr>
        <p:spPr>
          <a:xfrm rot="9876561">
            <a:off x="1367822" y="2766810"/>
            <a:ext cx="1987453" cy="541220"/>
          </a:xfrm>
          <a:prstGeom prst="flowChartMagneticDrum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158752" y="244160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ESS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nBLM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setup</a:t>
            </a:r>
          </a:p>
          <a:p>
            <a:pPr algn="l"/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905109" y="6268126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3</a:t>
            </a:fld>
            <a:endParaRPr lang="fr-FR" dirty="0"/>
          </a:p>
        </p:txBody>
      </p:sp>
      <p:sp>
        <p:nvSpPr>
          <p:cNvPr id="36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38749" y="5594031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Does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map</a:t>
            </a:r>
            <a:r>
              <a:rPr lang="fr-FR" dirty="0" smtClean="0">
                <a:solidFill>
                  <a:srgbClr val="FF0000"/>
                </a:solidFill>
              </a:rPr>
              <a:t> of the </a:t>
            </a:r>
            <a:r>
              <a:rPr lang="fr-FR" dirty="0" err="1" smtClean="0">
                <a:solidFill>
                  <a:srgbClr val="FF0000"/>
                </a:solidFill>
              </a:rPr>
              <a:t>experiment</a:t>
            </a:r>
            <a:r>
              <a:rPr lang="fr-FR" dirty="0" smtClean="0">
                <a:solidFill>
                  <a:srgbClr val="FF0000"/>
                </a:solidFill>
              </a:rPr>
              <a:t> hall </a:t>
            </a:r>
            <a:r>
              <a:rPr lang="fr-FR" dirty="0" err="1" smtClean="0">
                <a:solidFill>
                  <a:srgbClr val="FF0000"/>
                </a:solidFill>
              </a:rPr>
              <a:t>already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exists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an </a:t>
            </a:r>
            <a:r>
              <a:rPr lang="fr-FR" dirty="0" err="1" smtClean="0">
                <a:solidFill>
                  <a:srgbClr val="FF0000"/>
                </a:solidFill>
              </a:rPr>
              <a:t>available</a:t>
            </a:r>
            <a:r>
              <a:rPr lang="fr-FR" dirty="0" smtClean="0">
                <a:solidFill>
                  <a:srgbClr val="FF0000"/>
                </a:solidFill>
              </a:rPr>
              <a:t>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18123" y="608346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Distances </a:t>
            </a:r>
            <a:r>
              <a:rPr lang="fr-FR" dirty="0" err="1" smtClean="0">
                <a:solidFill>
                  <a:srgbClr val="FF0000"/>
                </a:solidFill>
              </a:rPr>
              <a:t>between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nBLM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detection</a:t>
            </a:r>
            <a:r>
              <a:rPr lang="fr-FR" dirty="0" smtClean="0">
                <a:solidFill>
                  <a:srgbClr val="FF0000"/>
                </a:solidFill>
              </a:rPr>
              <a:t> boxes and </a:t>
            </a:r>
            <a:r>
              <a:rPr lang="fr-FR" dirty="0" err="1" smtClean="0">
                <a:solidFill>
                  <a:srgbClr val="FF0000"/>
                </a:solidFill>
              </a:rPr>
              <a:t>ancillary</a:t>
            </a:r>
            <a:r>
              <a:rPr lang="fr-FR" dirty="0" smtClean="0">
                <a:solidFill>
                  <a:srgbClr val="FF0000"/>
                </a:solidFill>
              </a:rPr>
              <a:t> racks?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8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1394223" y="2848626"/>
            <a:ext cx="6436519" cy="3552825"/>
            <a:chOff x="288" y="1584"/>
            <a:chExt cx="5406" cy="2984"/>
          </a:xfrm>
        </p:grpSpPr>
        <p:pic>
          <p:nvPicPr>
            <p:cNvPr id="17920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496"/>
              <a:ext cx="2430" cy="1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20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632"/>
              <a:ext cx="3072" cy="1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9208" name="Text Box 8"/>
            <p:cNvSpPr txBox="1">
              <a:spLocks noChangeArrowheads="1"/>
            </p:cNvSpPr>
            <p:nvPr/>
          </p:nvSpPr>
          <p:spPr bwMode="auto">
            <a:xfrm>
              <a:off x="612" y="3934"/>
              <a:ext cx="9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200" b="1" dirty="0" smtClean="0">
                  <a:latin typeface="Times New Roman" panose="02020603050405020304" pitchFamily="18" charset="0"/>
                </a:rPr>
                <a:t> </a:t>
              </a:r>
              <a:r>
                <a:rPr lang="fr-FR" altLang="fr-FR" sz="1200" b="1" dirty="0" err="1">
                  <a:latin typeface="Times New Roman" panose="02020603050405020304" pitchFamily="18" charset="0"/>
                </a:rPr>
                <a:t>Preamplifiers</a:t>
              </a:r>
              <a:endParaRPr lang="en-US" altLang="fr-FR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9209" name="Line 9"/>
            <p:cNvSpPr>
              <a:spLocks noChangeShapeType="1"/>
            </p:cNvSpPr>
            <p:nvPr/>
          </p:nvSpPr>
          <p:spPr bwMode="auto">
            <a:xfrm flipV="1">
              <a:off x="794" y="3177"/>
              <a:ext cx="5" cy="7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2181" y="4022"/>
              <a:ext cx="7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200" b="1" dirty="0" err="1">
                  <a:latin typeface="Times New Roman" panose="02020603050405020304" pitchFamily="18" charset="0"/>
                </a:rPr>
                <a:t>Connectors</a:t>
              </a:r>
              <a:endParaRPr lang="en-US" altLang="fr-FR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9212" name="Text Box 12"/>
            <p:cNvSpPr txBox="1">
              <a:spLocks noChangeArrowheads="1"/>
            </p:cNvSpPr>
            <p:nvPr/>
          </p:nvSpPr>
          <p:spPr bwMode="auto">
            <a:xfrm>
              <a:off x="3712" y="4335"/>
              <a:ext cx="6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200" b="1" dirty="0" err="1">
                  <a:latin typeface="Times New Roman" panose="02020603050405020304" pitchFamily="18" charset="0"/>
                </a:rPr>
                <a:t>Gas</a:t>
              </a:r>
              <a:r>
                <a:rPr lang="fr-FR" altLang="fr-FR" sz="1200" b="1" dirty="0">
                  <a:latin typeface="Times New Roman" panose="02020603050405020304" pitchFamily="18" charset="0"/>
                </a:rPr>
                <a:t> flow</a:t>
              </a:r>
              <a:endParaRPr lang="en-US" altLang="fr-FR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 flipV="1">
              <a:off x="2968" y="3574"/>
              <a:ext cx="552" cy="5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V="1">
              <a:off x="4065" y="3631"/>
              <a:ext cx="504" cy="7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432" y="1584"/>
              <a:ext cx="29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9217" name="Line 17"/>
            <p:cNvSpPr>
              <a:spLocks noChangeShapeType="1"/>
            </p:cNvSpPr>
            <p:nvPr/>
          </p:nvSpPr>
          <p:spPr bwMode="auto">
            <a:xfrm>
              <a:off x="288" y="1680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</p:grpSp>
      <p:sp>
        <p:nvSpPr>
          <p:cNvPr id="17921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649018" y="1066206"/>
            <a:ext cx="5926931" cy="4057650"/>
          </a:xfrm>
          <a:noFill/>
          <a:ln/>
        </p:spPr>
        <p:txBody>
          <a:bodyPr/>
          <a:lstStyle/>
          <a:p>
            <a:pPr lvl="3"/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Board</a:t>
            </a:r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(multi-layer PCB)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including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:</a:t>
            </a:r>
          </a:p>
          <a:p>
            <a:pPr lvl="4"/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fr-FR" alt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etections</a:t>
            </a:r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area </a:t>
            </a:r>
            <a:endParaRPr lang="fr-FR" altLang="fr-F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4"/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Preamplifiers</a:t>
            </a:r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plugged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on the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board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lvl="4"/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Hybrid</a:t>
            </a:r>
            <a:r>
              <a:rPr lang="fr-FR" altLang="fr-F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connectors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reduce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the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space</a:t>
            </a:r>
            <a:r>
              <a:rPr lang="fr-FR" altLang="fr-F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requirement</a:t>
            </a:r>
            <a:endParaRPr lang="en-US" altLang="fr-F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9226" name="Picture 26" descr="Imag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7638"/>
          <a:stretch>
            <a:fillRect/>
          </a:stretch>
        </p:blipFill>
        <p:spPr bwMode="auto">
          <a:xfrm>
            <a:off x="2177059" y="3513177"/>
            <a:ext cx="2160984" cy="135850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27" name="Picture 27" descr="CA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5" y="3590926"/>
            <a:ext cx="1620440" cy="13513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17720" y="240554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setup for neutrons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detection</a:t>
            </a:r>
            <a:endParaRPr lang="fr-FR" altLang="fr-FR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92480" y="6303598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4</a:t>
            </a:fld>
            <a:endParaRPr lang="fr-FR" dirty="0"/>
          </a:p>
        </p:txBody>
      </p:sp>
      <p:sp>
        <p:nvSpPr>
          <p:cNvPr id="30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33" y="2148833"/>
            <a:ext cx="2262223" cy="16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01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MVC-005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269206"/>
            <a:ext cx="4104084" cy="30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3" name="Picture 3" descr="connecter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42" y="2487713"/>
            <a:ext cx="2726531" cy="20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5590842" y="1692882"/>
            <a:ext cx="23903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>
                <a:latin typeface="Calibri" panose="020F0502020204030204" pitchFamily="34" charset="0"/>
              </a:rPr>
              <a:t>Coaxial </a:t>
            </a:r>
            <a:r>
              <a:rPr lang="fr-FR" altLang="fr-FR" sz="1400" b="1" dirty="0" err="1">
                <a:latin typeface="Calibri" panose="020F0502020204030204" pitchFamily="34" charset="0"/>
              </a:rPr>
              <a:t>connectors</a:t>
            </a:r>
            <a:r>
              <a:rPr lang="fr-FR" altLang="fr-FR" sz="1400" b="1" dirty="0">
                <a:latin typeface="Calibri" panose="020F0502020204030204" pitchFamily="34" charset="0"/>
              </a:rPr>
              <a:t> for </a:t>
            </a:r>
            <a:r>
              <a:rPr lang="fr-FR" altLang="fr-FR" sz="1400" b="1" dirty="0" err="1">
                <a:latin typeface="Calibri" panose="020F0502020204030204" pitchFamily="34" charset="0"/>
              </a:rPr>
              <a:t>analog</a:t>
            </a:r>
            <a:r>
              <a:rPr lang="fr-FR" altLang="fr-FR" sz="1400" b="1" dirty="0">
                <a:latin typeface="Calibri" panose="020F0502020204030204" pitchFamily="34" charset="0"/>
              </a:rPr>
              <a:t> </a:t>
            </a:r>
          </a:p>
          <a:p>
            <a:r>
              <a:rPr lang="fr-FR" altLang="fr-FR" sz="1400" b="1" dirty="0" err="1">
                <a:latin typeface="Calibri" panose="020F0502020204030204" pitchFamily="34" charset="0"/>
              </a:rPr>
              <a:t>signals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5543550" y="2078831"/>
            <a:ext cx="1006485" cy="1124189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 flipH="1">
            <a:off x="4733925" y="2078831"/>
            <a:ext cx="809625" cy="161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654029" y="4725592"/>
            <a:ext cx="117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 err="1">
                <a:latin typeface="Calibri" panose="020F0502020204030204" pitchFamily="34" charset="0"/>
              </a:rPr>
              <a:t>preamplifiers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 flipH="1" flipV="1">
            <a:off x="3977879" y="2619375"/>
            <a:ext cx="323850" cy="2106216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494236" y="4725592"/>
            <a:ext cx="1232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b="1" dirty="0">
                <a:latin typeface="Calibri" panose="020F0502020204030204" pitchFamily="34" charset="0"/>
              </a:rPr>
              <a:t>Reading</a:t>
            </a:r>
            <a:r>
              <a:rPr lang="fr-FR" altLang="fr-FR" sz="1400" dirty="0">
                <a:latin typeface="Calibri" panose="020F0502020204030204" pitchFamily="34" charset="0"/>
              </a:rPr>
              <a:t> </a:t>
            </a:r>
            <a:r>
              <a:rPr lang="fr-FR" altLang="fr-FR" sz="1400" b="1" dirty="0" err="1">
                <a:latin typeface="Calibri" panose="020F0502020204030204" pitchFamily="34" charset="0"/>
              </a:rPr>
              <a:t>strips</a:t>
            </a:r>
            <a:endParaRPr lang="fr-FR" altLang="fr-FR" sz="1400" b="1" dirty="0">
              <a:latin typeface="Calibri" panose="020F0502020204030204" pitchFamily="34" charset="0"/>
            </a:endParaRPr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 flipV="1">
            <a:off x="2357439" y="2834880"/>
            <a:ext cx="702469" cy="194429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953690" y="5103019"/>
            <a:ext cx="34075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400" b="1" dirty="0">
                <a:latin typeface="Calibri" panose="020F0502020204030204" pitchFamily="34" charset="0"/>
              </a:rPr>
              <a:t>The 4-layers </a:t>
            </a:r>
            <a:r>
              <a:rPr lang="fr-FR" altLang="fr-FR" sz="1400" b="1" dirty="0" smtClean="0">
                <a:latin typeface="Calibri" panose="020F0502020204030204" pitchFamily="34" charset="0"/>
              </a:rPr>
              <a:t>PCB</a:t>
            </a:r>
            <a:endParaRPr lang="fr-FR" altLang="fr-FR" sz="1400" b="1" dirty="0">
              <a:latin typeface="Calibri" panose="020F0502020204030204" pitchFamily="34" charset="0"/>
            </a:endParaRPr>
          </a:p>
          <a:p>
            <a:pPr algn="ctr"/>
            <a:r>
              <a:rPr lang="fr-FR" altLang="fr-FR" sz="1400" b="1" dirty="0" err="1">
                <a:latin typeface="Calibri" panose="020F0502020204030204" pitchFamily="34" charset="0"/>
              </a:rPr>
              <a:t>Strips</a:t>
            </a:r>
            <a:r>
              <a:rPr lang="fr-FR" altLang="fr-FR" sz="1400" b="1" dirty="0">
                <a:latin typeface="Calibri" panose="020F0502020204030204" pitchFamily="34" charset="0"/>
              </a:rPr>
              <a:t>, </a:t>
            </a:r>
            <a:r>
              <a:rPr lang="fr-FR" altLang="fr-FR" sz="1400" b="1" dirty="0" err="1">
                <a:latin typeface="Calibri" panose="020F0502020204030204" pitchFamily="34" charset="0"/>
              </a:rPr>
              <a:t>spacers</a:t>
            </a:r>
            <a:r>
              <a:rPr lang="fr-FR" altLang="fr-FR" sz="1400" b="1" dirty="0">
                <a:latin typeface="Calibri" panose="020F0502020204030204" pitchFamily="34" charset="0"/>
              </a:rPr>
              <a:t> and the </a:t>
            </a:r>
            <a:r>
              <a:rPr lang="fr-FR" altLang="fr-FR" sz="1400" b="1" dirty="0" err="1">
                <a:latin typeface="Calibri" panose="020F0502020204030204" pitchFamily="34" charset="0"/>
              </a:rPr>
              <a:t>mesh</a:t>
            </a:r>
            <a:r>
              <a:rPr lang="fr-FR" altLang="fr-FR" sz="1400" b="1" dirty="0">
                <a:latin typeface="Calibri" panose="020F0502020204030204" pitchFamily="34" charset="0"/>
              </a:rPr>
              <a:t> are </a:t>
            </a:r>
            <a:r>
              <a:rPr lang="fr-FR" altLang="fr-FR" sz="1400" b="1" dirty="0" err="1">
                <a:latin typeface="Calibri" panose="020F0502020204030204" pitchFamily="34" charset="0"/>
              </a:rPr>
              <a:t>sticked</a:t>
            </a:r>
            <a:r>
              <a:rPr lang="fr-FR" altLang="fr-FR" sz="1400" b="1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altLang="fr-FR" sz="1400" b="1" dirty="0">
                <a:latin typeface="Calibri" panose="020F0502020204030204" pitchFamily="34" charset="0"/>
              </a:rPr>
              <a:t>on the PCB by a single </a:t>
            </a:r>
            <a:r>
              <a:rPr lang="fr-FR" altLang="fr-FR" sz="1400" b="1" dirty="0" err="1">
                <a:latin typeface="Calibri" panose="020F0502020204030204" pitchFamily="34" charset="0"/>
              </a:rPr>
              <a:t>process</a:t>
            </a:r>
            <a:r>
              <a:rPr lang="fr-FR" altLang="fr-FR" sz="1400" b="1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194575" name="Group 15"/>
          <p:cNvGrpSpPr>
            <a:grpSpLocks/>
          </p:cNvGrpSpPr>
          <p:nvPr/>
        </p:nvGrpSpPr>
        <p:grpSpPr bwMode="auto">
          <a:xfrm>
            <a:off x="1871663" y="1808560"/>
            <a:ext cx="161925" cy="1243013"/>
            <a:chOff x="3606" y="2205"/>
            <a:chExt cx="136" cy="1044"/>
          </a:xfrm>
        </p:grpSpPr>
        <p:sp>
          <p:nvSpPr>
            <p:cNvPr id="194576" name="Line 16"/>
            <p:cNvSpPr>
              <a:spLocks noChangeShapeType="1"/>
            </p:cNvSpPr>
            <p:nvPr/>
          </p:nvSpPr>
          <p:spPr bwMode="auto">
            <a:xfrm flipH="1">
              <a:off x="3606" y="2205"/>
              <a:ext cx="90" cy="10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Calibri" panose="020F0502020204030204" pitchFamily="34" charset="0"/>
              </a:endParaRPr>
            </a:p>
          </p:txBody>
        </p:sp>
        <p:sp>
          <p:nvSpPr>
            <p:cNvPr id="194577" name="Line 17"/>
            <p:cNvSpPr>
              <a:spLocks noChangeShapeType="1"/>
            </p:cNvSpPr>
            <p:nvPr/>
          </p:nvSpPr>
          <p:spPr bwMode="auto">
            <a:xfrm>
              <a:off x="3696" y="2205"/>
              <a:ext cx="46" cy="10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400">
                <a:latin typeface="Calibri" panose="020F0502020204030204" pitchFamily="34" charset="0"/>
              </a:endParaRPr>
            </a:p>
          </p:txBody>
        </p:sp>
      </p:grpSp>
      <p:sp>
        <p:nvSpPr>
          <p:cNvPr id="194584" name="Line 24"/>
          <p:cNvSpPr>
            <a:spLocks noChangeShapeType="1"/>
          </p:cNvSpPr>
          <p:nvPr/>
        </p:nvSpPr>
        <p:spPr bwMode="auto">
          <a:xfrm flipV="1">
            <a:off x="1980010" y="2834878"/>
            <a:ext cx="917972" cy="27027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87" name="AutoShape 27"/>
          <p:cNvSpPr>
            <a:spLocks noChangeArrowheads="1"/>
          </p:cNvSpPr>
          <p:nvPr/>
        </p:nvSpPr>
        <p:spPr bwMode="auto">
          <a:xfrm>
            <a:off x="3977880" y="2349105"/>
            <a:ext cx="216694" cy="378619"/>
          </a:xfrm>
          <a:prstGeom prst="curvedDownArrow">
            <a:avLst>
              <a:gd name="adj1" fmla="val 20000"/>
              <a:gd name="adj2" fmla="val 40000"/>
              <a:gd name="adj3" fmla="val 5824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 flipV="1">
            <a:off x="4193382" y="2511030"/>
            <a:ext cx="540544" cy="21550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2897983" y="2834879"/>
            <a:ext cx="107989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>
              <a:latin typeface="Calibri" panose="020F0502020204030204" pitchFamily="34" charset="0"/>
            </a:endParaRPr>
          </a:p>
        </p:txBody>
      </p:sp>
      <p:pic>
        <p:nvPicPr>
          <p:cNvPr id="23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51647" y="364688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Strips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preamplifiers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connectors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algn="l"/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signals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integrity</a:t>
            </a:r>
            <a:endParaRPr lang="fr-FR" altLang="fr-FR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892480" y="6303598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5</a:t>
            </a:fld>
            <a:endParaRPr lang="fr-FR" dirty="0"/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     ESS Meeting                                                                          2016, July 25th</a:t>
            </a:r>
            <a:endParaRPr lang="fr-FR" dirty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5484910" y="4812697"/>
            <a:ext cx="34075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400" b="1" dirty="0" err="1" smtClean="0">
                <a:latin typeface="Calibri" panose="020F0502020204030204" pitchFamily="34" charset="0"/>
              </a:rPr>
              <a:t>Cables</a:t>
            </a:r>
            <a:r>
              <a:rPr lang="fr-FR" altLang="fr-FR" sz="1400" b="1" dirty="0" smtClean="0">
                <a:latin typeface="Calibri" panose="020F0502020204030204" pitchFamily="34" charset="0"/>
              </a:rPr>
              <a:t> for :</a:t>
            </a:r>
          </a:p>
          <a:p>
            <a:r>
              <a:rPr lang="fr-FR" altLang="fr-FR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4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Signals</a:t>
            </a:r>
            <a:endParaRPr lang="fr-FR" altLang="fr-FR" sz="14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fr-FR" altLang="fr-FR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4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Low</a:t>
            </a:r>
            <a:r>
              <a:rPr lang="fr-FR" altLang="fr-FR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voltage / High Voltage</a:t>
            </a:r>
          </a:p>
          <a:p>
            <a:r>
              <a:rPr lang="fr-FR" altLang="fr-FR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 </a:t>
            </a:r>
            <a:r>
              <a:rPr lang="fr-FR" altLang="fr-FR" sz="14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Temperature</a:t>
            </a:r>
            <a:r>
              <a:rPr lang="fr-FR" altLang="fr-FR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sensor</a:t>
            </a:r>
            <a:endParaRPr lang="fr-FR" altLang="fr-FR" sz="14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46949" y="5787292"/>
            <a:ext cx="3243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Type of </a:t>
            </a:r>
            <a:r>
              <a:rPr lang="fr-FR" altLang="fr-FR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cables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altLang="fr-FR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authorized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at ESS</a:t>
            </a:r>
          </a:p>
          <a:p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 non </a:t>
            </a:r>
            <a:r>
              <a:rPr lang="fr-FR" altLang="fr-FR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flammable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….)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901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4" grpId="0" animBg="1"/>
      <p:bldP spid="194587" grpId="0" animBg="1"/>
      <p:bldP spid="194588" grpId="0" animBg="1"/>
      <p:bldP spid="19459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041300" y="2290711"/>
            <a:ext cx="685800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fr-FR" altLang="fr-FR" sz="825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7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fr-FR" altLang="fr-FR" sz="825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7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312888" y="2588367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 sz="1350">
              <a:latin typeface="Calibri" panose="020F0502020204030204" pitchFamily="34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474701" y="4775840"/>
            <a:ext cx="182453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Calibri" panose="020F0502020204030204" pitchFamily="34" charset="0"/>
              </a:rPr>
              <a:t>Size:  </a:t>
            </a:r>
            <a:r>
              <a:rPr lang="fr-FR" altLang="fr-FR" sz="1500" i="1" dirty="0">
                <a:solidFill>
                  <a:srgbClr val="0000FF"/>
                </a:solidFill>
                <a:latin typeface="Calibri" panose="020F0502020204030204" pitchFamily="34" charset="0"/>
              </a:rPr>
              <a:t>22 x 20 x 5 mm</a:t>
            </a:r>
            <a:endParaRPr lang="en-GB" altLang="fr-FR" sz="1500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474702" y="4451990"/>
            <a:ext cx="104868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 err="1">
                <a:latin typeface="Calibri" panose="020F0502020204030204" pitchFamily="34" charset="0"/>
              </a:rPr>
              <a:t>weight</a:t>
            </a:r>
            <a:r>
              <a:rPr lang="fr-FR" altLang="fr-FR" sz="1500" i="1" dirty="0">
                <a:latin typeface="Calibri" panose="020F0502020204030204" pitchFamily="34" charset="0"/>
              </a:rPr>
              <a:t> : </a:t>
            </a:r>
            <a:r>
              <a:rPr lang="fr-FR" altLang="fr-FR" sz="1500" i="1" dirty="0">
                <a:solidFill>
                  <a:srgbClr val="0000FF"/>
                </a:solidFill>
                <a:latin typeface="Calibri" panose="020F0502020204030204" pitchFamily="34" charset="0"/>
              </a:rPr>
              <a:t>4g</a:t>
            </a:r>
            <a:endParaRPr lang="en-GB" altLang="fr-FR" sz="1500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5408027" y="2810118"/>
            <a:ext cx="205857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Calibri" panose="020F0502020204030204" pitchFamily="34" charset="0"/>
              </a:rPr>
              <a:t>Power </a:t>
            </a:r>
            <a:r>
              <a:rPr lang="fr-FR" altLang="fr-FR" sz="1500" i="1" dirty="0" err="1">
                <a:latin typeface="Calibri" panose="020F0502020204030204" pitchFamily="34" charset="0"/>
              </a:rPr>
              <a:t>supply</a:t>
            </a:r>
            <a:r>
              <a:rPr lang="fr-FR" altLang="fr-FR" sz="1500" i="1" dirty="0">
                <a:latin typeface="Calibri" panose="020F0502020204030204" pitchFamily="34" charset="0"/>
              </a:rPr>
              <a:t> : </a:t>
            </a:r>
            <a:r>
              <a:rPr lang="fr-FR" altLang="fr-FR" sz="1500" i="1" dirty="0">
                <a:solidFill>
                  <a:srgbClr val="0000FF"/>
                </a:solidFill>
                <a:latin typeface="Calibri" panose="020F0502020204030204" pitchFamily="34" charset="0"/>
              </a:rPr>
              <a:t>+ 5V  -5V</a:t>
            </a:r>
            <a:endParaRPr lang="en-GB" altLang="fr-FR" sz="1500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5408027" y="3148256"/>
            <a:ext cx="19727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 err="1">
                <a:latin typeface="Calibri" panose="020F0502020204030204" pitchFamily="34" charset="0"/>
              </a:rPr>
              <a:t>Consumption</a:t>
            </a:r>
            <a:r>
              <a:rPr lang="fr-FR" altLang="fr-FR" sz="1500" i="1" dirty="0">
                <a:latin typeface="Calibri" panose="020F0502020204030204" pitchFamily="34" charset="0"/>
              </a:rPr>
              <a:t> </a:t>
            </a:r>
            <a:r>
              <a:rPr lang="fr-FR" altLang="fr-FR" sz="1500" i="1" dirty="0">
                <a:latin typeface="Calibri" panose="020F0502020204030204" pitchFamily="34" charset="0"/>
                <a:sym typeface="Symbol" panose="05050102010706020507" pitchFamily="18" charset="2"/>
              </a:rPr>
              <a:t></a:t>
            </a:r>
            <a:r>
              <a:rPr lang="fr-FR" altLang="fr-FR" sz="1500" i="1" dirty="0">
                <a:latin typeface="Calibri" panose="020F0502020204030204" pitchFamily="34" charset="0"/>
              </a:rPr>
              <a:t> </a:t>
            </a:r>
            <a:r>
              <a:rPr lang="fr-FR" altLang="fr-FR" sz="1500" i="1" dirty="0">
                <a:solidFill>
                  <a:srgbClr val="0000FF"/>
                </a:solidFill>
                <a:latin typeface="Calibri" panose="020F0502020204030204" pitchFamily="34" charset="0"/>
              </a:rPr>
              <a:t>50 mW</a:t>
            </a:r>
            <a:endParaRPr lang="en-GB" altLang="fr-FR" sz="1500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5421124" y="3857868"/>
            <a:ext cx="156645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Calibri" panose="020F0502020204030204" pitchFamily="34" charset="0"/>
              </a:rPr>
              <a:t>Noise: </a:t>
            </a:r>
            <a:r>
              <a:rPr lang="fr-FR" altLang="fr-FR" sz="1350" b="1" i="1" dirty="0">
                <a:solidFill>
                  <a:srgbClr val="0000FF"/>
                </a:solidFill>
                <a:latin typeface="Calibri" panose="020F0502020204030204" pitchFamily="34" charset="0"/>
              </a:rPr>
              <a:t>600 µV </a:t>
            </a:r>
            <a:r>
              <a:rPr lang="fr-FR" altLang="fr-FR" sz="1350" b="1" i="1" dirty="0" err="1">
                <a:solidFill>
                  <a:srgbClr val="0000FF"/>
                </a:solidFill>
                <a:latin typeface="Calibri" panose="020F0502020204030204" pitchFamily="34" charset="0"/>
              </a:rPr>
              <a:t>rms</a:t>
            </a:r>
            <a:r>
              <a:rPr lang="fr-FR" altLang="fr-FR" sz="1500" i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  <a:p>
            <a:pPr eaLnBrk="0" hangingPunct="0"/>
            <a:endParaRPr lang="en-GB" altLang="fr-FR" sz="1200" i="1" dirty="0">
              <a:latin typeface="Calibri" panose="020F0502020204030204" pitchFamily="34" charset="0"/>
            </a:endParaRP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5270401" y="1909711"/>
            <a:ext cx="1708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i="1" dirty="0">
                <a:solidFill>
                  <a:srgbClr val="0000FF"/>
                </a:solidFill>
                <a:latin typeface="Calibri" panose="020F0502020204030204" pitchFamily="34" charset="0"/>
              </a:rPr>
              <a:t>In few figures …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5421124" y="3479249"/>
            <a:ext cx="22637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Calibri" panose="020F0502020204030204" pitchFamily="34" charset="0"/>
              </a:rPr>
              <a:t>Input:  </a:t>
            </a:r>
            <a:r>
              <a:rPr lang="fr-FR" altLang="fr-FR" sz="1500" i="1" dirty="0">
                <a:solidFill>
                  <a:srgbClr val="0000FF"/>
                </a:solidFill>
                <a:latin typeface="Calibri" panose="020F0502020204030204" pitchFamily="34" charset="0"/>
              </a:rPr>
              <a:t>positive or </a:t>
            </a:r>
            <a:r>
              <a:rPr lang="fr-FR" altLang="fr-FR" sz="1500" i="1" dirty="0" err="1">
                <a:solidFill>
                  <a:srgbClr val="0000FF"/>
                </a:solidFill>
                <a:latin typeface="Calibri" panose="020F0502020204030204" pitchFamily="34" charset="0"/>
              </a:rPr>
              <a:t>negative</a:t>
            </a:r>
            <a:endParaRPr lang="en-GB" altLang="fr-FR" sz="1500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20845" name="Picture 13" descr="DSCF0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58808"/>
            <a:ext cx="216098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50" name="Group 18"/>
          <p:cNvGrpSpPr>
            <a:grpSpLocks/>
          </p:cNvGrpSpPr>
          <p:nvPr/>
        </p:nvGrpSpPr>
        <p:grpSpPr bwMode="auto">
          <a:xfrm>
            <a:off x="1403648" y="3556620"/>
            <a:ext cx="2808685" cy="2106215"/>
            <a:chOff x="158" y="2115"/>
            <a:chExt cx="2359" cy="1769"/>
          </a:xfrm>
        </p:grpSpPr>
        <p:pic>
          <p:nvPicPr>
            <p:cNvPr id="120846" name="Picture 14" descr="TEK00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115"/>
              <a:ext cx="2359" cy="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47" name="Rectangle 15"/>
            <p:cNvSpPr>
              <a:spLocks noChangeArrowheads="1"/>
            </p:cNvSpPr>
            <p:nvPr/>
          </p:nvSpPr>
          <p:spPr bwMode="auto">
            <a:xfrm>
              <a:off x="2109" y="3612"/>
              <a:ext cx="363" cy="22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350">
                <a:solidFill>
                  <a:schemeClr val="bg1"/>
                </a:solidFill>
              </a:endParaRPr>
            </a:p>
          </p:txBody>
        </p:sp>
      </p:grp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5421125" y="4073370"/>
            <a:ext cx="15295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350" i="1" dirty="0">
                <a:latin typeface="Calibri" panose="020F0502020204030204" pitchFamily="34" charset="0"/>
              </a:rPr>
              <a:t>Rise time : </a:t>
            </a:r>
            <a:r>
              <a:rPr lang="fr-FR" altLang="fr-FR" sz="2100" b="1" i="1" dirty="0">
                <a:solidFill>
                  <a:srgbClr val="0000FF"/>
                </a:solidFill>
                <a:latin typeface="Calibri" panose="020F0502020204030204" pitchFamily="34" charset="0"/>
              </a:rPr>
              <a:t>&lt; 1ns</a:t>
            </a:r>
            <a:endParaRPr lang="en-GB" altLang="fr-FR" sz="2100" b="1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1784523" y="1072702"/>
            <a:ext cx="53144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>
                <a:latin typeface="Calibri" panose="020F0502020204030204" pitchFamily="34" charset="0"/>
              </a:rPr>
              <a:t>The new front-end  </a:t>
            </a:r>
            <a:r>
              <a:rPr lang="fr-FR" altLang="fr-FR" dirty="0">
                <a:solidFill>
                  <a:schemeClr val="folHlink"/>
                </a:solidFill>
                <a:latin typeface="Calibri" panose="020F0502020204030204" pitchFamily="34" charset="0"/>
              </a:rPr>
              <a:t>:  </a:t>
            </a:r>
            <a:r>
              <a:rPr lang="fr-FR" altLang="fr-FR" dirty="0">
                <a:solidFill>
                  <a:srgbClr val="0000FF"/>
                </a:solidFill>
                <a:latin typeface="Calibri" panose="020F0502020204030204" pitchFamily="34" charset="0"/>
              </a:rPr>
              <a:t>FAMMAS</a:t>
            </a:r>
          </a:p>
          <a:p>
            <a:pPr algn="ctr"/>
            <a:r>
              <a:rPr lang="fr-FR" altLang="fr-FR" dirty="0">
                <a:latin typeface="Calibri" panose="020F0502020204030204" pitchFamily="34" charset="0"/>
              </a:rPr>
              <a:t>( </a:t>
            </a:r>
            <a:r>
              <a:rPr lang="fr-FR" altLang="fr-FR" dirty="0" err="1">
                <a:solidFill>
                  <a:srgbClr val="0000FF"/>
                </a:solidFill>
                <a:latin typeface="Calibri" panose="020F0502020204030204" pitchFamily="34" charset="0"/>
              </a:rPr>
              <a:t>F</a:t>
            </a:r>
            <a:r>
              <a:rPr lang="fr-FR" altLang="fr-FR" dirty="0" err="1">
                <a:latin typeface="Calibri" panose="020F0502020204030204" pitchFamily="34" charset="0"/>
              </a:rPr>
              <a:t>ast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fr-FR" altLang="fr-FR" dirty="0">
                <a:latin typeface="Calibri" panose="020F0502020204030204" pitchFamily="34" charset="0"/>
              </a:rPr>
              <a:t>mplifier </a:t>
            </a:r>
            <a:r>
              <a:rPr lang="fr-FR" altLang="fr-FR" dirty="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fr-FR" altLang="fr-FR" dirty="0">
                <a:latin typeface="Calibri" panose="020F0502020204030204" pitchFamily="34" charset="0"/>
              </a:rPr>
              <a:t>odule for </a:t>
            </a:r>
            <a:r>
              <a:rPr lang="fr-FR" altLang="fr-FR" dirty="0" err="1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fr-FR" altLang="fr-FR" dirty="0" err="1">
                <a:latin typeface="Calibri" panose="020F0502020204030204" pitchFamily="34" charset="0"/>
              </a:rPr>
              <a:t>icromegas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fr-FR" altLang="fr-FR" dirty="0" err="1">
                <a:latin typeface="Calibri" panose="020F0502020204030204" pitchFamily="34" charset="0"/>
              </a:rPr>
              <a:t>pplication</a:t>
            </a:r>
            <a:r>
              <a:rPr lang="fr-FR" altLang="fr-FR" dirty="0" err="1">
                <a:solidFill>
                  <a:srgbClr val="0000FF"/>
                </a:solidFill>
                <a:latin typeface="Calibri" panose="020F0502020204030204" pitchFamily="34" charset="0"/>
              </a:rPr>
              <a:t>S</a:t>
            </a:r>
            <a:r>
              <a:rPr lang="fr-FR" altLang="fr-FR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0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8722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2467" y="68722"/>
            <a:ext cx="5012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Example</a:t>
            </a: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of Front end </a:t>
            </a:r>
            <a:r>
              <a:rPr lang="fr-F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electronics</a:t>
            </a: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used</a:t>
            </a: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neutron </a:t>
            </a:r>
            <a:r>
              <a:rPr lang="fr-FR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detection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964488" y="6303598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6</a:t>
            </a:fld>
            <a:endParaRPr lang="fr-FR" dirty="0"/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5869305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Radiation </a:t>
            </a:r>
            <a:r>
              <a:rPr lang="fr-FR" dirty="0" err="1" smtClean="0">
                <a:solidFill>
                  <a:srgbClr val="FF0000"/>
                </a:solidFill>
              </a:rPr>
              <a:t>hardness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capabilities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for detector and </a:t>
            </a:r>
            <a:r>
              <a:rPr lang="fr-FR" dirty="0" err="1" smtClean="0">
                <a:solidFill>
                  <a:srgbClr val="FF0000"/>
                </a:solidFill>
              </a:rPr>
              <a:t>electronics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utoUpdateAnimBg="0"/>
      <p:bldP spid="120839" grpId="0" autoUpdateAnimBg="0"/>
      <p:bldP spid="120840" grpId="0" autoUpdateAnimBg="0"/>
      <p:bldP spid="120841" grpId="0" autoUpdateAnimBg="0"/>
      <p:bldP spid="120842" grpId="0" autoUpdateAnimBg="0"/>
      <p:bldP spid="120843" grpId="0"/>
      <p:bldP spid="120844" grpId="0" autoUpdateAnimBg="0"/>
      <p:bldP spid="12084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331120" y="1701405"/>
            <a:ext cx="29674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dirty="0">
                <a:latin typeface="Times New Roman" panose="02020603050405020304" pitchFamily="18" charset="0"/>
              </a:rPr>
              <a:t>Préamplificateur </a:t>
            </a:r>
            <a:r>
              <a:rPr lang="fr-FR" altLang="fr-FR" dirty="0" err="1">
                <a:latin typeface="Times New Roman" panose="02020603050405020304" pitchFamily="18" charset="0"/>
              </a:rPr>
              <a:t>Minicircuits</a:t>
            </a:r>
            <a:r>
              <a:rPr lang="fr-FR" altLang="fr-FR" dirty="0">
                <a:latin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fr-FR" altLang="fr-FR" dirty="0">
                <a:latin typeface="Times New Roman" panose="02020603050405020304" pitchFamily="18" charset="0"/>
              </a:rPr>
              <a:t>1GHz ZFL-1000LN</a:t>
            </a:r>
          </a:p>
        </p:txBody>
      </p:sp>
      <p:pic>
        <p:nvPicPr>
          <p:cNvPr id="266244" name="Picture 4" descr="demin-mini1g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2402683"/>
            <a:ext cx="3248025" cy="257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1493044" y="3568304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 dirty="0">
                <a:latin typeface="Times New Roman" panose="02020603050405020304" pitchFamily="18" charset="0"/>
              </a:rPr>
              <a:t>Temps de montée</a:t>
            </a:r>
          </a:p>
          <a:p>
            <a:pPr eaLnBrk="0" hangingPunct="0"/>
            <a:r>
              <a:rPr lang="fr-FR" altLang="fr-FR" sz="900" dirty="0">
                <a:latin typeface="Times New Roman" panose="02020603050405020304" pitchFamily="18" charset="0"/>
              </a:rPr>
              <a:t>10% - 90%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3600450" y="3429000"/>
            <a:ext cx="1063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Temps de descente</a:t>
            </a:r>
          </a:p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90%  - 10%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3469482" y="2627711"/>
            <a:ext cx="11657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Largeur à mi-hauteur</a:t>
            </a:r>
          </a:p>
        </p:txBody>
      </p:sp>
      <p:sp>
        <p:nvSpPr>
          <p:cNvPr id="266253" name="Text Box 13"/>
          <p:cNvSpPr txBox="1">
            <a:spLocks noChangeArrowheads="1"/>
          </p:cNvSpPr>
          <p:nvPr/>
        </p:nvSpPr>
        <p:spPr bwMode="auto">
          <a:xfrm>
            <a:off x="1795463" y="2627711"/>
            <a:ext cx="6783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Amplitude</a:t>
            </a:r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1439466" y="3969544"/>
            <a:ext cx="54053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050">
                <a:solidFill>
                  <a:srgbClr val="000000"/>
                </a:solidFill>
                <a:latin typeface="Times New Roman" panose="02020603050405020304" pitchFamily="18" charset="0"/>
              </a:rPr>
              <a:t>1.08ns</a:t>
            </a: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3977879" y="3752850"/>
            <a:ext cx="54053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050">
                <a:solidFill>
                  <a:srgbClr val="000000"/>
                </a:solidFill>
                <a:latin typeface="Times New Roman" panose="02020603050405020304" pitchFamily="18" charset="0"/>
              </a:rPr>
              <a:t>2.16ns</a:t>
            </a:r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2928938" y="2736056"/>
            <a:ext cx="54053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050">
                <a:solidFill>
                  <a:srgbClr val="000000"/>
                </a:solidFill>
                <a:latin typeface="Times New Roman" panose="02020603050405020304" pitchFamily="18" charset="0"/>
              </a:rPr>
              <a:t>3.07ns</a:t>
            </a:r>
          </a:p>
        </p:txBody>
      </p:sp>
      <p:pic>
        <p:nvPicPr>
          <p:cNvPr id="266262" name="Picture 22" descr="demin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2681"/>
            <a:ext cx="3429000" cy="25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4950619" y="3644504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Temps de montée</a:t>
            </a:r>
          </a:p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10% - 90%</a:t>
            </a: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6840142" y="3590925"/>
            <a:ext cx="1063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Temps de descente</a:t>
            </a:r>
          </a:p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90%  - 10%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6731795" y="2672954"/>
            <a:ext cx="11657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Largeur à mi-hauteur</a:t>
            </a:r>
          </a:p>
        </p:txBody>
      </p: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5439967" y="2781300"/>
            <a:ext cx="6783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900">
                <a:solidFill>
                  <a:srgbClr val="000000"/>
                </a:solidFill>
                <a:latin typeface="Times New Roman" panose="02020603050405020304" pitchFamily="18" charset="0"/>
              </a:rPr>
              <a:t>Amplitude</a:t>
            </a:r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5112544" y="4023122"/>
            <a:ext cx="54053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050">
                <a:solidFill>
                  <a:srgbClr val="000000"/>
                </a:solidFill>
                <a:latin typeface="Times New Roman" panose="02020603050405020304" pitchFamily="18" charset="0"/>
              </a:rPr>
              <a:t>1.50ns</a:t>
            </a:r>
          </a:p>
        </p:txBody>
      </p:sp>
      <p:sp>
        <p:nvSpPr>
          <p:cNvPr id="266272" name="Text Box 32"/>
          <p:cNvSpPr txBox="1">
            <a:spLocks noChangeArrowheads="1"/>
          </p:cNvSpPr>
          <p:nvPr/>
        </p:nvSpPr>
        <p:spPr bwMode="auto">
          <a:xfrm>
            <a:off x="7056835" y="3914775"/>
            <a:ext cx="54053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050">
                <a:solidFill>
                  <a:srgbClr val="000000"/>
                </a:solidFill>
                <a:latin typeface="Times New Roman" panose="02020603050405020304" pitchFamily="18" charset="0"/>
              </a:rPr>
              <a:t>1.11ns</a:t>
            </a: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7110413" y="2943225"/>
            <a:ext cx="54053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050">
                <a:solidFill>
                  <a:srgbClr val="000000"/>
                </a:solidFill>
                <a:latin typeface="Times New Roman" panose="02020603050405020304" pitchFamily="18" charset="0"/>
              </a:rPr>
              <a:t>2.57ns</a:t>
            </a:r>
          </a:p>
        </p:txBody>
      </p:sp>
      <p:sp>
        <p:nvSpPr>
          <p:cNvPr id="266274" name="Line 34"/>
          <p:cNvSpPr>
            <a:spLocks noChangeShapeType="1"/>
          </p:cNvSpPr>
          <p:nvPr/>
        </p:nvSpPr>
        <p:spPr bwMode="auto">
          <a:xfrm>
            <a:off x="6056711" y="3712369"/>
            <a:ext cx="269081" cy="39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66275" name="Line 35"/>
          <p:cNvSpPr>
            <a:spLocks noChangeShapeType="1"/>
          </p:cNvSpPr>
          <p:nvPr/>
        </p:nvSpPr>
        <p:spPr bwMode="auto">
          <a:xfrm flipH="1">
            <a:off x="6672263" y="3751660"/>
            <a:ext cx="1154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66276" name="Line 36"/>
          <p:cNvSpPr>
            <a:spLocks noChangeShapeType="1"/>
          </p:cNvSpPr>
          <p:nvPr/>
        </p:nvSpPr>
        <p:spPr bwMode="auto">
          <a:xfrm flipH="1" flipV="1">
            <a:off x="6441283" y="2819400"/>
            <a:ext cx="270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4644629" y="1754981"/>
            <a:ext cx="34441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dirty="0">
                <a:latin typeface="Times New Roman" panose="02020603050405020304" pitchFamily="18" charset="0"/>
              </a:rPr>
              <a:t>Préamplificateur CEA </a:t>
            </a:r>
            <a:r>
              <a:rPr lang="fr-FR" altLang="fr-FR" dirty="0" smtClean="0">
                <a:latin typeface="Times New Roman" panose="02020603050405020304" pitchFamily="18" charset="0"/>
              </a:rPr>
              <a:t>– FAMMAS</a:t>
            </a:r>
          </a:p>
          <a:p>
            <a:pPr eaLnBrk="0" hangingPunct="0"/>
            <a:r>
              <a:rPr lang="fr-FR" altLang="fr-FR" sz="1400" dirty="0" smtClean="0">
                <a:latin typeface="Times New Roman" panose="02020603050405020304" pitchFamily="18" charset="0"/>
              </a:rPr>
              <a:t>(</a:t>
            </a:r>
            <a:r>
              <a:rPr lang="fr-FR" altLang="fr-FR" sz="1400" dirty="0" err="1" smtClean="0">
                <a:latin typeface="Times New Roman" panose="02020603050405020304" pitchFamily="18" charset="0"/>
              </a:rPr>
              <a:t>Ph.Legou</a:t>
            </a:r>
            <a:r>
              <a:rPr lang="fr-FR" altLang="fr-FR" sz="1400" dirty="0" smtClean="0">
                <a:latin typeface="Times New Roman" panose="02020603050405020304" pitchFamily="18" charset="0"/>
              </a:rPr>
              <a:t>)</a:t>
            </a:r>
            <a:endParaRPr lang="fr-FR" altLang="fr-FR" sz="1400" dirty="0">
              <a:latin typeface="Times New Roman" panose="02020603050405020304" pitchFamily="18" charset="0"/>
            </a:endParaRPr>
          </a:p>
        </p:txBody>
      </p:sp>
      <p:pic>
        <p:nvPicPr>
          <p:cNvPr id="32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193164" y="130921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preamplifier</a:t>
            </a:r>
            <a:endParaRPr lang="fr-FR" altLang="fr-FR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fr-FR" altLang="fr-FR" sz="24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Minicircuits</a:t>
            </a:r>
            <a:r>
              <a:rPr lang="fr-FR" altLang="fr-FR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/ CEA </a:t>
            </a:r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892480" y="6277270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7</a:t>
            </a:fld>
            <a:endParaRPr lang="fr-FR" dirty="0"/>
          </a:p>
        </p:txBody>
      </p:sp>
      <p:sp>
        <p:nvSpPr>
          <p:cNvPr id="36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9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5" y="4238626"/>
            <a:ext cx="1782365" cy="13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143000" y="2038350"/>
            <a:ext cx="685800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fr-FR" altLang="fr-FR" sz="825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fr-FR" altLang="fr-FR" sz="825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fr-FR" altLang="fr-FR">
              <a:latin typeface="Times New Roman" panose="02020603050405020304" pitchFamily="18" charset="0"/>
            </a:endParaRPr>
          </a:p>
        </p:txBody>
      </p:sp>
      <p:graphicFrame>
        <p:nvGraphicFramePr>
          <p:cNvPr id="132101" name="AutoShape 5"/>
          <p:cNvGraphicFramePr>
            <a:graphicFrameLocks noChangeAspect="1"/>
          </p:cNvGraphicFramePr>
          <p:nvPr/>
        </p:nvGraphicFramePr>
        <p:xfrm>
          <a:off x="2286000" y="1905000"/>
          <a:ext cx="4572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Dessin Designer" r:id="rId4" imgW="0" imgH="0" progId="Designer.Drawing.7">
                  <p:embed/>
                </p:oleObj>
              </mc:Choice>
              <mc:Fallback>
                <p:oleObj name="Dessin Designer" r:id="rId4" imgW="0" imgH="0" progId="Designer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4572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1331120" y="1538288"/>
          <a:ext cx="3921919" cy="173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Dessin Designer" r:id="rId5" imgW="7169400" imgH="3173400" progId="Designer.Drawing.7">
                  <p:embed/>
                </p:oleObj>
              </mc:Choice>
              <mc:Fallback>
                <p:oleObj name="Dessin Designer" r:id="rId5" imgW="7169400" imgH="3173400" progId="Designer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20" y="1538288"/>
                        <a:ext cx="3921919" cy="1734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414588" y="2336006"/>
            <a:ext cx="68580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 sz="1350"/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5274469" y="3105151"/>
            <a:ext cx="182453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Times New Roman" panose="02020603050405020304" pitchFamily="18" charset="0"/>
              </a:rPr>
              <a:t>Size:  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60 x 22 x 5 mm</a:t>
            </a:r>
            <a:endParaRPr lang="en-GB" altLang="fr-FR" sz="15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328048" y="3537348"/>
            <a:ext cx="104868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 err="1">
                <a:latin typeface="Times New Roman" panose="02020603050405020304" pitchFamily="18" charset="0"/>
              </a:rPr>
              <a:t>weight</a:t>
            </a:r>
            <a:r>
              <a:rPr lang="fr-FR" altLang="fr-FR" sz="1500" i="1" dirty="0">
                <a:latin typeface="Times New Roman" panose="02020603050405020304" pitchFamily="18" charset="0"/>
              </a:rPr>
              <a:t> : 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8g</a:t>
            </a:r>
            <a:endParaRPr lang="en-GB" altLang="fr-FR" sz="15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5314950" y="2057401"/>
            <a:ext cx="230197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Times New Roman" panose="02020603050405020304" pitchFamily="18" charset="0"/>
              </a:rPr>
              <a:t>Power </a:t>
            </a:r>
            <a:r>
              <a:rPr lang="fr-FR" altLang="fr-FR" sz="1500" i="1" dirty="0" err="1">
                <a:latin typeface="Times New Roman" panose="02020603050405020304" pitchFamily="18" charset="0"/>
              </a:rPr>
              <a:t>supply</a:t>
            </a:r>
            <a:r>
              <a:rPr lang="fr-FR" altLang="fr-FR" sz="1500" i="1" dirty="0">
                <a:latin typeface="Times New Roman" panose="02020603050405020304" pitchFamily="18" charset="0"/>
              </a:rPr>
              <a:t> : 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+ 5V  -5.2V</a:t>
            </a:r>
            <a:endParaRPr lang="en-GB" altLang="fr-FR" sz="15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314951" y="2395539"/>
            <a:ext cx="204895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 err="1">
                <a:latin typeface="Times New Roman" panose="02020603050405020304" pitchFamily="18" charset="0"/>
              </a:rPr>
              <a:t>Consumption</a:t>
            </a:r>
            <a:r>
              <a:rPr lang="fr-FR" altLang="fr-FR" sz="1500" i="1" dirty="0">
                <a:latin typeface="Times New Roman" panose="02020603050405020304" pitchFamily="18" charset="0"/>
              </a:rPr>
              <a:t> </a:t>
            </a:r>
            <a:r>
              <a:rPr lang="fr-FR" altLang="fr-FR" sz="1500" i="1" dirty="0">
                <a:latin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fr-FR" altLang="fr-FR" sz="1500" i="1" dirty="0">
                <a:latin typeface="Times New Roman" panose="02020603050405020304" pitchFamily="18" charset="0"/>
              </a:rPr>
              <a:t> 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400 mW</a:t>
            </a:r>
            <a:endParaRPr lang="en-GB" altLang="fr-FR" sz="15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5314951" y="2743201"/>
            <a:ext cx="1670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Times New Roman" panose="02020603050405020304" pitchFamily="18" charset="0"/>
              </a:rPr>
              <a:t>Noise: </a:t>
            </a:r>
            <a:r>
              <a:rPr lang="fr-FR" altLang="fr-FR" sz="1350" i="1" dirty="0">
                <a:solidFill>
                  <a:srgbClr val="0000FF"/>
                </a:solidFill>
              </a:rPr>
              <a:t>700 µV </a:t>
            </a:r>
            <a:r>
              <a:rPr lang="fr-FR" altLang="fr-FR" sz="1350" i="1" dirty="0" err="1">
                <a:solidFill>
                  <a:srgbClr val="0000FF"/>
                </a:solidFill>
              </a:rPr>
              <a:t>rms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hangingPunct="0"/>
            <a:endParaRPr lang="en-GB" altLang="fr-FR" sz="1200" i="1" dirty="0">
              <a:latin typeface="Times New Roman" panose="02020603050405020304" pitchFamily="18" charset="0"/>
            </a:endParaRPr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5372101" y="1657350"/>
            <a:ext cx="1708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In few figures …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5328048" y="3914776"/>
            <a:ext cx="22637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Times New Roman" panose="02020603050405020304" pitchFamily="18" charset="0"/>
              </a:rPr>
              <a:t>Input:  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positive or </a:t>
            </a:r>
            <a:r>
              <a:rPr lang="fr-FR" altLang="fr-FR" sz="15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negative</a:t>
            </a:r>
            <a:endParaRPr lang="en-GB" altLang="fr-FR" sz="15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5328047" y="4293395"/>
            <a:ext cx="21682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500" i="1" dirty="0">
                <a:latin typeface="Times New Roman" panose="02020603050405020304" pitchFamily="18" charset="0"/>
              </a:rPr>
              <a:t>Output :  </a:t>
            </a:r>
            <a:r>
              <a:rPr lang="fr-FR" altLang="fr-FR" sz="15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ECL </a:t>
            </a:r>
            <a:r>
              <a:rPr lang="fr-FR" altLang="fr-FR" sz="15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differential</a:t>
            </a:r>
            <a:endParaRPr lang="en-GB" altLang="fr-FR" sz="15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2112" name="Object 16"/>
          <p:cNvGraphicFramePr>
            <a:graphicFrameLocks noChangeAspect="1"/>
          </p:cNvGraphicFramePr>
          <p:nvPr/>
        </p:nvGraphicFramePr>
        <p:xfrm>
          <a:off x="1385889" y="3320655"/>
          <a:ext cx="2294335" cy="147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r:id="rId7" imgW="4580952" imgH="2933333" progId="MSPhotoEd.3">
                  <p:embed/>
                </p:oleObj>
              </mc:Choice>
              <mc:Fallback>
                <p:oleObj r:id="rId7" imgW="4580952" imgH="29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9" y="3320655"/>
                        <a:ext cx="2294335" cy="1472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113" name="Group 17"/>
          <p:cNvGrpSpPr>
            <a:grpSpLocks/>
          </p:cNvGrpSpPr>
          <p:nvPr/>
        </p:nvGrpSpPr>
        <p:grpSpPr bwMode="auto">
          <a:xfrm>
            <a:off x="4518424" y="4617242"/>
            <a:ext cx="2602707" cy="785813"/>
            <a:chOff x="2835" y="3158"/>
            <a:chExt cx="2186" cy="660"/>
          </a:xfrm>
        </p:grpSpPr>
        <p:sp>
          <p:nvSpPr>
            <p:cNvPr id="132114" name="Rectangle 18"/>
            <p:cNvSpPr>
              <a:spLocks noChangeArrowheads="1"/>
            </p:cNvSpPr>
            <p:nvPr/>
          </p:nvSpPr>
          <p:spPr bwMode="auto">
            <a:xfrm>
              <a:off x="2835" y="3158"/>
              <a:ext cx="408" cy="40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350"/>
            </a:p>
          </p:txBody>
        </p:sp>
        <p:sp>
          <p:nvSpPr>
            <p:cNvPr id="132115" name="Line 19"/>
            <p:cNvSpPr>
              <a:spLocks noChangeShapeType="1"/>
            </p:cNvSpPr>
            <p:nvPr/>
          </p:nvSpPr>
          <p:spPr bwMode="auto">
            <a:xfrm flipH="1" flipV="1">
              <a:off x="3198" y="3430"/>
              <a:ext cx="907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32116" name="Text Box 20"/>
            <p:cNvSpPr txBox="1">
              <a:spLocks noChangeArrowheads="1"/>
            </p:cNvSpPr>
            <p:nvPr/>
          </p:nvSpPr>
          <p:spPr bwMode="auto">
            <a:xfrm>
              <a:off x="4150" y="3566"/>
              <a:ext cx="8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350"/>
                <a:t>Buffer area</a:t>
              </a:r>
            </a:p>
          </p:txBody>
        </p:sp>
      </p:grpSp>
      <p:pic>
        <p:nvPicPr>
          <p:cNvPr id="23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305142" y="127878"/>
            <a:ext cx="694079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Preamplifier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differential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output</a:t>
            </a:r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892480" y="6303598"/>
            <a:ext cx="1118696" cy="365125"/>
          </a:xfrm>
        </p:spPr>
        <p:txBody>
          <a:bodyPr/>
          <a:lstStyle/>
          <a:p>
            <a:fld id="{70E5A58E-C516-4DD0-A3A1-A371C268313C}" type="slidenum">
              <a:rPr lang="fr-FR" smtClean="0"/>
              <a:t>8</a:t>
            </a:fld>
            <a:endParaRPr lang="fr-FR" dirty="0"/>
          </a:p>
        </p:txBody>
      </p:sp>
      <p:sp>
        <p:nvSpPr>
          <p:cNvPr id="27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1202646" y="6533092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28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utoUpdateAnimBg="0"/>
      <p:bldP spid="132105" grpId="0" autoUpdateAnimBg="0"/>
      <p:bldP spid="132106" grpId="0" autoUpdateAnimBg="0"/>
      <p:bldP spid="132107" grpId="0" autoUpdateAnimBg="0"/>
      <p:bldP spid="132108" grpId="0" autoUpdateAnimBg="0"/>
      <p:bldP spid="132109" grpId="0"/>
      <p:bldP spid="132110" grpId="0" autoUpdateAnimBg="0"/>
      <p:bldP spid="132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60" y="857250"/>
            <a:ext cx="5829300" cy="857250"/>
          </a:xfrm>
        </p:spPr>
        <p:txBody>
          <a:bodyPr/>
          <a:lstStyle/>
          <a:p>
            <a:r>
              <a:rPr lang="fr-FR" altLang="fr-FR" sz="2100"/>
              <a:t>DEMIN AND ANCILLARY RACK LOCATIONS</a:t>
            </a: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952741" y="2263274"/>
            <a:ext cx="5399448" cy="3975497"/>
            <a:chOff x="624" y="355"/>
            <a:chExt cx="4800" cy="3649"/>
          </a:xfrm>
        </p:grpSpPr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4" t="12500" r="16251" b="12500"/>
            <a:stretch>
              <a:fillRect/>
            </a:stretch>
          </p:blipFill>
          <p:spPr bwMode="auto">
            <a:xfrm>
              <a:off x="672" y="355"/>
              <a:ext cx="4752" cy="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165" name="AutoShape 5"/>
            <p:cNvSpPr>
              <a:spLocks noChangeArrowheads="1"/>
            </p:cNvSpPr>
            <p:nvPr/>
          </p:nvSpPr>
          <p:spPr bwMode="auto">
            <a:xfrm>
              <a:off x="3504" y="3504"/>
              <a:ext cx="288" cy="384"/>
            </a:xfrm>
            <a:prstGeom prst="cube">
              <a:avLst>
                <a:gd name="adj" fmla="val 25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350"/>
            </a:p>
          </p:txBody>
        </p:sp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3961" y="1009"/>
              <a:ext cx="5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fr-FR" sz="1050" b="1">
                  <a:solidFill>
                    <a:schemeClr val="folHlink"/>
                  </a:solidFill>
                </a:rPr>
                <a:t>DEMIN</a:t>
              </a:r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 flipH="1">
              <a:off x="3648" y="1200"/>
              <a:ext cx="384" cy="33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92168" name="Text Box 8"/>
            <p:cNvSpPr txBox="1">
              <a:spLocks noChangeArrowheads="1"/>
            </p:cNvSpPr>
            <p:nvPr/>
          </p:nvSpPr>
          <p:spPr bwMode="auto">
            <a:xfrm>
              <a:off x="3490" y="3648"/>
              <a:ext cx="1598" cy="233"/>
            </a:xfrm>
            <a:prstGeom prst="rect">
              <a:avLst/>
            </a:prstGeom>
            <a:noFill/>
            <a:ln>
              <a:noFill/>
            </a:ln>
            <a:effectLst>
              <a:outerShdw dist="17961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fr-FR" sz="1050" b="1"/>
                <a:t>           </a:t>
              </a:r>
              <a:r>
                <a:rPr lang="fr-FR" altLang="fr-FR" sz="1050" b="1">
                  <a:solidFill>
                    <a:schemeClr val="folHlink"/>
                  </a:solidFill>
                </a:rPr>
                <a:t>ANCILLARY</a:t>
              </a:r>
              <a:r>
                <a:rPr lang="fr-FR" altLang="fr-FR" sz="1050" b="1">
                  <a:solidFill>
                    <a:schemeClr val="bg2"/>
                  </a:solidFill>
                </a:rPr>
                <a:t> </a:t>
              </a:r>
              <a:r>
                <a:rPr lang="fr-FR" altLang="fr-FR" sz="1050" b="1">
                  <a:solidFill>
                    <a:schemeClr val="folHlink"/>
                  </a:solidFill>
                </a:rPr>
                <a:t>RACK</a:t>
              </a:r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 flipH="1" flipV="1">
              <a:off x="3648" y="3696"/>
              <a:ext cx="28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92170" name="Rectangle 10"/>
            <p:cNvSpPr>
              <a:spLocks noChangeArrowheads="1"/>
            </p:cNvSpPr>
            <p:nvPr/>
          </p:nvSpPr>
          <p:spPr bwMode="auto">
            <a:xfrm>
              <a:off x="624" y="432"/>
              <a:ext cx="2064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/>
              <a:r>
                <a:rPr lang="fr-FR" altLang="fr-F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3" name="Picture 4" descr="http://irfu-i.cea.fr/Page/474/irfu_signaturesac_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7" y="69075"/>
            <a:ext cx="670267" cy="7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15616" y="453761"/>
            <a:ext cx="7360020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altLang="fr-FR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fr-FR" altLang="fr-FR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conditions in neutrons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detection</a:t>
            </a:r>
            <a:r>
              <a:rPr lang="fr-FR" altLang="fr-FR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measurement</a:t>
            </a:r>
            <a:r>
              <a:rPr lang="fr-FR" altLang="fr-FR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altLang="fr-F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Inertial</a:t>
            </a:r>
            <a:r>
              <a:rPr lang="fr-FR" altLang="fr-FR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Confinement Fusion)</a:t>
            </a:r>
          </a:p>
          <a:p>
            <a:pPr algn="l"/>
            <a:endParaRPr lang="fr-FR" altLang="fr-FR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altLang="fr-FR" sz="18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02" y="1108088"/>
            <a:ext cx="2373168" cy="20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3" y="1103670"/>
            <a:ext cx="3389336" cy="22573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ty of Roche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5" y="1176329"/>
            <a:ext cx="3101661" cy="6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59832" y="2144826"/>
            <a:ext cx="96437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fr-FR" alt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NY- USA</a:t>
            </a:r>
            <a:endParaRPr lang="fr-FR" altLang="fr-FR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961924" y="6195614"/>
            <a:ext cx="1118696" cy="365125"/>
          </a:xfrm>
        </p:spPr>
        <p:txBody>
          <a:bodyPr/>
          <a:lstStyle/>
          <a:p>
            <a:fld id="{7266B1CA-1F13-4541-9969-30C3C5FE46D4}" type="slidenum">
              <a:rPr lang="fr-FR" smtClean="0"/>
              <a:t>9</a:t>
            </a:fld>
            <a:endParaRPr lang="fr-FR" dirty="0"/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6071" y="6524387"/>
            <a:ext cx="7495949" cy="288672"/>
          </a:xfrm>
        </p:spPr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Legou</a:t>
            </a:r>
            <a:r>
              <a:rPr lang="en-US" dirty="0" smtClean="0"/>
              <a:t>                                               ESS Meeting                                                                          2016, July 25th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CEA_VA</Template>
  <TotalTime>20890</TotalTime>
  <Words>687</Words>
  <Application>Microsoft Office PowerPoint</Application>
  <PresentationFormat>Affichage à l'écran (4:3)</PresentationFormat>
  <Paragraphs>160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Calibri</vt:lpstr>
      <vt:lpstr>Impact</vt:lpstr>
      <vt:lpstr>Symbol</vt:lpstr>
      <vt:lpstr>Times New Roman</vt:lpstr>
      <vt:lpstr>Wingdings</vt:lpstr>
      <vt:lpstr>CEA VA</vt:lpstr>
      <vt:lpstr>Dessin Micrografx Designer 7</vt:lpstr>
      <vt:lpstr>MSPhotoEd.3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DEMIN AND ANCILLARY RACK LOCATIONS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LEGOU Philippe</dc:creator>
  <cp:lastModifiedBy>LEGOU Philippe</cp:lastModifiedBy>
  <cp:revision>1370</cp:revision>
  <cp:lastPrinted>2015-12-11T12:35:01Z</cp:lastPrinted>
  <dcterms:created xsi:type="dcterms:W3CDTF">2015-01-06T18:17:49Z</dcterms:created>
  <dcterms:modified xsi:type="dcterms:W3CDTF">2016-07-25T07:17:08Z</dcterms:modified>
</cp:coreProperties>
</file>