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5" r:id="rId4"/>
    <p:sldId id="276" r:id="rId5"/>
    <p:sldId id="272" r:id="rId6"/>
    <p:sldId id="266" r:id="rId7"/>
    <p:sldId id="258" r:id="rId8"/>
    <p:sldId id="267" r:id="rId9"/>
    <p:sldId id="273" r:id="rId10"/>
    <p:sldId id="277" r:id="rId11"/>
    <p:sldId id="274" r:id="rId12"/>
    <p:sldId id="268" r:id="rId13"/>
    <p:sldId id="263" r:id="rId14"/>
    <p:sldId id="260" r:id="rId15"/>
    <p:sldId id="262" r:id="rId16"/>
    <p:sldId id="264" r:id="rId17"/>
    <p:sldId id="265" r:id="rId18"/>
    <p:sldId id="278" r:id="rId19"/>
    <p:sldId id="261" r:id="rId2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13" autoAdjust="0"/>
    <p:restoredTop sz="95293" autoAdjust="0"/>
  </p:normalViewPr>
  <p:slideViewPr>
    <p:cSldViewPr>
      <p:cViewPr varScale="1">
        <p:scale>
          <a:sx n="159" d="100"/>
          <a:sy n="159" d="100"/>
        </p:scale>
        <p:origin x="-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02/09/16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02/09/16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02/09/16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02/09/16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02/09/16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02/09/16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smtClean="0"/>
              <a:t>Simulation of Gamma Ray response of Detectors</a:t>
            </a:r>
            <a:endParaRPr lang="en-US" sz="40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smtClean="0">
                <a:solidFill>
                  <a:schemeClr val="bg1"/>
                </a:solidFill>
              </a:rPr>
              <a:t>Anton Khaplanov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r>
              <a:rPr lang="en-US" sz="1400" smtClean="0">
                <a:solidFill>
                  <a:srgbClr val="FFFFFF"/>
                </a:solidFill>
              </a:rPr>
              <a:t>September 05, 2016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44824"/>
            <a:ext cx="3711467" cy="247662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 / e+ </a:t>
            </a:r>
            <a:r>
              <a:rPr lang="en-US" dirty="0" smtClean="0"/>
              <a:t>interactions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204864"/>
            <a:ext cx="3958208" cy="1733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4797152"/>
            <a:ext cx="1955552" cy="19659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4" y="4653136"/>
            <a:ext cx="2988568" cy="21041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111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Ionization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1556792"/>
            <a:ext cx="194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Multiple scattering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1584" y="4768352"/>
            <a:ext cx="1664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Bremsstrahlung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5976" y="4653136"/>
            <a:ext cx="1839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F81BD"/>
                </a:solidFill>
              </a:rPr>
              <a:t>e</a:t>
            </a:r>
            <a:r>
              <a:rPr lang="en-US" dirty="0" smtClean="0">
                <a:solidFill>
                  <a:srgbClr val="4F81BD"/>
                </a:solidFill>
              </a:rPr>
              <a:t>+ / e- </a:t>
            </a:r>
            <a:r>
              <a:rPr lang="en-US" dirty="0" err="1" smtClean="0">
                <a:solidFill>
                  <a:srgbClr val="4F81BD"/>
                </a:solidFill>
              </a:rPr>
              <a:t>anihilation</a:t>
            </a:r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96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 / e+ interaction simulation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11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1520" y="1556792"/>
            <a:ext cx="871296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urier"/>
                <a:cs typeface="Courier"/>
              </a:rPr>
              <a:t>if (</a:t>
            </a:r>
            <a:r>
              <a:rPr lang="en-US" sz="1400" dirty="0" err="1">
                <a:latin typeface="Courier"/>
                <a:cs typeface="Courier"/>
              </a:rPr>
              <a:t>particleName</a:t>
            </a:r>
            <a:r>
              <a:rPr lang="en-US" sz="1400" dirty="0">
                <a:latin typeface="Courier"/>
                <a:cs typeface="Courier"/>
              </a:rPr>
              <a:t> == "e-") </a:t>
            </a:r>
            <a:r>
              <a:rPr lang="en-US" sz="1400" dirty="0" smtClean="0">
                <a:latin typeface="Courier"/>
                <a:cs typeface="Courier"/>
              </a:rPr>
              <a:t>{</a:t>
            </a:r>
          </a:p>
          <a:p>
            <a:r>
              <a:rPr lang="en-US" sz="1400" dirty="0" smtClean="0">
                <a:latin typeface="Courier"/>
                <a:cs typeface="Courier"/>
              </a:rPr>
              <a:t>	</a:t>
            </a:r>
            <a:r>
              <a:rPr lang="en-US" sz="1400" dirty="0" err="1" smtClean="0">
                <a:latin typeface="Courier"/>
                <a:cs typeface="Courier"/>
              </a:rPr>
              <a:t>pmanager</a:t>
            </a:r>
            <a:r>
              <a:rPr lang="en-US" sz="1400" dirty="0">
                <a:latin typeface="Courier"/>
                <a:cs typeface="Courier"/>
              </a:rPr>
              <a:t>-&gt;</a:t>
            </a:r>
            <a:r>
              <a:rPr lang="en-US" sz="1400" dirty="0" err="1">
                <a:latin typeface="Courier"/>
                <a:cs typeface="Courier"/>
              </a:rPr>
              <a:t>AddProcess</a:t>
            </a:r>
            <a:r>
              <a:rPr lang="en-US" sz="1400" dirty="0">
                <a:latin typeface="Courier"/>
                <a:cs typeface="Courier"/>
              </a:rPr>
              <a:t>(new G4eMultipleScattering,-1, 1, 1);</a:t>
            </a:r>
          </a:p>
          <a:p>
            <a:r>
              <a:rPr lang="en-US" sz="1400" dirty="0" smtClean="0">
                <a:latin typeface="Courier"/>
                <a:cs typeface="Courier"/>
              </a:rPr>
              <a:t>	</a:t>
            </a:r>
            <a:r>
              <a:rPr lang="en-US" sz="1400" dirty="0" err="1" smtClean="0">
                <a:latin typeface="Courier"/>
                <a:cs typeface="Courier"/>
              </a:rPr>
              <a:t>pmanager</a:t>
            </a:r>
            <a:r>
              <a:rPr lang="en-US" sz="1400" dirty="0">
                <a:latin typeface="Courier"/>
                <a:cs typeface="Courier"/>
              </a:rPr>
              <a:t>-&gt;</a:t>
            </a:r>
            <a:r>
              <a:rPr lang="en-US" sz="1400" dirty="0" err="1">
                <a:latin typeface="Courier"/>
                <a:cs typeface="Courier"/>
              </a:rPr>
              <a:t>AddProcess</a:t>
            </a:r>
            <a:r>
              <a:rPr lang="en-US" sz="1400" dirty="0">
                <a:latin typeface="Courier"/>
                <a:cs typeface="Courier"/>
              </a:rPr>
              <a:t>(new G4eIonisation,        -1, 2, 2);</a:t>
            </a:r>
          </a:p>
          <a:p>
            <a:r>
              <a:rPr lang="en-US" sz="1400" dirty="0" smtClean="0">
                <a:latin typeface="Courier"/>
                <a:cs typeface="Courier"/>
              </a:rPr>
              <a:t>	//</a:t>
            </a:r>
            <a:r>
              <a:rPr lang="en-US" sz="1400" dirty="0" err="1" smtClean="0">
                <a:latin typeface="Courier"/>
                <a:cs typeface="Courier"/>
              </a:rPr>
              <a:t>pmanager</a:t>
            </a:r>
            <a:r>
              <a:rPr lang="en-US" sz="1400" dirty="0">
                <a:latin typeface="Courier"/>
                <a:cs typeface="Courier"/>
              </a:rPr>
              <a:t>-&gt;</a:t>
            </a:r>
            <a:r>
              <a:rPr lang="en-US" sz="1400" dirty="0" err="1">
                <a:latin typeface="Courier"/>
                <a:cs typeface="Courier"/>
              </a:rPr>
              <a:t>AddProcess</a:t>
            </a:r>
            <a:r>
              <a:rPr lang="en-US" sz="1400" dirty="0">
                <a:latin typeface="Courier"/>
                <a:cs typeface="Courier"/>
              </a:rPr>
              <a:t>(new G4</a:t>
            </a:r>
            <a:r>
              <a:rPr lang="en-US" sz="1400" dirty="0">
                <a:solidFill>
                  <a:srgbClr val="FF0000"/>
                </a:solidFill>
                <a:latin typeface="Courier"/>
                <a:cs typeface="Courier"/>
              </a:rPr>
              <a:t>LowEnergy</a:t>
            </a:r>
            <a:r>
              <a:rPr lang="en-US" sz="1400" dirty="0">
                <a:latin typeface="Courier"/>
                <a:cs typeface="Courier"/>
              </a:rPr>
              <a:t>Ionisation,        -1, 2, 2);</a:t>
            </a:r>
          </a:p>
          <a:p>
            <a:r>
              <a:rPr lang="en-US" sz="1400" dirty="0" smtClean="0">
                <a:latin typeface="Courier"/>
                <a:cs typeface="Courier"/>
              </a:rPr>
              <a:t>	/</a:t>
            </a:r>
            <a:r>
              <a:rPr lang="en-US" sz="1400" dirty="0">
                <a:latin typeface="Courier"/>
                <a:cs typeface="Courier"/>
              </a:rPr>
              <a:t>/</a:t>
            </a:r>
            <a:r>
              <a:rPr lang="en-US" sz="1400" dirty="0" err="1">
                <a:latin typeface="Courier"/>
                <a:cs typeface="Courier"/>
              </a:rPr>
              <a:t>pmanager</a:t>
            </a:r>
            <a:r>
              <a:rPr lang="en-US" sz="1400" dirty="0">
                <a:latin typeface="Courier"/>
                <a:cs typeface="Courier"/>
              </a:rPr>
              <a:t>-&gt;</a:t>
            </a:r>
            <a:r>
              <a:rPr lang="en-US" sz="1400" dirty="0" err="1">
                <a:latin typeface="Courier"/>
                <a:cs typeface="Courier"/>
              </a:rPr>
              <a:t>AddProcess</a:t>
            </a:r>
            <a:r>
              <a:rPr lang="en-US" sz="1400" dirty="0">
                <a:latin typeface="Courier"/>
                <a:cs typeface="Courier"/>
              </a:rPr>
              <a:t>(new G4</a:t>
            </a:r>
            <a:r>
              <a:rPr lang="en-US" sz="1400" dirty="0">
                <a:solidFill>
                  <a:srgbClr val="FF0000"/>
                </a:solidFill>
                <a:latin typeface="Courier"/>
                <a:cs typeface="Courier"/>
              </a:rPr>
              <a:t>Penelope</a:t>
            </a:r>
            <a:r>
              <a:rPr lang="en-US" sz="1400" dirty="0">
                <a:latin typeface="Courier"/>
                <a:cs typeface="Courier"/>
              </a:rPr>
              <a:t>Ionisation,        -1, 2, 2);</a:t>
            </a:r>
          </a:p>
          <a:p>
            <a:r>
              <a:rPr lang="en-US" sz="1400" dirty="0" smtClean="0">
                <a:latin typeface="Courier"/>
                <a:cs typeface="Courier"/>
              </a:rPr>
              <a:t>	</a:t>
            </a:r>
            <a:r>
              <a:rPr lang="en-US" sz="1400" dirty="0" err="1" smtClean="0">
                <a:latin typeface="Courier"/>
                <a:cs typeface="Courier"/>
              </a:rPr>
              <a:t>pmanager</a:t>
            </a:r>
            <a:r>
              <a:rPr lang="en-US" sz="1400" dirty="0">
                <a:latin typeface="Courier"/>
                <a:cs typeface="Courier"/>
              </a:rPr>
              <a:t>-&gt;</a:t>
            </a:r>
            <a:r>
              <a:rPr lang="en-US" sz="1400" dirty="0" err="1">
                <a:latin typeface="Courier"/>
                <a:cs typeface="Courier"/>
              </a:rPr>
              <a:t>AddProcess</a:t>
            </a:r>
            <a:r>
              <a:rPr lang="en-US" sz="1400" dirty="0">
                <a:latin typeface="Courier"/>
                <a:cs typeface="Courier"/>
              </a:rPr>
              <a:t>(new G4eBremsstrahlung,    -1, 3, 3);      	</a:t>
            </a:r>
          </a:p>
          <a:p>
            <a:r>
              <a:rPr lang="en-US" sz="1400" dirty="0" smtClean="0">
                <a:latin typeface="Courier"/>
                <a:cs typeface="Courier"/>
              </a:rPr>
              <a:t>} </a:t>
            </a:r>
          </a:p>
          <a:p>
            <a:r>
              <a:rPr lang="en-US" sz="1400" dirty="0" smtClean="0">
                <a:latin typeface="Courier"/>
                <a:cs typeface="Courier"/>
              </a:rPr>
              <a:t>else </a:t>
            </a:r>
            <a:r>
              <a:rPr lang="en-US" sz="1400" dirty="0">
                <a:latin typeface="Courier"/>
                <a:cs typeface="Courier"/>
              </a:rPr>
              <a:t>if (</a:t>
            </a:r>
            <a:r>
              <a:rPr lang="en-US" sz="1400" dirty="0" err="1">
                <a:latin typeface="Courier"/>
                <a:cs typeface="Courier"/>
              </a:rPr>
              <a:t>particleName</a:t>
            </a:r>
            <a:r>
              <a:rPr lang="en-US" sz="1400" dirty="0">
                <a:latin typeface="Courier"/>
                <a:cs typeface="Courier"/>
              </a:rPr>
              <a:t> == "e+") {</a:t>
            </a:r>
          </a:p>
          <a:p>
            <a:r>
              <a:rPr lang="en-US" sz="1400" dirty="0" smtClean="0">
                <a:latin typeface="Courier"/>
                <a:cs typeface="Courier"/>
              </a:rPr>
              <a:t>	</a:t>
            </a:r>
            <a:r>
              <a:rPr lang="en-US" sz="1400" dirty="0" err="1" smtClean="0">
                <a:latin typeface="Courier"/>
                <a:cs typeface="Courier"/>
              </a:rPr>
              <a:t>pmanager</a:t>
            </a:r>
            <a:r>
              <a:rPr lang="en-US" sz="1400" dirty="0">
                <a:latin typeface="Courier"/>
                <a:cs typeface="Courier"/>
              </a:rPr>
              <a:t>-&gt;</a:t>
            </a:r>
            <a:r>
              <a:rPr lang="en-US" sz="1400" dirty="0" err="1">
                <a:latin typeface="Courier"/>
                <a:cs typeface="Courier"/>
              </a:rPr>
              <a:t>AddProcess</a:t>
            </a:r>
            <a:r>
              <a:rPr lang="en-US" sz="1400" dirty="0">
                <a:latin typeface="Courier"/>
                <a:cs typeface="Courier"/>
              </a:rPr>
              <a:t>(new G4eMultipleScattering,-1, 1, 1);</a:t>
            </a:r>
          </a:p>
          <a:p>
            <a:r>
              <a:rPr lang="en-US" sz="1400" dirty="0" smtClean="0">
                <a:latin typeface="Courier"/>
                <a:cs typeface="Courier"/>
              </a:rPr>
              <a:t>	</a:t>
            </a:r>
            <a:r>
              <a:rPr lang="en-US" sz="1400" dirty="0" err="1" smtClean="0">
                <a:latin typeface="Courier"/>
                <a:cs typeface="Courier"/>
              </a:rPr>
              <a:t>pmanager</a:t>
            </a:r>
            <a:r>
              <a:rPr lang="en-US" sz="1400" dirty="0">
                <a:latin typeface="Courier"/>
                <a:cs typeface="Courier"/>
              </a:rPr>
              <a:t>-&gt;</a:t>
            </a:r>
            <a:r>
              <a:rPr lang="en-US" sz="1400" dirty="0" err="1">
                <a:latin typeface="Courier"/>
                <a:cs typeface="Courier"/>
              </a:rPr>
              <a:t>AddProcess</a:t>
            </a:r>
            <a:r>
              <a:rPr lang="en-US" sz="1400" dirty="0">
                <a:latin typeface="Courier"/>
                <a:cs typeface="Courier"/>
              </a:rPr>
              <a:t>(new G4eIonisation,        -1, 2, 2);</a:t>
            </a:r>
          </a:p>
          <a:p>
            <a:r>
              <a:rPr lang="en-US" sz="1400" dirty="0" smtClean="0">
                <a:latin typeface="Courier"/>
                <a:cs typeface="Courier"/>
              </a:rPr>
              <a:t>	</a:t>
            </a:r>
            <a:r>
              <a:rPr lang="en-US" sz="1400" dirty="0" err="1" smtClean="0">
                <a:latin typeface="Courier"/>
                <a:cs typeface="Courier"/>
              </a:rPr>
              <a:t>pmanager</a:t>
            </a:r>
            <a:r>
              <a:rPr lang="en-US" sz="1400" dirty="0">
                <a:latin typeface="Courier"/>
                <a:cs typeface="Courier"/>
              </a:rPr>
              <a:t>-&gt;</a:t>
            </a:r>
            <a:r>
              <a:rPr lang="en-US" sz="1400" dirty="0" err="1">
                <a:latin typeface="Courier"/>
                <a:cs typeface="Courier"/>
              </a:rPr>
              <a:t>AddProcess</a:t>
            </a:r>
            <a:r>
              <a:rPr lang="en-US" sz="1400" dirty="0">
                <a:latin typeface="Courier"/>
                <a:cs typeface="Courier"/>
              </a:rPr>
              <a:t>(new G4eBremsstrahlung,    -1, 3, 3);</a:t>
            </a:r>
          </a:p>
          <a:p>
            <a:r>
              <a:rPr lang="en-US" sz="1400" dirty="0" smtClean="0">
                <a:latin typeface="Courier"/>
                <a:cs typeface="Courier"/>
              </a:rPr>
              <a:t>	</a:t>
            </a:r>
            <a:r>
              <a:rPr lang="en-US" sz="1400" dirty="0" err="1" smtClean="0">
                <a:latin typeface="Courier"/>
                <a:cs typeface="Courier"/>
              </a:rPr>
              <a:t>pmanager</a:t>
            </a:r>
            <a:r>
              <a:rPr lang="en-US" sz="1400" dirty="0">
                <a:latin typeface="Courier"/>
                <a:cs typeface="Courier"/>
              </a:rPr>
              <a:t>-&gt;</a:t>
            </a:r>
            <a:r>
              <a:rPr lang="en-US" sz="1400" dirty="0" err="1">
                <a:latin typeface="Courier"/>
                <a:cs typeface="Courier"/>
              </a:rPr>
              <a:t>AddProcess</a:t>
            </a:r>
            <a:r>
              <a:rPr lang="en-US" sz="1400" dirty="0">
                <a:latin typeface="Courier"/>
                <a:cs typeface="Courier"/>
              </a:rPr>
              <a:t>(new G4eplusAnnihilation,   0,-1, 4)</a:t>
            </a:r>
            <a:r>
              <a:rPr lang="en-US" sz="1400" dirty="0" smtClean="0">
                <a:latin typeface="Courier"/>
                <a:cs typeface="Courier"/>
              </a:rPr>
              <a:t>;</a:t>
            </a:r>
          </a:p>
          <a:p>
            <a:r>
              <a:rPr lang="en-US" sz="1400" dirty="0" smtClean="0">
                <a:latin typeface="Courier"/>
                <a:cs typeface="Courier"/>
              </a:rPr>
              <a:t>}</a:t>
            </a: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046" y="5247583"/>
            <a:ext cx="4365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Include or not include Low-energy models?</a:t>
            </a:r>
          </a:p>
          <a:p>
            <a:r>
              <a:rPr lang="en-US" dirty="0" smtClean="0"/>
              <a:t>Depends on statistics needed, energy ranges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380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energy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 descr="8MeV_pairEv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96952"/>
            <a:ext cx="5760640" cy="32716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772816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From ~10MeV, e+/e- production is main effect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e- (or e+) range enough to traverse several volumes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6381328"/>
            <a:ext cx="3815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8 MeV pair-production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392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energy dependence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 descr="g_spec_energy_reverse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" r="7494"/>
          <a:stretch/>
        </p:blipFill>
        <p:spPr>
          <a:xfrm>
            <a:off x="107504" y="2708920"/>
            <a:ext cx="6830704" cy="38987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1556792"/>
            <a:ext cx="6386513" cy="92333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Spectra vs. </a:t>
            </a:r>
            <a:r>
              <a:rPr lang="en-US" dirty="0" err="1" smtClean="0"/>
              <a:t>γ</a:t>
            </a:r>
            <a:r>
              <a:rPr lang="en-US" dirty="0" smtClean="0"/>
              <a:t>-</a:t>
            </a:r>
            <a:r>
              <a:rPr lang="en-US" dirty="0"/>
              <a:t>ray </a:t>
            </a:r>
            <a:r>
              <a:rPr lang="en-US" dirty="0" smtClean="0"/>
              <a:t>energy</a:t>
            </a:r>
          </a:p>
          <a:p>
            <a:r>
              <a:rPr lang="en-US" dirty="0"/>
              <a:t>F</a:t>
            </a:r>
            <a:r>
              <a:rPr lang="en-US" dirty="0" smtClean="0"/>
              <a:t>or high enough energy (here, 8 MeV), electrons cross more than one cell. This can be rejected in data acquisition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472" y="4149847"/>
            <a:ext cx="4499992" cy="152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57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gammas interact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 descr="g_gas_contributions_30_240keV_LowE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" r="7635"/>
          <a:stretch/>
        </p:blipFill>
        <p:spPr>
          <a:xfrm>
            <a:off x="862263" y="2883810"/>
            <a:ext cx="6929911" cy="37783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5616" y="1484784"/>
            <a:ext cx="6386513" cy="92333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Detected interaction energy (deposited in gas):</a:t>
            </a:r>
          </a:p>
          <a:p>
            <a:r>
              <a:rPr lang="en-US" dirty="0" smtClean="0"/>
              <a:t>low </a:t>
            </a:r>
            <a:r>
              <a:rPr lang="en-US" dirty="0" err="1" smtClean="0"/>
              <a:t>γ</a:t>
            </a:r>
            <a:r>
              <a:rPr lang="en-US" dirty="0" smtClean="0"/>
              <a:t> energy – most interactions in gas</a:t>
            </a:r>
          </a:p>
          <a:p>
            <a:r>
              <a:rPr lang="en-US" dirty="0" smtClean="0"/>
              <a:t>medium/high </a:t>
            </a:r>
            <a:r>
              <a:rPr lang="en-US" dirty="0" err="1" smtClean="0"/>
              <a:t>γ</a:t>
            </a:r>
            <a:r>
              <a:rPr lang="en-US" dirty="0" smtClean="0"/>
              <a:t> energy – most interactions in wall</a:t>
            </a:r>
          </a:p>
        </p:txBody>
      </p:sp>
    </p:spTree>
    <p:extLst>
      <p:ext uri="{BB962C8B-B14F-4D97-AF65-F5344CB8AC3E}">
        <p14:creationId xmlns:p14="http://schemas.microsoft.com/office/powerpoint/2010/main" val="4230095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Gamma detection in neutron detectors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 descr="g_pres_60kev_662keV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" r="7922"/>
          <a:stretch/>
        </p:blipFill>
        <p:spPr>
          <a:xfrm>
            <a:off x="899592" y="2492896"/>
            <a:ext cx="7023356" cy="38593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8680" y="1857473"/>
            <a:ext cx="6386513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Spectra vs. gas pressure</a:t>
            </a:r>
          </a:p>
        </p:txBody>
      </p:sp>
    </p:spTree>
    <p:extLst>
      <p:ext uri="{BB962C8B-B14F-4D97-AF65-F5344CB8AC3E}">
        <p14:creationId xmlns:p14="http://schemas.microsoft.com/office/powerpoint/2010/main" val="2862057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efficiency in neutron detectors</a:t>
            </a:r>
            <a:br>
              <a:rPr lang="en-US" dirty="0" smtClean="0"/>
            </a:br>
            <a:r>
              <a:rPr lang="en-US" dirty="0" smtClean="0"/>
              <a:t>Measurement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 descr="P12_vs_hex_g_efficiency_2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r="7245"/>
          <a:stretch/>
        </p:blipFill>
        <p:spPr>
          <a:xfrm>
            <a:off x="467544" y="2132856"/>
            <a:ext cx="8186613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57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“sensitivity”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8" descr="phs_compare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" t="3888" r="6630" b="-965"/>
          <a:stretch/>
        </p:blipFill>
        <p:spPr>
          <a:xfrm>
            <a:off x="35496" y="1484784"/>
            <a:ext cx="5472608" cy="2875779"/>
          </a:xfrm>
          <a:prstGeom prst="rect">
            <a:avLst/>
          </a:prstGeom>
        </p:spPr>
      </p:pic>
      <p:pic>
        <p:nvPicPr>
          <p:cNvPr id="3" name="Picture 2" descr="gamma60QS_2_edi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73" y="3789040"/>
            <a:ext cx="4389127" cy="30689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08104" y="1628800"/>
            <a:ext cx="35680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Same detector filled with He3,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or coated with B10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B10 coating (~1um), He3 (Z=2) have negligible effect on </a:t>
            </a:r>
            <a:r>
              <a:rPr lang="en-US" dirty="0" err="1" smtClean="0"/>
              <a:t>γ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Choice of threshold and </a:t>
            </a:r>
            <a:r>
              <a:rPr lang="en-US" dirty="0" err="1"/>
              <a:t>γ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s</a:t>
            </a:r>
            <a:r>
              <a:rPr lang="en-US" dirty="0" smtClean="0"/>
              <a:t>ensitivity – the same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 spectra can be very different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544" y="5301208"/>
            <a:ext cx="3341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Overlap between n and </a:t>
            </a:r>
            <a:r>
              <a:rPr lang="en-US" dirty="0" err="1" smtClean="0"/>
              <a:t>γ</a:t>
            </a:r>
            <a:r>
              <a:rPr lang="en-US" dirty="0" smtClean="0"/>
              <a:t> spectra defines gamma sensitivity.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057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Pile-up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18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3528" y="1916832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Rate:</a:t>
            </a:r>
          </a:p>
          <a:p>
            <a:r>
              <a:rPr lang="en-US" dirty="0" smtClean="0"/>
              <a:t>Individual </a:t>
            </a:r>
            <a:r>
              <a:rPr lang="en-US" dirty="0" err="1" smtClean="0"/>
              <a:t>γs</a:t>
            </a:r>
            <a:r>
              <a:rPr lang="en-US" dirty="0" smtClean="0"/>
              <a:t> under threshold, but if rate is extremely high – pile up of signals may be above threshold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Coincident </a:t>
            </a:r>
            <a:r>
              <a:rPr lang="en-US" dirty="0" smtClean="0"/>
              <a:t>gammas</a:t>
            </a:r>
          </a:p>
          <a:p>
            <a:r>
              <a:rPr lang="en-US" dirty="0" smtClean="0"/>
              <a:t>Nucleus emitting many gammas at once</a:t>
            </a:r>
          </a:p>
          <a:p>
            <a:r>
              <a:rPr lang="en-US" dirty="0" smtClean="0"/>
              <a:t>Ex. Cd113, Gd155/157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700808"/>
            <a:ext cx="3434351" cy="2091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410" y="4149080"/>
            <a:ext cx="2435024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07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5536" y="1844824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 your simulation of the detector and shoot gammas at it</a:t>
            </a:r>
          </a:p>
          <a:p>
            <a:endParaRPr lang="en-US" dirty="0" smtClean="0"/>
          </a:p>
          <a:p>
            <a:r>
              <a:rPr lang="en-US" dirty="0" smtClean="0"/>
              <a:t>At low energy – consider x-ray energies of materials involved</a:t>
            </a:r>
          </a:p>
          <a:p>
            <a:r>
              <a:rPr lang="en-US" dirty="0"/>
              <a:t>	</a:t>
            </a:r>
            <a:r>
              <a:rPr lang="en-US" dirty="0" smtClean="0"/>
              <a:t>- if significant check which model is used</a:t>
            </a:r>
          </a:p>
          <a:p>
            <a:endParaRPr lang="en-US" dirty="0" smtClean="0"/>
          </a:p>
          <a:p>
            <a:r>
              <a:rPr lang="en-US" dirty="0" smtClean="0"/>
              <a:t>At high energy – consider how far e- can travel through detector</a:t>
            </a:r>
          </a:p>
          <a:p>
            <a:r>
              <a:rPr lang="en-US" dirty="0"/>
              <a:t>	</a:t>
            </a:r>
            <a:r>
              <a:rPr lang="en-US" dirty="0" smtClean="0"/>
              <a:t>- compare to volume of common readout</a:t>
            </a:r>
          </a:p>
          <a:p>
            <a:endParaRPr lang="en-US" dirty="0" smtClean="0"/>
          </a:p>
          <a:p>
            <a:r>
              <a:rPr lang="en-US" dirty="0" smtClean="0"/>
              <a:t>Gamma response depends on detector geometry, not on neutron converter</a:t>
            </a:r>
          </a:p>
          <a:p>
            <a:endParaRPr lang="en-US" dirty="0"/>
          </a:p>
          <a:p>
            <a:r>
              <a:rPr lang="en-US" dirty="0" smtClean="0"/>
              <a:t>Overlap </a:t>
            </a:r>
            <a:r>
              <a:rPr lang="en-US" dirty="0" smtClean="0"/>
              <a:t>between n and </a:t>
            </a:r>
            <a:r>
              <a:rPr lang="en-US" dirty="0" err="1" smtClean="0"/>
              <a:t>γ</a:t>
            </a:r>
            <a:r>
              <a:rPr lang="en-US" dirty="0" smtClean="0"/>
              <a:t> spectra define threshold and sensitivity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095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3528" y="4941168"/>
            <a:ext cx="59766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A. </a:t>
            </a:r>
            <a:r>
              <a:rPr lang="en-US" sz="1400" dirty="0" err="1" smtClean="0"/>
              <a:t>Khaplanov</a:t>
            </a:r>
            <a:r>
              <a:rPr lang="en-US" sz="1400" dirty="0" smtClean="0"/>
              <a:t> </a:t>
            </a:r>
            <a:r>
              <a:rPr lang="en-US" sz="1400" dirty="0"/>
              <a:t>et al. "Investigation of gamma-ray sensitivity of neutron detectors based on thin converter films", Journal of Instrumentation 8, P10025 (2013); doi:10.1088/1748-0221/8/10/P10025; arXiv:1306.6247v1</a:t>
            </a:r>
            <a:r>
              <a:rPr lang="en-US" sz="1400" dirty="0" smtClean="0"/>
              <a:t>.</a:t>
            </a:r>
          </a:p>
          <a:p>
            <a:endParaRPr lang="en-US" sz="1400" dirty="0" smtClean="0"/>
          </a:p>
          <a:p>
            <a:r>
              <a:rPr lang="en-US" sz="1400" dirty="0" err="1" smtClean="0"/>
              <a:t>A.Khaplanov</a:t>
            </a:r>
            <a:r>
              <a:rPr lang="en-US" sz="1400" dirty="0" smtClean="0"/>
              <a:t>, PhD thesis</a:t>
            </a:r>
            <a:r>
              <a:rPr lang="en-US" sz="1400" dirty="0"/>
              <a:t>, “Position-sensitive germanium detectors for gamma-ray tracking, imaging and </a:t>
            </a:r>
            <a:r>
              <a:rPr lang="en-US" sz="1400" dirty="0" err="1"/>
              <a:t>polarimetry</a:t>
            </a:r>
            <a:r>
              <a:rPr lang="en-US" sz="1400" dirty="0"/>
              <a:t>”</a:t>
            </a:r>
            <a:endParaRPr lang="en-US" sz="1400" dirty="0" smtClean="0"/>
          </a:p>
          <a:p>
            <a:r>
              <a:rPr lang="en-US" sz="1400" dirty="0" err="1"/>
              <a:t>Trita</a:t>
            </a:r>
            <a:r>
              <a:rPr lang="en-US" sz="1400" dirty="0"/>
              <a:t>-FYS, ISSN 0280-316X ; 2010:04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278" y="1741207"/>
            <a:ext cx="3112676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gamma sensitivity?</a:t>
            </a:r>
          </a:p>
          <a:p>
            <a:r>
              <a:rPr lang="en-US" dirty="0" smtClean="0"/>
              <a:t>Gamma interactions</a:t>
            </a:r>
          </a:p>
          <a:p>
            <a:r>
              <a:rPr lang="en-US" dirty="0" smtClean="0"/>
              <a:t>Low-energy effects</a:t>
            </a:r>
          </a:p>
          <a:p>
            <a:r>
              <a:rPr lang="en-US" dirty="0" smtClean="0"/>
              <a:t>High-energy effects</a:t>
            </a:r>
          </a:p>
          <a:p>
            <a:r>
              <a:rPr lang="en-US" dirty="0" smtClean="0"/>
              <a:t>Definition of gamma-sensitivity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“efficiency” </a:t>
            </a:r>
            <a:r>
              <a:rPr lang="en-US" dirty="0" err="1" smtClean="0"/>
              <a:t>vs</a:t>
            </a:r>
            <a:r>
              <a:rPr lang="en-US" dirty="0"/>
              <a:t> “sensitivity”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15" y="1988840"/>
            <a:ext cx="989808" cy="1659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988840"/>
            <a:ext cx="1365058" cy="16561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4869160"/>
            <a:ext cx="74943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same thing.</a:t>
            </a:r>
          </a:p>
          <a:p>
            <a:r>
              <a:rPr lang="en-US" dirty="0" smtClean="0"/>
              <a:t>Except we aim to minimize gamma efficiency and maximize neutron efficiency</a:t>
            </a:r>
          </a:p>
          <a:p>
            <a:r>
              <a:rPr lang="en-US" dirty="0" smtClean="0"/>
              <a:t>(in neutron detectors…)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83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Gamma detection in neutron detectors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 descr="Threshold_onOff_230_18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6372200" cy="3205890"/>
          </a:xfrm>
          <a:prstGeom prst="rect">
            <a:avLst/>
          </a:prstGeom>
        </p:spPr>
      </p:pic>
      <p:pic>
        <p:nvPicPr>
          <p:cNvPr id="5" name="Picture 4" descr="08_17to18_gamm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374" y="4509119"/>
            <a:ext cx="5613626" cy="234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3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interactions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635" y="1700808"/>
            <a:ext cx="3500389" cy="2520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12776"/>
            <a:ext cx="3960440" cy="30990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4725144"/>
            <a:ext cx="2304256" cy="20424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4437112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Pair production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76" y="5157192"/>
            <a:ext cx="2540304" cy="15871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67944" y="5229200"/>
            <a:ext cx="180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Rayleigh scattering for </a:t>
            </a:r>
            <a:r>
              <a:rPr lang="en-US" sz="1400" dirty="0" err="1" smtClean="0"/>
              <a:t>γ</a:t>
            </a:r>
            <a:r>
              <a:rPr lang="en-US" sz="1400" dirty="0" smtClean="0"/>
              <a:t> energies: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Forward-focused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Inelastic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Low cross section</a:t>
            </a:r>
          </a:p>
          <a:p>
            <a:r>
              <a:rPr lang="en-US" sz="1400" dirty="0" smtClean="0">
                <a:sym typeface="Wingdings"/>
              </a:rPr>
              <a:t> Usually neglected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20594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Interactions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 descr="al_f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9144000" cy="36836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0" y="6119336"/>
            <a:ext cx="3816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M.J. Berger </a:t>
            </a:r>
            <a:r>
              <a:rPr lang="en-US" sz="1400" dirty="0" smtClean="0"/>
              <a:t>et </a:t>
            </a:r>
            <a:r>
              <a:rPr lang="en-US" sz="1400" dirty="0"/>
              <a:t>al</a:t>
            </a:r>
            <a:r>
              <a:rPr lang="en-US" sz="1400" dirty="0" smtClean="0"/>
              <a:t>.,</a:t>
            </a:r>
            <a:endParaRPr lang="en-US" sz="1400" dirty="0"/>
          </a:p>
          <a:p>
            <a:r>
              <a:rPr lang="en-US" sz="1400" dirty="0" smtClean="0"/>
              <a:t>XCOM</a:t>
            </a:r>
            <a:r>
              <a:rPr lang="en-US" sz="1400" dirty="0"/>
              <a:t>: Photon Cross Sections </a:t>
            </a:r>
            <a:r>
              <a:rPr lang="en-US" sz="1400" dirty="0" smtClean="0"/>
              <a:t>Database</a:t>
            </a:r>
            <a:endParaRPr lang="en-US" sz="1400" dirty="0"/>
          </a:p>
          <a:p>
            <a:r>
              <a:rPr lang="en-US" sz="1400" dirty="0"/>
              <a:t>http://</a:t>
            </a:r>
            <a:r>
              <a:rPr lang="en-US" sz="1400" dirty="0" err="1"/>
              <a:t>www.nist.gov</a:t>
            </a:r>
            <a:r>
              <a:rPr lang="en-US" sz="1400" dirty="0"/>
              <a:t>/</a:t>
            </a:r>
            <a:r>
              <a:rPr lang="en-US" sz="1400" dirty="0" err="1"/>
              <a:t>pml</a:t>
            </a:r>
            <a:r>
              <a:rPr lang="en-US" sz="1400" dirty="0"/>
              <a:t>/data/</a:t>
            </a:r>
            <a:r>
              <a:rPr lang="en-US" sz="1400" dirty="0" err="1"/>
              <a:t>xcom</a:t>
            </a:r>
            <a:r>
              <a:rPr lang="en-US" sz="1400" dirty="0"/>
              <a:t>/</a:t>
            </a:r>
            <a:r>
              <a:rPr lang="en-US" sz="1400" dirty="0" err="1"/>
              <a:t>index.cfm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92392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Gamma detection in neutron detectors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2329167" y="2060848"/>
            <a:ext cx="751524" cy="439248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pPr>
              <a:defRPr/>
            </a:pPr>
            <a:endParaRPr lang="en-US" sz="1700"/>
          </a:p>
        </p:txBody>
      </p:sp>
      <p:sp>
        <p:nvSpPr>
          <p:cNvPr id="7" name="Rectangle 6"/>
          <p:cNvSpPr/>
          <p:nvPr/>
        </p:nvSpPr>
        <p:spPr bwMode="auto">
          <a:xfrm>
            <a:off x="6431280" y="2060848"/>
            <a:ext cx="728036" cy="439248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pPr>
              <a:defRPr/>
            </a:pPr>
            <a:endParaRPr lang="en-US" sz="1700"/>
          </a:p>
        </p:txBody>
      </p:sp>
      <p:sp>
        <p:nvSpPr>
          <p:cNvPr id="8" name="Rectangle 7"/>
          <p:cNvSpPr/>
          <p:nvPr/>
        </p:nvSpPr>
        <p:spPr bwMode="auto">
          <a:xfrm>
            <a:off x="3080690" y="2060848"/>
            <a:ext cx="3350590" cy="43924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64291" tIns="32146" rIns="64291" bIns="32146"/>
          <a:lstStyle/>
          <a:p>
            <a:pPr>
              <a:defRPr/>
            </a:pPr>
            <a:endParaRPr lang="en-US" sz="170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487237" y="1672521"/>
            <a:ext cx="2791934" cy="763638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1627925" y="4530286"/>
            <a:ext cx="5788430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4962521" y="2436158"/>
            <a:ext cx="2514514" cy="1403286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2929986" y="2226450"/>
            <a:ext cx="3716442" cy="908871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2487237" y="2436158"/>
            <a:ext cx="442749" cy="413547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962521" y="3839444"/>
            <a:ext cx="1726905" cy="499827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1627925" y="3839444"/>
            <a:ext cx="3391171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1627925" y="3128864"/>
            <a:ext cx="1391450" cy="6456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627925" y="2436158"/>
            <a:ext cx="916104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4021267" y="6456234"/>
            <a:ext cx="1453100" cy="3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Gas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036332" y="6456234"/>
            <a:ext cx="1453100" cy="3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Solid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084168" y="6453336"/>
            <a:ext cx="1453100" cy="3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Solid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666174" y="3741218"/>
            <a:ext cx="448198" cy="41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γ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5556" y="2324812"/>
            <a:ext cx="448198" cy="41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8000"/>
                </a:solidFill>
              </a:rPr>
              <a:t>e</a:t>
            </a:r>
            <a:r>
              <a:rPr lang="en-US" sz="2800" baseline="30000" dirty="0" smtClean="0">
                <a:solidFill>
                  <a:srgbClr val="008000"/>
                </a:solidFill>
              </a:rPr>
              <a:t>-</a:t>
            </a:r>
            <a:endParaRPr lang="en-US" sz="2800" baseline="30000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53291" y="1966563"/>
            <a:ext cx="2541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Energy deposited in gas: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7234303" y="2917430"/>
            <a:ext cx="1453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few 10 </a:t>
            </a:r>
            <a:r>
              <a:rPr lang="en-US" sz="1600" dirty="0" err="1" smtClean="0"/>
              <a:t>keV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7234303" y="3630713"/>
            <a:ext cx="1453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few 10 </a:t>
            </a:r>
            <a:r>
              <a:rPr lang="en-US" sz="1600" dirty="0" err="1" smtClean="0"/>
              <a:t>keV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7234303" y="4321555"/>
            <a:ext cx="1453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7235070" y="5031782"/>
            <a:ext cx="1453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few 10 </a:t>
            </a:r>
            <a:r>
              <a:rPr lang="en-US" sz="1600" dirty="0" err="1" smtClean="0"/>
              <a:t>keV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7235070" y="2219294"/>
            <a:ext cx="1453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2929986" y="4530286"/>
            <a:ext cx="3817602" cy="70708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2885622" y="5230308"/>
            <a:ext cx="3661336" cy="698677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1627925" y="5237367"/>
            <a:ext cx="1302061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4509655" y="5200577"/>
            <a:ext cx="590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8000"/>
                </a:solidFill>
              </a:rPr>
              <a:t>e</a:t>
            </a:r>
            <a:r>
              <a:rPr lang="en-US" sz="2800" baseline="30000" dirty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09656" y="4812846"/>
            <a:ext cx="448198" cy="41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8000"/>
                </a:solidFill>
              </a:rPr>
              <a:t>e</a:t>
            </a:r>
            <a:r>
              <a:rPr lang="en-US" sz="2800" baseline="30000" dirty="0" smtClean="0">
                <a:solidFill>
                  <a:srgbClr val="008000"/>
                </a:solidFill>
              </a:rPr>
              <a:t>-</a:t>
            </a:r>
            <a:endParaRPr lang="en-US" sz="2800" baseline="30000" dirty="0">
              <a:solidFill>
                <a:srgbClr val="008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" y="1412776"/>
            <a:ext cx="4427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Examples of </a:t>
            </a:r>
            <a:r>
              <a:rPr lang="en-US" sz="2400" b="1" dirty="0" err="1" smtClean="0"/>
              <a:t>γ</a:t>
            </a:r>
            <a:r>
              <a:rPr lang="en-US" sz="2400" b="1" dirty="0" smtClean="0"/>
              <a:t> interactions:</a:t>
            </a:r>
            <a:endParaRPr lang="en-US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3653" y="2816398"/>
            <a:ext cx="1691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close to surface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23654" y="3529681"/>
            <a:ext cx="1691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Compton in gas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23654" y="4220522"/>
            <a:ext cx="1691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 interaction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23653" y="4930750"/>
            <a:ext cx="16916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Pair production in wall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23653" y="2118261"/>
            <a:ext cx="16916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Compton in wall, </a:t>
            </a:r>
          </a:p>
          <a:p>
            <a:pPr algn="ctr"/>
            <a:r>
              <a:rPr lang="en-US" sz="1600" dirty="0" smtClean="0"/>
              <a:t>far from surface</a:t>
            </a:r>
            <a:endParaRPr lang="en-US" sz="1600" dirty="0"/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2943808" y="3135635"/>
            <a:ext cx="4599758" cy="495078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1547664" y="6093296"/>
            <a:ext cx="2664296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3" name="TextBox 42"/>
          <p:cNvSpPr txBox="1"/>
          <p:nvPr/>
        </p:nvSpPr>
        <p:spPr>
          <a:xfrm>
            <a:off x="13776" y="5805264"/>
            <a:ext cx="16916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Photo effect in gas</a:t>
            </a:r>
            <a:endParaRPr lang="en-US" sz="1600" dirty="0"/>
          </a:p>
        </p:txBody>
      </p:sp>
      <p:cxnSp>
        <p:nvCxnSpPr>
          <p:cNvPr id="44" name="Straight Arrow Connector 43"/>
          <p:cNvCxnSpPr/>
          <p:nvPr/>
        </p:nvCxnSpPr>
        <p:spPr bwMode="auto">
          <a:xfrm flipV="1">
            <a:off x="4139952" y="5373216"/>
            <a:ext cx="2448272" cy="72008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4139952" y="6093296"/>
            <a:ext cx="1440160" cy="144016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8" name="TextBox 47"/>
          <p:cNvSpPr txBox="1"/>
          <p:nvPr/>
        </p:nvSpPr>
        <p:spPr>
          <a:xfrm>
            <a:off x="4355976" y="60932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X-ray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>
            <a:off x="5508104" y="6237312"/>
            <a:ext cx="504056" cy="72008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1" name="TextBox 50"/>
          <p:cNvSpPr txBox="1"/>
          <p:nvPr/>
        </p:nvSpPr>
        <p:spPr>
          <a:xfrm>
            <a:off x="7236296" y="5949280"/>
            <a:ext cx="1453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few 10 </a:t>
            </a:r>
            <a:r>
              <a:rPr lang="en-US" sz="1600" dirty="0" err="1" smtClean="0"/>
              <a:t>keV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</a:t>
            </a:r>
            <a:r>
              <a:rPr lang="en-US" dirty="0"/>
              <a:t>e</a:t>
            </a:r>
            <a:r>
              <a:rPr lang="en-US" dirty="0" smtClean="0"/>
              <a:t>nergy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 descr="g_G4_vs_LowE_240_60keV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717032"/>
            <a:ext cx="6314976" cy="29842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628800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Momentum of e- before Compton or photo- interaction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Production / tracking of x-rays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Production / tracking of Auger electrons</a:t>
            </a:r>
            <a:endParaRPr lang="en-US" dirty="0"/>
          </a:p>
        </p:txBody>
      </p:sp>
      <p:sp>
        <p:nvSpPr>
          <p:cNvPr id="6" name="Donut 5"/>
          <p:cNvSpPr/>
          <p:nvPr/>
        </p:nvSpPr>
        <p:spPr>
          <a:xfrm>
            <a:off x="1907704" y="4581128"/>
            <a:ext cx="648072" cy="1008112"/>
          </a:xfrm>
          <a:prstGeom prst="donut">
            <a:avLst>
              <a:gd name="adj" fmla="val 2051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6300192" y="5229200"/>
            <a:ext cx="648072" cy="1008112"/>
          </a:xfrm>
          <a:prstGeom prst="donut">
            <a:avLst>
              <a:gd name="adj" fmla="val 2051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4788024" y="3717032"/>
            <a:ext cx="648072" cy="1008112"/>
          </a:xfrm>
          <a:prstGeom prst="donut">
            <a:avLst>
              <a:gd name="adj" fmla="val 2051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8" idx="0"/>
            <a:endCxn id="15" idx="3"/>
          </p:cNvCxnSpPr>
          <p:nvPr/>
        </p:nvCxnSpPr>
        <p:spPr>
          <a:xfrm flipH="1" flipV="1">
            <a:off x="1619672" y="3608150"/>
            <a:ext cx="3492388" cy="108882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6"/>
            <a:endCxn id="19" idx="2"/>
          </p:cNvCxnSpPr>
          <p:nvPr/>
        </p:nvCxnSpPr>
        <p:spPr>
          <a:xfrm flipV="1">
            <a:off x="6948264" y="5299467"/>
            <a:ext cx="936104" cy="433789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2"/>
            <a:endCxn id="15" idx="2"/>
          </p:cNvCxnSpPr>
          <p:nvPr/>
        </p:nvCxnSpPr>
        <p:spPr>
          <a:xfrm flipH="1" flipV="1">
            <a:off x="1043608" y="3931315"/>
            <a:ext cx="864096" cy="1153869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7544" y="328498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 x-rays detection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308304" y="465313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Ar</a:t>
            </a:r>
            <a:r>
              <a:rPr lang="en-US" dirty="0" smtClean="0"/>
              <a:t> x-ray escape</a:t>
            </a:r>
            <a:endParaRPr lang="en-US" dirty="0"/>
          </a:p>
        </p:txBody>
      </p:sp>
      <p:pic>
        <p:nvPicPr>
          <p:cNvPr id="23" name="Picture 22" descr="300keV_ph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84784"/>
            <a:ext cx="3851920" cy="217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92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interaction simulation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7504" y="1556792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urier"/>
                <a:cs typeface="Courier"/>
              </a:rPr>
              <a:t>if (</a:t>
            </a:r>
            <a:r>
              <a:rPr lang="en-US" sz="1400" dirty="0" err="1">
                <a:latin typeface="Courier"/>
                <a:cs typeface="Courier"/>
              </a:rPr>
              <a:t>particleName</a:t>
            </a:r>
            <a:r>
              <a:rPr lang="en-US" sz="1400" dirty="0">
                <a:latin typeface="Courier"/>
                <a:cs typeface="Courier"/>
              </a:rPr>
              <a:t> == "gamma") {</a:t>
            </a:r>
          </a:p>
          <a:p>
            <a:r>
              <a:rPr lang="sv-SE" sz="1400" dirty="0" err="1" smtClean="0">
                <a:latin typeface="Courier"/>
                <a:cs typeface="Courier"/>
              </a:rPr>
              <a:t>pmanager</a:t>
            </a:r>
            <a:r>
              <a:rPr lang="sv-SE" sz="1400" dirty="0">
                <a:latin typeface="Courier"/>
                <a:cs typeface="Courier"/>
              </a:rPr>
              <a:t>-&gt;</a:t>
            </a:r>
            <a:r>
              <a:rPr lang="sv-SE" sz="1400" dirty="0" err="1">
                <a:latin typeface="Courier"/>
                <a:cs typeface="Courier"/>
              </a:rPr>
              <a:t>AddDiscreteProcess</a:t>
            </a:r>
            <a:r>
              <a:rPr lang="sv-SE" sz="1400" dirty="0">
                <a:latin typeface="Courier"/>
                <a:cs typeface="Courier"/>
              </a:rPr>
              <a:t>(new </a:t>
            </a:r>
            <a:r>
              <a:rPr lang="sv-SE" sz="1400" dirty="0" smtClean="0">
                <a:latin typeface="Courier"/>
                <a:cs typeface="Courier"/>
              </a:rPr>
              <a:t>G4PhotoElectric</a:t>
            </a:r>
            <a:r>
              <a:rPr lang="sv-SE" sz="1400" dirty="0">
                <a:latin typeface="Courier"/>
                <a:cs typeface="Courier"/>
              </a:rPr>
              <a:t>);</a:t>
            </a:r>
          </a:p>
          <a:p>
            <a:r>
              <a:rPr lang="sv-SE" sz="1400" dirty="0" err="1" smtClean="0">
                <a:latin typeface="Courier"/>
                <a:cs typeface="Courier"/>
              </a:rPr>
              <a:t>pmanager</a:t>
            </a:r>
            <a:r>
              <a:rPr lang="sv-SE" sz="1400" dirty="0" smtClean="0">
                <a:latin typeface="Courier"/>
                <a:cs typeface="Courier"/>
              </a:rPr>
              <a:t>-&gt;</a:t>
            </a:r>
            <a:r>
              <a:rPr lang="sv-SE" sz="1400" dirty="0" err="1" smtClean="0">
                <a:latin typeface="Courier"/>
                <a:cs typeface="Courier"/>
              </a:rPr>
              <a:t>AddDiscreteProcess</a:t>
            </a:r>
            <a:r>
              <a:rPr lang="sv-SE" sz="1400" dirty="0" smtClean="0">
                <a:latin typeface="Courier"/>
                <a:cs typeface="Courier"/>
              </a:rPr>
              <a:t>(new G4ComptonScattering);</a:t>
            </a:r>
          </a:p>
          <a:p>
            <a:r>
              <a:rPr lang="sv-SE" sz="1400" dirty="0" err="1" smtClean="0">
                <a:latin typeface="Courier"/>
                <a:cs typeface="Courier"/>
              </a:rPr>
              <a:t>pmanager</a:t>
            </a:r>
            <a:r>
              <a:rPr lang="sv-SE" sz="1400" dirty="0">
                <a:latin typeface="Courier"/>
                <a:cs typeface="Courier"/>
              </a:rPr>
              <a:t>-&gt;</a:t>
            </a:r>
            <a:r>
              <a:rPr lang="sv-SE" sz="1400" dirty="0" err="1">
                <a:latin typeface="Courier"/>
                <a:cs typeface="Courier"/>
              </a:rPr>
              <a:t>AddDiscreteProcess</a:t>
            </a:r>
            <a:r>
              <a:rPr lang="sv-SE" sz="1400" dirty="0">
                <a:latin typeface="Courier"/>
                <a:cs typeface="Courier"/>
              </a:rPr>
              <a:t>(new G4GammaConversion);</a:t>
            </a: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2780928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urier"/>
                <a:cs typeface="Courier"/>
              </a:rPr>
              <a:t>if (</a:t>
            </a:r>
            <a:r>
              <a:rPr lang="en-US" sz="1400" dirty="0" err="1">
                <a:latin typeface="Courier"/>
                <a:cs typeface="Courier"/>
              </a:rPr>
              <a:t>particleName</a:t>
            </a:r>
            <a:r>
              <a:rPr lang="en-US" sz="1400" dirty="0">
                <a:latin typeface="Courier"/>
                <a:cs typeface="Courier"/>
              </a:rPr>
              <a:t> == "gamma") {</a:t>
            </a:r>
          </a:p>
          <a:p>
            <a:r>
              <a:rPr lang="sv-SE" sz="1400" dirty="0" err="1" smtClean="0">
                <a:latin typeface="Courier"/>
                <a:cs typeface="Courier"/>
              </a:rPr>
              <a:t>pmanager</a:t>
            </a:r>
            <a:r>
              <a:rPr lang="sv-SE" sz="1400" dirty="0">
                <a:latin typeface="Courier"/>
                <a:cs typeface="Courier"/>
              </a:rPr>
              <a:t>-&gt;</a:t>
            </a:r>
            <a:r>
              <a:rPr lang="sv-SE" sz="1400" dirty="0" err="1">
                <a:latin typeface="Courier"/>
                <a:cs typeface="Courier"/>
              </a:rPr>
              <a:t>AddDiscreteProcess</a:t>
            </a:r>
            <a:r>
              <a:rPr lang="sv-SE" sz="1400" dirty="0">
                <a:latin typeface="Courier"/>
                <a:cs typeface="Courier"/>
              </a:rPr>
              <a:t>(new G4</a:t>
            </a:r>
            <a:r>
              <a:rPr lang="sv-SE" sz="1400" dirty="0">
                <a:solidFill>
                  <a:srgbClr val="FF0000"/>
                </a:solidFill>
                <a:latin typeface="Courier"/>
                <a:cs typeface="Courier"/>
              </a:rPr>
              <a:t>LowEnergy</a:t>
            </a:r>
            <a:r>
              <a:rPr lang="sv-SE" sz="1400" dirty="0">
                <a:latin typeface="Courier"/>
                <a:cs typeface="Courier"/>
              </a:rPr>
              <a:t>PhotoElectric);</a:t>
            </a:r>
          </a:p>
          <a:p>
            <a:r>
              <a:rPr lang="sv-SE" sz="1400" dirty="0" err="1" smtClean="0">
                <a:latin typeface="Courier"/>
                <a:cs typeface="Courier"/>
              </a:rPr>
              <a:t>pmanager</a:t>
            </a:r>
            <a:r>
              <a:rPr lang="sv-SE" sz="1400" dirty="0">
                <a:latin typeface="Courier"/>
                <a:cs typeface="Courier"/>
              </a:rPr>
              <a:t>-&gt;</a:t>
            </a:r>
            <a:r>
              <a:rPr lang="sv-SE" sz="1400" dirty="0" err="1">
                <a:latin typeface="Courier"/>
                <a:cs typeface="Courier"/>
              </a:rPr>
              <a:t>AddDiscreteProcess</a:t>
            </a:r>
            <a:r>
              <a:rPr lang="sv-SE" sz="1400" dirty="0">
                <a:latin typeface="Courier"/>
                <a:cs typeface="Courier"/>
              </a:rPr>
              <a:t>(new G4</a:t>
            </a:r>
            <a:r>
              <a:rPr lang="sv-SE" sz="1400" dirty="0">
                <a:solidFill>
                  <a:srgbClr val="FF0000"/>
                </a:solidFill>
                <a:latin typeface="Courier"/>
                <a:cs typeface="Courier"/>
              </a:rPr>
              <a:t>LowEnergy</a:t>
            </a:r>
            <a:r>
              <a:rPr lang="sv-SE" sz="1400" dirty="0">
                <a:latin typeface="Courier"/>
                <a:cs typeface="Courier"/>
              </a:rPr>
              <a:t>Compton);</a:t>
            </a:r>
          </a:p>
          <a:p>
            <a:r>
              <a:rPr lang="sv-SE" sz="1400" dirty="0" err="1" smtClean="0">
                <a:latin typeface="Courier"/>
                <a:cs typeface="Courier"/>
              </a:rPr>
              <a:t>pmanager</a:t>
            </a:r>
            <a:r>
              <a:rPr lang="sv-SE" sz="1400" dirty="0">
                <a:latin typeface="Courier"/>
                <a:cs typeface="Courier"/>
              </a:rPr>
              <a:t>-&gt;</a:t>
            </a:r>
            <a:r>
              <a:rPr lang="sv-SE" sz="1400" dirty="0" err="1">
                <a:latin typeface="Courier"/>
                <a:cs typeface="Courier"/>
              </a:rPr>
              <a:t>AddDiscreteProcess</a:t>
            </a:r>
            <a:r>
              <a:rPr lang="sv-SE" sz="1400" dirty="0">
                <a:latin typeface="Courier"/>
                <a:cs typeface="Courier"/>
              </a:rPr>
              <a:t>(new G4GammaConversion);</a:t>
            </a: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4005064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urier"/>
                <a:cs typeface="Courier"/>
              </a:rPr>
              <a:t>if (</a:t>
            </a:r>
            <a:r>
              <a:rPr lang="en-US" sz="1400" dirty="0" err="1">
                <a:latin typeface="Courier"/>
                <a:cs typeface="Courier"/>
              </a:rPr>
              <a:t>particleName</a:t>
            </a:r>
            <a:r>
              <a:rPr lang="en-US" sz="1400" dirty="0">
                <a:latin typeface="Courier"/>
                <a:cs typeface="Courier"/>
              </a:rPr>
              <a:t> == "gamma") {</a:t>
            </a:r>
          </a:p>
          <a:p>
            <a:r>
              <a:rPr lang="sv-SE" sz="1400" dirty="0" err="1" smtClean="0">
                <a:latin typeface="Courier"/>
                <a:cs typeface="Courier"/>
              </a:rPr>
              <a:t>pmanager</a:t>
            </a:r>
            <a:r>
              <a:rPr lang="sv-SE" sz="1400" dirty="0">
                <a:latin typeface="Courier"/>
                <a:cs typeface="Courier"/>
              </a:rPr>
              <a:t>-&gt;</a:t>
            </a:r>
            <a:r>
              <a:rPr lang="sv-SE" sz="1400" dirty="0" err="1">
                <a:latin typeface="Courier"/>
                <a:cs typeface="Courier"/>
              </a:rPr>
              <a:t>AddDiscreteProcess</a:t>
            </a:r>
            <a:r>
              <a:rPr lang="sv-SE" sz="1400" dirty="0">
                <a:latin typeface="Courier"/>
                <a:cs typeface="Courier"/>
              </a:rPr>
              <a:t>(new G4</a:t>
            </a:r>
            <a:r>
              <a:rPr lang="sv-SE" sz="1400" dirty="0">
                <a:solidFill>
                  <a:srgbClr val="FF0000"/>
                </a:solidFill>
                <a:latin typeface="Courier"/>
                <a:cs typeface="Courier"/>
              </a:rPr>
              <a:t>Penelope</a:t>
            </a:r>
            <a:r>
              <a:rPr lang="sv-SE" sz="1400" dirty="0">
                <a:latin typeface="Courier"/>
                <a:cs typeface="Courier"/>
              </a:rPr>
              <a:t>PhotoElectric);</a:t>
            </a:r>
          </a:p>
          <a:p>
            <a:r>
              <a:rPr lang="sv-SE" sz="1400" dirty="0" err="1" smtClean="0">
                <a:latin typeface="Courier"/>
                <a:cs typeface="Courier"/>
              </a:rPr>
              <a:t>pmanager</a:t>
            </a:r>
            <a:r>
              <a:rPr lang="sv-SE" sz="1400" dirty="0">
                <a:latin typeface="Courier"/>
                <a:cs typeface="Courier"/>
              </a:rPr>
              <a:t>-&gt;</a:t>
            </a:r>
            <a:r>
              <a:rPr lang="sv-SE" sz="1400" dirty="0" err="1">
                <a:latin typeface="Courier"/>
                <a:cs typeface="Courier"/>
              </a:rPr>
              <a:t>AddDiscreteProcess</a:t>
            </a:r>
            <a:r>
              <a:rPr lang="sv-SE" sz="1400" dirty="0">
                <a:latin typeface="Courier"/>
                <a:cs typeface="Courier"/>
              </a:rPr>
              <a:t>(new G4</a:t>
            </a:r>
            <a:r>
              <a:rPr lang="sv-SE" sz="1400" dirty="0">
                <a:solidFill>
                  <a:srgbClr val="FF0000"/>
                </a:solidFill>
                <a:latin typeface="Courier"/>
                <a:cs typeface="Courier"/>
              </a:rPr>
              <a:t>Penelope</a:t>
            </a:r>
            <a:r>
              <a:rPr lang="sv-SE" sz="1400" dirty="0">
                <a:latin typeface="Courier"/>
                <a:cs typeface="Courier"/>
              </a:rPr>
              <a:t>Compton);</a:t>
            </a:r>
          </a:p>
          <a:p>
            <a:r>
              <a:rPr lang="sv-SE" sz="1400" dirty="0" err="1" smtClean="0">
                <a:latin typeface="Courier"/>
                <a:cs typeface="Courier"/>
              </a:rPr>
              <a:t>pmanager</a:t>
            </a:r>
            <a:r>
              <a:rPr lang="sv-SE" sz="1400" dirty="0">
                <a:latin typeface="Courier"/>
                <a:cs typeface="Courier"/>
              </a:rPr>
              <a:t>-&gt;</a:t>
            </a:r>
            <a:r>
              <a:rPr lang="sv-SE" sz="1400" dirty="0" err="1">
                <a:latin typeface="Courier"/>
                <a:cs typeface="Courier"/>
              </a:rPr>
              <a:t>AddDiscreteProcess</a:t>
            </a:r>
            <a:r>
              <a:rPr lang="sv-SE" sz="1400" dirty="0">
                <a:latin typeface="Courier"/>
                <a:cs typeface="Courier"/>
              </a:rPr>
              <a:t>(new G4GammaConversion);</a:t>
            </a: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67944" y="5456348"/>
            <a:ext cx="4104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</a:t>
            </a:r>
            <a:r>
              <a:rPr lang="en-US" sz="1200" dirty="0"/>
              <a:t>. </a:t>
            </a:r>
            <a:r>
              <a:rPr lang="en-US" sz="1200" dirty="0" err="1"/>
              <a:t>Chauvie</a:t>
            </a:r>
            <a:r>
              <a:rPr lang="en-US" sz="1200" dirty="0"/>
              <a:t> </a:t>
            </a:r>
            <a:r>
              <a:rPr lang="en-US" sz="1200" dirty="0" smtClean="0"/>
              <a:t>et </a:t>
            </a:r>
            <a:r>
              <a:rPr lang="en-US" sz="1200" dirty="0"/>
              <a:t>al</a:t>
            </a:r>
            <a:r>
              <a:rPr lang="en-US" sz="1200" dirty="0" smtClean="0"/>
              <a:t>.,</a:t>
            </a:r>
            <a:endParaRPr lang="en-US" sz="1200" dirty="0"/>
          </a:p>
          <a:p>
            <a:r>
              <a:rPr lang="en-US" sz="1200" dirty="0" smtClean="0"/>
              <a:t>Geant4 </a:t>
            </a:r>
            <a:r>
              <a:rPr lang="en-US" sz="1200" dirty="0"/>
              <a:t>low energy electromagnetic </a:t>
            </a:r>
            <a:r>
              <a:rPr lang="en-US" sz="1200" dirty="0" smtClean="0"/>
              <a:t>physics,</a:t>
            </a:r>
            <a:endParaRPr lang="en-US" sz="1200" dirty="0"/>
          </a:p>
          <a:p>
            <a:r>
              <a:rPr lang="en-US" sz="1200" dirty="0" smtClean="0"/>
              <a:t>IEEE </a:t>
            </a:r>
            <a:r>
              <a:rPr lang="en-US" sz="1200" dirty="0"/>
              <a:t>NSS Conf</a:t>
            </a:r>
            <a:r>
              <a:rPr lang="en-US" sz="1200" dirty="0" smtClean="0"/>
              <a:t>. </a:t>
            </a:r>
            <a:r>
              <a:rPr lang="en-US" sz="1200" dirty="0" err="1" smtClean="0"/>
              <a:t>vol</a:t>
            </a:r>
            <a:r>
              <a:rPr lang="en-US" sz="1200" dirty="0" smtClean="0"/>
              <a:t> </a:t>
            </a:r>
            <a:r>
              <a:rPr lang="en-US" sz="1200" dirty="0"/>
              <a:t>.</a:t>
            </a:r>
            <a:r>
              <a:rPr lang="en-US" sz="1200" dirty="0" smtClean="0"/>
              <a:t>3 </a:t>
            </a:r>
            <a:r>
              <a:rPr lang="en-US" sz="1200" dirty="0"/>
              <a:t>(2004) 1881 - 1885.</a:t>
            </a:r>
          </a:p>
          <a:p>
            <a:endParaRPr lang="en-US" sz="1200" dirty="0"/>
          </a:p>
          <a:p>
            <a:r>
              <a:rPr lang="en-US" sz="1200" dirty="0" smtClean="0"/>
              <a:t>J</a:t>
            </a:r>
            <a:r>
              <a:rPr lang="en-US" sz="1200" dirty="0"/>
              <a:t>. </a:t>
            </a:r>
            <a:r>
              <a:rPr lang="en-US" sz="1200" dirty="0" err="1"/>
              <a:t>Sempau</a:t>
            </a:r>
            <a:r>
              <a:rPr lang="en-US" sz="1200" dirty="0"/>
              <a:t> </a:t>
            </a:r>
            <a:r>
              <a:rPr lang="en-US" sz="1200" dirty="0" smtClean="0"/>
              <a:t>et </a:t>
            </a:r>
            <a:r>
              <a:rPr lang="en-US" sz="1200" dirty="0"/>
              <a:t>al</a:t>
            </a:r>
            <a:r>
              <a:rPr lang="en-US" sz="1200" dirty="0" smtClean="0"/>
              <a:t>.,</a:t>
            </a:r>
            <a:endParaRPr lang="en-US" sz="1200" dirty="0"/>
          </a:p>
          <a:p>
            <a:r>
              <a:rPr lang="en-US" sz="1200" dirty="0" smtClean="0"/>
              <a:t>Experimental </a:t>
            </a:r>
            <a:r>
              <a:rPr lang="en-US" sz="1200" dirty="0"/>
              <a:t>benchmarks of the Monte Carlo code </a:t>
            </a:r>
            <a:r>
              <a:rPr lang="en-US" sz="1200" dirty="0" smtClean="0"/>
              <a:t>PENELOPE,</a:t>
            </a:r>
            <a:endParaRPr lang="en-US" sz="1200" dirty="0"/>
          </a:p>
          <a:p>
            <a:r>
              <a:rPr lang="en-US" sz="1200" dirty="0" err="1" smtClean="0"/>
              <a:t>Nucl</a:t>
            </a:r>
            <a:r>
              <a:rPr lang="en-US" sz="1200" dirty="0"/>
              <a:t>. Instr. Meth. </a:t>
            </a:r>
            <a:r>
              <a:rPr lang="en-US" sz="1200" dirty="0" smtClean="0"/>
              <a:t>B 207 </a:t>
            </a:r>
            <a:r>
              <a:rPr lang="en-US" sz="1200" dirty="0"/>
              <a:t>(2003) 107-123.</a:t>
            </a:r>
          </a:p>
        </p:txBody>
      </p:sp>
    </p:spTree>
    <p:extLst>
      <p:ext uri="{BB962C8B-B14F-4D97-AF65-F5344CB8AC3E}">
        <p14:creationId xmlns:p14="http://schemas.microsoft.com/office/powerpoint/2010/main" val="156263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1604</TotalTime>
  <Words>781</Words>
  <Application>Microsoft Macintosh PowerPoint</Application>
  <PresentationFormat>On-screen Show (4:3)</PresentationFormat>
  <Paragraphs>160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Simulation of Gamma Ray response of Detectors</vt:lpstr>
      <vt:lpstr>Introduction</vt:lpstr>
      <vt:lpstr>Gamma “efficiency” vs “sensitivity” </vt:lpstr>
      <vt:lpstr>Gamma detection in neutron detectors</vt:lpstr>
      <vt:lpstr>Gamma interactions</vt:lpstr>
      <vt:lpstr>Gamma Interactions</vt:lpstr>
      <vt:lpstr>Gamma detection in neutron detectors</vt:lpstr>
      <vt:lpstr>Low energy effects</vt:lpstr>
      <vt:lpstr>Gamma interaction simulation</vt:lpstr>
      <vt:lpstr>e- / e+ interactions</vt:lpstr>
      <vt:lpstr>e- / e+ interaction simulation</vt:lpstr>
      <vt:lpstr>High energy effects</vt:lpstr>
      <vt:lpstr>Gamma energy dependence</vt:lpstr>
      <vt:lpstr>Where gammas interact</vt:lpstr>
      <vt:lpstr>Gamma detection in neutron detectors</vt:lpstr>
      <vt:lpstr>Gamma efficiency in neutron detectors Measurement</vt:lpstr>
      <vt:lpstr>Gamma “sensitivity”</vt:lpstr>
      <vt:lpstr>Pile-up effects</vt:lpstr>
      <vt:lpstr>Conclusion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ESS User</cp:lastModifiedBy>
  <cp:revision>35</cp:revision>
  <dcterms:created xsi:type="dcterms:W3CDTF">2013-10-29T16:05:10Z</dcterms:created>
  <dcterms:modified xsi:type="dcterms:W3CDTF">2016-09-02T14:51:33Z</dcterms:modified>
</cp:coreProperties>
</file>