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6" r:id="rId4"/>
    <p:sldId id="259" r:id="rId5"/>
    <p:sldId id="261" r:id="rId6"/>
    <p:sldId id="273" r:id="rId7"/>
    <p:sldId id="263" r:id="rId8"/>
    <p:sldId id="260" r:id="rId9"/>
    <p:sldId id="258" r:id="rId10"/>
    <p:sldId id="267" r:id="rId11"/>
    <p:sldId id="265" r:id="rId12"/>
    <p:sldId id="268" r:id="rId13"/>
    <p:sldId id="269" r:id="rId14"/>
    <p:sldId id="270" r:id="rId15"/>
    <p:sldId id="264" r:id="rId16"/>
    <p:sldId id="271" r:id="rId17"/>
    <p:sldId id="272" r:id="rId1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34CFFF"/>
    <a:srgbClr val="BD2AB4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177" autoAdjust="0"/>
  </p:normalViewPr>
  <p:slideViewPr>
    <p:cSldViewPr>
      <p:cViewPr>
        <p:scale>
          <a:sx n="103" d="100"/>
          <a:sy n="103" d="100"/>
        </p:scale>
        <p:origin x="-1048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BA719-DED2-E84B-8222-1047863EF4D2}" type="datetimeFigureOut">
              <a:rPr lang="en-US" smtClean="0"/>
              <a:t>05/09/16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2522F-3500-0241-B5DC-D4F02FDF3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32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05/09/16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01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05/09/16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05/09/16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05/09/16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05/09/16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05/09/16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15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15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15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424936" cy="1470025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Geant4 simulations of Macrostructures</a:t>
            </a:r>
            <a:r>
              <a:rPr lang="sv-SE" sz="2800" dirty="0" smtClean="0"/>
              <a:t/>
            </a:r>
            <a:br>
              <a:rPr lang="sv-SE" sz="2800" dirty="0" smtClean="0"/>
            </a:br>
            <a:endParaRPr lang="sv-SE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01008"/>
            <a:ext cx="6400800" cy="1752600"/>
          </a:xfrm>
        </p:spPr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Irina Stefanescu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 smtClean="0">
                <a:solidFill>
                  <a:schemeClr val="bg1"/>
                </a:solidFill>
              </a:rPr>
              <a:t>ESS </a:t>
            </a:r>
            <a:r>
              <a:rPr lang="sv-SE" sz="2000" dirty="0" err="1" smtClean="0">
                <a:solidFill>
                  <a:schemeClr val="bg1"/>
                </a:solidFill>
              </a:rPr>
              <a:t>Detector</a:t>
            </a:r>
            <a:r>
              <a:rPr lang="sv-SE" sz="2000" dirty="0" smtClean="0">
                <a:solidFill>
                  <a:schemeClr val="bg1"/>
                </a:solidFill>
              </a:rPr>
              <a:t> Group</a:t>
            </a:r>
          </a:p>
          <a:p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630932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DG Jamboree, September 5, 2016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GEANT4 simulations of grooved surfaces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9" name="Picture 48" descr="groove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59" t="33127" r="4504"/>
          <a:stretch/>
        </p:blipFill>
        <p:spPr>
          <a:xfrm>
            <a:off x="323528" y="1772816"/>
            <a:ext cx="864096" cy="700801"/>
          </a:xfrm>
          <a:prstGeom prst="rect">
            <a:avLst/>
          </a:prstGeom>
        </p:spPr>
      </p:pic>
      <p:pic>
        <p:nvPicPr>
          <p:cNvPr id="50" name="Picture 49" descr="groove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59" t="33127" r="4504"/>
          <a:stretch/>
        </p:blipFill>
        <p:spPr>
          <a:xfrm rot="10800000">
            <a:off x="827584" y="2636912"/>
            <a:ext cx="864096" cy="70080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259632" y="177281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Basic groove element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1763688" y="278092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Rotated basic groove element</a:t>
            </a:r>
            <a:endParaRPr lang="en-US" sz="1400" dirty="0"/>
          </a:p>
        </p:txBody>
      </p:sp>
      <p:sp>
        <p:nvSpPr>
          <p:cNvPr id="53" name="Rectangle 52"/>
          <p:cNvSpPr/>
          <p:nvPr/>
        </p:nvSpPr>
        <p:spPr>
          <a:xfrm>
            <a:off x="107504" y="3573016"/>
            <a:ext cx="3960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G4AssemblyVolume()</a:t>
            </a:r>
          </a:p>
          <a:p>
            <a:r>
              <a:rPr lang="en-US" sz="1600" dirty="0"/>
              <a:t>(helper class which allows several logical volumes to be combined together in an arbitrary way in 3D space</a:t>
            </a:r>
            <a:r>
              <a:rPr lang="en-US" sz="1600" dirty="0" smtClean="0"/>
              <a:t>.)</a:t>
            </a:r>
            <a:endParaRPr lang="en-US" sz="1600" dirty="0"/>
          </a:p>
        </p:txBody>
      </p:sp>
      <p:grpSp>
        <p:nvGrpSpPr>
          <p:cNvPr id="63" name="Group 62"/>
          <p:cNvGrpSpPr/>
          <p:nvPr/>
        </p:nvGrpSpPr>
        <p:grpSpPr>
          <a:xfrm>
            <a:off x="5508104" y="1628800"/>
            <a:ext cx="3198148" cy="1373569"/>
            <a:chOff x="4860032" y="4293096"/>
            <a:chExt cx="3198148" cy="1373569"/>
          </a:xfrm>
        </p:grpSpPr>
        <p:grpSp>
          <p:nvGrpSpPr>
            <p:cNvPr id="56" name="Group 55"/>
            <p:cNvGrpSpPr/>
            <p:nvPr/>
          </p:nvGrpSpPr>
          <p:grpSpPr>
            <a:xfrm>
              <a:off x="4860032" y="4293096"/>
              <a:ext cx="1311088" cy="1373569"/>
              <a:chOff x="4860032" y="4293096"/>
              <a:chExt cx="1311088" cy="1373569"/>
            </a:xfrm>
          </p:grpSpPr>
          <p:pic>
            <p:nvPicPr>
              <p:cNvPr id="54" name="Picture 53" descr="groove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59" t="33127" r="4504"/>
              <a:stretch/>
            </p:blipFill>
            <p:spPr>
              <a:xfrm>
                <a:off x="4860032" y="4293096"/>
                <a:ext cx="864096" cy="700801"/>
              </a:xfrm>
              <a:prstGeom prst="rect">
                <a:avLst/>
              </a:prstGeom>
            </p:spPr>
          </p:pic>
          <p:pic>
            <p:nvPicPr>
              <p:cNvPr id="55" name="Picture 54" descr="groove.pdf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59" t="33127" r="4504"/>
              <a:stretch/>
            </p:blipFill>
            <p:spPr>
              <a:xfrm rot="10800000">
                <a:off x="5307024" y="4965864"/>
                <a:ext cx="864096" cy="700801"/>
              </a:xfrm>
              <a:prstGeom prst="rect">
                <a:avLst/>
              </a:prstGeom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5804660" y="4293096"/>
              <a:ext cx="1311088" cy="1373569"/>
              <a:chOff x="4860032" y="4293096"/>
              <a:chExt cx="1311088" cy="1373569"/>
            </a:xfrm>
          </p:grpSpPr>
          <p:pic>
            <p:nvPicPr>
              <p:cNvPr id="58" name="Picture 57" descr="groove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59" t="33127" r="4504"/>
              <a:stretch/>
            </p:blipFill>
            <p:spPr>
              <a:xfrm>
                <a:off x="4860032" y="4293096"/>
                <a:ext cx="864096" cy="700801"/>
              </a:xfrm>
              <a:prstGeom prst="rect">
                <a:avLst/>
              </a:prstGeom>
            </p:spPr>
          </p:pic>
          <p:pic>
            <p:nvPicPr>
              <p:cNvPr id="59" name="Picture 58" descr="groove.pdf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59" t="33127" r="4504"/>
              <a:stretch/>
            </p:blipFill>
            <p:spPr>
              <a:xfrm rot="10800000">
                <a:off x="5307024" y="4965864"/>
                <a:ext cx="864096" cy="700801"/>
              </a:xfrm>
              <a:prstGeom prst="rect">
                <a:avLst/>
              </a:prstGeom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6747092" y="4293096"/>
              <a:ext cx="1311088" cy="1373569"/>
              <a:chOff x="4860032" y="4293096"/>
              <a:chExt cx="1311088" cy="1373569"/>
            </a:xfrm>
          </p:grpSpPr>
          <p:pic>
            <p:nvPicPr>
              <p:cNvPr id="61" name="Picture 60" descr="groove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59" t="33127" r="4504"/>
              <a:stretch/>
            </p:blipFill>
            <p:spPr>
              <a:xfrm>
                <a:off x="4860032" y="4293096"/>
                <a:ext cx="864096" cy="700801"/>
              </a:xfrm>
              <a:prstGeom prst="rect">
                <a:avLst/>
              </a:prstGeom>
            </p:spPr>
          </p:pic>
          <p:pic>
            <p:nvPicPr>
              <p:cNvPr id="62" name="Picture 61" descr="groove.pdf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59" t="33127" r="4504"/>
              <a:stretch/>
            </p:blipFill>
            <p:spPr>
              <a:xfrm rot="10800000">
                <a:off x="5307024" y="4965864"/>
                <a:ext cx="864096" cy="700801"/>
              </a:xfrm>
              <a:prstGeom prst="rect">
                <a:avLst/>
              </a:prstGeom>
            </p:spPr>
          </p:pic>
        </p:grpSp>
      </p:grpSp>
      <p:sp>
        <p:nvSpPr>
          <p:cNvPr id="64" name="Rectangle 63"/>
          <p:cNvSpPr/>
          <p:nvPr/>
        </p:nvSpPr>
        <p:spPr>
          <a:xfrm>
            <a:off x="4788024" y="3501008"/>
            <a:ext cx="3778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Finally the </a:t>
            </a:r>
            <a:r>
              <a:rPr lang="en-US" sz="1600" dirty="0" smtClean="0"/>
              <a:t>double-sided grooves are </a:t>
            </a:r>
            <a:r>
              <a:rPr lang="en-US" sz="1600" dirty="0"/>
              <a:t>placed inside the world volume as the imprints of the assembly </a:t>
            </a:r>
            <a:r>
              <a:rPr lang="en-US" sz="1600" dirty="0" smtClean="0"/>
              <a:t>volume (</a:t>
            </a:r>
            <a:r>
              <a:rPr lang="en-US" sz="1600" dirty="0" err="1" smtClean="0"/>
              <a:t>MakeImprint</a:t>
            </a:r>
            <a:r>
              <a:rPr lang="en-US" sz="1600" dirty="0"/>
              <a:t>(</a:t>
            </a:r>
            <a:r>
              <a:rPr lang="en-US" sz="1600" dirty="0" smtClean="0"/>
              <a:t>)).</a:t>
            </a:r>
            <a:endParaRPr lang="en-US" sz="16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4725144"/>
            <a:ext cx="4177616" cy="201622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076056" y="4941168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versions of the </a:t>
            </a:r>
            <a:r>
              <a:rPr lang="en-US" dirty="0" err="1" smtClean="0"/>
              <a:t>DetectorConstruction.cc</a:t>
            </a:r>
            <a:r>
              <a:rPr lang="en-US" dirty="0" smtClean="0"/>
              <a:t> exists, one for uniform and one of non-uniform coating. 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3563888" y="2276872"/>
            <a:ext cx="1152128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28800"/>
            <a:ext cx="5326902" cy="4246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242088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 generation with the </a:t>
            </a:r>
            <a:r>
              <a:rPr lang="en-US" dirty="0" err="1" smtClean="0"/>
              <a:t>ParticleGun</a:t>
            </a:r>
            <a:r>
              <a:rPr lang="en-US" dirty="0" smtClean="0"/>
              <a:t>() in </a:t>
            </a:r>
            <a:r>
              <a:rPr lang="en-US" dirty="0" err="1" smtClean="0"/>
              <a:t>PrimaryGeneratorAction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1720" y="17008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 Vessel made of Aluminum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GEANT4 simulations of grooved surfaces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306896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detector consists of a number of coated cathodes placed inside a detector vessel  filled with the </a:t>
            </a:r>
            <a:r>
              <a:rPr lang="en-US" dirty="0" err="1" smtClean="0"/>
              <a:t>Ar</a:t>
            </a:r>
            <a:r>
              <a:rPr lang="en-US" dirty="0" smtClean="0"/>
              <a:t>/CO2 counting gas at NPT.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9512" y="602128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I used the built-in physics list QGSP_BIC_HP without modifications.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The laboratory environment was not included in the simulation. 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70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GEANT4 simulations of grooved surfaces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55679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 extracted from the integral of the calculated energy deposition spectra which are the equivalent of the measured pulse-height-spectra in real life.  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7" name="Gruppieren 49"/>
          <p:cNvGrpSpPr>
            <a:grpSpLocks/>
          </p:cNvGrpSpPr>
          <p:nvPr/>
        </p:nvGrpSpPr>
        <p:grpSpPr bwMode="auto">
          <a:xfrm>
            <a:off x="3851920" y="6021288"/>
            <a:ext cx="4078502" cy="557179"/>
            <a:chOff x="4153669" y="5290602"/>
            <a:chExt cx="4078110" cy="557047"/>
          </a:xfrm>
        </p:grpSpPr>
        <p:sp>
          <p:nvSpPr>
            <p:cNvPr id="18" name="Textfeld 44"/>
            <p:cNvSpPr txBox="1">
              <a:spLocks noChangeArrowheads="1"/>
            </p:cNvSpPr>
            <p:nvPr/>
          </p:nvSpPr>
          <p:spPr bwMode="auto">
            <a:xfrm>
              <a:off x="4153669" y="5392266"/>
              <a:ext cx="3082627" cy="338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b="1" dirty="0"/>
                <a:t>Ɛ</a:t>
              </a:r>
              <a:r>
                <a:rPr lang="de-DE" sz="1600" b="1" baseline="-25000" dirty="0"/>
                <a:t>Geant4</a:t>
              </a:r>
              <a:r>
                <a:rPr lang="de-DE" sz="1600" b="1" dirty="0"/>
                <a:t> </a:t>
              </a:r>
              <a:r>
                <a:rPr lang="de-DE" sz="1600" b="1" dirty="0" smtClean="0"/>
                <a:t>=   </a:t>
              </a:r>
              <a:endParaRPr lang="de-DE" sz="1600" b="1" baseline="-25000" dirty="0"/>
            </a:p>
          </p:txBody>
        </p:sp>
        <p:cxnSp>
          <p:nvCxnSpPr>
            <p:cNvPr id="19" name="Gerade Verbindung 16"/>
            <p:cNvCxnSpPr/>
            <p:nvPr/>
          </p:nvCxnSpPr>
          <p:spPr>
            <a:xfrm>
              <a:off x="5046348" y="5564737"/>
              <a:ext cx="309570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47"/>
            <p:cNvSpPr txBox="1">
              <a:spLocks noChangeArrowheads="1"/>
            </p:cNvSpPr>
            <p:nvPr/>
          </p:nvSpPr>
          <p:spPr bwMode="auto">
            <a:xfrm>
              <a:off x="5079804" y="5290602"/>
              <a:ext cx="3151975" cy="307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/>
                <a:t>Integral energy spectrum &gt; threshold</a:t>
              </a:r>
              <a:endParaRPr lang="en-US" sz="1400" b="1" dirty="0"/>
            </a:p>
          </p:txBody>
        </p:sp>
        <p:sp>
          <p:nvSpPr>
            <p:cNvPr id="21" name="Textfeld 48"/>
            <p:cNvSpPr txBox="1">
              <a:spLocks noChangeArrowheads="1"/>
            </p:cNvSpPr>
            <p:nvPr/>
          </p:nvSpPr>
          <p:spPr bwMode="auto">
            <a:xfrm>
              <a:off x="5333258" y="5539945"/>
              <a:ext cx="2376265" cy="307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/>
                <a:t>number of  incident neutrons</a:t>
              </a:r>
            </a:p>
          </p:txBody>
        </p:sp>
      </p:grpSp>
      <p:sp>
        <p:nvSpPr>
          <p:cNvPr id="22" name="Rechteck 21"/>
          <p:cNvSpPr/>
          <p:nvPr/>
        </p:nvSpPr>
        <p:spPr>
          <a:xfrm>
            <a:off x="4716016" y="5301208"/>
            <a:ext cx="2392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400" b="1" dirty="0" smtClean="0"/>
              <a:t>ε</a:t>
            </a:r>
            <a:r>
              <a:rPr lang="de-DE" sz="2400" b="1" baseline="-25000" dirty="0" smtClean="0"/>
              <a:t>Geant4  </a:t>
            </a:r>
            <a:r>
              <a:rPr lang="de-DE" sz="2400" b="1" dirty="0" smtClean="0">
                <a:sym typeface="Symbol"/>
              </a:rPr>
              <a:t> </a:t>
            </a:r>
            <a:r>
              <a:rPr lang="el-GR" sz="2400" b="1" dirty="0" smtClean="0"/>
              <a:t>ε</a:t>
            </a:r>
            <a:r>
              <a:rPr lang="de-DE" sz="2400" b="1" baseline="-25000" dirty="0" err="1" smtClean="0"/>
              <a:t>conversion</a:t>
            </a:r>
            <a:endParaRPr lang="de-DE" sz="2400" b="1" baseline="-25000" dirty="0" smtClean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420888"/>
            <a:ext cx="369083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348880"/>
            <a:ext cx="367192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1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256" y="649109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GEANT4 simulations of grooved surfaces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3789040"/>
            <a:ext cx="777686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useful events were selected and processed in </a:t>
            </a:r>
            <a:r>
              <a:rPr lang="en-US" dirty="0" err="1" smtClean="0"/>
              <a:t>SteppingAction.cc</a:t>
            </a:r>
            <a:r>
              <a:rPr lang="en-US" dirty="0" smtClean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Selected the secondary particle of interest (alpha, </a:t>
            </a:r>
            <a:r>
              <a:rPr lang="en-US" baseline="30000" dirty="0" smtClean="0"/>
              <a:t>7</a:t>
            </a:r>
            <a:r>
              <a:rPr lang="en-US" dirty="0" smtClean="0"/>
              <a:t>Li);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Got the energy deposited in gas  as the difference between the kinetic energy of the particle of interest at the first and last steps in the counting gas volume.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Saved that energy value in a root histogram.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5496" y="1772816"/>
            <a:ext cx="7056784" cy="1512168"/>
            <a:chOff x="971600" y="1412776"/>
            <a:chExt cx="7056784" cy="1512168"/>
          </a:xfrm>
        </p:grpSpPr>
        <p:grpSp>
          <p:nvGrpSpPr>
            <p:cNvPr id="23" name="Group 22"/>
            <p:cNvGrpSpPr/>
            <p:nvPr/>
          </p:nvGrpSpPr>
          <p:grpSpPr>
            <a:xfrm>
              <a:off x="971600" y="1412776"/>
              <a:ext cx="5472608" cy="1512168"/>
              <a:chOff x="971600" y="1628800"/>
              <a:chExt cx="5472608" cy="151216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403648" y="1916832"/>
                <a:ext cx="1296144" cy="1224136"/>
              </a:xfrm>
              <a:prstGeom prst="rect">
                <a:avLst/>
              </a:prstGeom>
              <a:solidFill>
                <a:srgbClr val="34CFFF"/>
              </a:solidFill>
              <a:ln>
                <a:solidFill>
                  <a:srgbClr val="34C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699792" y="1916832"/>
                <a:ext cx="1368152" cy="122413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067944" y="1916832"/>
                <a:ext cx="2016224" cy="122413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71600" y="1628800"/>
                <a:ext cx="19442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Volume=Al substrate</a:t>
                </a:r>
                <a:endParaRPr lang="en-US" sz="1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55776" y="1628800"/>
                <a:ext cx="19442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Volume=Converter</a:t>
                </a:r>
                <a:endParaRPr lang="en-US" sz="1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139952" y="1628800"/>
                <a:ext cx="19442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Volume=Counting Gas</a:t>
                </a:r>
                <a:endParaRPr lang="en-US" sz="1400" dirty="0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3203848" y="2149855"/>
                <a:ext cx="2365191" cy="511774"/>
              </a:xfrm>
              <a:custGeom>
                <a:avLst/>
                <a:gdLst>
                  <a:gd name="connsiteX0" fmla="*/ 0 w 3781763"/>
                  <a:gd name="connsiteY0" fmla="*/ 312750 h 521250"/>
                  <a:gd name="connsiteX1" fmla="*/ 398080 w 3781763"/>
                  <a:gd name="connsiteY1" fmla="*/ 142159 h 521250"/>
                  <a:gd name="connsiteX2" fmla="*/ 644511 w 3781763"/>
                  <a:gd name="connsiteY2" fmla="*/ 236932 h 521250"/>
                  <a:gd name="connsiteX3" fmla="*/ 900419 w 3781763"/>
                  <a:gd name="connsiteY3" fmla="*/ 0 h 521250"/>
                  <a:gd name="connsiteX4" fmla="*/ 1488062 w 3781763"/>
                  <a:gd name="connsiteY4" fmla="*/ 189545 h 521250"/>
                  <a:gd name="connsiteX5" fmla="*/ 1620755 w 3781763"/>
                  <a:gd name="connsiteY5" fmla="*/ 521250 h 521250"/>
                  <a:gd name="connsiteX6" fmla="*/ 2142051 w 3781763"/>
                  <a:gd name="connsiteY6" fmla="*/ 312750 h 521250"/>
                  <a:gd name="connsiteX7" fmla="*/ 2833952 w 3781763"/>
                  <a:gd name="connsiteY7" fmla="*/ 104250 h 521250"/>
                  <a:gd name="connsiteX8" fmla="*/ 3127774 w 3781763"/>
                  <a:gd name="connsiteY8" fmla="*/ 492818 h 521250"/>
                  <a:gd name="connsiteX9" fmla="*/ 3781763 w 3781763"/>
                  <a:gd name="connsiteY9" fmla="*/ 132682 h 521250"/>
                  <a:gd name="connsiteX0" fmla="*/ 0 w 3781763"/>
                  <a:gd name="connsiteY0" fmla="*/ 388569 h 568637"/>
                  <a:gd name="connsiteX1" fmla="*/ 398080 w 3781763"/>
                  <a:gd name="connsiteY1" fmla="*/ 217978 h 568637"/>
                  <a:gd name="connsiteX2" fmla="*/ 644511 w 3781763"/>
                  <a:gd name="connsiteY2" fmla="*/ 312751 h 568637"/>
                  <a:gd name="connsiteX3" fmla="*/ 900419 w 3781763"/>
                  <a:gd name="connsiteY3" fmla="*/ 75819 h 568637"/>
                  <a:gd name="connsiteX4" fmla="*/ 1488062 w 3781763"/>
                  <a:gd name="connsiteY4" fmla="*/ 265364 h 568637"/>
                  <a:gd name="connsiteX5" fmla="*/ 2002843 w 3781763"/>
                  <a:gd name="connsiteY5" fmla="*/ 0 h 568637"/>
                  <a:gd name="connsiteX6" fmla="*/ 2142051 w 3781763"/>
                  <a:gd name="connsiteY6" fmla="*/ 388569 h 568637"/>
                  <a:gd name="connsiteX7" fmla="*/ 2833952 w 3781763"/>
                  <a:gd name="connsiteY7" fmla="*/ 180069 h 568637"/>
                  <a:gd name="connsiteX8" fmla="*/ 3127774 w 3781763"/>
                  <a:gd name="connsiteY8" fmla="*/ 568637 h 568637"/>
                  <a:gd name="connsiteX9" fmla="*/ 3781763 w 3781763"/>
                  <a:gd name="connsiteY9" fmla="*/ 208501 h 568637"/>
                  <a:gd name="connsiteX0" fmla="*/ 0 w 3781763"/>
                  <a:gd name="connsiteY0" fmla="*/ 473864 h 653932"/>
                  <a:gd name="connsiteX1" fmla="*/ 398080 w 3781763"/>
                  <a:gd name="connsiteY1" fmla="*/ 303273 h 653932"/>
                  <a:gd name="connsiteX2" fmla="*/ 644511 w 3781763"/>
                  <a:gd name="connsiteY2" fmla="*/ 398046 h 653932"/>
                  <a:gd name="connsiteX3" fmla="*/ 900419 w 3781763"/>
                  <a:gd name="connsiteY3" fmla="*/ 161114 h 653932"/>
                  <a:gd name="connsiteX4" fmla="*/ 1488062 w 3781763"/>
                  <a:gd name="connsiteY4" fmla="*/ 350659 h 653932"/>
                  <a:gd name="connsiteX5" fmla="*/ 2002843 w 3781763"/>
                  <a:gd name="connsiteY5" fmla="*/ 85295 h 653932"/>
                  <a:gd name="connsiteX6" fmla="*/ 2476378 w 3781763"/>
                  <a:gd name="connsiteY6" fmla="*/ 0 h 653932"/>
                  <a:gd name="connsiteX7" fmla="*/ 2833952 w 3781763"/>
                  <a:gd name="connsiteY7" fmla="*/ 265364 h 653932"/>
                  <a:gd name="connsiteX8" fmla="*/ 3127774 w 3781763"/>
                  <a:gd name="connsiteY8" fmla="*/ 653932 h 653932"/>
                  <a:gd name="connsiteX9" fmla="*/ 3781763 w 3781763"/>
                  <a:gd name="connsiteY9" fmla="*/ 293796 h 653932"/>
                  <a:gd name="connsiteX0" fmla="*/ 0 w 3781763"/>
                  <a:gd name="connsiteY0" fmla="*/ 511774 h 511774"/>
                  <a:gd name="connsiteX1" fmla="*/ 398080 w 3781763"/>
                  <a:gd name="connsiteY1" fmla="*/ 341183 h 511774"/>
                  <a:gd name="connsiteX2" fmla="*/ 644511 w 3781763"/>
                  <a:gd name="connsiteY2" fmla="*/ 435956 h 511774"/>
                  <a:gd name="connsiteX3" fmla="*/ 900419 w 3781763"/>
                  <a:gd name="connsiteY3" fmla="*/ 199024 h 511774"/>
                  <a:gd name="connsiteX4" fmla="*/ 1488062 w 3781763"/>
                  <a:gd name="connsiteY4" fmla="*/ 388569 h 511774"/>
                  <a:gd name="connsiteX5" fmla="*/ 2002843 w 3781763"/>
                  <a:gd name="connsiteY5" fmla="*/ 123205 h 511774"/>
                  <a:gd name="connsiteX6" fmla="*/ 2476378 w 3781763"/>
                  <a:gd name="connsiteY6" fmla="*/ 37910 h 511774"/>
                  <a:gd name="connsiteX7" fmla="*/ 2833952 w 3781763"/>
                  <a:gd name="connsiteY7" fmla="*/ 303274 h 511774"/>
                  <a:gd name="connsiteX8" fmla="*/ 3382500 w 3781763"/>
                  <a:gd name="connsiteY8" fmla="*/ 0 h 511774"/>
                  <a:gd name="connsiteX9" fmla="*/ 3781763 w 3781763"/>
                  <a:gd name="connsiteY9" fmla="*/ 331706 h 511774"/>
                  <a:gd name="connsiteX0" fmla="*/ 0 w 3781763"/>
                  <a:gd name="connsiteY0" fmla="*/ 511774 h 511774"/>
                  <a:gd name="connsiteX1" fmla="*/ 398080 w 3781763"/>
                  <a:gd name="connsiteY1" fmla="*/ 341183 h 511774"/>
                  <a:gd name="connsiteX2" fmla="*/ 644511 w 3781763"/>
                  <a:gd name="connsiteY2" fmla="*/ 435956 h 511774"/>
                  <a:gd name="connsiteX3" fmla="*/ 900419 w 3781763"/>
                  <a:gd name="connsiteY3" fmla="*/ 199024 h 511774"/>
                  <a:gd name="connsiteX4" fmla="*/ 1488062 w 3781763"/>
                  <a:gd name="connsiteY4" fmla="*/ 388569 h 511774"/>
                  <a:gd name="connsiteX5" fmla="*/ 2002843 w 3781763"/>
                  <a:gd name="connsiteY5" fmla="*/ 123205 h 511774"/>
                  <a:gd name="connsiteX6" fmla="*/ 2476378 w 3781763"/>
                  <a:gd name="connsiteY6" fmla="*/ 37910 h 511774"/>
                  <a:gd name="connsiteX7" fmla="*/ 2818032 w 3781763"/>
                  <a:gd name="connsiteY7" fmla="*/ 56865 h 511774"/>
                  <a:gd name="connsiteX8" fmla="*/ 3382500 w 3781763"/>
                  <a:gd name="connsiteY8" fmla="*/ 0 h 511774"/>
                  <a:gd name="connsiteX9" fmla="*/ 3781763 w 3781763"/>
                  <a:gd name="connsiteY9" fmla="*/ 331706 h 511774"/>
                  <a:gd name="connsiteX0" fmla="*/ 0 w 3972809"/>
                  <a:gd name="connsiteY0" fmla="*/ 511774 h 511774"/>
                  <a:gd name="connsiteX1" fmla="*/ 398080 w 3972809"/>
                  <a:gd name="connsiteY1" fmla="*/ 341183 h 511774"/>
                  <a:gd name="connsiteX2" fmla="*/ 644511 w 3972809"/>
                  <a:gd name="connsiteY2" fmla="*/ 435956 h 511774"/>
                  <a:gd name="connsiteX3" fmla="*/ 900419 w 3972809"/>
                  <a:gd name="connsiteY3" fmla="*/ 199024 h 511774"/>
                  <a:gd name="connsiteX4" fmla="*/ 1488062 w 3972809"/>
                  <a:gd name="connsiteY4" fmla="*/ 388569 h 511774"/>
                  <a:gd name="connsiteX5" fmla="*/ 2002843 w 3972809"/>
                  <a:gd name="connsiteY5" fmla="*/ 123205 h 511774"/>
                  <a:gd name="connsiteX6" fmla="*/ 2476378 w 3972809"/>
                  <a:gd name="connsiteY6" fmla="*/ 37910 h 511774"/>
                  <a:gd name="connsiteX7" fmla="*/ 2818032 w 3972809"/>
                  <a:gd name="connsiteY7" fmla="*/ 56865 h 511774"/>
                  <a:gd name="connsiteX8" fmla="*/ 3382500 w 3972809"/>
                  <a:gd name="connsiteY8" fmla="*/ 0 h 511774"/>
                  <a:gd name="connsiteX9" fmla="*/ 3972809 w 3972809"/>
                  <a:gd name="connsiteY9" fmla="*/ 132683 h 511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72809" h="511774">
                    <a:moveTo>
                      <a:pt x="0" y="511774"/>
                    </a:moveTo>
                    <a:lnTo>
                      <a:pt x="398080" y="341183"/>
                    </a:lnTo>
                    <a:lnTo>
                      <a:pt x="644511" y="435956"/>
                    </a:lnTo>
                    <a:lnTo>
                      <a:pt x="900419" y="199024"/>
                    </a:lnTo>
                    <a:lnTo>
                      <a:pt x="1488062" y="388569"/>
                    </a:lnTo>
                    <a:lnTo>
                      <a:pt x="2002843" y="123205"/>
                    </a:lnTo>
                    <a:lnTo>
                      <a:pt x="2476378" y="37910"/>
                    </a:lnTo>
                    <a:lnTo>
                      <a:pt x="2818032" y="56865"/>
                    </a:lnTo>
                    <a:lnTo>
                      <a:pt x="3382500" y="0"/>
                    </a:lnTo>
                    <a:lnTo>
                      <a:pt x="3972809" y="132683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059832" y="2780928"/>
                <a:ext cx="10801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/>
                  <a:t>α</a:t>
                </a:r>
                <a:r>
                  <a:rPr lang="en-US" sz="1400" b="1" i="1" dirty="0" smtClean="0"/>
                  <a:t> track</a:t>
                </a:r>
                <a:endParaRPr lang="en-US" sz="1400" b="1" i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364088" y="1988840"/>
                <a:ext cx="1080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E</a:t>
                </a:r>
                <a:r>
                  <a:rPr lang="en-US" sz="1200" b="1" baseline="-25000" dirty="0"/>
                  <a:t>α</a:t>
                </a:r>
                <a:r>
                  <a:rPr lang="en-US" sz="1200" b="1" dirty="0" smtClean="0"/>
                  <a:t>=0</a:t>
                </a:r>
                <a:endParaRPr lang="en-US" sz="12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923928" y="2132856"/>
                <a:ext cx="10801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E</a:t>
                </a:r>
                <a:r>
                  <a:rPr lang="en-US" sz="1200" b="1" baseline="-25000" dirty="0" smtClean="0"/>
                  <a:t>α</a:t>
                </a:r>
                <a:r>
                  <a:rPr lang="en-US" sz="1200" b="1" dirty="0" smtClean="0"/>
                  <a:t>=E</a:t>
                </a:r>
                <a:endParaRPr lang="en-US" sz="1200" b="1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131840" y="2593335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699792" y="2276872"/>
                <a:ext cx="9361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n+</a:t>
                </a:r>
                <a:r>
                  <a:rPr lang="en-US" sz="1600" baseline="30000" dirty="0" smtClean="0"/>
                  <a:t>10</a:t>
                </a:r>
                <a:r>
                  <a:rPr lang="en-US" sz="1600" dirty="0" smtClean="0"/>
                  <a:t>B</a:t>
                </a:r>
                <a:endParaRPr lang="en-US" sz="1600" dirty="0"/>
              </a:p>
            </p:txBody>
          </p:sp>
          <p:cxnSp>
            <p:nvCxnSpPr>
              <p:cNvPr id="22" name="Straight Arrow Connector 21"/>
              <p:cNvCxnSpPr>
                <a:endCxn id="10" idx="3"/>
              </p:cNvCxnSpPr>
              <p:nvPr/>
            </p:nvCxnSpPr>
            <p:spPr>
              <a:xfrm>
                <a:off x="1115616" y="2636911"/>
                <a:ext cx="203204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/>
            <p:cNvSpPr/>
            <p:nvPr/>
          </p:nvSpPr>
          <p:spPr>
            <a:xfrm>
              <a:off x="6084168" y="1700808"/>
              <a:ext cx="1368152" cy="122413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3184642" y="2217684"/>
              <a:ext cx="3061427" cy="350660"/>
            </a:xfrm>
            <a:custGeom>
              <a:avLst/>
              <a:gdLst>
                <a:gd name="connsiteX0" fmla="*/ 0 w 3061427"/>
                <a:gd name="connsiteY0" fmla="*/ 227455 h 285180"/>
                <a:gd name="connsiteX1" fmla="*/ 0 w 3061427"/>
                <a:gd name="connsiteY1" fmla="*/ 227455 h 285180"/>
                <a:gd name="connsiteX2" fmla="*/ 142171 w 3061427"/>
                <a:gd name="connsiteY2" fmla="*/ 236932 h 285180"/>
                <a:gd name="connsiteX3" fmla="*/ 161128 w 3061427"/>
                <a:gd name="connsiteY3" fmla="*/ 255887 h 285180"/>
                <a:gd name="connsiteX4" fmla="*/ 189562 w 3061427"/>
                <a:gd name="connsiteY4" fmla="*/ 265364 h 285180"/>
                <a:gd name="connsiteX5" fmla="*/ 255909 w 3061427"/>
                <a:gd name="connsiteY5" fmla="*/ 284319 h 285180"/>
                <a:gd name="connsiteX6" fmla="*/ 435993 w 3061427"/>
                <a:gd name="connsiteY6" fmla="*/ 217978 h 285180"/>
                <a:gd name="connsiteX7" fmla="*/ 568686 w 3061427"/>
                <a:gd name="connsiteY7" fmla="*/ 113728 h 285180"/>
                <a:gd name="connsiteX8" fmla="*/ 739292 w 3061427"/>
                <a:gd name="connsiteY8" fmla="*/ 246410 h 285180"/>
                <a:gd name="connsiteX9" fmla="*/ 1033113 w 3061427"/>
                <a:gd name="connsiteY9" fmla="*/ 246410 h 285180"/>
                <a:gd name="connsiteX10" fmla="*/ 1374325 w 3061427"/>
                <a:gd name="connsiteY10" fmla="*/ 0 h 285180"/>
                <a:gd name="connsiteX11" fmla="*/ 1469106 w 3061427"/>
                <a:gd name="connsiteY11" fmla="*/ 104250 h 285180"/>
                <a:gd name="connsiteX12" fmla="*/ 1781883 w 3061427"/>
                <a:gd name="connsiteY12" fmla="*/ 161114 h 285180"/>
                <a:gd name="connsiteX13" fmla="*/ 1895620 w 3061427"/>
                <a:gd name="connsiteY13" fmla="*/ 37909 h 285180"/>
                <a:gd name="connsiteX14" fmla="*/ 2142051 w 3061427"/>
                <a:gd name="connsiteY14" fmla="*/ 189546 h 285180"/>
                <a:gd name="connsiteX15" fmla="*/ 2322135 w 3061427"/>
                <a:gd name="connsiteY15" fmla="*/ 113728 h 285180"/>
                <a:gd name="connsiteX16" fmla="*/ 2473785 w 3061427"/>
                <a:gd name="connsiteY16" fmla="*/ 236932 h 285180"/>
                <a:gd name="connsiteX17" fmla="*/ 2777084 w 3061427"/>
                <a:gd name="connsiteY17" fmla="*/ 208500 h 285180"/>
                <a:gd name="connsiteX18" fmla="*/ 3061427 w 3061427"/>
                <a:gd name="connsiteY18" fmla="*/ 28432 h 285180"/>
                <a:gd name="connsiteX19" fmla="*/ 3061427 w 3061427"/>
                <a:gd name="connsiteY19" fmla="*/ 28432 h 285180"/>
                <a:gd name="connsiteX0" fmla="*/ 0 w 3061427"/>
                <a:gd name="connsiteY0" fmla="*/ 227455 h 341182"/>
                <a:gd name="connsiteX1" fmla="*/ 0 w 3061427"/>
                <a:gd name="connsiteY1" fmla="*/ 227455 h 341182"/>
                <a:gd name="connsiteX2" fmla="*/ 142171 w 3061427"/>
                <a:gd name="connsiteY2" fmla="*/ 236932 h 341182"/>
                <a:gd name="connsiteX3" fmla="*/ 161128 w 3061427"/>
                <a:gd name="connsiteY3" fmla="*/ 255887 h 341182"/>
                <a:gd name="connsiteX4" fmla="*/ 189562 w 3061427"/>
                <a:gd name="connsiteY4" fmla="*/ 265364 h 341182"/>
                <a:gd name="connsiteX5" fmla="*/ 255909 w 3061427"/>
                <a:gd name="connsiteY5" fmla="*/ 284319 h 341182"/>
                <a:gd name="connsiteX6" fmla="*/ 435993 w 3061427"/>
                <a:gd name="connsiteY6" fmla="*/ 217978 h 341182"/>
                <a:gd name="connsiteX7" fmla="*/ 568686 w 3061427"/>
                <a:gd name="connsiteY7" fmla="*/ 113728 h 341182"/>
                <a:gd name="connsiteX8" fmla="*/ 739292 w 3061427"/>
                <a:gd name="connsiteY8" fmla="*/ 246410 h 341182"/>
                <a:gd name="connsiteX9" fmla="*/ 890941 w 3061427"/>
                <a:gd name="connsiteY9" fmla="*/ 341182 h 341182"/>
                <a:gd name="connsiteX10" fmla="*/ 1374325 w 3061427"/>
                <a:gd name="connsiteY10" fmla="*/ 0 h 341182"/>
                <a:gd name="connsiteX11" fmla="*/ 1469106 w 3061427"/>
                <a:gd name="connsiteY11" fmla="*/ 104250 h 341182"/>
                <a:gd name="connsiteX12" fmla="*/ 1781883 w 3061427"/>
                <a:gd name="connsiteY12" fmla="*/ 161114 h 341182"/>
                <a:gd name="connsiteX13" fmla="*/ 1895620 w 3061427"/>
                <a:gd name="connsiteY13" fmla="*/ 37909 h 341182"/>
                <a:gd name="connsiteX14" fmla="*/ 2142051 w 3061427"/>
                <a:gd name="connsiteY14" fmla="*/ 189546 h 341182"/>
                <a:gd name="connsiteX15" fmla="*/ 2322135 w 3061427"/>
                <a:gd name="connsiteY15" fmla="*/ 113728 h 341182"/>
                <a:gd name="connsiteX16" fmla="*/ 2473785 w 3061427"/>
                <a:gd name="connsiteY16" fmla="*/ 236932 h 341182"/>
                <a:gd name="connsiteX17" fmla="*/ 2777084 w 3061427"/>
                <a:gd name="connsiteY17" fmla="*/ 208500 h 341182"/>
                <a:gd name="connsiteX18" fmla="*/ 3061427 w 3061427"/>
                <a:gd name="connsiteY18" fmla="*/ 28432 h 341182"/>
                <a:gd name="connsiteX19" fmla="*/ 3061427 w 3061427"/>
                <a:gd name="connsiteY19" fmla="*/ 28432 h 341182"/>
                <a:gd name="connsiteX0" fmla="*/ 0 w 3061427"/>
                <a:gd name="connsiteY0" fmla="*/ 227455 h 350660"/>
                <a:gd name="connsiteX1" fmla="*/ 0 w 3061427"/>
                <a:gd name="connsiteY1" fmla="*/ 227455 h 350660"/>
                <a:gd name="connsiteX2" fmla="*/ 142171 w 3061427"/>
                <a:gd name="connsiteY2" fmla="*/ 236932 h 350660"/>
                <a:gd name="connsiteX3" fmla="*/ 161128 w 3061427"/>
                <a:gd name="connsiteY3" fmla="*/ 255887 h 350660"/>
                <a:gd name="connsiteX4" fmla="*/ 189562 w 3061427"/>
                <a:gd name="connsiteY4" fmla="*/ 265364 h 350660"/>
                <a:gd name="connsiteX5" fmla="*/ 255909 w 3061427"/>
                <a:gd name="connsiteY5" fmla="*/ 284319 h 350660"/>
                <a:gd name="connsiteX6" fmla="*/ 435993 w 3061427"/>
                <a:gd name="connsiteY6" fmla="*/ 217978 h 350660"/>
                <a:gd name="connsiteX7" fmla="*/ 568686 w 3061427"/>
                <a:gd name="connsiteY7" fmla="*/ 113728 h 350660"/>
                <a:gd name="connsiteX8" fmla="*/ 739292 w 3061427"/>
                <a:gd name="connsiteY8" fmla="*/ 246410 h 350660"/>
                <a:gd name="connsiteX9" fmla="*/ 853028 w 3061427"/>
                <a:gd name="connsiteY9" fmla="*/ 350660 h 350660"/>
                <a:gd name="connsiteX10" fmla="*/ 1374325 w 3061427"/>
                <a:gd name="connsiteY10" fmla="*/ 0 h 350660"/>
                <a:gd name="connsiteX11" fmla="*/ 1469106 w 3061427"/>
                <a:gd name="connsiteY11" fmla="*/ 104250 h 350660"/>
                <a:gd name="connsiteX12" fmla="*/ 1781883 w 3061427"/>
                <a:gd name="connsiteY12" fmla="*/ 161114 h 350660"/>
                <a:gd name="connsiteX13" fmla="*/ 1895620 w 3061427"/>
                <a:gd name="connsiteY13" fmla="*/ 37909 h 350660"/>
                <a:gd name="connsiteX14" fmla="*/ 2142051 w 3061427"/>
                <a:gd name="connsiteY14" fmla="*/ 189546 h 350660"/>
                <a:gd name="connsiteX15" fmla="*/ 2322135 w 3061427"/>
                <a:gd name="connsiteY15" fmla="*/ 113728 h 350660"/>
                <a:gd name="connsiteX16" fmla="*/ 2473785 w 3061427"/>
                <a:gd name="connsiteY16" fmla="*/ 236932 h 350660"/>
                <a:gd name="connsiteX17" fmla="*/ 2777084 w 3061427"/>
                <a:gd name="connsiteY17" fmla="*/ 208500 h 350660"/>
                <a:gd name="connsiteX18" fmla="*/ 3061427 w 3061427"/>
                <a:gd name="connsiteY18" fmla="*/ 28432 h 350660"/>
                <a:gd name="connsiteX19" fmla="*/ 3061427 w 3061427"/>
                <a:gd name="connsiteY19" fmla="*/ 28432 h 35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61427" h="350660">
                  <a:moveTo>
                    <a:pt x="0" y="227455"/>
                  </a:moveTo>
                  <a:lnTo>
                    <a:pt x="0" y="227455"/>
                  </a:lnTo>
                  <a:cubicBezTo>
                    <a:pt x="47390" y="230614"/>
                    <a:pt x="95398" y="228679"/>
                    <a:pt x="142171" y="236932"/>
                  </a:cubicBezTo>
                  <a:cubicBezTo>
                    <a:pt x="150971" y="238485"/>
                    <a:pt x="153465" y="251290"/>
                    <a:pt x="161128" y="255887"/>
                  </a:cubicBezTo>
                  <a:cubicBezTo>
                    <a:pt x="169695" y="261027"/>
                    <a:pt x="180084" y="262205"/>
                    <a:pt x="189562" y="265364"/>
                  </a:cubicBezTo>
                  <a:cubicBezTo>
                    <a:pt x="228511" y="291329"/>
                    <a:pt x="206605" y="284319"/>
                    <a:pt x="255909" y="284319"/>
                  </a:cubicBezTo>
                  <a:lnTo>
                    <a:pt x="435993" y="217978"/>
                  </a:lnTo>
                  <a:lnTo>
                    <a:pt x="568686" y="113728"/>
                  </a:lnTo>
                  <a:lnTo>
                    <a:pt x="739292" y="246410"/>
                  </a:lnTo>
                  <a:lnTo>
                    <a:pt x="853028" y="350660"/>
                  </a:lnTo>
                  <a:lnTo>
                    <a:pt x="1374325" y="0"/>
                  </a:lnTo>
                  <a:lnTo>
                    <a:pt x="1469106" y="104250"/>
                  </a:lnTo>
                  <a:lnTo>
                    <a:pt x="1781883" y="161114"/>
                  </a:lnTo>
                  <a:lnTo>
                    <a:pt x="1895620" y="37909"/>
                  </a:lnTo>
                  <a:lnTo>
                    <a:pt x="2142051" y="189546"/>
                  </a:lnTo>
                  <a:lnTo>
                    <a:pt x="2322135" y="113728"/>
                  </a:lnTo>
                  <a:lnTo>
                    <a:pt x="2473785" y="236932"/>
                  </a:lnTo>
                  <a:lnTo>
                    <a:pt x="2777084" y="208500"/>
                  </a:lnTo>
                  <a:lnTo>
                    <a:pt x="3061427" y="28432"/>
                  </a:lnTo>
                  <a:lnTo>
                    <a:pt x="3061427" y="28432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28184" y="2132856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E</a:t>
              </a:r>
              <a:r>
                <a:rPr lang="en-US" sz="1200" b="1" baseline="-25000" dirty="0"/>
                <a:t>α</a:t>
              </a:r>
              <a:r>
                <a:rPr lang="en-US" sz="1200" b="1" dirty="0" smtClean="0"/>
                <a:t>=0</a:t>
              </a:r>
              <a:endParaRPr lang="en-US" sz="12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84168" y="1412776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Volume=Converter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52120" y="2420888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E</a:t>
              </a:r>
              <a:r>
                <a:rPr lang="en-US" sz="1200" b="1" baseline="-25000" dirty="0"/>
                <a:t>α</a:t>
              </a:r>
              <a:r>
                <a:rPr lang="en-US" sz="1200" b="1" dirty="0" smtClean="0"/>
                <a:t>=E’</a:t>
              </a:r>
              <a:endParaRPr lang="en-US" sz="12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95936" y="2492896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E</a:t>
              </a:r>
              <a:r>
                <a:rPr lang="en-US" sz="1200" b="1" baseline="-25000" dirty="0" smtClean="0"/>
                <a:t>α</a:t>
              </a:r>
              <a:r>
                <a:rPr lang="en-US" sz="1200" b="1" dirty="0" smtClean="0"/>
                <a:t>=E</a:t>
              </a:r>
              <a:endParaRPr lang="en-US" sz="1200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491880" y="206084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E</a:t>
            </a:r>
            <a:r>
              <a:rPr lang="en-US" sz="1200" b="1" baseline="-25000" dirty="0" err="1" smtClean="0"/>
              <a:t>dep</a:t>
            </a:r>
            <a:r>
              <a:rPr lang="en-US" sz="1200" b="1" dirty="0" smtClean="0"/>
              <a:t>=E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635896" y="270892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E</a:t>
            </a:r>
            <a:r>
              <a:rPr lang="en-US" sz="1200" b="1" baseline="-25000" dirty="0" err="1" smtClean="0"/>
              <a:t>dep</a:t>
            </a:r>
            <a:r>
              <a:rPr lang="en-US" sz="1200" b="1" dirty="0" smtClean="0"/>
              <a:t>=E-E’</a:t>
            </a:r>
            <a:endParaRPr lang="en-US" sz="1200" b="1" dirty="0"/>
          </a:p>
        </p:txBody>
      </p:sp>
      <p:grpSp>
        <p:nvGrpSpPr>
          <p:cNvPr id="31" name="Gruppieren 77"/>
          <p:cNvGrpSpPr/>
          <p:nvPr/>
        </p:nvGrpSpPr>
        <p:grpSpPr>
          <a:xfrm>
            <a:off x="6948264" y="1916832"/>
            <a:ext cx="1296144" cy="1296144"/>
            <a:chOff x="3347864" y="4934515"/>
            <a:chExt cx="1075272" cy="1054184"/>
          </a:xfrm>
        </p:grpSpPr>
        <p:cxnSp>
          <p:nvCxnSpPr>
            <p:cNvPr id="32" name="Gerade Verbindung 24"/>
            <p:cNvCxnSpPr/>
            <p:nvPr/>
          </p:nvCxnSpPr>
          <p:spPr bwMode="auto">
            <a:xfrm>
              <a:off x="3347864" y="5191272"/>
              <a:ext cx="230695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114300">
              <a:solidFill>
                <a:srgbClr val="200FF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hteck 25"/>
            <p:cNvSpPr/>
            <p:nvPr/>
          </p:nvSpPr>
          <p:spPr bwMode="auto">
            <a:xfrm rot="1320000">
              <a:off x="4037960" y="5128197"/>
              <a:ext cx="137318" cy="856189"/>
            </a:xfrm>
            <a:prstGeom prst="rect">
              <a:avLst/>
            </a:prstGeom>
            <a:solidFill>
              <a:srgbClr val="200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4" name="Rechteck 26"/>
            <p:cNvSpPr/>
            <p:nvPr/>
          </p:nvSpPr>
          <p:spPr bwMode="auto">
            <a:xfrm rot="20220000">
              <a:off x="3615909" y="5132510"/>
              <a:ext cx="138417" cy="856189"/>
            </a:xfrm>
            <a:prstGeom prst="rect">
              <a:avLst/>
            </a:prstGeom>
            <a:solidFill>
              <a:srgbClr val="200F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cxnSp>
          <p:nvCxnSpPr>
            <p:cNvPr id="35" name="Gerade Verbindung 27"/>
            <p:cNvCxnSpPr/>
            <p:nvPr/>
          </p:nvCxnSpPr>
          <p:spPr bwMode="auto">
            <a:xfrm>
              <a:off x="4207136" y="5189676"/>
              <a:ext cx="216000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127000">
              <a:solidFill>
                <a:srgbClr val="200FF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28"/>
            <p:cNvCxnSpPr/>
            <p:nvPr/>
          </p:nvCxnSpPr>
          <p:spPr bwMode="auto">
            <a:xfrm>
              <a:off x="3794320" y="5922375"/>
              <a:ext cx="216000" cy="0"/>
            </a:xfrm>
            <a:prstGeom prst="line">
              <a:avLst/>
            </a:prstGeom>
            <a:solidFill>
              <a:schemeClr val="bg1">
                <a:lumMod val="50000"/>
              </a:schemeClr>
            </a:solidFill>
            <a:ln w="111125">
              <a:solidFill>
                <a:srgbClr val="200FF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Pfeil nach unten 30"/>
            <p:cNvSpPr/>
            <p:nvPr/>
          </p:nvSpPr>
          <p:spPr bwMode="auto">
            <a:xfrm>
              <a:off x="3673034" y="4934515"/>
              <a:ext cx="134023" cy="339672"/>
            </a:xfrm>
            <a:prstGeom prst="downArrow">
              <a:avLst/>
            </a:prstGeom>
            <a:solidFill>
              <a:srgbClr val="00B050"/>
            </a:solidFill>
            <a:ln w="412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cxnSp>
          <p:nvCxnSpPr>
            <p:cNvPr id="38" name="Gerade Verbindung mit Pfeil 50"/>
            <p:cNvCxnSpPr/>
            <p:nvPr/>
          </p:nvCxnSpPr>
          <p:spPr>
            <a:xfrm rot="5400000" flipH="1" flipV="1">
              <a:off x="3707904" y="5085184"/>
              <a:ext cx="360040" cy="360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52"/>
            <p:cNvCxnSpPr/>
            <p:nvPr/>
          </p:nvCxnSpPr>
          <p:spPr>
            <a:xfrm flipV="1">
              <a:off x="3731656" y="5301208"/>
              <a:ext cx="408296" cy="192272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54"/>
            <p:cNvCxnSpPr>
              <a:endCxn id="33" idx="1"/>
            </p:cNvCxnSpPr>
            <p:nvPr/>
          </p:nvCxnSpPr>
          <p:spPr>
            <a:xfrm flipV="1">
              <a:off x="3779912" y="5530572"/>
              <a:ext cx="263047" cy="3491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323528" y="5517232"/>
            <a:ext cx="8122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For the textured cathode discussed here, more than 60</a:t>
            </a:r>
            <a:r>
              <a:rPr lang="en-US" dirty="0"/>
              <a:t>% of </a:t>
            </a:r>
            <a:r>
              <a:rPr lang="en-US" dirty="0" smtClean="0"/>
              <a:t>the reaction products </a:t>
            </a:r>
          </a:p>
          <a:p>
            <a:r>
              <a:rPr lang="en-US" dirty="0" smtClean="0"/>
              <a:t>will lose only part of their energy in the counting gas.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9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256" y="649109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Validation of the GEANT4 results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556792"/>
            <a:ext cx="871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Validation of the model through comparison with experimental data is crucial.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The basic GEANT4 model of  a stack of MWPC with Boron-coated cathodes  was validated first. The theoretical efficiencies and the shape of the PHS were compared to experimental data.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356992"/>
            <a:ext cx="2947576" cy="2304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212976"/>
            <a:ext cx="2049869" cy="33728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5949280"/>
            <a:ext cx="6140682" cy="360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3429000"/>
            <a:ext cx="3179099" cy="20882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27784" y="6309320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I. Stefanescu et al., JINST 8, P12003 (2013).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46594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7504" y="1268760"/>
            <a:ext cx="86409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Validation of the macrostructure concept included comparison with experimental </a:t>
            </a:r>
            <a:r>
              <a:rPr lang="en-US" sz="1600" dirty="0"/>
              <a:t>efficiencies </a:t>
            </a:r>
            <a:r>
              <a:rPr lang="en-US" sz="1600" dirty="0" smtClean="0"/>
              <a:t>of single and multi-MWPCs, efficiency scans across the groove and pulse-height-spectra. 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2132856"/>
            <a:ext cx="2952328" cy="2088232"/>
            <a:chOff x="827584" y="2420888"/>
            <a:chExt cx="3276600" cy="24638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84" y="2420888"/>
              <a:ext cx="3276600" cy="24638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339752" y="3429000"/>
              <a:ext cx="1656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experimental</a:t>
              </a:r>
              <a:endParaRPr lang="en-US" sz="16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699792" y="2204864"/>
            <a:ext cx="3416300" cy="1866655"/>
            <a:chOff x="4788024" y="2492896"/>
            <a:chExt cx="3416300" cy="186665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b="50176"/>
            <a:stretch/>
          </p:blipFill>
          <p:spPr>
            <a:xfrm>
              <a:off x="4788024" y="2492896"/>
              <a:ext cx="3416300" cy="186665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72200" y="321297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GEANT4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Validation of the GEANT4 results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221088"/>
            <a:ext cx="5184576" cy="360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48681"/>
          <a:stretch/>
        </p:blipFill>
        <p:spPr>
          <a:xfrm>
            <a:off x="5719036" y="2276872"/>
            <a:ext cx="3416300" cy="20755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80312" y="292494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GEANT4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941168"/>
            <a:ext cx="2523356" cy="1674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824" y="4797152"/>
            <a:ext cx="2400300" cy="19177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08104" y="5301208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I. Stefanescu et al., JINST 8, P12003 (2013).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0842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sp>
        <p:nvSpPr>
          <p:cNvPr id="14" name="Rectangle 13"/>
          <p:cNvSpPr/>
          <p:nvPr/>
        </p:nvSpPr>
        <p:spPr>
          <a:xfrm>
            <a:off x="17745" y="1196752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sz="1600" dirty="0"/>
              <a:t>The </a:t>
            </a:r>
            <a:r>
              <a:rPr lang="en-US" sz="1600" dirty="0" smtClean="0"/>
              <a:t>more complex </a:t>
            </a:r>
            <a:r>
              <a:rPr lang="en-US" sz="1600" dirty="0"/>
              <a:t>GEANT4 model of  a stack of MWPC with Boron-coated </a:t>
            </a:r>
            <a:r>
              <a:rPr lang="en-US" sz="1600" dirty="0" smtClean="0"/>
              <a:t>grooved cathodes  also validated. </a:t>
            </a:r>
            <a:r>
              <a:rPr lang="en-US" sz="1600" dirty="0"/>
              <a:t>Theoretical efficiencies </a:t>
            </a:r>
            <a:r>
              <a:rPr lang="en-US" sz="1600" dirty="0" smtClean="0"/>
              <a:t>of single and multi-MWPCs, the efficiency scans across the groove and the  </a:t>
            </a:r>
            <a:r>
              <a:rPr lang="en-US" sz="1600" dirty="0"/>
              <a:t>appearance of PHS compared to experimental data.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Validation of the GEANT4 results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35200"/>
            <a:ext cx="3175000" cy="4622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5517232"/>
            <a:ext cx="5184576" cy="360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2276872"/>
            <a:ext cx="417761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2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sp>
        <p:nvSpPr>
          <p:cNvPr id="14" name="Rectangle 13"/>
          <p:cNvSpPr/>
          <p:nvPr/>
        </p:nvSpPr>
        <p:spPr>
          <a:xfrm>
            <a:off x="23278" y="1484784"/>
            <a:ext cx="8941210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Over the last 5 years GEANT4 became a crucial tool for the neutron detector community.</a:t>
            </a:r>
          </a:p>
          <a:p>
            <a:r>
              <a:rPr lang="en-US" sz="1600" dirty="0" smtClean="0"/>
              <a:t> ”Exotic” 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B-based neutron detectors (“exotic”=not the typical MWPCs 😀 ) should not be designed and built without a thorough simulation of the detector concept.  </a:t>
            </a:r>
            <a:endParaRPr lang="en-US" sz="1600" dirty="0"/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GEANT4 simulations without experimental validation are interesting to a limited number of people, therefore they add low value to the scientific community.</a:t>
            </a:r>
            <a:endParaRPr lang="en-US" sz="1600" dirty="0"/>
          </a:p>
          <a:p>
            <a:pPr marL="285750" indent="-285750"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The G4 simulations are more valuable if performed  before building the detector prototype. Even the simplest detector prototype requires a budget and manpower. </a:t>
            </a:r>
            <a:endParaRPr lang="en-US" sz="1600" dirty="0"/>
          </a:p>
          <a:p>
            <a:pPr marL="285750" indent="-285750">
              <a:buFont typeface="Wingdings" charset="2"/>
              <a:buChar char="Ø"/>
            </a:pP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Conclusions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5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History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484784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Macrostructures</a:t>
            </a:r>
            <a:r>
              <a:rPr lang="en-US" dirty="0" smtClean="0"/>
              <a:t> refers to a special geometry of the Aluminum substrate upon which the Boron layer is deposited.  </a:t>
            </a:r>
          </a:p>
          <a:p>
            <a:endParaRPr lang="en-US" dirty="0"/>
          </a:p>
          <a:p>
            <a:r>
              <a:rPr lang="en-US" dirty="0" smtClean="0"/>
              <a:t>The macrostructured (textured) substrate was designed by me during my 3-year contract in the FRM2 Detector Group (2011-2014). </a:t>
            </a:r>
          </a:p>
          <a:p>
            <a:endParaRPr lang="en-US" dirty="0"/>
          </a:p>
          <a:p>
            <a:r>
              <a:rPr lang="en-US" dirty="0" smtClean="0"/>
              <a:t>Idea: texture the surface of the substrate in order to increase the area that can be covered with the B-layer, and thus the neutron conversion efficiency. </a:t>
            </a:r>
          </a:p>
        </p:txBody>
      </p:sp>
      <p:pic>
        <p:nvPicPr>
          <p:cNvPr id="27" name="Picture 26" descr="DSC0188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6" b="13304"/>
          <a:stretch/>
        </p:blipFill>
        <p:spPr>
          <a:xfrm>
            <a:off x="2267744" y="4509120"/>
            <a:ext cx="377676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History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48478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In the B-based gas detectors, the neutron converter and ionization media are separated.  </a:t>
            </a:r>
          </a:p>
        </p:txBody>
      </p:sp>
      <p:sp>
        <p:nvSpPr>
          <p:cNvPr id="26" name="Rechteck 19"/>
          <p:cNvSpPr/>
          <p:nvPr/>
        </p:nvSpPr>
        <p:spPr>
          <a:xfrm>
            <a:off x="107504" y="2492896"/>
            <a:ext cx="889986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400" b="1" dirty="0" smtClean="0"/>
              <a:t>ε</a:t>
            </a:r>
            <a:r>
              <a:rPr lang="de-DE" sz="2400" b="1" baseline="-25000" dirty="0" err="1" smtClean="0"/>
              <a:t>detection</a:t>
            </a:r>
            <a:r>
              <a:rPr lang="de-DE" sz="2400" b="1" baseline="-25000" dirty="0" smtClean="0"/>
              <a:t> </a:t>
            </a:r>
            <a:r>
              <a:rPr lang="de-DE" sz="2400" b="1" dirty="0" smtClean="0"/>
              <a:t>≈  </a:t>
            </a:r>
            <a:r>
              <a:rPr lang="el-GR" sz="2400" b="1" dirty="0" smtClean="0"/>
              <a:t>ε</a:t>
            </a:r>
            <a:r>
              <a:rPr lang="de-DE" sz="2400" b="1" baseline="-25000" dirty="0" err="1" smtClean="0"/>
              <a:t>conversion</a:t>
            </a:r>
            <a:r>
              <a:rPr lang="de-DE" sz="2400" b="1" dirty="0" smtClean="0"/>
              <a:t> x </a:t>
            </a:r>
            <a:r>
              <a:rPr lang="el-GR" sz="2400" b="1" dirty="0" smtClean="0"/>
              <a:t>ε</a:t>
            </a:r>
            <a:r>
              <a:rPr lang="de-DE" sz="2400" b="1" baseline="-25000" dirty="0" err="1" smtClean="0"/>
              <a:t>charge</a:t>
            </a:r>
            <a:r>
              <a:rPr lang="de-DE" sz="2400" b="1" baseline="-25000" dirty="0" smtClean="0"/>
              <a:t> </a:t>
            </a:r>
            <a:r>
              <a:rPr lang="de-DE" sz="2400" b="1" baseline="-25000" dirty="0" err="1" smtClean="0"/>
              <a:t>collection</a:t>
            </a:r>
            <a:endParaRPr lang="de-DE" sz="2400" b="1" baseline="-25000" dirty="0" smtClean="0"/>
          </a:p>
          <a:p>
            <a:pPr algn="ctr"/>
            <a:endParaRPr lang="de-DE" sz="2400" b="1" baseline="-25000" dirty="0"/>
          </a:p>
          <a:p>
            <a:pPr algn="ctr"/>
            <a:r>
              <a:rPr lang="el-GR" b="1" dirty="0"/>
              <a:t>ε</a:t>
            </a:r>
            <a:r>
              <a:rPr lang="de-DE" b="1" baseline="-25000" dirty="0" err="1" smtClean="0"/>
              <a:t>conversion</a:t>
            </a:r>
            <a:r>
              <a:rPr lang="de-DE" sz="2400" b="1" baseline="-25000" dirty="0" smtClean="0"/>
              <a:t> </a:t>
            </a:r>
            <a:r>
              <a:rPr lang="de-DE" sz="1600" dirty="0" err="1" smtClean="0"/>
              <a:t>depends</a:t>
            </a:r>
            <a:r>
              <a:rPr lang="de-DE" sz="1600" dirty="0" smtClean="0"/>
              <a:t> on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thickness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B-</a:t>
            </a:r>
            <a:r>
              <a:rPr lang="de-DE" sz="1600" dirty="0" err="1" smtClean="0"/>
              <a:t>layer</a:t>
            </a:r>
            <a:r>
              <a:rPr lang="de-DE" sz="1600" dirty="0" smtClean="0"/>
              <a:t>, </a:t>
            </a:r>
            <a:r>
              <a:rPr lang="de-DE" sz="1600" i="1" dirty="0" err="1" smtClean="0"/>
              <a:t>geometry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of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the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cathode</a:t>
            </a:r>
            <a:endParaRPr lang="de-DE" sz="1600" i="1" dirty="0" smtClean="0"/>
          </a:p>
          <a:p>
            <a:pPr algn="ctr"/>
            <a:endParaRPr lang="de-DE" sz="1600" dirty="0" smtClean="0"/>
          </a:p>
          <a:p>
            <a:pPr algn="ctr"/>
            <a:r>
              <a:rPr lang="el-GR" sz="1600" b="1" dirty="0"/>
              <a:t>ε</a:t>
            </a:r>
            <a:r>
              <a:rPr lang="de-DE" sz="1600" b="1" baseline="-25000" dirty="0" err="1" smtClean="0"/>
              <a:t>charge</a:t>
            </a:r>
            <a:r>
              <a:rPr lang="de-DE" sz="1600" b="1" baseline="-25000" dirty="0" smtClean="0"/>
              <a:t> </a:t>
            </a:r>
            <a:r>
              <a:rPr lang="de-DE" sz="1600" b="1" baseline="-25000" dirty="0" err="1" smtClean="0"/>
              <a:t>collection</a:t>
            </a:r>
            <a:r>
              <a:rPr lang="de-DE" sz="2400" b="1" baseline="-25000" dirty="0" smtClean="0"/>
              <a:t> </a:t>
            </a:r>
            <a:r>
              <a:rPr lang="de-DE" sz="1600" dirty="0" err="1"/>
              <a:t>depends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 smtClean="0"/>
              <a:t>anode-cathode</a:t>
            </a:r>
            <a:r>
              <a:rPr lang="de-DE" sz="1600" dirty="0" smtClean="0"/>
              <a:t> </a:t>
            </a:r>
            <a:r>
              <a:rPr lang="de-DE" sz="1600" dirty="0" err="1" smtClean="0"/>
              <a:t>distance</a:t>
            </a:r>
            <a:r>
              <a:rPr lang="de-DE" sz="1600" dirty="0" smtClean="0"/>
              <a:t>, </a:t>
            </a:r>
            <a:r>
              <a:rPr lang="de-DE" sz="1600" dirty="0" err="1" smtClean="0"/>
              <a:t>wire</a:t>
            </a:r>
            <a:r>
              <a:rPr lang="de-DE" sz="1600" dirty="0" smtClean="0"/>
              <a:t> </a:t>
            </a:r>
            <a:r>
              <a:rPr lang="de-DE" sz="1600" dirty="0" err="1" smtClean="0"/>
              <a:t>pitch</a:t>
            </a:r>
            <a:r>
              <a:rPr lang="de-DE" sz="1600" dirty="0" smtClean="0"/>
              <a:t>, HV, gas type, </a:t>
            </a:r>
            <a:r>
              <a:rPr lang="de-DE" sz="1600" i="1" dirty="0" err="1" smtClean="0"/>
              <a:t>geometry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of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the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cathode</a:t>
            </a:r>
            <a:endParaRPr lang="de-DE" sz="1600" i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467544" y="4653136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ε</a:t>
            </a:r>
            <a:r>
              <a:rPr lang="de-DE" b="1" baseline="-25000" dirty="0" err="1" smtClean="0"/>
              <a:t>conversion</a:t>
            </a:r>
            <a:r>
              <a:rPr lang="de-DE" b="1" baseline="-25000" dirty="0" smtClean="0"/>
              <a:t> </a:t>
            </a:r>
            <a:r>
              <a:rPr lang="de-DE" dirty="0" err="1" smtClean="0"/>
              <a:t>investigated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GEANT4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experimentally</a:t>
            </a:r>
            <a:r>
              <a:rPr lang="de-DE" dirty="0" smtClean="0"/>
              <a:t>  </a:t>
            </a:r>
            <a:r>
              <a:rPr lang="de-DE" dirty="0" smtClean="0">
                <a:sym typeface="Wingdings"/>
              </a:rPr>
              <a:t> </a:t>
            </a:r>
            <a:r>
              <a:rPr lang="de-DE" dirty="0" err="1" smtClean="0">
                <a:sym typeface="Wingdings"/>
              </a:rPr>
              <a:t>today‘s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topics</a:t>
            </a:r>
            <a:endParaRPr lang="de-DE" dirty="0" smtClean="0">
              <a:sym typeface="Wingdings"/>
            </a:endParaRPr>
          </a:p>
          <a:p>
            <a:endParaRPr lang="de-DE" dirty="0" smtClean="0">
              <a:sym typeface="Wingdings"/>
            </a:endParaRPr>
          </a:p>
          <a:p>
            <a:r>
              <a:rPr lang="el-GR" b="1" dirty="0"/>
              <a:t>ε</a:t>
            </a:r>
            <a:r>
              <a:rPr lang="de-DE" b="1" baseline="-25000" dirty="0" err="1" smtClean="0"/>
              <a:t>charge</a:t>
            </a:r>
            <a:r>
              <a:rPr lang="de-DE" b="1" baseline="-25000" dirty="0" smtClean="0"/>
              <a:t> </a:t>
            </a:r>
            <a:r>
              <a:rPr lang="de-DE" b="1" baseline="-25000" dirty="0" err="1" smtClean="0"/>
              <a:t>collection</a:t>
            </a:r>
            <a:r>
              <a:rPr lang="de-DE" b="1" baseline="-25000" dirty="0" smtClean="0"/>
              <a:t> </a:t>
            </a:r>
            <a:r>
              <a:rPr lang="de-DE" dirty="0" err="1"/>
              <a:t>investigated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Garfield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experimentally</a:t>
            </a:r>
            <a:endParaRPr lang="de-DE" dirty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5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Textured cathodes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484784"/>
            <a:ext cx="864096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Objective: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Find a 3D regular pattern that provides the the highest increase in the conversion efficiency with respect to a flat surface of the same </a:t>
            </a:r>
            <a:r>
              <a:rPr lang="en-US" dirty="0" smtClean="0"/>
              <a:t>physical area</a:t>
            </a:r>
            <a:r>
              <a:rPr lang="en-US" dirty="0"/>
              <a:t>, and a charge collection efficiency &gt;80%. </a:t>
            </a:r>
          </a:p>
          <a:p>
            <a:endParaRPr lang="en-US" dirty="0" smtClean="0"/>
          </a:p>
          <a:p>
            <a:r>
              <a:rPr lang="en-US" dirty="0" smtClean="0"/>
              <a:t>Requirements: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macrostructured cathode must be easy to handle and manufacture. I got </a:t>
            </a:r>
            <a:r>
              <a:rPr lang="en-US" dirty="0" err="1" smtClean="0"/>
              <a:t>lods</a:t>
            </a:r>
            <a:r>
              <a:rPr lang="en-US" dirty="0" smtClean="0"/>
              <a:t> of advice from our technician on the simplest and cheapest manufacturing options.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coating with Boron must not require special operation conditions and handling. 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SRIM stopping power calculations  indicate that the (n,</a:t>
            </a:r>
            <a:r>
              <a:rPr lang="en-US" baseline="30000" dirty="0" smtClean="0"/>
              <a:t>10</a:t>
            </a:r>
            <a:r>
              <a:rPr lang="en-US" dirty="0" smtClean="0"/>
              <a:t>B) reaction products need to travel at least 2 mm in the Ar-CO</a:t>
            </a:r>
            <a:r>
              <a:rPr lang="en-US" baseline="-25000" dirty="0" smtClean="0"/>
              <a:t>2 </a:t>
            </a:r>
            <a:r>
              <a:rPr lang="en-US" dirty="0" smtClean="0"/>
              <a:t>counting gas in order to give rise to a signal with an amplitude &gt; 100 </a:t>
            </a:r>
            <a:r>
              <a:rPr lang="en-US" dirty="0" err="1" smtClean="0"/>
              <a:t>keV</a:t>
            </a:r>
            <a:r>
              <a:rPr lang="en-US" dirty="0" smtClean="0"/>
              <a:t>.  Thus, the distance between the 3D features must be around 2 mm or higher.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>
                <a:sym typeface="Wingdings"/>
              </a:rPr>
              <a:t>	 </a:t>
            </a:r>
            <a:r>
              <a:rPr lang="en-US" dirty="0" smtClean="0"/>
              <a:t>Geant4 + Garfield simulations needed to prove the validity of the concept</a:t>
            </a:r>
          </a:p>
        </p:txBody>
      </p:sp>
    </p:spTree>
    <p:extLst>
      <p:ext uri="{BB962C8B-B14F-4D97-AF65-F5344CB8AC3E}">
        <p14:creationId xmlns:p14="http://schemas.microsoft.com/office/powerpoint/2010/main" val="80609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GEANT4 simulations of textured cathodes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484784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 used the GEANT4 version 4.9.3 released on September 17, 2010.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GEANT4 was not ready to handle </a:t>
            </a:r>
            <a:r>
              <a:rPr lang="en-US" baseline="30000" dirty="0" smtClean="0"/>
              <a:t>10</a:t>
            </a:r>
            <a:r>
              <a:rPr lang="en-US" dirty="0" smtClean="0"/>
              <a:t>B- or </a:t>
            </a:r>
            <a:r>
              <a:rPr lang="en-US" baseline="30000" dirty="0" smtClean="0"/>
              <a:t>6</a:t>
            </a:r>
            <a:r>
              <a:rPr lang="en-US" dirty="0" smtClean="0"/>
              <a:t>Li-based detectors before 2011.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Version 4.9.1.p01 released in 2008 did not even produce the (n,</a:t>
            </a:r>
            <a:r>
              <a:rPr lang="en-US" baseline="30000" dirty="0" smtClean="0"/>
              <a:t>10</a:t>
            </a:r>
            <a:r>
              <a:rPr lang="en-US" dirty="0" smtClean="0"/>
              <a:t>B) reaction.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Version 4.9.1.p02 produced the two reaction  branches from </a:t>
            </a:r>
            <a:r>
              <a:rPr lang="en-US" dirty="0"/>
              <a:t>the (n,</a:t>
            </a:r>
            <a:r>
              <a:rPr lang="en-US" baseline="30000" dirty="0"/>
              <a:t>10</a:t>
            </a:r>
            <a:r>
              <a:rPr lang="en-US" dirty="0"/>
              <a:t>B) </a:t>
            </a:r>
            <a:r>
              <a:rPr lang="en-US" dirty="0" smtClean="0"/>
              <a:t>reaction with 50:50 ratio instead of 94:6. </a:t>
            </a:r>
          </a:p>
          <a:p>
            <a:pPr marL="742950" lvl="1" indent="-285750">
              <a:buFont typeface="Wingdings" charset="2"/>
              <a:buChar char="Ø"/>
            </a:pPr>
            <a:endParaRPr lang="en-US" dirty="0"/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In the early version 4.9.3 released in 2009, the </a:t>
            </a:r>
            <a:r>
              <a:rPr lang="en-US" dirty="0"/>
              <a:t>kinetic energies of the charged </a:t>
            </a:r>
            <a:r>
              <a:rPr lang="en-US" dirty="0" smtClean="0"/>
              <a:t>particles produced in </a:t>
            </a:r>
            <a:r>
              <a:rPr lang="en-US" dirty="0"/>
              <a:t>the (n,</a:t>
            </a:r>
            <a:r>
              <a:rPr lang="en-US" baseline="30000" dirty="0"/>
              <a:t>10</a:t>
            </a:r>
            <a:r>
              <a:rPr lang="en-US" dirty="0"/>
              <a:t>B) </a:t>
            </a:r>
            <a:r>
              <a:rPr lang="en-US" dirty="0" smtClean="0"/>
              <a:t>reaction  were </a:t>
            </a:r>
            <a:r>
              <a:rPr lang="en-US" dirty="0"/>
              <a:t>off by </a:t>
            </a:r>
            <a:r>
              <a:rPr lang="en-US" dirty="0" smtClean="0"/>
              <a:t>~</a:t>
            </a:r>
            <a:r>
              <a:rPr lang="en-US" dirty="0"/>
              <a:t>30 </a:t>
            </a:r>
            <a:r>
              <a:rPr lang="en-US" dirty="0" err="1" smtClean="0"/>
              <a:t>keV</a:t>
            </a:r>
            <a:r>
              <a:rPr lang="en-US" dirty="0" smtClean="0"/>
              <a:t> and those produced in the </a:t>
            </a:r>
            <a:r>
              <a:rPr lang="en-US" dirty="0"/>
              <a:t>(n</a:t>
            </a:r>
            <a:r>
              <a:rPr lang="en-US" dirty="0" smtClean="0"/>
              <a:t>,</a:t>
            </a:r>
            <a:r>
              <a:rPr lang="en-US" baseline="30000" dirty="0"/>
              <a:t>6</a:t>
            </a:r>
            <a:r>
              <a:rPr lang="en-US" dirty="0" smtClean="0"/>
              <a:t>Li) reaction were off by </a:t>
            </a:r>
            <a:r>
              <a:rPr lang="en-US" dirty="0"/>
              <a:t>~1 MeV 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  fixed in 2010. 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201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GEANT4 simulations of textured cathodes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48478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Preliminary calculations for several types of shapes in order to understand how the geometry of the 3D pattern influences the conversion efficiency.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36912"/>
            <a:ext cx="3542794" cy="288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212976"/>
            <a:ext cx="2952328" cy="608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2492896"/>
            <a:ext cx="1800200" cy="608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4941168"/>
            <a:ext cx="2521480" cy="792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4077072"/>
            <a:ext cx="3240360" cy="616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5877272"/>
            <a:ext cx="2520280" cy="6668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3968" y="2492896"/>
            <a:ext cx="2232248" cy="7727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51920" y="4005064"/>
            <a:ext cx="5040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initial calculations were made with the naïve assumption that the surfaces are uniformly coated.</a:t>
            </a:r>
          </a:p>
          <a:p>
            <a:endParaRPr lang="en-US" dirty="0"/>
          </a:p>
          <a:p>
            <a:r>
              <a:rPr lang="en-US" dirty="0" smtClean="0"/>
              <a:t>Also, keep in mind that the collection of low-energy electrons generated in the gas is not a part of the model.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729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GEANT4 simulations of textured cathodes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484784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geometry of the various textured cathodes was built by  using Boolean operations (union, subtraction, intersection) of simple shapes available directly as solid objects (e.g., trapezoid, box, tube, etc.).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Most of the materials selected from the NIST manager.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852936"/>
            <a:ext cx="3888432" cy="3888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140968"/>
            <a:ext cx="4368179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selected design: 45° grooves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4" name="Gruppieren 11"/>
          <p:cNvGrpSpPr/>
          <p:nvPr/>
        </p:nvGrpSpPr>
        <p:grpSpPr>
          <a:xfrm>
            <a:off x="395536" y="1628800"/>
            <a:ext cx="4113747" cy="1512168"/>
            <a:chOff x="323528" y="2060848"/>
            <a:chExt cx="4113747" cy="1512168"/>
          </a:xfrm>
        </p:grpSpPr>
        <p:pic>
          <p:nvPicPr>
            <p:cNvPr id="15" name="Grafik 44" descr="Bild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528" y="2060848"/>
              <a:ext cx="4113747" cy="1512168"/>
            </a:xfrm>
            <a:prstGeom prst="rect">
              <a:avLst/>
            </a:prstGeom>
          </p:spPr>
        </p:pic>
        <p:sp>
          <p:nvSpPr>
            <p:cNvPr id="16" name="Textfeld 27"/>
            <p:cNvSpPr txBox="1"/>
            <p:nvPr/>
          </p:nvSpPr>
          <p:spPr>
            <a:xfrm>
              <a:off x="395536" y="2060848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h = 1 </a:t>
              </a:r>
              <a:r>
                <a:rPr lang="en-US" b="1" dirty="0" smtClean="0">
                  <a:sym typeface="Symbol"/>
                </a:rPr>
                <a:t> 5 mm</a:t>
              </a:r>
              <a:endParaRPr lang="en-US" b="1" dirty="0"/>
            </a:p>
          </p:txBody>
        </p:sp>
      </p:grpSp>
      <p:sp>
        <p:nvSpPr>
          <p:cNvPr id="17" name="Textfeld 42"/>
          <p:cNvSpPr txBox="1"/>
          <p:nvPr/>
        </p:nvSpPr>
        <p:spPr>
          <a:xfrm>
            <a:off x="5004048" y="1700808"/>
            <a:ext cx="3782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Main shape parameters: </a:t>
            </a:r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opening angle of the groove, </a:t>
            </a:r>
            <a:r>
              <a:rPr lang="en-US" b="1" i="1" dirty="0" smtClean="0">
                <a:latin typeface="Calibri"/>
              </a:rPr>
              <a:t>α</a:t>
            </a:r>
            <a:r>
              <a:rPr lang="en-US" b="1" dirty="0" smtClean="0">
                <a:latin typeface="Calibri"/>
              </a:rPr>
              <a:t> =45°;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Calibri"/>
              </a:rPr>
              <a:t> height of the groove, </a:t>
            </a:r>
            <a:r>
              <a:rPr lang="en-US" b="1" i="1" dirty="0" smtClean="0">
                <a:latin typeface="Calibri"/>
              </a:rPr>
              <a:t>h</a:t>
            </a:r>
            <a:r>
              <a:rPr lang="en-US" b="1" dirty="0" smtClean="0">
                <a:latin typeface="Calibri"/>
              </a:rPr>
              <a:t>;</a:t>
            </a:r>
          </a:p>
          <a:p>
            <a:endParaRPr lang="en-US" b="1" dirty="0" smtClean="0"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Calibri"/>
              </a:rPr>
              <a:t> length of the flat top, </a:t>
            </a:r>
            <a:r>
              <a:rPr lang="en-US" b="1" i="1" dirty="0" smtClean="0">
                <a:latin typeface="Calibri"/>
              </a:rPr>
              <a:t>f</a:t>
            </a:r>
            <a:r>
              <a:rPr lang="en-US" b="1" dirty="0" smtClean="0">
                <a:latin typeface="Calibri"/>
              </a:rPr>
              <a:t>;</a:t>
            </a:r>
          </a:p>
          <a:p>
            <a:endParaRPr lang="en-US" b="1" dirty="0" smtClean="0">
              <a:latin typeface="Calibri"/>
            </a:endParaRPr>
          </a:p>
          <a:p>
            <a:pPr>
              <a:buFont typeface="Arial" pitchFamily="34" charset="0"/>
              <a:buChar char="•"/>
            </a:pPr>
            <a:r>
              <a:rPr lang="en-US" b="1" i="1" dirty="0" smtClean="0">
                <a:latin typeface="Calibri"/>
              </a:rPr>
              <a:t> </a:t>
            </a:r>
            <a:r>
              <a:rPr lang="en-US" b="1" dirty="0" smtClean="0">
                <a:latin typeface="Calibri"/>
              </a:rPr>
              <a:t>thickness of the Al-substrate at the bottom (top) of the groove, </a:t>
            </a:r>
            <a:r>
              <a:rPr lang="en-US" b="1" i="1" dirty="0" smtClean="0">
                <a:latin typeface="Calibri"/>
              </a:rPr>
              <a:t>l</a:t>
            </a:r>
            <a:r>
              <a:rPr lang="en-US" b="1" dirty="0" smtClean="0">
                <a:latin typeface="Calibri"/>
              </a:rPr>
              <a:t>;</a:t>
            </a:r>
            <a:r>
              <a:rPr lang="en-US" b="1" i="1" dirty="0" smtClean="0">
                <a:latin typeface="Calibri"/>
              </a:rPr>
              <a:t> 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29" b="10638"/>
          <a:stretch>
            <a:fillRect/>
          </a:stretch>
        </p:blipFill>
        <p:spPr bwMode="auto">
          <a:xfrm>
            <a:off x="107504" y="3284984"/>
            <a:ext cx="432204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9672" y="6021288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of the substrate test samples was made by milling and   coating by MS in Linköping.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9952" y="4941168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Calculations indicated an efficiency that is 25-30% larger than that of a flat surface of the same active area. 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11586" t="9630" r="7312" b="13326"/>
          <a:stretch>
            <a:fillRect/>
          </a:stretch>
        </p:blipFill>
        <p:spPr bwMode="auto">
          <a:xfrm>
            <a:off x="179512" y="5949280"/>
            <a:ext cx="1197431" cy="72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054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6206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GEANT4 simulations of grooved surfaces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07504" y="3501008"/>
            <a:ext cx="8856984" cy="2167736"/>
            <a:chOff x="179512" y="1916832"/>
            <a:chExt cx="8856984" cy="2167736"/>
          </a:xfrm>
        </p:grpSpPr>
        <p:sp>
          <p:nvSpPr>
            <p:cNvPr id="5" name="Trapezoid 4"/>
            <p:cNvSpPr/>
            <p:nvPr/>
          </p:nvSpPr>
          <p:spPr>
            <a:xfrm>
              <a:off x="179512" y="2636912"/>
              <a:ext cx="1368187" cy="1368187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5" name="Trapezoid 14"/>
            <p:cNvSpPr/>
            <p:nvPr/>
          </p:nvSpPr>
          <p:spPr>
            <a:xfrm>
              <a:off x="2195736" y="2780928"/>
              <a:ext cx="1260187" cy="1260187"/>
            </a:xfrm>
            <a:prstGeom prst="trapezoid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9512" y="2276872"/>
              <a:ext cx="18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Boron trapezoid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95736" y="2420888"/>
              <a:ext cx="1584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Al trapezoid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39952" y="2204864"/>
              <a:ext cx="108012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Boron </a:t>
              </a:r>
            </a:p>
            <a:p>
              <a:r>
                <a:rPr lang="en-US" sz="1600" dirty="0" smtClean="0"/>
                <a:t>trapezoid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9672" y="2996952"/>
              <a:ext cx="504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-</a:t>
              </a:r>
              <a:endParaRPr lang="en-US" sz="28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35896" y="3068960"/>
              <a:ext cx="504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-</a:t>
              </a:r>
              <a:endParaRPr lang="en-US" sz="28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22296" y="3168392"/>
              <a:ext cx="504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=</a:t>
              </a:r>
              <a:endParaRPr lang="en-US" sz="2800" b="1" dirty="0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4211960" y="2852936"/>
              <a:ext cx="648101" cy="1152152"/>
            </a:xfrm>
            <a:prstGeom prst="triangle">
              <a:avLst/>
            </a:prstGeom>
            <a:solidFill>
              <a:srgbClr val="FF00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04248" y="1916832"/>
              <a:ext cx="2232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Basic groove element (G4SubtractionSolid,</a:t>
              </a:r>
              <a:r>
                <a:rPr lang="en-US" sz="1600" dirty="0"/>
                <a:t> </a:t>
              </a:r>
              <a:r>
                <a:rPr lang="en-US" sz="1600" dirty="0" smtClean="0"/>
                <a:t>G4AssemblyVolume)</a:t>
              </a:r>
              <a:endParaRPr lang="en-US" sz="16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4088" y="2276872"/>
              <a:ext cx="108012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Gas </a:t>
              </a:r>
            </a:p>
            <a:p>
              <a:r>
                <a:rPr lang="en-US" sz="1600" dirty="0" smtClean="0"/>
                <a:t>trapezoid</a:t>
              </a:r>
              <a:endParaRPr lang="en-US" sz="1600" dirty="0"/>
            </a:p>
          </p:txBody>
        </p:sp>
        <p:sp>
          <p:nvSpPr>
            <p:cNvPr id="40" name="Trapezoid 39"/>
            <p:cNvSpPr/>
            <p:nvPr/>
          </p:nvSpPr>
          <p:spPr>
            <a:xfrm>
              <a:off x="7000956" y="2752381"/>
              <a:ext cx="1404187" cy="1332187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41" name="Trapezoid 40"/>
            <p:cNvSpPr/>
            <p:nvPr/>
          </p:nvSpPr>
          <p:spPr>
            <a:xfrm>
              <a:off x="7071960" y="2822456"/>
              <a:ext cx="1260187" cy="1260187"/>
            </a:xfrm>
            <a:prstGeom prst="trapezoid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7380312" y="3140968"/>
              <a:ext cx="648000" cy="936128"/>
            </a:xfrm>
            <a:prstGeom prst="triangle">
              <a:avLst/>
            </a:prstGeom>
            <a:solidFill>
              <a:srgbClr val="FF0000"/>
            </a:solidFill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7431882" y="3281704"/>
              <a:ext cx="540000" cy="792096"/>
            </a:xfrm>
            <a:prstGeom prst="triangle">
              <a:avLst/>
            </a:prstGeom>
            <a:solidFill>
              <a:schemeClr val="bg1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/>
            <p:cNvSpPr/>
            <p:nvPr/>
          </p:nvSpPr>
          <p:spPr>
            <a:xfrm>
              <a:off x="5508104" y="3212976"/>
              <a:ext cx="540000" cy="792096"/>
            </a:xfrm>
            <a:prstGeom prst="triangle">
              <a:avLst/>
            </a:prstGeom>
            <a:solidFill>
              <a:schemeClr val="bg1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004048" y="3212976"/>
              <a:ext cx="504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-</a:t>
              </a:r>
              <a:endParaRPr lang="en-US" sz="2800" b="1" dirty="0"/>
            </a:p>
          </p:txBody>
        </p:sp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381328"/>
            <a:ext cx="6140682" cy="36004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2339752" y="1700808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underlying math was calculated by hand. </a:t>
            </a:r>
          </a:p>
          <a:p>
            <a:endParaRPr lang="en-US" dirty="0"/>
          </a:p>
          <a:p>
            <a:r>
              <a:rPr lang="en-US" dirty="0" smtClean="0"/>
              <a:t>The detector details (setup, materials, etc</a:t>
            </a:r>
            <a:r>
              <a:rPr lang="en-US" dirty="0"/>
              <a:t>.</a:t>
            </a:r>
            <a:r>
              <a:rPr lang="en-US" dirty="0" smtClean="0"/>
              <a:t>) were specified in the </a:t>
            </a:r>
            <a:r>
              <a:rPr lang="en-US" dirty="0" err="1" smtClean="0"/>
              <a:t>DetectorConstruction.cc</a:t>
            </a:r>
            <a:endParaRPr lang="en-US" dirty="0"/>
          </a:p>
        </p:txBody>
      </p:sp>
      <p:pic>
        <p:nvPicPr>
          <p:cNvPr id="74" name="Picture 73" descr="IMG_091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6" b="8781"/>
          <a:stretch/>
        </p:blipFill>
        <p:spPr>
          <a:xfrm rot="5400000">
            <a:off x="84188" y="1580107"/>
            <a:ext cx="2134863" cy="2088232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23528" y="58052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shape parameters of the trapezoids were defined in terms of the 4 main shape parameters t</a:t>
            </a:r>
            <a:r>
              <a:rPr lang="en-US" baseline="-25000" dirty="0" smtClean="0"/>
              <a:t>10B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Al</a:t>
            </a:r>
            <a:r>
              <a:rPr lang="en-US" dirty="0" smtClean="0"/>
              <a:t>, α-opening angle of the groove, length of the flat top.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0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66458</TotalTime>
  <Words>1386</Words>
  <Application>Microsoft Macintosh PowerPoint</Application>
  <PresentationFormat>On-screen Show (4:3)</PresentationFormat>
  <Paragraphs>177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ESS Core Powerpoint</vt:lpstr>
      <vt:lpstr>Geant4 simulations of Macrostructures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Irina Stefanescu</cp:lastModifiedBy>
  <cp:revision>967</cp:revision>
  <cp:lastPrinted>2016-08-31T07:41:59Z</cp:lastPrinted>
  <dcterms:created xsi:type="dcterms:W3CDTF">2013-10-29T16:05:10Z</dcterms:created>
  <dcterms:modified xsi:type="dcterms:W3CDTF">2016-09-05T05:58:02Z</dcterms:modified>
</cp:coreProperties>
</file>