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294" r:id="rId3"/>
    <p:sldId id="295" r:id="rId4"/>
    <p:sldId id="288" r:id="rId5"/>
    <p:sldId id="277" r:id="rId6"/>
    <p:sldId id="279" r:id="rId7"/>
    <p:sldId id="300" r:id="rId8"/>
    <p:sldId id="302" r:id="rId9"/>
    <p:sldId id="296" r:id="rId10"/>
    <p:sldId id="298" r:id="rId11"/>
    <p:sldId id="297" r:id="rId12"/>
    <p:sldId id="306" r:id="rId13"/>
    <p:sldId id="299" r:id="rId14"/>
    <p:sldId id="307" r:id="rId15"/>
    <p:sldId id="308" r:id="rId16"/>
    <p:sldId id="303" r:id="rId17"/>
    <p:sldId id="304" r:id="rId18"/>
    <p:sldId id="305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44" autoAdjust="0"/>
  </p:normalViewPr>
  <p:slideViewPr>
    <p:cSldViewPr snapToGrid="0" snapToObjects="1">
      <p:cViewPr varScale="1">
        <p:scale>
          <a:sx n="103" d="100"/>
          <a:sy n="103" d="100"/>
        </p:scale>
        <p:origin x="-10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15F4-DBAC-8645-8278-6F1CBECF3433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7CC7-F83A-3B4A-B49A-493B8F7E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FF39-58B4-4CAF-A13F-D2DC47EB52E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64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FF39-58B4-4CAF-A13F-D2DC47EB52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64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hyperlink" Target="https://zzz.physics.umn.edu/lowrad/_media/meeting8/ychen_gdgammas_aarm201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hyperlink" Target="https://zzz.physics.umn.edu/lowrad/_media/meeting8/ychen_gdgammas_aarm201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Simulation of </a:t>
            </a:r>
            <a:r>
              <a:rPr lang="en-US" sz="4800" dirty="0" err="1"/>
              <a:t>Gd</a:t>
            </a:r>
            <a:r>
              <a:rPr lang="en-US" sz="4800" dirty="0"/>
              <a:t> Gem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/>
              <a:t>NMX </a:t>
            </a:r>
            <a:r>
              <a:rPr lang="en-US" sz="4800" dirty="0" smtClean="0"/>
              <a:t>detector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05.09.2016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Dorothea Pfeiffer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CE </a:t>
            </a:r>
            <a:r>
              <a:rPr lang="de-DE" sz="4000" dirty="0" err="1" smtClean="0"/>
              <a:t>Spectrum</a:t>
            </a:r>
            <a:r>
              <a:rPr lang="de-DE" sz="4000" dirty="0" smtClean="0"/>
              <a:t> in </a:t>
            </a:r>
            <a:r>
              <a:rPr lang="de-DE" sz="4000" dirty="0" err="1" smtClean="0"/>
              <a:t>Gd</a:t>
            </a:r>
            <a:r>
              <a:rPr lang="de-DE" sz="4000" dirty="0" smtClean="0"/>
              <a:t> </a:t>
            </a:r>
            <a:r>
              <a:rPr lang="de-DE" sz="4000" dirty="0" err="1" smtClean="0"/>
              <a:t>converter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1" y="1961554"/>
            <a:ext cx="8785666" cy="3389227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4726" y="5843941"/>
            <a:ext cx="721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simulation, thermal neutrons and a natural </a:t>
            </a:r>
            <a:r>
              <a:rPr lang="en-US" dirty="0" err="1" smtClean="0"/>
              <a:t>Gd</a:t>
            </a:r>
            <a:r>
              <a:rPr lang="en-US" dirty="0" smtClean="0"/>
              <a:t> converter were used.</a:t>
            </a:r>
            <a:br>
              <a:rPr lang="en-US" dirty="0" smtClean="0"/>
            </a:br>
            <a:r>
              <a:rPr lang="en-US" dirty="0" smtClean="0"/>
              <a:t>The gas in the detector is ArCO</a:t>
            </a:r>
            <a:r>
              <a:rPr lang="en-US" baseline="-25000" dirty="0" smtClean="0"/>
              <a:t>2</a:t>
            </a:r>
            <a:r>
              <a:rPr lang="en-US" dirty="0" smtClean="0"/>
              <a:t> (70%/30%)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6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Efficiency </a:t>
            </a:r>
            <a:r>
              <a:rPr lang="de-DE" sz="4000" dirty="0" err="1" smtClean="0"/>
              <a:t>simulations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7" y="1713016"/>
            <a:ext cx="5121304" cy="4811609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98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CE </a:t>
            </a:r>
            <a:r>
              <a:rPr lang="de-DE" sz="4000" dirty="0" err="1" smtClean="0"/>
              <a:t>Spectrum</a:t>
            </a:r>
            <a:r>
              <a:rPr lang="de-DE" sz="4000" dirty="0" smtClean="0"/>
              <a:t> in </a:t>
            </a:r>
            <a:r>
              <a:rPr lang="de-DE" sz="4000" dirty="0" err="1" smtClean="0"/>
              <a:t>drift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4" y="1537828"/>
            <a:ext cx="7545765" cy="5163870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42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Percentiles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/>
              <a:t>d</a:t>
            </a:r>
            <a:r>
              <a:rPr lang="de-DE" sz="4000" dirty="0" err="1" smtClean="0"/>
              <a:t>eposited</a:t>
            </a:r>
            <a:r>
              <a:rPr lang="de-DE" sz="4000" dirty="0" smtClean="0"/>
              <a:t> </a:t>
            </a:r>
            <a:r>
              <a:rPr lang="de-DE" sz="4000" dirty="0" err="1" smtClean="0"/>
              <a:t>energy</a:t>
            </a:r>
            <a:r>
              <a:rPr lang="de-DE" sz="4000" dirty="0" smtClean="0"/>
              <a:t> </a:t>
            </a:r>
            <a:r>
              <a:rPr lang="de-DE" sz="4000" dirty="0" err="1" smtClean="0"/>
              <a:t>ce</a:t>
            </a:r>
            <a:r>
              <a:rPr lang="de-DE" sz="4000" dirty="0" smtClean="0"/>
              <a:t> 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4" y="1818067"/>
            <a:ext cx="7545765" cy="4603391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9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CSDA Range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maximum</a:t>
            </a:r>
            <a:r>
              <a:rPr lang="de-DE" sz="4000" dirty="0" smtClean="0"/>
              <a:t> </a:t>
            </a:r>
            <a:r>
              <a:rPr lang="de-DE" sz="4000" dirty="0" err="1" smtClean="0"/>
              <a:t>penetration</a:t>
            </a:r>
            <a:r>
              <a:rPr lang="de-DE" sz="4000" dirty="0" smtClean="0"/>
              <a:t> </a:t>
            </a:r>
            <a:r>
              <a:rPr lang="de-DE" sz="4000" dirty="0" err="1" smtClean="0"/>
              <a:t>depth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ce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3" y="1763045"/>
            <a:ext cx="7553218" cy="4618410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1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CE </a:t>
            </a:r>
            <a:r>
              <a:rPr lang="de-DE" sz="4000" dirty="0" err="1" smtClean="0"/>
              <a:t>track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3" y="2206889"/>
            <a:ext cx="8594058" cy="3327699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15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Mean</a:t>
            </a:r>
            <a:r>
              <a:rPr lang="de-DE" sz="4000" dirty="0" smtClean="0"/>
              <a:t> </a:t>
            </a:r>
            <a:r>
              <a:rPr lang="de-DE" sz="4000" dirty="0" err="1" smtClean="0"/>
              <a:t>deposited</a:t>
            </a:r>
            <a:r>
              <a:rPr lang="de-DE" sz="4000" dirty="0" smtClean="0"/>
              <a:t> </a:t>
            </a:r>
            <a:r>
              <a:rPr lang="de-DE" sz="4000" dirty="0" err="1" smtClean="0"/>
              <a:t>energy</a:t>
            </a:r>
            <a:r>
              <a:rPr lang="de-DE" sz="4000" dirty="0" smtClean="0"/>
              <a:t> </a:t>
            </a:r>
            <a:r>
              <a:rPr lang="de-DE" sz="4000" dirty="0" err="1" smtClean="0"/>
              <a:t>gammas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4" y="1818067"/>
            <a:ext cx="6812344" cy="4603391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7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Detection</a:t>
            </a:r>
            <a:r>
              <a:rPr lang="de-DE" sz="4000" dirty="0" smtClean="0"/>
              <a:t> </a:t>
            </a:r>
            <a:r>
              <a:rPr lang="de-DE" sz="4000" dirty="0" err="1" smtClean="0"/>
              <a:t>efficiency</a:t>
            </a:r>
            <a:r>
              <a:rPr lang="de-DE" sz="4000" dirty="0" smtClean="0"/>
              <a:t> </a:t>
            </a:r>
            <a:r>
              <a:rPr lang="de-DE" sz="4000" dirty="0" err="1" smtClean="0"/>
              <a:t>gammas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6" y="1818067"/>
            <a:ext cx="6740980" cy="4603391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07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Detection</a:t>
            </a:r>
            <a:r>
              <a:rPr lang="de-DE" sz="4000" dirty="0" smtClean="0"/>
              <a:t> </a:t>
            </a:r>
            <a:r>
              <a:rPr lang="de-DE" sz="4000" dirty="0" err="1" smtClean="0"/>
              <a:t>efficiency</a:t>
            </a:r>
            <a:r>
              <a:rPr lang="de-DE" sz="4000" dirty="0" smtClean="0"/>
              <a:t> </a:t>
            </a:r>
            <a:r>
              <a:rPr lang="de-DE" sz="4000" dirty="0" err="1" smtClean="0"/>
              <a:t>gammas</a:t>
            </a:r>
            <a:r>
              <a:rPr lang="de-DE" sz="4000" dirty="0" smtClean="0"/>
              <a:t> </a:t>
            </a:r>
            <a:r>
              <a:rPr lang="de-DE" sz="4000" dirty="0" err="1" smtClean="0"/>
              <a:t>based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on </a:t>
            </a:r>
            <a:r>
              <a:rPr lang="de-DE" sz="4000" dirty="0" err="1" smtClean="0"/>
              <a:t>threshold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18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" y="1500331"/>
            <a:ext cx="4428526" cy="3032396"/>
          </a:xfrm>
        </p:spPr>
      </p:pic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14" y="1454625"/>
            <a:ext cx="4456762" cy="3087178"/>
          </a:xfrm>
        </p:spPr>
      </p:pic>
      <p:sp>
        <p:nvSpPr>
          <p:cNvPr id="6" name="TextBox 5"/>
          <p:cNvSpPr txBox="1"/>
          <p:nvPr/>
        </p:nvSpPr>
        <p:spPr>
          <a:xfrm>
            <a:off x="628814" y="4615985"/>
            <a:ext cx="36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where 10% of </a:t>
            </a:r>
            <a:r>
              <a:rPr lang="en-US" dirty="0" err="1" smtClean="0"/>
              <a:t>ce</a:t>
            </a:r>
            <a:r>
              <a:rPr lang="en-US" dirty="0" smtClean="0"/>
              <a:t> are lost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0225" y="4632007"/>
            <a:ext cx="36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where </a:t>
            </a:r>
            <a:r>
              <a:rPr lang="en-US" dirty="0" smtClean="0"/>
              <a:t>25% </a:t>
            </a:r>
            <a:r>
              <a:rPr lang="en-US" dirty="0"/>
              <a:t>of </a:t>
            </a:r>
            <a:r>
              <a:rPr lang="en-US" dirty="0" err="1"/>
              <a:t>ce</a:t>
            </a:r>
            <a:r>
              <a:rPr lang="en-US" dirty="0"/>
              <a:t> are lost</a:t>
            </a:r>
          </a:p>
        </p:txBody>
      </p:sp>
    </p:spTree>
    <p:extLst>
      <p:ext uri="{BB962C8B-B14F-4D97-AF65-F5344CB8AC3E}">
        <p14:creationId xmlns:p14="http://schemas.microsoft.com/office/powerpoint/2010/main" val="211446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Outlook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647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efficiency and </a:t>
            </a:r>
            <a:r>
              <a:rPr lang="en-US" dirty="0" err="1" smtClean="0"/>
              <a:t>ce</a:t>
            </a:r>
            <a:r>
              <a:rPr lang="en-US" dirty="0" smtClean="0"/>
              <a:t> simulations and measurements have been published</a:t>
            </a:r>
          </a:p>
          <a:p>
            <a:pPr marL="0" indent="0">
              <a:buNone/>
            </a:pPr>
            <a:r>
              <a:rPr lang="en-US" sz="1800" dirty="0" smtClean="0"/>
              <a:t>D. Pfeiffer et al., First </a:t>
            </a:r>
            <a:r>
              <a:rPr lang="en-US" sz="1800" dirty="0"/>
              <a:t>measurements with new high-resolution gadolinium-GEM neutron </a:t>
            </a:r>
            <a:r>
              <a:rPr lang="en-US" sz="1800" dirty="0" smtClean="0"/>
              <a:t>detectors, JINST 11 (2016)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To come: </a:t>
            </a:r>
          </a:p>
          <a:p>
            <a:r>
              <a:rPr lang="en-US" dirty="0" smtClean="0"/>
              <a:t>Publication of the gamma simulations</a:t>
            </a:r>
            <a:endParaRPr lang="en-US" dirty="0" smtClean="0"/>
          </a:p>
          <a:p>
            <a:r>
              <a:rPr lang="en-US" dirty="0" smtClean="0"/>
              <a:t>Track </a:t>
            </a:r>
            <a:r>
              <a:rPr lang="en-US" dirty="0" smtClean="0"/>
              <a:t>simulations and simulated position resolution using the Geant4/Garfield </a:t>
            </a:r>
            <a:r>
              <a:rPr lang="en-US" dirty="0"/>
              <a:t>interface (Collaboration with </a:t>
            </a:r>
            <a:r>
              <a:rPr lang="en-US" dirty="0" err="1"/>
              <a:t>Carsten</a:t>
            </a:r>
            <a:r>
              <a:rPr lang="en-US" dirty="0"/>
              <a:t> </a:t>
            </a:r>
            <a:r>
              <a:rPr lang="en-US" dirty="0" err="1" smtClean="0"/>
              <a:t>Sogaard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Code written, but simulations have to be run and results </a:t>
            </a:r>
            <a:r>
              <a:rPr lang="en-US" dirty="0" err="1" smtClean="0"/>
              <a:t>analysed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Gd-GEM backwards setup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13.11.2014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Dorothea Pfeiffer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" y="1461121"/>
            <a:ext cx="8244406" cy="5496271"/>
          </a:xfrm>
          <a:prstGeom prst="rect">
            <a:avLst/>
          </a:prstGeom>
        </p:spPr>
      </p:pic>
      <p:grpSp>
        <p:nvGrpSpPr>
          <p:cNvPr id="41" name="D2 Avalanche"/>
          <p:cNvGrpSpPr/>
          <p:nvPr/>
        </p:nvGrpSpPr>
        <p:grpSpPr>
          <a:xfrm>
            <a:off x="4211960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42" name="Oval 41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Oval 53"/>
          <p:cNvSpPr/>
          <p:nvPr/>
        </p:nvSpPr>
        <p:spPr>
          <a:xfrm>
            <a:off x="3995936" y="317697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262760" y="3356992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D2 Avalanche"/>
          <p:cNvGrpSpPr/>
          <p:nvPr/>
        </p:nvGrpSpPr>
        <p:grpSpPr>
          <a:xfrm>
            <a:off x="4788024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59" name="Oval 58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D2 Avalanche"/>
          <p:cNvGrpSpPr/>
          <p:nvPr/>
        </p:nvGrpSpPr>
        <p:grpSpPr>
          <a:xfrm>
            <a:off x="5328104" y="414916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66" name="Oval 65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3995936" y="318757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83968" y="342900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23928" y="566124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95936" y="3212976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5517232"/>
            <a:ext cx="95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99992" y="3465008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688400" y="357301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32040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184072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499992" y="356031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716016" y="3645024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965948" y="3717032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20072" y="375094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004048" y="3212976"/>
            <a:ext cx="208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onversion electron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79" name="D2 Avalanche"/>
          <p:cNvGrpSpPr/>
          <p:nvPr/>
        </p:nvGrpSpPr>
        <p:grpSpPr>
          <a:xfrm>
            <a:off x="3661296" y="4161780"/>
            <a:ext cx="180000" cy="720000"/>
            <a:chOff x="2271343" y="4248371"/>
            <a:chExt cx="147970" cy="1315175"/>
          </a:xfrm>
          <a:solidFill>
            <a:srgbClr val="0000FF"/>
          </a:solidFill>
        </p:grpSpPr>
        <p:sp>
          <p:nvSpPr>
            <p:cNvPr id="80" name="Oval 79"/>
            <p:cNvSpPr/>
            <p:nvPr/>
          </p:nvSpPr>
          <p:spPr>
            <a:xfrm>
              <a:off x="2291513" y="4860934"/>
              <a:ext cx="107631" cy="11134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2291513" y="4714828"/>
              <a:ext cx="107631" cy="192959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305568" y="4348607"/>
              <a:ext cx="79521" cy="80757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2306559" y="4248371"/>
              <a:ext cx="77538" cy="132363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271343" y="5411315"/>
              <a:ext cx="147970" cy="152231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2271343" y="5190973"/>
              <a:ext cx="147970" cy="283176"/>
            </a:xfrm>
            <a:prstGeom prst="triangl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96130" y="5013176"/>
            <a:ext cx="14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" grpId="0" animBg="1"/>
      <p:bldP spid="3" grpId="1" animBg="1"/>
      <p:bldP spid="8" grpId="0"/>
      <p:bldP spid="8" grpId="1"/>
      <p:bldP spid="50" grpId="0" animBg="1"/>
      <p:bldP spid="51" grpId="0" animBg="1"/>
      <p:bldP spid="52" grpId="0" animBg="1"/>
      <p:bldP spid="56" grpId="0" animBg="1"/>
      <p:bldP spid="7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Detector</a:t>
            </a:r>
            <a:r>
              <a:rPr lang="de-DE" sz="4000" dirty="0" smtClean="0"/>
              <a:t> Model in Geant4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 smtClean="0"/>
              <a:t>13.11.2014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Dorothea Pfeiffer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DD99-8D7F-4555-B1F8-00CDF4A366AB}" type="slidenum">
              <a:rPr lang="en-GB" smtClean="0"/>
              <a:t>3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9" y="1461121"/>
            <a:ext cx="8244406" cy="5496271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3995936" y="317697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262760" y="3356992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95936" y="318757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283968" y="342900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923928" y="5661248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95936" y="3212976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43808" y="5517232"/>
            <a:ext cx="95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99992" y="3465008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688400" y="3573016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4932040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184072" y="3645024"/>
            <a:ext cx="36000" cy="36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499992" y="3560316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716016" y="3645024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965948" y="3717032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20072" y="3750940"/>
            <a:ext cx="0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004048" y="3212976"/>
            <a:ext cx="208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onversion electron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67575" y="3219674"/>
            <a:ext cx="4796246" cy="8507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28096" y="3513762"/>
            <a:ext cx="355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region where Garfield++ is used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6741" y="1486047"/>
            <a:ext cx="68170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Garfield used: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creation of ionization clusters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drifting the electrons and ions (diffusion)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Amplification, charge </a:t>
            </a:r>
            <a:r>
              <a:rPr lang="en-US" dirty="0">
                <a:solidFill>
                  <a:srgbClr val="FF0000"/>
                </a:solidFill>
              </a:rPr>
              <a:t>collection at </a:t>
            </a:r>
            <a:r>
              <a:rPr lang="en-US" dirty="0" smtClean="0">
                <a:solidFill>
                  <a:srgbClr val="FF0000"/>
                </a:solidFill>
              </a:rPr>
              <a:t>readout and signal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yet simulated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" grpId="0" animBg="1"/>
      <p:bldP spid="3" grpId="1" animBg="1"/>
      <p:bldP spid="8" grpId="0"/>
      <p:bldP spid="8" grpId="1"/>
      <p:bldP spid="50" grpId="0" animBg="1"/>
      <p:bldP spid="51" grpId="0" animBg="1"/>
      <p:bldP spid="52" grpId="0" animBg="1"/>
      <p:bldP spid="56" grpId="0" animBg="1"/>
      <p:bldP spid="78" grpId="0"/>
      <p:bldP spid="53" grpId="0" animBg="1"/>
      <p:bldP spid="5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Simulated</a:t>
            </a:r>
            <a:r>
              <a:rPr lang="de-DE" sz="4000" dirty="0" smtClean="0"/>
              <a:t> </a:t>
            </a:r>
            <a:r>
              <a:rPr lang="de-DE" sz="4000" dirty="0" err="1" smtClean="0"/>
              <a:t>detector</a:t>
            </a:r>
            <a:r>
              <a:rPr lang="de-DE" sz="4000" dirty="0" smtClean="0"/>
              <a:t> </a:t>
            </a:r>
            <a:r>
              <a:rPr lang="de-DE" sz="4000" dirty="0" err="1" smtClean="0"/>
              <a:t>parts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complete detector </a:t>
            </a:r>
            <a:r>
              <a:rPr lang="en-US" dirty="0" smtClean="0"/>
              <a:t>geometry implemented in Geant4 </a:t>
            </a:r>
          </a:p>
          <a:p>
            <a:pPr lvl="1"/>
            <a:r>
              <a:rPr lang="en-US" sz="2800" dirty="0" err="1" smtClean="0"/>
              <a:t>Gd</a:t>
            </a:r>
            <a:r>
              <a:rPr lang="en-US" sz="2800" dirty="0" smtClean="0"/>
              <a:t> cathode, frame, readout board, GEM foils (without holes), ArCO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filled drift, transfer and induction </a:t>
            </a:r>
          </a:p>
          <a:p>
            <a:r>
              <a:rPr lang="en-US" dirty="0" smtClean="0"/>
              <a:t>Cathode: Neutron capture and creation of gammas and conversion electrons</a:t>
            </a:r>
          </a:p>
          <a:p>
            <a:r>
              <a:rPr lang="en-US" dirty="0" smtClean="0"/>
              <a:t>Primary ionization</a:t>
            </a:r>
          </a:p>
          <a:p>
            <a:r>
              <a:rPr lang="en-US" dirty="0" smtClean="0"/>
              <a:t>Formation of ionization clusters </a:t>
            </a:r>
            <a:r>
              <a:rPr lang="en-US" dirty="0"/>
              <a:t>and the subsequent drift of the electrons </a:t>
            </a:r>
            <a:r>
              <a:rPr lang="en-US" dirty="0" smtClean="0"/>
              <a:t>(Geant4/Garfield interface)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7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Simulation </a:t>
            </a:r>
            <a:r>
              <a:rPr lang="de-DE" sz="4000" dirty="0" err="1"/>
              <a:t>of</a:t>
            </a:r>
            <a:r>
              <a:rPr lang="de-DE" sz="4000" dirty="0"/>
              <a:t> GEM </a:t>
            </a:r>
            <a:r>
              <a:rPr lang="de-DE" sz="4000" dirty="0" err="1" smtClean="0"/>
              <a:t>amplification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read</a:t>
            </a:r>
            <a:r>
              <a:rPr lang="de-DE" sz="4000" dirty="0" smtClean="0"/>
              <a:t> out?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5230739" cy="4968552"/>
          </a:xfrm>
        </p:spPr>
        <p:txBody>
          <a:bodyPr>
            <a:noAutofit/>
          </a:bodyPr>
          <a:lstStyle/>
          <a:p>
            <a:r>
              <a:rPr lang="en-US" sz="2400" dirty="0" smtClean="0"/>
              <a:t>Very slow (field maps)</a:t>
            </a:r>
          </a:p>
          <a:p>
            <a:r>
              <a:rPr lang="en-US" sz="2400" dirty="0" smtClean="0"/>
              <a:t>Usually done only for a few holes or parts of holes using symmetry</a:t>
            </a:r>
          </a:p>
          <a:p>
            <a:r>
              <a:rPr lang="en-US" sz="2400" dirty="0" smtClean="0"/>
              <a:t>Due to track length of conversion electron difficult</a:t>
            </a:r>
          </a:p>
          <a:p>
            <a:r>
              <a:rPr lang="en-US" sz="2400" dirty="0" err="1" smtClean="0"/>
              <a:t>Behaviour</a:t>
            </a:r>
            <a:r>
              <a:rPr lang="en-US" sz="2400" dirty="0" smtClean="0"/>
              <a:t> of GEM itself well understood</a:t>
            </a:r>
          </a:p>
          <a:p>
            <a:r>
              <a:rPr lang="en-US" sz="2400" dirty="0" smtClean="0"/>
              <a:t>Solution: Use of gain function to multiply signal and convolute with pulse shape function to simulate the read out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 descr="Screen Shot 2015-09-21 at 10.26.1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404" y="1426964"/>
            <a:ext cx="3594100" cy="53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5833" y="1412776"/>
            <a:ext cx="99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GEM foil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2575" y="4077072"/>
            <a:ext cx="227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field in holes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1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Geant4 </a:t>
            </a:r>
            <a:r>
              <a:rPr lang="de-DE" sz="4000" dirty="0" err="1" smtClean="0"/>
              <a:t>Gd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</a:t>
            </a:r>
            <a:r>
              <a:rPr lang="de-DE" sz="4000" dirty="0" smtClean="0"/>
              <a:t> </a:t>
            </a:r>
            <a:r>
              <a:rPr lang="de-DE" sz="4000" dirty="0" err="1" smtClean="0"/>
              <a:t>problems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mpossible </a:t>
            </a:r>
            <a:r>
              <a:rPr lang="en-US" sz="2400" dirty="0"/>
              <a:t>to get </a:t>
            </a:r>
            <a:r>
              <a:rPr lang="en-US" sz="2400" dirty="0" smtClean="0"/>
              <a:t>the conversion </a:t>
            </a:r>
            <a:r>
              <a:rPr lang="en-US" sz="2400" dirty="0"/>
              <a:t>electrons and the gamma emission </a:t>
            </a:r>
            <a:r>
              <a:rPr lang="en-US" sz="2400" dirty="0" smtClean="0"/>
              <a:t>correctly</a:t>
            </a:r>
            <a:r>
              <a:rPr lang="en-US" sz="2400" dirty="0"/>
              <a:t> </a:t>
            </a:r>
            <a:r>
              <a:rPr lang="en-US" sz="2400" dirty="0" smtClean="0"/>
              <a:t>at the same time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produce conversion electrons, the photo-evaporation model flag has </a:t>
            </a:r>
            <a:r>
              <a:rPr lang="en-US" sz="2400" dirty="0" smtClean="0"/>
              <a:t>to be </a:t>
            </a:r>
            <a:r>
              <a:rPr lang="en-US" sz="2400" dirty="0"/>
              <a:t>used. This model conserves the Q value, but produces a gamma </a:t>
            </a:r>
            <a:r>
              <a:rPr lang="en-US" sz="2400" dirty="0" smtClean="0"/>
              <a:t>spectrum that </a:t>
            </a:r>
            <a:r>
              <a:rPr lang="en-US" sz="2400" dirty="0"/>
              <a:t>differs very much from measured gamma spectra.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one uses the </a:t>
            </a:r>
            <a:r>
              <a:rPr lang="en-US" sz="2400" dirty="0" smtClean="0"/>
              <a:t>final state </a:t>
            </a:r>
            <a:r>
              <a:rPr lang="en-US" sz="2400" dirty="0"/>
              <a:t>model, there are no conversion electrons, the Q value is wrong, </a:t>
            </a:r>
            <a:r>
              <a:rPr lang="en-US" sz="2400" dirty="0" smtClean="0"/>
              <a:t>but the </a:t>
            </a:r>
            <a:r>
              <a:rPr lang="en-US" sz="2400" dirty="0"/>
              <a:t>gamma spectrum agrees with the measured ones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2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Geant4 </a:t>
            </a:r>
            <a:r>
              <a:rPr lang="de-DE" sz="4000" dirty="0" err="1" smtClean="0"/>
              <a:t>Gd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</a:t>
            </a:r>
            <a:r>
              <a:rPr lang="de-DE" sz="4000" dirty="0" smtClean="0"/>
              <a:t> </a:t>
            </a:r>
            <a:r>
              <a:rPr lang="de-DE" sz="4000" dirty="0" err="1" smtClean="0"/>
              <a:t>problems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8" y="1557338"/>
            <a:ext cx="6954201" cy="4967287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199" y="6324570"/>
            <a:ext cx="8013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u="sng" dirty="0"/>
              <a:t>https://</a:t>
            </a:r>
            <a:r>
              <a:rPr lang="en-US" sz="1600" u="sng" dirty="0" err="1"/>
              <a:t>zzz.physics.umn.edu</a:t>
            </a:r>
            <a:r>
              <a:rPr lang="en-US" sz="1600" u="sng" dirty="0"/>
              <a:t>/</a:t>
            </a:r>
            <a:r>
              <a:rPr lang="en-US" sz="1600" u="sng" dirty="0" err="1"/>
              <a:t>lowrad</a:t>
            </a:r>
            <a:r>
              <a:rPr lang="en-US" sz="1600" u="sng" dirty="0"/>
              <a:t>/_media/meeting8/ychen_gdgammas_aarm2015.pdf</a:t>
            </a:r>
            <a:endParaRPr lang="en-US" sz="16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9152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Geant4 </a:t>
            </a:r>
            <a:r>
              <a:rPr lang="de-DE" sz="4000" dirty="0" err="1" smtClean="0"/>
              <a:t>Gd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</a:t>
            </a:r>
            <a:r>
              <a:rPr lang="de-DE" sz="4000" dirty="0" smtClean="0"/>
              <a:t> </a:t>
            </a:r>
            <a:r>
              <a:rPr lang="de-DE" sz="4000" dirty="0" err="1" smtClean="0"/>
              <a:t>problems</a:t>
            </a:r>
            <a:endParaRPr lang="en-GB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8" y="1671459"/>
            <a:ext cx="6954201" cy="4739044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199" y="6324570"/>
            <a:ext cx="8013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u="sng" dirty="0"/>
              <a:t>https://</a:t>
            </a:r>
            <a:r>
              <a:rPr lang="en-US" sz="1600" u="sng" dirty="0" err="1"/>
              <a:t>zzz.physics.umn.edu</a:t>
            </a:r>
            <a:r>
              <a:rPr lang="en-US" sz="1600" u="sng" dirty="0"/>
              <a:t>/</a:t>
            </a:r>
            <a:r>
              <a:rPr lang="en-US" sz="1600" u="sng" dirty="0" err="1"/>
              <a:t>lowrad</a:t>
            </a:r>
            <a:r>
              <a:rPr lang="en-US" sz="1600" u="sng" dirty="0"/>
              <a:t>/_media/meeting8/ychen_gdgammas_aarm2015.pdf</a:t>
            </a:r>
            <a:endParaRPr lang="en-US" sz="1600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05654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Geant4 </a:t>
            </a:r>
            <a:r>
              <a:rPr lang="de-DE" sz="4000" dirty="0" err="1" smtClean="0"/>
              <a:t>Gd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</a:t>
            </a:r>
            <a:r>
              <a:rPr lang="de-DE" sz="4000" dirty="0" smtClean="0"/>
              <a:t> </a:t>
            </a:r>
            <a:r>
              <a:rPr lang="de-DE" sz="4000" dirty="0" err="1" smtClean="0"/>
              <a:t>problems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Conversion electrons, literature and Geant4:   </a:t>
            </a:r>
          </a:p>
          <a:p>
            <a:pPr lvl="1"/>
            <a:r>
              <a:rPr lang="en-US" sz="2000" baseline="30000" dirty="0" smtClean="0"/>
              <a:t>155</a:t>
            </a:r>
            <a:r>
              <a:rPr lang="en-US" sz="2000" dirty="0" smtClean="0"/>
              <a:t>Gd: 0.61 -  0.79 (Geant4 1.25)</a:t>
            </a:r>
          </a:p>
          <a:p>
            <a:pPr lvl="1"/>
            <a:r>
              <a:rPr lang="en-US" sz="2000" baseline="30000" dirty="0" smtClean="0"/>
              <a:t>157</a:t>
            </a:r>
            <a:r>
              <a:rPr lang="en-US" sz="2000" dirty="0" smtClean="0"/>
              <a:t>Gd: 0.60 </a:t>
            </a:r>
            <a:r>
              <a:rPr lang="en-US" sz="2000" dirty="0"/>
              <a:t>-  </a:t>
            </a:r>
            <a:r>
              <a:rPr lang="en-US" sz="2000" dirty="0" smtClean="0"/>
              <a:t>0.61 (</a:t>
            </a:r>
            <a:r>
              <a:rPr lang="en-US" sz="2000" dirty="0"/>
              <a:t>Geant4 </a:t>
            </a:r>
            <a:r>
              <a:rPr lang="en-US" sz="2000" dirty="0" smtClean="0"/>
              <a:t>0.45)</a:t>
            </a:r>
          </a:p>
          <a:p>
            <a:pPr lvl="1"/>
            <a:r>
              <a:rPr lang="en-US" sz="2000" dirty="0" smtClean="0"/>
              <a:t>Nat </a:t>
            </a:r>
            <a:r>
              <a:rPr lang="en-US" sz="2000" dirty="0" err="1" smtClean="0"/>
              <a:t>Gd</a:t>
            </a:r>
            <a:r>
              <a:rPr lang="en-US" sz="2000" dirty="0" smtClean="0"/>
              <a:t>: 0.6 – 0.66 </a:t>
            </a:r>
            <a:r>
              <a:rPr lang="en-US" sz="2000" dirty="0"/>
              <a:t>(Geant4 </a:t>
            </a:r>
            <a:r>
              <a:rPr lang="en-US" sz="2000" dirty="0" smtClean="0"/>
              <a:t>0.66)</a:t>
            </a:r>
            <a:endParaRPr lang="en-US" sz="2000" dirty="0"/>
          </a:p>
          <a:p>
            <a:r>
              <a:rPr lang="en-US" sz="2000" dirty="0" smtClean="0"/>
              <a:t>For natural </a:t>
            </a:r>
            <a:r>
              <a:rPr lang="en-US" sz="2000" dirty="0" err="1"/>
              <a:t>Gd</a:t>
            </a:r>
            <a:r>
              <a:rPr lang="en-US" sz="2000" dirty="0"/>
              <a:t> the combined results looks </a:t>
            </a:r>
            <a:r>
              <a:rPr lang="en-US" sz="2000" dirty="0" smtClean="0"/>
              <a:t>ok (</a:t>
            </a:r>
            <a:r>
              <a:rPr lang="en-US" sz="2000" dirty="0"/>
              <a:t>by accident? Isotope composition and cross sections seem to balance </a:t>
            </a:r>
            <a:r>
              <a:rPr lang="en-US" sz="2000" dirty="0" smtClean="0"/>
              <a:t>out the </a:t>
            </a:r>
            <a:r>
              <a:rPr lang="en-US" sz="2000" dirty="0"/>
              <a:t>error), about 0.66 conversion electrons per neutron. </a:t>
            </a:r>
            <a:endParaRPr lang="en-US" sz="2000" dirty="0" smtClean="0"/>
          </a:p>
          <a:p>
            <a:r>
              <a:rPr lang="en-US" sz="2000" dirty="0" smtClean="0"/>
              <a:t>For the efficiency </a:t>
            </a:r>
            <a:r>
              <a:rPr lang="en-US" sz="2000" dirty="0"/>
              <a:t>not </a:t>
            </a:r>
            <a:r>
              <a:rPr lang="en-US" sz="2000" dirty="0" smtClean="0"/>
              <a:t>only the </a:t>
            </a:r>
            <a:r>
              <a:rPr lang="en-US" sz="2000" dirty="0"/>
              <a:t>conversion electrons per neutron is interesting, but </a:t>
            </a:r>
            <a:r>
              <a:rPr lang="en-US" sz="2000" dirty="0" smtClean="0"/>
              <a:t>in how </a:t>
            </a:r>
            <a:r>
              <a:rPr lang="en-US" sz="2000" dirty="0"/>
              <a:t>many cases at least one conversion electron is produced.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some </a:t>
            </a:r>
            <a:r>
              <a:rPr lang="en-US" sz="2000" dirty="0" smtClean="0"/>
              <a:t>cases 2,3 </a:t>
            </a:r>
            <a:r>
              <a:rPr lang="en-US" sz="2000" dirty="0"/>
              <a:t>or 4 </a:t>
            </a:r>
            <a:r>
              <a:rPr lang="en-US" sz="2000" dirty="0" err="1" smtClean="0"/>
              <a:t>ce</a:t>
            </a:r>
            <a:r>
              <a:rPr lang="en-US" sz="2000" dirty="0" smtClean="0"/>
              <a:t> are </a:t>
            </a:r>
            <a:r>
              <a:rPr lang="en-US" sz="2000" dirty="0"/>
              <a:t>produced, </a:t>
            </a:r>
            <a:r>
              <a:rPr lang="en-US" sz="2000" dirty="0" smtClean="0"/>
              <a:t>maybe not correct in Geant4?</a:t>
            </a:r>
          </a:p>
          <a:p>
            <a:r>
              <a:rPr lang="en-US" sz="2000" dirty="0" smtClean="0"/>
              <a:t>Spectra of </a:t>
            </a:r>
            <a:r>
              <a:rPr lang="en-US" sz="2000" dirty="0" err="1" smtClean="0"/>
              <a:t>ce</a:t>
            </a:r>
            <a:r>
              <a:rPr lang="en-US" sz="2000" dirty="0" smtClean="0"/>
              <a:t> look correct though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08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</TotalTime>
  <Words>595</Words>
  <Application>Microsoft Macintosh PowerPoint</Application>
  <PresentationFormat>On-screen Show (4:3)</PresentationFormat>
  <Paragraphs>90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</vt:lpstr>
      <vt:lpstr>Simulation of Gd Gem  for NMX detector</vt:lpstr>
      <vt:lpstr>Gd-GEM backwards setup</vt:lpstr>
      <vt:lpstr>Detector Model in Geant4</vt:lpstr>
      <vt:lpstr>Simulated detector parts</vt:lpstr>
      <vt:lpstr>Simulation of GEM amplification and read out?</vt:lpstr>
      <vt:lpstr>Geant4 Gd simulation problems</vt:lpstr>
      <vt:lpstr>Geant4 Gd simulation problems</vt:lpstr>
      <vt:lpstr>Geant4 Gd simulation problems</vt:lpstr>
      <vt:lpstr>Geant4 Gd simulation problems</vt:lpstr>
      <vt:lpstr>CE Spectrum in Gd converter</vt:lpstr>
      <vt:lpstr>Efficiency simulations</vt:lpstr>
      <vt:lpstr>CE Spectrum in drift</vt:lpstr>
      <vt:lpstr>Percentiles of deposited energy ce </vt:lpstr>
      <vt:lpstr>CSDA Range and maximum penetration depth of ce</vt:lpstr>
      <vt:lpstr>CE track</vt:lpstr>
      <vt:lpstr>Mean deposited energy gammas</vt:lpstr>
      <vt:lpstr>Detection efficiency gammas</vt:lpstr>
      <vt:lpstr>Detection efficiency gammas based on threshold</vt:lpstr>
      <vt:lpstr>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Gd foils</dc:title>
  <dc:creator>Dorothea Pfeiffer</dc:creator>
  <cp:lastModifiedBy>Dorothea Pfeiffer</cp:lastModifiedBy>
  <cp:revision>129</cp:revision>
  <dcterms:created xsi:type="dcterms:W3CDTF">2016-01-27T12:07:57Z</dcterms:created>
  <dcterms:modified xsi:type="dcterms:W3CDTF">2016-09-05T13:58:42Z</dcterms:modified>
</cp:coreProperties>
</file>