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0"/>
  </p:notesMasterIdLst>
  <p:sldIdLst>
    <p:sldId id="256" r:id="rId2"/>
    <p:sldId id="271" r:id="rId3"/>
    <p:sldId id="277" r:id="rId4"/>
    <p:sldId id="288" r:id="rId5"/>
    <p:sldId id="279" r:id="rId6"/>
    <p:sldId id="280" r:id="rId7"/>
    <p:sldId id="282" r:id="rId8"/>
    <p:sldId id="286" r:id="rId9"/>
    <p:sldId id="284" r:id="rId10"/>
    <p:sldId id="281" r:id="rId11"/>
    <p:sldId id="283" r:id="rId12"/>
    <p:sldId id="287" r:id="rId13"/>
    <p:sldId id="289" r:id="rId14"/>
    <p:sldId id="290" r:id="rId15"/>
    <p:sldId id="292" r:id="rId16"/>
    <p:sldId id="291" r:id="rId17"/>
    <p:sldId id="293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94644" autoAdjust="0"/>
  </p:normalViewPr>
  <p:slideViewPr>
    <p:cSldViewPr snapToGrid="0" snapToObjects="1">
      <p:cViewPr varScale="1">
        <p:scale>
          <a:sx n="102" d="100"/>
          <a:sy n="102" d="100"/>
        </p:scale>
        <p:origin x="-10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115F4-DBAC-8645-8278-6F1CBECF3433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77CC7-F83A-3B4A-B49A-493B8F7ED4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56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Bildobjekt 7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6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0EACB-BD3B-6F44-84D4-1B24FE7E1B21}" type="datetimeFigureOut">
              <a:rPr lang="en-US" smtClean="0"/>
              <a:t>05/09/2016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9A3EC-79E9-9546-B942-01C1DB365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s://garfieldpp.web.cern.ch/garfieldpp/" TargetMode="External"/><Relationship Id="rId3" Type="http://schemas.openxmlformats.org/officeDocument/2006/relationships/hyperlink" Target="https://root.cern.ch/geant4-vmc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Geant4/</a:t>
            </a:r>
            <a:r>
              <a:rPr lang="en-US" sz="4800" dirty="0"/>
              <a:t>Garfield interface</a:t>
            </a:r>
            <a:br>
              <a:rPr lang="en-US" sz="4800" dirty="0"/>
            </a:br>
            <a:r>
              <a:rPr lang="en-US" sz="2200" dirty="0"/>
              <a:t>https://</a:t>
            </a:r>
            <a:r>
              <a:rPr lang="en-US" sz="2200" dirty="0" err="1"/>
              <a:t>garfieldpp.web.cern.ch</a:t>
            </a:r>
            <a:r>
              <a:rPr lang="en-US" sz="2200" dirty="0"/>
              <a:t>/</a:t>
            </a:r>
            <a:r>
              <a:rPr lang="en-US" sz="2200" dirty="0" err="1"/>
              <a:t>garfieldpp</a:t>
            </a:r>
            <a:r>
              <a:rPr lang="en-US" sz="2200" dirty="0"/>
              <a:t>/examples/geant4-interface/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05.09.2016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Dorothea Pfeiffer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54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G4VFastSimulationModel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10</a:t>
            </a:fld>
            <a:endParaRPr lang="en-GB" dirty="0"/>
          </a:p>
        </p:txBody>
      </p:sp>
      <p:pic>
        <p:nvPicPr>
          <p:cNvPr id="6" name="Picture 5" descr="Screen Shot 2016-09-05 at 01.20.3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" y="1689381"/>
            <a:ext cx="6644588" cy="503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21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G4VFastSimulationModel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/>
              <a:t>During the detector construction, an instance of the </a:t>
            </a:r>
            <a:r>
              <a:rPr lang="en-US" sz="2400" dirty="0" err="1"/>
              <a:t>GarfieldModel</a:t>
            </a:r>
            <a:r>
              <a:rPr lang="en-US" sz="2400" dirty="0"/>
              <a:t> is created. The G4Region, that was created before, is given as a parameter to the constructor of the </a:t>
            </a:r>
            <a:r>
              <a:rPr lang="en-US" sz="2400" dirty="0" err="1"/>
              <a:t>GarfieldModel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11</a:t>
            </a:fld>
            <a:endParaRPr lang="en-GB" dirty="0"/>
          </a:p>
        </p:txBody>
      </p:sp>
      <p:pic>
        <p:nvPicPr>
          <p:cNvPr id="3" name="Picture 2" descr="Screen Shot 2016-09-05 at 01.23.3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2591"/>
            <a:ext cx="9144000" cy="16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G4VUserPhysicsList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G4FastSimulationManagerProcess </a:t>
            </a:r>
            <a:r>
              <a:rPr lang="en-US" sz="2400" dirty="0"/>
              <a:t>is the physics process of the </a:t>
            </a:r>
            <a:r>
              <a:rPr lang="en-US" sz="2400" dirty="0" smtClean="0"/>
              <a:t>parameterization. 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serves as interface between the Geant4 tracking and the user </a:t>
            </a:r>
            <a:r>
              <a:rPr lang="en-US" sz="2400" dirty="0" smtClean="0"/>
              <a:t>parameterization. </a:t>
            </a:r>
          </a:p>
          <a:p>
            <a:r>
              <a:rPr lang="en-US" sz="2400" dirty="0" smtClean="0"/>
              <a:t>At </a:t>
            </a:r>
            <a:r>
              <a:rPr lang="en-US" sz="2400" dirty="0"/>
              <a:t>tracking time, the G4FastSimulationManagerProcess collaborates with the G4VFastSimulationManager of the current volume, and allows the user model to be triggered.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the user physics list, the G4FastSimulationManagerProcess must now be added as a discrete process to the process list of the particles for which the model shall apply. A discrete process is a process that uses only the </a:t>
            </a:r>
            <a:r>
              <a:rPr lang="en-US" sz="2400" dirty="0" err="1"/>
              <a:t>PostStepDoIt</a:t>
            </a:r>
            <a:r>
              <a:rPr lang="en-US" sz="2400" dirty="0"/>
              <a:t> method. </a:t>
            </a:r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6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G4VUserPhysicsList</a:t>
            </a:r>
            <a:endParaRPr lang="en-US" sz="4000" b="1" dirty="0"/>
          </a:p>
        </p:txBody>
      </p:sp>
      <p:pic>
        <p:nvPicPr>
          <p:cNvPr id="3" name="Content Placeholder 2" descr="Screen Shot 2016-09-05 at 01.51.06 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18695"/>
          <a:stretch>
            <a:fillRect/>
          </a:stretch>
        </p:blipFill>
        <p:spPr>
          <a:xfrm>
            <a:off x="539750" y="1557338"/>
            <a:ext cx="7920038" cy="4967287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1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Garfield++ Physics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method void </a:t>
            </a:r>
            <a:r>
              <a:rPr lang="en-US" sz="2400" dirty="0" err="1"/>
              <a:t>DoIt</a:t>
            </a:r>
            <a:r>
              <a:rPr lang="en-US" sz="2400" dirty="0"/>
              <a:t>(</a:t>
            </a:r>
            <a:r>
              <a:rPr lang="en-US" sz="2400" dirty="0" err="1"/>
              <a:t>const</a:t>
            </a:r>
            <a:r>
              <a:rPr lang="en-US" sz="2400" dirty="0"/>
              <a:t> G4FastTrack&amp; </a:t>
            </a:r>
            <a:r>
              <a:rPr lang="en-US" sz="2400" dirty="0" err="1"/>
              <a:t>fastTrack</a:t>
            </a:r>
            <a:r>
              <a:rPr lang="en-US" sz="2400" dirty="0"/>
              <a:t>, G4FastStep&amp; </a:t>
            </a:r>
            <a:r>
              <a:rPr lang="en-US" sz="2400" dirty="0" err="1"/>
              <a:t>fastStep</a:t>
            </a:r>
            <a:r>
              <a:rPr lang="en-US" sz="2400" dirty="0"/>
              <a:t>) </a:t>
            </a:r>
            <a:r>
              <a:rPr lang="en-US" sz="2400" dirty="0" smtClean="0"/>
              <a:t>contains the Garfield++ simulation, that has to be created by the user depending on the individual needs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only material that is used in Garfield for the electron transport is the gas, the other materials do not have any influence on the physics </a:t>
            </a:r>
            <a:r>
              <a:rPr lang="en-US" sz="2400" dirty="0" err="1"/>
              <a:t>behaviour</a:t>
            </a:r>
            <a:r>
              <a:rPr lang="en-US" sz="2400" dirty="0"/>
              <a:t>. The geometry is only important for the </a:t>
            </a:r>
            <a:r>
              <a:rPr lang="en-US" sz="2400" dirty="0" smtClean="0"/>
              <a:t>E- and B-field </a:t>
            </a:r>
            <a:r>
              <a:rPr lang="en-US" sz="2400" dirty="0"/>
              <a:t>definition, and to define the limit of the gas volume. The electrons are not transported beyond the volume. </a:t>
            </a:r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27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Geometry and Fields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5341706" cy="4968552"/>
          </a:xfrm>
        </p:spPr>
        <p:txBody>
          <a:bodyPr>
            <a:noAutofit/>
          </a:bodyPr>
          <a:lstStyle/>
          <a:p>
            <a:r>
              <a:rPr lang="en-US" sz="2200" dirty="0" smtClean="0"/>
              <a:t>Only </a:t>
            </a:r>
            <a:r>
              <a:rPr lang="en-US" sz="2200" dirty="0"/>
              <a:t>part of the geometry that is needed is the shape of the gaseous region, and </a:t>
            </a:r>
            <a:r>
              <a:rPr lang="en-US" sz="2200" dirty="0" smtClean="0"/>
              <a:t>that can </a:t>
            </a:r>
            <a:r>
              <a:rPr lang="en-US" sz="2200" dirty="0"/>
              <a:t>be created from the Geant4 </a:t>
            </a:r>
            <a:r>
              <a:rPr lang="en-US" sz="2200" dirty="0" smtClean="0"/>
              <a:t>geometry via GDML export</a:t>
            </a:r>
            <a:endParaRPr lang="en-US" sz="2200" dirty="0"/>
          </a:p>
          <a:p>
            <a:r>
              <a:rPr lang="en-US" sz="2200" dirty="0" smtClean="0"/>
              <a:t>Elements like the wires of a wire chamber or GEM foils can be implemented in Geant4, if important for the simulation (interaction probability). In Garfield++ they will only be present in the form of a field map (GEM foil) or the analytical field definition (wires)</a:t>
            </a:r>
          </a:p>
          <a:p>
            <a:r>
              <a:rPr lang="en-US" sz="2200" dirty="0" smtClean="0"/>
              <a:t>E- and B-fields can be also defined in Geant4, if they influence the primary particle</a:t>
            </a:r>
            <a:endParaRPr lang="en-US" sz="2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605" y="1556792"/>
            <a:ext cx="3321395" cy="3066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8423" y="4845561"/>
            <a:ext cx="2354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 of two GEM 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Compilation and linking</a:t>
            </a:r>
            <a:endParaRPr lang="en-US" sz="4000" b="1" dirty="0"/>
          </a:p>
        </p:txBody>
      </p:sp>
      <p:pic>
        <p:nvPicPr>
          <p:cNvPr id="3" name="Content Placeholder 2" descr="Screen Shot 2016-09-05 at 01.58.36 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" b="2391"/>
          <a:stretch>
            <a:fillRect/>
          </a:stretch>
        </p:blipFill>
        <p:spPr>
          <a:xfrm>
            <a:off x="457200" y="1591647"/>
            <a:ext cx="7314257" cy="4587353"/>
          </a:xfr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16</a:t>
            </a:fld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7165" y="6356350"/>
            <a:ext cx="6384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 is one C++ Geant4 program that is linked against Garfield++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6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Limitations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Geant4/Garfield </a:t>
            </a:r>
            <a:r>
              <a:rPr lang="de-DE" sz="4000" dirty="0" err="1" smtClean="0"/>
              <a:t>interface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Comments by Vladimir </a:t>
            </a:r>
            <a:r>
              <a:rPr lang="en-US" sz="2000" dirty="0" err="1" smtClean="0"/>
              <a:t>Ivanchenko</a:t>
            </a:r>
            <a:r>
              <a:rPr lang="en-US" sz="2000" dirty="0"/>
              <a:t> </a:t>
            </a:r>
            <a:r>
              <a:rPr lang="en-US" sz="2000" dirty="0" smtClean="0"/>
              <a:t>and Alberto </a:t>
            </a:r>
            <a:r>
              <a:rPr lang="en-US" sz="2000" dirty="0" err="1" smtClean="0"/>
              <a:t>Ribon</a:t>
            </a:r>
            <a:r>
              <a:rPr lang="en-US" sz="2000" dirty="0" smtClean="0"/>
              <a:t>:</a:t>
            </a:r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is fine the way you use the </a:t>
            </a:r>
            <a:r>
              <a:rPr lang="en-US" sz="2000" b="1" dirty="0" err="1"/>
              <a:t>PAIPhotModel</a:t>
            </a:r>
            <a:r>
              <a:rPr lang="en-US" sz="2000" dirty="0"/>
              <a:t> via the method </a:t>
            </a:r>
            <a:r>
              <a:rPr lang="en-US" sz="2000" b="1" dirty="0"/>
              <a:t>G4EmConfigurator::</a:t>
            </a:r>
            <a:r>
              <a:rPr lang="en-US" sz="2000" b="1" dirty="0" err="1"/>
              <a:t>SetExtraEmModel</a:t>
            </a:r>
            <a:r>
              <a:rPr lang="en-US" sz="2000" dirty="0"/>
              <a:t> .</a:t>
            </a:r>
          </a:p>
          <a:p>
            <a:r>
              <a:rPr lang="en-US" sz="2000" dirty="0" smtClean="0"/>
              <a:t>However</a:t>
            </a:r>
            <a:r>
              <a:rPr lang="en-US" sz="2000" dirty="0"/>
              <a:t>, it is safer here to set </a:t>
            </a:r>
            <a:r>
              <a:rPr lang="en-US" sz="2000" b="1" dirty="0"/>
              <a:t>0.0</a:t>
            </a:r>
            <a:r>
              <a:rPr lang="en-US" sz="2000" dirty="0"/>
              <a:t> (instead of 0.01*keV) </a:t>
            </a:r>
            <a:r>
              <a:rPr lang="en-US" sz="2000" dirty="0" smtClean="0"/>
              <a:t> </a:t>
            </a:r>
            <a:r>
              <a:rPr lang="en-US" sz="2000" dirty="0"/>
              <a:t>the minimum energy in which the model is applicable. </a:t>
            </a:r>
          </a:p>
          <a:p>
            <a:r>
              <a:rPr lang="en-US" sz="2000" dirty="0" smtClean="0"/>
              <a:t>The </a:t>
            </a:r>
            <a:r>
              <a:rPr lang="en-US" sz="2000" b="1" dirty="0" err="1"/>
              <a:t>PAIPhotModel</a:t>
            </a:r>
            <a:r>
              <a:rPr lang="en-US" sz="2000" dirty="0"/>
              <a:t>, although it is recommended by its author (Vladimir </a:t>
            </a:r>
            <a:r>
              <a:rPr lang="en-US" sz="2000" dirty="0" err="1"/>
              <a:t>Grichine</a:t>
            </a:r>
            <a:r>
              <a:rPr lang="en-US" sz="2000" dirty="0" smtClean="0"/>
              <a:t>)  </a:t>
            </a:r>
            <a:r>
              <a:rPr lang="en-US" sz="2000" dirty="0"/>
              <a:t>has been less tested and validated than </a:t>
            </a:r>
            <a:r>
              <a:rPr lang="en-US" sz="2000" b="1" dirty="0" err="1"/>
              <a:t>PAIModel</a:t>
            </a:r>
            <a:r>
              <a:rPr lang="en-US" sz="2000" dirty="0"/>
              <a:t>, so it could be worth </a:t>
            </a:r>
            <a:r>
              <a:rPr lang="en-US" sz="2000" dirty="0" smtClean="0"/>
              <a:t>considering  </a:t>
            </a:r>
            <a:r>
              <a:rPr lang="en-US" sz="2000" dirty="0"/>
              <a:t>also the latter as a possible alternative model.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approach of using the fast-</a:t>
            </a:r>
            <a:r>
              <a:rPr lang="en-US" sz="2000" dirty="0" err="1"/>
              <a:t>sim</a:t>
            </a:r>
            <a:r>
              <a:rPr lang="en-US" sz="2000" dirty="0"/>
              <a:t> machinery of Geant4 for interfacing it to </a:t>
            </a:r>
            <a:r>
              <a:rPr lang="en-US" sz="2000" dirty="0" smtClean="0"/>
              <a:t>Garfield  </a:t>
            </a:r>
            <a:r>
              <a:rPr lang="en-US" sz="2000" dirty="0"/>
              <a:t>could not work optimally in the case of dense particle flows, for instance very close </a:t>
            </a:r>
            <a:r>
              <a:rPr lang="en-US" sz="2000" dirty="0" smtClean="0"/>
              <a:t>to  </a:t>
            </a:r>
            <a:r>
              <a:rPr lang="en-US" sz="2000" dirty="0"/>
              <a:t>the collision point, or in an electromagnetic or </a:t>
            </a:r>
            <a:r>
              <a:rPr lang="en-US" sz="2000" dirty="0" err="1"/>
              <a:t>hadronic</a:t>
            </a:r>
            <a:r>
              <a:rPr lang="en-US" sz="2000" dirty="0"/>
              <a:t> showers. </a:t>
            </a:r>
          </a:p>
          <a:p>
            <a:r>
              <a:rPr lang="en-US" sz="2000" dirty="0"/>
              <a:t> </a:t>
            </a:r>
            <a:r>
              <a:rPr lang="en-US" sz="2000" dirty="0" smtClean="0"/>
              <a:t>In </a:t>
            </a:r>
            <a:r>
              <a:rPr lang="en-US" sz="2000" dirty="0"/>
              <a:t>fact, in these cases, Garfield should consider the combined energy deposits </a:t>
            </a:r>
            <a:r>
              <a:rPr lang="en-US" sz="2000" dirty="0" smtClean="0"/>
              <a:t>produced  </a:t>
            </a:r>
            <a:r>
              <a:rPr lang="en-US" sz="2000" dirty="0"/>
              <a:t>by all "primary" particles that pass through the gas detector in the same time window. </a:t>
            </a:r>
            <a:endParaRPr lang="en-US" sz="20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8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Users </a:t>
            </a:r>
            <a:r>
              <a:rPr lang="de-DE" sz="4000" dirty="0" err="1" smtClean="0"/>
              <a:t>of</a:t>
            </a:r>
            <a:r>
              <a:rPr lang="de-DE" sz="4000" dirty="0" smtClean="0"/>
              <a:t> Geant4/Garfield </a:t>
            </a:r>
            <a:r>
              <a:rPr lang="de-DE" sz="4000" dirty="0" err="1" smtClean="0"/>
              <a:t>interface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Geant4/Garfield++ interface example is now part of the Garfield++ distribution (Heinrich Schindler)</a:t>
            </a:r>
          </a:p>
          <a:p>
            <a:pPr lvl="1"/>
            <a:r>
              <a:rPr lang="en-US" sz="1800" b="1" dirty="0">
                <a:hlinkClick r:id="rId2"/>
              </a:rPr>
              <a:t>https://</a:t>
            </a:r>
            <a:r>
              <a:rPr lang="en-US" sz="1800" b="1" dirty="0" err="1">
                <a:hlinkClick r:id="rId2"/>
              </a:rPr>
              <a:t>garfieldpp.web.cern.ch</a:t>
            </a:r>
            <a:r>
              <a:rPr lang="en-US" sz="1800" b="1" dirty="0">
                <a:hlinkClick r:id="rId2"/>
              </a:rPr>
              <a:t>/</a:t>
            </a:r>
            <a:r>
              <a:rPr lang="en-US" sz="1800" b="1" dirty="0" err="1">
                <a:hlinkClick r:id="rId2"/>
              </a:rPr>
              <a:t>garfieldpp</a:t>
            </a:r>
            <a:r>
              <a:rPr lang="en-US" sz="1800" b="1" dirty="0">
                <a:hlinkClick r:id="rId2"/>
              </a:rPr>
              <a:t>/</a:t>
            </a:r>
            <a:endParaRPr lang="en-US" sz="1800" b="1" dirty="0" smtClean="0"/>
          </a:p>
          <a:p>
            <a:r>
              <a:rPr lang="en-US" sz="1800" b="1" dirty="0"/>
              <a:t>I</a:t>
            </a:r>
            <a:r>
              <a:rPr lang="en-US" sz="1800" b="1" dirty="0" smtClean="0"/>
              <a:t>nterface code included in the </a:t>
            </a:r>
            <a:r>
              <a:rPr lang="en-US" sz="1800" b="1" dirty="0"/>
              <a:t>latest Geant4 </a:t>
            </a:r>
            <a:r>
              <a:rPr lang="en-US" sz="1800" b="1" dirty="0" smtClean="0"/>
              <a:t>VMC version</a:t>
            </a:r>
            <a:r>
              <a:rPr lang="en-US" sz="1800" b="1" dirty="0"/>
              <a:t> </a:t>
            </a:r>
            <a:r>
              <a:rPr lang="en-US" sz="1800" b="1" dirty="0" smtClean="0"/>
              <a:t>(</a:t>
            </a:r>
            <a:r>
              <a:rPr lang="en-US" sz="1800" b="1" dirty="0" err="1"/>
              <a:t>Ivana</a:t>
            </a:r>
            <a:r>
              <a:rPr lang="en-US" sz="1800" b="1" dirty="0"/>
              <a:t> </a:t>
            </a:r>
            <a:r>
              <a:rPr lang="en-US" sz="1800" b="1" dirty="0" err="1" smtClean="0"/>
              <a:t>Hrivnacova</a:t>
            </a:r>
            <a:r>
              <a:rPr lang="en-US" sz="1800" b="1" dirty="0" smtClean="0"/>
              <a:t>)</a:t>
            </a:r>
          </a:p>
          <a:p>
            <a:pPr lvl="1"/>
            <a:r>
              <a:rPr lang="en-US" sz="1800" b="1" dirty="0">
                <a:hlinkClick r:id="rId3"/>
              </a:rPr>
              <a:t>https://root.cern.ch/geant4-</a:t>
            </a:r>
            <a:r>
              <a:rPr lang="en-US" sz="1800" b="1" dirty="0" smtClean="0">
                <a:hlinkClick r:id="rId3"/>
              </a:rPr>
              <a:t>vmc</a:t>
            </a:r>
            <a:endParaRPr lang="en-US" sz="1800" b="1" dirty="0" smtClean="0"/>
          </a:p>
          <a:p>
            <a:r>
              <a:rPr lang="en-US" sz="1800" b="1" dirty="0" smtClean="0"/>
              <a:t>Simulation projects:</a:t>
            </a:r>
            <a:endParaRPr lang="en-US" sz="1800" b="1" dirty="0"/>
          </a:p>
          <a:p>
            <a:pPr lvl="1"/>
            <a:r>
              <a:rPr lang="en-US" sz="1800" dirty="0" smtClean="0"/>
              <a:t>ESS: Simulation of </a:t>
            </a:r>
            <a:r>
              <a:rPr lang="en-US" sz="1800" dirty="0" err="1" smtClean="0"/>
              <a:t>Gd</a:t>
            </a:r>
            <a:r>
              <a:rPr lang="en-US" sz="1800" dirty="0" smtClean="0"/>
              <a:t>-GEM for NMX (DP)</a:t>
            </a:r>
          </a:p>
          <a:p>
            <a:pPr lvl="1"/>
            <a:r>
              <a:rPr lang="en-US" sz="1800" dirty="0"/>
              <a:t>NASA Goddard Space Flight </a:t>
            </a:r>
            <a:r>
              <a:rPr lang="en-US" sz="1800" dirty="0" smtClean="0"/>
              <a:t>Center, </a:t>
            </a:r>
            <a:r>
              <a:rPr lang="en-US" sz="1800" dirty="0" err="1"/>
              <a:t>Astroparticle</a:t>
            </a:r>
            <a:r>
              <a:rPr lang="en-US" sz="1800" dirty="0"/>
              <a:t> Physics </a:t>
            </a:r>
            <a:r>
              <a:rPr lang="en-US" sz="1800" dirty="0" smtClean="0"/>
              <a:t>Laboratory: Simulation of a large (2m x 2m x 2m) </a:t>
            </a:r>
            <a:r>
              <a:rPr lang="en-US" sz="1800" dirty="0"/>
              <a:t>micro-well </a:t>
            </a:r>
            <a:r>
              <a:rPr lang="en-US" sz="1800" dirty="0" smtClean="0"/>
              <a:t>detector (essentially </a:t>
            </a:r>
            <a:r>
              <a:rPr lang="en-US" sz="1800" dirty="0"/>
              <a:t>a GEM capped at one </a:t>
            </a:r>
            <a:r>
              <a:rPr lang="en-US" sz="1800" dirty="0" smtClean="0"/>
              <a:t>end). Primary interest is in imaging </a:t>
            </a:r>
            <a:r>
              <a:rPr lang="en-US" sz="1800" dirty="0"/>
              <a:t>the pair products (e-/e+) from 5-200 MeV gamma-</a:t>
            </a:r>
            <a:r>
              <a:rPr lang="en-US" sz="1800" dirty="0" smtClean="0"/>
              <a:t>rays</a:t>
            </a:r>
            <a:r>
              <a:rPr lang="en-US" sz="1800" dirty="0"/>
              <a:t> </a:t>
            </a:r>
            <a:r>
              <a:rPr lang="en-US" sz="1800" dirty="0" smtClean="0"/>
              <a:t>(Andrei </a:t>
            </a:r>
            <a:r>
              <a:rPr lang="en-US" sz="1800" dirty="0" err="1" smtClean="0"/>
              <a:t>Hanu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GSI R3B collaboration: Simulation of active target detector, where </a:t>
            </a:r>
            <a:r>
              <a:rPr lang="en-US" sz="1800" dirty="0"/>
              <a:t>the </a:t>
            </a:r>
            <a:r>
              <a:rPr lang="en-US" sz="1800" dirty="0" smtClean="0"/>
              <a:t>He4 gas </a:t>
            </a:r>
            <a:r>
              <a:rPr lang="en-US" sz="1800" dirty="0"/>
              <a:t>constitutes both the target and the detection </a:t>
            </a:r>
            <a:r>
              <a:rPr lang="en-US" sz="1800" dirty="0" smtClean="0"/>
              <a:t>medium (Oleg </a:t>
            </a:r>
            <a:r>
              <a:rPr lang="en-US" sz="1800" dirty="0" err="1" smtClean="0"/>
              <a:t>Kiselev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IHEP China: Simulation of B4C neutron detector (Liu </a:t>
            </a:r>
            <a:r>
              <a:rPr lang="en-US" sz="1800" dirty="0" err="1" smtClean="0"/>
              <a:t>Guanglei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Mohammed V </a:t>
            </a:r>
            <a:r>
              <a:rPr lang="en-US" sz="1800" dirty="0" smtClean="0"/>
              <a:t>University Rabat: Fission Chamber (</a:t>
            </a:r>
            <a:r>
              <a:rPr lang="en-US" sz="1800" dirty="0" err="1"/>
              <a:t>A</a:t>
            </a:r>
            <a:r>
              <a:rPr lang="en-US" sz="1800" dirty="0" err="1" smtClean="0"/>
              <a:t>rahmane</a:t>
            </a:r>
            <a:r>
              <a:rPr lang="en-US" sz="1800" dirty="0" smtClean="0"/>
              <a:t> </a:t>
            </a:r>
            <a:r>
              <a:rPr lang="en-US" sz="1800" dirty="0" err="1"/>
              <a:t>H</a:t>
            </a:r>
            <a:r>
              <a:rPr lang="en-US" sz="1800" dirty="0" err="1" smtClean="0"/>
              <a:t>anane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/>
              <a:t>Raman Research </a:t>
            </a:r>
            <a:r>
              <a:rPr lang="en-US" sz="1800" dirty="0" smtClean="0"/>
              <a:t>Institute, Bangalore: (</a:t>
            </a:r>
            <a:r>
              <a:rPr lang="en-US" sz="1800" dirty="0" err="1" smtClean="0"/>
              <a:t>Varun</a:t>
            </a:r>
            <a:r>
              <a:rPr lang="en-US" sz="1800" dirty="0" smtClean="0"/>
              <a:t> </a:t>
            </a:r>
            <a:r>
              <a:rPr lang="en-US" sz="1800" dirty="0" err="1" smtClean="0"/>
              <a:t>Bahal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endParaRPr lang="en-US" sz="18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18</a:t>
            </a:fld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039750"/>
            <a:ext cx="770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Has to be put into the framework!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1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err="1" smtClean="0"/>
              <a:t>Steps</a:t>
            </a:r>
            <a:r>
              <a:rPr lang="de-DE" sz="4000" dirty="0" smtClean="0"/>
              <a:t> in gas </a:t>
            </a:r>
            <a:r>
              <a:rPr lang="de-DE" sz="4000" dirty="0" err="1" smtClean="0"/>
              <a:t>detector</a:t>
            </a:r>
            <a:r>
              <a:rPr lang="de-DE" sz="4000" dirty="0" smtClean="0"/>
              <a:t> </a:t>
            </a:r>
            <a:r>
              <a:rPr lang="de-DE" sz="4000" dirty="0" err="1" smtClean="0"/>
              <a:t>simulation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7955" y="1556792"/>
            <a:ext cx="4833236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 smtClean="0"/>
              <a:t>To simulate a gaseous detector, the following five processes are relevant:</a:t>
            </a:r>
          </a:p>
          <a:p>
            <a:pPr lvl="1">
              <a:buFont typeface="+mj-lt"/>
              <a:buAutoNum type="arabicPeriod"/>
            </a:pPr>
            <a:r>
              <a:rPr lang="en-US" sz="2200" dirty="0" smtClean="0"/>
              <a:t>Primary high energy particle ionization</a:t>
            </a:r>
          </a:p>
          <a:p>
            <a:pPr lvl="1">
              <a:buFont typeface="+mj-lt"/>
              <a:buAutoNum type="arabicPeriod"/>
            </a:pPr>
            <a:r>
              <a:rPr lang="en-US" sz="2200" dirty="0" smtClean="0"/>
              <a:t>Forming of ionization clusters in gas</a:t>
            </a:r>
          </a:p>
          <a:p>
            <a:pPr lvl="1">
              <a:buFont typeface="+mj-lt"/>
              <a:buAutoNum type="arabicPeriod"/>
            </a:pPr>
            <a:r>
              <a:rPr lang="en-US" sz="2200" dirty="0" smtClean="0"/>
              <a:t>Drift of ionization clusters to amplification stage and detector read out</a:t>
            </a:r>
          </a:p>
          <a:p>
            <a:pPr lvl="1">
              <a:buFont typeface="+mj-lt"/>
              <a:buAutoNum type="arabicPeriod"/>
            </a:pPr>
            <a:r>
              <a:rPr lang="en-US" sz="2200" dirty="0" smtClean="0"/>
              <a:t>Amplification/creation of additional ionization via avalanche</a:t>
            </a:r>
          </a:p>
          <a:p>
            <a:pPr lvl="1">
              <a:buFont typeface="+mj-lt"/>
              <a:buAutoNum type="arabicPeriod"/>
            </a:pPr>
            <a:r>
              <a:rPr lang="en-US" sz="2200" dirty="0" smtClean="0"/>
              <a:t>Forming of electronic signal at read out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98" y="2789691"/>
            <a:ext cx="4409402" cy="2817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8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Why</a:t>
            </a:r>
            <a:r>
              <a:rPr lang="de-DE" sz="4000" dirty="0" smtClean="0"/>
              <a:t> </a:t>
            </a:r>
            <a:r>
              <a:rPr lang="de-DE" sz="4000" dirty="0" err="1" smtClean="0"/>
              <a:t>interfacing</a:t>
            </a:r>
            <a:r>
              <a:rPr lang="de-DE" sz="4000" dirty="0" smtClean="0"/>
              <a:t> Geant4/Garfield?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Only the first process is provided by the Geant4 kernel</a:t>
            </a:r>
          </a:p>
          <a:p>
            <a:r>
              <a:rPr lang="en-US" sz="2400" dirty="0" smtClean="0"/>
              <a:t>Depending on the aim of the simulation, the deposited energy and the location where the primary ionization occurs can already be sufficient (1)</a:t>
            </a:r>
          </a:p>
          <a:p>
            <a:r>
              <a:rPr lang="en-US" sz="2400" dirty="0" smtClean="0"/>
              <a:t>For (2) – (5),  </a:t>
            </a:r>
            <a:r>
              <a:rPr lang="en-US" sz="2400" dirty="0"/>
              <a:t>the user has to provide either her own code, or can use an existing software package like Garfield (Fortran) or Garfield+</a:t>
            </a:r>
            <a:r>
              <a:rPr lang="en-US" sz="2400" dirty="0" smtClean="0"/>
              <a:t>+</a:t>
            </a:r>
          </a:p>
          <a:p>
            <a:r>
              <a:rPr lang="en-US" sz="2400" dirty="0"/>
              <a:t>Garfield is used because of its predictive power of optimizing drift properties of electrons and ions, and calculating avalanches and the gain of the </a:t>
            </a:r>
            <a:r>
              <a:rPr lang="en-US" sz="2400" dirty="0" smtClean="0"/>
              <a:t>detector</a:t>
            </a:r>
          </a:p>
          <a:p>
            <a:r>
              <a:rPr lang="en-US" sz="2400" dirty="0" smtClean="0"/>
              <a:t>Possible to exchange data between Geant4 and Garfield via data files, but interfacing the two programs is a more elegant way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721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err="1" smtClean="0"/>
              <a:t>How</a:t>
            </a:r>
            <a:r>
              <a:rPr lang="de-DE" sz="4000" dirty="0" smtClean="0"/>
              <a:t> </a:t>
            </a:r>
            <a:r>
              <a:rPr lang="de-DE" sz="4000" dirty="0" err="1" smtClean="0"/>
              <a:t>interfacing</a:t>
            </a:r>
            <a:r>
              <a:rPr lang="de-DE" sz="4000" dirty="0" smtClean="0"/>
              <a:t> Geant4/Garfield?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Idea</a:t>
            </a:r>
            <a:r>
              <a:rPr lang="en-US" sz="2400" dirty="0" smtClean="0"/>
              <a:t>: Use </a:t>
            </a:r>
            <a:r>
              <a:rPr lang="en-US" sz="2400" dirty="0"/>
              <a:t>Geant4 provides physics </a:t>
            </a:r>
            <a:r>
              <a:rPr lang="en-US" sz="2400" dirty="0" smtClean="0"/>
              <a:t>parameterization </a:t>
            </a:r>
            <a:r>
              <a:rPr lang="en-US" sz="2400" dirty="0"/>
              <a:t>capabilities </a:t>
            </a:r>
            <a:r>
              <a:rPr lang="en-US" sz="2400" dirty="0" smtClean="0"/>
              <a:t>(example Par01)</a:t>
            </a:r>
          </a:p>
          <a:p>
            <a:r>
              <a:rPr lang="en-US" sz="2400" dirty="0"/>
              <a:t>The general idea of </a:t>
            </a:r>
            <a:r>
              <a:rPr lang="en-US" sz="2400" dirty="0" smtClean="0"/>
              <a:t>parameterization </a:t>
            </a:r>
            <a:r>
              <a:rPr lang="en-US" sz="2400" dirty="0"/>
              <a:t>in Geant4 is to create a region, where the user can provide her own implementation of the physics and the detector response. In the case of the Geant4/Garfield++ interface, the user implementation of the detector response is based on Garfield++. </a:t>
            </a:r>
            <a:endParaRPr lang="en-US" sz="2400" dirty="0" smtClean="0"/>
          </a:p>
          <a:p>
            <a:r>
              <a:rPr lang="en-US" sz="2400" b="1" dirty="0" smtClean="0"/>
              <a:t>Problem</a:t>
            </a:r>
            <a:r>
              <a:rPr lang="en-US" sz="2400" dirty="0" smtClean="0"/>
              <a:t>: At which point is the control transferred from Geant4 to Garfield++?</a:t>
            </a:r>
          </a:p>
          <a:p>
            <a:r>
              <a:rPr lang="en-US" sz="2400" b="1" dirty="0" smtClean="0"/>
              <a:t>Best option</a:t>
            </a:r>
            <a:r>
              <a:rPr lang="en-US" sz="2400" dirty="0" smtClean="0"/>
              <a:t>: The primary ionization takes place in Geant4, electron are subsequently killed in Geant4 and then handled by Garfield++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07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Geant4 EM </a:t>
            </a:r>
            <a:r>
              <a:rPr lang="de-DE" sz="4000" dirty="0" err="1" smtClean="0"/>
              <a:t>physics</a:t>
            </a:r>
            <a:r>
              <a:rPr lang="de-DE" sz="4000" dirty="0" smtClean="0"/>
              <a:t> </a:t>
            </a:r>
            <a:r>
              <a:rPr lang="de-DE" sz="4000" dirty="0" err="1" smtClean="0"/>
              <a:t>model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Geant4 an additional low </a:t>
            </a:r>
            <a:r>
              <a:rPr lang="en-US" sz="2400" dirty="0"/>
              <a:t>energy physics model like the </a:t>
            </a:r>
            <a:r>
              <a:rPr lang="en-US" sz="2400" dirty="0" smtClean="0"/>
              <a:t>G4PAIPhotModel or G4PAIModel has to be active in the region. </a:t>
            </a:r>
          </a:p>
          <a:p>
            <a:r>
              <a:rPr lang="en-US" sz="2400" dirty="0" smtClean="0"/>
              <a:t>The primary particle </a:t>
            </a:r>
            <a:r>
              <a:rPr lang="en-US" sz="2400" dirty="0"/>
              <a:t>that the user wants to detect thus </a:t>
            </a:r>
            <a:r>
              <a:rPr lang="en-US" sz="2400" dirty="0" smtClean="0"/>
              <a:t>ionizes the gas and creates electrons. </a:t>
            </a:r>
          </a:p>
          <a:p>
            <a:r>
              <a:rPr lang="en-US" sz="2400" dirty="0" smtClean="0"/>
              <a:t>These </a:t>
            </a:r>
            <a:r>
              <a:rPr lang="en-US" sz="2400" dirty="0"/>
              <a:t>electrons are subsequently killed in Geant4, and recreated as delta electrons in Garfield++ using the </a:t>
            </a:r>
            <a:r>
              <a:rPr lang="en-US" sz="2400" dirty="0" err="1"/>
              <a:t>TransportDeltaElectron</a:t>
            </a:r>
            <a:r>
              <a:rPr lang="en-US" sz="2400" dirty="0"/>
              <a:t>() function of Heed. </a:t>
            </a:r>
            <a:endParaRPr lang="en-US" sz="2400" dirty="0" smtClean="0"/>
          </a:p>
          <a:p>
            <a:r>
              <a:rPr lang="en-US" sz="2400" dirty="0" smtClean="0"/>
              <a:t>Alternative: Use Heed for primary ionization, but approach limited to relativistic particles and lacking Coulomb scattering</a:t>
            </a:r>
            <a:endParaRPr lang="en-US" sz="24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52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G4Region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dirty="0"/>
              <a:t>A G4Region or envelope consists of one or more G4LogicalVolumes, that often correspond to the volumes of sub detectors. </a:t>
            </a:r>
            <a:endParaRPr lang="en-US" dirty="0" smtClean="0"/>
          </a:p>
          <a:p>
            <a:r>
              <a:rPr lang="en-US" dirty="0" smtClean="0"/>
              <a:t>To simulate </a:t>
            </a:r>
            <a:r>
              <a:rPr lang="en-US" dirty="0"/>
              <a:t>e.g. the detector response of </a:t>
            </a:r>
            <a:r>
              <a:rPr lang="en-US" dirty="0" smtClean="0"/>
              <a:t>an ionization </a:t>
            </a:r>
            <a:r>
              <a:rPr lang="en-US" dirty="0"/>
              <a:t>chamber behind a target, the gas volume </a:t>
            </a:r>
            <a:r>
              <a:rPr lang="en-US" dirty="0" smtClean="0"/>
              <a:t>inside the chamber would </a:t>
            </a:r>
            <a:r>
              <a:rPr lang="en-US" dirty="0"/>
              <a:t>form a G4Region, in which Garfield++ is used as </a:t>
            </a:r>
            <a:r>
              <a:rPr lang="en-US" dirty="0" smtClean="0"/>
              <a:t>parameterized </a:t>
            </a:r>
            <a:r>
              <a:rPr lang="en-US" dirty="0"/>
              <a:t>model instead of Geant4.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remainder of the geometry like the target or the vessel of the chamber, the Geant4 physics is valid. </a:t>
            </a:r>
            <a:endParaRPr lang="en-US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407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G4Region</a:t>
            </a:r>
            <a:endParaRPr lang="en-GB" sz="40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7</a:t>
            </a:fld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" b="2962"/>
          <a:stretch>
            <a:fillRect/>
          </a:stretch>
        </p:blipFill>
        <p:spPr>
          <a:xfrm>
            <a:off x="539750" y="1557338"/>
            <a:ext cx="7920038" cy="49672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8442" y="3082247"/>
            <a:ext cx="4796246" cy="163273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49586" y="3329096"/>
            <a:ext cx="3557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Gas region where Garfield++ is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G4Region</a:t>
            </a:r>
            <a:endParaRPr lang="en-GB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The G4Region is created during the detector construction: </a:t>
            </a:r>
            <a:endParaRPr lang="en-US" sz="2400" b="1" dirty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8</a:t>
            </a:fld>
            <a:endParaRPr lang="en-GB" dirty="0"/>
          </a:p>
        </p:txBody>
      </p:sp>
      <p:pic>
        <p:nvPicPr>
          <p:cNvPr id="3" name="Picture 2" descr="Screen Shot 2016-09-05 at 00.27.41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86262"/>
            <a:ext cx="79502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7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G4VFastSimulationModel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7920880" cy="4968552"/>
          </a:xfrm>
        </p:spPr>
        <p:txBody>
          <a:bodyPr>
            <a:noAutofit/>
          </a:bodyPr>
          <a:lstStyle/>
          <a:p>
            <a:r>
              <a:rPr lang="en-US" sz="2400" dirty="0" smtClean="0"/>
              <a:t>To </a:t>
            </a:r>
            <a:r>
              <a:rPr lang="en-US" sz="2400" dirty="0"/>
              <a:t>create the </a:t>
            </a:r>
            <a:r>
              <a:rPr lang="en-US" sz="2400" dirty="0" smtClean="0"/>
              <a:t>parameterized </a:t>
            </a:r>
            <a:r>
              <a:rPr lang="en-US" sz="2400" dirty="0"/>
              <a:t>physics model, the user has to create a new class derived from </a:t>
            </a:r>
            <a:r>
              <a:rPr lang="en-US" sz="2400" dirty="0" smtClean="0"/>
              <a:t>G4VFastSimulationModel (Responsible in the Geant4 team: Alberto </a:t>
            </a:r>
            <a:r>
              <a:rPr lang="en-US" sz="2400" dirty="0" err="1"/>
              <a:t>Ribon</a:t>
            </a:r>
            <a:r>
              <a:rPr lang="en-US" sz="2400" dirty="0"/>
              <a:t>) </a:t>
            </a:r>
            <a:r>
              <a:rPr lang="en-US" sz="2400" dirty="0" smtClean="0"/>
              <a:t>. </a:t>
            </a:r>
          </a:p>
          <a:p>
            <a:r>
              <a:rPr lang="en-US" sz="2400" dirty="0"/>
              <a:t>N</a:t>
            </a:r>
            <a:r>
              <a:rPr lang="en-US" sz="2400" dirty="0" smtClean="0"/>
              <a:t>ame G4VFastSimulationModel implies </a:t>
            </a:r>
            <a:r>
              <a:rPr lang="en-US" sz="2400" dirty="0"/>
              <a:t>that the </a:t>
            </a:r>
            <a:r>
              <a:rPr lang="en-US" sz="2400" dirty="0" smtClean="0"/>
              <a:t>parameterized </a:t>
            </a:r>
            <a:r>
              <a:rPr lang="en-US" sz="2400" dirty="0"/>
              <a:t>model is usually simpler and thus faster than the full Geant4 tracking. </a:t>
            </a:r>
            <a:endParaRPr lang="en-US" sz="2400" dirty="0" smtClean="0"/>
          </a:p>
          <a:p>
            <a:r>
              <a:rPr lang="en-US" sz="2400" dirty="0" smtClean="0"/>
              <a:t>Garfield</a:t>
            </a:r>
            <a:r>
              <a:rPr lang="en-US" sz="2400" dirty="0"/>
              <a:t>++ model </a:t>
            </a:r>
            <a:r>
              <a:rPr lang="en-US" sz="2400" dirty="0" smtClean="0"/>
              <a:t>a slow model, </a:t>
            </a:r>
            <a:r>
              <a:rPr lang="en-US" sz="2400" dirty="0"/>
              <a:t>so </a:t>
            </a:r>
            <a:r>
              <a:rPr lang="en-US" sz="2400" dirty="0" smtClean="0"/>
              <a:t>name </a:t>
            </a:r>
            <a:r>
              <a:rPr lang="en-US" sz="2400" dirty="0"/>
              <a:t>should not be taken in its literal sense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G4VFastSimulationModel has </a:t>
            </a:r>
            <a:r>
              <a:rPr lang="en-US" sz="2400" dirty="0"/>
              <a:t>three pure virtual methods, which must be </a:t>
            </a:r>
            <a:r>
              <a:rPr lang="en-US" sz="2400" dirty="0" smtClean="0"/>
              <a:t>overridden </a:t>
            </a:r>
            <a:r>
              <a:rPr lang="en-US" sz="2400" dirty="0"/>
              <a:t>in the Garfield++ model: </a:t>
            </a:r>
          </a:p>
          <a:p>
            <a:pPr lvl="1"/>
            <a:r>
              <a:rPr lang="en-US" sz="2000" dirty="0"/>
              <a:t>G4bool </a:t>
            </a:r>
            <a:r>
              <a:rPr lang="en-US" sz="2000" dirty="0" err="1"/>
              <a:t>IsApplicable</a:t>
            </a:r>
            <a:r>
              <a:rPr lang="en-US" sz="2000" dirty="0"/>
              <a:t>(</a:t>
            </a:r>
            <a:r>
              <a:rPr lang="en-US" sz="2000" dirty="0" err="1"/>
              <a:t>const</a:t>
            </a:r>
            <a:r>
              <a:rPr lang="en-US" sz="2000" dirty="0"/>
              <a:t> G4ParticleDefinition&amp; </a:t>
            </a:r>
            <a:r>
              <a:rPr lang="en-US" sz="2000" dirty="0" err="1"/>
              <a:t>particleType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/>
              <a:t>G4bool </a:t>
            </a:r>
            <a:r>
              <a:rPr lang="en-US" sz="2000" dirty="0" err="1"/>
              <a:t>ModelTrigger</a:t>
            </a:r>
            <a:r>
              <a:rPr lang="en-US" sz="2000" dirty="0"/>
              <a:t>(</a:t>
            </a:r>
            <a:r>
              <a:rPr lang="en-US" sz="2000" dirty="0" err="1"/>
              <a:t>const</a:t>
            </a:r>
            <a:r>
              <a:rPr lang="en-US" sz="2000" dirty="0"/>
              <a:t> G4FastTrack&amp; </a:t>
            </a:r>
            <a:r>
              <a:rPr lang="en-US" sz="2000" dirty="0" err="1"/>
              <a:t>fastTrack</a:t>
            </a:r>
            <a:r>
              <a:rPr lang="en-US" sz="2000" dirty="0"/>
              <a:t>) </a:t>
            </a:r>
            <a:endParaRPr lang="en-US" sz="2000" dirty="0" smtClean="0"/>
          </a:p>
          <a:p>
            <a:pPr lvl="1"/>
            <a:r>
              <a:rPr lang="en-US" sz="2000" dirty="0"/>
              <a:t>void </a:t>
            </a:r>
            <a:r>
              <a:rPr lang="en-US" sz="2000" dirty="0" err="1"/>
              <a:t>DoIt</a:t>
            </a:r>
            <a:r>
              <a:rPr lang="en-US" sz="2000" dirty="0"/>
              <a:t>(</a:t>
            </a:r>
            <a:r>
              <a:rPr lang="en-US" sz="2000" dirty="0" err="1"/>
              <a:t>const</a:t>
            </a:r>
            <a:r>
              <a:rPr lang="en-US" sz="2000" dirty="0"/>
              <a:t> G4FastTrack&amp; </a:t>
            </a:r>
            <a:r>
              <a:rPr lang="en-US" sz="2000" dirty="0" err="1"/>
              <a:t>fastTrack</a:t>
            </a:r>
            <a:r>
              <a:rPr lang="en-US" sz="2000" dirty="0"/>
              <a:t>, G4FastStep&amp; </a:t>
            </a:r>
            <a:r>
              <a:rPr lang="en-US" sz="2000" dirty="0" err="1"/>
              <a:t>fastStep</a:t>
            </a:r>
            <a:r>
              <a:rPr lang="en-US" sz="2000" dirty="0"/>
              <a:t>)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b="1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83EDD99-8D7F-4555-B1F8-00CDF4A366A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355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4245</TotalTime>
  <Words>1315</Words>
  <Application>Microsoft Macintosh PowerPoint</Application>
  <PresentationFormat>On-screen Show (4:3)</PresentationFormat>
  <Paragraphs>103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ESS</vt:lpstr>
      <vt:lpstr>Geant4/Garfield interface https://garfieldpp.web.cern.ch/garfieldpp/examples/geant4-interface/</vt:lpstr>
      <vt:lpstr>Steps in gas detector simulation</vt:lpstr>
      <vt:lpstr>Why interfacing Geant4/Garfield?</vt:lpstr>
      <vt:lpstr>How interfacing Geant4/Garfield?</vt:lpstr>
      <vt:lpstr>Geant4 EM physics model</vt:lpstr>
      <vt:lpstr>G4Region</vt:lpstr>
      <vt:lpstr>G4Region</vt:lpstr>
      <vt:lpstr>G4Region</vt:lpstr>
      <vt:lpstr>G4VFastSimulationModel</vt:lpstr>
      <vt:lpstr>G4VFastSimulationModel</vt:lpstr>
      <vt:lpstr>G4VFastSimulationModel</vt:lpstr>
      <vt:lpstr>G4VUserPhysicsList</vt:lpstr>
      <vt:lpstr>G4VUserPhysicsList</vt:lpstr>
      <vt:lpstr>Garfield++ Physics</vt:lpstr>
      <vt:lpstr>Geometry and Fields</vt:lpstr>
      <vt:lpstr>Compilation and linking</vt:lpstr>
      <vt:lpstr>Limitations of Geant4/Garfield interface</vt:lpstr>
      <vt:lpstr>Users of Geant4/Garfield interface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Gd foils</dc:title>
  <dc:creator>Dorothea Pfeiffer</dc:creator>
  <cp:lastModifiedBy>Dorothea Pfeiffer</cp:lastModifiedBy>
  <cp:revision>97</cp:revision>
  <dcterms:created xsi:type="dcterms:W3CDTF">2016-01-27T12:07:57Z</dcterms:created>
  <dcterms:modified xsi:type="dcterms:W3CDTF">2016-09-05T08:15:02Z</dcterms:modified>
</cp:coreProperties>
</file>