
<file path=[Content_Types].xml><?xml version="1.0" encoding="utf-8"?>
<Types xmlns="http://schemas.openxmlformats.org/package/2006/content-types">
  <Default Extension="xml" ContentType="application/xml"/>
  <Default Extension="jpeg" ContentType="image/jpeg"/>
  <Default Extension="jpg" ContentType="image/pn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handoutMasterIdLst>
    <p:handoutMasterId r:id="rId63"/>
  </p:handoutMasterIdLst>
  <p:sldIdLst>
    <p:sldId id="256" r:id="rId2"/>
    <p:sldId id="312" r:id="rId3"/>
    <p:sldId id="367" r:id="rId4"/>
    <p:sldId id="416" r:id="rId5"/>
    <p:sldId id="410" r:id="rId6"/>
    <p:sldId id="411" r:id="rId7"/>
    <p:sldId id="369" r:id="rId8"/>
    <p:sldId id="413" r:id="rId9"/>
    <p:sldId id="376" r:id="rId10"/>
    <p:sldId id="409" r:id="rId11"/>
    <p:sldId id="412" r:id="rId12"/>
    <p:sldId id="399" r:id="rId13"/>
    <p:sldId id="398" r:id="rId14"/>
    <p:sldId id="400" r:id="rId15"/>
    <p:sldId id="407" r:id="rId16"/>
    <p:sldId id="401" r:id="rId17"/>
    <p:sldId id="402" r:id="rId18"/>
    <p:sldId id="403" r:id="rId19"/>
    <p:sldId id="404" r:id="rId20"/>
    <p:sldId id="405" r:id="rId21"/>
    <p:sldId id="377"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415" r:id="rId36"/>
    <p:sldId id="346" r:id="rId37"/>
    <p:sldId id="315" r:id="rId38"/>
    <p:sldId id="273" r:id="rId39"/>
    <p:sldId id="349" r:id="rId40"/>
    <p:sldId id="348" r:id="rId41"/>
    <p:sldId id="283" r:id="rId42"/>
    <p:sldId id="339" r:id="rId43"/>
    <p:sldId id="340" r:id="rId44"/>
    <p:sldId id="343" r:id="rId45"/>
    <p:sldId id="342" r:id="rId46"/>
    <p:sldId id="281" r:id="rId47"/>
    <p:sldId id="287" r:id="rId48"/>
    <p:sldId id="323" r:id="rId49"/>
    <p:sldId id="324" r:id="rId50"/>
    <p:sldId id="329" r:id="rId51"/>
    <p:sldId id="306" r:id="rId52"/>
    <p:sldId id="353" r:id="rId53"/>
    <p:sldId id="307" r:id="rId54"/>
    <p:sldId id="352" r:id="rId55"/>
    <p:sldId id="351" r:id="rId56"/>
    <p:sldId id="354" r:id="rId57"/>
    <p:sldId id="316" r:id="rId58"/>
    <p:sldId id="322" r:id="rId59"/>
    <p:sldId id="373" r:id="rId60"/>
    <p:sldId id="374" r:id="rId6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30" autoAdjust="0"/>
    <p:restoredTop sz="93251" autoAdjust="0"/>
  </p:normalViewPr>
  <p:slideViewPr>
    <p:cSldViewPr snapToGrid="0">
      <p:cViewPr varScale="1">
        <p:scale>
          <a:sx n="105" d="100"/>
          <a:sy n="105" d="100"/>
        </p:scale>
        <p:origin x="-648"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3EA2F-152B-C24A-A988-37EE5BA5B26E}" type="doc">
      <dgm:prSet loTypeId="urn:microsoft.com/office/officeart/2005/8/layout/funnel1" loCatId="" qsTypeId="urn:microsoft.com/office/officeart/2005/8/quickstyle/simple4" qsCatId="simple" csTypeId="urn:microsoft.com/office/officeart/2005/8/colors/accent0_2" csCatId="mainScheme" phldr="1"/>
      <dgm:spPr/>
      <dgm:t>
        <a:bodyPr/>
        <a:lstStyle/>
        <a:p>
          <a:endParaRPr lang="en-US"/>
        </a:p>
      </dgm:t>
    </dgm:pt>
    <dgm:pt modelId="{3E249C35-2EA3-5543-8F1C-8E86A142D1BB}">
      <dgm:prSet custT="1"/>
      <dgm:spPr/>
      <dgm:t>
        <a:bodyPr/>
        <a:lstStyle/>
        <a:p>
          <a:pPr rtl="0"/>
          <a:r>
            <a:rPr lang="en-US" sz="1400" dirty="0" smtClean="0"/>
            <a:t>Direct </a:t>
          </a:r>
          <a:r>
            <a:rPr lang="en-US" sz="1400" dirty="0" err="1" smtClean="0"/>
            <a:t>commun-ication</a:t>
          </a:r>
          <a:endParaRPr lang="en-US" sz="1400" dirty="0"/>
        </a:p>
      </dgm:t>
    </dgm:pt>
    <dgm:pt modelId="{562422B4-E80C-B94F-9905-FDC32B7183B9}" type="parTrans" cxnId="{41236829-309C-4240-B007-1EF4130C1EF5}">
      <dgm:prSet/>
      <dgm:spPr/>
      <dgm:t>
        <a:bodyPr/>
        <a:lstStyle/>
        <a:p>
          <a:endParaRPr lang="en-US" sz="1400"/>
        </a:p>
      </dgm:t>
    </dgm:pt>
    <dgm:pt modelId="{B6F981F2-F671-ED4C-8329-3459CAB8287D}" type="sibTrans" cxnId="{41236829-309C-4240-B007-1EF4130C1EF5}">
      <dgm:prSet/>
      <dgm:spPr/>
      <dgm:t>
        <a:bodyPr/>
        <a:lstStyle/>
        <a:p>
          <a:endParaRPr lang="en-US" sz="1400"/>
        </a:p>
      </dgm:t>
    </dgm:pt>
    <dgm:pt modelId="{D172CF5E-DEC5-F042-8BE3-C59C69C47427}">
      <dgm:prSet custT="1"/>
      <dgm:spPr/>
      <dgm:t>
        <a:bodyPr/>
        <a:lstStyle/>
        <a:p>
          <a:pPr rtl="0"/>
          <a:r>
            <a:rPr lang="en-US" sz="1400" dirty="0" smtClean="0"/>
            <a:t>Meetings</a:t>
          </a:r>
          <a:endParaRPr lang="en-US" sz="1400" dirty="0"/>
        </a:p>
      </dgm:t>
    </dgm:pt>
    <dgm:pt modelId="{B16DBC6E-DA38-4642-8841-4E57DCCEC26D}" type="parTrans" cxnId="{83273DC2-D758-7B40-99B0-FE69211B4D9E}">
      <dgm:prSet/>
      <dgm:spPr/>
      <dgm:t>
        <a:bodyPr/>
        <a:lstStyle/>
        <a:p>
          <a:endParaRPr lang="en-US" sz="1400"/>
        </a:p>
      </dgm:t>
    </dgm:pt>
    <dgm:pt modelId="{5B3D0096-03EA-0449-AC3E-1FC9295B28EF}" type="sibTrans" cxnId="{83273DC2-D758-7B40-99B0-FE69211B4D9E}">
      <dgm:prSet/>
      <dgm:spPr/>
      <dgm:t>
        <a:bodyPr/>
        <a:lstStyle/>
        <a:p>
          <a:endParaRPr lang="en-US" sz="1400"/>
        </a:p>
      </dgm:t>
    </dgm:pt>
    <dgm:pt modelId="{5DDFB529-6A58-FB4B-9197-4203899B4BA0}">
      <dgm:prSet custT="1"/>
      <dgm:spPr/>
      <dgm:t>
        <a:bodyPr/>
        <a:lstStyle/>
        <a:p>
          <a:pPr rtl="0"/>
          <a:r>
            <a:rPr lang="en-US" sz="1400" dirty="0" err="1" smtClean="0"/>
            <a:t>Instrum</a:t>
          </a:r>
          <a:r>
            <a:rPr lang="en-US" sz="1400" dirty="0" smtClean="0"/>
            <a:t>. Proposal</a:t>
          </a:r>
          <a:endParaRPr lang="en-US" sz="1400" dirty="0"/>
        </a:p>
      </dgm:t>
    </dgm:pt>
    <dgm:pt modelId="{00B9DFD2-49F0-8842-81DD-54F6FFD3DA9A}" type="parTrans" cxnId="{D95D6980-3A03-994A-BEB5-A511B8216749}">
      <dgm:prSet/>
      <dgm:spPr/>
      <dgm:t>
        <a:bodyPr/>
        <a:lstStyle/>
        <a:p>
          <a:endParaRPr lang="en-US" sz="1400"/>
        </a:p>
      </dgm:t>
    </dgm:pt>
    <dgm:pt modelId="{447E1D21-D64F-4A4A-AC5A-0D2459DC6D92}" type="sibTrans" cxnId="{D95D6980-3A03-994A-BEB5-A511B8216749}">
      <dgm:prSet/>
      <dgm:spPr/>
      <dgm:t>
        <a:bodyPr/>
        <a:lstStyle/>
        <a:p>
          <a:endParaRPr lang="en-US" sz="1400"/>
        </a:p>
      </dgm:t>
    </dgm:pt>
    <dgm:pt modelId="{11B9D121-8D3F-804A-B76C-38E34A19819C}">
      <dgm:prSet custT="1"/>
      <dgm:spPr/>
      <dgm:t>
        <a:bodyPr/>
        <a:lstStyle/>
        <a:p>
          <a:pPr rtl="0"/>
          <a:r>
            <a:rPr lang="en-US" sz="1800" dirty="0" smtClean="0"/>
            <a:t>Requirements </a:t>
          </a:r>
        </a:p>
        <a:p>
          <a:pPr rtl="0"/>
          <a:r>
            <a:rPr lang="en-US" sz="1800" dirty="0" smtClean="0"/>
            <a:t>&amp; Roadmap on</a:t>
          </a:r>
          <a:endParaRPr lang="en-US" sz="1800" dirty="0"/>
        </a:p>
      </dgm:t>
    </dgm:pt>
    <dgm:pt modelId="{7EBF71D0-941D-0B4C-B8BB-62C3B65C41B3}" type="parTrans" cxnId="{9A7D1F68-9AA9-7046-871A-ECCF0DF7A00B}">
      <dgm:prSet/>
      <dgm:spPr/>
      <dgm:t>
        <a:bodyPr/>
        <a:lstStyle/>
        <a:p>
          <a:endParaRPr lang="en-US" sz="1400"/>
        </a:p>
      </dgm:t>
    </dgm:pt>
    <dgm:pt modelId="{3A378B2A-8C67-C54B-8E95-ADD95B04E54F}" type="sibTrans" cxnId="{9A7D1F68-9AA9-7046-871A-ECCF0DF7A00B}">
      <dgm:prSet/>
      <dgm:spPr/>
      <dgm:t>
        <a:bodyPr/>
        <a:lstStyle/>
        <a:p>
          <a:endParaRPr lang="en-US" sz="1400"/>
        </a:p>
      </dgm:t>
    </dgm:pt>
    <dgm:pt modelId="{1E09D40F-AB12-E645-9DEA-E2CAAA0A582A}" type="pres">
      <dgm:prSet presAssocID="{0293EA2F-152B-C24A-A988-37EE5BA5B26E}" presName="Name0" presStyleCnt="0">
        <dgm:presLayoutVars>
          <dgm:chMax val="4"/>
          <dgm:resizeHandles val="exact"/>
        </dgm:presLayoutVars>
      </dgm:prSet>
      <dgm:spPr/>
      <dgm:t>
        <a:bodyPr/>
        <a:lstStyle/>
        <a:p>
          <a:endParaRPr lang="en-US"/>
        </a:p>
      </dgm:t>
    </dgm:pt>
    <dgm:pt modelId="{8D5A1F26-4D1E-8F40-8597-2FAA68E6935C}" type="pres">
      <dgm:prSet presAssocID="{0293EA2F-152B-C24A-A988-37EE5BA5B26E}" presName="ellipse" presStyleLbl="trBgShp" presStyleIdx="0" presStyleCnt="1"/>
      <dgm:spPr/>
    </dgm:pt>
    <dgm:pt modelId="{18B5EB69-8001-0E42-A3C5-659640FB329A}" type="pres">
      <dgm:prSet presAssocID="{0293EA2F-152B-C24A-A988-37EE5BA5B26E}" presName="arrow1" presStyleLbl="fgShp" presStyleIdx="0" presStyleCnt="1"/>
      <dgm:spPr/>
    </dgm:pt>
    <dgm:pt modelId="{4A6B0AAF-A526-D94B-97D8-750CF4E9EE8C}" type="pres">
      <dgm:prSet presAssocID="{0293EA2F-152B-C24A-A988-37EE5BA5B26E}" presName="rectangle" presStyleLbl="revTx" presStyleIdx="0" presStyleCnt="1" custLinFactNeighborY="9079">
        <dgm:presLayoutVars>
          <dgm:bulletEnabled val="1"/>
        </dgm:presLayoutVars>
      </dgm:prSet>
      <dgm:spPr/>
      <dgm:t>
        <a:bodyPr/>
        <a:lstStyle/>
        <a:p>
          <a:endParaRPr lang="en-US"/>
        </a:p>
      </dgm:t>
    </dgm:pt>
    <dgm:pt modelId="{566FD40A-3CD6-1044-BE9D-EB442E2507E2}" type="pres">
      <dgm:prSet presAssocID="{D172CF5E-DEC5-F042-8BE3-C59C69C47427}" presName="item1" presStyleLbl="node1" presStyleIdx="0" presStyleCnt="3">
        <dgm:presLayoutVars>
          <dgm:bulletEnabled val="1"/>
        </dgm:presLayoutVars>
      </dgm:prSet>
      <dgm:spPr/>
      <dgm:t>
        <a:bodyPr/>
        <a:lstStyle/>
        <a:p>
          <a:endParaRPr lang="en-US"/>
        </a:p>
      </dgm:t>
    </dgm:pt>
    <dgm:pt modelId="{E9B76CAF-DD69-3647-9755-68F142D51A19}" type="pres">
      <dgm:prSet presAssocID="{5DDFB529-6A58-FB4B-9197-4203899B4BA0}" presName="item2" presStyleLbl="node1" presStyleIdx="1" presStyleCnt="3">
        <dgm:presLayoutVars>
          <dgm:bulletEnabled val="1"/>
        </dgm:presLayoutVars>
      </dgm:prSet>
      <dgm:spPr/>
      <dgm:t>
        <a:bodyPr/>
        <a:lstStyle/>
        <a:p>
          <a:endParaRPr lang="en-US"/>
        </a:p>
      </dgm:t>
    </dgm:pt>
    <dgm:pt modelId="{565AE569-ACF5-DD4A-8638-1B2F2C1A844C}" type="pres">
      <dgm:prSet presAssocID="{11B9D121-8D3F-804A-B76C-38E34A19819C}" presName="item3" presStyleLbl="node1" presStyleIdx="2" presStyleCnt="3">
        <dgm:presLayoutVars>
          <dgm:bulletEnabled val="1"/>
        </dgm:presLayoutVars>
      </dgm:prSet>
      <dgm:spPr/>
      <dgm:t>
        <a:bodyPr/>
        <a:lstStyle/>
        <a:p>
          <a:endParaRPr lang="en-US"/>
        </a:p>
      </dgm:t>
    </dgm:pt>
    <dgm:pt modelId="{DF33FC72-2E7C-AE46-93DA-A64EA15FF4DA}" type="pres">
      <dgm:prSet presAssocID="{0293EA2F-152B-C24A-A988-37EE5BA5B26E}" presName="funnel" presStyleLbl="trAlignAcc1" presStyleIdx="0" presStyleCnt="1"/>
      <dgm:spPr/>
    </dgm:pt>
  </dgm:ptLst>
  <dgm:cxnLst>
    <dgm:cxn modelId="{D6477D52-C100-4544-B807-73B969547BE4}" type="presOf" srcId="{5DDFB529-6A58-FB4B-9197-4203899B4BA0}" destId="{566FD40A-3CD6-1044-BE9D-EB442E2507E2}" srcOrd="0" destOrd="0" presId="urn:microsoft.com/office/officeart/2005/8/layout/funnel1"/>
    <dgm:cxn modelId="{BFE94580-31BF-F94D-A788-1974822C6C1E}" type="presOf" srcId="{3E249C35-2EA3-5543-8F1C-8E86A142D1BB}" destId="{565AE569-ACF5-DD4A-8638-1B2F2C1A844C}" srcOrd="0" destOrd="0" presId="urn:microsoft.com/office/officeart/2005/8/layout/funnel1"/>
    <dgm:cxn modelId="{83273DC2-D758-7B40-99B0-FE69211B4D9E}" srcId="{0293EA2F-152B-C24A-A988-37EE5BA5B26E}" destId="{D172CF5E-DEC5-F042-8BE3-C59C69C47427}" srcOrd="1" destOrd="0" parTransId="{B16DBC6E-DA38-4642-8841-4E57DCCEC26D}" sibTransId="{5B3D0096-03EA-0449-AC3E-1FC9295B28EF}"/>
    <dgm:cxn modelId="{D95D6980-3A03-994A-BEB5-A511B8216749}" srcId="{0293EA2F-152B-C24A-A988-37EE5BA5B26E}" destId="{5DDFB529-6A58-FB4B-9197-4203899B4BA0}" srcOrd="2" destOrd="0" parTransId="{00B9DFD2-49F0-8842-81DD-54F6FFD3DA9A}" sibTransId="{447E1D21-D64F-4A4A-AC5A-0D2459DC6D92}"/>
    <dgm:cxn modelId="{9A7D1F68-9AA9-7046-871A-ECCF0DF7A00B}" srcId="{0293EA2F-152B-C24A-A988-37EE5BA5B26E}" destId="{11B9D121-8D3F-804A-B76C-38E34A19819C}" srcOrd="3" destOrd="0" parTransId="{7EBF71D0-941D-0B4C-B8BB-62C3B65C41B3}" sibTransId="{3A378B2A-8C67-C54B-8E95-ADD95B04E54F}"/>
    <dgm:cxn modelId="{01E37BB4-D33A-7242-AB36-0BFE57AC92F4}" type="presOf" srcId="{11B9D121-8D3F-804A-B76C-38E34A19819C}" destId="{4A6B0AAF-A526-D94B-97D8-750CF4E9EE8C}" srcOrd="0" destOrd="0" presId="urn:microsoft.com/office/officeart/2005/8/layout/funnel1"/>
    <dgm:cxn modelId="{41236829-309C-4240-B007-1EF4130C1EF5}" srcId="{0293EA2F-152B-C24A-A988-37EE5BA5B26E}" destId="{3E249C35-2EA3-5543-8F1C-8E86A142D1BB}" srcOrd="0" destOrd="0" parTransId="{562422B4-E80C-B94F-9905-FDC32B7183B9}" sibTransId="{B6F981F2-F671-ED4C-8329-3459CAB8287D}"/>
    <dgm:cxn modelId="{2AAF2764-DE37-454A-89FB-B2AD4A35B38A}" type="presOf" srcId="{D172CF5E-DEC5-F042-8BE3-C59C69C47427}" destId="{E9B76CAF-DD69-3647-9755-68F142D51A19}" srcOrd="0" destOrd="0" presId="urn:microsoft.com/office/officeart/2005/8/layout/funnel1"/>
    <dgm:cxn modelId="{B210F71A-90EB-CA4E-98E8-6E636E55874F}" type="presOf" srcId="{0293EA2F-152B-C24A-A988-37EE5BA5B26E}" destId="{1E09D40F-AB12-E645-9DEA-E2CAAA0A582A}" srcOrd="0" destOrd="0" presId="urn:microsoft.com/office/officeart/2005/8/layout/funnel1"/>
    <dgm:cxn modelId="{76C48B35-9375-3842-B967-DE3B556AD5D9}" type="presParOf" srcId="{1E09D40F-AB12-E645-9DEA-E2CAAA0A582A}" destId="{8D5A1F26-4D1E-8F40-8597-2FAA68E6935C}" srcOrd="0" destOrd="0" presId="urn:microsoft.com/office/officeart/2005/8/layout/funnel1"/>
    <dgm:cxn modelId="{1507C806-F796-094B-BBDD-0E5015794673}" type="presParOf" srcId="{1E09D40F-AB12-E645-9DEA-E2CAAA0A582A}" destId="{18B5EB69-8001-0E42-A3C5-659640FB329A}" srcOrd="1" destOrd="0" presId="urn:microsoft.com/office/officeart/2005/8/layout/funnel1"/>
    <dgm:cxn modelId="{4C59B5BF-2226-2E47-9425-4D6B27D2AEF5}" type="presParOf" srcId="{1E09D40F-AB12-E645-9DEA-E2CAAA0A582A}" destId="{4A6B0AAF-A526-D94B-97D8-750CF4E9EE8C}" srcOrd="2" destOrd="0" presId="urn:microsoft.com/office/officeart/2005/8/layout/funnel1"/>
    <dgm:cxn modelId="{FD3F4E16-64CA-BB42-BEF4-5BAA8EE62AAF}" type="presParOf" srcId="{1E09D40F-AB12-E645-9DEA-E2CAAA0A582A}" destId="{566FD40A-3CD6-1044-BE9D-EB442E2507E2}" srcOrd="3" destOrd="0" presId="urn:microsoft.com/office/officeart/2005/8/layout/funnel1"/>
    <dgm:cxn modelId="{FC96652C-1064-3247-9E61-957E6E65238E}" type="presParOf" srcId="{1E09D40F-AB12-E645-9DEA-E2CAAA0A582A}" destId="{E9B76CAF-DD69-3647-9755-68F142D51A19}" srcOrd="4" destOrd="0" presId="urn:microsoft.com/office/officeart/2005/8/layout/funnel1"/>
    <dgm:cxn modelId="{183641E2-75F3-0E48-91C8-2664FEC304DF}" type="presParOf" srcId="{1E09D40F-AB12-E645-9DEA-E2CAAA0A582A}" destId="{565AE569-ACF5-DD4A-8638-1B2F2C1A844C}" srcOrd="5" destOrd="0" presId="urn:microsoft.com/office/officeart/2005/8/layout/funnel1"/>
    <dgm:cxn modelId="{A1232FA9-C209-ED4A-9728-8DDB7FE67B52}" type="presParOf" srcId="{1E09D40F-AB12-E645-9DEA-E2CAAA0A582A}" destId="{DF33FC72-2E7C-AE46-93DA-A64EA15FF4DA}"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A1F26-4D1E-8F40-8597-2FAA68E6935C}">
      <dsp:nvSpPr>
        <dsp:cNvPr id="0" name=""/>
        <dsp:cNvSpPr/>
      </dsp:nvSpPr>
      <dsp:spPr>
        <a:xfrm>
          <a:off x="787983" y="903649"/>
          <a:ext cx="2879599" cy="1000047"/>
        </a:xfrm>
        <a:prstGeom prst="ellipse">
          <a:avLst/>
        </a:prstGeom>
        <a:solidFill>
          <a:schemeClr val="dk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B5EB69-8001-0E42-A3C5-659640FB329A}">
      <dsp:nvSpPr>
        <dsp:cNvPr id="0" name=""/>
        <dsp:cNvSpPr/>
      </dsp:nvSpPr>
      <dsp:spPr>
        <a:xfrm>
          <a:off x="1953217" y="3352425"/>
          <a:ext cx="558062" cy="357159"/>
        </a:xfrm>
        <a:prstGeom prst="downArrow">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4A6B0AAF-A526-D94B-97D8-750CF4E9EE8C}">
      <dsp:nvSpPr>
        <dsp:cNvPr id="0" name=""/>
        <dsp:cNvSpPr/>
      </dsp:nvSpPr>
      <dsp:spPr>
        <a:xfrm>
          <a:off x="892899" y="3698953"/>
          <a:ext cx="2678697" cy="669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Requirements </a:t>
          </a:r>
        </a:p>
        <a:p>
          <a:pPr lvl="0" algn="ctr" defTabSz="800100" rtl="0">
            <a:lnSpc>
              <a:spcPct val="90000"/>
            </a:lnSpc>
            <a:spcBef>
              <a:spcPct val="0"/>
            </a:spcBef>
            <a:spcAft>
              <a:spcPct val="35000"/>
            </a:spcAft>
          </a:pPr>
          <a:r>
            <a:rPr lang="en-US" sz="1800" kern="1200" dirty="0" smtClean="0"/>
            <a:t>&amp; Roadmap on</a:t>
          </a:r>
          <a:endParaRPr lang="en-US" sz="1800" kern="1200" dirty="0"/>
        </a:p>
      </dsp:txBody>
      <dsp:txXfrm>
        <a:off x="892899" y="3698953"/>
        <a:ext cx="2678697" cy="669674"/>
      </dsp:txXfrm>
    </dsp:sp>
    <dsp:sp modelId="{566FD40A-3CD6-1044-BE9D-EB442E2507E2}">
      <dsp:nvSpPr>
        <dsp:cNvPr id="0" name=""/>
        <dsp:cNvSpPr/>
      </dsp:nvSpPr>
      <dsp:spPr>
        <a:xfrm>
          <a:off x="1834907" y="1980932"/>
          <a:ext cx="1004511" cy="100451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err="1" smtClean="0"/>
            <a:t>Instrum</a:t>
          </a:r>
          <a:r>
            <a:rPr lang="en-US" sz="1400" kern="1200" dirty="0" smtClean="0"/>
            <a:t>. Proposal</a:t>
          </a:r>
          <a:endParaRPr lang="en-US" sz="1400" kern="1200" dirty="0"/>
        </a:p>
      </dsp:txBody>
      <dsp:txXfrm>
        <a:off x="1982014" y="2128039"/>
        <a:ext cx="710297" cy="710297"/>
      </dsp:txXfrm>
    </dsp:sp>
    <dsp:sp modelId="{E9B76CAF-DD69-3647-9755-68F142D51A19}">
      <dsp:nvSpPr>
        <dsp:cNvPr id="0" name=""/>
        <dsp:cNvSpPr/>
      </dsp:nvSpPr>
      <dsp:spPr>
        <a:xfrm>
          <a:off x="1116124" y="1227325"/>
          <a:ext cx="1004511" cy="100451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Meetings</a:t>
          </a:r>
          <a:endParaRPr lang="en-US" sz="1400" kern="1200" dirty="0"/>
        </a:p>
      </dsp:txBody>
      <dsp:txXfrm>
        <a:off x="1263231" y="1374432"/>
        <a:ext cx="710297" cy="710297"/>
      </dsp:txXfrm>
    </dsp:sp>
    <dsp:sp modelId="{565AE569-ACF5-DD4A-8638-1B2F2C1A844C}">
      <dsp:nvSpPr>
        <dsp:cNvPr id="0" name=""/>
        <dsp:cNvSpPr/>
      </dsp:nvSpPr>
      <dsp:spPr>
        <a:xfrm>
          <a:off x="2142958" y="984457"/>
          <a:ext cx="1004511" cy="100451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Direct </a:t>
          </a:r>
          <a:r>
            <a:rPr lang="en-US" sz="1400" kern="1200" dirty="0" err="1" smtClean="0"/>
            <a:t>commun-ication</a:t>
          </a:r>
          <a:endParaRPr lang="en-US" sz="1400" kern="1200" dirty="0"/>
        </a:p>
      </dsp:txBody>
      <dsp:txXfrm>
        <a:off x="2290065" y="1131564"/>
        <a:ext cx="710297" cy="710297"/>
      </dsp:txXfrm>
    </dsp:sp>
    <dsp:sp modelId="{DF33FC72-2E7C-AE46-93DA-A64EA15FF4DA}">
      <dsp:nvSpPr>
        <dsp:cNvPr id="0" name=""/>
        <dsp:cNvSpPr/>
      </dsp:nvSpPr>
      <dsp:spPr>
        <a:xfrm>
          <a:off x="669674" y="780876"/>
          <a:ext cx="3125147" cy="2500117"/>
        </a:xfrm>
        <a:prstGeom prst="funnel">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F6D361-BA34-8A43-A0D8-F3EBFF1E09CF}" type="datetimeFigureOut">
              <a:rPr lang="en-US" smtClean="0"/>
              <a:t>24/08/16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DD1B5B-0EF4-094D-A5BE-1781657A5BE0}" type="slidenum">
              <a:rPr lang="en-US" smtClean="0"/>
              <a:t>‹#›</a:t>
            </a:fld>
            <a:endParaRPr lang="en-US"/>
          </a:p>
        </p:txBody>
      </p:sp>
    </p:spTree>
    <p:extLst>
      <p:ext uri="{BB962C8B-B14F-4D97-AF65-F5344CB8AC3E}">
        <p14:creationId xmlns:p14="http://schemas.microsoft.com/office/powerpoint/2010/main" val="168328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22/08/16</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TDR</a:t>
            </a:r>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966034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in progress</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39</a:t>
            </a:fld>
            <a:endParaRPr lang="sv-SE" dirty="0"/>
          </a:p>
        </p:txBody>
      </p:sp>
    </p:spTree>
    <p:extLst>
      <p:ext uri="{BB962C8B-B14F-4D97-AF65-F5344CB8AC3E}">
        <p14:creationId xmlns:p14="http://schemas.microsoft.com/office/powerpoint/2010/main" val="1237965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Texture?</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40</a:t>
            </a:fld>
            <a:endParaRPr lang="sv-SE" dirty="0"/>
          </a:p>
        </p:txBody>
      </p:sp>
    </p:spTree>
    <p:extLst>
      <p:ext uri="{BB962C8B-B14F-4D97-AF65-F5344CB8AC3E}">
        <p14:creationId xmlns:p14="http://schemas.microsoft.com/office/powerpoint/2010/main" val="1105580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publication rate</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44</a:t>
            </a:fld>
            <a:endParaRPr lang="sv-SE" dirty="0"/>
          </a:p>
        </p:txBody>
      </p:sp>
    </p:spTree>
    <p:extLst>
      <p:ext uri="{BB962C8B-B14F-4D97-AF65-F5344CB8AC3E}">
        <p14:creationId xmlns:p14="http://schemas.microsoft.com/office/powerpoint/2010/main" val="177336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NMX first instrument, then more needs for single crystal</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46</a:t>
            </a:fld>
            <a:endParaRPr lang="sv-SE" dirty="0"/>
          </a:p>
        </p:txBody>
      </p:sp>
    </p:spTree>
    <p:extLst>
      <p:ext uri="{BB962C8B-B14F-4D97-AF65-F5344CB8AC3E}">
        <p14:creationId xmlns:p14="http://schemas.microsoft.com/office/powerpoint/2010/main" val="3690944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Staffing</a:t>
            </a:r>
            <a:r>
              <a:rPr lang="en-US" baseline="0" dirty="0" smtClean="0"/>
              <a:t> is aligned with SINE2020 like imaging</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pPr/>
              <a:t>50</a:t>
            </a:fld>
            <a:endParaRPr lang="sv-SE" dirty="0"/>
          </a:p>
        </p:txBody>
      </p:sp>
    </p:spTree>
    <p:extLst>
      <p:ext uri="{BB962C8B-B14F-4D97-AF65-F5344CB8AC3E}">
        <p14:creationId xmlns:p14="http://schemas.microsoft.com/office/powerpoint/2010/main" val="2253933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a:t>
            </a:r>
            <a:r>
              <a:rPr lang="en-US" baseline="0" dirty="0" smtClean="0"/>
              <a:t> to in kind contributors</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57</a:t>
            </a:fld>
            <a:endParaRPr lang="sv-SE" dirty="0"/>
          </a:p>
        </p:txBody>
      </p:sp>
    </p:spTree>
    <p:extLst>
      <p:ext uri="{BB962C8B-B14F-4D97-AF65-F5344CB8AC3E}">
        <p14:creationId xmlns:p14="http://schemas.microsoft.com/office/powerpoint/2010/main" val="502851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Double check numbers</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1562026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Spinvert</a:t>
            </a:r>
            <a:r>
              <a:rPr lang="en-US" dirty="0" smtClean="0"/>
              <a:t>: refinement of paramagnetic diffuse scattering</a:t>
            </a:r>
          </a:p>
          <a:p>
            <a:r>
              <a:rPr lang="en-US" dirty="0" err="1" smtClean="0"/>
              <a:t>ISOdistort</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12795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169310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Atlassian</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1920846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cost already moved to operation</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dirty="0"/>
          </a:p>
        </p:txBody>
      </p:sp>
    </p:spTree>
    <p:extLst>
      <p:ext uri="{BB962C8B-B14F-4D97-AF65-F5344CB8AC3E}">
        <p14:creationId xmlns:p14="http://schemas.microsoft.com/office/powerpoint/2010/main" val="376665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21</a:t>
            </a:fld>
            <a:endParaRPr lang="sv-SE" dirty="0"/>
          </a:p>
        </p:txBody>
      </p:sp>
    </p:spTree>
    <p:extLst>
      <p:ext uri="{BB962C8B-B14F-4D97-AF65-F5344CB8AC3E}">
        <p14:creationId xmlns:p14="http://schemas.microsoft.com/office/powerpoint/2010/main" val="347932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Move all integrated testing to ESS</a:t>
            </a:r>
          </a:p>
          <a:p>
            <a:pPr marL="228600" indent="-228600">
              <a:buAutoNum type="arabicPeriod"/>
            </a:pPr>
            <a:r>
              <a:rPr lang="en-US" dirty="0" smtClean="0"/>
              <a:t>Move</a:t>
            </a:r>
            <a:r>
              <a:rPr lang="en-US" baseline="0" dirty="0" smtClean="0"/>
              <a:t> INS and diffraction in kind contribution to ESS</a:t>
            </a:r>
          </a:p>
          <a:p>
            <a:pPr marL="228600" indent="-228600">
              <a:buAutoNum type="arabicPeriod"/>
            </a:pPr>
            <a:r>
              <a:rPr lang="en-US" baseline="0" dirty="0" smtClean="0"/>
              <a:t>Reduce MLZ in kind contribution to ensure that we also have domain knowledge in those three </a:t>
            </a:r>
            <a:r>
              <a:rPr lang="en-US" baseline="0" dirty="0" err="1" smtClean="0"/>
              <a:t>techqniues</a:t>
            </a:r>
            <a:endParaRPr lang="en-US" baseline="0" dirty="0" smtClean="0"/>
          </a:p>
          <a:p>
            <a:pPr marL="228600" indent="-228600">
              <a:buAutoNum type="arabicPeriod"/>
            </a:pPr>
            <a:r>
              <a:rPr lang="en-US" baseline="0" dirty="0" smtClean="0"/>
              <a:t>Close gap for ODIN</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27</a:t>
            </a:fld>
            <a:endParaRPr lang="sv-SE" dirty="0"/>
          </a:p>
        </p:txBody>
      </p:sp>
    </p:spTree>
    <p:extLst>
      <p:ext uri="{BB962C8B-B14F-4D97-AF65-F5344CB8AC3E}">
        <p14:creationId xmlns:p14="http://schemas.microsoft.com/office/powerpoint/2010/main" val="141136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3DND </a:t>
            </a:r>
            <a:r>
              <a:rPr lang="en-US" baseline="0" smtClean="0"/>
              <a:t>diffraction imaging</a:t>
            </a:r>
            <a:endParaRPr lang="en-US" baseline="0"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pPr/>
              <a:t>37</a:t>
            </a:fld>
            <a:endParaRPr lang="sv-SE" dirty="0"/>
          </a:p>
        </p:txBody>
      </p:sp>
    </p:spTree>
    <p:extLst>
      <p:ext uri="{BB962C8B-B14F-4D97-AF65-F5344CB8AC3E}">
        <p14:creationId xmlns:p14="http://schemas.microsoft.com/office/powerpoint/2010/main" val="398755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22/08/16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22/08/16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22/08/16</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22/08/16</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22/08/16</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europeanspallationsource.s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3.png"/><Relationship Id="rId8"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package" Target="../embeddings/Microsoft_Excel_Sheet1.xlsx"/><Relationship Id="rId5"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Sheet2.xlsx"/><Relationship Id="rId4"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0.png"/><Relationship Id="rId5" Type="http://schemas.openxmlformats.org/officeDocument/2006/relationships/package" Target="../embeddings/Microsoft_Excel_Sheet3.xlsx"/><Relationship Id="rId6"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package" Target="../embeddings/Microsoft_Excel_Sheet4.xlsx"/><Relationship Id="rId5"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10.png"/><Relationship Id="rId9"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smtClean="0"/>
              <a:t>Data Analysis and Modelling</a:t>
            </a:r>
            <a:endParaRPr lang="en-GB" sz="4000" noProof="0" dirty="0"/>
          </a:p>
        </p:txBody>
      </p:sp>
      <p:sp>
        <p:nvSpPr>
          <p:cNvPr id="3" name="Subtitle 2"/>
          <p:cNvSpPr>
            <a:spLocks noGrp="1"/>
          </p:cNvSpPr>
          <p:nvPr>
            <p:ph type="subTitle" idx="1"/>
          </p:nvPr>
        </p:nvSpPr>
        <p:spPr/>
        <p:txBody>
          <a:bodyPr>
            <a:noAutofit/>
          </a:bodyPr>
          <a:lstStyle/>
          <a:p>
            <a:r>
              <a:rPr lang="en-GB" sz="2000" dirty="0" smtClean="0">
                <a:solidFill>
                  <a:schemeClr val="bg1"/>
                </a:solidFill>
              </a:rPr>
              <a:t>Thomas Holm Rod</a:t>
            </a:r>
            <a:endParaRPr lang="en-GB" sz="2000" noProof="0" dirty="0" smtClean="0">
              <a:solidFill>
                <a:schemeClr val="bg1"/>
              </a:solidFill>
            </a:endParaRPr>
          </a:p>
          <a:p>
            <a:r>
              <a:rPr lang="en-GB" sz="2000" dirty="0" smtClean="0">
                <a:solidFill>
                  <a:schemeClr val="bg1"/>
                </a:solidFill>
              </a:rPr>
              <a:t>Group Leader Data Analysis and Modelling</a:t>
            </a:r>
            <a:endParaRPr lang="en-GB" sz="2000" noProof="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smtClean="0">
                <a:solidFill>
                  <a:srgbClr val="FFFFFF"/>
                </a:solidFill>
                <a:hlinkClick r:id="rId2"/>
              </a:rPr>
              <a:t>www.europeanspallationsource.se</a:t>
            </a:r>
            <a:endParaRPr lang="en-GB" sz="1600" dirty="0" smtClean="0">
              <a:solidFill>
                <a:srgbClr val="FFFFFF"/>
              </a:solidFill>
            </a:endParaRPr>
          </a:p>
          <a:p>
            <a:pPr algn="ctr"/>
            <a:r>
              <a:rPr lang="en-GB" sz="1400" dirty="0" smtClean="0">
                <a:solidFill>
                  <a:srgbClr val="FFFFFF"/>
                </a:solidFill>
              </a:rPr>
              <a:t>25 August, 2016</a:t>
            </a:r>
            <a:endParaRPr lang="en-GB" sz="1400" dirty="0" smtClean="0">
              <a:solidFill>
                <a:srgbClr val="FFFFFF"/>
              </a:solidFill>
            </a:endParaRPr>
          </a:p>
        </p:txBody>
      </p:sp>
    </p:spTree>
    <p:extLst>
      <p:ext uri="{BB962C8B-B14F-4D97-AF65-F5344CB8AC3E}">
        <p14:creationId xmlns:p14="http://schemas.microsoft.com/office/powerpoint/2010/main" val="1394613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development facilitates user involvement</a:t>
            </a:r>
            <a:endParaRPr lang="en-US" dirty="0"/>
          </a:p>
        </p:txBody>
      </p:sp>
      <p:sp>
        <p:nvSpPr>
          <p:cNvPr id="38" name="Cube 37"/>
          <p:cNvSpPr/>
          <p:nvPr/>
        </p:nvSpPr>
        <p:spPr>
          <a:xfrm>
            <a:off x="508244" y="4677936"/>
            <a:ext cx="1008112" cy="448050"/>
          </a:xfrm>
          <a:prstGeom prst="cube">
            <a:avLst>
              <a:gd name="adj" fmla="val 3610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Feature 11</a:t>
            </a:r>
            <a:endParaRPr lang="en-US" sz="1200" dirty="0"/>
          </a:p>
        </p:txBody>
      </p:sp>
      <p:sp>
        <p:nvSpPr>
          <p:cNvPr id="40" name="Cube 39"/>
          <p:cNvSpPr/>
          <p:nvPr/>
        </p:nvSpPr>
        <p:spPr>
          <a:xfrm>
            <a:off x="508244" y="4285892"/>
            <a:ext cx="1008112" cy="448050"/>
          </a:xfrm>
          <a:prstGeom prst="cube">
            <a:avLst>
              <a:gd name="adj" fmla="val 3610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Feature 10</a:t>
            </a:r>
            <a:endParaRPr lang="en-US" sz="1200" dirty="0"/>
          </a:p>
        </p:txBody>
      </p:sp>
      <p:sp>
        <p:nvSpPr>
          <p:cNvPr id="41" name="Cube 40"/>
          <p:cNvSpPr/>
          <p:nvPr/>
        </p:nvSpPr>
        <p:spPr>
          <a:xfrm>
            <a:off x="508244" y="3893849"/>
            <a:ext cx="1008112" cy="448050"/>
          </a:xfrm>
          <a:prstGeom prst="cube">
            <a:avLst>
              <a:gd name="adj" fmla="val 3610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Feature 9</a:t>
            </a:r>
            <a:endParaRPr lang="en-US" sz="1200" dirty="0"/>
          </a:p>
        </p:txBody>
      </p:sp>
      <p:sp>
        <p:nvSpPr>
          <p:cNvPr id="42" name="Cube 41"/>
          <p:cNvSpPr/>
          <p:nvPr/>
        </p:nvSpPr>
        <p:spPr>
          <a:xfrm>
            <a:off x="508244" y="3501805"/>
            <a:ext cx="1008112" cy="448050"/>
          </a:xfrm>
          <a:prstGeom prst="cube">
            <a:avLst>
              <a:gd name="adj" fmla="val 3610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t>Feature 8</a:t>
            </a:r>
            <a:endParaRPr lang="en-US" sz="1200" dirty="0"/>
          </a:p>
        </p:txBody>
      </p:sp>
      <p:grpSp>
        <p:nvGrpSpPr>
          <p:cNvPr id="43" name="Group 42"/>
          <p:cNvGrpSpPr/>
          <p:nvPr/>
        </p:nvGrpSpPr>
        <p:grpSpPr>
          <a:xfrm>
            <a:off x="508244" y="2325674"/>
            <a:ext cx="1008112" cy="1232137"/>
            <a:chOff x="1259632" y="2492896"/>
            <a:chExt cx="1296144" cy="1584176"/>
          </a:xfrm>
        </p:grpSpPr>
        <p:sp>
          <p:nvSpPr>
            <p:cNvPr id="44" name="Cube 43"/>
            <p:cNvSpPr/>
            <p:nvPr/>
          </p:nvSpPr>
          <p:spPr>
            <a:xfrm>
              <a:off x="1259632" y="3501008"/>
              <a:ext cx="1296144" cy="576064"/>
            </a:xfrm>
            <a:prstGeom prst="cube">
              <a:avLst>
                <a:gd name="adj" fmla="val 36109"/>
              </a:avLst>
            </a:prstGeom>
            <a:scene3d>
              <a:camera prst="obliqueTopRigh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Feature 5</a:t>
              </a:r>
              <a:endParaRPr lang="en-US" sz="1200" dirty="0"/>
            </a:p>
          </p:txBody>
        </p:sp>
        <p:sp>
          <p:nvSpPr>
            <p:cNvPr id="45" name="Cube 44"/>
            <p:cNvSpPr/>
            <p:nvPr/>
          </p:nvSpPr>
          <p:spPr>
            <a:xfrm>
              <a:off x="1259632" y="2996952"/>
              <a:ext cx="1296144" cy="576064"/>
            </a:xfrm>
            <a:prstGeom prst="cube">
              <a:avLst>
                <a:gd name="adj" fmla="val 36109"/>
              </a:avLst>
            </a:prstGeom>
            <a:scene3d>
              <a:camera prst="obliqueTopRigh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Feature 2</a:t>
              </a:r>
              <a:endParaRPr lang="en-US" sz="1200" dirty="0"/>
            </a:p>
          </p:txBody>
        </p:sp>
        <p:sp>
          <p:nvSpPr>
            <p:cNvPr id="46" name="Cube 45"/>
            <p:cNvSpPr/>
            <p:nvPr/>
          </p:nvSpPr>
          <p:spPr>
            <a:xfrm>
              <a:off x="1259632" y="2492896"/>
              <a:ext cx="1296144" cy="576064"/>
            </a:xfrm>
            <a:prstGeom prst="cube">
              <a:avLst>
                <a:gd name="adj" fmla="val 36109"/>
              </a:avLst>
            </a:prstGeom>
            <a:scene3d>
              <a:camera prst="obliqueTopRigh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Feature 6</a:t>
              </a:r>
              <a:endParaRPr lang="en-US" sz="1200" dirty="0"/>
            </a:p>
          </p:txBody>
        </p:sp>
      </p:grpSp>
      <p:sp>
        <p:nvSpPr>
          <p:cNvPr id="47" name="TextBox 46"/>
          <p:cNvSpPr txBox="1"/>
          <p:nvPr/>
        </p:nvSpPr>
        <p:spPr>
          <a:xfrm>
            <a:off x="467544" y="5109984"/>
            <a:ext cx="1120820" cy="584776"/>
          </a:xfrm>
          <a:prstGeom prst="rect">
            <a:avLst/>
          </a:prstGeom>
          <a:noFill/>
        </p:spPr>
        <p:txBody>
          <a:bodyPr wrap="none" rtlCol="0">
            <a:spAutoFit/>
          </a:bodyPr>
          <a:lstStyle/>
          <a:p>
            <a:r>
              <a:rPr lang="en-US" sz="1600" dirty="0" smtClean="0"/>
              <a:t>Feature list</a:t>
            </a:r>
          </a:p>
          <a:p>
            <a:r>
              <a:rPr lang="en-US" sz="1600" dirty="0" smtClean="0"/>
              <a:t>(Backlog)</a:t>
            </a:r>
            <a:endParaRPr lang="en-US" sz="1600" dirty="0"/>
          </a:p>
        </p:txBody>
      </p:sp>
      <p:sp>
        <p:nvSpPr>
          <p:cNvPr id="48" name="Right Arrow 47"/>
          <p:cNvSpPr/>
          <p:nvPr/>
        </p:nvSpPr>
        <p:spPr>
          <a:xfrm>
            <a:off x="1660372" y="3453800"/>
            <a:ext cx="895404"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1516356" y="3669824"/>
            <a:ext cx="1027182" cy="369332"/>
          </a:xfrm>
          <a:prstGeom prst="rect">
            <a:avLst/>
          </a:prstGeom>
          <a:noFill/>
        </p:spPr>
        <p:txBody>
          <a:bodyPr wrap="none" rtlCol="0">
            <a:spAutoFit/>
          </a:bodyPr>
          <a:lstStyle/>
          <a:p>
            <a:r>
              <a:rPr lang="en-US" dirty="0" smtClean="0"/>
              <a:t>Prioritize</a:t>
            </a:r>
            <a:endParaRPr lang="en-US" dirty="0"/>
          </a:p>
        </p:txBody>
      </p:sp>
      <p:grpSp>
        <p:nvGrpSpPr>
          <p:cNvPr id="4" name="Group 3"/>
          <p:cNvGrpSpPr/>
          <p:nvPr/>
        </p:nvGrpSpPr>
        <p:grpSpPr>
          <a:xfrm>
            <a:off x="2627784" y="2301672"/>
            <a:ext cx="1087357" cy="3393088"/>
            <a:chOff x="2627784" y="1916832"/>
            <a:chExt cx="1087357" cy="3393088"/>
          </a:xfrm>
        </p:grpSpPr>
        <p:grpSp>
          <p:nvGrpSpPr>
            <p:cNvPr id="14" name="Group 13"/>
            <p:cNvGrpSpPr/>
            <p:nvPr/>
          </p:nvGrpSpPr>
          <p:grpSpPr>
            <a:xfrm>
              <a:off x="2699792" y="1916832"/>
              <a:ext cx="1008112" cy="2800312"/>
              <a:chOff x="1259632" y="2492896"/>
              <a:chExt cx="1296144" cy="3600400"/>
            </a:xfrm>
          </p:grpSpPr>
          <p:sp>
            <p:nvSpPr>
              <p:cNvPr id="15" name="Cube 14"/>
              <p:cNvSpPr/>
              <p:nvPr/>
            </p:nvSpPr>
            <p:spPr>
              <a:xfrm>
                <a:off x="1259632" y="5517232"/>
                <a:ext cx="1296144" cy="576064"/>
              </a:xfrm>
              <a:prstGeom prst="cube">
                <a:avLst>
                  <a:gd name="adj" fmla="val 36109"/>
                </a:avLst>
              </a:prstGeom>
              <a:scene3d>
                <a:camera prst="obliqueTopRigh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Feature 8</a:t>
                </a:r>
                <a:endParaRPr lang="en-US" sz="1200" dirty="0"/>
              </a:p>
            </p:txBody>
          </p:sp>
          <p:sp>
            <p:nvSpPr>
              <p:cNvPr id="16" name="Cube 15"/>
              <p:cNvSpPr/>
              <p:nvPr/>
            </p:nvSpPr>
            <p:spPr>
              <a:xfrm>
                <a:off x="1259632" y="5013176"/>
                <a:ext cx="1296144" cy="576064"/>
              </a:xfrm>
              <a:prstGeom prst="cube">
                <a:avLst>
                  <a:gd name="adj" fmla="val 36109"/>
                </a:avLst>
              </a:prstGeom>
              <a:scene3d>
                <a:camera prst="obliqueTopRigh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Feature 11</a:t>
                </a:r>
                <a:endParaRPr lang="en-US" sz="1200" dirty="0"/>
              </a:p>
            </p:txBody>
          </p:sp>
          <p:sp>
            <p:nvSpPr>
              <p:cNvPr id="17" name="Cube 16"/>
              <p:cNvSpPr/>
              <p:nvPr/>
            </p:nvSpPr>
            <p:spPr>
              <a:xfrm>
                <a:off x="1259632" y="4509120"/>
                <a:ext cx="1296144" cy="576064"/>
              </a:xfrm>
              <a:prstGeom prst="cube">
                <a:avLst>
                  <a:gd name="adj" fmla="val 36109"/>
                </a:avLst>
              </a:prstGeom>
              <a:scene3d>
                <a:camera prst="obliqueTopRigh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Feature 5</a:t>
                </a:r>
                <a:endParaRPr lang="en-US" sz="1200" dirty="0"/>
              </a:p>
            </p:txBody>
          </p:sp>
          <p:sp>
            <p:nvSpPr>
              <p:cNvPr id="18" name="Cube 17"/>
              <p:cNvSpPr/>
              <p:nvPr/>
            </p:nvSpPr>
            <p:spPr>
              <a:xfrm>
                <a:off x="1259632" y="4005064"/>
                <a:ext cx="1296144" cy="576064"/>
              </a:xfrm>
              <a:prstGeom prst="cube">
                <a:avLst>
                  <a:gd name="adj" fmla="val 3610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Feature 9</a:t>
                </a:r>
                <a:endParaRPr lang="en-US" sz="1200" dirty="0"/>
              </a:p>
            </p:txBody>
          </p:sp>
          <p:sp>
            <p:nvSpPr>
              <p:cNvPr id="19" name="Cube 18"/>
              <p:cNvSpPr/>
              <p:nvPr/>
            </p:nvSpPr>
            <p:spPr>
              <a:xfrm>
                <a:off x="1259632" y="3501008"/>
                <a:ext cx="1296144" cy="576064"/>
              </a:xfrm>
              <a:prstGeom prst="cube">
                <a:avLst>
                  <a:gd name="adj" fmla="val 36109"/>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Feature 6</a:t>
                </a:r>
                <a:endParaRPr lang="en-US" sz="1200" dirty="0"/>
              </a:p>
            </p:txBody>
          </p:sp>
          <p:sp>
            <p:nvSpPr>
              <p:cNvPr id="20" name="Cube 19"/>
              <p:cNvSpPr/>
              <p:nvPr/>
            </p:nvSpPr>
            <p:spPr>
              <a:xfrm>
                <a:off x="1259632" y="2996952"/>
                <a:ext cx="1296144" cy="576064"/>
              </a:xfrm>
              <a:prstGeom prst="cube">
                <a:avLst>
                  <a:gd name="adj" fmla="val 36109"/>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Feature 10</a:t>
                </a:r>
                <a:endParaRPr lang="en-US" sz="1200" dirty="0"/>
              </a:p>
            </p:txBody>
          </p:sp>
          <p:sp>
            <p:nvSpPr>
              <p:cNvPr id="21" name="Cube 20"/>
              <p:cNvSpPr/>
              <p:nvPr/>
            </p:nvSpPr>
            <p:spPr>
              <a:xfrm>
                <a:off x="1259632" y="2492896"/>
                <a:ext cx="1296144" cy="576064"/>
              </a:xfrm>
              <a:prstGeom prst="cube">
                <a:avLst>
                  <a:gd name="adj" fmla="val 36109"/>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Feature 2</a:t>
                </a:r>
                <a:endParaRPr lang="en-US" sz="1200" dirty="0"/>
              </a:p>
            </p:txBody>
          </p:sp>
        </p:grpSp>
        <p:sp>
          <p:nvSpPr>
            <p:cNvPr id="22" name="TextBox 21"/>
            <p:cNvSpPr txBox="1"/>
            <p:nvPr/>
          </p:nvSpPr>
          <p:spPr>
            <a:xfrm>
              <a:off x="2627784" y="4725144"/>
              <a:ext cx="1087357" cy="584776"/>
            </a:xfrm>
            <a:prstGeom prst="rect">
              <a:avLst/>
            </a:prstGeom>
            <a:noFill/>
          </p:spPr>
          <p:txBody>
            <a:bodyPr wrap="none" rtlCol="0">
              <a:spAutoFit/>
            </a:bodyPr>
            <a:lstStyle/>
            <a:p>
              <a:r>
                <a:rPr lang="en-US" sz="1600" dirty="0" smtClean="0"/>
                <a:t>Prioritized</a:t>
              </a:r>
            </a:p>
            <a:p>
              <a:r>
                <a:rPr lang="en-US" sz="1600" dirty="0"/>
                <a:t>f</a:t>
              </a:r>
              <a:r>
                <a:rPr lang="en-US" sz="1600" dirty="0" smtClean="0"/>
                <a:t>eature list</a:t>
              </a:r>
            </a:p>
          </p:txBody>
        </p:sp>
      </p:grpSp>
      <p:grpSp>
        <p:nvGrpSpPr>
          <p:cNvPr id="13" name="Group 12"/>
          <p:cNvGrpSpPr/>
          <p:nvPr/>
        </p:nvGrpSpPr>
        <p:grpSpPr>
          <a:xfrm>
            <a:off x="5672470" y="2734591"/>
            <a:ext cx="2865601" cy="646331"/>
            <a:chOff x="5672470" y="2349751"/>
            <a:chExt cx="2865601" cy="646331"/>
          </a:xfrm>
        </p:grpSpPr>
        <p:sp>
          <p:nvSpPr>
            <p:cNvPr id="33" name="Right Arrow 32"/>
            <p:cNvSpPr/>
            <p:nvPr/>
          </p:nvSpPr>
          <p:spPr>
            <a:xfrm>
              <a:off x="5672470" y="2528900"/>
              <a:ext cx="895404" cy="28803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Oval 7"/>
            <p:cNvSpPr/>
            <p:nvPr/>
          </p:nvSpPr>
          <p:spPr>
            <a:xfrm>
              <a:off x="6732240" y="2492896"/>
              <a:ext cx="360040" cy="36004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TextBox 8"/>
            <p:cNvSpPr txBox="1"/>
            <p:nvPr/>
          </p:nvSpPr>
          <p:spPr>
            <a:xfrm>
              <a:off x="7092280" y="2349751"/>
              <a:ext cx="1445791" cy="646331"/>
            </a:xfrm>
            <a:prstGeom prst="rect">
              <a:avLst/>
            </a:prstGeom>
            <a:noFill/>
          </p:spPr>
          <p:txBody>
            <a:bodyPr wrap="none" rtlCol="0">
              <a:spAutoFit/>
            </a:bodyPr>
            <a:lstStyle/>
            <a:p>
              <a:r>
                <a:rPr lang="en-US" dirty="0" smtClean="0"/>
                <a:t>New features </a:t>
              </a:r>
            </a:p>
            <a:p>
              <a:r>
                <a:rPr lang="en-US" dirty="0" smtClean="0"/>
                <a:t>deployed</a:t>
              </a:r>
            </a:p>
          </p:txBody>
        </p:sp>
      </p:grpSp>
      <p:grpSp>
        <p:nvGrpSpPr>
          <p:cNvPr id="23" name="Group 22"/>
          <p:cNvGrpSpPr/>
          <p:nvPr/>
        </p:nvGrpSpPr>
        <p:grpSpPr>
          <a:xfrm>
            <a:off x="3851920" y="2301672"/>
            <a:ext cx="1656184" cy="1152128"/>
            <a:chOff x="3851920" y="1916832"/>
            <a:chExt cx="1656184" cy="1152128"/>
          </a:xfrm>
        </p:grpSpPr>
        <p:sp>
          <p:nvSpPr>
            <p:cNvPr id="6" name="Rounded Rectangle 5"/>
            <p:cNvSpPr/>
            <p:nvPr/>
          </p:nvSpPr>
          <p:spPr>
            <a:xfrm>
              <a:off x="4427984" y="2303401"/>
              <a:ext cx="1080120" cy="73903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Plan &amp; Develop</a:t>
              </a:r>
              <a:endParaRPr lang="en-US" dirty="0"/>
            </a:p>
          </p:txBody>
        </p:sp>
        <p:sp>
          <p:nvSpPr>
            <p:cNvPr id="31" name="Right Brace 30"/>
            <p:cNvSpPr/>
            <p:nvPr/>
          </p:nvSpPr>
          <p:spPr>
            <a:xfrm>
              <a:off x="3851920" y="1916832"/>
              <a:ext cx="432048" cy="1152128"/>
            </a:xfrm>
            <a:prstGeom prst="rightBrace">
              <a:avLst>
                <a:gd name="adj1" fmla="val 8333"/>
                <a:gd name="adj2" fmla="val 65624"/>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grpSp>
      <p:grpSp>
        <p:nvGrpSpPr>
          <p:cNvPr id="24" name="Group 23"/>
          <p:cNvGrpSpPr/>
          <p:nvPr/>
        </p:nvGrpSpPr>
        <p:grpSpPr>
          <a:xfrm>
            <a:off x="6372200" y="3356663"/>
            <a:ext cx="1080120" cy="1753321"/>
            <a:chOff x="6372200" y="2971823"/>
            <a:chExt cx="1080120" cy="1753321"/>
          </a:xfrm>
        </p:grpSpPr>
        <p:sp>
          <p:nvSpPr>
            <p:cNvPr id="27" name="Rounded Rectangle 26"/>
            <p:cNvSpPr/>
            <p:nvPr/>
          </p:nvSpPr>
          <p:spPr>
            <a:xfrm>
              <a:off x="6372200" y="3986114"/>
              <a:ext cx="1080120" cy="73903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Evaluate</a:t>
              </a:r>
              <a:endParaRPr lang="en-US" dirty="0"/>
            </a:p>
          </p:txBody>
        </p:sp>
        <p:sp>
          <p:nvSpPr>
            <p:cNvPr id="34" name="Right Arrow 33"/>
            <p:cNvSpPr/>
            <p:nvPr/>
          </p:nvSpPr>
          <p:spPr>
            <a:xfrm rot="5400000">
              <a:off x="6464558" y="3275509"/>
              <a:ext cx="895404" cy="28803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25" name="Group 24"/>
          <p:cNvGrpSpPr/>
          <p:nvPr/>
        </p:nvGrpSpPr>
        <p:grpSpPr>
          <a:xfrm>
            <a:off x="755575" y="5181992"/>
            <a:ext cx="6264697" cy="1449452"/>
            <a:chOff x="755575" y="4797152"/>
            <a:chExt cx="6264697" cy="1449452"/>
          </a:xfrm>
        </p:grpSpPr>
        <p:sp>
          <p:nvSpPr>
            <p:cNvPr id="11" name="U-Turn Arrow 10"/>
            <p:cNvSpPr/>
            <p:nvPr/>
          </p:nvSpPr>
          <p:spPr>
            <a:xfrm rot="10800000">
              <a:off x="755575" y="4797152"/>
              <a:ext cx="6264697" cy="1080120"/>
            </a:xfrm>
            <a:prstGeom prst="uturnArrow">
              <a:avLst>
                <a:gd name="adj1" fmla="val 12964"/>
                <a:gd name="adj2" fmla="val 14353"/>
                <a:gd name="adj3" fmla="val 19445"/>
                <a:gd name="adj4" fmla="val 43750"/>
                <a:gd name="adj5" fmla="val 4502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3198217" y="5877272"/>
              <a:ext cx="1445791"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smtClean="0"/>
                <a:t>New features</a:t>
              </a:r>
              <a:endParaRPr lang="en-US" dirty="0"/>
            </a:p>
          </p:txBody>
        </p:sp>
      </p:grpSp>
      <p:pic>
        <p:nvPicPr>
          <p:cNvPr id="37" name="Picture 36"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7984" y="4245888"/>
            <a:ext cx="1152128" cy="576064"/>
          </a:xfrm>
          <a:prstGeom prst="rect">
            <a:avLst/>
          </a:prstGeom>
        </p:spPr>
      </p:pic>
      <p:sp>
        <p:nvSpPr>
          <p:cNvPr id="5" name="TextBox 4"/>
          <p:cNvSpPr txBox="1"/>
          <p:nvPr/>
        </p:nvSpPr>
        <p:spPr>
          <a:xfrm>
            <a:off x="500339" y="1526489"/>
            <a:ext cx="8287652" cy="646331"/>
          </a:xfrm>
          <a:prstGeom prst="rect">
            <a:avLst/>
          </a:prstGeom>
          <a:noFill/>
        </p:spPr>
        <p:txBody>
          <a:bodyPr wrap="square" rtlCol="0">
            <a:spAutoFit/>
          </a:bodyPr>
          <a:lstStyle/>
          <a:p>
            <a:r>
              <a:rPr lang="en-US" dirty="0" smtClean="0"/>
              <a:t>Refinement of requirements and prioritization is an ongoing process involving users (instrument teams)</a:t>
            </a:r>
            <a:endParaRPr lang="en-US" dirty="0"/>
          </a:p>
        </p:txBody>
      </p:sp>
    </p:spTree>
    <p:extLst>
      <p:ext uri="{BB962C8B-B14F-4D97-AF65-F5344CB8AC3E}">
        <p14:creationId xmlns:p14="http://schemas.microsoft.com/office/powerpoint/2010/main" val="3750505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e use JIRA for project management</a:t>
            </a:r>
            <a:endParaRPr lang="en-US" dirty="0"/>
          </a:p>
        </p:txBody>
      </p:sp>
      <p:pic>
        <p:nvPicPr>
          <p:cNvPr id="5" name="Content Placeholder 4" descr="Screen Shot 2016-07-18 at 13.09.37.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1720" b="13627"/>
          <a:stretch/>
        </p:blipFill>
        <p:spPr>
          <a:xfrm>
            <a:off x="457200" y="1481586"/>
            <a:ext cx="8229600" cy="4644578"/>
          </a:xfrm>
        </p:spPr>
      </p:pic>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sp>
        <p:nvSpPr>
          <p:cNvPr id="8" name="Rectangle 7"/>
          <p:cNvSpPr/>
          <p:nvPr/>
        </p:nvSpPr>
        <p:spPr>
          <a:xfrm>
            <a:off x="0" y="1484784"/>
            <a:ext cx="1835696" cy="79208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1412776"/>
            <a:ext cx="1584176" cy="792088"/>
          </a:xfrm>
          <a:prstGeom prst="rect">
            <a:avLst/>
          </a:prstGeom>
        </p:spPr>
      </p:pic>
    </p:spTree>
    <p:extLst>
      <p:ext uri="{BB962C8B-B14F-4D97-AF65-F5344CB8AC3E}">
        <p14:creationId xmlns:p14="http://schemas.microsoft.com/office/powerpoint/2010/main" val="34519655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to prioritize</a:t>
            </a:r>
            <a:endParaRPr lang="en-US" dirty="0"/>
          </a:p>
        </p:txBody>
      </p:sp>
      <p:sp>
        <p:nvSpPr>
          <p:cNvPr id="3" name="Content Placeholder 2"/>
          <p:cNvSpPr>
            <a:spLocks noGrp="1"/>
          </p:cNvSpPr>
          <p:nvPr>
            <p:ph idx="1"/>
          </p:nvPr>
        </p:nvSpPr>
        <p:spPr>
          <a:xfrm>
            <a:off x="468147" y="1631623"/>
            <a:ext cx="5213668" cy="2541233"/>
          </a:xfrm>
        </p:spPr>
        <p:txBody>
          <a:bodyPr>
            <a:noAutofit/>
          </a:bodyPr>
          <a:lstStyle/>
          <a:p>
            <a:pPr marL="0" indent="0">
              <a:buNone/>
            </a:pPr>
            <a:r>
              <a:rPr lang="en-US" sz="1800" dirty="0"/>
              <a:t>We can spend a </a:t>
            </a:r>
            <a:r>
              <a:rPr lang="en-US" sz="1800" dirty="0" smtClean="0"/>
              <a:t>lot and justify it based on user aspirations! But there are limits;</a:t>
            </a:r>
          </a:p>
          <a:p>
            <a:r>
              <a:rPr lang="en-US" sz="1800" dirty="0" smtClean="0"/>
              <a:t>~</a:t>
            </a:r>
            <a:r>
              <a:rPr lang="en-US" sz="1800" dirty="0"/>
              <a:t>40-46 PY in DAM WP for creating ‘intuitive data analysis’ software for 16 instruments, 11 instrument sub-</a:t>
            </a:r>
            <a:r>
              <a:rPr lang="en-US" sz="1800" dirty="0" smtClean="0"/>
              <a:t>classes, ~</a:t>
            </a:r>
            <a:r>
              <a:rPr lang="en-US" sz="1800" dirty="0"/>
              <a:t>15 </a:t>
            </a:r>
            <a:r>
              <a:rPr lang="en-US" sz="1800" dirty="0" smtClean="0"/>
              <a:t>programs, and </a:t>
            </a:r>
            <a:r>
              <a:rPr lang="en-US" sz="1800" dirty="0" err="1" smtClean="0"/>
              <a:t>McStas</a:t>
            </a:r>
            <a:r>
              <a:rPr lang="en-US" sz="1800" dirty="0" smtClean="0"/>
              <a:t> support.</a:t>
            </a:r>
          </a:p>
          <a:p>
            <a:r>
              <a:rPr lang="en-US" sz="1800" dirty="0" smtClean="0"/>
              <a:t>SINE2020 adds ~9 person years for all facilities.</a:t>
            </a:r>
          </a:p>
          <a:p>
            <a:pPr marL="0" indent="0">
              <a:buNone/>
            </a:pPr>
            <a:endParaRPr lang="en-US" sz="1800" dirty="0" smtClean="0"/>
          </a:p>
          <a:p>
            <a:r>
              <a:rPr lang="en-US" sz="1800" dirty="0" smtClean="0"/>
              <a:t>For comparison, some </a:t>
            </a:r>
            <a:r>
              <a:rPr lang="en-US" sz="1800" dirty="0" smtClean="0"/>
              <a:t>empirical data:</a:t>
            </a:r>
          </a:p>
          <a:p>
            <a:pPr marL="0" indent="0">
              <a:buNone/>
            </a:pPr>
            <a:endParaRPr lang="en-US" sz="1800" dirty="0"/>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graphicFrame>
        <p:nvGraphicFramePr>
          <p:cNvPr id="5" name="Table 4"/>
          <p:cNvGraphicFramePr>
            <a:graphicFrameLocks noGrp="1"/>
          </p:cNvGraphicFramePr>
          <p:nvPr>
            <p:extLst>
              <p:ext uri="{D42A27DB-BD31-4B8C-83A1-F6EECF244321}">
                <p14:modId xmlns:p14="http://schemas.microsoft.com/office/powerpoint/2010/main" val="3518788619"/>
              </p:ext>
            </p:extLst>
          </p:nvPr>
        </p:nvGraphicFramePr>
        <p:xfrm>
          <a:off x="473060" y="4150038"/>
          <a:ext cx="5022676" cy="1676400"/>
        </p:xfrm>
        <a:graphic>
          <a:graphicData uri="http://schemas.openxmlformats.org/drawingml/2006/table">
            <a:tbl>
              <a:tblPr firstRow="1" bandRow="1">
                <a:tableStyleId>{5C22544A-7EE6-4342-B048-85BDC9FD1C3A}</a:tableStyleId>
              </a:tblPr>
              <a:tblGrid>
                <a:gridCol w="1839947"/>
                <a:gridCol w="1179315"/>
                <a:gridCol w="2003414"/>
              </a:tblGrid>
              <a:tr h="259934">
                <a:tc>
                  <a:txBody>
                    <a:bodyPr/>
                    <a:lstStyle/>
                    <a:p>
                      <a:r>
                        <a:rPr lang="en-US" sz="1600" dirty="0" smtClean="0"/>
                        <a:t>Program</a:t>
                      </a:r>
                      <a:endParaRPr lang="en-US" sz="1600" dirty="0"/>
                    </a:p>
                  </a:txBody>
                  <a:tcPr/>
                </a:tc>
                <a:tc>
                  <a:txBody>
                    <a:bodyPr/>
                    <a:lstStyle/>
                    <a:p>
                      <a:pPr algn="r"/>
                      <a:r>
                        <a:rPr lang="en-US" sz="1600" dirty="0" smtClean="0"/>
                        <a:t>Effort</a:t>
                      </a:r>
                      <a:r>
                        <a:rPr lang="en-US" sz="1600" baseline="0" dirty="0" smtClean="0"/>
                        <a:t> (PY)</a:t>
                      </a:r>
                      <a:endParaRPr lang="en-US" sz="1600" dirty="0"/>
                    </a:p>
                  </a:txBody>
                  <a:tcPr/>
                </a:tc>
                <a:tc>
                  <a:txBody>
                    <a:bodyPr/>
                    <a:lstStyle/>
                    <a:p>
                      <a:r>
                        <a:rPr lang="en-US" sz="1600" dirty="0" smtClean="0"/>
                        <a:t>Ref</a:t>
                      </a:r>
                      <a:endParaRPr lang="en-US" sz="1600" dirty="0"/>
                    </a:p>
                  </a:txBody>
                  <a:tcPr/>
                </a:tc>
              </a:tr>
              <a:tr h="259934">
                <a:tc>
                  <a:txBody>
                    <a:bodyPr/>
                    <a:lstStyle/>
                    <a:p>
                      <a:r>
                        <a:rPr lang="en-US" sz="1600" dirty="0" smtClean="0"/>
                        <a:t>MDANSE</a:t>
                      </a:r>
                      <a:endParaRPr lang="en-US" sz="1600" dirty="0"/>
                    </a:p>
                  </a:txBody>
                  <a:tcPr/>
                </a:tc>
                <a:tc>
                  <a:txBody>
                    <a:bodyPr/>
                    <a:lstStyle/>
                    <a:p>
                      <a:pPr algn="r"/>
                      <a:r>
                        <a:rPr lang="en-US" sz="1600" dirty="0" smtClean="0"/>
                        <a:t>~10  </a:t>
                      </a:r>
                      <a:endParaRPr lang="en-US" sz="1600" dirty="0"/>
                    </a:p>
                  </a:txBody>
                  <a:tcPr/>
                </a:tc>
                <a:tc>
                  <a:txBody>
                    <a:bodyPr/>
                    <a:lstStyle/>
                    <a:p>
                      <a:r>
                        <a:rPr lang="en-US" sz="1600" dirty="0" smtClean="0"/>
                        <a:t> M. Johnson, ILL</a:t>
                      </a:r>
                      <a:endParaRPr lang="en-US" sz="1600" dirty="0"/>
                    </a:p>
                  </a:txBody>
                  <a:tcPr/>
                </a:tc>
              </a:tr>
              <a:tr h="259934">
                <a:tc>
                  <a:txBody>
                    <a:bodyPr/>
                    <a:lstStyle/>
                    <a:p>
                      <a:r>
                        <a:rPr lang="en-US" sz="1600" dirty="0" smtClean="0"/>
                        <a:t>BORNAGAIN</a:t>
                      </a:r>
                      <a:endParaRPr lang="en-US" sz="1600" dirty="0"/>
                    </a:p>
                  </a:txBody>
                  <a:tcPr/>
                </a:tc>
                <a:tc>
                  <a:txBody>
                    <a:bodyPr/>
                    <a:lstStyle/>
                    <a:p>
                      <a:pPr algn="r"/>
                      <a:r>
                        <a:rPr lang="en-US" sz="1600" dirty="0" smtClean="0"/>
                        <a:t>~12  </a:t>
                      </a:r>
                      <a:endParaRPr lang="en-US" sz="1600" dirty="0"/>
                    </a:p>
                  </a:txBody>
                  <a:tcPr/>
                </a:tc>
                <a:tc>
                  <a:txBody>
                    <a:bodyPr/>
                    <a:lstStyle/>
                    <a:p>
                      <a:r>
                        <a:rPr lang="en-US" sz="1600" dirty="0" smtClean="0"/>
                        <a:t> J. </a:t>
                      </a:r>
                      <a:r>
                        <a:rPr lang="en-US" sz="1600" dirty="0" err="1" smtClean="0"/>
                        <a:t>Wuttke</a:t>
                      </a:r>
                      <a:r>
                        <a:rPr lang="en-US" sz="1600" dirty="0" smtClean="0"/>
                        <a:t>, MLZ</a:t>
                      </a:r>
                      <a:endParaRPr lang="en-US" sz="1600" dirty="0"/>
                    </a:p>
                  </a:txBody>
                  <a:tcPr/>
                </a:tc>
              </a:tr>
              <a:tr h="259934">
                <a:tc>
                  <a:txBody>
                    <a:bodyPr/>
                    <a:lstStyle/>
                    <a:p>
                      <a:r>
                        <a:rPr lang="en-US" sz="1600" dirty="0" smtClean="0"/>
                        <a:t>PHENIX</a:t>
                      </a:r>
                      <a:endParaRPr lang="en-US" sz="1600" dirty="0"/>
                    </a:p>
                  </a:txBody>
                  <a:tcPr/>
                </a:tc>
                <a:tc>
                  <a:txBody>
                    <a:bodyPr/>
                    <a:lstStyle/>
                    <a:p>
                      <a:pPr algn="r"/>
                      <a:r>
                        <a:rPr lang="en-US" sz="1600" dirty="0" smtClean="0"/>
                        <a:t>~150  </a:t>
                      </a:r>
                      <a:endParaRPr lang="en-US" sz="1600" dirty="0"/>
                    </a:p>
                  </a:txBody>
                  <a:tcPr/>
                </a:tc>
                <a:tc>
                  <a:txBody>
                    <a:bodyPr/>
                    <a:lstStyle/>
                    <a:p>
                      <a:r>
                        <a:rPr lang="en-US" sz="1600" dirty="0" smtClean="0"/>
                        <a:t> P.</a:t>
                      </a:r>
                      <a:r>
                        <a:rPr lang="en-US" sz="1600" baseline="0" dirty="0" smtClean="0"/>
                        <a:t> Adams, LBNL</a:t>
                      </a:r>
                      <a:endParaRPr lang="en-US" sz="1600" dirty="0"/>
                    </a:p>
                  </a:txBody>
                  <a:tcPr/>
                </a:tc>
              </a:tr>
              <a:tr h="259934">
                <a:tc>
                  <a:txBody>
                    <a:bodyPr/>
                    <a:lstStyle/>
                    <a:p>
                      <a:r>
                        <a:rPr lang="en-US" sz="1600" dirty="0" smtClean="0"/>
                        <a:t>MANTID</a:t>
                      </a:r>
                      <a:endParaRPr lang="en-US" sz="1600" dirty="0"/>
                    </a:p>
                  </a:txBody>
                  <a:tcPr/>
                </a:tc>
                <a:tc>
                  <a:txBody>
                    <a:bodyPr/>
                    <a:lstStyle/>
                    <a:p>
                      <a:pPr algn="r"/>
                      <a:r>
                        <a:rPr lang="en-US" sz="1600" dirty="0" smtClean="0"/>
                        <a:t>~170  </a:t>
                      </a:r>
                      <a:endParaRPr lang="en-US" sz="1600" dirty="0"/>
                    </a:p>
                  </a:txBody>
                  <a:tcPr/>
                </a:tc>
                <a:tc>
                  <a:txBody>
                    <a:bodyPr/>
                    <a:lstStyle/>
                    <a:p>
                      <a:r>
                        <a:rPr lang="en-US" sz="1600" dirty="0" smtClean="0"/>
                        <a:t> J. Taylor, ESS</a:t>
                      </a:r>
                      <a:endParaRPr lang="en-US" sz="16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68728091"/>
              </p:ext>
            </p:extLst>
          </p:nvPr>
        </p:nvGraphicFramePr>
        <p:xfrm>
          <a:off x="6105897" y="1669022"/>
          <a:ext cx="2473033" cy="4603138"/>
        </p:xfrm>
        <a:graphic>
          <a:graphicData uri="http://schemas.openxmlformats.org/drawingml/2006/table">
            <a:tbl>
              <a:tblPr firstRow="1" bandRow="1">
                <a:tableStyleId>{5C22544A-7EE6-4342-B048-85BDC9FD1C3A}</a:tableStyleId>
              </a:tblPr>
              <a:tblGrid>
                <a:gridCol w="860126"/>
                <a:gridCol w="1612907"/>
              </a:tblGrid>
              <a:tr h="261237">
                <a:tc>
                  <a:txBody>
                    <a:bodyPr/>
                    <a:lstStyle/>
                    <a:p>
                      <a:r>
                        <a:rPr lang="en-US" sz="1400" dirty="0" smtClean="0"/>
                        <a:t>Sub-class</a:t>
                      </a:r>
                      <a:endParaRPr lang="en-US" sz="1400" dirty="0"/>
                    </a:p>
                  </a:txBody>
                  <a:tcPr/>
                </a:tc>
                <a:tc>
                  <a:txBody>
                    <a:bodyPr/>
                    <a:lstStyle/>
                    <a:p>
                      <a:r>
                        <a:rPr lang="en-US" sz="1400" dirty="0" smtClean="0"/>
                        <a:t>Program(s)</a:t>
                      </a:r>
                      <a:endParaRPr lang="en-US" sz="1400" dirty="0"/>
                    </a:p>
                  </a:txBody>
                  <a:tcPr/>
                </a:tc>
              </a:tr>
              <a:tr h="610259">
                <a:tc>
                  <a:txBody>
                    <a:bodyPr/>
                    <a:lstStyle/>
                    <a:p>
                      <a:r>
                        <a:rPr lang="en-US" sz="1400" dirty="0" smtClean="0"/>
                        <a:t>Imaging</a:t>
                      </a:r>
                      <a:endParaRPr lang="en-US" sz="1400" dirty="0"/>
                    </a:p>
                  </a:txBody>
                  <a:tcPr/>
                </a:tc>
                <a:tc>
                  <a:txBody>
                    <a:bodyPr/>
                    <a:lstStyle/>
                    <a:p>
                      <a:r>
                        <a:rPr lang="en-US" sz="1400" dirty="0" smtClean="0"/>
                        <a:t> 1. </a:t>
                      </a:r>
                      <a:r>
                        <a:rPr lang="en-US" sz="1400" b="0" dirty="0" err="1" smtClean="0"/>
                        <a:t>MuhRec</a:t>
                      </a:r>
                      <a:endParaRPr lang="en-US" sz="1400" b="0" baseline="0" dirty="0" smtClean="0"/>
                    </a:p>
                    <a:p>
                      <a:r>
                        <a:rPr lang="en-US" sz="1400" baseline="0" dirty="0" smtClean="0"/>
                        <a:t> 2. </a:t>
                      </a:r>
                      <a:r>
                        <a:rPr lang="en-US" sz="1400" b="0" baseline="0" dirty="0" err="1" smtClean="0"/>
                        <a:t>KipTool</a:t>
                      </a:r>
                      <a:endParaRPr lang="en-US" sz="1400" b="0" baseline="0" dirty="0" smtClean="0"/>
                    </a:p>
                  </a:txBody>
                  <a:tcPr/>
                </a:tc>
              </a:tr>
              <a:tr h="261237">
                <a:tc>
                  <a:txBody>
                    <a:bodyPr/>
                    <a:lstStyle/>
                    <a:p>
                      <a:r>
                        <a:rPr lang="en-US" sz="1400" dirty="0" smtClean="0"/>
                        <a:t>Eng. Diff.</a:t>
                      </a:r>
                      <a:endParaRPr lang="en-US" sz="1400" dirty="0"/>
                    </a:p>
                  </a:txBody>
                  <a:tcPr/>
                </a:tc>
                <a:tc>
                  <a:txBody>
                    <a:bodyPr/>
                    <a:lstStyle/>
                    <a:p>
                      <a:r>
                        <a:rPr lang="en-US" sz="1400" dirty="0" smtClean="0"/>
                        <a:t> 3. SteCa2</a:t>
                      </a:r>
                      <a:endParaRPr lang="en-US" sz="1400" dirty="0"/>
                    </a:p>
                  </a:txBody>
                  <a:tcPr/>
                </a:tc>
              </a:tr>
              <a:tr h="444102">
                <a:tc>
                  <a:txBody>
                    <a:bodyPr/>
                    <a:lstStyle/>
                    <a:p>
                      <a:r>
                        <a:rPr lang="en-US" sz="1400" dirty="0" smtClean="0"/>
                        <a:t>Powder</a:t>
                      </a:r>
                      <a:endParaRPr lang="en-US" sz="1400" dirty="0"/>
                    </a:p>
                  </a:txBody>
                  <a:tcPr/>
                </a:tc>
                <a:tc>
                  <a:txBody>
                    <a:bodyPr/>
                    <a:lstStyle/>
                    <a:p>
                      <a:r>
                        <a:rPr lang="en-US" sz="1400" dirty="0" smtClean="0"/>
                        <a:t> 4. </a:t>
                      </a:r>
                      <a:r>
                        <a:rPr lang="en-US" sz="1400" dirty="0" err="1" smtClean="0"/>
                        <a:t>Fullprof</a:t>
                      </a:r>
                      <a:endParaRPr lang="en-US" sz="1400" dirty="0" smtClean="0"/>
                    </a:p>
                    <a:p>
                      <a:r>
                        <a:rPr lang="en-US" sz="1400" dirty="0" smtClean="0"/>
                        <a:t> 5.</a:t>
                      </a:r>
                      <a:r>
                        <a:rPr lang="en-US" sz="1400" baseline="0" dirty="0" smtClean="0"/>
                        <a:t> e.g. </a:t>
                      </a:r>
                      <a:r>
                        <a:rPr lang="en-US" sz="1400" baseline="0" dirty="0" err="1" smtClean="0"/>
                        <a:t>pdfgui</a:t>
                      </a:r>
                      <a:endParaRPr lang="en-US" sz="1400" dirty="0"/>
                    </a:p>
                  </a:txBody>
                  <a:tcPr/>
                </a:tc>
              </a:tr>
              <a:tr h="444102">
                <a:tc>
                  <a:txBody>
                    <a:bodyPr/>
                    <a:lstStyle/>
                    <a:p>
                      <a:r>
                        <a:rPr lang="en-US" sz="1400" dirty="0" err="1" smtClean="0"/>
                        <a:t>SXtal</a:t>
                      </a:r>
                      <a:endParaRPr lang="en-US" sz="1400" dirty="0"/>
                    </a:p>
                  </a:txBody>
                  <a:tcPr/>
                </a:tc>
                <a:tc>
                  <a:txBody>
                    <a:bodyPr/>
                    <a:lstStyle/>
                    <a:p>
                      <a:r>
                        <a:rPr lang="en-US" sz="1400" dirty="0" smtClean="0"/>
                        <a:t> 6.</a:t>
                      </a:r>
                      <a:r>
                        <a:rPr lang="en-US" sz="1400" baseline="0" dirty="0" smtClean="0"/>
                        <a:t> Esmeralda</a:t>
                      </a:r>
                    </a:p>
                    <a:p>
                      <a:r>
                        <a:rPr lang="en-US" sz="1400" baseline="0" dirty="0" smtClean="0"/>
                        <a:t> 7. </a:t>
                      </a:r>
                      <a:r>
                        <a:rPr lang="en-US" sz="1400" baseline="0" dirty="0" err="1" smtClean="0"/>
                        <a:t>SpinVert</a:t>
                      </a:r>
                      <a:endParaRPr lang="en-US" sz="1400" dirty="0"/>
                    </a:p>
                  </a:txBody>
                  <a:tcPr/>
                </a:tc>
              </a:tr>
              <a:tr h="261237">
                <a:tc>
                  <a:txBody>
                    <a:bodyPr/>
                    <a:lstStyle/>
                    <a:p>
                      <a:r>
                        <a:rPr lang="en-US" sz="1400" dirty="0" smtClean="0"/>
                        <a:t>NMX</a:t>
                      </a:r>
                      <a:endParaRPr lang="en-US" sz="1400" dirty="0"/>
                    </a:p>
                  </a:txBody>
                  <a:tcPr/>
                </a:tc>
                <a:tc>
                  <a:txBody>
                    <a:bodyPr/>
                    <a:lstStyle/>
                    <a:p>
                      <a:r>
                        <a:rPr lang="en-US" sz="1400" dirty="0" smtClean="0"/>
                        <a:t> 8. </a:t>
                      </a:r>
                      <a:r>
                        <a:rPr lang="en-US" sz="1400" dirty="0" err="1" smtClean="0"/>
                        <a:t>Phenix</a:t>
                      </a:r>
                      <a:endParaRPr lang="en-US" sz="1400" dirty="0"/>
                    </a:p>
                  </a:txBody>
                  <a:tcPr/>
                </a:tc>
              </a:tr>
              <a:tr h="261237">
                <a:tc>
                  <a:txBody>
                    <a:bodyPr/>
                    <a:lstStyle/>
                    <a:p>
                      <a:r>
                        <a:rPr lang="en-US" sz="1400" dirty="0" smtClean="0"/>
                        <a:t>SANS</a:t>
                      </a:r>
                      <a:endParaRPr lang="en-US" sz="1400" dirty="0"/>
                    </a:p>
                  </a:txBody>
                  <a:tcPr/>
                </a:tc>
                <a:tc>
                  <a:txBody>
                    <a:bodyPr/>
                    <a:lstStyle/>
                    <a:p>
                      <a:r>
                        <a:rPr lang="en-US" sz="1400" dirty="0" smtClean="0"/>
                        <a:t> 9. </a:t>
                      </a:r>
                      <a:r>
                        <a:rPr lang="en-US" sz="1400" dirty="0" err="1" smtClean="0"/>
                        <a:t>SasView</a:t>
                      </a:r>
                      <a:endParaRPr lang="en-US" sz="1400" dirty="0"/>
                    </a:p>
                  </a:txBody>
                  <a:tcPr/>
                </a:tc>
              </a:tr>
              <a:tr h="261237">
                <a:tc>
                  <a:txBody>
                    <a:bodyPr/>
                    <a:lstStyle/>
                    <a:p>
                      <a:r>
                        <a:rPr lang="en-US" sz="1400" dirty="0" smtClean="0"/>
                        <a:t>Reflect.</a:t>
                      </a:r>
                      <a:endParaRPr lang="en-US" sz="1400" dirty="0"/>
                    </a:p>
                  </a:txBody>
                  <a:tcPr/>
                </a:tc>
                <a:tc>
                  <a:txBody>
                    <a:bodyPr/>
                    <a:lstStyle/>
                    <a:p>
                      <a:r>
                        <a:rPr lang="en-US" sz="1400" dirty="0" smtClean="0"/>
                        <a:t>10. </a:t>
                      </a:r>
                      <a:r>
                        <a:rPr lang="en-US" sz="1400" dirty="0" err="1" smtClean="0"/>
                        <a:t>BornAgain</a:t>
                      </a:r>
                      <a:endParaRPr lang="en-US" sz="1400" dirty="0"/>
                    </a:p>
                  </a:txBody>
                  <a:tcPr/>
                </a:tc>
              </a:tr>
              <a:tr h="261237">
                <a:tc>
                  <a:txBody>
                    <a:bodyPr/>
                    <a:lstStyle/>
                    <a:p>
                      <a:r>
                        <a:rPr lang="en-US" sz="1400" dirty="0" smtClean="0"/>
                        <a:t>QENS</a:t>
                      </a:r>
                      <a:endParaRPr lang="en-US" sz="1400" dirty="0"/>
                    </a:p>
                  </a:txBody>
                  <a:tcPr/>
                </a:tc>
                <a:tc>
                  <a:txBody>
                    <a:bodyPr/>
                    <a:lstStyle/>
                    <a:p>
                      <a:r>
                        <a:rPr lang="en-US" sz="1400" dirty="0" smtClean="0"/>
                        <a:t>11. </a:t>
                      </a:r>
                      <a:r>
                        <a:rPr lang="en-US" sz="1400" dirty="0" err="1" smtClean="0"/>
                        <a:t>Mantid</a:t>
                      </a:r>
                      <a:r>
                        <a:rPr lang="en-US" sz="1400" dirty="0" smtClean="0"/>
                        <a:t>/</a:t>
                      </a:r>
                      <a:r>
                        <a:rPr lang="en-US" sz="1400" dirty="0" err="1" smtClean="0"/>
                        <a:t>Vates</a:t>
                      </a:r>
                      <a:endParaRPr lang="en-US" sz="1400" dirty="0"/>
                    </a:p>
                  </a:txBody>
                  <a:tcPr/>
                </a:tc>
              </a:tr>
              <a:tr h="444102">
                <a:tc>
                  <a:txBody>
                    <a:bodyPr/>
                    <a:lstStyle/>
                    <a:p>
                      <a:r>
                        <a:rPr lang="en-US" sz="1400" dirty="0" smtClean="0"/>
                        <a:t>INS</a:t>
                      </a:r>
                      <a:endParaRPr lang="en-US" sz="1400" dirty="0"/>
                    </a:p>
                  </a:txBody>
                  <a:tcPr/>
                </a:tc>
                <a:tc>
                  <a:txBody>
                    <a:bodyPr/>
                    <a:lstStyle/>
                    <a:p>
                      <a:r>
                        <a:rPr lang="en-US" sz="1400" dirty="0" smtClean="0"/>
                        <a:t>12. </a:t>
                      </a:r>
                      <a:r>
                        <a:rPr lang="en-US" sz="1400" dirty="0" err="1" smtClean="0"/>
                        <a:t>SpinW</a:t>
                      </a:r>
                      <a:endParaRPr lang="en-US" sz="1400" dirty="0" smtClean="0"/>
                    </a:p>
                    <a:p>
                      <a:r>
                        <a:rPr lang="en-US" sz="1400" dirty="0" smtClean="0"/>
                        <a:t>13. </a:t>
                      </a:r>
                      <a:r>
                        <a:rPr lang="en-US" sz="1400" dirty="0" err="1" smtClean="0"/>
                        <a:t>Mantid</a:t>
                      </a:r>
                      <a:r>
                        <a:rPr lang="en-US" sz="1400" dirty="0" smtClean="0"/>
                        <a:t>/Horace</a:t>
                      </a:r>
                      <a:endParaRPr lang="en-US" sz="1400" dirty="0"/>
                    </a:p>
                  </a:txBody>
                  <a:tcPr/>
                </a:tc>
              </a:tr>
              <a:tr h="261237">
                <a:tc>
                  <a:txBody>
                    <a:bodyPr/>
                    <a:lstStyle/>
                    <a:p>
                      <a:r>
                        <a:rPr lang="en-US" sz="1400" dirty="0" smtClean="0"/>
                        <a:t>NVS</a:t>
                      </a:r>
                      <a:endParaRPr lang="en-US" sz="1400" dirty="0"/>
                    </a:p>
                  </a:txBody>
                  <a:tcPr/>
                </a:tc>
                <a:tc>
                  <a:txBody>
                    <a:bodyPr/>
                    <a:lstStyle/>
                    <a:p>
                      <a:r>
                        <a:rPr lang="en-US" sz="1400" dirty="0" smtClean="0"/>
                        <a:t>14.</a:t>
                      </a:r>
                      <a:r>
                        <a:rPr lang="en-US" sz="1400" baseline="0" dirty="0" smtClean="0"/>
                        <a:t> e.g. a-Climax</a:t>
                      </a:r>
                      <a:endParaRPr lang="en-US" sz="1400" dirty="0"/>
                    </a:p>
                  </a:txBody>
                  <a:tcPr/>
                </a:tc>
              </a:tr>
              <a:tr h="261237">
                <a:tc>
                  <a:txBody>
                    <a:bodyPr/>
                    <a:lstStyle/>
                    <a:p>
                      <a:r>
                        <a:rPr lang="en-US" sz="1400" dirty="0" smtClean="0"/>
                        <a:t>All</a:t>
                      </a:r>
                      <a:endParaRPr lang="en-US" sz="1400" dirty="0"/>
                    </a:p>
                  </a:txBody>
                  <a:tcPr/>
                </a:tc>
                <a:tc>
                  <a:txBody>
                    <a:bodyPr/>
                    <a:lstStyle/>
                    <a:p>
                      <a:r>
                        <a:rPr lang="en-US" sz="1400" dirty="0" smtClean="0"/>
                        <a:t>15. </a:t>
                      </a:r>
                      <a:r>
                        <a:rPr lang="en-US" sz="1400" dirty="0" err="1" smtClean="0"/>
                        <a:t>McStas</a:t>
                      </a:r>
                      <a:endParaRPr lang="en-US" sz="1400" dirty="0"/>
                    </a:p>
                  </a:txBody>
                  <a:tcPr/>
                </a:tc>
              </a:tr>
            </a:tbl>
          </a:graphicData>
        </a:graphic>
      </p:graphicFrame>
      <p:sp>
        <p:nvSpPr>
          <p:cNvPr id="10" name="TextBox 9"/>
          <p:cNvSpPr txBox="1"/>
          <p:nvPr/>
        </p:nvSpPr>
        <p:spPr>
          <a:xfrm>
            <a:off x="513168" y="5887901"/>
            <a:ext cx="5118844" cy="646331"/>
          </a:xfrm>
          <a:prstGeom prst="rect">
            <a:avLst/>
          </a:prstGeom>
          <a:noFill/>
        </p:spPr>
        <p:txBody>
          <a:bodyPr wrap="square" rtlCol="0">
            <a:spAutoFit/>
          </a:bodyPr>
          <a:lstStyle/>
          <a:p>
            <a:r>
              <a:rPr lang="en-US" dirty="0" smtClean="0"/>
              <a:t>Need to choose in kind partners wisely, should be willing to walk that extra mile!</a:t>
            </a:r>
            <a:endParaRPr lang="en-US" dirty="0"/>
          </a:p>
        </p:txBody>
      </p:sp>
    </p:spTree>
    <p:extLst>
      <p:ext uri="{BB962C8B-B14F-4D97-AF65-F5344CB8AC3E}">
        <p14:creationId xmlns:p14="http://schemas.microsoft.com/office/powerpoint/2010/main" val="8306880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integration facilitates stability</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pic>
        <p:nvPicPr>
          <p:cNvPr id="3" name="Picture 2" descr="Screen Shot 2016-08-23 at 14.49.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7548"/>
            <a:ext cx="9144000" cy="2710436"/>
          </a:xfrm>
          <a:prstGeom prst="rect">
            <a:avLst/>
          </a:prstGeom>
        </p:spPr>
      </p:pic>
    </p:spTree>
    <p:extLst>
      <p:ext uri="{BB962C8B-B14F-4D97-AF65-F5344CB8AC3E}">
        <p14:creationId xmlns:p14="http://schemas.microsoft.com/office/powerpoint/2010/main" val="2851106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orking with instrument teams and other stakeholders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47853565"/>
              </p:ext>
            </p:extLst>
          </p:nvPr>
        </p:nvGraphicFramePr>
        <p:xfrm>
          <a:off x="-180528" y="1196752"/>
          <a:ext cx="4464496" cy="5088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3"/>
          <p:cNvSpPr txBox="1">
            <a:spLocks/>
          </p:cNvSpPr>
          <p:nvPr/>
        </p:nvSpPr>
        <p:spPr>
          <a:xfrm>
            <a:off x="6553200" y="6356350"/>
            <a:ext cx="2133600" cy="365125"/>
          </a:xfrm>
          <a:prstGeom prst="rect">
            <a:avLst/>
          </a:prstGeom>
        </p:spPr>
        <p:txBody>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8C62C7-F79B-CD4A-A5DF-5683BBEC4A65}" type="slidenum">
              <a:rPr lang="sv-SE" sz="1200" smtClean="0"/>
              <a:pPr algn="r"/>
              <a:t>14</a:t>
            </a:fld>
            <a:endParaRPr lang="sv-SE" sz="1200" dirty="0"/>
          </a:p>
        </p:txBody>
      </p:sp>
      <p:pic>
        <p:nvPicPr>
          <p:cNvPr id="10" name="Picture 9"/>
          <p:cNvPicPr>
            <a:picLocks noChangeAspect="1"/>
          </p:cNvPicPr>
          <p:nvPr/>
        </p:nvPicPr>
        <p:blipFill>
          <a:blip r:embed="rId7"/>
          <a:stretch>
            <a:fillRect/>
          </a:stretch>
        </p:blipFill>
        <p:spPr>
          <a:xfrm>
            <a:off x="1259632" y="5517232"/>
            <a:ext cx="1587937" cy="432048"/>
          </a:xfrm>
          <a:prstGeom prst="rect">
            <a:avLst/>
          </a:prstGeom>
        </p:spPr>
      </p:pic>
      <p:grpSp>
        <p:nvGrpSpPr>
          <p:cNvPr id="4" name="Group 3"/>
          <p:cNvGrpSpPr/>
          <p:nvPr/>
        </p:nvGrpSpPr>
        <p:grpSpPr>
          <a:xfrm>
            <a:off x="3779912" y="1628800"/>
            <a:ext cx="5184576" cy="3416320"/>
            <a:chOff x="3635896" y="2276872"/>
            <a:chExt cx="5184576" cy="3416320"/>
          </a:xfrm>
        </p:grpSpPr>
        <p:sp>
          <p:nvSpPr>
            <p:cNvPr id="6" name="TextBox 5"/>
            <p:cNvSpPr txBox="1"/>
            <p:nvPr/>
          </p:nvSpPr>
          <p:spPr>
            <a:xfrm>
              <a:off x="3635896" y="2276872"/>
              <a:ext cx="5184576" cy="3416320"/>
            </a:xfrm>
            <a:prstGeom prst="rect">
              <a:avLst/>
            </a:prstGeom>
            <a:noFill/>
          </p:spPr>
          <p:txBody>
            <a:bodyPr wrap="square" rtlCol="0">
              <a:spAutoFit/>
            </a:bodyPr>
            <a:lstStyle/>
            <a:p>
              <a:pPr marL="285750" lvl="0" indent="-285750">
                <a:buFont typeface="Wingdings" charset="2"/>
                <a:buChar char="Ø"/>
              </a:pPr>
              <a:r>
                <a:rPr lang="en-US" dirty="0" smtClean="0"/>
                <a:t>Requirements </a:t>
              </a:r>
              <a:r>
                <a:rPr lang="en-US" dirty="0"/>
                <a:t>have been gathered from all instrument </a:t>
              </a:r>
              <a:r>
                <a:rPr lang="en-US" dirty="0" smtClean="0"/>
                <a:t>teams </a:t>
              </a:r>
              <a:r>
                <a:rPr lang="en-US" dirty="0" smtClean="0"/>
                <a:t>via:</a:t>
              </a:r>
            </a:p>
            <a:p>
              <a:pPr marL="742950" lvl="1" indent="-285750">
                <a:buFont typeface="Lucida Grande"/>
                <a:buChar char="-"/>
              </a:pPr>
              <a:r>
                <a:rPr lang="en-US" dirty="0" smtClean="0"/>
                <a:t>Direct communication with instrument teams</a:t>
              </a:r>
            </a:p>
            <a:p>
              <a:pPr marL="742950" lvl="1" indent="-285750">
                <a:buFont typeface="Lucida Grande"/>
                <a:buChar char="-"/>
              </a:pPr>
              <a:r>
                <a:rPr lang="en-US" dirty="0" smtClean="0"/>
                <a:t>IKON, STAP and other meetings</a:t>
              </a:r>
            </a:p>
            <a:p>
              <a:pPr marL="742950" lvl="1" indent="-285750">
                <a:buFont typeface="Lucida Grande"/>
                <a:buChar char="-"/>
              </a:pPr>
              <a:r>
                <a:rPr lang="en-US" dirty="0" smtClean="0"/>
                <a:t>Instrument proposals and other docs.</a:t>
              </a:r>
            </a:p>
            <a:p>
              <a:pPr lvl="1"/>
              <a:endParaRPr lang="en-US" dirty="0" smtClean="0"/>
            </a:p>
            <a:p>
              <a:pPr marL="285750" lvl="0" indent="-285750">
                <a:buFont typeface="Wingdings" charset="2"/>
                <a:buChar char="Ø"/>
              </a:pPr>
              <a:r>
                <a:rPr lang="en-US" dirty="0"/>
                <a:t>F</a:t>
              </a:r>
              <a:r>
                <a:rPr lang="en-US" dirty="0" smtClean="0"/>
                <a:t>irst </a:t>
              </a:r>
              <a:r>
                <a:rPr lang="en-US" dirty="0"/>
                <a:t>versions of roadmaps for imaging, diffraction, and large-scale </a:t>
              </a:r>
              <a:r>
                <a:rPr lang="en-US" dirty="0" smtClean="0"/>
                <a:t>structures (live documents)</a:t>
              </a:r>
              <a:r>
                <a:rPr lang="en-US" dirty="0"/>
                <a:t> </a:t>
              </a:r>
              <a:r>
                <a:rPr lang="en-US" dirty="0" smtClean="0"/>
                <a:t>available on </a:t>
              </a:r>
              <a:endParaRPr lang="en-US" dirty="0"/>
            </a:p>
            <a:p>
              <a:pPr marL="742950" lvl="1" indent="-285750">
                <a:buFont typeface="Wingdings" charset="2"/>
                <a:buChar char="Ø"/>
              </a:pPr>
              <a:r>
                <a:rPr lang="en-US" dirty="0" smtClean="0"/>
                <a:t>Awaiting IKC for next iterations.</a:t>
              </a:r>
            </a:p>
            <a:p>
              <a:pPr marL="742950" lvl="1" indent="-285750">
                <a:buFont typeface="Wingdings" charset="2"/>
                <a:buChar char="Ø"/>
              </a:pPr>
              <a:r>
                <a:rPr lang="en-US" dirty="0" smtClean="0"/>
                <a:t>Have some requirements for spectroscopy but still need to develop roadmap</a:t>
              </a:r>
            </a:p>
          </p:txBody>
        </p:sp>
        <p:pic>
          <p:nvPicPr>
            <p:cNvPr id="11" name="Picture 10"/>
            <p:cNvPicPr>
              <a:picLocks noChangeAspect="1"/>
            </p:cNvPicPr>
            <p:nvPr/>
          </p:nvPicPr>
          <p:blipFill>
            <a:blip r:embed="rId7"/>
            <a:stretch>
              <a:fillRect/>
            </a:stretch>
          </p:blipFill>
          <p:spPr>
            <a:xfrm>
              <a:off x="5148000" y="4434728"/>
              <a:ext cx="1323281" cy="360040"/>
            </a:xfrm>
            <a:prstGeom prst="rect">
              <a:avLst/>
            </a:prstGeom>
          </p:spPr>
        </p:pic>
      </p:grpSp>
      <p:pic>
        <p:nvPicPr>
          <p:cNvPr id="3" name="Picture 2" descr="static_qr_code_without_logo 3.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2200" y="4941168"/>
            <a:ext cx="1872208" cy="1872208"/>
          </a:xfrm>
          <a:prstGeom prst="rect">
            <a:avLst/>
          </a:prstGeom>
        </p:spPr>
      </p:pic>
    </p:spTree>
    <p:extLst>
      <p:ext uri="{BB962C8B-B14F-4D97-AF65-F5344CB8AC3E}">
        <p14:creationId xmlns:p14="http://schemas.microsoft.com/office/powerpoint/2010/main" val="1516218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 group setup</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pic>
        <p:nvPicPr>
          <p:cNvPr id="5" name="Picture 4"/>
          <p:cNvPicPr>
            <a:picLocks noChangeAspect="1"/>
          </p:cNvPicPr>
          <p:nvPr/>
        </p:nvPicPr>
        <p:blipFill rotWithShape="1">
          <a:blip r:embed="rId2"/>
          <a:srcRect t="7829" b="9277"/>
          <a:stretch/>
        </p:blipFill>
        <p:spPr>
          <a:xfrm>
            <a:off x="5484947" y="1699080"/>
            <a:ext cx="3191509" cy="1657912"/>
          </a:xfrm>
          <a:prstGeom prst="rect">
            <a:avLst/>
          </a:prstGeom>
          <a:ln w="12700" cap="sq" cmpd="sng">
            <a:solidFill>
              <a:srgbClr val="0094CA"/>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95536" y="1628800"/>
            <a:ext cx="7198906" cy="2520690"/>
          </a:xfrm>
          <a:prstGeom prst="rect">
            <a:avLst/>
          </a:prstGeom>
          <a:noFill/>
        </p:spPr>
        <p:txBody>
          <a:bodyPr wrap="none" rtlCol="0">
            <a:spAutoFit/>
          </a:bodyPr>
          <a:lstStyle/>
          <a:p>
            <a:pPr>
              <a:lnSpc>
                <a:spcPct val="120000"/>
              </a:lnSpc>
            </a:pPr>
            <a:r>
              <a:rPr lang="en-US" b="1" dirty="0" smtClean="0"/>
              <a:t>Small Core group for </a:t>
            </a:r>
            <a:r>
              <a:rPr lang="en-US" b="1" dirty="0" err="1" smtClean="0"/>
              <a:t>mng</a:t>
            </a:r>
            <a:r>
              <a:rPr lang="en-US" b="1" dirty="0"/>
              <a:t>/</a:t>
            </a:r>
            <a:r>
              <a:rPr lang="en-US" b="1" dirty="0" smtClean="0"/>
              <a:t>coordination/interfacing</a:t>
            </a:r>
          </a:p>
          <a:p>
            <a:pPr>
              <a:lnSpc>
                <a:spcPct val="120000"/>
              </a:lnSpc>
            </a:pPr>
            <a:r>
              <a:rPr lang="en-US" b="1" dirty="0" smtClean="0"/>
              <a:t>(+ infrastructure, development, </a:t>
            </a:r>
            <a:r>
              <a:rPr lang="en-US" b="1" dirty="0" err="1" smtClean="0"/>
              <a:t>McStas</a:t>
            </a:r>
            <a:r>
              <a:rPr lang="en-US" b="1" dirty="0" smtClean="0"/>
              <a:t>, grant </a:t>
            </a:r>
          </a:p>
          <a:p>
            <a:pPr>
              <a:lnSpc>
                <a:spcPct val="120000"/>
              </a:lnSpc>
            </a:pPr>
            <a:r>
              <a:rPr lang="en-US" b="1" dirty="0"/>
              <a:t> </a:t>
            </a:r>
            <a:r>
              <a:rPr lang="en-US" b="1" dirty="0" smtClean="0"/>
              <a:t>    writing, etc.)</a:t>
            </a:r>
            <a:endParaRPr lang="en-US" dirty="0"/>
          </a:p>
          <a:p>
            <a:pPr marL="285750" indent="-285750">
              <a:lnSpc>
                <a:spcPct val="120000"/>
              </a:lnSpc>
              <a:buFont typeface="Arial"/>
              <a:buChar char="•"/>
            </a:pPr>
            <a:r>
              <a:rPr lang="en-US" dirty="0" smtClean="0"/>
              <a:t>Thomas Holm Rod, Group Leader</a:t>
            </a:r>
          </a:p>
          <a:p>
            <a:pPr marL="285750" indent="-285750">
              <a:lnSpc>
                <a:spcPct val="120000"/>
              </a:lnSpc>
              <a:buFont typeface="Arial"/>
              <a:buChar char="•"/>
            </a:pPr>
            <a:r>
              <a:rPr lang="en-US" dirty="0" smtClean="0"/>
              <a:t>Céline </a:t>
            </a:r>
            <a:r>
              <a:rPr lang="en-US" dirty="0" err="1" smtClean="0"/>
              <a:t>Durniak</a:t>
            </a:r>
            <a:r>
              <a:rPr lang="en-US" dirty="0" smtClean="0"/>
              <a:t>, Scientific </a:t>
            </a:r>
            <a:r>
              <a:rPr lang="en-US" dirty="0"/>
              <a:t>S</a:t>
            </a:r>
            <a:r>
              <a:rPr lang="en-US" dirty="0" smtClean="0"/>
              <a:t>oftware Developer</a:t>
            </a:r>
          </a:p>
          <a:p>
            <a:pPr marL="285750" indent="-285750">
              <a:lnSpc>
                <a:spcPct val="120000"/>
              </a:lnSpc>
              <a:buFont typeface="Arial"/>
              <a:buChar char="•"/>
            </a:pPr>
            <a:r>
              <a:rPr lang="en-US" dirty="0" err="1" smtClean="0"/>
              <a:t>Torben</a:t>
            </a:r>
            <a:r>
              <a:rPr lang="en-US" dirty="0" smtClean="0"/>
              <a:t> R. Nielsen, Scientific Software Developer</a:t>
            </a:r>
          </a:p>
          <a:p>
            <a:pPr>
              <a:lnSpc>
                <a:spcPct val="120000"/>
              </a:lnSpc>
            </a:pPr>
            <a:endParaRPr lang="en-US" sz="600" dirty="0"/>
          </a:p>
          <a:p>
            <a:pPr>
              <a:lnSpc>
                <a:spcPct val="120000"/>
              </a:lnSpc>
            </a:pPr>
            <a:r>
              <a:rPr lang="en-US" dirty="0" smtClean="0"/>
              <a:t>Rely on in kind partners for planning, development and domain knowledge</a:t>
            </a:r>
            <a:endParaRPr lang="en-US" dirty="0"/>
          </a:p>
        </p:txBody>
      </p:sp>
      <p:sp>
        <p:nvSpPr>
          <p:cNvPr id="7" name="Left Arrow 6"/>
          <p:cNvSpPr/>
          <p:nvPr/>
        </p:nvSpPr>
        <p:spPr>
          <a:xfrm rot="2646331">
            <a:off x="4537091" y="4400302"/>
            <a:ext cx="2400605" cy="1079088"/>
          </a:xfrm>
          <a:prstGeom prst="leftArrow">
            <a:avLst>
              <a:gd name="adj1" fmla="val 68175"/>
              <a:gd name="adj2" fmla="val 498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Technique specific domain knowledge</a:t>
            </a:r>
            <a:endParaRPr lang="en-US" dirty="0"/>
          </a:p>
        </p:txBody>
      </p:sp>
      <p:sp>
        <p:nvSpPr>
          <p:cNvPr id="12" name="TextBox 11"/>
          <p:cNvSpPr txBox="1"/>
          <p:nvPr/>
        </p:nvSpPr>
        <p:spPr>
          <a:xfrm>
            <a:off x="827584" y="6023029"/>
            <a:ext cx="2386591" cy="646331"/>
          </a:xfrm>
          <a:prstGeom prst="rect">
            <a:avLst/>
          </a:prstGeom>
          <a:noFill/>
        </p:spPr>
        <p:txBody>
          <a:bodyPr wrap="none" rtlCol="0">
            <a:spAutoFit/>
          </a:bodyPr>
          <a:lstStyle/>
          <a:p>
            <a:r>
              <a:rPr lang="en-US" dirty="0" smtClean="0"/>
              <a:t>In kind partners</a:t>
            </a:r>
          </a:p>
          <a:p>
            <a:r>
              <a:rPr lang="en-US" dirty="0" smtClean="0"/>
              <a:t>(or other collaborators)</a:t>
            </a:r>
            <a:endParaRPr lang="en-US" dirty="0"/>
          </a:p>
        </p:txBody>
      </p:sp>
      <p:sp>
        <p:nvSpPr>
          <p:cNvPr id="13" name="TextBox 12"/>
          <p:cNvSpPr txBox="1"/>
          <p:nvPr/>
        </p:nvSpPr>
        <p:spPr>
          <a:xfrm>
            <a:off x="5724128" y="5962054"/>
            <a:ext cx="1864613" cy="923330"/>
          </a:xfrm>
          <a:prstGeom prst="rect">
            <a:avLst/>
          </a:prstGeom>
          <a:noFill/>
        </p:spPr>
        <p:txBody>
          <a:bodyPr wrap="none" rtlCol="0">
            <a:spAutoFit/>
          </a:bodyPr>
          <a:lstStyle/>
          <a:p>
            <a:r>
              <a:rPr lang="en-US" dirty="0" smtClean="0"/>
              <a:t>Instrument teams</a:t>
            </a:r>
          </a:p>
          <a:p>
            <a:r>
              <a:rPr lang="en-US" dirty="0" smtClean="0"/>
              <a:t>Users</a:t>
            </a:r>
          </a:p>
          <a:p>
            <a:r>
              <a:rPr lang="en-US" dirty="0"/>
              <a:t>In kind </a:t>
            </a:r>
            <a:r>
              <a:rPr lang="en-US" dirty="0" smtClean="0"/>
              <a:t>partners</a:t>
            </a:r>
            <a:endParaRPr lang="en-US" dirty="0"/>
          </a:p>
        </p:txBody>
      </p:sp>
      <p:sp>
        <p:nvSpPr>
          <p:cNvPr id="14" name="Right Arrow 13"/>
          <p:cNvSpPr/>
          <p:nvPr/>
        </p:nvSpPr>
        <p:spPr>
          <a:xfrm rot="18785402">
            <a:off x="1431430" y="4400041"/>
            <a:ext cx="2376264" cy="1152128"/>
          </a:xfrm>
          <a:prstGeom prst="rightArrow">
            <a:avLst>
              <a:gd name="adj1" fmla="val 61432"/>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Code specific domain knowledge</a:t>
            </a:r>
            <a:endParaRPr lang="en-US" dirty="0"/>
          </a:p>
        </p:txBody>
      </p:sp>
      <p:sp>
        <p:nvSpPr>
          <p:cNvPr id="3" name="Left-Right Arrow 2"/>
          <p:cNvSpPr/>
          <p:nvPr/>
        </p:nvSpPr>
        <p:spPr>
          <a:xfrm>
            <a:off x="3347864" y="6021288"/>
            <a:ext cx="2160240" cy="720080"/>
          </a:xfrm>
          <a:prstGeom prst="leftRightArrow">
            <a:avLst>
              <a:gd name="adj1" fmla="val 66329"/>
              <a:gd name="adj2"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Brokerage</a:t>
            </a:r>
            <a:endParaRPr lang="en-US" dirty="0"/>
          </a:p>
        </p:txBody>
      </p:sp>
    </p:spTree>
    <p:extLst>
      <p:ext uri="{BB962C8B-B14F-4D97-AF65-F5344CB8AC3E}">
        <p14:creationId xmlns:p14="http://schemas.microsoft.com/office/powerpoint/2010/main" val="3993398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in kind partners</a:t>
            </a:r>
            <a:endParaRPr lang="en-US" dirty="0"/>
          </a:p>
        </p:txBody>
      </p:sp>
      <p:sp>
        <p:nvSpPr>
          <p:cNvPr id="3" name="Content Placeholder 2"/>
          <p:cNvSpPr>
            <a:spLocks noGrp="1"/>
          </p:cNvSpPr>
          <p:nvPr>
            <p:ph idx="1"/>
          </p:nvPr>
        </p:nvSpPr>
        <p:spPr>
          <a:xfrm>
            <a:off x="457200" y="1600200"/>
            <a:ext cx="8229600" cy="4925143"/>
          </a:xfrm>
        </p:spPr>
        <p:txBody>
          <a:bodyPr>
            <a:normAutofit/>
          </a:bodyPr>
          <a:lstStyle/>
          <a:p>
            <a:pPr>
              <a:lnSpc>
                <a:spcPct val="120000"/>
              </a:lnSpc>
            </a:pPr>
            <a:r>
              <a:rPr lang="en-US" sz="1800" dirty="0" smtClean="0"/>
              <a:t>Essential all development has to be performed by in kind partners</a:t>
            </a:r>
          </a:p>
          <a:p>
            <a:pPr lvl="1">
              <a:lnSpc>
                <a:spcPct val="120000"/>
              </a:lnSpc>
            </a:pPr>
            <a:r>
              <a:rPr lang="en-US" sz="1800" dirty="0" smtClean="0"/>
              <a:t>To a large extent this includes planning</a:t>
            </a:r>
          </a:p>
          <a:p>
            <a:pPr lvl="1">
              <a:lnSpc>
                <a:spcPct val="120000"/>
              </a:lnSpc>
            </a:pPr>
            <a:r>
              <a:rPr lang="en-US" sz="1800" dirty="0" smtClean="0"/>
              <a:t>Core team has been set up accordingly</a:t>
            </a:r>
          </a:p>
          <a:p>
            <a:pPr>
              <a:lnSpc>
                <a:spcPct val="120000"/>
              </a:lnSpc>
            </a:pPr>
            <a:r>
              <a:rPr lang="en-US" sz="1800" dirty="0" smtClean="0"/>
              <a:t>Potential contributors can be ESS member countries, </a:t>
            </a:r>
          </a:p>
          <a:p>
            <a:pPr marL="800100" lvl="2" indent="0">
              <a:lnSpc>
                <a:spcPct val="120000"/>
              </a:lnSpc>
              <a:buNone/>
            </a:pPr>
            <a:r>
              <a:rPr lang="en-US" sz="1800" dirty="0" smtClean="0"/>
              <a:t>but </a:t>
            </a:r>
            <a:r>
              <a:rPr lang="en-US" sz="1800" i="1" dirty="0" smtClean="0"/>
              <a:t>not</a:t>
            </a:r>
            <a:r>
              <a:rPr lang="en-US" sz="1800" dirty="0" smtClean="0"/>
              <a:t> from</a:t>
            </a:r>
            <a:r>
              <a:rPr lang="en-US" sz="1800" i="1" dirty="0" smtClean="0"/>
              <a:t>; </a:t>
            </a:r>
            <a:r>
              <a:rPr lang="en-US" sz="1800" dirty="0" smtClean="0"/>
              <a:t>DK, SE, and UK (ISIS) or ILL</a:t>
            </a:r>
          </a:p>
          <a:p>
            <a:pPr>
              <a:lnSpc>
                <a:spcPct val="120000"/>
              </a:lnSpc>
            </a:pPr>
            <a:r>
              <a:rPr lang="en-US" sz="1800" dirty="0" smtClean="0"/>
              <a:t>Align with SINE2020 where possible</a:t>
            </a:r>
          </a:p>
          <a:p>
            <a:pPr>
              <a:lnSpc>
                <a:spcPct val="120000"/>
              </a:lnSpc>
            </a:pPr>
            <a:r>
              <a:rPr lang="en-US" sz="1800" dirty="0" smtClean="0"/>
              <a:t>Align with instrument teams where possible</a:t>
            </a:r>
          </a:p>
          <a:p>
            <a:pPr>
              <a:lnSpc>
                <a:spcPct val="120000"/>
              </a:lnSpc>
            </a:pPr>
            <a:r>
              <a:rPr lang="en-US" sz="1800" dirty="0" smtClean="0"/>
              <a:t>Align with existing activities, create win-win situations</a:t>
            </a:r>
          </a:p>
          <a:p>
            <a:pPr>
              <a:lnSpc>
                <a:spcPct val="120000"/>
              </a:lnSpc>
            </a:pPr>
            <a:r>
              <a:rPr lang="en-US" sz="1800" dirty="0" smtClean="0"/>
              <a:t>Access to instruments (real testing)</a:t>
            </a:r>
          </a:p>
          <a:p>
            <a:pPr>
              <a:lnSpc>
                <a:spcPct val="120000"/>
              </a:lnSpc>
            </a:pPr>
            <a:r>
              <a:rPr lang="en-US" sz="1800" dirty="0" smtClean="0"/>
              <a:t>As few in kind contributors as possible</a:t>
            </a:r>
          </a:p>
          <a:p>
            <a:pPr>
              <a:lnSpc>
                <a:spcPct val="120000"/>
              </a:lnSpc>
            </a:pPr>
            <a:r>
              <a:rPr lang="en-US" sz="1800" dirty="0" smtClean="0"/>
              <a:t>Should have skills and domain knowledge within both technique, software engineering, and selected software</a:t>
            </a:r>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spTree>
    <p:extLst>
      <p:ext uri="{BB962C8B-B14F-4D97-AF65-F5344CB8AC3E}">
        <p14:creationId xmlns:p14="http://schemas.microsoft.com/office/powerpoint/2010/main" val="4282984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kind partners</a:t>
            </a:r>
            <a:endParaRPr lang="en-US" dirty="0"/>
          </a:p>
        </p:txBody>
      </p:sp>
      <p:sp>
        <p:nvSpPr>
          <p:cNvPr id="3" name="Content Placeholder 2"/>
          <p:cNvSpPr>
            <a:spLocks noGrp="1"/>
          </p:cNvSpPr>
          <p:nvPr>
            <p:ph idx="1"/>
          </p:nvPr>
        </p:nvSpPr>
        <p:spPr>
          <a:xfrm>
            <a:off x="251520" y="1556792"/>
            <a:ext cx="8640960" cy="5085184"/>
          </a:xfrm>
        </p:spPr>
        <p:txBody>
          <a:bodyPr>
            <a:noAutofit/>
          </a:bodyPr>
          <a:lstStyle/>
          <a:p>
            <a:r>
              <a:rPr lang="en-US" sz="1800" dirty="0" smtClean="0"/>
              <a:t>The relation to in kind partners are supposed to be in the form of collaborations. Not a traditional customer – provider relation (reiterated several times by DG).</a:t>
            </a:r>
          </a:p>
          <a:p>
            <a:pPr lvl="1"/>
            <a:r>
              <a:rPr lang="en-US" sz="1800" dirty="0" smtClean="0"/>
              <a:t>Essential that in kind partners are enthusiastic about the project and sees benefits</a:t>
            </a:r>
          </a:p>
          <a:p>
            <a:pPr lvl="1"/>
            <a:r>
              <a:rPr lang="en-US" sz="1800" dirty="0" smtClean="0"/>
              <a:t>Most of them will properly put more hours in to the project that we are paying for, some already have</a:t>
            </a:r>
          </a:p>
          <a:p>
            <a:pPr lvl="1"/>
            <a:r>
              <a:rPr lang="en-US" sz="1800" dirty="0"/>
              <a:t>A</a:t>
            </a:r>
            <a:r>
              <a:rPr lang="en-US" sz="1800" dirty="0" smtClean="0"/>
              <a:t> traditional customer – provider relation requires a significantly higher budget and a professional software development company as provider</a:t>
            </a:r>
          </a:p>
          <a:p>
            <a:r>
              <a:rPr lang="en-US" sz="1800" dirty="0" smtClean="0"/>
              <a:t>Roadmap and plans will be based on balanced requirements and input from many </a:t>
            </a:r>
            <a:r>
              <a:rPr lang="en-US" sz="1800" dirty="0" smtClean="0"/>
              <a:t>stakeholders;</a:t>
            </a:r>
            <a:endParaRPr lang="en-US" sz="1800" dirty="0" smtClean="0"/>
          </a:p>
          <a:p>
            <a:pPr lvl="1"/>
            <a:r>
              <a:rPr lang="en-US" sz="1800" dirty="0" smtClean="0"/>
              <a:t>In kind partners</a:t>
            </a:r>
          </a:p>
          <a:p>
            <a:pPr lvl="1"/>
            <a:r>
              <a:rPr lang="en-US" sz="1800" dirty="0" smtClean="0"/>
              <a:t>Instrument teams (instrument scientists)</a:t>
            </a:r>
          </a:p>
          <a:p>
            <a:pPr lvl="1"/>
            <a:r>
              <a:rPr lang="en-US" sz="1800" dirty="0" smtClean="0"/>
              <a:t>Instrument class coordinators</a:t>
            </a:r>
          </a:p>
          <a:p>
            <a:pPr lvl="1"/>
            <a:r>
              <a:rPr lang="en-US" sz="1800" dirty="0" smtClean="0"/>
              <a:t>ESS in general (vision/TDR)</a:t>
            </a:r>
          </a:p>
          <a:p>
            <a:pPr lvl="1"/>
            <a:r>
              <a:rPr lang="en-US" sz="1800" dirty="0" smtClean="0"/>
              <a:t>STAPs and SAC</a:t>
            </a:r>
          </a:p>
          <a:p>
            <a:pPr lvl="1"/>
            <a:r>
              <a:rPr lang="en-US" sz="1800" dirty="0" smtClean="0"/>
              <a:t>End users</a:t>
            </a:r>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pic>
        <p:nvPicPr>
          <p:cNvPr id="5" name="Content Placeholder 3" descr="unique_capabilities.001.png"/>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176" b="6732"/>
          <a:stretch/>
        </p:blipFill>
        <p:spPr>
          <a:xfrm>
            <a:off x="5220072" y="4149080"/>
            <a:ext cx="3612177" cy="2222307"/>
          </a:xfrm>
          <a:prstGeom prst="rect">
            <a:avLst/>
          </a:prstGeom>
        </p:spPr>
      </p:pic>
      <p:sp>
        <p:nvSpPr>
          <p:cNvPr id="6" name="Rectangle 5"/>
          <p:cNvSpPr/>
          <p:nvPr/>
        </p:nvSpPr>
        <p:spPr>
          <a:xfrm>
            <a:off x="5042280" y="5276484"/>
            <a:ext cx="1944216" cy="122413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4535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In kind contributions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87598987"/>
              </p:ext>
            </p:extLst>
          </p:nvPr>
        </p:nvGraphicFramePr>
        <p:xfrm>
          <a:off x="251520" y="1853912"/>
          <a:ext cx="8496945" cy="4297680"/>
        </p:xfrm>
        <a:graphic>
          <a:graphicData uri="http://schemas.openxmlformats.org/drawingml/2006/table">
            <a:tbl>
              <a:tblPr firstRow="1" bandRow="1">
                <a:tableStyleId>{5C22544A-7EE6-4342-B048-85BDC9FD1C3A}</a:tableStyleId>
              </a:tblPr>
              <a:tblGrid>
                <a:gridCol w="1512168"/>
                <a:gridCol w="1872208"/>
                <a:gridCol w="1296144"/>
                <a:gridCol w="930670"/>
                <a:gridCol w="2885755"/>
              </a:tblGrid>
              <a:tr h="331017">
                <a:tc>
                  <a:txBody>
                    <a:bodyPr/>
                    <a:lstStyle/>
                    <a:p>
                      <a:r>
                        <a:rPr lang="en-US" dirty="0" smtClean="0"/>
                        <a:t>Technique</a:t>
                      </a:r>
                      <a:endParaRPr lang="en-US" dirty="0"/>
                    </a:p>
                  </a:txBody>
                  <a:tcPr/>
                </a:tc>
                <a:tc>
                  <a:txBody>
                    <a:bodyPr/>
                    <a:lstStyle/>
                    <a:p>
                      <a:r>
                        <a:rPr lang="en-US" dirty="0" smtClean="0"/>
                        <a:t>IK partner</a:t>
                      </a:r>
                      <a:endParaRPr lang="en-US" dirty="0"/>
                    </a:p>
                  </a:txBody>
                  <a:tcPr/>
                </a:tc>
                <a:tc>
                  <a:txBody>
                    <a:bodyPr/>
                    <a:lstStyle/>
                    <a:p>
                      <a:r>
                        <a:rPr lang="en-US" dirty="0" smtClean="0"/>
                        <a:t>S2020 link</a:t>
                      </a:r>
                      <a:endParaRPr lang="en-US" dirty="0"/>
                    </a:p>
                  </a:txBody>
                  <a:tcPr/>
                </a:tc>
                <a:tc>
                  <a:txBody>
                    <a:bodyPr/>
                    <a:lstStyle/>
                    <a:p>
                      <a:r>
                        <a:rPr lang="en-US" dirty="0" err="1" smtClean="0"/>
                        <a:t>Instr</a:t>
                      </a:r>
                      <a:r>
                        <a:rPr lang="en-US" dirty="0" smtClean="0"/>
                        <a:t> links</a:t>
                      </a:r>
                      <a:endParaRPr lang="en-US" dirty="0"/>
                    </a:p>
                  </a:txBody>
                  <a:tcPr/>
                </a:tc>
                <a:tc>
                  <a:txBody>
                    <a:bodyPr/>
                    <a:lstStyle/>
                    <a:p>
                      <a:r>
                        <a:rPr lang="en-US" dirty="0" smtClean="0"/>
                        <a:t>Status</a:t>
                      </a:r>
                      <a:endParaRPr lang="en-US" dirty="0"/>
                    </a:p>
                  </a:txBody>
                  <a:tcPr/>
                </a:tc>
              </a:tr>
              <a:tr h="331017">
                <a:tc>
                  <a:txBody>
                    <a:bodyPr/>
                    <a:lstStyle/>
                    <a:p>
                      <a:r>
                        <a:rPr lang="en-US" dirty="0" smtClean="0"/>
                        <a:t>Imaging</a:t>
                      </a:r>
                      <a:endParaRPr lang="en-US" dirty="0"/>
                    </a:p>
                  </a:txBody>
                  <a:tcPr>
                    <a:solidFill>
                      <a:schemeClr val="accent3">
                        <a:lumMod val="40000"/>
                        <a:lumOff val="60000"/>
                      </a:schemeClr>
                    </a:solidFill>
                  </a:tcPr>
                </a:tc>
                <a:tc>
                  <a:txBody>
                    <a:bodyPr/>
                    <a:lstStyle/>
                    <a:p>
                      <a:r>
                        <a:rPr lang="en-US" dirty="0" smtClean="0"/>
                        <a:t>PSI</a:t>
                      </a:r>
                      <a:endParaRPr lang="en-US" dirty="0"/>
                    </a:p>
                  </a:txBody>
                  <a:tcPr>
                    <a:solidFill>
                      <a:schemeClr val="accent3">
                        <a:lumMod val="40000"/>
                        <a:lumOff val="60000"/>
                      </a:schemeClr>
                    </a:solidFill>
                  </a:tcPr>
                </a:tc>
                <a:tc>
                  <a:txBody>
                    <a:bodyPr/>
                    <a:lstStyle/>
                    <a:p>
                      <a:r>
                        <a:rPr lang="en-US" dirty="0" smtClean="0"/>
                        <a:t>Yes</a:t>
                      </a:r>
                      <a:endParaRPr lang="en-US" dirty="0"/>
                    </a:p>
                  </a:txBody>
                  <a:tcPr>
                    <a:solidFill>
                      <a:schemeClr val="accent3">
                        <a:lumMod val="40000"/>
                        <a:lumOff val="60000"/>
                      </a:schemeClr>
                    </a:solidFill>
                  </a:tcPr>
                </a:tc>
                <a:tc>
                  <a:txBody>
                    <a:bodyPr/>
                    <a:lstStyle/>
                    <a:p>
                      <a:r>
                        <a:rPr lang="en-US" dirty="0" smtClean="0"/>
                        <a:t>Yes</a:t>
                      </a:r>
                      <a:endParaRPr lang="en-US" dirty="0"/>
                    </a:p>
                  </a:txBody>
                  <a:tcPr>
                    <a:solidFill>
                      <a:schemeClr val="accent3">
                        <a:lumMod val="40000"/>
                        <a:lumOff val="60000"/>
                      </a:schemeClr>
                    </a:solidFill>
                  </a:tcPr>
                </a:tc>
                <a:tc>
                  <a:txBody>
                    <a:bodyPr/>
                    <a:lstStyle/>
                    <a:p>
                      <a:r>
                        <a:rPr lang="en-US" dirty="0" smtClean="0"/>
                        <a:t>On</a:t>
                      </a:r>
                      <a:r>
                        <a:rPr lang="en-US" baseline="0" dirty="0" smtClean="0"/>
                        <a:t> hold</a:t>
                      </a:r>
                      <a:endParaRPr lang="en-US" dirty="0"/>
                    </a:p>
                  </a:txBody>
                  <a:tcPr>
                    <a:solidFill>
                      <a:schemeClr val="accent3">
                        <a:lumMod val="40000"/>
                        <a:lumOff val="60000"/>
                      </a:schemeClr>
                    </a:solidFill>
                  </a:tcPr>
                </a:tc>
              </a:tr>
              <a:tr h="331017">
                <a:tc>
                  <a:txBody>
                    <a:bodyPr/>
                    <a:lstStyle/>
                    <a:p>
                      <a:r>
                        <a:rPr lang="en-US" dirty="0" smtClean="0"/>
                        <a:t>Eng.</a:t>
                      </a:r>
                      <a:r>
                        <a:rPr lang="en-US" baseline="0" dirty="0" smtClean="0"/>
                        <a:t> </a:t>
                      </a:r>
                      <a:r>
                        <a:rPr lang="en-US" baseline="0" dirty="0" err="1" smtClean="0"/>
                        <a:t>Diffr</a:t>
                      </a:r>
                      <a:r>
                        <a:rPr lang="en-US" baseline="0" dirty="0" smtClean="0"/>
                        <a:t>.</a:t>
                      </a:r>
                      <a:endParaRPr lang="en-US" dirty="0"/>
                    </a:p>
                  </a:txBody>
                  <a:tcPr>
                    <a:solidFill>
                      <a:schemeClr val="accent3">
                        <a:lumMod val="40000"/>
                        <a:lumOff val="60000"/>
                      </a:schemeClr>
                    </a:solidFill>
                  </a:tcPr>
                </a:tc>
                <a:tc>
                  <a:txBody>
                    <a:bodyPr/>
                    <a:lstStyle/>
                    <a:p>
                      <a:r>
                        <a:rPr lang="en-US" dirty="0" smtClean="0"/>
                        <a:t>MLZ</a:t>
                      </a:r>
                      <a:endParaRPr lang="en-US" dirty="0"/>
                    </a:p>
                  </a:txBody>
                  <a:tcPr>
                    <a:solidFill>
                      <a:schemeClr val="accent3">
                        <a:lumMod val="40000"/>
                        <a:lumOff val="60000"/>
                      </a:schemeClr>
                    </a:solidFill>
                  </a:tcPr>
                </a:tc>
                <a:tc>
                  <a:txBody>
                    <a:bodyPr/>
                    <a:lstStyle/>
                    <a:p>
                      <a:r>
                        <a:rPr lang="en-US" dirty="0" smtClean="0"/>
                        <a:t>N/A</a:t>
                      </a:r>
                      <a:endParaRPr lang="en-US" dirty="0"/>
                    </a:p>
                  </a:txBody>
                  <a:tcPr>
                    <a:solidFill>
                      <a:schemeClr val="accent3">
                        <a:lumMod val="40000"/>
                        <a:lumOff val="60000"/>
                      </a:schemeClr>
                    </a:solidFill>
                  </a:tcPr>
                </a:tc>
                <a:tc>
                  <a:txBody>
                    <a:bodyPr/>
                    <a:lstStyle/>
                    <a:p>
                      <a:r>
                        <a:rPr lang="en-US" dirty="0" smtClean="0"/>
                        <a:t>Yes</a:t>
                      </a:r>
                      <a:endParaRPr lang="en-US" dirty="0"/>
                    </a:p>
                  </a:txBody>
                  <a:tcPr>
                    <a:solidFill>
                      <a:schemeClr val="accent3">
                        <a:lumMod val="40000"/>
                        <a:lumOff val="60000"/>
                      </a:schemeClr>
                    </a:solidFill>
                  </a:tcPr>
                </a:tc>
                <a:tc>
                  <a:txBody>
                    <a:bodyPr/>
                    <a:lstStyle/>
                    <a:p>
                      <a:r>
                        <a:rPr lang="en-US" baseline="0" dirty="0" smtClean="0"/>
                        <a:t>Ready for approval</a:t>
                      </a:r>
                      <a:endParaRPr lang="en-US" dirty="0"/>
                    </a:p>
                  </a:txBody>
                  <a:tcPr>
                    <a:solidFill>
                      <a:schemeClr val="accent3">
                        <a:lumMod val="40000"/>
                        <a:lumOff val="60000"/>
                      </a:schemeClr>
                    </a:solidFill>
                  </a:tcPr>
                </a:tc>
              </a:tr>
              <a:tr h="331017">
                <a:tc>
                  <a:txBody>
                    <a:bodyPr/>
                    <a:lstStyle/>
                    <a:p>
                      <a:r>
                        <a:rPr lang="en-US" dirty="0" smtClean="0"/>
                        <a:t>Powder</a:t>
                      </a:r>
                      <a:r>
                        <a:rPr lang="en-US" baseline="0" dirty="0" smtClean="0"/>
                        <a:t> </a:t>
                      </a:r>
                      <a:r>
                        <a:rPr lang="en-US" baseline="0" dirty="0" err="1" smtClean="0"/>
                        <a:t>Diffr</a:t>
                      </a:r>
                      <a:endParaRPr lang="en-US" dirty="0"/>
                    </a:p>
                  </a:txBody>
                  <a:tcPr>
                    <a:solidFill>
                      <a:schemeClr val="accent6">
                        <a:lumMod val="40000"/>
                        <a:lumOff val="60000"/>
                      </a:schemeClr>
                    </a:solidFill>
                  </a:tcPr>
                </a:tc>
                <a:tc>
                  <a:txBody>
                    <a:bodyPr/>
                    <a:lstStyle/>
                    <a:p>
                      <a:r>
                        <a:rPr lang="en-US" dirty="0" smtClean="0"/>
                        <a:t>ESSB (+ILL+BCS)</a:t>
                      </a:r>
                      <a:endParaRPr lang="en-US" dirty="0"/>
                    </a:p>
                  </a:txBody>
                  <a:tcPr>
                    <a:solidFill>
                      <a:schemeClr val="accent6">
                        <a:lumMod val="40000"/>
                        <a:lumOff val="60000"/>
                      </a:schemeClr>
                    </a:solidFill>
                  </a:tcPr>
                </a:tc>
                <a:tc>
                  <a:txBody>
                    <a:bodyPr/>
                    <a:lstStyle/>
                    <a:p>
                      <a:r>
                        <a:rPr lang="en-US" dirty="0" smtClean="0"/>
                        <a:t>N/A</a:t>
                      </a:r>
                      <a:endParaRPr lang="en-US" dirty="0"/>
                    </a:p>
                  </a:txBody>
                  <a:tcPr>
                    <a:solidFill>
                      <a:schemeClr val="accent6">
                        <a:lumMod val="40000"/>
                        <a:lumOff val="60000"/>
                      </a:schemeClr>
                    </a:solidFill>
                  </a:tcPr>
                </a:tc>
                <a:tc>
                  <a:txBody>
                    <a:bodyPr/>
                    <a:lstStyle/>
                    <a:p>
                      <a:r>
                        <a:rPr lang="en-US" dirty="0" smtClean="0"/>
                        <a:t>No</a:t>
                      </a:r>
                      <a:endParaRPr lang="en-US" dirty="0"/>
                    </a:p>
                  </a:txBody>
                  <a:tcPr>
                    <a:solidFill>
                      <a:schemeClr val="accent6">
                        <a:lumMod val="40000"/>
                        <a:lumOff val="60000"/>
                      </a:schemeClr>
                    </a:solidFill>
                  </a:tcPr>
                </a:tc>
                <a:tc rowSpan="2">
                  <a:txBody>
                    <a:bodyPr/>
                    <a:lstStyle/>
                    <a:p>
                      <a:r>
                        <a:rPr lang="en-US" dirty="0" smtClean="0"/>
                        <a:t>Wants</a:t>
                      </a:r>
                      <a:r>
                        <a:rPr lang="en-US" baseline="0" dirty="0" smtClean="0"/>
                        <a:t> more than can be offered</a:t>
                      </a:r>
                      <a:endParaRPr lang="en-US" dirty="0"/>
                    </a:p>
                  </a:txBody>
                  <a:tcPr>
                    <a:solidFill>
                      <a:schemeClr val="accent6">
                        <a:lumMod val="40000"/>
                        <a:lumOff val="60000"/>
                      </a:schemeClr>
                    </a:solidFill>
                  </a:tcPr>
                </a:tc>
              </a:tr>
              <a:tr h="331017">
                <a:tc>
                  <a:txBody>
                    <a:bodyPr/>
                    <a:lstStyle/>
                    <a:p>
                      <a:r>
                        <a:rPr lang="en-US" dirty="0" err="1" smtClean="0"/>
                        <a:t>SXtal</a:t>
                      </a:r>
                      <a:endParaRPr lang="en-US" dirty="0"/>
                    </a:p>
                  </a:txBody>
                  <a:tcPr>
                    <a:solidFill>
                      <a:schemeClr val="accent6">
                        <a:lumMod val="40000"/>
                        <a:lumOff val="60000"/>
                      </a:schemeClr>
                    </a:solidFill>
                  </a:tcPr>
                </a:tc>
                <a:tc>
                  <a:txBody>
                    <a:bodyPr/>
                    <a:lstStyle/>
                    <a:p>
                      <a:r>
                        <a:rPr lang="en-US" dirty="0" smtClean="0"/>
                        <a:t>ESSB (+ILL+BCS)</a:t>
                      </a:r>
                      <a:endParaRPr lang="en-US" dirty="0"/>
                    </a:p>
                  </a:txBody>
                  <a:tcPr>
                    <a:solidFill>
                      <a:schemeClr val="accent6">
                        <a:lumMod val="40000"/>
                        <a:lumOff val="60000"/>
                      </a:schemeClr>
                    </a:solidFill>
                  </a:tcPr>
                </a:tc>
                <a:tc>
                  <a:txBody>
                    <a:bodyPr/>
                    <a:lstStyle/>
                    <a:p>
                      <a:r>
                        <a:rPr lang="en-US" dirty="0" smtClean="0"/>
                        <a:t>N/A</a:t>
                      </a:r>
                      <a:endParaRPr lang="en-US" dirty="0"/>
                    </a:p>
                  </a:txBody>
                  <a:tcPr>
                    <a:solidFill>
                      <a:schemeClr val="accent6">
                        <a:lumMod val="40000"/>
                        <a:lumOff val="60000"/>
                      </a:schemeClr>
                    </a:solidFill>
                  </a:tcPr>
                </a:tc>
                <a:tc>
                  <a:txBody>
                    <a:bodyPr/>
                    <a:lstStyle/>
                    <a:p>
                      <a:r>
                        <a:rPr lang="en-US" dirty="0" smtClean="0"/>
                        <a:t>No</a:t>
                      </a:r>
                      <a:endParaRPr lang="en-US" dirty="0"/>
                    </a:p>
                  </a:txBody>
                  <a:tcPr>
                    <a:solidFill>
                      <a:schemeClr val="accent6">
                        <a:lumMod val="40000"/>
                        <a:lumOff val="60000"/>
                      </a:schemeClr>
                    </a:solidFill>
                  </a:tcPr>
                </a:tc>
                <a:tc vMerge="1">
                  <a:txBody>
                    <a:bodyPr/>
                    <a:lstStyle/>
                    <a:p>
                      <a:endParaRPr lang="en-US" dirty="0"/>
                    </a:p>
                  </a:txBody>
                  <a:tcPr/>
                </a:tc>
              </a:tr>
              <a:tr h="331017">
                <a:tc>
                  <a:txBody>
                    <a:bodyPr/>
                    <a:lstStyle/>
                    <a:p>
                      <a:r>
                        <a:rPr lang="en-US" dirty="0" smtClean="0"/>
                        <a:t>NMX</a:t>
                      </a:r>
                      <a:endParaRPr lang="en-US" dirty="0"/>
                    </a:p>
                  </a:txBody>
                  <a:tcPr>
                    <a:solidFill>
                      <a:schemeClr val="accent6">
                        <a:lumMod val="40000"/>
                        <a:lumOff val="60000"/>
                      </a:schemeClr>
                    </a:solidFill>
                  </a:tcPr>
                </a:tc>
                <a:tc>
                  <a:txBody>
                    <a:bodyPr/>
                    <a:lstStyle/>
                    <a:p>
                      <a:r>
                        <a:rPr lang="en-US" dirty="0" smtClean="0"/>
                        <a:t>None (ESS)</a:t>
                      </a:r>
                      <a:endParaRPr lang="en-US" dirty="0"/>
                    </a:p>
                  </a:txBody>
                  <a:tcPr>
                    <a:solidFill>
                      <a:schemeClr val="accent6">
                        <a:lumMod val="40000"/>
                        <a:lumOff val="60000"/>
                      </a:schemeClr>
                    </a:solidFill>
                  </a:tcPr>
                </a:tc>
                <a:tc>
                  <a:txBody>
                    <a:bodyPr/>
                    <a:lstStyle/>
                    <a:p>
                      <a:r>
                        <a:rPr lang="en-US" dirty="0" smtClean="0"/>
                        <a:t>N/A</a:t>
                      </a:r>
                      <a:endParaRPr lang="en-US" dirty="0"/>
                    </a:p>
                  </a:txBody>
                  <a:tcPr>
                    <a:solidFill>
                      <a:schemeClr val="accent6">
                        <a:lumMod val="40000"/>
                        <a:lumOff val="60000"/>
                      </a:schemeClr>
                    </a:solidFill>
                  </a:tcPr>
                </a:tc>
                <a:tc>
                  <a:txBody>
                    <a:bodyPr/>
                    <a:lstStyle/>
                    <a:p>
                      <a:r>
                        <a:rPr lang="en-US" dirty="0" smtClean="0"/>
                        <a:t>Yes</a:t>
                      </a:r>
                      <a:endParaRPr lang="en-US" dirty="0"/>
                    </a:p>
                  </a:txBody>
                  <a:tcPr>
                    <a:solidFill>
                      <a:schemeClr val="accent6">
                        <a:lumMod val="40000"/>
                        <a:lumOff val="60000"/>
                      </a:schemeClr>
                    </a:solidFill>
                  </a:tcPr>
                </a:tc>
                <a:tc>
                  <a:txBody>
                    <a:bodyPr/>
                    <a:lstStyle/>
                    <a:p>
                      <a:r>
                        <a:rPr lang="en-US" dirty="0" smtClean="0"/>
                        <a:t>N/A</a:t>
                      </a:r>
                      <a:endParaRPr lang="en-US" dirty="0"/>
                    </a:p>
                  </a:txBody>
                  <a:tcPr>
                    <a:solidFill>
                      <a:schemeClr val="accent6">
                        <a:lumMod val="40000"/>
                        <a:lumOff val="60000"/>
                      </a:schemeClr>
                    </a:solidFill>
                  </a:tcPr>
                </a:tc>
              </a:tr>
              <a:tr h="331017">
                <a:tc>
                  <a:txBody>
                    <a:bodyPr/>
                    <a:lstStyle/>
                    <a:p>
                      <a:r>
                        <a:rPr lang="en-US" dirty="0" smtClean="0"/>
                        <a:t>SANS</a:t>
                      </a:r>
                      <a:endParaRPr lang="en-US" dirty="0"/>
                    </a:p>
                  </a:txBody>
                  <a:tcPr>
                    <a:solidFill>
                      <a:schemeClr val="accent3">
                        <a:lumMod val="40000"/>
                        <a:lumOff val="60000"/>
                      </a:schemeClr>
                    </a:solidFill>
                  </a:tcPr>
                </a:tc>
                <a:tc>
                  <a:txBody>
                    <a:bodyPr/>
                    <a:lstStyle/>
                    <a:p>
                      <a:r>
                        <a:rPr lang="en-US" dirty="0" smtClean="0"/>
                        <a:t>None (ESS)</a:t>
                      </a:r>
                      <a:endParaRPr lang="en-US" dirty="0"/>
                    </a:p>
                  </a:txBody>
                  <a:tcPr>
                    <a:solidFill>
                      <a:schemeClr val="accent3">
                        <a:lumMod val="40000"/>
                        <a:lumOff val="60000"/>
                      </a:schemeClr>
                    </a:solidFill>
                  </a:tcPr>
                </a:tc>
                <a:tc>
                  <a:txBody>
                    <a:bodyPr/>
                    <a:lstStyle/>
                    <a:p>
                      <a:r>
                        <a:rPr lang="en-US" dirty="0" smtClean="0"/>
                        <a:t>Yes</a:t>
                      </a:r>
                      <a:endParaRPr lang="en-US" dirty="0"/>
                    </a:p>
                  </a:txBody>
                  <a:tcPr>
                    <a:solidFill>
                      <a:schemeClr val="accent3">
                        <a:lumMod val="40000"/>
                        <a:lumOff val="60000"/>
                      </a:schemeClr>
                    </a:solidFill>
                  </a:tcPr>
                </a:tc>
                <a:tc>
                  <a:txBody>
                    <a:bodyPr/>
                    <a:lstStyle/>
                    <a:p>
                      <a:r>
                        <a:rPr lang="en-US" dirty="0" smtClean="0"/>
                        <a:t>Yes</a:t>
                      </a:r>
                      <a:endParaRPr lang="en-US" dirty="0"/>
                    </a:p>
                  </a:txBody>
                  <a:tcPr>
                    <a:solidFill>
                      <a:schemeClr val="accent3">
                        <a:lumMod val="40000"/>
                        <a:lumOff val="60000"/>
                      </a:schemeClr>
                    </a:solidFill>
                  </a:tcPr>
                </a:tc>
                <a:tc>
                  <a:txBody>
                    <a:bodyPr/>
                    <a:lstStyle/>
                    <a:p>
                      <a:r>
                        <a:rPr lang="en-US" dirty="0" smtClean="0"/>
                        <a:t>Running</a:t>
                      </a:r>
                      <a:endParaRPr lang="en-US" dirty="0"/>
                    </a:p>
                  </a:txBody>
                  <a:tcPr>
                    <a:solidFill>
                      <a:schemeClr val="accent3">
                        <a:lumMod val="40000"/>
                        <a:lumOff val="60000"/>
                      </a:schemeClr>
                    </a:solidFill>
                  </a:tcPr>
                </a:tc>
              </a:tr>
              <a:tr h="331017">
                <a:tc>
                  <a:txBody>
                    <a:bodyPr/>
                    <a:lstStyle/>
                    <a:p>
                      <a:r>
                        <a:rPr lang="en-US" dirty="0" err="1" smtClean="0"/>
                        <a:t>Reflectom</a:t>
                      </a:r>
                      <a:endParaRPr lang="en-US" dirty="0"/>
                    </a:p>
                  </a:txBody>
                  <a:tcPr>
                    <a:solidFill>
                      <a:schemeClr val="accent3">
                        <a:lumMod val="40000"/>
                        <a:lumOff val="60000"/>
                      </a:schemeClr>
                    </a:solidFill>
                  </a:tcPr>
                </a:tc>
                <a:tc>
                  <a:txBody>
                    <a:bodyPr/>
                    <a:lstStyle/>
                    <a:p>
                      <a:r>
                        <a:rPr lang="en-US" dirty="0" smtClean="0"/>
                        <a:t>MLZ</a:t>
                      </a:r>
                      <a:endParaRPr lang="en-US" dirty="0"/>
                    </a:p>
                  </a:txBody>
                  <a:tcPr>
                    <a:solidFill>
                      <a:schemeClr val="accent3">
                        <a:lumMod val="40000"/>
                        <a:lumOff val="60000"/>
                      </a:schemeClr>
                    </a:solidFill>
                  </a:tcPr>
                </a:tc>
                <a:tc>
                  <a:txBody>
                    <a:bodyPr/>
                    <a:lstStyle/>
                    <a:p>
                      <a:r>
                        <a:rPr lang="en-US" dirty="0" smtClean="0"/>
                        <a:t>Yes</a:t>
                      </a:r>
                      <a:endParaRPr lang="en-US" dirty="0"/>
                    </a:p>
                  </a:txBody>
                  <a:tcPr>
                    <a:solidFill>
                      <a:schemeClr val="accent3">
                        <a:lumMod val="40000"/>
                        <a:lumOff val="60000"/>
                      </a:schemeClr>
                    </a:solidFill>
                  </a:tcPr>
                </a:tc>
                <a:tc>
                  <a:txBody>
                    <a:bodyPr/>
                    <a:lstStyle/>
                    <a:p>
                      <a:r>
                        <a:rPr lang="en-US" dirty="0" smtClean="0"/>
                        <a:t>No</a:t>
                      </a:r>
                      <a:endParaRPr lang="en-US" dirty="0"/>
                    </a:p>
                  </a:txBody>
                  <a:tcPr>
                    <a:solidFill>
                      <a:schemeClr val="accent3">
                        <a:lumMod val="40000"/>
                        <a:lumOff val="60000"/>
                      </a:schemeClr>
                    </a:solidFill>
                  </a:tcPr>
                </a:tc>
                <a:tc>
                  <a:txBody>
                    <a:bodyPr/>
                    <a:lstStyle/>
                    <a:p>
                      <a:r>
                        <a:rPr lang="en-US" dirty="0" smtClean="0"/>
                        <a:t>Ready</a:t>
                      </a:r>
                      <a:r>
                        <a:rPr lang="en-US" baseline="0" dirty="0" smtClean="0"/>
                        <a:t> for approval</a:t>
                      </a:r>
                      <a:endParaRPr lang="en-US" dirty="0"/>
                    </a:p>
                  </a:txBody>
                  <a:tcPr>
                    <a:solidFill>
                      <a:schemeClr val="accent3">
                        <a:lumMod val="40000"/>
                        <a:lumOff val="60000"/>
                      </a:schemeClr>
                    </a:solidFill>
                  </a:tcPr>
                </a:tc>
              </a:tr>
              <a:tr h="331017">
                <a:tc>
                  <a:txBody>
                    <a:bodyPr/>
                    <a:lstStyle/>
                    <a:p>
                      <a:r>
                        <a:rPr lang="en-US" dirty="0" err="1" smtClean="0"/>
                        <a:t>Mol</a:t>
                      </a:r>
                      <a:r>
                        <a:rPr lang="en-US" dirty="0" smtClean="0"/>
                        <a:t> Spec</a:t>
                      </a:r>
                      <a:endParaRPr lang="en-US" dirty="0"/>
                    </a:p>
                  </a:txBody>
                  <a:tcPr>
                    <a:solidFill>
                      <a:schemeClr val="accent6">
                        <a:lumMod val="40000"/>
                        <a:lumOff val="60000"/>
                      </a:schemeClr>
                    </a:solidFill>
                  </a:tcPr>
                </a:tc>
                <a:tc>
                  <a:txBody>
                    <a:bodyPr/>
                    <a:lstStyle/>
                    <a:p>
                      <a:r>
                        <a:rPr lang="en-US" dirty="0" smtClean="0"/>
                        <a:t>None (ESS)</a:t>
                      </a:r>
                      <a:endParaRPr lang="en-US" dirty="0"/>
                    </a:p>
                  </a:txBody>
                  <a:tcPr>
                    <a:solidFill>
                      <a:schemeClr val="accent6">
                        <a:lumMod val="40000"/>
                        <a:lumOff val="60000"/>
                      </a:schemeClr>
                    </a:solidFill>
                  </a:tcPr>
                </a:tc>
                <a:tc>
                  <a:txBody>
                    <a:bodyPr/>
                    <a:lstStyle/>
                    <a:p>
                      <a:r>
                        <a:rPr lang="en-US" dirty="0" smtClean="0"/>
                        <a:t>N/A</a:t>
                      </a:r>
                      <a:endParaRPr lang="en-US" dirty="0"/>
                    </a:p>
                  </a:txBody>
                  <a:tcPr>
                    <a:solidFill>
                      <a:schemeClr val="accent6">
                        <a:lumMod val="40000"/>
                        <a:lumOff val="60000"/>
                      </a:schemeClr>
                    </a:solidFill>
                  </a:tcPr>
                </a:tc>
                <a:tc>
                  <a:txBody>
                    <a:bodyPr/>
                    <a:lstStyle/>
                    <a:p>
                      <a:r>
                        <a:rPr lang="en-US" dirty="0" smtClean="0"/>
                        <a:t>No</a:t>
                      </a:r>
                      <a:endParaRPr lang="en-US" dirty="0"/>
                    </a:p>
                  </a:txBody>
                  <a:tcPr>
                    <a:solidFill>
                      <a:schemeClr val="accent6">
                        <a:lumMod val="40000"/>
                        <a:lumOff val="60000"/>
                      </a:schemeClr>
                    </a:solidFill>
                  </a:tcPr>
                </a:tc>
                <a:tc>
                  <a:txBody>
                    <a:bodyPr/>
                    <a:lstStyle/>
                    <a:p>
                      <a:r>
                        <a:rPr lang="en-US" dirty="0" smtClean="0"/>
                        <a:t>N/A</a:t>
                      </a:r>
                      <a:endParaRPr lang="en-US" dirty="0"/>
                    </a:p>
                  </a:txBody>
                  <a:tcPr>
                    <a:solidFill>
                      <a:schemeClr val="accent6">
                        <a:lumMod val="40000"/>
                        <a:lumOff val="60000"/>
                      </a:schemeClr>
                    </a:solidFill>
                  </a:tcPr>
                </a:tc>
              </a:tr>
              <a:tr h="331017">
                <a:tc>
                  <a:txBody>
                    <a:bodyPr/>
                    <a:lstStyle/>
                    <a:p>
                      <a:r>
                        <a:rPr lang="en-US" dirty="0" smtClean="0"/>
                        <a:t>QENS</a:t>
                      </a:r>
                      <a:endParaRPr lang="en-US" dirty="0"/>
                    </a:p>
                  </a:txBody>
                  <a:tcPr>
                    <a:solidFill>
                      <a:schemeClr val="accent6">
                        <a:lumMod val="40000"/>
                        <a:lumOff val="60000"/>
                      </a:schemeClr>
                    </a:solidFill>
                  </a:tcPr>
                </a:tc>
                <a:tc>
                  <a:txBody>
                    <a:bodyPr/>
                    <a:lstStyle/>
                    <a:p>
                      <a:r>
                        <a:rPr lang="en-US" dirty="0" smtClean="0"/>
                        <a:t>MLZ</a:t>
                      </a:r>
                      <a:endParaRPr lang="en-US" dirty="0"/>
                    </a:p>
                  </a:txBody>
                  <a:tcPr>
                    <a:solidFill>
                      <a:schemeClr val="accent6">
                        <a:lumMod val="40000"/>
                        <a:lumOff val="60000"/>
                      </a:schemeClr>
                    </a:solidFill>
                  </a:tcPr>
                </a:tc>
                <a:tc>
                  <a:txBody>
                    <a:bodyPr/>
                    <a:lstStyle/>
                    <a:p>
                      <a:r>
                        <a:rPr lang="en-US" dirty="0" smtClean="0"/>
                        <a:t>No</a:t>
                      </a:r>
                      <a:r>
                        <a:rPr lang="en-US" baseline="0" dirty="0" smtClean="0"/>
                        <a:t> (NP)</a:t>
                      </a:r>
                      <a:endParaRPr lang="en-US" dirty="0"/>
                    </a:p>
                  </a:txBody>
                  <a:tcPr>
                    <a:solidFill>
                      <a:schemeClr val="accent6">
                        <a:lumMod val="40000"/>
                        <a:lumOff val="60000"/>
                      </a:schemeClr>
                    </a:solidFill>
                  </a:tcPr>
                </a:tc>
                <a:tc>
                  <a:txBody>
                    <a:bodyPr/>
                    <a:lstStyle/>
                    <a:p>
                      <a:r>
                        <a:rPr lang="en-US" dirty="0" smtClean="0"/>
                        <a:t>Yes</a:t>
                      </a:r>
                      <a:endParaRPr lang="en-US" dirty="0"/>
                    </a:p>
                  </a:txBody>
                  <a:tcPr>
                    <a:solidFill>
                      <a:schemeClr val="accent6">
                        <a:lumMod val="40000"/>
                        <a:lumOff val="60000"/>
                      </a:schemeClr>
                    </a:solidFill>
                  </a:tcPr>
                </a:tc>
                <a:tc>
                  <a:txBody>
                    <a:bodyPr/>
                    <a:lstStyle/>
                    <a:p>
                      <a:r>
                        <a:rPr lang="en-US" dirty="0" smtClean="0"/>
                        <a:t>Ready for approval</a:t>
                      </a:r>
                      <a:endParaRPr lang="en-US" dirty="0"/>
                    </a:p>
                  </a:txBody>
                  <a:tcPr>
                    <a:solidFill>
                      <a:schemeClr val="accent6">
                        <a:lumMod val="40000"/>
                        <a:lumOff val="60000"/>
                      </a:schemeClr>
                    </a:solidFill>
                  </a:tcPr>
                </a:tc>
              </a:tr>
              <a:tr h="331017">
                <a:tc>
                  <a:txBody>
                    <a:bodyPr/>
                    <a:lstStyle/>
                    <a:p>
                      <a:r>
                        <a:rPr lang="en-US" dirty="0" smtClean="0"/>
                        <a:t>INS</a:t>
                      </a:r>
                      <a:endParaRPr lang="en-US" dirty="0"/>
                    </a:p>
                  </a:txBody>
                  <a:tcPr>
                    <a:solidFill>
                      <a:schemeClr val="accent6">
                        <a:lumMod val="40000"/>
                        <a:lumOff val="60000"/>
                      </a:schemeClr>
                    </a:solidFill>
                  </a:tcPr>
                </a:tc>
                <a:tc>
                  <a:txBody>
                    <a:bodyPr/>
                    <a:lstStyle/>
                    <a:p>
                      <a:r>
                        <a:rPr lang="en-US" dirty="0" smtClean="0"/>
                        <a:t>TBD (PSI)</a:t>
                      </a:r>
                      <a:endParaRPr lang="en-US" dirty="0"/>
                    </a:p>
                  </a:txBody>
                  <a:tcPr>
                    <a:solidFill>
                      <a:schemeClr val="accent6">
                        <a:lumMod val="40000"/>
                        <a:lumOff val="60000"/>
                      </a:schemeClr>
                    </a:solidFill>
                  </a:tcPr>
                </a:tc>
                <a:tc>
                  <a:txBody>
                    <a:bodyPr/>
                    <a:lstStyle/>
                    <a:p>
                      <a:r>
                        <a:rPr lang="en-US" dirty="0" smtClean="0"/>
                        <a:t>No (NP)</a:t>
                      </a:r>
                      <a:endParaRPr lang="en-US" dirty="0"/>
                    </a:p>
                  </a:txBody>
                  <a:tcPr>
                    <a:solidFill>
                      <a:schemeClr val="accent6">
                        <a:lumMod val="40000"/>
                        <a:lumOff val="60000"/>
                      </a:schemeClr>
                    </a:solidFill>
                  </a:tcPr>
                </a:tc>
                <a:tc>
                  <a:txBody>
                    <a:bodyPr/>
                    <a:lstStyle/>
                    <a:p>
                      <a:r>
                        <a:rPr lang="en-US" dirty="0" smtClean="0"/>
                        <a:t>(No)</a:t>
                      </a:r>
                      <a:endParaRPr lang="en-US" dirty="0"/>
                    </a:p>
                  </a:txBody>
                  <a:tcPr>
                    <a:solidFill>
                      <a:schemeClr val="accent6">
                        <a:lumMod val="40000"/>
                        <a:lumOff val="60000"/>
                      </a:schemeClr>
                    </a:solidFill>
                  </a:tcPr>
                </a:tc>
                <a:tc>
                  <a:txBody>
                    <a:bodyPr/>
                    <a:lstStyle/>
                    <a:p>
                      <a:r>
                        <a:rPr lang="en-US" dirty="0" smtClean="0"/>
                        <a:t>Depends on other</a:t>
                      </a:r>
                      <a:r>
                        <a:rPr lang="en-US" baseline="0" dirty="0" smtClean="0"/>
                        <a:t> IKC</a:t>
                      </a:r>
                      <a:endParaRPr lang="en-US" dirty="0"/>
                    </a:p>
                  </a:txBody>
                  <a:tcPr>
                    <a:solidFill>
                      <a:schemeClr val="accent6">
                        <a:lumMod val="40000"/>
                        <a:lumOff val="60000"/>
                      </a:schemeClr>
                    </a:solidFill>
                  </a:tcPr>
                </a:tc>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spTree>
    <p:extLst>
      <p:ext uri="{BB962C8B-B14F-4D97-AF65-F5344CB8AC3E}">
        <p14:creationId xmlns:p14="http://schemas.microsoft.com/office/powerpoint/2010/main" val="3121919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78912" y="0"/>
            <a:ext cx="6868569" cy="1441531"/>
          </a:xfrm>
        </p:spPr>
        <p:txBody>
          <a:bodyPr/>
          <a:lstStyle/>
          <a:p>
            <a:r>
              <a:rPr lang="en-US" dirty="0"/>
              <a:t>13.4.4: </a:t>
            </a:r>
            <a:r>
              <a:rPr lang="en-US" dirty="0" smtClean="0"/>
              <a:t>Planned </a:t>
            </a:r>
            <a:r>
              <a:rPr lang="en-GB" noProof="0" dirty="0" smtClean="0"/>
              <a:t>In kind contributions</a:t>
            </a:r>
            <a:endParaRPr lang="en-GB" noProof="0" dirty="0"/>
          </a:p>
        </p:txBody>
      </p:sp>
      <p:graphicFrame>
        <p:nvGraphicFramePr>
          <p:cNvPr id="5" name="Table 4"/>
          <p:cNvGraphicFramePr>
            <a:graphicFrameLocks noGrp="1"/>
          </p:cNvGraphicFramePr>
          <p:nvPr>
            <p:extLst>
              <p:ext uri="{D42A27DB-BD31-4B8C-83A1-F6EECF244321}">
                <p14:modId xmlns:p14="http://schemas.microsoft.com/office/powerpoint/2010/main" val="1703605033"/>
              </p:ext>
            </p:extLst>
          </p:nvPr>
        </p:nvGraphicFramePr>
        <p:xfrm>
          <a:off x="0" y="1610568"/>
          <a:ext cx="9144000" cy="5130800"/>
        </p:xfrm>
        <a:graphic>
          <a:graphicData uri="http://schemas.openxmlformats.org/drawingml/2006/table">
            <a:tbl>
              <a:tblPr firstRow="1" bandRow="1">
                <a:tableStyleId>{5C22544A-7EE6-4342-B048-85BDC9FD1C3A}</a:tableStyleId>
              </a:tblPr>
              <a:tblGrid>
                <a:gridCol w="1187624"/>
                <a:gridCol w="2304256"/>
                <a:gridCol w="5652120"/>
              </a:tblGrid>
              <a:tr h="370840">
                <a:tc>
                  <a:txBody>
                    <a:bodyPr/>
                    <a:lstStyle/>
                    <a:p>
                      <a:r>
                        <a:rPr lang="en-US" sz="1800" dirty="0" smtClean="0">
                          <a:solidFill>
                            <a:schemeClr val="tx1"/>
                          </a:solidFill>
                        </a:rPr>
                        <a:t>Facility</a:t>
                      </a:r>
                      <a:endParaRPr lang="en-US" sz="1800" dirty="0">
                        <a:solidFill>
                          <a:schemeClr val="tx1"/>
                        </a:solidFill>
                      </a:endParaRPr>
                    </a:p>
                  </a:txBody>
                  <a:tcPr>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solidFill>
                      <a:schemeClr val="bg1"/>
                    </a:solidFill>
                  </a:tcPr>
                </a:tc>
                <a:tc>
                  <a:txBody>
                    <a:bodyPr/>
                    <a:lstStyle/>
                    <a:p>
                      <a:r>
                        <a:rPr lang="en-US" sz="1800" dirty="0" smtClean="0">
                          <a:solidFill>
                            <a:schemeClr val="tx1"/>
                          </a:solidFill>
                        </a:rPr>
                        <a:t>Technique</a:t>
                      </a:r>
                      <a:endParaRPr lang="en-US" sz="1800"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solidFill>
                      <a:schemeClr val="bg1"/>
                    </a:solidFill>
                  </a:tcPr>
                </a:tc>
                <a:tc>
                  <a:txBody>
                    <a:bodyPr/>
                    <a:lstStyle/>
                    <a:p>
                      <a:r>
                        <a:rPr lang="en-US" sz="1800" dirty="0" smtClean="0">
                          <a:solidFill>
                            <a:schemeClr val="tx1"/>
                          </a:solidFill>
                        </a:rPr>
                        <a:t>Why</a:t>
                      </a:r>
                      <a:endParaRPr lang="en-US" sz="1800" dirty="0">
                        <a:solidFill>
                          <a:schemeClr val="tx1"/>
                        </a:solidFill>
                      </a:endParaRPr>
                    </a:p>
                  </a:txBody>
                  <a:tcPr>
                    <a:lnL w="12700" cap="flat" cmpd="sng" algn="ctr">
                      <a:solidFill>
                        <a:prstClr val="black"/>
                      </a:solidFill>
                      <a:prstDash val="solid"/>
                      <a:round/>
                      <a:headEnd type="none" w="med" len="med"/>
                      <a:tailEnd type="none" w="med" len="med"/>
                    </a:lnL>
                    <a:lnB w="12700" cap="flat" cmpd="sng" algn="ctr">
                      <a:solidFill>
                        <a:prstClr val="black"/>
                      </a:solidFill>
                      <a:prstDash val="solid"/>
                      <a:round/>
                      <a:headEnd type="none" w="med" len="med"/>
                      <a:tailEnd type="none" w="med" len="med"/>
                    </a:lnB>
                    <a:solidFill>
                      <a:schemeClr val="bg1"/>
                    </a:solidFill>
                  </a:tcPr>
                </a:tc>
              </a:tr>
              <a:tr h="370840">
                <a:tc>
                  <a:txBody>
                    <a:bodyPr/>
                    <a:lstStyle/>
                    <a:p>
                      <a:r>
                        <a:rPr lang="en-US" sz="1800" b="1" dirty="0" smtClean="0"/>
                        <a:t>PSI</a:t>
                      </a:r>
                    </a:p>
                    <a:p>
                      <a:r>
                        <a:rPr lang="en-US" sz="1800" dirty="0" smtClean="0"/>
                        <a:t>(471 k€)</a:t>
                      </a:r>
                      <a:endParaRPr lang="en-US" sz="18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75000"/>
                      </a:schemeClr>
                    </a:solidFill>
                  </a:tcPr>
                </a:tc>
                <a:tc>
                  <a:txBody>
                    <a:bodyPr/>
                    <a:lstStyle/>
                    <a:p>
                      <a:r>
                        <a:rPr lang="en-US" sz="1800" dirty="0" smtClean="0"/>
                        <a:t>Imaging</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75000"/>
                      </a:schemeClr>
                    </a:solidFill>
                  </a:tcPr>
                </a:tc>
                <a:tc>
                  <a:txBody>
                    <a:bodyPr/>
                    <a:lstStyle/>
                    <a:p>
                      <a:r>
                        <a:rPr lang="en-US" sz="1800" dirty="0" smtClean="0"/>
                        <a:t>Leverages SINE2020 and PSI in house development. Links to ODIN team.</a:t>
                      </a:r>
                      <a:endParaRPr lang="en-US" sz="18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75000"/>
                      </a:schemeClr>
                    </a:solidFill>
                  </a:tcPr>
                </a:tc>
              </a:tr>
              <a:tr h="370840">
                <a:tc rowSpan="4">
                  <a:txBody>
                    <a:bodyPr/>
                    <a:lstStyle/>
                    <a:p>
                      <a:r>
                        <a:rPr lang="en-US" sz="1800" b="1" dirty="0" smtClean="0"/>
                        <a:t>MLZ/FZJ</a:t>
                      </a:r>
                    </a:p>
                    <a:p>
                      <a:r>
                        <a:rPr lang="en-US" sz="1800" dirty="0" smtClean="0"/>
                        <a:t>(1,139 k€)</a:t>
                      </a:r>
                      <a:endParaRPr lang="en-US" sz="18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lumMod val="40000"/>
                        <a:lumOff val="60000"/>
                      </a:schemeClr>
                    </a:solidFill>
                  </a:tcPr>
                </a:tc>
                <a:tc>
                  <a:txBody>
                    <a:bodyPr/>
                    <a:lstStyle/>
                    <a:p>
                      <a:endParaRPr lang="en-US" sz="1800"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solidFill>
                      <a:schemeClr val="accent3">
                        <a:lumMod val="40000"/>
                        <a:lumOff val="60000"/>
                      </a:schemeClr>
                    </a:solidFill>
                  </a:tcPr>
                </a:tc>
                <a:tc>
                  <a:txBody>
                    <a:bodyPr/>
                    <a:lstStyle/>
                    <a:p>
                      <a:r>
                        <a:rPr lang="en-US" sz="1800" dirty="0" smtClean="0"/>
                        <a:t>Benefits from professional</a:t>
                      </a:r>
                      <a:r>
                        <a:rPr lang="en-US" sz="1800" baseline="0" dirty="0" smtClean="0"/>
                        <a:t> software development group servicing all MLZ instruments.</a:t>
                      </a:r>
                      <a:endParaRPr lang="en-US" sz="18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solidFill>
                      <a:schemeClr val="accent3">
                        <a:lumMod val="40000"/>
                        <a:lumOff val="60000"/>
                      </a:schemeClr>
                    </a:solidFill>
                  </a:tcPr>
                </a:tc>
              </a:tr>
              <a:tr h="370840">
                <a:tc vMerge="1">
                  <a:txBody>
                    <a:bodyPr/>
                    <a:lstStyle/>
                    <a:p>
                      <a:endParaRPr lang="en-US" dirty="0"/>
                    </a:p>
                  </a:txBody>
                  <a:tcPr>
                    <a:solidFill>
                      <a:schemeClr val="accent3">
                        <a:lumMod val="40000"/>
                        <a:lumOff val="60000"/>
                      </a:schemeClr>
                    </a:solidFill>
                  </a:tcPr>
                </a:tc>
                <a:tc>
                  <a:txBody>
                    <a:bodyPr/>
                    <a:lstStyle/>
                    <a:p>
                      <a:r>
                        <a:rPr lang="en-US" sz="1800" dirty="0" err="1" smtClean="0"/>
                        <a:t>Reflectometry</a:t>
                      </a:r>
                      <a:endParaRPr lang="en-US" sz="1800"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solidFill>
                      <a:schemeClr val="accent3">
                        <a:lumMod val="40000"/>
                        <a:lumOff val="60000"/>
                      </a:schemeClr>
                    </a:solidFill>
                  </a:tcPr>
                </a:tc>
                <a:tc>
                  <a:txBody>
                    <a:bodyPr/>
                    <a:lstStyle/>
                    <a:p>
                      <a:r>
                        <a:rPr lang="en-US" sz="1800" dirty="0" smtClean="0"/>
                        <a:t>Leverages 3-4</a:t>
                      </a:r>
                      <a:r>
                        <a:rPr lang="en-US" sz="1800" baseline="0" dirty="0" smtClean="0"/>
                        <a:t> years of effort in </a:t>
                      </a:r>
                      <a:r>
                        <a:rPr lang="en-US" sz="1800" dirty="0" smtClean="0"/>
                        <a:t>SINE2020 and ~12 years of effort of MLZ in house</a:t>
                      </a:r>
                      <a:r>
                        <a:rPr lang="en-US" sz="1800" baseline="0" dirty="0" smtClean="0"/>
                        <a:t> development.</a:t>
                      </a:r>
                      <a:endParaRPr lang="en-US" sz="1800" dirty="0"/>
                    </a:p>
                  </a:txBody>
                  <a:tcPr>
                    <a:lnL w="12700" cap="flat" cmpd="sng" algn="ctr">
                      <a:solidFill>
                        <a:prstClr val="black"/>
                      </a:solidFill>
                      <a:prstDash val="solid"/>
                      <a:round/>
                      <a:headEnd type="none" w="med" len="med"/>
                      <a:tailEnd type="none" w="med" len="med"/>
                    </a:lnL>
                    <a:solidFill>
                      <a:schemeClr val="accent3">
                        <a:lumMod val="40000"/>
                        <a:lumOff val="60000"/>
                      </a:schemeClr>
                    </a:solidFill>
                  </a:tcPr>
                </a:tc>
              </a:tr>
              <a:tr h="370840">
                <a:tc vMerge="1">
                  <a:txBody>
                    <a:bodyPr/>
                    <a:lstStyle/>
                    <a:p>
                      <a:endParaRPr lang="en-US" dirty="0"/>
                    </a:p>
                  </a:txBody>
                  <a:tcPr>
                    <a:solidFill>
                      <a:schemeClr val="accent3">
                        <a:lumMod val="40000"/>
                        <a:lumOff val="60000"/>
                      </a:schemeClr>
                    </a:solidFill>
                  </a:tcPr>
                </a:tc>
                <a:tc>
                  <a:txBody>
                    <a:bodyPr/>
                    <a:lstStyle/>
                    <a:p>
                      <a:r>
                        <a:rPr lang="en-US" sz="1800" dirty="0" smtClean="0"/>
                        <a:t>QENS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solidFill>
                      <a:schemeClr val="accent3">
                        <a:lumMod val="40000"/>
                        <a:lumOff val="60000"/>
                      </a:schemeClr>
                    </a:solidFill>
                  </a:tcPr>
                </a:tc>
                <a:tc>
                  <a:txBody>
                    <a:bodyPr/>
                    <a:lstStyle/>
                    <a:p>
                      <a:r>
                        <a:rPr lang="en-US" sz="1800" dirty="0" smtClean="0"/>
                        <a:t>Leverages to</a:t>
                      </a:r>
                      <a:r>
                        <a:rPr lang="en-US" sz="1800" baseline="0" dirty="0" smtClean="0"/>
                        <a:t> some extent SINE2020 and J. </a:t>
                      </a:r>
                      <a:r>
                        <a:rPr lang="en-US" sz="1800" baseline="0" dirty="0" err="1" smtClean="0"/>
                        <a:t>Wuttke’s</a:t>
                      </a:r>
                      <a:r>
                        <a:rPr lang="en-US" sz="1800" baseline="0" dirty="0" smtClean="0"/>
                        <a:t> domain knowledge</a:t>
                      </a:r>
                      <a:r>
                        <a:rPr lang="en-US" sz="1800" dirty="0" smtClean="0"/>
                        <a:t>. Links to T-REX and C-SPEC team.</a:t>
                      </a:r>
                      <a:endParaRPr lang="en-US" sz="1800" dirty="0"/>
                    </a:p>
                  </a:txBody>
                  <a:tcPr>
                    <a:lnL w="12700" cap="flat" cmpd="sng" algn="ctr">
                      <a:solidFill>
                        <a:prstClr val="black"/>
                      </a:solidFill>
                      <a:prstDash val="solid"/>
                      <a:round/>
                      <a:headEnd type="none" w="med" len="med"/>
                      <a:tailEnd type="none" w="med" len="med"/>
                    </a:lnL>
                    <a:solidFill>
                      <a:schemeClr val="accent3">
                        <a:lumMod val="40000"/>
                        <a:lumOff val="60000"/>
                      </a:schemeClr>
                    </a:solidFill>
                  </a:tcPr>
                </a:tc>
              </a:tr>
              <a:tr h="370840">
                <a:tc vMerge="1">
                  <a:txBody>
                    <a:bodyPr/>
                    <a:lstStyle/>
                    <a:p>
                      <a:endParaRPr lang="en-US" dirty="0"/>
                    </a:p>
                  </a:txBody>
                  <a:tcPr>
                    <a:lnB w="57150" cap="flat" cmpd="sng" algn="ctr">
                      <a:solidFill>
                        <a:prstClr val="white"/>
                      </a:solidFill>
                      <a:prstDash val="solid"/>
                      <a:round/>
                      <a:headEnd type="none" w="med" len="med"/>
                      <a:tailEnd type="none" w="med" len="med"/>
                    </a:lnB>
                    <a:solidFill>
                      <a:schemeClr val="accent3">
                        <a:lumMod val="40000"/>
                        <a:lumOff val="60000"/>
                      </a:schemeClr>
                    </a:solidFill>
                  </a:tcPr>
                </a:tc>
                <a:tc>
                  <a:txBody>
                    <a:bodyPr/>
                    <a:lstStyle/>
                    <a:p>
                      <a:r>
                        <a:rPr lang="en-US" sz="1800" dirty="0" smtClean="0"/>
                        <a:t>Engineering diffraction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solidFill>
                      <a:schemeClr val="accent3">
                        <a:lumMod val="40000"/>
                        <a:lumOff val="60000"/>
                      </a:schemeClr>
                    </a:solidFill>
                  </a:tcPr>
                </a:tc>
                <a:tc>
                  <a:txBody>
                    <a:bodyPr/>
                    <a:lstStyle/>
                    <a:p>
                      <a:r>
                        <a:rPr lang="en-US" sz="1800" dirty="0" smtClean="0"/>
                        <a:t>Leverages</a:t>
                      </a:r>
                      <a:r>
                        <a:rPr lang="en-US" sz="1800" baseline="0" dirty="0" smtClean="0"/>
                        <a:t> MLZ in house development. Links to BEER team.</a:t>
                      </a:r>
                      <a:endParaRPr lang="en-US" sz="1800" dirty="0"/>
                    </a:p>
                  </a:txBody>
                  <a:tcPr>
                    <a:lnL w="12700" cap="flat" cmpd="sng" algn="ctr">
                      <a:solidFill>
                        <a:prstClr val="black"/>
                      </a:solidFill>
                      <a:prstDash val="solid"/>
                      <a:round/>
                      <a:headEnd type="none" w="med" len="med"/>
                      <a:tailEnd type="none" w="med" len="med"/>
                    </a:lnL>
                    <a:lnB w="12700" cap="flat" cmpd="sng" algn="ctr">
                      <a:solidFill>
                        <a:prstClr val="black"/>
                      </a:solidFill>
                      <a:prstDash val="solid"/>
                      <a:round/>
                      <a:headEnd type="none" w="med" len="med"/>
                      <a:tailEnd type="none" w="med" len="med"/>
                    </a:lnB>
                    <a:solidFill>
                      <a:schemeClr val="accent3">
                        <a:lumMod val="40000"/>
                        <a:lumOff val="60000"/>
                      </a:schemeClr>
                    </a:solidFill>
                  </a:tcPr>
                </a:tc>
              </a:tr>
              <a:tr h="370840">
                <a:tc>
                  <a:txBody>
                    <a:bodyPr/>
                    <a:lstStyle/>
                    <a:p>
                      <a:r>
                        <a:rPr lang="en-US" sz="1800" b="1" dirty="0" smtClean="0"/>
                        <a:t>ESSB</a:t>
                      </a:r>
                    </a:p>
                    <a:p>
                      <a:r>
                        <a:rPr lang="en-US" sz="1800" dirty="0" smtClean="0"/>
                        <a:t>(944 k€)</a:t>
                      </a:r>
                    </a:p>
                    <a:p>
                      <a:r>
                        <a:rPr lang="en-US" sz="1800" dirty="0" smtClean="0">
                          <a:solidFill>
                            <a:srgbClr val="FF0000"/>
                          </a:solidFill>
                        </a:rPr>
                        <a:t>Under discussion</a:t>
                      </a:r>
                      <a:endParaRPr lang="en-US" sz="1800" dirty="0">
                        <a:solidFill>
                          <a:srgbClr val="FF0000"/>
                        </a:solidFill>
                      </a:endParaRPr>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2">
                        <a:lumMod val="40000"/>
                        <a:lumOff val="60000"/>
                      </a:schemeClr>
                    </a:solidFill>
                  </a:tcPr>
                </a:tc>
                <a:tc>
                  <a:txBody>
                    <a:bodyPr/>
                    <a:lstStyle/>
                    <a:p>
                      <a:r>
                        <a:rPr lang="en-US" sz="1800" dirty="0" smtClean="0"/>
                        <a:t>Powder and single</a:t>
                      </a:r>
                      <a:r>
                        <a:rPr lang="en-US" sz="1800" baseline="0" dirty="0" smtClean="0"/>
                        <a:t> crystal diffraction</a:t>
                      </a:r>
                      <a:endParaRPr lang="en-US" sz="1800"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2">
                        <a:lumMod val="40000"/>
                        <a:lumOff val="60000"/>
                      </a:schemeClr>
                    </a:solidFill>
                  </a:tcPr>
                </a:tc>
                <a:tc>
                  <a:txBody>
                    <a:bodyPr/>
                    <a:lstStyle/>
                    <a:p>
                      <a:r>
                        <a:rPr lang="en-US" sz="1800" dirty="0" smtClean="0"/>
                        <a:t>Leverages ILL in house</a:t>
                      </a:r>
                      <a:r>
                        <a:rPr lang="en-US" sz="1800" baseline="0" dirty="0" smtClean="0"/>
                        <a:t> development (30-100 years of effort on </a:t>
                      </a:r>
                      <a:r>
                        <a:rPr lang="en-US" sz="1800" baseline="0" dirty="0" err="1" smtClean="0"/>
                        <a:t>Fullprof</a:t>
                      </a:r>
                      <a:r>
                        <a:rPr lang="en-US" sz="1800" baseline="0" dirty="0" smtClean="0"/>
                        <a:t>) and Bilbao Crystallographic Server group and ILL (J.-G. Rodriguez-Caravel) domain knowledge.</a:t>
                      </a:r>
                      <a:endParaRPr lang="en-US" sz="18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2">
                        <a:lumMod val="40000"/>
                        <a:lumOff val="60000"/>
                      </a:schemeClr>
                    </a:solidFill>
                  </a:tcPr>
                </a:tc>
              </a:tr>
              <a:tr h="370840">
                <a:tc>
                  <a:txBody>
                    <a:bodyPr/>
                    <a:lstStyle/>
                    <a:p>
                      <a:r>
                        <a:rPr lang="en-US" sz="1800" dirty="0" smtClean="0"/>
                        <a:t>TBD</a:t>
                      </a:r>
                    </a:p>
                    <a:p>
                      <a:r>
                        <a:rPr lang="en-US" sz="1800" dirty="0" smtClean="0"/>
                        <a:t>(512 k€)</a:t>
                      </a:r>
                      <a:endParaRPr lang="en-US" sz="18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1800" dirty="0" smtClean="0"/>
                        <a:t>INS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1800" dirty="0" smtClean="0"/>
                        <a:t>Potentially PSI</a:t>
                      </a:r>
                      <a:endParaRPr lang="en-US" sz="18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
        <p:nvSpPr>
          <p:cNvPr id="6" name="Slide Number Placeholder 3"/>
          <p:cNvSpPr txBox="1">
            <a:spLocks/>
          </p:cNvSpPr>
          <p:nvPr/>
        </p:nvSpPr>
        <p:spPr>
          <a:xfrm>
            <a:off x="6553200" y="6356350"/>
            <a:ext cx="2133600" cy="365125"/>
          </a:xfrm>
          <a:prstGeom prst="rect">
            <a:avLst/>
          </a:prstGeom>
        </p:spPr>
        <p:txBody>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8C62C7-F79B-CD4A-A5DF-5683BBEC4A65}" type="slidenum">
              <a:rPr lang="sv-SE" sz="1200" smtClean="0"/>
              <a:pPr algn="r"/>
              <a:t>19</a:t>
            </a:fld>
            <a:endParaRPr lang="sv-SE" sz="1200" dirty="0"/>
          </a:p>
        </p:txBody>
      </p:sp>
      <p:sp>
        <p:nvSpPr>
          <p:cNvPr id="3" name="TextBox 2"/>
          <p:cNvSpPr txBox="1"/>
          <p:nvPr/>
        </p:nvSpPr>
        <p:spPr>
          <a:xfrm>
            <a:off x="-1223225" y="1402374"/>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410215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txBox="1">
            <a:spLocks/>
          </p:cNvSpPr>
          <p:nvPr/>
        </p:nvSpPr>
        <p:spPr>
          <a:xfrm>
            <a:off x="6553200" y="6356350"/>
            <a:ext cx="2133600" cy="365125"/>
          </a:xfrm>
          <a:prstGeom prst="rect">
            <a:avLst/>
          </a:prstGeom>
        </p:spPr>
        <p:txBody>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8C62C7-F79B-CD4A-A5DF-5683BBEC4A65}" type="slidenum">
              <a:rPr lang="sv-SE" sz="1200" smtClean="0"/>
              <a:pPr algn="r"/>
              <a:t>2</a:t>
            </a:fld>
            <a:endParaRPr lang="sv-SE" sz="1200" dirty="0"/>
          </a:p>
        </p:txBody>
      </p:sp>
      <p:sp>
        <p:nvSpPr>
          <p:cNvPr id="2" name="Title 1"/>
          <p:cNvSpPr>
            <a:spLocks noGrp="1"/>
          </p:cNvSpPr>
          <p:nvPr>
            <p:ph type="title"/>
          </p:nvPr>
        </p:nvSpPr>
        <p:spPr>
          <a:xfrm>
            <a:off x="578913" y="0"/>
            <a:ext cx="6802428" cy="1441531"/>
          </a:xfrm>
        </p:spPr>
        <p:txBody>
          <a:bodyPr/>
          <a:lstStyle/>
          <a:p>
            <a:r>
              <a:rPr lang="en-US" dirty="0" smtClean="0"/>
              <a:t>Data Analysis and Modeling Scope</a:t>
            </a:r>
            <a:endParaRPr lang="en-US" dirty="0"/>
          </a:p>
        </p:txBody>
      </p:sp>
      <p:sp>
        <p:nvSpPr>
          <p:cNvPr id="13" name="Content Placeholder 2"/>
          <p:cNvSpPr txBox="1">
            <a:spLocks/>
          </p:cNvSpPr>
          <p:nvPr/>
        </p:nvSpPr>
        <p:spPr>
          <a:xfrm>
            <a:off x="518864" y="4941168"/>
            <a:ext cx="8229600" cy="16127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dirty="0" smtClean="0"/>
          </a:p>
          <a:p>
            <a:endParaRPr lang="en-US" sz="1800" dirty="0" smtClean="0"/>
          </a:p>
        </p:txBody>
      </p:sp>
      <p:sp>
        <p:nvSpPr>
          <p:cNvPr id="18" name="Rectangle 17"/>
          <p:cNvSpPr/>
          <p:nvPr/>
        </p:nvSpPr>
        <p:spPr>
          <a:xfrm>
            <a:off x="542449" y="4869790"/>
            <a:ext cx="8064896" cy="1515241"/>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r>
              <a:rPr lang="en-US" b="1" dirty="0"/>
              <a:t>Not in scope of construction </a:t>
            </a:r>
            <a:r>
              <a:rPr lang="en-US" b="1" dirty="0" smtClean="0"/>
              <a:t>budget</a:t>
            </a:r>
            <a:endParaRPr lang="en-US" b="1" dirty="0"/>
          </a:p>
          <a:p>
            <a:pPr marL="285750" indent="-285750">
              <a:buFont typeface="Arial"/>
              <a:buChar char="•"/>
            </a:pPr>
            <a:r>
              <a:rPr lang="en-US" dirty="0" smtClean="0"/>
              <a:t>Co-analysis (e.g. diffraction + SANS)</a:t>
            </a:r>
          </a:p>
          <a:p>
            <a:pPr marL="285750" indent="-285750">
              <a:buFont typeface="Arial"/>
              <a:buChar char="•"/>
            </a:pPr>
            <a:r>
              <a:rPr lang="en-US" dirty="0" smtClean="0"/>
              <a:t>Analysis </a:t>
            </a:r>
            <a:r>
              <a:rPr lang="en-US" dirty="0"/>
              <a:t>beyond basic analysis (e.g. </a:t>
            </a:r>
            <a:r>
              <a:rPr lang="en-US" dirty="0" smtClean="0"/>
              <a:t>integration of MD </a:t>
            </a:r>
            <a:r>
              <a:rPr lang="en-US" dirty="0"/>
              <a:t>simulations</a:t>
            </a:r>
            <a:r>
              <a:rPr lang="en-US" dirty="0" smtClean="0"/>
              <a:t>).</a:t>
            </a:r>
          </a:p>
          <a:p>
            <a:pPr marL="285750" indent="-285750">
              <a:buFont typeface="Arial"/>
              <a:buChar char="•"/>
            </a:pPr>
            <a:r>
              <a:rPr lang="en-US" dirty="0" smtClean="0"/>
              <a:t>Mobile/tablet </a:t>
            </a:r>
            <a:r>
              <a:rPr lang="en-US" dirty="0" smtClean="0"/>
              <a:t>user </a:t>
            </a:r>
            <a:r>
              <a:rPr lang="en-US" dirty="0" smtClean="0"/>
              <a:t>interfaces</a:t>
            </a:r>
            <a:endParaRPr lang="en-US" dirty="0"/>
          </a:p>
          <a:p>
            <a:endParaRPr lang="en-US" b="1" i="1" dirty="0" smtClean="0"/>
          </a:p>
          <a:p>
            <a:endParaRPr lang="en-US" i="1" dirty="0" smtClean="0"/>
          </a:p>
        </p:txBody>
      </p:sp>
      <p:sp>
        <p:nvSpPr>
          <p:cNvPr id="14" name="TextBox 13"/>
          <p:cNvSpPr txBox="1"/>
          <p:nvPr/>
        </p:nvSpPr>
        <p:spPr>
          <a:xfrm>
            <a:off x="395536" y="1633878"/>
            <a:ext cx="8424936" cy="3074689"/>
          </a:xfrm>
          <a:prstGeom prst="rect">
            <a:avLst/>
          </a:prstGeom>
          <a:noFill/>
        </p:spPr>
        <p:txBody>
          <a:bodyPr wrap="square" rtlCol="0">
            <a:spAutoFit/>
          </a:bodyPr>
          <a:lstStyle/>
          <a:p>
            <a:pPr marL="285750" indent="-285750">
              <a:lnSpc>
                <a:spcPct val="120000"/>
              </a:lnSpc>
              <a:buFont typeface="Wingdings" charset="2"/>
              <a:buChar char="Ø"/>
            </a:pPr>
            <a:r>
              <a:rPr lang="en-US" dirty="0" smtClean="0"/>
              <a:t>Last step in data processing chain that </a:t>
            </a:r>
            <a:r>
              <a:rPr lang="en-US" dirty="0"/>
              <a:t>e</a:t>
            </a:r>
            <a:r>
              <a:rPr lang="en-US" dirty="0" smtClean="0"/>
              <a:t>nable users to get value (publications) out of their reduced data ( </a:t>
            </a:r>
            <a:r>
              <a:rPr lang="en-US" i="1" dirty="0" smtClean="0"/>
              <a:t>I</a:t>
            </a:r>
            <a:r>
              <a:rPr lang="en-US" dirty="0" smtClean="0"/>
              <a:t>(</a:t>
            </a:r>
            <a:r>
              <a:rPr lang="en-US" b="1" i="1" dirty="0" err="1" smtClean="0"/>
              <a:t>q</a:t>
            </a:r>
            <a:r>
              <a:rPr lang="en-US" dirty="0" err="1" smtClean="0"/>
              <a:t>,ω</a:t>
            </a:r>
            <a:r>
              <a:rPr lang="en-US" dirty="0" smtClean="0"/>
              <a:t>) / </a:t>
            </a:r>
            <a:r>
              <a:rPr lang="en-US" i="1" dirty="0" smtClean="0"/>
              <a:t>I</a:t>
            </a:r>
            <a:r>
              <a:rPr lang="en-US" dirty="0" smtClean="0"/>
              <a:t>(</a:t>
            </a:r>
            <a:r>
              <a:rPr lang="en-US" i="1" dirty="0" err="1" smtClean="0"/>
              <a:t>hkl</a:t>
            </a:r>
            <a:r>
              <a:rPr lang="en-US" dirty="0" smtClean="0"/>
              <a:t>) / corrected images )</a:t>
            </a:r>
          </a:p>
          <a:p>
            <a:pPr marL="285750" indent="-285750">
              <a:lnSpc>
                <a:spcPct val="120000"/>
              </a:lnSpc>
              <a:buFont typeface="Wingdings" charset="2"/>
              <a:buChar char="Ø"/>
            </a:pPr>
            <a:r>
              <a:rPr lang="en-US" dirty="0" smtClean="0"/>
              <a:t>Scope </a:t>
            </a:r>
            <a:r>
              <a:rPr lang="en-US" dirty="0"/>
              <a:t>in construction </a:t>
            </a:r>
            <a:r>
              <a:rPr lang="en-US" dirty="0" smtClean="0"/>
              <a:t>has been </a:t>
            </a:r>
            <a:r>
              <a:rPr lang="en-US" dirty="0"/>
              <a:t>limited to:</a:t>
            </a:r>
          </a:p>
          <a:p>
            <a:pPr marL="742950" lvl="1" indent="-285750">
              <a:lnSpc>
                <a:spcPct val="120000"/>
              </a:lnSpc>
              <a:buFont typeface="Wingdings" charset="2"/>
              <a:buChar char="ü"/>
            </a:pPr>
            <a:r>
              <a:rPr lang="en-US" dirty="0" smtClean="0"/>
              <a:t>Basic (model fitting) data analysis software for the 16 ESS instruments (where possible) incl. resolution convolution</a:t>
            </a:r>
          </a:p>
          <a:p>
            <a:pPr marL="742950" lvl="1" indent="-285750">
              <a:lnSpc>
                <a:spcPct val="120000"/>
              </a:lnSpc>
              <a:buFont typeface="Wingdings" charset="2"/>
              <a:buChar char="ü"/>
            </a:pPr>
            <a:r>
              <a:rPr lang="en-US" dirty="0"/>
              <a:t>U</a:t>
            </a:r>
            <a:r>
              <a:rPr lang="en-US" dirty="0" smtClean="0"/>
              <a:t>ser-friendly, sustainable, maintainable, reliable, easily installable, and extensible software</a:t>
            </a:r>
          </a:p>
          <a:p>
            <a:pPr marL="742950" lvl="1" indent="-285750">
              <a:lnSpc>
                <a:spcPct val="120000"/>
              </a:lnSpc>
              <a:buFont typeface="Wingdings" charset="2"/>
              <a:buChar char="ü"/>
            </a:pPr>
            <a:r>
              <a:rPr lang="en-US" dirty="0" smtClean="0"/>
              <a:t>Enable users to harness the full potential of ESS</a:t>
            </a:r>
          </a:p>
          <a:p>
            <a:pPr marL="742950" lvl="1" indent="-285750">
              <a:lnSpc>
                <a:spcPct val="120000"/>
              </a:lnSpc>
              <a:buFont typeface="Wingdings" charset="2"/>
              <a:buChar char="ü"/>
            </a:pPr>
            <a:r>
              <a:rPr lang="en-US" dirty="0"/>
              <a:t>L</a:t>
            </a:r>
            <a:r>
              <a:rPr lang="en-US" dirty="0" smtClean="0"/>
              <a:t>ive-analysis for at least high-throughput techniques</a:t>
            </a:r>
            <a:r>
              <a:rPr lang="en-US" dirty="0" smtClean="0"/>
              <a:t>.</a:t>
            </a:r>
            <a:endParaRPr lang="en-US" dirty="0" smtClean="0"/>
          </a:p>
        </p:txBody>
      </p:sp>
      <p:sp>
        <p:nvSpPr>
          <p:cNvPr id="3" name="TextBox 2"/>
          <p:cNvSpPr txBox="1"/>
          <p:nvPr/>
        </p:nvSpPr>
        <p:spPr>
          <a:xfrm>
            <a:off x="515771" y="6446338"/>
            <a:ext cx="7856024" cy="369332"/>
          </a:xfrm>
          <a:prstGeom prst="rect">
            <a:avLst/>
          </a:prstGeom>
          <a:noFill/>
        </p:spPr>
        <p:txBody>
          <a:bodyPr wrap="none" rtlCol="0">
            <a:spAutoFit/>
          </a:bodyPr>
          <a:lstStyle/>
          <a:p>
            <a:r>
              <a:rPr lang="en-US" i="1" dirty="0"/>
              <a:t>Many users also expect support for analysis beyond what’s currently in the </a:t>
            </a:r>
            <a:r>
              <a:rPr lang="en-US" i="1" dirty="0" smtClean="0"/>
              <a:t>scope</a:t>
            </a:r>
            <a:r>
              <a:rPr lang="en-US" i="1" dirty="0" smtClean="0"/>
              <a:t>!</a:t>
            </a:r>
            <a:endParaRPr lang="en-US" i="1" dirty="0"/>
          </a:p>
        </p:txBody>
      </p:sp>
    </p:spTree>
    <p:extLst>
      <p:ext uri="{BB962C8B-B14F-4D97-AF65-F5344CB8AC3E}">
        <p14:creationId xmlns:p14="http://schemas.microsoft.com/office/powerpoint/2010/main" val="25969255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2" y="0"/>
            <a:ext cx="6868569" cy="1441531"/>
          </a:xfrm>
        </p:spPr>
        <p:txBody>
          <a:bodyPr/>
          <a:lstStyle/>
          <a:p>
            <a:r>
              <a:rPr lang="en-US" dirty="0"/>
              <a:t>13.4.4: </a:t>
            </a:r>
            <a:r>
              <a:rPr lang="en-US" dirty="0" smtClean="0"/>
              <a:t>Planned </a:t>
            </a:r>
            <a:r>
              <a:rPr lang="en-GB" noProof="0" dirty="0" smtClean="0"/>
              <a:t>In kind contributions</a:t>
            </a:r>
            <a:endParaRPr lang="en-GB" noProof="0" dirty="0"/>
          </a:p>
        </p:txBody>
      </p:sp>
      <p:graphicFrame>
        <p:nvGraphicFramePr>
          <p:cNvPr id="5" name="Table 4"/>
          <p:cNvGraphicFramePr>
            <a:graphicFrameLocks noGrp="1"/>
          </p:cNvGraphicFramePr>
          <p:nvPr>
            <p:extLst>
              <p:ext uri="{D42A27DB-BD31-4B8C-83A1-F6EECF244321}">
                <p14:modId xmlns:p14="http://schemas.microsoft.com/office/powerpoint/2010/main" val="2285618238"/>
              </p:ext>
            </p:extLst>
          </p:nvPr>
        </p:nvGraphicFramePr>
        <p:xfrm>
          <a:off x="0" y="1610568"/>
          <a:ext cx="9144000" cy="5130800"/>
        </p:xfrm>
        <a:graphic>
          <a:graphicData uri="http://schemas.openxmlformats.org/drawingml/2006/table">
            <a:tbl>
              <a:tblPr firstRow="1" bandRow="1">
                <a:tableStyleId>{5C22544A-7EE6-4342-B048-85BDC9FD1C3A}</a:tableStyleId>
              </a:tblPr>
              <a:tblGrid>
                <a:gridCol w="1187624"/>
                <a:gridCol w="2304256"/>
                <a:gridCol w="5652120"/>
              </a:tblGrid>
              <a:tr h="370840">
                <a:tc>
                  <a:txBody>
                    <a:bodyPr/>
                    <a:lstStyle/>
                    <a:p>
                      <a:r>
                        <a:rPr lang="en-US" sz="1800" dirty="0" smtClean="0">
                          <a:solidFill>
                            <a:schemeClr val="tx1"/>
                          </a:solidFill>
                        </a:rPr>
                        <a:t>Facility</a:t>
                      </a:r>
                      <a:endParaRPr lang="en-US" sz="1800" dirty="0">
                        <a:solidFill>
                          <a:schemeClr val="tx1"/>
                        </a:solidFill>
                      </a:endParaRPr>
                    </a:p>
                  </a:txBody>
                  <a:tcPr>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solidFill>
                      <a:schemeClr val="bg1"/>
                    </a:solidFill>
                  </a:tcPr>
                </a:tc>
                <a:tc>
                  <a:txBody>
                    <a:bodyPr/>
                    <a:lstStyle/>
                    <a:p>
                      <a:r>
                        <a:rPr lang="en-US" sz="1800" dirty="0" smtClean="0">
                          <a:solidFill>
                            <a:schemeClr val="tx1"/>
                          </a:solidFill>
                        </a:rPr>
                        <a:t>Technique</a:t>
                      </a:r>
                      <a:endParaRPr lang="en-US" sz="1800"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solidFill>
                      <a:schemeClr val="bg1"/>
                    </a:solidFill>
                  </a:tcPr>
                </a:tc>
                <a:tc>
                  <a:txBody>
                    <a:bodyPr/>
                    <a:lstStyle/>
                    <a:p>
                      <a:r>
                        <a:rPr lang="en-US" sz="1800" dirty="0" smtClean="0">
                          <a:solidFill>
                            <a:schemeClr val="tx1"/>
                          </a:solidFill>
                        </a:rPr>
                        <a:t>Why</a:t>
                      </a:r>
                      <a:endParaRPr lang="en-US" sz="1800" dirty="0">
                        <a:solidFill>
                          <a:schemeClr val="tx1"/>
                        </a:solidFill>
                      </a:endParaRPr>
                    </a:p>
                  </a:txBody>
                  <a:tcPr>
                    <a:lnL w="12700" cap="flat" cmpd="sng" algn="ctr">
                      <a:solidFill>
                        <a:prstClr val="black"/>
                      </a:solidFill>
                      <a:prstDash val="solid"/>
                      <a:round/>
                      <a:headEnd type="none" w="med" len="med"/>
                      <a:tailEnd type="none" w="med" len="med"/>
                    </a:lnL>
                    <a:lnB w="12700" cap="flat" cmpd="sng" algn="ctr">
                      <a:solidFill>
                        <a:prstClr val="black"/>
                      </a:solidFill>
                      <a:prstDash val="solid"/>
                      <a:round/>
                      <a:headEnd type="none" w="med" len="med"/>
                      <a:tailEnd type="none" w="med" len="med"/>
                    </a:lnB>
                    <a:solidFill>
                      <a:schemeClr val="bg1"/>
                    </a:solidFill>
                  </a:tcPr>
                </a:tc>
              </a:tr>
              <a:tr h="370840">
                <a:tc>
                  <a:txBody>
                    <a:bodyPr/>
                    <a:lstStyle/>
                    <a:p>
                      <a:r>
                        <a:rPr lang="en-US" sz="1800" b="1" dirty="0" smtClean="0"/>
                        <a:t>PSI</a:t>
                      </a:r>
                    </a:p>
                    <a:p>
                      <a:r>
                        <a:rPr lang="en-US" sz="1800" baseline="0" dirty="0" smtClean="0"/>
                        <a:t>3¾ + ¼ PY</a:t>
                      </a:r>
                      <a:endParaRPr lang="en-US" sz="18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75000"/>
                      </a:schemeClr>
                    </a:solidFill>
                  </a:tcPr>
                </a:tc>
                <a:tc>
                  <a:txBody>
                    <a:bodyPr/>
                    <a:lstStyle/>
                    <a:p>
                      <a:r>
                        <a:rPr lang="en-US" sz="1800" dirty="0" smtClean="0"/>
                        <a:t>Imaging</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75000"/>
                      </a:schemeClr>
                    </a:solidFill>
                  </a:tcPr>
                </a:tc>
                <a:tc>
                  <a:txBody>
                    <a:bodyPr/>
                    <a:lstStyle/>
                    <a:p>
                      <a:r>
                        <a:rPr lang="en-US" sz="1800" dirty="0" smtClean="0"/>
                        <a:t>Leverages SINE2020 and PSI in house development. Links to ODIN team.</a:t>
                      </a:r>
                      <a:endParaRPr lang="en-US" sz="18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75000"/>
                      </a:schemeClr>
                    </a:solidFill>
                  </a:tcPr>
                </a:tc>
              </a:tr>
              <a:tr h="370840">
                <a:tc rowSpan="4">
                  <a:txBody>
                    <a:bodyPr/>
                    <a:lstStyle/>
                    <a:p>
                      <a:r>
                        <a:rPr lang="en-US" sz="1800" b="1" dirty="0" smtClean="0"/>
                        <a:t>MLZ/FZJ</a:t>
                      </a:r>
                    </a:p>
                    <a:p>
                      <a:r>
                        <a:rPr lang="en-US" sz="1800" dirty="0" smtClean="0"/>
                        <a:t>8+1½ </a:t>
                      </a:r>
                      <a:r>
                        <a:rPr lang="en-US" sz="1800" baseline="0" dirty="0" smtClean="0"/>
                        <a:t> PY</a:t>
                      </a:r>
                      <a:endParaRPr lang="en-US" sz="18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lumMod val="40000"/>
                        <a:lumOff val="60000"/>
                      </a:schemeClr>
                    </a:solidFill>
                  </a:tcPr>
                </a:tc>
                <a:tc>
                  <a:txBody>
                    <a:bodyPr/>
                    <a:lstStyle/>
                    <a:p>
                      <a:endParaRPr lang="en-US" sz="1800"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solidFill>
                      <a:schemeClr val="accent3">
                        <a:lumMod val="40000"/>
                        <a:lumOff val="60000"/>
                      </a:schemeClr>
                    </a:solidFill>
                  </a:tcPr>
                </a:tc>
                <a:tc>
                  <a:txBody>
                    <a:bodyPr/>
                    <a:lstStyle/>
                    <a:p>
                      <a:r>
                        <a:rPr lang="en-US" sz="1800" dirty="0" smtClean="0"/>
                        <a:t>Benefits from professional</a:t>
                      </a:r>
                      <a:r>
                        <a:rPr lang="en-US" sz="1800" baseline="0" dirty="0" smtClean="0"/>
                        <a:t> software development group servicing all MLZ instruments.</a:t>
                      </a:r>
                      <a:endParaRPr lang="en-US" sz="18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solidFill>
                      <a:schemeClr val="accent3">
                        <a:lumMod val="40000"/>
                        <a:lumOff val="60000"/>
                      </a:schemeClr>
                    </a:solidFill>
                  </a:tcPr>
                </a:tc>
              </a:tr>
              <a:tr h="370840">
                <a:tc vMerge="1">
                  <a:txBody>
                    <a:bodyPr/>
                    <a:lstStyle/>
                    <a:p>
                      <a:endParaRPr lang="en-US" dirty="0"/>
                    </a:p>
                  </a:txBody>
                  <a:tcPr>
                    <a:solidFill>
                      <a:schemeClr val="accent3">
                        <a:lumMod val="40000"/>
                        <a:lumOff val="60000"/>
                      </a:schemeClr>
                    </a:solidFill>
                  </a:tcPr>
                </a:tc>
                <a:tc>
                  <a:txBody>
                    <a:bodyPr/>
                    <a:lstStyle/>
                    <a:p>
                      <a:r>
                        <a:rPr lang="en-US" sz="1800" dirty="0" err="1" smtClean="0"/>
                        <a:t>Reflectometry</a:t>
                      </a:r>
                      <a:endParaRPr lang="en-US" sz="1800"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solidFill>
                      <a:schemeClr val="accent3">
                        <a:lumMod val="40000"/>
                        <a:lumOff val="60000"/>
                      </a:schemeClr>
                    </a:solidFill>
                  </a:tcPr>
                </a:tc>
                <a:tc>
                  <a:txBody>
                    <a:bodyPr/>
                    <a:lstStyle/>
                    <a:p>
                      <a:r>
                        <a:rPr lang="en-US" sz="1800" dirty="0" smtClean="0"/>
                        <a:t>Leverages 3-4</a:t>
                      </a:r>
                      <a:r>
                        <a:rPr lang="en-US" sz="1800" baseline="0" dirty="0" smtClean="0"/>
                        <a:t> years of effort in </a:t>
                      </a:r>
                      <a:r>
                        <a:rPr lang="en-US" sz="1800" dirty="0" smtClean="0"/>
                        <a:t>SINE2020 and ~12 years of effort of MLZ in house</a:t>
                      </a:r>
                      <a:r>
                        <a:rPr lang="en-US" sz="1800" baseline="0" dirty="0" smtClean="0"/>
                        <a:t> development.</a:t>
                      </a:r>
                      <a:endParaRPr lang="en-US" sz="1800" dirty="0"/>
                    </a:p>
                  </a:txBody>
                  <a:tcPr>
                    <a:lnL w="12700" cap="flat" cmpd="sng" algn="ctr">
                      <a:solidFill>
                        <a:prstClr val="black"/>
                      </a:solidFill>
                      <a:prstDash val="solid"/>
                      <a:round/>
                      <a:headEnd type="none" w="med" len="med"/>
                      <a:tailEnd type="none" w="med" len="med"/>
                    </a:lnL>
                    <a:solidFill>
                      <a:schemeClr val="accent3">
                        <a:lumMod val="40000"/>
                        <a:lumOff val="60000"/>
                      </a:schemeClr>
                    </a:solidFill>
                  </a:tcPr>
                </a:tc>
              </a:tr>
              <a:tr h="370840">
                <a:tc vMerge="1">
                  <a:txBody>
                    <a:bodyPr/>
                    <a:lstStyle/>
                    <a:p>
                      <a:endParaRPr lang="en-US" dirty="0"/>
                    </a:p>
                  </a:txBody>
                  <a:tcPr>
                    <a:solidFill>
                      <a:schemeClr val="accent3">
                        <a:lumMod val="40000"/>
                        <a:lumOff val="60000"/>
                      </a:schemeClr>
                    </a:solidFill>
                  </a:tcPr>
                </a:tc>
                <a:tc>
                  <a:txBody>
                    <a:bodyPr/>
                    <a:lstStyle/>
                    <a:p>
                      <a:r>
                        <a:rPr lang="en-US" sz="1800" dirty="0" smtClean="0"/>
                        <a:t>QENS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solidFill>
                      <a:schemeClr val="accent3">
                        <a:lumMod val="40000"/>
                        <a:lumOff val="60000"/>
                      </a:schemeClr>
                    </a:solidFill>
                  </a:tcPr>
                </a:tc>
                <a:tc>
                  <a:txBody>
                    <a:bodyPr/>
                    <a:lstStyle/>
                    <a:p>
                      <a:r>
                        <a:rPr lang="en-US" sz="1800" dirty="0" smtClean="0"/>
                        <a:t>Leverages to</a:t>
                      </a:r>
                      <a:r>
                        <a:rPr lang="en-US" sz="1800" baseline="0" dirty="0" smtClean="0"/>
                        <a:t> some extent SINE2020 and J. </a:t>
                      </a:r>
                      <a:r>
                        <a:rPr lang="en-US" sz="1800" baseline="0" dirty="0" err="1" smtClean="0"/>
                        <a:t>Wuttke’s</a:t>
                      </a:r>
                      <a:r>
                        <a:rPr lang="en-US" sz="1800" baseline="0" dirty="0" smtClean="0"/>
                        <a:t> domain knowledge</a:t>
                      </a:r>
                      <a:r>
                        <a:rPr lang="en-US" sz="1800" dirty="0" smtClean="0"/>
                        <a:t>. Links to T-REX and C-SPEC team.</a:t>
                      </a:r>
                      <a:endParaRPr lang="en-US" sz="1800" dirty="0"/>
                    </a:p>
                  </a:txBody>
                  <a:tcPr>
                    <a:lnL w="12700" cap="flat" cmpd="sng" algn="ctr">
                      <a:solidFill>
                        <a:prstClr val="black"/>
                      </a:solidFill>
                      <a:prstDash val="solid"/>
                      <a:round/>
                      <a:headEnd type="none" w="med" len="med"/>
                      <a:tailEnd type="none" w="med" len="med"/>
                    </a:lnL>
                    <a:solidFill>
                      <a:schemeClr val="accent3">
                        <a:lumMod val="40000"/>
                        <a:lumOff val="60000"/>
                      </a:schemeClr>
                    </a:solidFill>
                  </a:tcPr>
                </a:tc>
              </a:tr>
              <a:tr h="370840">
                <a:tc vMerge="1">
                  <a:txBody>
                    <a:bodyPr/>
                    <a:lstStyle/>
                    <a:p>
                      <a:endParaRPr lang="en-US" dirty="0"/>
                    </a:p>
                  </a:txBody>
                  <a:tcPr>
                    <a:lnB w="57150" cap="flat" cmpd="sng" algn="ctr">
                      <a:solidFill>
                        <a:prstClr val="white"/>
                      </a:solidFill>
                      <a:prstDash val="solid"/>
                      <a:round/>
                      <a:headEnd type="none" w="med" len="med"/>
                      <a:tailEnd type="none" w="med" len="med"/>
                    </a:lnB>
                    <a:solidFill>
                      <a:schemeClr val="accent3">
                        <a:lumMod val="40000"/>
                        <a:lumOff val="60000"/>
                      </a:schemeClr>
                    </a:solidFill>
                  </a:tcPr>
                </a:tc>
                <a:tc>
                  <a:txBody>
                    <a:bodyPr/>
                    <a:lstStyle/>
                    <a:p>
                      <a:r>
                        <a:rPr lang="en-US" sz="1800" dirty="0" smtClean="0"/>
                        <a:t>Engineering diffraction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solidFill>
                      <a:schemeClr val="accent3">
                        <a:lumMod val="40000"/>
                        <a:lumOff val="60000"/>
                      </a:schemeClr>
                    </a:solidFill>
                  </a:tcPr>
                </a:tc>
                <a:tc>
                  <a:txBody>
                    <a:bodyPr/>
                    <a:lstStyle/>
                    <a:p>
                      <a:r>
                        <a:rPr lang="en-US" sz="1800" dirty="0" smtClean="0"/>
                        <a:t>Leverages</a:t>
                      </a:r>
                      <a:r>
                        <a:rPr lang="en-US" sz="1800" baseline="0" dirty="0" smtClean="0"/>
                        <a:t> MLZ in house development. Link to BEER team.</a:t>
                      </a:r>
                      <a:endParaRPr lang="en-US" sz="1800" dirty="0"/>
                    </a:p>
                  </a:txBody>
                  <a:tcPr>
                    <a:lnL w="12700" cap="flat" cmpd="sng" algn="ctr">
                      <a:solidFill>
                        <a:prstClr val="black"/>
                      </a:solidFill>
                      <a:prstDash val="solid"/>
                      <a:round/>
                      <a:headEnd type="none" w="med" len="med"/>
                      <a:tailEnd type="none" w="med" len="med"/>
                    </a:lnL>
                    <a:lnB w="12700" cap="flat" cmpd="sng" algn="ctr">
                      <a:solidFill>
                        <a:prstClr val="black"/>
                      </a:solidFill>
                      <a:prstDash val="solid"/>
                      <a:round/>
                      <a:headEnd type="none" w="med" len="med"/>
                      <a:tailEnd type="none" w="med" len="med"/>
                    </a:lnB>
                    <a:solidFill>
                      <a:schemeClr val="accent3">
                        <a:lumMod val="40000"/>
                        <a:lumOff val="60000"/>
                      </a:schemeClr>
                    </a:solidFill>
                  </a:tcPr>
                </a:tc>
              </a:tr>
              <a:tr h="370840">
                <a:tc>
                  <a:txBody>
                    <a:bodyPr/>
                    <a:lstStyle/>
                    <a:p>
                      <a:r>
                        <a:rPr lang="en-US" sz="1800" b="1" dirty="0" smtClean="0"/>
                        <a:t>ESSB</a:t>
                      </a:r>
                    </a:p>
                    <a:p>
                      <a:r>
                        <a:rPr lang="en-US" sz="1800" dirty="0" smtClean="0"/>
                        <a:t>7½+½  PY</a:t>
                      </a:r>
                    </a:p>
                    <a:p>
                      <a:r>
                        <a:rPr lang="en-US" sz="1800" dirty="0" smtClean="0">
                          <a:solidFill>
                            <a:srgbClr val="FF0000"/>
                          </a:solidFill>
                        </a:rPr>
                        <a:t>Under discussion</a:t>
                      </a:r>
                      <a:endParaRPr lang="en-US" sz="1800" dirty="0">
                        <a:solidFill>
                          <a:srgbClr val="FF0000"/>
                        </a:solidFill>
                      </a:endParaRPr>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2">
                        <a:lumMod val="40000"/>
                        <a:lumOff val="60000"/>
                      </a:schemeClr>
                    </a:solidFill>
                  </a:tcPr>
                </a:tc>
                <a:tc>
                  <a:txBody>
                    <a:bodyPr/>
                    <a:lstStyle/>
                    <a:p>
                      <a:r>
                        <a:rPr lang="en-US" sz="1800" dirty="0" smtClean="0"/>
                        <a:t>Powder and single</a:t>
                      </a:r>
                      <a:r>
                        <a:rPr lang="en-US" sz="1800" baseline="0" dirty="0" smtClean="0"/>
                        <a:t> crystal diffraction</a:t>
                      </a:r>
                      <a:endParaRPr lang="en-US" sz="1800"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2">
                        <a:lumMod val="40000"/>
                        <a:lumOff val="60000"/>
                      </a:schemeClr>
                    </a:solidFill>
                  </a:tcPr>
                </a:tc>
                <a:tc>
                  <a:txBody>
                    <a:bodyPr/>
                    <a:lstStyle/>
                    <a:p>
                      <a:r>
                        <a:rPr lang="en-US" sz="1800" dirty="0" smtClean="0"/>
                        <a:t>Leverages ILL in house</a:t>
                      </a:r>
                      <a:r>
                        <a:rPr lang="en-US" sz="1800" baseline="0" dirty="0" smtClean="0"/>
                        <a:t> development (30-100 years of effort on </a:t>
                      </a:r>
                      <a:r>
                        <a:rPr lang="en-US" sz="1800" baseline="0" dirty="0" err="1" smtClean="0"/>
                        <a:t>Fullprof</a:t>
                      </a:r>
                      <a:r>
                        <a:rPr lang="en-US" sz="1800" baseline="0" dirty="0" smtClean="0"/>
                        <a:t>) and Bilbao Crystallographic Server group and ILL (J.-G. Rodriguez) domain knowledge.</a:t>
                      </a:r>
                      <a:endParaRPr lang="en-US" sz="18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2">
                        <a:lumMod val="40000"/>
                        <a:lumOff val="60000"/>
                      </a:schemeClr>
                    </a:solidFill>
                  </a:tcPr>
                </a:tc>
              </a:tr>
              <a:tr h="370840">
                <a:tc>
                  <a:txBody>
                    <a:bodyPr/>
                    <a:lstStyle/>
                    <a:p>
                      <a:r>
                        <a:rPr lang="en-US" sz="1800" dirty="0" smtClean="0"/>
                        <a:t>TBD</a:t>
                      </a:r>
                    </a:p>
                    <a:p>
                      <a:r>
                        <a:rPr lang="en-US" sz="1800" dirty="0" smtClean="0"/>
                        <a:t>4+¼ </a:t>
                      </a:r>
                      <a:r>
                        <a:rPr lang="en-US" sz="1800" baseline="0" dirty="0" smtClean="0"/>
                        <a:t>PM</a:t>
                      </a:r>
                      <a:endParaRPr lang="en-US" sz="1800" dirty="0"/>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1800" dirty="0" smtClean="0"/>
                        <a:t>INS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1800" dirty="0" smtClean="0"/>
                        <a:t>Potentially PSI</a:t>
                      </a:r>
                      <a:endParaRPr lang="en-US" sz="1800" dirty="0"/>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
        <p:nvSpPr>
          <p:cNvPr id="6" name="Slide Number Placeholder 3"/>
          <p:cNvSpPr txBox="1">
            <a:spLocks/>
          </p:cNvSpPr>
          <p:nvPr/>
        </p:nvSpPr>
        <p:spPr>
          <a:xfrm>
            <a:off x="6553200" y="6356350"/>
            <a:ext cx="2133600" cy="365125"/>
          </a:xfrm>
          <a:prstGeom prst="rect">
            <a:avLst/>
          </a:prstGeom>
        </p:spPr>
        <p:txBody>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8C62C7-F79B-CD4A-A5DF-5683BBEC4A65}" type="slidenum">
              <a:rPr lang="sv-SE" sz="1200" smtClean="0"/>
              <a:pPr algn="r"/>
              <a:t>20</a:t>
            </a:fld>
            <a:endParaRPr lang="sv-SE" sz="1200" dirty="0"/>
          </a:p>
        </p:txBody>
      </p:sp>
    </p:spTree>
    <p:extLst>
      <p:ext uri="{BB962C8B-B14F-4D97-AF65-F5344CB8AC3E}">
        <p14:creationId xmlns:p14="http://schemas.microsoft.com/office/powerpoint/2010/main" val="17457409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370" y="239363"/>
            <a:ext cx="7139136" cy="1143000"/>
          </a:xfrm>
        </p:spPr>
        <p:txBody>
          <a:bodyPr/>
          <a:lstStyle/>
          <a:p>
            <a:r>
              <a:rPr lang="en-US" dirty="0" smtClean="0"/>
              <a:t>13.4.4: Current plan aligned to envisioned instrument schedule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sp>
        <p:nvSpPr>
          <p:cNvPr id="6" name="TextBox 5"/>
          <p:cNvSpPr txBox="1"/>
          <p:nvPr/>
        </p:nvSpPr>
        <p:spPr>
          <a:xfrm>
            <a:off x="323527" y="1487686"/>
            <a:ext cx="5380183" cy="738664"/>
          </a:xfrm>
          <a:prstGeom prst="rect">
            <a:avLst/>
          </a:prstGeom>
          <a:noFill/>
        </p:spPr>
        <p:txBody>
          <a:bodyPr wrap="square" rtlCol="0">
            <a:spAutoFit/>
          </a:bodyPr>
          <a:lstStyle/>
          <a:p>
            <a:r>
              <a:rPr lang="en-US" sz="1400" dirty="0" smtClean="0"/>
              <a:t>The diagram below corresponds to current plan for Data Analysis and </a:t>
            </a:r>
            <a:r>
              <a:rPr lang="en-US" sz="1400" dirty="0" err="1" smtClean="0"/>
              <a:t>Modelling</a:t>
            </a:r>
            <a:r>
              <a:rPr lang="en-US" sz="1400" dirty="0" smtClean="0"/>
              <a:t> with SINE2020 contributions shown in darker colors where applicable</a:t>
            </a:r>
            <a:r>
              <a:rPr lang="en-US" sz="1400" dirty="0" smtClean="0"/>
              <a:t>.</a:t>
            </a:r>
          </a:p>
        </p:txBody>
      </p:sp>
      <p:sp>
        <p:nvSpPr>
          <p:cNvPr id="7" name="TextBox 6"/>
          <p:cNvSpPr txBox="1"/>
          <p:nvPr/>
        </p:nvSpPr>
        <p:spPr>
          <a:xfrm>
            <a:off x="5837026" y="2225820"/>
            <a:ext cx="3083577" cy="4401204"/>
          </a:xfrm>
          <a:prstGeom prst="rect">
            <a:avLst/>
          </a:prstGeom>
          <a:noFill/>
        </p:spPr>
        <p:txBody>
          <a:bodyPr wrap="square" rtlCol="0">
            <a:spAutoFit/>
          </a:bodyPr>
          <a:lstStyle/>
          <a:p>
            <a:pPr marL="285750" indent="-285750">
              <a:buFont typeface="Arial"/>
              <a:buChar char="•"/>
            </a:pPr>
            <a:r>
              <a:rPr lang="en-US" sz="1400" dirty="0"/>
              <a:t>Each rectangle corresponds to a scientist year with a </a:t>
            </a:r>
            <a:r>
              <a:rPr lang="en-US" sz="1400" dirty="0" smtClean="0"/>
              <a:t>nominal value of 117 </a:t>
            </a:r>
            <a:r>
              <a:rPr lang="en-US" sz="1400" dirty="0" err="1" smtClean="0"/>
              <a:t>kEUR</a:t>
            </a:r>
            <a:r>
              <a:rPr lang="en-US" sz="1400" dirty="0" smtClean="0"/>
              <a:t> incl. direct cost</a:t>
            </a:r>
            <a:endParaRPr lang="en-US" sz="1400" dirty="0" smtClean="0"/>
          </a:p>
          <a:p>
            <a:pPr marL="285750" indent="-285750">
              <a:buFont typeface="Arial"/>
              <a:buChar char="•"/>
            </a:pPr>
            <a:r>
              <a:rPr lang="en-US" sz="1400" dirty="0" smtClean="0"/>
              <a:t>Core </a:t>
            </a:r>
            <a:r>
              <a:rPr lang="en-US" sz="1400" dirty="0"/>
              <a:t>staff are moved </a:t>
            </a:r>
            <a:r>
              <a:rPr lang="en-US" sz="1400" dirty="0" smtClean="0"/>
              <a:t>(almost entirely) to </a:t>
            </a:r>
            <a:r>
              <a:rPr lang="en-US" sz="1400" dirty="0"/>
              <a:t>operation end of </a:t>
            </a:r>
            <a:r>
              <a:rPr lang="en-US" sz="1400" dirty="0" smtClean="0"/>
              <a:t>2019</a:t>
            </a:r>
            <a:endParaRPr lang="en-US" sz="1400" dirty="0"/>
          </a:p>
          <a:p>
            <a:pPr marL="285750" indent="-285750">
              <a:buFont typeface="Arial"/>
              <a:buChar char="•"/>
            </a:pPr>
            <a:r>
              <a:rPr lang="en-US" sz="1400" dirty="0" smtClean="0"/>
              <a:t>In </a:t>
            </a:r>
            <a:r>
              <a:rPr lang="en-US" sz="1400" dirty="0"/>
              <a:t>kind contributions are aligned with current instrument </a:t>
            </a:r>
            <a:r>
              <a:rPr lang="en-US" sz="1400" dirty="0" smtClean="0"/>
              <a:t>schedule where possible</a:t>
            </a:r>
            <a:endParaRPr lang="en-US" sz="1400" dirty="0"/>
          </a:p>
          <a:p>
            <a:pPr marL="285750" indent="-285750">
              <a:buFont typeface="Arial"/>
              <a:buChar char="•"/>
            </a:pPr>
            <a:r>
              <a:rPr lang="en-US" sz="1400" dirty="0" smtClean="0"/>
              <a:t>Staffing based on ESS standard rates for </a:t>
            </a:r>
            <a:r>
              <a:rPr lang="en-US" sz="1400" dirty="0" smtClean="0"/>
              <a:t>scientists</a:t>
            </a:r>
            <a:r>
              <a:rPr lang="en-US" sz="1400" dirty="0" smtClean="0"/>
              <a:t>, but</a:t>
            </a:r>
            <a:r>
              <a:rPr lang="en-US" sz="1400" dirty="0" smtClean="0"/>
              <a:t> </a:t>
            </a:r>
            <a:r>
              <a:rPr lang="en-US" sz="1400" dirty="0" smtClean="0"/>
              <a:t>IK</a:t>
            </a:r>
            <a:r>
              <a:rPr lang="en-US" sz="1400" dirty="0" smtClean="0"/>
              <a:t> </a:t>
            </a:r>
            <a:r>
              <a:rPr lang="en-US" sz="1400" dirty="0"/>
              <a:t>contributors </a:t>
            </a:r>
            <a:r>
              <a:rPr lang="en-US" sz="1400" dirty="0" smtClean="0"/>
              <a:t>will </a:t>
            </a:r>
            <a:r>
              <a:rPr lang="en-US" sz="1400" dirty="0"/>
              <a:t>make </a:t>
            </a:r>
            <a:r>
              <a:rPr lang="en-US" sz="1400" dirty="0" smtClean="0"/>
              <a:t>their own </a:t>
            </a:r>
            <a:r>
              <a:rPr lang="en-US" sz="1400" dirty="0"/>
              <a:t>staffing </a:t>
            </a:r>
            <a:r>
              <a:rPr lang="en-US" sz="1400" dirty="0" smtClean="0"/>
              <a:t>plan.</a:t>
            </a:r>
          </a:p>
          <a:p>
            <a:pPr marL="285750" indent="-285750">
              <a:buFont typeface="Arial"/>
              <a:buChar char="•"/>
            </a:pPr>
            <a:r>
              <a:rPr lang="en-US" sz="1400" dirty="0" smtClean="0"/>
              <a:t>Smooth </a:t>
            </a:r>
            <a:r>
              <a:rPr lang="en-US" sz="1400" dirty="0"/>
              <a:t>transition to operation relies on relocation of IK staff to ESS</a:t>
            </a:r>
            <a:r>
              <a:rPr lang="en-US" sz="1400" dirty="0" smtClean="0"/>
              <a:t>.</a:t>
            </a:r>
          </a:p>
          <a:p>
            <a:pPr marL="285750" indent="-285750">
              <a:buFont typeface="Arial"/>
              <a:buChar char="•"/>
            </a:pPr>
            <a:r>
              <a:rPr lang="en-US" sz="1400" dirty="0" smtClean="0"/>
              <a:t>Skills of SINE2020 developers will be lost end of 2016 – at the latest!</a:t>
            </a:r>
            <a:endParaRPr lang="en-US" sz="1400" dirty="0"/>
          </a:p>
          <a:p>
            <a:pPr marL="285750" indent="-285750">
              <a:buFont typeface="Arial"/>
              <a:buChar char="•"/>
            </a:pPr>
            <a:r>
              <a:rPr lang="en-US" sz="1400" dirty="0"/>
              <a:t>New instrument schedule creates unwanted gaps but also opportunities</a:t>
            </a:r>
            <a:r>
              <a:rPr lang="en-US" sz="1400" dirty="0" smtClean="0"/>
              <a:t>!</a:t>
            </a:r>
            <a:endParaRPr lang="en-US" sz="1400" dirty="0"/>
          </a:p>
        </p:txBody>
      </p:sp>
      <p:graphicFrame>
        <p:nvGraphicFramePr>
          <p:cNvPr id="3" name="Object 2"/>
          <p:cNvGraphicFramePr>
            <a:graphicFrameLocks noChangeAspect="1"/>
          </p:cNvGraphicFramePr>
          <p:nvPr>
            <p:extLst>
              <p:ext uri="{D42A27DB-BD31-4B8C-83A1-F6EECF244321}">
                <p14:modId xmlns:p14="http://schemas.microsoft.com/office/powerpoint/2010/main" val="2725225400"/>
              </p:ext>
            </p:extLst>
          </p:nvPr>
        </p:nvGraphicFramePr>
        <p:xfrm>
          <a:off x="403106" y="2210551"/>
          <a:ext cx="5238909" cy="4426273"/>
        </p:xfrm>
        <a:graphic>
          <a:graphicData uri="http://schemas.openxmlformats.org/presentationml/2006/ole">
            <mc:AlternateContent xmlns:mc="http://schemas.openxmlformats.org/markup-compatibility/2006">
              <mc:Choice xmlns:v="urn:schemas-microsoft-com:vml" Requires="v">
                <p:oleObj spid="_x0000_s5847" name="Worksheet" r:id="rId4" imgW="10477500" imgH="8851900" progId="Excel.Sheet.12">
                  <p:embed/>
                </p:oleObj>
              </mc:Choice>
              <mc:Fallback>
                <p:oleObj name="Worksheet" r:id="rId4" imgW="10477500" imgH="8851900" progId="Excel.Sheet.12">
                  <p:embed/>
                  <p:pic>
                    <p:nvPicPr>
                      <p:cNvPr id="0" name=""/>
                      <p:cNvPicPr/>
                      <p:nvPr/>
                    </p:nvPicPr>
                    <p:blipFill>
                      <a:blip r:embed="rId5"/>
                      <a:stretch>
                        <a:fillRect/>
                      </a:stretch>
                    </p:blipFill>
                    <p:spPr>
                      <a:xfrm>
                        <a:off x="403106" y="2210551"/>
                        <a:ext cx="5238909" cy="4426273"/>
                      </a:xfrm>
                      <a:prstGeom prst="rect">
                        <a:avLst/>
                      </a:prstGeom>
                    </p:spPr>
                  </p:pic>
                </p:oleObj>
              </mc:Fallback>
            </mc:AlternateContent>
          </a:graphicData>
        </a:graphic>
      </p:graphicFrame>
      <p:cxnSp>
        <p:nvCxnSpPr>
          <p:cNvPr id="13" name="Straight Arrow Connector 12"/>
          <p:cNvCxnSpPr/>
          <p:nvPr/>
        </p:nvCxnSpPr>
        <p:spPr>
          <a:xfrm flipV="1">
            <a:off x="3422952" y="3229429"/>
            <a:ext cx="0" cy="2588381"/>
          </a:xfrm>
          <a:prstGeom prst="straightConnector1">
            <a:avLst/>
          </a:prstGeom>
          <a:ln>
            <a:headEnd type="oval" w="lg" len="lg"/>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447147" y="3676952"/>
            <a:ext cx="2112252" cy="646331"/>
          </a:xfrm>
          <a:prstGeom prst="rect">
            <a:avLst/>
          </a:prstGeom>
          <a:solidFill>
            <a:schemeClr val="bg1">
              <a:alpha val="49000"/>
            </a:schemeClr>
          </a:solidFill>
        </p:spPr>
        <p:txBody>
          <a:bodyPr wrap="none" rtlCol="0">
            <a:spAutoFit/>
          </a:bodyPr>
          <a:lstStyle/>
          <a:p>
            <a:r>
              <a:rPr lang="en-US" dirty="0" smtClean="0"/>
              <a:t>Knowledge transfer/</a:t>
            </a:r>
          </a:p>
          <a:p>
            <a:r>
              <a:rPr lang="en-US" dirty="0" smtClean="0"/>
              <a:t>Relocation</a:t>
            </a:r>
          </a:p>
        </p:txBody>
      </p:sp>
      <p:cxnSp>
        <p:nvCxnSpPr>
          <p:cNvPr id="21" name="Straight Arrow Connector 20"/>
          <p:cNvCxnSpPr/>
          <p:nvPr/>
        </p:nvCxnSpPr>
        <p:spPr>
          <a:xfrm flipH="1" flipV="1">
            <a:off x="4027712" y="3241524"/>
            <a:ext cx="0" cy="2946402"/>
          </a:xfrm>
          <a:prstGeom prst="straightConnector1">
            <a:avLst/>
          </a:prstGeom>
          <a:ln>
            <a:headEnd type="oval" w="lg" len="lg"/>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3502778" y="3229429"/>
            <a:ext cx="0" cy="1248231"/>
          </a:xfrm>
          <a:prstGeom prst="straightConnector1">
            <a:avLst/>
          </a:prstGeom>
          <a:ln>
            <a:headEnd type="oval" w="lg" len="lg"/>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3616476" y="3229429"/>
            <a:ext cx="2416" cy="2077965"/>
          </a:xfrm>
          <a:prstGeom prst="straightConnector1">
            <a:avLst/>
          </a:prstGeom>
          <a:ln>
            <a:headEnd type="oval" w="lg" len="l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2557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13.4.4 </a:t>
            </a:r>
            <a:r>
              <a:rPr lang="en-US" dirty="0"/>
              <a:t>I</a:t>
            </a:r>
            <a:r>
              <a:rPr lang="en-US" dirty="0" smtClean="0"/>
              <a:t>n kind contributors issues &amp; status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46818097"/>
              </p:ext>
            </p:extLst>
          </p:nvPr>
        </p:nvGraphicFramePr>
        <p:xfrm>
          <a:off x="123857" y="1533102"/>
          <a:ext cx="8898463" cy="5212079"/>
        </p:xfrm>
        <a:graphic>
          <a:graphicData uri="http://schemas.openxmlformats.org/drawingml/2006/table">
            <a:tbl>
              <a:tblPr firstRow="1" bandRow="1">
                <a:tableStyleId>{5940675A-B579-460E-94D1-54222C63F5DA}</a:tableStyleId>
              </a:tblPr>
              <a:tblGrid>
                <a:gridCol w="697477"/>
                <a:gridCol w="8200986"/>
              </a:tblGrid>
              <a:tr h="370840">
                <a:tc>
                  <a:txBody>
                    <a:bodyPr/>
                    <a:lstStyle/>
                    <a:p>
                      <a:r>
                        <a:rPr lang="en-US" dirty="0" smtClean="0"/>
                        <a:t>PSI</a:t>
                      </a:r>
                      <a:endParaRPr lang="en-US" dirty="0"/>
                    </a:p>
                  </a:txBody>
                  <a:tcPr>
                    <a:solidFill>
                      <a:schemeClr val="bg1">
                        <a:lumMod val="85000"/>
                      </a:schemeClr>
                    </a:solidFill>
                  </a:tcPr>
                </a:tc>
                <a:tc>
                  <a:txBody>
                    <a:bodyPr/>
                    <a:lstStyle/>
                    <a:p>
                      <a:r>
                        <a:rPr lang="en-US" dirty="0" smtClean="0"/>
                        <a:t>No tradition or experience with facility supported/driven development of analysis software</a:t>
                      </a:r>
                      <a:r>
                        <a:rPr lang="en-US" baseline="0" dirty="0" smtClean="0"/>
                        <a:t>. There is thus no proper environment at PSI for professional software developers and efforts at PSI will need support with infrastructure and some level of supervision (A </a:t>
                      </a:r>
                      <a:r>
                        <a:rPr lang="en-US" baseline="0" dirty="0" err="1" smtClean="0"/>
                        <a:t>Kaestner</a:t>
                      </a:r>
                      <a:r>
                        <a:rPr lang="en-US" baseline="0" dirty="0" smtClean="0"/>
                        <a:t> is however a professionally trained developer). There is a TA for imaging approved by PSI but which is currently put on hold by ESS. No commitments or negotiations have taken place in the case of INS. </a:t>
                      </a:r>
                      <a:endParaRPr lang="en-US" dirty="0"/>
                    </a:p>
                  </a:txBody>
                  <a:tcPr>
                    <a:solidFill>
                      <a:schemeClr val="bg1">
                        <a:lumMod val="85000"/>
                      </a:schemeClr>
                    </a:solidFill>
                  </a:tcPr>
                </a:tc>
              </a:tr>
              <a:tr h="370840">
                <a:tc>
                  <a:txBody>
                    <a:bodyPr/>
                    <a:lstStyle/>
                    <a:p>
                      <a:r>
                        <a:rPr lang="en-US" dirty="0" smtClean="0"/>
                        <a:t>MLZ</a:t>
                      </a:r>
                      <a:endParaRPr lang="en-US" dirty="0"/>
                    </a:p>
                  </a:txBody>
                  <a:tcPr>
                    <a:solidFill>
                      <a:schemeClr val="accent3">
                        <a:lumMod val="40000"/>
                        <a:lumOff val="60000"/>
                      </a:schemeClr>
                    </a:solidFill>
                  </a:tcPr>
                </a:tc>
                <a:tc>
                  <a:txBody>
                    <a:bodyPr/>
                    <a:lstStyle/>
                    <a:p>
                      <a:r>
                        <a:rPr lang="en-US" dirty="0" smtClean="0"/>
                        <a:t>Despite MLZ being responsible for </a:t>
                      </a:r>
                      <a:r>
                        <a:rPr lang="en-US" dirty="0" err="1" smtClean="0"/>
                        <a:t>reflectometry</a:t>
                      </a:r>
                      <a:r>
                        <a:rPr lang="en-US" dirty="0" smtClean="0"/>
                        <a:t> in SINE2020 there is no </a:t>
                      </a:r>
                      <a:r>
                        <a:rPr lang="en-US" dirty="0" smtClean="0"/>
                        <a:t>direct links to ESS </a:t>
                      </a:r>
                      <a:r>
                        <a:rPr lang="en-US" dirty="0" err="1" smtClean="0"/>
                        <a:t>reflectometer</a:t>
                      </a:r>
                      <a:r>
                        <a:rPr lang="en-US" dirty="0" smtClean="0"/>
                        <a:t> teams.</a:t>
                      </a:r>
                      <a:r>
                        <a:rPr lang="en-US" baseline="0" dirty="0" smtClean="0"/>
                        <a:t> However, there appears to be an existing collaboration between the MLZ team and the ESTIA instrument scientist </a:t>
                      </a:r>
                      <a:r>
                        <a:rPr lang="en-US" baseline="0" dirty="0" err="1" smtClean="0"/>
                        <a:t>Artur</a:t>
                      </a:r>
                      <a:r>
                        <a:rPr lang="en-US" baseline="0" dirty="0" smtClean="0"/>
                        <a:t> </a:t>
                      </a:r>
                      <a:r>
                        <a:rPr lang="en-US" baseline="0" dirty="0" err="1" smtClean="0"/>
                        <a:t>Glavic</a:t>
                      </a:r>
                      <a:r>
                        <a:rPr lang="en-US" baseline="0" dirty="0" smtClean="0"/>
                        <a:t> regarding </a:t>
                      </a:r>
                      <a:r>
                        <a:rPr lang="en-US" baseline="0" dirty="0" err="1" smtClean="0"/>
                        <a:t>BornAgain</a:t>
                      </a:r>
                      <a:r>
                        <a:rPr lang="en-US" baseline="0" dirty="0" smtClean="0"/>
                        <a:t>. TA is drafted and has been presented for MLZ management that view it positively and are supportive.</a:t>
                      </a:r>
                      <a:endParaRPr lang="en-US" dirty="0"/>
                    </a:p>
                  </a:txBody>
                  <a:tcPr>
                    <a:solidFill>
                      <a:schemeClr val="accent3">
                        <a:lumMod val="40000"/>
                        <a:lumOff val="60000"/>
                      </a:schemeClr>
                    </a:solidFill>
                  </a:tcPr>
                </a:tc>
              </a:tr>
              <a:tr h="370840">
                <a:tc>
                  <a:txBody>
                    <a:bodyPr/>
                    <a:lstStyle/>
                    <a:p>
                      <a:r>
                        <a:rPr lang="en-US" dirty="0" smtClean="0"/>
                        <a:t>ESS</a:t>
                      </a:r>
                      <a:r>
                        <a:rPr lang="en-US" baseline="0" dirty="0" smtClean="0"/>
                        <a:t>B</a:t>
                      </a:r>
                      <a:endParaRPr lang="en-US" dirty="0"/>
                    </a:p>
                  </a:txBody>
                  <a:tcPr>
                    <a:solidFill>
                      <a:schemeClr val="accent2">
                        <a:lumMod val="40000"/>
                        <a:lumOff val="60000"/>
                      </a:schemeClr>
                    </a:solidFill>
                  </a:tcPr>
                </a:tc>
                <a:tc>
                  <a:txBody>
                    <a:bodyPr/>
                    <a:lstStyle/>
                    <a:p>
                      <a:r>
                        <a:rPr lang="en-US" dirty="0" smtClean="0"/>
                        <a:t>Contribution relies on sub-contracting to University of the Basque Country (Bilbao Crystallographic</a:t>
                      </a:r>
                      <a:r>
                        <a:rPr lang="en-US" baseline="0" dirty="0" smtClean="0"/>
                        <a:t> Server) and Juan Rodriguez-</a:t>
                      </a:r>
                      <a:r>
                        <a:rPr lang="en-US" baseline="0" dirty="0" err="1" smtClean="0"/>
                        <a:t>Carvajal</a:t>
                      </a:r>
                      <a:r>
                        <a:rPr lang="en-US" baseline="0" dirty="0" smtClean="0"/>
                        <a:t> at ILL. None of these are embedded in a professional software development environment, although they seem to be skilled developers. An effort will thus need significant supervision and support from ESS. Moreover, </a:t>
                      </a:r>
                      <a:r>
                        <a:rPr lang="en-US" baseline="0" dirty="0" smtClean="0"/>
                        <a:t>there are no direct </a:t>
                      </a:r>
                      <a:r>
                        <a:rPr lang="en-US" baseline="0" dirty="0" smtClean="0"/>
                        <a:t>links to instrument teams. Despite </a:t>
                      </a:r>
                      <a:r>
                        <a:rPr lang="en-US" baseline="0" dirty="0" smtClean="0"/>
                        <a:t> </a:t>
                      </a:r>
                      <a:r>
                        <a:rPr lang="en-US" baseline="0" dirty="0" smtClean="0"/>
                        <a:t>negotiations </a:t>
                      </a:r>
                      <a:r>
                        <a:rPr lang="en-US" baseline="0" dirty="0" smtClean="0"/>
                        <a:t>it </a:t>
                      </a:r>
                      <a:r>
                        <a:rPr lang="en-US" baseline="0" dirty="0" smtClean="0"/>
                        <a:t>has not </a:t>
                      </a:r>
                      <a:r>
                        <a:rPr lang="en-US" baseline="0" dirty="0" smtClean="0"/>
                        <a:t>yet been </a:t>
                      </a:r>
                      <a:r>
                        <a:rPr lang="en-US" baseline="0" dirty="0" smtClean="0"/>
                        <a:t>possible to reach a deal </a:t>
                      </a:r>
                      <a:r>
                        <a:rPr lang="en-US" baseline="0" dirty="0" smtClean="0"/>
                        <a:t>that both sides are satisfied with.</a:t>
                      </a:r>
                      <a:endParaRPr lang="en-US" dirty="0"/>
                    </a:p>
                  </a:txBody>
                  <a:tcPr>
                    <a:solidFill>
                      <a:schemeClr val="accent2">
                        <a:lumMod val="40000"/>
                        <a:lumOff val="60000"/>
                      </a:schemeClr>
                    </a:solidFill>
                  </a:tcPr>
                </a:tc>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dirty="0"/>
          </a:p>
        </p:txBody>
      </p:sp>
    </p:spTree>
    <p:extLst>
      <p:ext uri="{BB962C8B-B14F-4D97-AF65-F5344CB8AC3E}">
        <p14:creationId xmlns:p14="http://schemas.microsoft.com/office/powerpoint/2010/main" val="3099735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13.4.4 Risks (1/2)</a:t>
            </a:r>
            <a:endParaRPr lang="en-US" dirty="0"/>
          </a:p>
        </p:txBody>
      </p:sp>
      <p:sp>
        <p:nvSpPr>
          <p:cNvPr id="3" name="Content Placeholder 2"/>
          <p:cNvSpPr>
            <a:spLocks noGrp="1"/>
          </p:cNvSpPr>
          <p:nvPr>
            <p:ph idx="1"/>
          </p:nvPr>
        </p:nvSpPr>
        <p:spPr>
          <a:xfrm>
            <a:off x="264589" y="1613430"/>
            <a:ext cx="8685104" cy="5008087"/>
          </a:xfrm>
        </p:spPr>
        <p:txBody>
          <a:bodyPr>
            <a:noAutofit/>
          </a:bodyPr>
          <a:lstStyle/>
          <a:p>
            <a:pPr>
              <a:buFont typeface="+mj-lt"/>
              <a:buAutoNum type="arabicPeriod"/>
            </a:pPr>
            <a:r>
              <a:rPr lang="en-US" sz="1800" dirty="0" smtClean="0"/>
              <a:t>Staff may not want to relocate from in kind partner to ESS putting required knowledge transfer and a smooth transition from construction to operation at risk.</a:t>
            </a:r>
          </a:p>
          <a:p>
            <a:pPr>
              <a:buFont typeface="+mj-lt"/>
              <a:buAutoNum type="arabicPeriod"/>
            </a:pPr>
            <a:r>
              <a:rPr lang="en-US" sz="1800" dirty="0" smtClean="0"/>
              <a:t>May not come to an agreement with ESSB regarding IKC for diffraction.</a:t>
            </a:r>
          </a:p>
          <a:p>
            <a:pPr>
              <a:buFont typeface="+mj-lt"/>
              <a:buAutoNum type="arabicPeriod"/>
            </a:pPr>
            <a:r>
              <a:rPr lang="en-US" sz="1800" dirty="0"/>
              <a:t>May not find a suitable in kind </a:t>
            </a:r>
            <a:r>
              <a:rPr lang="en-US" sz="1800" dirty="0" smtClean="0"/>
              <a:t>contributor for INS.</a:t>
            </a:r>
          </a:p>
          <a:p>
            <a:pPr>
              <a:buFont typeface="+mj-lt"/>
              <a:buAutoNum type="arabicPeriod"/>
            </a:pPr>
            <a:r>
              <a:rPr lang="en-US" sz="1800" dirty="0" smtClean="0"/>
              <a:t>ESSB in kind contribution has a complicated setup with ESSB acting as a broker putting proper management at risk.</a:t>
            </a:r>
          </a:p>
          <a:p>
            <a:pPr>
              <a:buFont typeface="+mj-lt"/>
              <a:buAutoNum type="arabicPeriod"/>
            </a:pPr>
            <a:r>
              <a:rPr lang="en-US" sz="1800" dirty="0" smtClean="0"/>
              <a:t>No direct links between developers and instrument teams for powder and single crystal diffraction.</a:t>
            </a:r>
          </a:p>
          <a:p>
            <a:pPr>
              <a:buFont typeface="+mj-lt"/>
              <a:buAutoNum type="arabicPeriod"/>
            </a:pPr>
            <a:r>
              <a:rPr lang="en-US" sz="1800" dirty="0" smtClean="0"/>
              <a:t>ESSB (and to some extent PSI) may not deliver high-quality software, because they do not have tradition and experience with best practice software development.</a:t>
            </a:r>
          </a:p>
          <a:p>
            <a:pPr lvl="1"/>
            <a:r>
              <a:rPr lang="en-US" sz="1800" dirty="0" smtClean="0"/>
              <a:t>Mitigation: Supervision and support from ESS. </a:t>
            </a:r>
            <a:r>
              <a:rPr lang="en-US" sz="1800" dirty="0"/>
              <a:t>A</a:t>
            </a:r>
            <a:r>
              <a:rPr lang="en-US" sz="1800" dirty="0" smtClean="0"/>
              <a:t>dherence to DMSC policy on software development as requirement in TA</a:t>
            </a:r>
          </a:p>
          <a:p>
            <a:pPr>
              <a:buFont typeface="+mj-lt"/>
              <a:buAutoNum type="arabicPeriod" startAt="7"/>
            </a:pPr>
            <a:r>
              <a:rPr lang="en-US" sz="1800" dirty="0"/>
              <a:t>Local management takes control of developer and has a different agenda than ESS.</a:t>
            </a:r>
          </a:p>
          <a:p>
            <a:pPr lvl="1"/>
            <a:r>
              <a:rPr lang="en-US" sz="1800" dirty="0"/>
              <a:t>Mitigation: Describe most important stakeholders and their role in TA. Use in kind partners that are enthusiastic (give them influence) about the project and/or will benefit from the development themselves. </a:t>
            </a:r>
          </a:p>
          <a:p>
            <a:pPr marL="457200" lvl="1" indent="0">
              <a:buNone/>
            </a:pPr>
            <a:endParaRPr lang="en-US" sz="1800"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t>23</a:t>
            </a:fld>
            <a:endParaRPr lang="sv-SE" dirty="0"/>
          </a:p>
        </p:txBody>
      </p:sp>
    </p:spTree>
    <p:extLst>
      <p:ext uri="{BB962C8B-B14F-4D97-AF65-F5344CB8AC3E}">
        <p14:creationId xmlns:p14="http://schemas.microsoft.com/office/powerpoint/2010/main" val="1897772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13.4.4 Risks (2/2)</a:t>
            </a:r>
            <a:endParaRPr lang="en-US" dirty="0"/>
          </a:p>
        </p:txBody>
      </p:sp>
      <p:sp>
        <p:nvSpPr>
          <p:cNvPr id="3" name="Content Placeholder 2"/>
          <p:cNvSpPr>
            <a:spLocks noGrp="1"/>
          </p:cNvSpPr>
          <p:nvPr>
            <p:ph idx="1"/>
          </p:nvPr>
        </p:nvSpPr>
        <p:spPr>
          <a:xfrm>
            <a:off x="457200" y="1600201"/>
            <a:ext cx="8229600" cy="3493113"/>
          </a:xfrm>
        </p:spPr>
        <p:txBody>
          <a:bodyPr/>
          <a:lstStyle/>
          <a:p>
            <a:pPr>
              <a:buFont typeface="+mj-lt"/>
              <a:buAutoNum type="arabicPeriod" startAt="8"/>
            </a:pPr>
            <a:r>
              <a:rPr lang="en-US" sz="1800" dirty="0" smtClean="0"/>
              <a:t>Local </a:t>
            </a:r>
            <a:r>
              <a:rPr lang="en-US" sz="1800" dirty="0"/>
              <a:t>management uses the opportunity to get existing (non-skilled) staff funded.</a:t>
            </a:r>
          </a:p>
          <a:p>
            <a:pPr lvl="1"/>
            <a:r>
              <a:rPr lang="en-US" sz="1800" dirty="0"/>
              <a:t>Mitigation: DMSC involvement in recruitment and approval of staff as requirement in TA.</a:t>
            </a:r>
          </a:p>
          <a:p>
            <a:pPr>
              <a:buFont typeface="+mj-lt"/>
              <a:buAutoNum type="arabicPeriod" startAt="8"/>
            </a:pPr>
            <a:r>
              <a:rPr lang="en-US" sz="1800" dirty="0"/>
              <a:t>Local developer does not feel engaged and part of the ESS team.</a:t>
            </a:r>
          </a:p>
          <a:p>
            <a:pPr lvl="1"/>
            <a:r>
              <a:rPr lang="en-US" sz="1800" dirty="0"/>
              <a:t>Mitigation: Code camps</a:t>
            </a:r>
          </a:p>
          <a:p>
            <a:pPr>
              <a:buFont typeface="+mj-lt"/>
              <a:buAutoNum type="arabicPeriod" startAt="8"/>
            </a:pPr>
            <a:r>
              <a:rPr lang="en-US" sz="1800" dirty="0"/>
              <a:t>In kind partner does not feel responsible for integrated testing of later instruments even though it is </a:t>
            </a:r>
            <a:r>
              <a:rPr lang="en-US" sz="1800" dirty="0" smtClean="0"/>
              <a:t>a </a:t>
            </a:r>
            <a:r>
              <a:rPr lang="en-US" sz="1800" dirty="0" smtClean="0"/>
              <a:t>task </a:t>
            </a:r>
            <a:r>
              <a:rPr lang="en-US" sz="1800" dirty="0" smtClean="0"/>
              <a:t>explicitly mentioned </a:t>
            </a:r>
            <a:r>
              <a:rPr lang="en-US" sz="1800" dirty="0"/>
              <a:t>in the TA</a:t>
            </a:r>
            <a:r>
              <a:rPr lang="en-US" sz="1800" dirty="0" smtClean="0"/>
              <a:t>.</a:t>
            </a:r>
          </a:p>
          <a:p>
            <a:pPr>
              <a:buFont typeface="+mj-lt"/>
              <a:buAutoNum type="arabicPeriod" startAt="8"/>
            </a:pPr>
            <a:r>
              <a:rPr lang="en-US" sz="1800" dirty="0" smtClean="0"/>
              <a:t>SINE2020 developers </a:t>
            </a:r>
            <a:r>
              <a:rPr lang="en-US" sz="1800" dirty="0" smtClean="0"/>
              <a:t>leave </a:t>
            </a:r>
            <a:r>
              <a:rPr lang="en-US" sz="1800" dirty="0" smtClean="0"/>
              <a:t>prematurely to pursue other opportunities with better long-term perspectives resulting in loss of knowledge and skills and put the ESS contribution to SINE2020 at risk.</a:t>
            </a:r>
            <a:endParaRPr lang="en-US" sz="1800" dirty="0"/>
          </a:p>
        </p:txBody>
      </p:sp>
      <p:sp>
        <p:nvSpPr>
          <p:cNvPr id="4" name="Slide Number Placeholder 3"/>
          <p:cNvSpPr>
            <a:spLocks noGrp="1"/>
          </p:cNvSpPr>
          <p:nvPr>
            <p:ph type="sldNum" sz="quarter" idx="12"/>
          </p:nvPr>
        </p:nvSpPr>
        <p:spPr/>
        <p:txBody>
          <a:bodyPr/>
          <a:lstStyle/>
          <a:p>
            <a:fld id="{551115BC-487E-4422-894C-CB7CD3E79223}" type="slidenum">
              <a:rPr lang="sv-SE" smtClean="0"/>
              <a:t>24</a:t>
            </a:fld>
            <a:endParaRPr lang="sv-SE" dirty="0"/>
          </a:p>
        </p:txBody>
      </p:sp>
      <p:sp>
        <p:nvSpPr>
          <p:cNvPr id="5" name="TextBox 4"/>
          <p:cNvSpPr txBox="1"/>
          <p:nvPr/>
        </p:nvSpPr>
        <p:spPr>
          <a:xfrm>
            <a:off x="436575" y="5213277"/>
            <a:ext cx="8265468"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i="1" dirty="0" smtClean="0"/>
              <a:t>Note! Even though the TA states some requirements to the in kind partner it will be hard to enforce in practice! </a:t>
            </a:r>
          </a:p>
          <a:p>
            <a:endParaRPr lang="en-US" i="1" dirty="0"/>
          </a:p>
          <a:p>
            <a:r>
              <a:rPr lang="en-US" i="1" dirty="0" smtClean="0"/>
              <a:t>Thus, it is important that the in kind partners are enthusiastic about the project and feel they have a say!</a:t>
            </a:r>
            <a:endParaRPr lang="en-US" i="1" dirty="0"/>
          </a:p>
        </p:txBody>
      </p:sp>
    </p:spTree>
    <p:extLst>
      <p:ext uri="{BB962C8B-B14F-4D97-AF65-F5344CB8AC3E}">
        <p14:creationId xmlns:p14="http://schemas.microsoft.com/office/powerpoint/2010/main" val="3420350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 Introduction</a:t>
            </a:r>
            <a:endParaRPr lang="en-US" dirty="0"/>
          </a:p>
        </p:txBody>
      </p:sp>
      <p:sp>
        <p:nvSpPr>
          <p:cNvPr id="3" name="Content Placeholder 2"/>
          <p:cNvSpPr>
            <a:spLocks noGrp="1"/>
          </p:cNvSpPr>
          <p:nvPr>
            <p:ph idx="1"/>
          </p:nvPr>
        </p:nvSpPr>
        <p:spPr>
          <a:xfrm>
            <a:off x="457200" y="1679579"/>
            <a:ext cx="8229600" cy="4631037"/>
          </a:xfrm>
        </p:spPr>
        <p:txBody>
          <a:bodyPr>
            <a:normAutofit fontScale="92500" lnSpcReduction="10000"/>
          </a:bodyPr>
          <a:lstStyle/>
          <a:p>
            <a:r>
              <a:rPr lang="en-US" sz="1800" dirty="0" smtClean="0"/>
              <a:t>The following Scenario A (and B) has originally been derived in a step by step fashion where each step has been carefully (SWOT) analyzed in order to get at a scenario with most strengths and opportunities and as few weaknesses and threats / risks as possible.</a:t>
            </a:r>
          </a:p>
          <a:p>
            <a:pPr marL="0" indent="0">
              <a:buNone/>
            </a:pPr>
            <a:endParaRPr lang="en-US" sz="1800" dirty="0" smtClean="0"/>
          </a:p>
          <a:p>
            <a:r>
              <a:rPr lang="en-US" sz="1800" dirty="0" smtClean="0"/>
              <a:t>Scenario A exploits the changed instrument schedule and converts in kind contributions to in house developments (i.e. cash) in a 1:1 fashion, thus the scenario is nominally scope neutral.</a:t>
            </a:r>
          </a:p>
          <a:p>
            <a:pPr marL="0" indent="0">
              <a:buNone/>
            </a:pPr>
            <a:endParaRPr lang="en-US" sz="1800" dirty="0" smtClean="0"/>
          </a:p>
          <a:p>
            <a:r>
              <a:rPr lang="en-US" sz="1800" dirty="0" smtClean="0"/>
              <a:t>Scenario A converts 3 months of effort for integrated testing of ODIN in the PSI-ESS TA to development to bridge the gap between SINE2020 and Hot Commissioning and ensure a smooth transition to operation. Overall, the cost and value of the PSI IKC to imaging is preserved.</a:t>
            </a:r>
          </a:p>
          <a:p>
            <a:endParaRPr lang="en-US" sz="1800" dirty="0"/>
          </a:p>
          <a:p>
            <a:r>
              <a:rPr lang="en-US" sz="1800" dirty="0" smtClean="0"/>
              <a:t>It is assumed that ESS core staff work as an agile software development team on all projects rather than individuals on individual projects from 2017 and onwards.</a:t>
            </a:r>
          </a:p>
          <a:p>
            <a:endParaRPr lang="en-US" sz="1800" dirty="0"/>
          </a:p>
          <a:p>
            <a:r>
              <a:rPr lang="en-US" sz="1800" dirty="0" smtClean="0"/>
              <a:t>The following SWOT analysis compares Scenario A with the current plan.</a:t>
            </a:r>
          </a:p>
        </p:txBody>
      </p:sp>
      <p:sp>
        <p:nvSpPr>
          <p:cNvPr id="4" name="Slide Number Placeholder 3"/>
          <p:cNvSpPr>
            <a:spLocks noGrp="1"/>
          </p:cNvSpPr>
          <p:nvPr>
            <p:ph type="sldNum" sz="quarter" idx="12"/>
          </p:nvPr>
        </p:nvSpPr>
        <p:spPr/>
        <p:txBody>
          <a:bodyPr/>
          <a:lstStyle/>
          <a:p>
            <a:fld id="{551115BC-487E-4422-894C-CB7CD3E79223}" type="slidenum">
              <a:rPr lang="sv-SE" smtClean="0"/>
              <a:t>25</a:t>
            </a:fld>
            <a:endParaRPr lang="sv-SE" dirty="0"/>
          </a:p>
        </p:txBody>
      </p:sp>
    </p:spTree>
    <p:extLst>
      <p:ext uri="{BB962C8B-B14F-4D97-AF65-F5344CB8AC3E}">
        <p14:creationId xmlns:p14="http://schemas.microsoft.com/office/powerpoint/2010/main" val="1864940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51370" y="239363"/>
            <a:ext cx="7139136" cy="1143000"/>
          </a:xfrm>
        </p:spPr>
        <p:txBody>
          <a:bodyPr/>
          <a:lstStyle/>
          <a:p>
            <a:r>
              <a:rPr lang="en-US" dirty="0" smtClean="0"/>
              <a:t>Scenario A: High-level schedule (with indication of changes)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26</a:t>
            </a:fld>
            <a:endParaRPr lang="sv-SE" dirty="0"/>
          </a:p>
        </p:txBody>
      </p:sp>
      <p:graphicFrame>
        <p:nvGraphicFramePr>
          <p:cNvPr id="3" name="Object 2"/>
          <p:cNvGraphicFramePr>
            <a:graphicFrameLocks noChangeAspect="1"/>
          </p:cNvGraphicFramePr>
          <p:nvPr>
            <p:extLst>
              <p:ext uri="{D42A27DB-BD31-4B8C-83A1-F6EECF244321}">
                <p14:modId xmlns:p14="http://schemas.microsoft.com/office/powerpoint/2010/main" val="60964934"/>
              </p:ext>
            </p:extLst>
          </p:nvPr>
        </p:nvGraphicFramePr>
        <p:xfrm>
          <a:off x="403106" y="1906261"/>
          <a:ext cx="5238909" cy="4426273"/>
        </p:xfrm>
        <a:graphic>
          <a:graphicData uri="http://schemas.openxmlformats.org/presentationml/2006/ole">
            <mc:AlternateContent xmlns:mc="http://schemas.openxmlformats.org/markup-compatibility/2006">
              <mc:Choice xmlns:v="urn:schemas-microsoft-com:vml" Requires="v">
                <p:oleObj spid="_x0000_s6870" name="Worksheet" r:id="rId3" imgW="10477500" imgH="8851900" progId="Excel.Sheet.12">
                  <p:embed/>
                </p:oleObj>
              </mc:Choice>
              <mc:Fallback>
                <p:oleObj name="Worksheet" r:id="rId3" imgW="10477500" imgH="8851900" progId="Excel.Sheet.12">
                  <p:embed/>
                  <p:pic>
                    <p:nvPicPr>
                      <p:cNvPr id="0" name=""/>
                      <p:cNvPicPr/>
                      <p:nvPr/>
                    </p:nvPicPr>
                    <p:blipFill>
                      <a:blip r:embed="rId4"/>
                      <a:stretch>
                        <a:fillRect/>
                      </a:stretch>
                    </p:blipFill>
                    <p:spPr>
                      <a:xfrm>
                        <a:off x="403106" y="1906261"/>
                        <a:ext cx="5238909" cy="4426273"/>
                      </a:xfrm>
                      <a:prstGeom prst="rect">
                        <a:avLst/>
                      </a:prstGeom>
                    </p:spPr>
                  </p:pic>
                </p:oleObj>
              </mc:Fallback>
            </mc:AlternateContent>
          </a:graphicData>
        </a:graphic>
      </p:graphicFrame>
      <p:sp>
        <p:nvSpPr>
          <p:cNvPr id="5" name="TextBox 4"/>
          <p:cNvSpPr txBox="1"/>
          <p:nvPr/>
        </p:nvSpPr>
        <p:spPr>
          <a:xfrm>
            <a:off x="5871160" y="1944895"/>
            <a:ext cx="2931808" cy="4247317"/>
          </a:xfrm>
          <a:prstGeom prst="rect">
            <a:avLst/>
          </a:prstGeom>
          <a:noFill/>
        </p:spPr>
        <p:txBody>
          <a:bodyPr wrap="square" rtlCol="0">
            <a:spAutoFit/>
          </a:bodyPr>
          <a:lstStyle/>
          <a:p>
            <a:pPr marL="285750" indent="-285750">
              <a:buFont typeface="Arial"/>
              <a:buChar char="•"/>
            </a:pPr>
            <a:r>
              <a:rPr lang="en-US" dirty="0" smtClean="0"/>
              <a:t>All in kind integrated testing (~2½  person years ) and ~13 years of development (diagonally hatched areas) are converted to ESS in house tasks (cyan colored areas). Thus, diagonally hatched areas are cancelled and cyan colored areas are added.</a:t>
            </a:r>
          </a:p>
          <a:p>
            <a:pPr marL="285750" indent="-285750">
              <a:buFont typeface="Arial"/>
              <a:buChar char="•"/>
            </a:pPr>
            <a:r>
              <a:rPr lang="en-US" dirty="0" smtClean="0"/>
              <a:t>~9 person years are placed subsequently to 2019 (i.e. to the right of red line).</a:t>
            </a:r>
            <a:endParaRPr lang="en-US" dirty="0"/>
          </a:p>
        </p:txBody>
      </p:sp>
    </p:spTree>
    <p:extLst>
      <p:ext uri="{BB962C8B-B14F-4D97-AF65-F5344CB8AC3E}">
        <p14:creationId xmlns:p14="http://schemas.microsoft.com/office/powerpoint/2010/main" val="2081155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533934" y="5156728"/>
            <a:ext cx="3537469" cy="1610317"/>
            <a:chOff x="4948396" y="4739319"/>
            <a:chExt cx="4003938" cy="1822662"/>
          </a:xfrm>
        </p:grpSpPr>
        <p:pic>
          <p:nvPicPr>
            <p:cNvPr id="13" name="Picture 12" descr="collaborations_3.png"/>
            <p:cNvPicPr>
              <a:picLocks noChangeAspect="1"/>
            </p:cNvPicPr>
            <p:nvPr/>
          </p:nvPicPr>
          <p:blipFill rotWithShape="1">
            <a:blip r:embed="rId4">
              <a:extLst>
                <a:ext uri="{28A0092B-C50C-407E-A947-70E740481C1C}">
                  <a14:useLocalDpi xmlns:a14="http://schemas.microsoft.com/office/drawing/2010/main" val="0"/>
                </a:ext>
              </a:extLst>
            </a:blip>
            <a:srcRect b="5471"/>
            <a:stretch/>
          </p:blipFill>
          <p:spPr>
            <a:xfrm>
              <a:off x="4948396" y="4739319"/>
              <a:ext cx="4003938" cy="1822662"/>
            </a:xfrm>
            <a:prstGeom prst="rect">
              <a:avLst/>
            </a:prstGeom>
          </p:spPr>
        </p:pic>
        <p:sp>
          <p:nvSpPr>
            <p:cNvPr id="14" name="TextBox 13"/>
            <p:cNvSpPr txBox="1"/>
            <p:nvPr/>
          </p:nvSpPr>
          <p:spPr>
            <a:xfrm>
              <a:off x="5953831" y="5642511"/>
              <a:ext cx="433324" cy="215444"/>
            </a:xfrm>
            <a:prstGeom prst="rect">
              <a:avLst/>
            </a:prstGeom>
            <a:solidFill>
              <a:schemeClr val="bg1"/>
            </a:solidFill>
          </p:spPr>
          <p:txBody>
            <a:bodyPr wrap="none" lIns="0" tIns="0" rIns="0" bIns="0" rtlCol="0">
              <a:spAutoFit/>
            </a:bodyPr>
            <a:lstStyle/>
            <a:p>
              <a:r>
                <a:rPr lang="en-US" sz="1400" dirty="0" err="1" smtClean="0"/>
                <a:t>collab</a:t>
              </a:r>
              <a:endParaRPr lang="en-US" sz="1400" dirty="0"/>
            </a:p>
          </p:txBody>
        </p:sp>
        <p:sp>
          <p:nvSpPr>
            <p:cNvPr id="15" name="TextBox 14"/>
            <p:cNvSpPr txBox="1"/>
            <p:nvPr/>
          </p:nvSpPr>
          <p:spPr>
            <a:xfrm>
              <a:off x="7124896" y="5328897"/>
              <a:ext cx="433324" cy="215444"/>
            </a:xfrm>
            <a:prstGeom prst="rect">
              <a:avLst/>
            </a:prstGeom>
            <a:solidFill>
              <a:schemeClr val="bg1"/>
            </a:solidFill>
          </p:spPr>
          <p:txBody>
            <a:bodyPr wrap="none" lIns="0" tIns="0" rIns="0" bIns="0" rtlCol="0">
              <a:spAutoFit/>
            </a:bodyPr>
            <a:lstStyle/>
            <a:p>
              <a:r>
                <a:rPr lang="en-US" sz="1400" dirty="0" err="1" smtClean="0"/>
                <a:t>collab</a:t>
              </a:r>
              <a:endParaRPr lang="en-US" sz="1400" dirty="0"/>
            </a:p>
          </p:txBody>
        </p:sp>
        <p:sp>
          <p:nvSpPr>
            <p:cNvPr id="16" name="TextBox 15"/>
            <p:cNvSpPr txBox="1"/>
            <p:nvPr/>
          </p:nvSpPr>
          <p:spPr>
            <a:xfrm>
              <a:off x="6397282" y="5371557"/>
              <a:ext cx="487588" cy="215444"/>
            </a:xfrm>
            <a:prstGeom prst="rect">
              <a:avLst/>
            </a:prstGeom>
            <a:solidFill>
              <a:schemeClr val="bg1"/>
            </a:solidFill>
          </p:spPr>
          <p:txBody>
            <a:bodyPr wrap="none" lIns="0" tIns="0" rIns="0" bIns="0" rtlCol="0">
              <a:spAutoFit/>
            </a:bodyPr>
            <a:lstStyle/>
            <a:p>
              <a:r>
                <a:rPr lang="en-US" sz="1400" dirty="0"/>
                <a:t>i</a:t>
              </a:r>
              <a:r>
                <a:rPr lang="en-US" sz="1400" dirty="0" smtClean="0"/>
                <a:t>n kind</a:t>
              </a:r>
              <a:endParaRPr lang="en-US" sz="1400" dirty="0"/>
            </a:p>
          </p:txBody>
        </p:sp>
        <p:sp>
          <p:nvSpPr>
            <p:cNvPr id="17" name="TextBox 16"/>
            <p:cNvSpPr txBox="1"/>
            <p:nvPr/>
          </p:nvSpPr>
          <p:spPr>
            <a:xfrm>
              <a:off x="7502212" y="5643025"/>
              <a:ext cx="487588" cy="215444"/>
            </a:xfrm>
            <a:prstGeom prst="rect">
              <a:avLst/>
            </a:prstGeom>
            <a:solidFill>
              <a:schemeClr val="bg1"/>
            </a:solidFill>
          </p:spPr>
          <p:txBody>
            <a:bodyPr wrap="none" lIns="0" tIns="0" rIns="0" bIns="0" rtlCol="0">
              <a:spAutoFit/>
            </a:bodyPr>
            <a:lstStyle/>
            <a:p>
              <a:r>
                <a:rPr lang="en-US" sz="1400" dirty="0"/>
                <a:t>i</a:t>
              </a:r>
              <a:r>
                <a:rPr lang="en-US" sz="1400" dirty="0" smtClean="0"/>
                <a:t>n kind</a:t>
              </a:r>
              <a:endParaRPr lang="en-US" sz="1400" dirty="0"/>
            </a:p>
          </p:txBody>
        </p:sp>
      </p:grpSp>
      <p:sp>
        <p:nvSpPr>
          <p:cNvPr id="2" name="Title 1"/>
          <p:cNvSpPr>
            <a:spLocks noGrp="1"/>
          </p:cNvSpPr>
          <p:nvPr>
            <p:ph type="title"/>
          </p:nvPr>
        </p:nvSpPr>
        <p:spPr>
          <a:xfrm>
            <a:off x="351370" y="239363"/>
            <a:ext cx="7139136" cy="1143000"/>
          </a:xfrm>
        </p:spPr>
        <p:txBody>
          <a:bodyPr/>
          <a:lstStyle/>
          <a:p>
            <a:r>
              <a:rPr lang="en-US" dirty="0"/>
              <a:t>R</a:t>
            </a:r>
            <a:r>
              <a:rPr lang="en-US" dirty="0" smtClean="0"/>
              <a:t>educe risks and construction cost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27</a:t>
            </a:fld>
            <a:endParaRPr lang="sv-SE" dirty="0"/>
          </a:p>
        </p:txBody>
      </p:sp>
      <p:graphicFrame>
        <p:nvGraphicFramePr>
          <p:cNvPr id="3" name="Object 2"/>
          <p:cNvGraphicFramePr>
            <a:graphicFrameLocks noChangeAspect="1"/>
          </p:cNvGraphicFramePr>
          <p:nvPr>
            <p:extLst>
              <p:ext uri="{D42A27DB-BD31-4B8C-83A1-F6EECF244321}">
                <p14:modId xmlns:p14="http://schemas.microsoft.com/office/powerpoint/2010/main" val="294088740"/>
              </p:ext>
            </p:extLst>
          </p:nvPr>
        </p:nvGraphicFramePr>
        <p:xfrm>
          <a:off x="403225" y="2081705"/>
          <a:ext cx="5238750" cy="4833938"/>
        </p:xfrm>
        <a:graphic>
          <a:graphicData uri="http://schemas.openxmlformats.org/presentationml/2006/ole">
            <mc:AlternateContent xmlns:mc="http://schemas.openxmlformats.org/markup-compatibility/2006">
              <mc:Choice xmlns:v="urn:schemas-microsoft-com:vml" Requires="v">
                <p:oleObj spid="_x0000_s7895" name="Worksheet" r:id="rId5" imgW="10477500" imgH="9664700" progId="Excel.Sheet.12">
                  <p:embed/>
                </p:oleObj>
              </mc:Choice>
              <mc:Fallback>
                <p:oleObj name="Worksheet" r:id="rId5" imgW="10477500" imgH="9664700" progId="Excel.Sheet.12">
                  <p:embed/>
                  <p:pic>
                    <p:nvPicPr>
                      <p:cNvPr id="0" name=""/>
                      <p:cNvPicPr/>
                      <p:nvPr/>
                    </p:nvPicPr>
                    <p:blipFill>
                      <a:blip r:embed="rId6"/>
                      <a:stretch>
                        <a:fillRect/>
                      </a:stretch>
                    </p:blipFill>
                    <p:spPr>
                      <a:xfrm>
                        <a:off x="403225" y="2081705"/>
                        <a:ext cx="5238750" cy="4833938"/>
                      </a:xfrm>
                      <a:prstGeom prst="rect">
                        <a:avLst/>
                      </a:prstGeom>
                    </p:spPr>
                  </p:pic>
                </p:oleObj>
              </mc:Fallback>
            </mc:AlternateContent>
          </a:graphicData>
        </a:graphic>
      </p:graphicFrame>
      <p:sp>
        <p:nvSpPr>
          <p:cNvPr id="5" name="TextBox 4"/>
          <p:cNvSpPr txBox="1"/>
          <p:nvPr/>
        </p:nvSpPr>
        <p:spPr>
          <a:xfrm>
            <a:off x="5886368" y="1438727"/>
            <a:ext cx="3257631" cy="3693319"/>
          </a:xfrm>
          <a:prstGeom prst="rect">
            <a:avLst/>
          </a:prstGeom>
          <a:noFill/>
        </p:spPr>
        <p:txBody>
          <a:bodyPr wrap="square" rtlCol="0">
            <a:spAutoFit/>
          </a:bodyPr>
          <a:lstStyle/>
          <a:p>
            <a:pPr marL="285750" indent="-285750">
              <a:buFont typeface="Arial"/>
              <a:buChar char="•"/>
            </a:pPr>
            <a:r>
              <a:rPr lang="en-US" dirty="0" smtClean="0"/>
              <a:t>~9 person years are placed subsequently to 2019 (i.e. to the right of red line</a:t>
            </a:r>
            <a:r>
              <a:rPr lang="en-US" dirty="0" smtClean="0"/>
              <a:t>)</a:t>
            </a:r>
            <a:r>
              <a:rPr lang="en-US" dirty="0"/>
              <a:t> </a:t>
            </a:r>
            <a:r>
              <a:rPr lang="en-US" dirty="0" smtClean="0"/>
              <a:t>(~1 M€).</a:t>
            </a:r>
            <a:endParaRPr lang="en-US" dirty="0" smtClean="0"/>
          </a:p>
          <a:p>
            <a:pPr marL="285750" indent="-285750">
              <a:buFont typeface="Arial"/>
              <a:buChar char="•"/>
            </a:pPr>
            <a:r>
              <a:rPr lang="is-IS" dirty="0" smtClean="0"/>
              <a:t>… but 7 person years (cash) are added before the line</a:t>
            </a:r>
          </a:p>
          <a:p>
            <a:pPr marL="285750" indent="-285750">
              <a:buFont typeface="Arial"/>
              <a:buChar char="•"/>
            </a:pPr>
            <a:r>
              <a:rPr lang="is-IS" dirty="0" smtClean="0"/>
              <a:t>Bridges gap between SINE2020 (now) and H.C.</a:t>
            </a:r>
          </a:p>
          <a:p>
            <a:pPr marL="285750" indent="-285750">
              <a:buFont typeface="Arial"/>
              <a:buChar char="•"/>
            </a:pPr>
            <a:r>
              <a:rPr lang="is-IS" dirty="0" smtClean="0"/>
              <a:t>Reduces risks significantly.</a:t>
            </a:r>
          </a:p>
          <a:p>
            <a:pPr marL="285750" indent="-285750">
              <a:buFont typeface="Arial"/>
              <a:buChar char="•"/>
            </a:pPr>
            <a:r>
              <a:rPr lang="is-IS" dirty="0" smtClean="0"/>
              <a:t>Core team can be ready for first instrument.</a:t>
            </a:r>
          </a:p>
          <a:p>
            <a:pPr marL="285750" indent="-285750">
              <a:buFont typeface="Arial"/>
              <a:buChar char="•"/>
            </a:pPr>
            <a:r>
              <a:rPr lang="is-IS" dirty="0" smtClean="0"/>
              <a:t>Make it possible to also establish strong collabora- tions with ISIS and ILL</a:t>
            </a:r>
            <a:endParaRPr lang="en-US" dirty="0" smtClean="0"/>
          </a:p>
        </p:txBody>
      </p:sp>
      <p:sp>
        <p:nvSpPr>
          <p:cNvPr id="7" name="TextBox 6"/>
          <p:cNvSpPr txBox="1"/>
          <p:nvPr/>
        </p:nvSpPr>
        <p:spPr>
          <a:xfrm>
            <a:off x="304198" y="1399363"/>
            <a:ext cx="5553661" cy="646331"/>
          </a:xfrm>
          <a:prstGeom prst="rect">
            <a:avLst/>
          </a:prstGeom>
          <a:noFill/>
        </p:spPr>
        <p:txBody>
          <a:bodyPr wrap="none" rtlCol="0">
            <a:spAutoFit/>
          </a:bodyPr>
          <a:lstStyle/>
          <a:p>
            <a:r>
              <a:rPr lang="en-US" dirty="0" smtClean="0"/>
              <a:t>Move in kind to in house development in order to reduce</a:t>
            </a:r>
          </a:p>
          <a:p>
            <a:r>
              <a:rPr lang="en-US" dirty="0" smtClean="0"/>
              <a:t>risks and strengthen core team </a:t>
            </a:r>
            <a:endParaRPr lang="en-US" dirty="0"/>
          </a:p>
        </p:txBody>
      </p:sp>
      <p:sp>
        <p:nvSpPr>
          <p:cNvPr id="19" name="TextBox 18"/>
          <p:cNvSpPr txBox="1"/>
          <p:nvPr/>
        </p:nvSpPr>
        <p:spPr>
          <a:xfrm>
            <a:off x="372642" y="5392102"/>
            <a:ext cx="5353884" cy="1477328"/>
          </a:xfrm>
          <a:prstGeom prst="rect">
            <a:avLst/>
          </a:prstGeom>
          <a:noFill/>
        </p:spPr>
        <p:txBody>
          <a:bodyPr wrap="square" rtlCol="0">
            <a:spAutoFit/>
          </a:bodyPr>
          <a:lstStyle/>
          <a:p>
            <a:pPr marL="285750" indent="-285750">
              <a:buFont typeface="Arial"/>
              <a:buChar char="•"/>
            </a:pPr>
            <a:r>
              <a:rPr lang="en-US" dirty="0" smtClean="0"/>
              <a:t>Opportunity for saving 1 M€ on construction cost  by moving core staff to pre-operation end of 2019.</a:t>
            </a:r>
          </a:p>
          <a:p>
            <a:pPr marL="285750" indent="-285750">
              <a:buFont typeface="Arial"/>
              <a:buChar char="•"/>
            </a:pPr>
            <a:r>
              <a:rPr lang="en-US" dirty="0" smtClean="0"/>
              <a:t>Opportunity for saving an additional 400 k</a:t>
            </a:r>
            <a:r>
              <a:rPr lang="en-US" dirty="0"/>
              <a:t>€</a:t>
            </a:r>
            <a:r>
              <a:rPr lang="en-US" dirty="0" smtClean="0"/>
              <a:t>:</a:t>
            </a:r>
          </a:p>
          <a:p>
            <a:pPr marL="742950" lvl="1" indent="-285750">
              <a:buFont typeface="Arial"/>
              <a:buChar char="•"/>
            </a:pPr>
            <a:r>
              <a:rPr lang="en-US" dirty="0" smtClean="0"/>
              <a:t>Get pro bono collaboration with ILL (and ISIS?)</a:t>
            </a:r>
          </a:p>
          <a:p>
            <a:pPr marL="742950" lvl="1" indent="-285750">
              <a:buFont typeface="Arial"/>
              <a:buChar char="•"/>
            </a:pPr>
            <a:r>
              <a:rPr lang="en-US" dirty="0" smtClean="0"/>
              <a:t>Establish productive agile in house team</a:t>
            </a:r>
          </a:p>
        </p:txBody>
      </p:sp>
    </p:spTree>
    <p:extLst>
      <p:ext uri="{BB962C8B-B14F-4D97-AF65-F5344CB8AC3E}">
        <p14:creationId xmlns:p14="http://schemas.microsoft.com/office/powerpoint/2010/main" val="258418939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 Strengths</a:t>
            </a:r>
            <a:endParaRPr lang="en-US" dirty="0"/>
          </a:p>
        </p:txBody>
      </p:sp>
      <p:sp>
        <p:nvSpPr>
          <p:cNvPr id="7" name="Content Placeholder 6"/>
          <p:cNvSpPr>
            <a:spLocks noGrp="1"/>
          </p:cNvSpPr>
          <p:nvPr>
            <p:ph sz="half" idx="1"/>
          </p:nvPr>
        </p:nvSpPr>
        <p:spPr>
          <a:xfrm>
            <a:off x="486306" y="1514205"/>
            <a:ext cx="4038600" cy="4966153"/>
          </a:xfrm>
        </p:spPr>
        <p:txBody>
          <a:bodyPr>
            <a:noAutofit/>
          </a:bodyPr>
          <a:lstStyle/>
          <a:p>
            <a:pPr marL="171450" indent="-171450">
              <a:buFont typeface="Arial"/>
              <a:buChar char="•"/>
            </a:pPr>
            <a:r>
              <a:rPr lang="en-US" sz="1600" dirty="0"/>
              <a:t>Removes Risk 1-4, 8, 10 and mitigates significantly Risk 5-7, 9 on Slide </a:t>
            </a:r>
            <a:r>
              <a:rPr lang="en-US" sz="1600" dirty="0" smtClean="0"/>
              <a:t>5 and 6.</a:t>
            </a:r>
            <a:endParaRPr lang="en-US" sz="1600" dirty="0"/>
          </a:p>
          <a:p>
            <a:pPr marL="171450" indent="-171450">
              <a:buFont typeface="Arial"/>
              <a:buChar char="•"/>
            </a:pPr>
            <a:r>
              <a:rPr lang="en-US" sz="1600" dirty="0"/>
              <a:t>Ensures core staff get hands on experience with all scattering instruments.</a:t>
            </a:r>
          </a:p>
          <a:p>
            <a:pPr marL="171450" indent="-171450">
              <a:buFont typeface="Arial"/>
              <a:buChar char="•"/>
            </a:pPr>
            <a:r>
              <a:rPr lang="en-US" sz="1600" dirty="0"/>
              <a:t>Ensures smooth transition to operation for all instruments.</a:t>
            </a:r>
          </a:p>
          <a:p>
            <a:pPr marL="171450" indent="-171450">
              <a:buFont typeface="Arial"/>
              <a:buChar char="•"/>
            </a:pPr>
            <a:r>
              <a:rPr lang="en-US" sz="1600" dirty="0"/>
              <a:t>No dependencies on relocation of staff from in kind partners (but does not prevent relocation either</a:t>
            </a:r>
            <a:r>
              <a:rPr lang="en-US" sz="1600" dirty="0" smtClean="0"/>
              <a:t>).</a:t>
            </a:r>
            <a:endParaRPr lang="en-US" sz="1600" dirty="0"/>
          </a:p>
          <a:p>
            <a:pPr marL="171450" indent="-171450">
              <a:buFont typeface="Arial"/>
              <a:buChar char="•"/>
            </a:pPr>
            <a:r>
              <a:rPr lang="en-US" sz="1600" dirty="0" smtClean="0"/>
              <a:t>Simplified </a:t>
            </a:r>
            <a:r>
              <a:rPr lang="en-US" sz="1600" dirty="0"/>
              <a:t>allocation  (and payment) of staff during cold commissioning </a:t>
            </a:r>
            <a:r>
              <a:rPr lang="en-US" sz="1600" dirty="0" smtClean="0"/>
              <a:t>phase.</a:t>
            </a:r>
          </a:p>
          <a:p>
            <a:pPr marL="171450" indent="-171450">
              <a:buFont typeface="Arial"/>
              <a:buChar char="•"/>
            </a:pPr>
            <a:r>
              <a:rPr lang="en-US" sz="1600" dirty="0" smtClean="0"/>
              <a:t>Continues to leverage SINE2020 and bridges gap between SINE2020 and Hot Commissioning.</a:t>
            </a:r>
          </a:p>
          <a:p>
            <a:pPr marL="171450" indent="-171450">
              <a:buFont typeface="Arial"/>
              <a:buChar char="•"/>
            </a:pPr>
            <a:r>
              <a:rPr lang="en-US" sz="1600" dirty="0" smtClean="0"/>
              <a:t>Does have the core staff to ensure close collaboration and knowledge transfer from all major European neutron sources (ILL, ISIS, MLZ, and PSI) so that the team is adequately skilled for hot commissioning.</a:t>
            </a:r>
          </a:p>
        </p:txBody>
      </p:sp>
      <p:sp>
        <p:nvSpPr>
          <p:cNvPr id="8" name="Content Placeholder 7"/>
          <p:cNvSpPr>
            <a:spLocks noGrp="1"/>
          </p:cNvSpPr>
          <p:nvPr>
            <p:ph sz="half" idx="2"/>
          </p:nvPr>
        </p:nvSpPr>
        <p:spPr>
          <a:xfrm>
            <a:off x="4624386" y="1527435"/>
            <a:ext cx="4038600" cy="3469773"/>
          </a:xfrm>
        </p:spPr>
        <p:txBody>
          <a:bodyPr>
            <a:noAutofit/>
          </a:bodyPr>
          <a:lstStyle/>
          <a:p>
            <a:r>
              <a:rPr lang="en-US" sz="1600" dirty="0"/>
              <a:t>Single-point-of-failures reduced due to team </a:t>
            </a:r>
            <a:r>
              <a:rPr lang="en-US" sz="1600" dirty="0" smtClean="0"/>
              <a:t>effort.</a:t>
            </a:r>
            <a:endParaRPr lang="en-US" sz="1600" dirty="0"/>
          </a:p>
          <a:p>
            <a:r>
              <a:rPr lang="en-US" sz="1600" dirty="0" smtClean="0"/>
              <a:t>Flexibility</a:t>
            </a:r>
            <a:r>
              <a:rPr lang="en-US" sz="1600" dirty="0"/>
              <a:t>. Core staff can be allocated to the techniques where it is most needed as opposed to in kind </a:t>
            </a:r>
            <a:r>
              <a:rPr lang="en-US" sz="1600" dirty="0" smtClean="0"/>
              <a:t>staff and </a:t>
            </a:r>
            <a:r>
              <a:rPr lang="en-US" sz="1600" dirty="0" smtClean="0"/>
              <a:t>even </a:t>
            </a:r>
            <a:r>
              <a:rPr lang="en-US" sz="1600" dirty="0" smtClean="0"/>
              <a:t>transitioned to other DMSC WPs if needed.</a:t>
            </a:r>
            <a:endParaRPr lang="en-US" sz="1600" dirty="0"/>
          </a:p>
          <a:p>
            <a:r>
              <a:rPr lang="en-US" sz="1600" dirty="0" smtClean="0"/>
              <a:t>ESS in control of diffraction without a broker.</a:t>
            </a:r>
          </a:p>
          <a:p>
            <a:r>
              <a:rPr lang="en-US" sz="1600" dirty="0"/>
              <a:t>Simplified </a:t>
            </a:r>
            <a:r>
              <a:rPr lang="en-US" sz="1600" dirty="0" smtClean="0"/>
              <a:t>and flexible allocation </a:t>
            </a:r>
            <a:r>
              <a:rPr lang="en-US" sz="1600" dirty="0"/>
              <a:t>of staff during cold commissioning </a:t>
            </a:r>
            <a:r>
              <a:rPr lang="en-US" sz="1600" dirty="0" smtClean="0"/>
              <a:t>phases for instruments.</a:t>
            </a:r>
            <a:endParaRPr lang="en-US" sz="1600" dirty="0"/>
          </a:p>
          <a:p>
            <a:r>
              <a:rPr lang="en-US" sz="1600" dirty="0" smtClean="0"/>
              <a:t>Simplified in kind agreements.</a:t>
            </a:r>
          </a:p>
        </p:txBody>
      </p:sp>
      <p:sp>
        <p:nvSpPr>
          <p:cNvPr id="4" name="Slide Number Placeholder 3"/>
          <p:cNvSpPr>
            <a:spLocks noGrp="1"/>
          </p:cNvSpPr>
          <p:nvPr>
            <p:ph type="sldNum" sz="quarter" idx="12"/>
          </p:nvPr>
        </p:nvSpPr>
        <p:spPr/>
        <p:txBody>
          <a:bodyPr/>
          <a:lstStyle/>
          <a:p>
            <a:fld id="{551115BC-487E-4422-894C-CB7CD3E79223}" type="slidenum">
              <a:rPr lang="sv-SE" smtClean="0"/>
              <a:t>28</a:t>
            </a:fld>
            <a:endParaRPr lang="sv-SE" dirty="0"/>
          </a:p>
        </p:txBody>
      </p:sp>
      <p:sp>
        <p:nvSpPr>
          <p:cNvPr id="3" name="TextBox 2"/>
          <p:cNvSpPr txBox="1"/>
          <p:nvPr/>
        </p:nvSpPr>
        <p:spPr>
          <a:xfrm>
            <a:off x="76763" y="1514343"/>
            <a:ext cx="427120" cy="707886"/>
          </a:xfrm>
          <a:prstGeom prst="rect">
            <a:avLst/>
          </a:prstGeom>
          <a:solidFill>
            <a:srgbClr val="C0504D"/>
          </a:solidFill>
        </p:spPr>
        <p:txBody>
          <a:bodyPr wrap="none" rtlCol="0">
            <a:spAutoFit/>
          </a:bodyPr>
          <a:lstStyle/>
          <a:p>
            <a:r>
              <a:rPr lang="en-US" sz="4000" b="1" dirty="0" smtClean="0">
                <a:solidFill>
                  <a:schemeClr val="bg1"/>
                </a:solidFill>
              </a:rPr>
              <a:t>S</a:t>
            </a:r>
            <a:endParaRPr lang="en-US" sz="4000" b="1" dirty="0">
              <a:solidFill>
                <a:schemeClr val="bg1"/>
              </a:solidFill>
            </a:endParaRPr>
          </a:p>
        </p:txBody>
      </p:sp>
      <p:grpSp>
        <p:nvGrpSpPr>
          <p:cNvPr id="9" name="Group 8"/>
          <p:cNvGrpSpPr/>
          <p:nvPr/>
        </p:nvGrpSpPr>
        <p:grpSpPr>
          <a:xfrm>
            <a:off x="4808896" y="4944384"/>
            <a:ext cx="4003938" cy="1822662"/>
            <a:chOff x="4689826" y="4739319"/>
            <a:chExt cx="4003938" cy="1822662"/>
          </a:xfrm>
        </p:grpSpPr>
        <p:pic>
          <p:nvPicPr>
            <p:cNvPr id="5" name="Picture 4" descr="collaborations_3.png"/>
            <p:cNvPicPr>
              <a:picLocks noChangeAspect="1"/>
            </p:cNvPicPr>
            <p:nvPr/>
          </p:nvPicPr>
          <p:blipFill rotWithShape="1">
            <a:blip r:embed="rId2">
              <a:extLst>
                <a:ext uri="{28A0092B-C50C-407E-A947-70E740481C1C}">
                  <a14:useLocalDpi xmlns:a14="http://schemas.microsoft.com/office/drawing/2010/main" val="0"/>
                </a:ext>
              </a:extLst>
            </a:blip>
            <a:srcRect b="5471"/>
            <a:stretch/>
          </p:blipFill>
          <p:spPr>
            <a:xfrm>
              <a:off x="4689826" y="4739319"/>
              <a:ext cx="4003938" cy="1822662"/>
            </a:xfrm>
            <a:prstGeom prst="rect">
              <a:avLst/>
            </a:prstGeom>
          </p:spPr>
        </p:pic>
        <p:sp>
          <p:nvSpPr>
            <p:cNvPr id="6" name="TextBox 5"/>
            <p:cNvSpPr txBox="1"/>
            <p:nvPr/>
          </p:nvSpPr>
          <p:spPr>
            <a:xfrm>
              <a:off x="5695261" y="5642511"/>
              <a:ext cx="433324" cy="215444"/>
            </a:xfrm>
            <a:prstGeom prst="rect">
              <a:avLst/>
            </a:prstGeom>
            <a:solidFill>
              <a:schemeClr val="bg1"/>
            </a:solidFill>
          </p:spPr>
          <p:txBody>
            <a:bodyPr wrap="none" lIns="0" tIns="0" rIns="0" bIns="0" rtlCol="0">
              <a:spAutoFit/>
            </a:bodyPr>
            <a:lstStyle/>
            <a:p>
              <a:r>
                <a:rPr lang="en-US" sz="1400" dirty="0" err="1" smtClean="0"/>
                <a:t>collab</a:t>
              </a:r>
              <a:endParaRPr lang="en-US" sz="1400" dirty="0"/>
            </a:p>
          </p:txBody>
        </p:sp>
        <p:sp>
          <p:nvSpPr>
            <p:cNvPr id="11" name="TextBox 10"/>
            <p:cNvSpPr txBox="1"/>
            <p:nvPr/>
          </p:nvSpPr>
          <p:spPr>
            <a:xfrm>
              <a:off x="6866326" y="5351712"/>
              <a:ext cx="433324" cy="215444"/>
            </a:xfrm>
            <a:prstGeom prst="rect">
              <a:avLst/>
            </a:prstGeom>
            <a:solidFill>
              <a:schemeClr val="bg1"/>
            </a:solidFill>
          </p:spPr>
          <p:txBody>
            <a:bodyPr wrap="none" lIns="0" tIns="0" rIns="0" bIns="0" rtlCol="0">
              <a:spAutoFit/>
            </a:bodyPr>
            <a:lstStyle/>
            <a:p>
              <a:r>
                <a:rPr lang="en-US" sz="1400" dirty="0" err="1" smtClean="0"/>
                <a:t>collab</a:t>
              </a:r>
              <a:endParaRPr lang="en-US" sz="1400" dirty="0"/>
            </a:p>
          </p:txBody>
        </p:sp>
        <p:sp>
          <p:nvSpPr>
            <p:cNvPr id="12" name="TextBox 11"/>
            <p:cNvSpPr txBox="1"/>
            <p:nvPr/>
          </p:nvSpPr>
          <p:spPr>
            <a:xfrm>
              <a:off x="6138712" y="5371557"/>
              <a:ext cx="487588" cy="215444"/>
            </a:xfrm>
            <a:prstGeom prst="rect">
              <a:avLst/>
            </a:prstGeom>
            <a:solidFill>
              <a:schemeClr val="bg1"/>
            </a:solidFill>
          </p:spPr>
          <p:txBody>
            <a:bodyPr wrap="none" lIns="0" tIns="0" rIns="0" bIns="0" rtlCol="0">
              <a:spAutoFit/>
            </a:bodyPr>
            <a:lstStyle/>
            <a:p>
              <a:r>
                <a:rPr lang="en-US" sz="1400" dirty="0"/>
                <a:t>i</a:t>
              </a:r>
              <a:r>
                <a:rPr lang="en-US" sz="1400" dirty="0" smtClean="0"/>
                <a:t>n kind</a:t>
              </a:r>
              <a:endParaRPr lang="en-US" sz="1400" dirty="0"/>
            </a:p>
          </p:txBody>
        </p:sp>
        <p:sp>
          <p:nvSpPr>
            <p:cNvPr id="13" name="TextBox 12"/>
            <p:cNvSpPr txBox="1"/>
            <p:nvPr/>
          </p:nvSpPr>
          <p:spPr>
            <a:xfrm>
              <a:off x="7243642" y="5643025"/>
              <a:ext cx="487588" cy="215444"/>
            </a:xfrm>
            <a:prstGeom prst="rect">
              <a:avLst/>
            </a:prstGeom>
            <a:solidFill>
              <a:schemeClr val="bg1"/>
            </a:solidFill>
          </p:spPr>
          <p:txBody>
            <a:bodyPr wrap="none" lIns="0" tIns="0" rIns="0" bIns="0" rtlCol="0">
              <a:spAutoFit/>
            </a:bodyPr>
            <a:lstStyle/>
            <a:p>
              <a:r>
                <a:rPr lang="en-US" sz="1400" dirty="0"/>
                <a:t>i</a:t>
              </a:r>
              <a:r>
                <a:rPr lang="en-US" sz="1400" dirty="0" smtClean="0"/>
                <a:t>n kind</a:t>
              </a:r>
              <a:endParaRPr lang="en-US" sz="1400" dirty="0"/>
            </a:p>
          </p:txBody>
        </p:sp>
      </p:grpSp>
      <p:sp>
        <p:nvSpPr>
          <p:cNvPr id="14" name="Right Arrow 13"/>
          <p:cNvSpPr/>
          <p:nvPr/>
        </p:nvSpPr>
        <p:spPr>
          <a:xfrm>
            <a:off x="4339245" y="5993102"/>
            <a:ext cx="648241" cy="244751"/>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14641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 Weaknesses </a:t>
            </a:r>
            <a:endParaRPr lang="en-US" dirty="0"/>
          </a:p>
        </p:txBody>
      </p:sp>
      <p:sp>
        <p:nvSpPr>
          <p:cNvPr id="5" name="Slide Number Placeholder 4"/>
          <p:cNvSpPr>
            <a:spLocks noGrp="1"/>
          </p:cNvSpPr>
          <p:nvPr>
            <p:ph type="sldNum" sz="quarter" idx="12"/>
          </p:nvPr>
        </p:nvSpPr>
        <p:spPr/>
        <p:txBody>
          <a:bodyPr/>
          <a:lstStyle/>
          <a:p>
            <a:fld id="{551115BC-487E-4422-894C-CB7CD3E79223}" type="slidenum">
              <a:rPr lang="sv-SE" smtClean="0"/>
              <a:t>29</a:t>
            </a:fld>
            <a:endParaRPr lang="sv-SE" dirty="0"/>
          </a:p>
        </p:txBody>
      </p:sp>
      <p:sp>
        <p:nvSpPr>
          <p:cNvPr id="6" name="TextBox 5"/>
          <p:cNvSpPr txBox="1"/>
          <p:nvPr/>
        </p:nvSpPr>
        <p:spPr>
          <a:xfrm>
            <a:off x="230279" y="1766721"/>
            <a:ext cx="649537" cy="707886"/>
          </a:xfrm>
          <a:prstGeom prst="rect">
            <a:avLst/>
          </a:prstGeom>
          <a:solidFill>
            <a:srgbClr val="C0504D"/>
          </a:solidFill>
        </p:spPr>
        <p:txBody>
          <a:bodyPr wrap="none" rtlCol="0">
            <a:spAutoFit/>
          </a:bodyPr>
          <a:lstStyle/>
          <a:p>
            <a:r>
              <a:rPr lang="en-US" sz="4000" b="1" dirty="0">
                <a:solidFill>
                  <a:schemeClr val="bg1"/>
                </a:solidFill>
              </a:rPr>
              <a:t>W</a:t>
            </a:r>
          </a:p>
        </p:txBody>
      </p:sp>
      <p:sp>
        <p:nvSpPr>
          <p:cNvPr id="7" name="TextBox 6"/>
          <p:cNvSpPr txBox="1"/>
          <p:nvPr/>
        </p:nvSpPr>
        <p:spPr>
          <a:xfrm>
            <a:off x="935078" y="1634490"/>
            <a:ext cx="3708443" cy="2585323"/>
          </a:xfrm>
          <a:prstGeom prst="rect">
            <a:avLst/>
          </a:prstGeom>
          <a:noFill/>
        </p:spPr>
        <p:txBody>
          <a:bodyPr wrap="square" rtlCol="0">
            <a:spAutoFit/>
          </a:bodyPr>
          <a:lstStyle/>
          <a:p>
            <a:pPr marL="171450" indent="-171450">
              <a:buFont typeface="Arial"/>
              <a:buChar char="•"/>
            </a:pPr>
            <a:r>
              <a:rPr lang="en-US" dirty="0" smtClean="0"/>
              <a:t>Increases cash expenditure by 7 person years (but see Opportunities). </a:t>
            </a:r>
          </a:p>
          <a:p>
            <a:endParaRPr lang="en-US" dirty="0" smtClean="0"/>
          </a:p>
          <a:p>
            <a:pPr marL="171450" indent="-171450">
              <a:buFont typeface="Arial"/>
              <a:buChar char="•"/>
            </a:pPr>
            <a:r>
              <a:rPr lang="en-US" dirty="0" smtClean="0"/>
              <a:t>No direct hook into domain knowledge for analysis software for powder diffraction and INS (</a:t>
            </a:r>
            <a:r>
              <a:rPr lang="en-US" dirty="0" smtClean="0"/>
              <a:t>but will compensate via collaborations with ILL and INS, </a:t>
            </a:r>
            <a:r>
              <a:rPr lang="en-US" dirty="0" smtClean="0"/>
              <a:t>see opportunities).</a:t>
            </a:r>
            <a:endParaRPr lang="en-US" dirty="0"/>
          </a:p>
        </p:txBody>
      </p:sp>
    </p:spTree>
    <p:extLst>
      <p:ext uri="{BB962C8B-B14F-4D97-AF65-F5344CB8AC3E}">
        <p14:creationId xmlns:p14="http://schemas.microsoft.com/office/powerpoint/2010/main" val="5914850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for world class user </a:t>
            </a:r>
            <a:r>
              <a:rPr lang="en-US" dirty="0" err="1" smtClean="0"/>
              <a:t>programme</a:t>
            </a:r>
            <a:endParaRPr lang="en-US" dirty="0"/>
          </a:p>
        </p:txBody>
      </p:sp>
      <p:sp>
        <p:nvSpPr>
          <p:cNvPr id="3" name="Content Placeholder 2"/>
          <p:cNvSpPr>
            <a:spLocks noGrp="1"/>
          </p:cNvSpPr>
          <p:nvPr>
            <p:ph idx="1"/>
          </p:nvPr>
        </p:nvSpPr>
        <p:spPr>
          <a:xfrm>
            <a:off x="467544" y="1528192"/>
            <a:ext cx="6624736" cy="5141168"/>
          </a:xfrm>
        </p:spPr>
        <p:txBody>
          <a:bodyPr>
            <a:noAutofit/>
          </a:bodyPr>
          <a:lstStyle/>
          <a:p>
            <a:r>
              <a:rPr lang="en-US" sz="1800" dirty="0" smtClean="0"/>
              <a:t>Maintainable, sustainable, reliable, and extensible software</a:t>
            </a:r>
          </a:p>
          <a:p>
            <a:pPr lvl="1">
              <a:lnSpc>
                <a:spcPct val="90000"/>
              </a:lnSpc>
            </a:pPr>
            <a:r>
              <a:rPr lang="en-US" sz="1400" dirty="0" smtClean="0"/>
              <a:t>Modularized</a:t>
            </a:r>
          </a:p>
          <a:p>
            <a:pPr lvl="1">
              <a:lnSpc>
                <a:spcPct val="90000"/>
              </a:lnSpc>
            </a:pPr>
            <a:r>
              <a:rPr lang="en-US" sz="1400" dirty="0" smtClean="0"/>
              <a:t>Python scripting interface &amp; GUI</a:t>
            </a:r>
          </a:p>
          <a:p>
            <a:pPr lvl="1">
              <a:lnSpc>
                <a:spcPct val="90000"/>
              </a:lnSpc>
            </a:pPr>
            <a:r>
              <a:rPr lang="en-US" sz="1400" dirty="0" smtClean="0"/>
              <a:t>Facilitate 3</a:t>
            </a:r>
            <a:r>
              <a:rPr lang="en-US" sz="1400" baseline="30000" dirty="0" smtClean="0"/>
              <a:t>rd</a:t>
            </a:r>
            <a:r>
              <a:rPr lang="en-US" sz="1400" dirty="0" smtClean="0"/>
              <a:t> party contributions</a:t>
            </a:r>
          </a:p>
          <a:p>
            <a:pPr lvl="1">
              <a:lnSpc>
                <a:spcPct val="90000"/>
              </a:lnSpc>
            </a:pPr>
            <a:r>
              <a:rPr lang="en-US" sz="1400" dirty="0" smtClean="0"/>
              <a:t>Fully open source and free</a:t>
            </a:r>
          </a:p>
          <a:p>
            <a:pPr lvl="1">
              <a:lnSpc>
                <a:spcPct val="90000"/>
              </a:lnSpc>
            </a:pPr>
            <a:r>
              <a:rPr lang="en-US" sz="1400" dirty="0" smtClean="0"/>
              <a:t>Preferably Python/C++/</a:t>
            </a:r>
            <a:r>
              <a:rPr lang="en-US" sz="1400" dirty="0" err="1" smtClean="0"/>
              <a:t>Qt</a:t>
            </a:r>
            <a:endParaRPr lang="en-US" sz="1400" dirty="0" smtClean="0"/>
          </a:p>
          <a:p>
            <a:pPr lvl="1">
              <a:lnSpc>
                <a:spcPct val="90000"/>
              </a:lnSpc>
            </a:pPr>
            <a:r>
              <a:rPr lang="en-US" sz="1400" dirty="0"/>
              <a:t>Used at several facilities (and community driven)</a:t>
            </a:r>
          </a:p>
          <a:p>
            <a:pPr lvl="1">
              <a:lnSpc>
                <a:spcPct val="90000"/>
              </a:lnSpc>
            </a:pPr>
            <a:r>
              <a:rPr lang="en-US" sz="1400" dirty="0" smtClean="0"/>
              <a:t>Adequate quality assurance</a:t>
            </a:r>
          </a:p>
          <a:p>
            <a:pPr lvl="1">
              <a:lnSpc>
                <a:spcPct val="90000"/>
              </a:lnSpc>
            </a:pPr>
            <a:r>
              <a:rPr lang="en-US" sz="1400" dirty="0"/>
              <a:t>Adequately </a:t>
            </a:r>
            <a:r>
              <a:rPr lang="en-US" sz="1400" dirty="0" smtClean="0"/>
              <a:t>documented</a:t>
            </a:r>
          </a:p>
          <a:p>
            <a:pPr marL="0" indent="0">
              <a:buNone/>
            </a:pPr>
            <a:endParaRPr lang="en-US" sz="600" dirty="0" smtClean="0"/>
          </a:p>
          <a:p>
            <a:r>
              <a:rPr lang="en-US" sz="1800" dirty="0" smtClean="0"/>
              <a:t>Enable users to take full advantage of ESS features</a:t>
            </a:r>
          </a:p>
          <a:p>
            <a:pPr lvl="1"/>
            <a:r>
              <a:rPr lang="en-US" sz="1800" dirty="0" smtClean="0"/>
              <a:t>E.g. 2D </a:t>
            </a:r>
            <a:r>
              <a:rPr lang="en-US" sz="1800" dirty="0" err="1" smtClean="0"/>
              <a:t>Rietveld</a:t>
            </a:r>
            <a:r>
              <a:rPr lang="en-US" sz="1800" dirty="0" smtClean="0"/>
              <a:t>, energy resolved imaging, real-time analysis, parametric analysis</a:t>
            </a:r>
          </a:p>
          <a:p>
            <a:pPr marL="0" indent="0">
              <a:buNone/>
            </a:pPr>
            <a:endParaRPr lang="en-US" sz="600" dirty="0" smtClean="0"/>
          </a:p>
          <a:p>
            <a:r>
              <a:rPr lang="en-US" sz="1800" dirty="0" smtClean="0"/>
              <a:t>Improve &amp; debug existing developments based on user feedback</a:t>
            </a:r>
          </a:p>
          <a:p>
            <a:r>
              <a:rPr lang="en-US" sz="1800" dirty="0" smtClean="0"/>
              <a:t>Silver plated solutions</a:t>
            </a:r>
          </a:p>
          <a:p>
            <a:pPr lvl="1"/>
            <a:r>
              <a:rPr lang="en-US" sz="1800" dirty="0" smtClean="0"/>
              <a:t>E.g. automation, support full spectrum of users, single-pulse</a:t>
            </a:r>
          </a:p>
          <a:p>
            <a:pPr marL="0" indent="0">
              <a:buNone/>
            </a:pPr>
            <a:endParaRPr lang="en-US" sz="600" dirty="0" smtClean="0"/>
          </a:p>
          <a:p>
            <a:r>
              <a:rPr lang="en-US" sz="1800" dirty="0" smtClean="0"/>
              <a:t>More advanced features</a:t>
            </a:r>
          </a:p>
          <a:p>
            <a:pPr marL="0" indent="0">
              <a:buNone/>
            </a:pPr>
            <a:endParaRPr lang="en-US" sz="1800" dirty="0" smtClean="0"/>
          </a:p>
          <a:p>
            <a:pPr marL="0" indent="0">
              <a:buNone/>
            </a:pPr>
            <a:r>
              <a:rPr lang="en-US" sz="1800" dirty="0"/>
              <a:t>	</a:t>
            </a:r>
            <a:endParaRPr lang="en-US" sz="1800" dirty="0" smtClean="0"/>
          </a:p>
        </p:txBody>
      </p:sp>
      <p:sp>
        <p:nvSpPr>
          <p:cNvPr id="4" name="Slide Number Placeholder 3"/>
          <p:cNvSpPr>
            <a:spLocks noGrp="1"/>
          </p:cNvSpPr>
          <p:nvPr>
            <p:ph type="sldNum" sz="quarter" idx="12"/>
          </p:nvPr>
        </p:nvSpPr>
        <p:spPr>
          <a:xfrm>
            <a:off x="6902896" y="6448251"/>
            <a:ext cx="2133600" cy="365125"/>
          </a:xfrm>
        </p:spPr>
        <p:txBody>
          <a:bodyPr/>
          <a:lstStyle/>
          <a:p>
            <a:fld id="{551115BC-487E-4422-894C-CB7CD3E79223}" type="slidenum">
              <a:rPr lang="sv-SE" smtClean="0"/>
              <a:t>3</a:t>
            </a:fld>
            <a:endParaRPr lang="sv-SE" dirty="0"/>
          </a:p>
        </p:txBody>
      </p:sp>
      <p:sp>
        <p:nvSpPr>
          <p:cNvPr id="5" name="Right Brace 4"/>
          <p:cNvSpPr/>
          <p:nvPr/>
        </p:nvSpPr>
        <p:spPr>
          <a:xfrm>
            <a:off x="6444208" y="1628800"/>
            <a:ext cx="360040" cy="2016224"/>
          </a:xfrm>
          <a:prstGeom prst="rightBrace">
            <a:avLst>
              <a:gd name="adj1" fmla="val 50401"/>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8" name="Group 17"/>
          <p:cNvGrpSpPr/>
          <p:nvPr/>
        </p:nvGrpSpPr>
        <p:grpSpPr>
          <a:xfrm>
            <a:off x="5508104" y="4365104"/>
            <a:ext cx="3456384" cy="504056"/>
            <a:chOff x="5258857" y="5229200"/>
            <a:chExt cx="3456384" cy="504056"/>
          </a:xfrm>
        </p:grpSpPr>
        <p:cxnSp>
          <p:nvCxnSpPr>
            <p:cNvPr id="13" name="Straight Connector 12"/>
            <p:cNvCxnSpPr/>
            <p:nvPr/>
          </p:nvCxnSpPr>
          <p:spPr>
            <a:xfrm>
              <a:off x="5258857" y="5733256"/>
              <a:ext cx="3456384" cy="0"/>
            </a:xfrm>
            <a:prstGeom prst="line">
              <a:avLst/>
            </a:prstGeom>
            <a:ln>
              <a:solidFill>
                <a:srgbClr val="0094CA"/>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325918" y="5229200"/>
              <a:ext cx="1389323" cy="369332"/>
            </a:xfrm>
            <a:prstGeom prst="rect">
              <a:avLst/>
            </a:prstGeom>
            <a:noFill/>
          </p:spPr>
          <p:txBody>
            <a:bodyPr wrap="none" rtlCol="0">
              <a:spAutoFit/>
            </a:bodyPr>
            <a:lstStyle/>
            <a:p>
              <a:r>
                <a:rPr lang="en-US" dirty="0" smtClean="0">
                  <a:solidFill>
                    <a:srgbClr val="0094CA"/>
                  </a:solidFill>
                </a:rPr>
                <a:t>Construction</a:t>
              </a:r>
              <a:endParaRPr lang="en-US" dirty="0">
                <a:solidFill>
                  <a:srgbClr val="0094CA"/>
                </a:solidFill>
              </a:endParaRPr>
            </a:p>
          </p:txBody>
        </p:sp>
      </p:grpSp>
      <p:sp>
        <p:nvSpPr>
          <p:cNvPr id="19" name="TextBox 18"/>
          <p:cNvSpPr txBox="1"/>
          <p:nvPr/>
        </p:nvSpPr>
        <p:spPr>
          <a:xfrm>
            <a:off x="7828202" y="6237312"/>
            <a:ext cx="1136286" cy="369332"/>
          </a:xfrm>
          <a:prstGeom prst="rect">
            <a:avLst/>
          </a:prstGeom>
          <a:noFill/>
        </p:spPr>
        <p:txBody>
          <a:bodyPr wrap="none" rtlCol="0">
            <a:spAutoFit/>
          </a:bodyPr>
          <a:lstStyle/>
          <a:p>
            <a:r>
              <a:rPr lang="en-US" dirty="0" smtClean="0">
                <a:solidFill>
                  <a:srgbClr val="0094CA"/>
                </a:solidFill>
              </a:rPr>
              <a:t>Operation</a:t>
            </a:r>
            <a:endParaRPr lang="en-US" dirty="0">
              <a:solidFill>
                <a:srgbClr val="0094CA"/>
              </a:solidFill>
            </a:endParaRPr>
          </a:p>
        </p:txBody>
      </p:sp>
      <p:grpSp>
        <p:nvGrpSpPr>
          <p:cNvPr id="8" name="Group 7"/>
          <p:cNvGrpSpPr/>
          <p:nvPr/>
        </p:nvGrpSpPr>
        <p:grpSpPr>
          <a:xfrm>
            <a:off x="5508104" y="5517232"/>
            <a:ext cx="3456384" cy="441340"/>
            <a:chOff x="5364088" y="5867980"/>
            <a:chExt cx="3456384" cy="441340"/>
          </a:xfrm>
        </p:grpSpPr>
        <p:sp>
          <p:nvSpPr>
            <p:cNvPr id="15" name="TextBox 14"/>
            <p:cNvSpPr txBox="1"/>
            <p:nvPr/>
          </p:nvSpPr>
          <p:spPr>
            <a:xfrm>
              <a:off x="6814732" y="5867980"/>
              <a:ext cx="2005740" cy="369332"/>
            </a:xfrm>
            <a:prstGeom prst="rect">
              <a:avLst/>
            </a:prstGeom>
            <a:noFill/>
          </p:spPr>
          <p:txBody>
            <a:bodyPr wrap="none" rtlCol="0">
              <a:spAutoFit/>
            </a:bodyPr>
            <a:lstStyle/>
            <a:p>
              <a:r>
                <a:rPr lang="en-US" dirty="0" smtClean="0">
                  <a:solidFill>
                    <a:srgbClr val="0094CA"/>
                  </a:solidFill>
                </a:rPr>
                <a:t>Hot Commissioning</a:t>
              </a:r>
              <a:endParaRPr lang="en-US" dirty="0">
                <a:solidFill>
                  <a:srgbClr val="0094CA"/>
                </a:solidFill>
              </a:endParaRPr>
            </a:p>
          </p:txBody>
        </p:sp>
        <p:cxnSp>
          <p:nvCxnSpPr>
            <p:cNvPr id="21" name="Straight Connector 20"/>
            <p:cNvCxnSpPr/>
            <p:nvPr/>
          </p:nvCxnSpPr>
          <p:spPr>
            <a:xfrm>
              <a:off x="5364088" y="6309320"/>
              <a:ext cx="3456384" cy="0"/>
            </a:xfrm>
            <a:prstGeom prst="line">
              <a:avLst/>
            </a:prstGeom>
            <a:ln>
              <a:solidFill>
                <a:srgbClr val="0094CA"/>
              </a:solidFill>
            </a:ln>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6876256" y="1599966"/>
            <a:ext cx="2448272" cy="2117066"/>
            <a:chOff x="6876256" y="1599966"/>
            <a:chExt cx="2448272" cy="2117066"/>
          </a:xfrm>
        </p:grpSpPr>
        <p:grpSp>
          <p:nvGrpSpPr>
            <p:cNvPr id="17" name="Group 16"/>
            <p:cNvGrpSpPr/>
            <p:nvPr/>
          </p:nvGrpSpPr>
          <p:grpSpPr>
            <a:xfrm>
              <a:off x="6876256" y="1599966"/>
              <a:ext cx="2448272" cy="2117066"/>
              <a:chOff x="6444208" y="2176030"/>
              <a:chExt cx="2448272" cy="2117066"/>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6516216" y="2176030"/>
                <a:ext cx="1008112" cy="820587"/>
              </a:xfrm>
              <a:prstGeom prst="rect">
                <a:avLst/>
              </a:prstGeom>
            </p:spPr>
          </p:pic>
          <p:sp>
            <p:nvSpPr>
              <p:cNvPr id="7" name="TextBox 6"/>
              <p:cNvSpPr txBox="1"/>
              <p:nvPr/>
            </p:nvSpPr>
            <p:spPr>
              <a:xfrm>
                <a:off x="6444208" y="2968118"/>
                <a:ext cx="2448272" cy="1324978"/>
              </a:xfrm>
              <a:prstGeom prst="rect">
                <a:avLst/>
              </a:prstGeom>
              <a:noFill/>
            </p:spPr>
            <p:txBody>
              <a:bodyPr wrap="square" rtlCol="0">
                <a:spAutoFit/>
              </a:bodyPr>
              <a:lstStyle/>
              <a:p>
                <a:pPr marL="285750" indent="-285750">
                  <a:lnSpc>
                    <a:spcPct val="90000"/>
                  </a:lnSpc>
                  <a:spcAft>
                    <a:spcPts val="600"/>
                  </a:spcAft>
                  <a:buFont typeface="Arial"/>
                  <a:buChar char="•"/>
                </a:pPr>
                <a:r>
                  <a:rPr lang="en-GB" dirty="0" smtClean="0"/>
                  <a:t>SANS</a:t>
                </a:r>
              </a:p>
              <a:p>
                <a:pPr marL="285750" indent="-285750">
                  <a:lnSpc>
                    <a:spcPct val="90000"/>
                  </a:lnSpc>
                  <a:spcAft>
                    <a:spcPts val="600"/>
                  </a:spcAft>
                  <a:buFont typeface="Arial"/>
                  <a:buChar char="•"/>
                </a:pPr>
                <a:r>
                  <a:rPr lang="en-GB" dirty="0" err="1" smtClean="0"/>
                  <a:t>Reflectometry</a:t>
                </a:r>
                <a:endParaRPr lang="en-GB" dirty="0"/>
              </a:p>
              <a:p>
                <a:pPr marL="285750" indent="-285750">
                  <a:lnSpc>
                    <a:spcPct val="90000"/>
                  </a:lnSpc>
                  <a:spcAft>
                    <a:spcPts val="600"/>
                  </a:spcAft>
                  <a:buFont typeface="Arial"/>
                  <a:buChar char="•"/>
                </a:pPr>
                <a:r>
                  <a:rPr lang="en-GB" dirty="0" smtClean="0"/>
                  <a:t>Imaging</a:t>
                </a:r>
              </a:p>
              <a:p>
                <a:pPr marL="285750" indent="-285750">
                  <a:lnSpc>
                    <a:spcPct val="90000"/>
                  </a:lnSpc>
                  <a:spcAft>
                    <a:spcPts val="600"/>
                  </a:spcAft>
                  <a:buFont typeface="Arial"/>
                  <a:buChar char="•"/>
                </a:pPr>
                <a:r>
                  <a:rPr lang="en-GB" dirty="0" smtClean="0"/>
                  <a:t>(QENS)</a:t>
                </a:r>
                <a:endParaRPr lang="en-US" dirty="0"/>
              </a:p>
            </p:txBody>
          </p:sp>
        </p:grpSp>
        <p:sp>
          <p:nvSpPr>
            <p:cNvPr id="9" name="TextBox 8"/>
            <p:cNvSpPr txBox="1"/>
            <p:nvPr/>
          </p:nvSpPr>
          <p:spPr>
            <a:xfrm>
              <a:off x="7956376" y="1772816"/>
              <a:ext cx="883250" cy="369332"/>
            </a:xfrm>
            <a:prstGeom prst="rect">
              <a:avLst/>
            </a:prstGeom>
            <a:noFill/>
          </p:spPr>
          <p:txBody>
            <a:bodyPr wrap="none" rtlCol="0">
              <a:spAutoFit/>
            </a:bodyPr>
            <a:lstStyle/>
            <a:p>
              <a:r>
                <a:rPr lang="en-US" dirty="0" smtClean="0"/>
                <a:t>(WP10)</a:t>
              </a:r>
              <a:endParaRPr lang="en-US" dirty="0"/>
            </a:p>
          </p:txBody>
        </p:sp>
      </p:grpSp>
    </p:spTree>
    <p:extLst>
      <p:ext uri="{BB962C8B-B14F-4D97-AF65-F5344CB8AC3E}">
        <p14:creationId xmlns:p14="http://schemas.microsoft.com/office/powerpoint/2010/main" val="848460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 Opportunities</a:t>
            </a:r>
            <a:endParaRPr lang="en-US" dirty="0"/>
          </a:p>
        </p:txBody>
      </p:sp>
      <p:sp>
        <p:nvSpPr>
          <p:cNvPr id="3" name="Content Placeholder 2"/>
          <p:cNvSpPr>
            <a:spLocks noGrp="1"/>
          </p:cNvSpPr>
          <p:nvPr>
            <p:ph sz="half" idx="1"/>
          </p:nvPr>
        </p:nvSpPr>
        <p:spPr>
          <a:xfrm>
            <a:off x="794565" y="1659735"/>
            <a:ext cx="4038600" cy="4525963"/>
          </a:xfrm>
        </p:spPr>
        <p:txBody>
          <a:bodyPr>
            <a:noAutofit/>
          </a:bodyPr>
          <a:lstStyle/>
          <a:p>
            <a:pPr marL="171450" indent="-171450">
              <a:buFont typeface="Arial"/>
              <a:buChar char="•"/>
            </a:pPr>
            <a:r>
              <a:rPr lang="en-US" sz="1800" dirty="0"/>
              <a:t>Reduce construction budget by </a:t>
            </a:r>
            <a:r>
              <a:rPr lang="en-US" sz="1800" dirty="0" smtClean="0"/>
              <a:t>~9 </a:t>
            </a:r>
            <a:r>
              <a:rPr lang="en-US" sz="1800" dirty="0"/>
              <a:t>scientist year </a:t>
            </a:r>
            <a:r>
              <a:rPr lang="en-US" sz="1800" dirty="0" smtClean="0"/>
              <a:t>(1 </a:t>
            </a:r>
            <a:r>
              <a:rPr lang="en-US" sz="1800" dirty="0" smtClean="0"/>
              <a:t>M€) </a:t>
            </a:r>
            <a:r>
              <a:rPr lang="en-US" sz="1800" dirty="0"/>
              <a:t>by transition core staff to pre-operation end of 2019</a:t>
            </a:r>
            <a:r>
              <a:rPr lang="en-US" sz="1800" dirty="0" smtClean="0"/>
              <a:t>. </a:t>
            </a:r>
            <a:endParaRPr lang="en-US" sz="1800" dirty="0"/>
          </a:p>
          <a:p>
            <a:pPr marL="171450" indent="-171450">
              <a:buFont typeface="Arial"/>
              <a:buChar char="•"/>
            </a:pPr>
            <a:r>
              <a:rPr lang="en-US" sz="1800" dirty="0"/>
              <a:t>Setup close collaborations with ILL (on diffraction) and ISIS (on diffraction and INS), essentially continuing the role ESS has in SINE2020.</a:t>
            </a:r>
          </a:p>
          <a:p>
            <a:pPr marL="628650" lvl="1" indent="-171450">
              <a:buFont typeface="Arial"/>
              <a:buChar char="•"/>
            </a:pPr>
            <a:r>
              <a:rPr lang="en-US" sz="1800" dirty="0"/>
              <a:t>Get pro-bono collaboration with ILL about diffraction.</a:t>
            </a:r>
          </a:p>
          <a:p>
            <a:pPr marL="171450" indent="-171450">
              <a:buFont typeface="Arial"/>
              <a:buChar char="•"/>
            </a:pPr>
            <a:r>
              <a:rPr lang="en-US" sz="1800" dirty="0"/>
              <a:t>ESS can demonstrate to stakeholders that it takes analysis software seriously (as promised) by pointing to an expanded core team (which however, still is small)</a:t>
            </a:r>
            <a:r>
              <a:rPr lang="en-US" sz="1800" dirty="0" smtClean="0"/>
              <a:t>.</a:t>
            </a:r>
            <a:endParaRPr lang="en-US" sz="1800" dirty="0"/>
          </a:p>
        </p:txBody>
      </p:sp>
      <p:sp>
        <p:nvSpPr>
          <p:cNvPr id="4" name="Content Placeholder 3"/>
          <p:cNvSpPr>
            <a:spLocks noGrp="1"/>
          </p:cNvSpPr>
          <p:nvPr>
            <p:ph sz="half" idx="2"/>
          </p:nvPr>
        </p:nvSpPr>
        <p:spPr>
          <a:xfrm>
            <a:off x="4648200" y="1600200"/>
            <a:ext cx="4038600" cy="5127156"/>
          </a:xfrm>
        </p:spPr>
        <p:txBody>
          <a:bodyPr>
            <a:noAutofit/>
          </a:bodyPr>
          <a:lstStyle/>
          <a:p>
            <a:pPr marL="171450" indent="-171450">
              <a:buFont typeface="Arial"/>
              <a:buChar char="•"/>
            </a:pPr>
            <a:r>
              <a:rPr lang="en-US" sz="1800" dirty="0"/>
              <a:t>Can recruit ESS SINE2020 developers </a:t>
            </a:r>
            <a:r>
              <a:rPr lang="en-US" sz="1800" dirty="0" smtClean="0"/>
              <a:t>now:</a:t>
            </a:r>
            <a:endParaRPr lang="en-US" sz="1800" dirty="0"/>
          </a:p>
          <a:p>
            <a:pPr marL="800100" lvl="1" indent="-342900">
              <a:buFont typeface="Lucida Grande"/>
              <a:buChar char="-"/>
            </a:pPr>
            <a:r>
              <a:rPr lang="en-US" sz="1800" dirty="0"/>
              <a:t>preventing them from pursuing other opportunities</a:t>
            </a:r>
          </a:p>
          <a:p>
            <a:pPr marL="800100" lvl="1" indent="-342900">
              <a:buFont typeface="Lucida Grande"/>
              <a:buChar char="-"/>
            </a:pPr>
            <a:r>
              <a:rPr lang="en-US" sz="1800" dirty="0"/>
              <a:t>Increase </a:t>
            </a:r>
            <a:r>
              <a:rPr lang="en-US" sz="1800" dirty="0" smtClean="0"/>
              <a:t>productivity and efficiency </a:t>
            </a:r>
            <a:r>
              <a:rPr lang="en-US" sz="1800" dirty="0"/>
              <a:t>by setting up lean software development team already now composed of all members in the DAM group, and having it addressing tasks in both SINE2020 and in the ESS construction project (this is possible because the ESS SINE2020 deliverables in the current ESS internal plan will be delivered much earlier than the plan approved by the European Commission</a:t>
            </a:r>
            <a:r>
              <a:rPr lang="en-US" sz="1800" dirty="0" smtClean="0"/>
              <a:t>.)</a:t>
            </a:r>
            <a:endParaRPr lang="en-US" sz="1800" dirty="0"/>
          </a:p>
        </p:txBody>
      </p:sp>
      <p:sp>
        <p:nvSpPr>
          <p:cNvPr id="5" name="Slide Number Placeholder 4"/>
          <p:cNvSpPr>
            <a:spLocks noGrp="1"/>
          </p:cNvSpPr>
          <p:nvPr>
            <p:ph type="sldNum" sz="quarter" idx="12"/>
          </p:nvPr>
        </p:nvSpPr>
        <p:spPr/>
        <p:txBody>
          <a:bodyPr/>
          <a:lstStyle/>
          <a:p>
            <a:fld id="{551115BC-487E-4422-894C-CB7CD3E79223}" type="slidenum">
              <a:rPr lang="sv-SE" smtClean="0"/>
              <a:t>30</a:t>
            </a:fld>
            <a:endParaRPr lang="sv-SE" dirty="0"/>
          </a:p>
        </p:txBody>
      </p:sp>
      <p:sp>
        <p:nvSpPr>
          <p:cNvPr id="6" name="TextBox 5"/>
          <p:cNvSpPr txBox="1"/>
          <p:nvPr/>
        </p:nvSpPr>
        <p:spPr>
          <a:xfrm>
            <a:off x="169625" y="1782230"/>
            <a:ext cx="531566" cy="707886"/>
          </a:xfrm>
          <a:prstGeom prst="rect">
            <a:avLst/>
          </a:prstGeom>
          <a:solidFill>
            <a:srgbClr val="C0504D"/>
          </a:solidFill>
        </p:spPr>
        <p:txBody>
          <a:bodyPr wrap="none" rtlCol="0">
            <a:spAutoFit/>
          </a:bodyPr>
          <a:lstStyle/>
          <a:p>
            <a:r>
              <a:rPr lang="en-US" sz="4000" b="1" dirty="0" smtClean="0">
                <a:solidFill>
                  <a:schemeClr val="bg1"/>
                </a:solidFill>
              </a:rPr>
              <a:t>O</a:t>
            </a:r>
            <a:endParaRPr lang="en-US" sz="4000" b="1" dirty="0">
              <a:solidFill>
                <a:schemeClr val="bg1"/>
              </a:solidFill>
            </a:endParaRPr>
          </a:p>
        </p:txBody>
      </p:sp>
    </p:spTree>
    <p:extLst>
      <p:ext uri="{BB962C8B-B14F-4D97-AF65-F5344CB8AC3E}">
        <p14:creationId xmlns:p14="http://schemas.microsoft.com/office/powerpoint/2010/main" val="960109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Scenario A: Threats</a:t>
            </a:r>
            <a:endParaRPr lang="en-US" dirty="0"/>
          </a:p>
        </p:txBody>
      </p:sp>
      <p:sp>
        <p:nvSpPr>
          <p:cNvPr id="8" name="Content Placeholder 7"/>
          <p:cNvSpPr>
            <a:spLocks noGrp="1"/>
          </p:cNvSpPr>
          <p:nvPr>
            <p:ph sz="half" idx="1"/>
          </p:nvPr>
        </p:nvSpPr>
        <p:spPr>
          <a:xfrm>
            <a:off x="457200" y="1659735"/>
            <a:ext cx="4038600" cy="4525963"/>
          </a:xfrm>
        </p:spPr>
        <p:txBody>
          <a:bodyPr>
            <a:noAutofit/>
          </a:bodyPr>
          <a:lstStyle/>
          <a:p>
            <a:r>
              <a:rPr lang="en-US" sz="1800" dirty="0" smtClean="0"/>
              <a:t>Recovered instrument schedule will prevent scope to be moved to pre-operation phase.</a:t>
            </a:r>
          </a:p>
          <a:p>
            <a:r>
              <a:rPr lang="en-US" sz="1800" dirty="0" smtClean="0"/>
              <a:t>MLZ rejects and opposes (considered to have low probability)</a:t>
            </a:r>
            <a:endParaRPr lang="en-US" sz="1800" dirty="0"/>
          </a:p>
        </p:txBody>
      </p:sp>
      <p:sp>
        <p:nvSpPr>
          <p:cNvPr id="4" name="Content Placeholder 3"/>
          <p:cNvSpPr>
            <a:spLocks noGrp="1"/>
          </p:cNvSpPr>
          <p:nvPr>
            <p:ph sz="half" idx="2"/>
          </p:nvPr>
        </p:nvSpPr>
        <p:spPr/>
        <p:txBody>
          <a:bodyPr/>
          <a:lstStyle/>
          <a:p>
            <a:r>
              <a:rPr lang="en-US" sz="1800" dirty="0"/>
              <a:t>General resistance amongst stakeholders to increase cash at the cost of in </a:t>
            </a:r>
            <a:r>
              <a:rPr lang="en-US" sz="1800" dirty="0" smtClean="0"/>
              <a:t>kind.</a:t>
            </a:r>
            <a:endParaRPr lang="en-US" sz="1800" dirty="0"/>
          </a:p>
          <a:p>
            <a:pPr lvl="1"/>
            <a:r>
              <a:rPr lang="en-US" sz="1800" dirty="0"/>
              <a:t>However, scenario A actually follows an advice from Mark Johnson at the ESS Annual Review in 2015 of developing analysis software in house rather than in kind in order to ensure that proper skills and domain knowledge are developed prior to operation</a:t>
            </a:r>
            <a:r>
              <a:rPr lang="en-US" sz="1800" dirty="0" smtClean="0"/>
              <a:t>.</a:t>
            </a:r>
            <a:endParaRPr lang="en-US" sz="1800" dirty="0"/>
          </a:p>
        </p:txBody>
      </p:sp>
      <p:sp>
        <p:nvSpPr>
          <p:cNvPr id="5" name="Slide Number Placeholder 4"/>
          <p:cNvSpPr>
            <a:spLocks noGrp="1"/>
          </p:cNvSpPr>
          <p:nvPr>
            <p:ph type="sldNum" sz="quarter" idx="12"/>
          </p:nvPr>
        </p:nvSpPr>
        <p:spPr/>
        <p:txBody>
          <a:bodyPr/>
          <a:lstStyle/>
          <a:p>
            <a:fld id="{551115BC-487E-4422-894C-CB7CD3E79223}" type="slidenum">
              <a:rPr lang="sv-SE" smtClean="0"/>
              <a:t>31</a:t>
            </a:fld>
            <a:endParaRPr lang="sv-SE" dirty="0"/>
          </a:p>
        </p:txBody>
      </p:sp>
      <p:sp>
        <p:nvSpPr>
          <p:cNvPr id="9" name="TextBox 8"/>
          <p:cNvSpPr txBox="1"/>
          <p:nvPr/>
        </p:nvSpPr>
        <p:spPr>
          <a:xfrm>
            <a:off x="238127" y="1775885"/>
            <a:ext cx="438642" cy="707886"/>
          </a:xfrm>
          <a:prstGeom prst="rect">
            <a:avLst/>
          </a:prstGeom>
          <a:solidFill>
            <a:srgbClr val="C0504D"/>
          </a:solidFill>
        </p:spPr>
        <p:txBody>
          <a:bodyPr wrap="none" rtlCol="0">
            <a:spAutoFit/>
          </a:bodyPr>
          <a:lstStyle/>
          <a:p>
            <a:r>
              <a:rPr lang="en-US" sz="4000" b="1" dirty="0">
                <a:solidFill>
                  <a:schemeClr val="bg1"/>
                </a:solidFill>
              </a:rPr>
              <a:t>T</a:t>
            </a:r>
          </a:p>
        </p:txBody>
      </p:sp>
    </p:spTree>
    <p:extLst>
      <p:ext uri="{BB962C8B-B14F-4D97-AF65-F5344CB8AC3E}">
        <p14:creationId xmlns:p14="http://schemas.microsoft.com/office/powerpoint/2010/main" val="2034644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B: Introduction</a:t>
            </a:r>
            <a:endParaRPr lang="en-US" dirty="0"/>
          </a:p>
        </p:txBody>
      </p:sp>
      <p:sp>
        <p:nvSpPr>
          <p:cNvPr id="3" name="Content Placeholder 2"/>
          <p:cNvSpPr>
            <a:spLocks noGrp="1"/>
          </p:cNvSpPr>
          <p:nvPr>
            <p:ph idx="1"/>
          </p:nvPr>
        </p:nvSpPr>
        <p:spPr>
          <a:xfrm>
            <a:off x="457200" y="1600200"/>
            <a:ext cx="8229600" cy="4988243"/>
          </a:xfrm>
        </p:spPr>
        <p:txBody>
          <a:bodyPr>
            <a:normAutofit lnSpcReduction="10000"/>
          </a:bodyPr>
          <a:lstStyle/>
          <a:p>
            <a:pPr marL="0" indent="0">
              <a:buNone/>
            </a:pPr>
            <a:r>
              <a:rPr lang="en-US" sz="1800" dirty="0" smtClean="0"/>
              <a:t>Scenario B triggers the opportunities mentioned for Scenario A:</a:t>
            </a:r>
          </a:p>
          <a:p>
            <a:r>
              <a:rPr lang="en-US" sz="1800" dirty="0" smtClean="0"/>
              <a:t>Core staff is transitioned to operation end of 2019 and thus all scope to be delivered subsequently by core staff is moved to pre-operation. This is considered plausible because in scenario A the core staff can be ready end of 2019 for cold commissioning of first instrument regardless of which instrument is the first (with the exception of ODIN).</a:t>
            </a:r>
          </a:p>
          <a:p>
            <a:r>
              <a:rPr lang="en-US" sz="1800" dirty="0" smtClean="0"/>
              <a:t>A collaboration is established with ISIS on INS. This is also very plausible, there is already good collaboration between ESS and ISIS in SINE2020 and for MANTID, and it would also be beneficial for ISIS (win-win).</a:t>
            </a:r>
          </a:p>
          <a:p>
            <a:r>
              <a:rPr lang="en-US" sz="1800" dirty="0" smtClean="0"/>
              <a:t>A pro-bono collaboration with ILL is established. A scenario where Juan Rodriguez-</a:t>
            </a:r>
            <a:r>
              <a:rPr lang="en-US" sz="1800" dirty="0" err="1" smtClean="0"/>
              <a:t>Carvajal</a:t>
            </a:r>
            <a:r>
              <a:rPr lang="en-US" sz="1800" dirty="0" smtClean="0"/>
              <a:t> (lead developer of </a:t>
            </a:r>
            <a:r>
              <a:rPr lang="en-US" sz="1800" dirty="0" err="1" smtClean="0"/>
              <a:t>Fullprof</a:t>
            </a:r>
            <a:r>
              <a:rPr lang="en-US" sz="1800" dirty="0" smtClean="0"/>
              <a:t>) is committed to such a collaboration can be envisioned and would benefit and reduce risks significantly for both ESS and ILL. In Scenario B a contribution of 50% for three years </a:t>
            </a:r>
            <a:r>
              <a:rPr lang="en-US" sz="1800" smtClean="0"/>
              <a:t>is assumed.</a:t>
            </a:r>
            <a:endParaRPr lang="en-US" sz="1800" dirty="0" smtClean="0"/>
          </a:p>
          <a:p>
            <a:r>
              <a:rPr lang="en-US" sz="1800" dirty="0" smtClean="0"/>
              <a:t>ESS SINE2020 developers are embedded in core team. This is mostly an HR issue, but it would increase productivity and efficiency making it possible to deliver the same scope for less and enabling the team to get a better overview of techniques other than SANS. It is assumed in Scenario B that it removes the need for an extra person in the construction phase.</a:t>
            </a:r>
            <a:endParaRPr lang="en-US" sz="1800" dirty="0"/>
          </a:p>
        </p:txBody>
      </p:sp>
      <p:sp>
        <p:nvSpPr>
          <p:cNvPr id="4" name="Slide Number Placeholder 3"/>
          <p:cNvSpPr>
            <a:spLocks noGrp="1"/>
          </p:cNvSpPr>
          <p:nvPr>
            <p:ph type="sldNum" sz="quarter" idx="12"/>
          </p:nvPr>
        </p:nvSpPr>
        <p:spPr/>
        <p:txBody>
          <a:bodyPr/>
          <a:lstStyle/>
          <a:p>
            <a:fld id="{551115BC-487E-4422-894C-CB7CD3E79223}" type="slidenum">
              <a:rPr lang="sv-SE" smtClean="0"/>
              <a:t>32</a:t>
            </a:fld>
            <a:endParaRPr lang="sv-SE" dirty="0"/>
          </a:p>
        </p:txBody>
      </p:sp>
    </p:spTree>
    <p:extLst>
      <p:ext uri="{BB962C8B-B14F-4D97-AF65-F5344CB8AC3E}">
        <p14:creationId xmlns:p14="http://schemas.microsoft.com/office/powerpoint/2010/main" val="2789971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808896" y="4884849"/>
            <a:ext cx="4003938" cy="1822662"/>
            <a:chOff x="4689826" y="4739319"/>
            <a:chExt cx="4003938" cy="1822662"/>
          </a:xfrm>
        </p:grpSpPr>
        <p:pic>
          <p:nvPicPr>
            <p:cNvPr id="12" name="Picture 11" descr="collaborations_3.png"/>
            <p:cNvPicPr>
              <a:picLocks noChangeAspect="1"/>
            </p:cNvPicPr>
            <p:nvPr/>
          </p:nvPicPr>
          <p:blipFill rotWithShape="1">
            <a:blip r:embed="rId3">
              <a:extLst>
                <a:ext uri="{28A0092B-C50C-407E-A947-70E740481C1C}">
                  <a14:useLocalDpi xmlns:a14="http://schemas.microsoft.com/office/drawing/2010/main" val="0"/>
                </a:ext>
              </a:extLst>
            </a:blip>
            <a:srcRect b="5471"/>
            <a:stretch/>
          </p:blipFill>
          <p:spPr>
            <a:xfrm>
              <a:off x="4689826" y="4739319"/>
              <a:ext cx="4003938" cy="1822662"/>
            </a:xfrm>
            <a:prstGeom prst="rect">
              <a:avLst/>
            </a:prstGeom>
          </p:spPr>
        </p:pic>
        <p:sp>
          <p:nvSpPr>
            <p:cNvPr id="13" name="TextBox 12"/>
            <p:cNvSpPr txBox="1"/>
            <p:nvPr/>
          </p:nvSpPr>
          <p:spPr>
            <a:xfrm>
              <a:off x="5642341" y="5629281"/>
              <a:ext cx="668615" cy="215444"/>
            </a:xfrm>
            <a:prstGeom prst="rect">
              <a:avLst/>
            </a:prstGeom>
            <a:solidFill>
              <a:schemeClr val="bg1"/>
            </a:solidFill>
          </p:spPr>
          <p:txBody>
            <a:bodyPr wrap="none" lIns="0" tIns="0" rIns="0" bIns="0" rtlCol="0">
              <a:spAutoFit/>
            </a:bodyPr>
            <a:lstStyle/>
            <a:p>
              <a:r>
                <a:rPr lang="en-US" sz="1400" dirty="0" smtClean="0"/>
                <a:t>Pro bono</a:t>
              </a:r>
              <a:endParaRPr lang="en-US" sz="1400" dirty="0"/>
            </a:p>
          </p:txBody>
        </p:sp>
        <p:sp>
          <p:nvSpPr>
            <p:cNvPr id="14" name="TextBox 13"/>
            <p:cNvSpPr txBox="1"/>
            <p:nvPr/>
          </p:nvSpPr>
          <p:spPr>
            <a:xfrm>
              <a:off x="6866326" y="5351712"/>
              <a:ext cx="433324" cy="215444"/>
            </a:xfrm>
            <a:prstGeom prst="rect">
              <a:avLst/>
            </a:prstGeom>
            <a:solidFill>
              <a:schemeClr val="bg1"/>
            </a:solidFill>
          </p:spPr>
          <p:txBody>
            <a:bodyPr wrap="none" lIns="0" tIns="0" rIns="0" bIns="0" rtlCol="0">
              <a:spAutoFit/>
            </a:bodyPr>
            <a:lstStyle/>
            <a:p>
              <a:r>
                <a:rPr lang="en-US" sz="1400" dirty="0" err="1" smtClean="0"/>
                <a:t>collab</a:t>
              </a:r>
              <a:endParaRPr lang="en-US" sz="1400" dirty="0"/>
            </a:p>
          </p:txBody>
        </p:sp>
        <p:sp>
          <p:nvSpPr>
            <p:cNvPr id="15" name="TextBox 14"/>
            <p:cNvSpPr txBox="1"/>
            <p:nvPr/>
          </p:nvSpPr>
          <p:spPr>
            <a:xfrm>
              <a:off x="6138712" y="5371557"/>
              <a:ext cx="487588" cy="215444"/>
            </a:xfrm>
            <a:prstGeom prst="rect">
              <a:avLst/>
            </a:prstGeom>
            <a:solidFill>
              <a:schemeClr val="bg1"/>
            </a:solidFill>
          </p:spPr>
          <p:txBody>
            <a:bodyPr wrap="none" lIns="0" tIns="0" rIns="0" bIns="0" rtlCol="0">
              <a:spAutoFit/>
            </a:bodyPr>
            <a:lstStyle/>
            <a:p>
              <a:r>
                <a:rPr lang="en-US" sz="1400" dirty="0"/>
                <a:t>i</a:t>
              </a:r>
              <a:r>
                <a:rPr lang="en-US" sz="1400" dirty="0" smtClean="0"/>
                <a:t>n kind</a:t>
              </a:r>
              <a:endParaRPr lang="en-US" sz="1400" dirty="0"/>
            </a:p>
          </p:txBody>
        </p:sp>
        <p:sp>
          <p:nvSpPr>
            <p:cNvPr id="16" name="TextBox 15"/>
            <p:cNvSpPr txBox="1"/>
            <p:nvPr/>
          </p:nvSpPr>
          <p:spPr>
            <a:xfrm>
              <a:off x="7243642" y="5643025"/>
              <a:ext cx="487588" cy="215444"/>
            </a:xfrm>
            <a:prstGeom prst="rect">
              <a:avLst/>
            </a:prstGeom>
            <a:solidFill>
              <a:schemeClr val="bg1"/>
            </a:solidFill>
          </p:spPr>
          <p:txBody>
            <a:bodyPr wrap="none" lIns="0" tIns="0" rIns="0" bIns="0" rtlCol="0">
              <a:spAutoFit/>
            </a:bodyPr>
            <a:lstStyle/>
            <a:p>
              <a:r>
                <a:rPr lang="en-US" sz="1400" dirty="0"/>
                <a:t>i</a:t>
              </a:r>
              <a:r>
                <a:rPr lang="en-US" sz="1400" dirty="0" smtClean="0"/>
                <a:t>n kind</a:t>
              </a:r>
              <a:endParaRPr lang="en-US" sz="1400" dirty="0"/>
            </a:p>
          </p:txBody>
        </p:sp>
      </p:grpSp>
      <p:sp>
        <p:nvSpPr>
          <p:cNvPr id="2" name="Title 1"/>
          <p:cNvSpPr>
            <a:spLocks noGrp="1"/>
          </p:cNvSpPr>
          <p:nvPr>
            <p:ph type="title"/>
          </p:nvPr>
        </p:nvSpPr>
        <p:spPr/>
        <p:txBody>
          <a:bodyPr/>
          <a:lstStyle/>
          <a:p>
            <a:r>
              <a:rPr lang="en-US" dirty="0" smtClean="0"/>
              <a:t>Desired scenario</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33</a:t>
            </a:fld>
            <a:endParaRPr lang="sv-SE" dirty="0"/>
          </a:p>
        </p:txBody>
      </p:sp>
      <p:graphicFrame>
        <p:nvGraphicFramePr>
          <p:cNvPr id="5" name="Object 4"/>
          <p:cNvGraphicFramePr>
            <a:graphicFrameLocks noChangeAspect="1"/>
          </p:cNvGraphicFramePr>
          <p:nvPr>
            <p:extLst>
              <p:ext uri="{D42A27DB-BD31-4B8C-83A1-F6EECF244321}">
                <p14:modId xmlns:p14="http://schemas.microsoft.com/office/powerpoint/2010/main" val="2359831951"/>
              </p:ext>
            </p:extLst>
          </p:nvPr>
        </p:nvGraphicFramePr>
        <p:xfrm>
          <a:off x="423070" y="1766859"/>
          <a:ext cx="5238750" cy="4833938"/>
        </p:xfrm>
        <a:graphic>
          <a:graphicData uri="http://schemas.openxmlformats.org/presentationml/2006/ole">
            <mc:AlternateContent xmlns:mc="http://schemas.openxmlformats.org/markup-compatibility/2006">
              <mc:Choice xmlns:v="urn:schemas-microsoft-com:vml" Requires="v">
                <p:oleObj spid="_x0000_s8919" name="Worksheet" r:id="rId4" imgW="10477500" imgH="9664700" progId="Excel.Sheet.12">
                  <p:embed/>
                </p:oleObj>
              </mc:Choice>
              <mc:Fallback>
                <p:oleObj name="Worksheet" r:id="rId4" imgW="10477500" imgH="9664700" progId="Excel.Sheet.12">
                  <p:embed/>
                  <p:pic>
                    <p:nvPicPr>
                      <p:cNvPr id="0" name=""/>
                      <p:cNvPicPr/>
                      <p:nvPr/>
                    </p:nvPicPr>
                    <p:blipFill>
                      <a:blip r:embed="rId5"/>
                      <a:stretch>
                        <a:fillRect/>
                      </a:stretch>
                    </p:blipFill>
                    <p:spPr>
                      <a:xfrm>
                        <a:off x="423070" y="1766859"/>
                        <a:ext cx="5238750" cy="4833938"/>
                      </a:xfrm>
                      <a:prstGeom prst="rect">
                        <a:avLst/>
                      </a:prstGeom>
                    </p:spPr>
                  </p:pic>
                </p:oleObj>
              </mc:Fallback>
            </mc:AlternateContent>
          </a:graphicData>
        </a:graphic>
      </p:graphicFrame>
      <p:sp>
        <p:nvSpPr>
          <p:cNvPr id="10" name="TextBox 9"/>
          <p:cNvSpPr txBox="1"/>
          <p:nvPr/>
        </p:nvSpPr>
        <p:spPr>
          <a:xfrm>
            <a:off x="5979693" y="2116767"/>
            <a:ext cx="2831093" cy="1477328"/>
          </a:xfrm>
          <a:prstGeom prst="rect">
            <a:avLst/>
          </a:prstGeom>
          <a:noFill/>
        </p:spPr>
        <p:txBody>
          <a:bodyPr wrap="square" rtlCol="0">
            <a:spAutoFit/>
          </a:bodyPr>
          <a:lstStyle/>
          <a:p>
            <a:pPr marL="171450" indent="-171450">
              <a:buFont typeface="Arial"/>
              <a:buChar char="•"/>
            </a:pPr>
            <a:r>
              <a:rPr lang="en-US" dirty="0" smtClean="0"/>
              <a:t>Diagonally hatched areas are cancelled thus in house development (cash) reduced by three person years.</a:t>
            </a:r>
            <a:endParaRPr lang="en-US" dirty="0"/>
          </a:p>
        </p:txBody>
      </p:sp>
    </p:spTree>
    <p:extLst>
      <p:ext uri="{BB962C8B-B14F-4D97-AF65-F5344CB8AC3E}">
        <p14:creationId xmlns:p14="http://schemas.microsoft.com/office/powerpoint/2010/main" val="1643751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B: SWOT analysis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34</a:t>
            </a:fld>
            <a:endParaRPr lang="sv-SE" dirty="0"/>
          </a:p>
        </p:txBody>
      </p:sp>
      <p:graphicFrame>
        <p:nvGraphicFramePr>
          <p:cNvPr id="5" name="Content Placeholder 4"/>
          <p:cNvGraphicFramePr>
            <a:graphicFrameLocks/>
          </p:cNvGraphicFramePr>
          <p:nvPr>
            <p:extLst>
              <p:ext uri="{D42A27DB-BD31-4B8C-83A1-F6EECF244321}">
                <p14:modId xmlns:p14="http://schemas.microsoft.com/office/powerpoint/2010/main" val="2575304164"/>
              </p:ext>
            </p:extLst>
          </p:nvPr>
        </p:nvGraphicFramePr>
        <p:xfrm>
          <a:off x="505474" y="1906917"/>
          <a:ext cx="8229600" cy="4328159"/>
        </p:xfrm>
        <a:graphic>
          <a:graphicData uri="http://schemas.openxmlformats.org/drawingml/2006/table">
            <a:tbl>
              <a:tblPr firstRow="1" bandRow="1">
                <a:tableStyleId>{2D5ABB26-0587-4C30-8999-92F81FD0307C}</a:tableStyleId>
              </a:tblPr>
              <a:tblGrid>
                <a:gridCol w="542661"/>
                <a:gridCol w="3572139"/>
                <a:gridCol w="3440400"/>
                <a:gridCol w="674400"/>
              </a:tblGrid>
              <a:tr h="370840">
                <a:tc>
                  <a:txBody>
                    <a:bodyPr/>
                    <a:lstStyle/>
                    <a:p>
                      <a:pPr algn="ctr"/>
                      <a:r>
                        <a:rPr lang="en-US" sz="2400" b="1" dirty="0" smtClean="0">
                          <a:solidFill>
                            <a:srgbClr val="C0504D"/>
                          </a:solidFill>
                        </a:rPr>
                        <a:t>S</a:t>
                      </a:r>
                      <a:endParaRPr lang="en-US" sz="2400" b="1" dirty="0">
                        <a:solidFill>
                          <a:srgbClr val="C0504D"/>
                        </a:solidFill>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71450" indent="-171450">
                        <a:buFont typeface="Arial"/>
                        <a:buChar char="•"/>
                      </a:pPr>
                      <a:r>
                        <a:rPr lang="en-US" sz="1600" baseline="0" dirty="0" smtClean="0">
                          <a:solidFill>
                            <a:schemeClr val="tx1"/>
                          </a:solidFill>
                        </a:rPr>
                        <a:t>Moves scope to pre-operation corresponding to 9 person years and 1 MEUR without affecting scope to be delivered before Hot Commissioning.</a:t>
                      </a:r>
                    </a:p>
                    <a:p>
                      <a:pPr marL="171450" indent="-171450">
                        <a:buFont typeface="Arial"/>
                        <a:buChar char="•"/>
                      </a:pPr>
                      <a:r>
                        <a:rPr lang="en-US" sz="1600" baseline="0" dirty="0" smtClean="0">
                          <a:solidFill>
                            <a:schemeClr val="tx1"/>
                          </a:solidFill>
                        </a:rPr>
                        <a:t>Reduces cash expenditure by three scientist years (350 </a:t>
                      </a:r>
                      <a:r>
                        <a:rPr lang="en-US" sz="1600" baseline="0" dirty="0" err="1" smtClean="0">
                          <a:solidFill>
                            <a:schemeClr val="tx1"/>
                          </a:solidFill>
                        </a:rPr>
                        <a:t>kEUR</a:t>
                      </a:r>
                      <a:r>
                        <a:rPr lang="en-US" sz="1600" baseline="0" dirty="0" smtClean="0">
                          <a:solidFill>
                            <a:schemeClr val="tx1"/>
                          </a:solidFill>
                        </a:rPr>
                        <a:t>) without affecting scope.</a:t>
                      </a:r>
                    </a:p>
                    <a:p>
                      <a:pPr marL="171450" indent="-171450">
                        <a:buFont typeface="Arial"/>
                        <a:buChar char="•"/>
                      </a:pPr>
                      <a:r>
                        <a:rPr lang="en-US" sz="1600" baseline="0" dirty="0" smtClean="0">
                          <a:solidFill>
                            <a:schemeClr val="tx1"/>
                          </a:solidFill>
                        </a:rPr>
                        <a:t>Formalized collaboration with ILL on powder and single crystal diffraction ensures knowledge transfer.</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71450" indent="-171450">
                        <a:buFont typeface="Arial"/>
                        <a:buChar char="•"/>
                      </a:pPr>
                      <a:r>
                        <a:rPr lang="en-US" sz="1600" dirty="0" smtClean="0"/>
                        <a:t>None (on the contrary, the two weaknesses</a:t>
                      </a:r>
                      <a:r>
                        <a:rPr lang="en-US" sz="1600" baseline="0" dirty="0" smtClean="0"/>
                        <a:t> in Scenario A are significantly mitigated)</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b="1" dirty="0" smtClean="0">
                          <a:solidFill>
                            <a:schemeClr val="accent2"/>
                          </a:solidFill>
                        </a:rPr>
                        <a:t>W</a:t>
                      </a:r>
                      <a:endParaRPr lang="en-US" sz="2400" b="1" dirty="0">
                        <a:solidFill>
                          <a:schemeClr val="accent2"/>
                        </a:solidFill>
                      </a:endParaRP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2400" b="1" dirty="0" smtClean="0">
                          <a:solidFill>
                            <a:srgbClr val="C0504D"/>
                          </a:solidFill>
                        </a:rPr>
                        <a:t>T</a:t>
                      </a:r>
                      <a:endParaRPr lang="en-US" sz="2400" b="1" dirty="0">
                        <a:solidFill>
                          <a:srgbClr val="C0504D"/>
                        </a:solidFill>
                      </a:endParaRPr>
                    </a:p>
                  </a:txBody>
                  <a:tcPr anchor="b">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71450" indent="-171450">
                        <a:buFont typeface="Arial"/>
                        <a:buChar char="•"/>
                      </a:pPr>
                      <a:r>
                        <a:rPr lang="en-US" sz="1600" baseline="0" dirty="0" smtClean="0"/>
                        <a:t>Operation budget may not be able to accommodate the transition of six persons.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600" baseline="0" dirty="0" smtClean="0"/>
                        <a:t>Juan Rodriguez-</a:t>
                      </a:r>
                      <a:r>
                        <a:rPr lang="en-US" sz="1600" baseline="0" dirty="0" err="1" smtClean="0"/>
                        <a:t>Carvajal</a:t>
                      </a:r>
                      <a:r>
                        <a:rPr lang="en-US" sz="1600" baseline="0" dirty="0" smtClean="0"/>
                        <a:t> and / or ILL may not agree to a pro-bono collaboration</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600" baseline="0" dirty="0" smtClean="0"/>
                        <a:t>Get the Pan-European collaboration initiated in SINE2020 firmly established and extended to powder and single crystal diffraction.</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600" baseline="0" dirty="0" smtClean="0"/>
                        <a:t>Recruit PSI scientist end of 2019 to enhance knowledge transfer for imaging.</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b="1" dirty="0" smtClean="0">
                          <a:solidFill>
                            <a:schemeClr val="accent2"/>
                          </a:solidFill>
                        </a:rPr>
                        <a:t>O</a:t>
                      </a:r>
                      <a:endParaRPr lang="en-US" sz="2400" b="1" dirty="0">
                        <a:solidFill>
                          <a:schemeClr val="accent2"/>
                        </a:solidFill>
                      </a:endParaRP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476254" y="1455274"/>
            <a:ext cx="7821409" cy="369332"/>
          </a:xfrm>
          <a:prstGeom prst="rect">
            <a:avLst/>
          </a:prstGeom>
          <a:noFill/>
        </p:spPr>
        <p:txBody>
          <a:bodyPr wrap="none" rtlCol="0">
            <a:spAutoFit/>
          </a:bodyPr>
          <a:lstStyle/>
          <a:p>
            <a:r>
              <a:rPr lang="en-US" dirty="0"/>
              <a:t>A</a:t>
            </a:r>
            <a:r>
              <a:rPr lang="en-US" dirty="0" smtClean="0"/>
              <a:t> SWOT analysis for having Scenario B rather than Scenario A is presented below:</a:t>
            </a:r>
            <a:endParaRPr lang="en-US" dirty="0"/>
          </a:p>
        </p:txBody>
      </p:sp>
      <p:sp>
        <p:nvSpPr>
          <p:cNvPr id="7" name="TextBox 6"/>
          <p:cNvSpPr txBox="1"/>
          <p:nvPr/>
        </p:nvSpPr>
        <p:spPr>
          <a:xfrm>
            <a:off x="488996" y="6342643"/>
            <a:ext cx="8229190" cy="369332"/>
          </a:xfrm>
          <a:prstGeom prst="rect">
            <a:avLst/>
          </a:prstGeom>
          <a:noFill/>
        </p:spPr>
        <p:txBody>
          <a:bodyPr wrap="square" rtlCol="0">
            <a:spAutoFit/>
          </a:bodyPr>
          <a:lstStyle/>
          <a:p>
            <a:r>
              <a:rPr lang="en-US" i="1" dirty="0" smtClean="0"/>
              <a:t>Note! The first two strengths can be obtained independently from each other!</a:t>
            </a:r>
            <a:endParaRPr lang="en-US" i="1" dirty="0"/>
          </a:p>
        </p:txBody>
      </p:sp>
    </p:spTree>
    <p:extLst>
      <p:ext uri="{BB962C8B-B14F-4D97-AF65-F5344CB8AC3E}">
        <p14:creationId xmlns:p14="http://schemas.microsoft.com/office/powerpoint/2010/main" val="483987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64340"/>
            <a:ext cx="8229600" cy="4525963"/>
          </a:xfrm>
        </p:spPr>
        <p:txBody>
          <a:bodyPr>
            <a:normAutofit/>
          </a:bodyPr>
          <a:lstStyle/>
          <a:p>
            <a:r>
              <a:rPr lang="en-US" sz="1800" dirty="0" smtClean="0"/>
              <a:t>High-level requirements (almost) in place for all instruments.</a:t>
            </a:r>
          </a:p>
          <a:p>
            <a:endParaRPr lang="en-US" sz="1800" dirty="0"/>
          </a:p>
          <a:p>
            <a:r>
              <a:rPr lang="en-US" sz="1800" dirty="0" smtClean="0"/>
              <a:t>High-level schedule will be aligned with instrument schedule (commissioning of first instrument in sub-class and start of user </a:t>
            </a:r>
            <a:r>
              <a:rPr lang="en-US" sz="1800" dirty="0" err="1" smtClean="0"/>
              <a:t>programme</a:t>
            </a:r>
            <a:r>
              <a:rPr lang="en-US" sz="1800" dirty="0" smtClean="0"/>
              <a:t>).</a:t>
            </a:r>
          </a:p>
          <a:p>
            <a:pPr marL="0" indent="0">
              <a:buNone/>
            </a:pPr>
            <a:endParaRPr lang="en-US" sz="1800" dirty="0" smtClean="0"/>
          </a:p>
          <a:p>
            <a:r>
              <a:rPr lang="en-US" sz="1800" dirty="0" smtClean="0"/>
              <a:t>Refinement of requirements will involve end users (instrument teams) on an ongoing basis simultaneously with development (agile development methodology).</a:t>
            </a:r>
          </a:p>
          <a:p>
            <a:pPr marL="0" indent="0">
              <a:buNone/>
            </a:pPr>
            <a:endParaRPr lang="en-US" sz="1800" dirty="0" smtClean="0"/>
          </a:p>
          <a:p>
            <a:r>
              <a:rPr lang="en-US" sz="1800" dirty="0" smtClean="0"/>
              <a:t>Presented scenarios that reduce risks and potentially construction cost (≤1.4 M€), but at the cost of increased cash expenditure.</a:t>
            </a:r>
          </a:p>
          <a:p>
            <a:endParaRPr lang="en-US" sz="1800" dirty="0"/>
          </a:p>
          <a:p>
            <a:pPr marL="0" indent="0" algn="ctr">
              <a:buNone/>
            </a:pPr>
            <a:r>
              <a:rPr lang="en-US" sz="1800" dirty="0" smtClean="0"/>
              <a:t>THANK YOU</a:t>
            </a:r>
            <a:endParaRPr lang="en-US" sz="1800" dirty="0"/>
          </a:p>
        </p:txBody>
      </p:sp>
      <p:sp>
        <p:nvSpPr>
          <p:cNvPr id="4" name="Slide Number Placeholder 3"/>
          <p:cNvSpPr>
            <a:spLocks noGrp="1"/>
          </p:cNvSpPr>
          <p:nvPr>
            <p:ph type="sldNum" sz="quarter" idx="12"/>
          </p:nvPr>
        </p:nvSpPr>
        <p:spPr/>
        <p:txBody>
          <a:bodyPr/>
          <a:lstStyle/>
          <a:p>
            <a:fld id="{551115BC-487E-4422-894C-CB7CD3E79223}" type="slidenum">
              <a:rPr lang="sv-SE" smtClean="0"/>
              <a:t>35</a:t>
            </a:fld>
            <a:endParaRPr lang="sv-SE" dirty="0"/>
          </a:p>
        </p:txBody>
      </p:sp>
    </p:spTree>
    <p:extLst>
      <p:ext uri="{BB962C8B-B14F-4D97-AF65-F5344CB8AC3E}">
        <p14:creationId xmlns:p14="http://schemas.microsoft.com/office/powerpoint/2010/main" val="103405963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Engineering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144261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 Deliverables (&amp; staffing)</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46310432"/>
              </p:ext>
            </p:extLst>
          </p:nvPr>
        </p:nvGraphicFramePr>
        <p:xfrm>
          <a:off x="539551" y="4869160"/>
          <a:ext cx="8136905" cy="1623116"/>
        </p:xfrm>
        <a:graphic>
          <a:graphicData uri="http://schemas.openxmlformats.org/drawingml/2006/table">
            <a:tbl>
              <a:tblPr firstRow="1" bandRow="1">
                <a:tableStyleId>{5C22544A-7EE6-4342-B048-85BDC9FD1C3A}</a:tableStyleId>
              </a:tblPr>
              <a:tblGrid>
                <a:gridCol w="1162415"/>
                <a:gridCol w="1162415"/>
                <a:gridCol w="1162415"/>
                <a:gridCol w="1162415"/>
                <a:gridCol w="1162415"/>
                <a:gridCol w="1162415"/>
                <a:gridCol w="1162415"/>
              </a:tblGrid>
              <a:tr h="279043">
                <a:tc>
                  <a:txBody>
                    <a:bodyPr/>
                    <a:lstStyle/>
                    <a:p>
                      <a:r>
                        <a:rPr lang="en-US" sz="1600" dirty="0" smtClean="0">
                          <a:solidFill>
                            <a:srgbClr val="000000"/>
                          </a:solidFill>
                        </a:rPr>
                        <a:t>Staffing</a:t>
                      </a:r>
                      <a:endParaRPr lang="en-US" sz="1600" dirty="0">
                        <a:solidFill>
                          <a:srgbClr val="000000"/>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lumMod val="75000"/>
                      </a:schemeClr>
                    </a:solidFill>
                  </a:tcPr>
                </a:tc>
                <a:tc>
                  <a:txBody>
                    <a:bodyPr/>
                    <a:lstStyle/>
                    <a:p>
                      <a:pPr algn="ctr"/>
                      <a:r>
                        <a:rPr lang="en-US" sz="1600" dirty="0" smtClean="0">
                          <a:solidFill>
                            <a:srgbClr val="000000"/>
                          </a:solidFill>
                        </a:rPr>
                        <a:t>2016</a:t>
                      </a:r>
                      <a:endParaRPr lang="en-US" sz="1600" dirty="0">
                        <a:solidFill>
                          <a:srgbClr val="000000"/>
                        </a:solidFill>
                      </a:endParaRPr>
                    </a:p>
                  </a:txBody>
                  <a:tcPr>
                    <a:lnL w="285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lumMod val="75000"/>
                      </a:schemeClr>
                    </a:solidFill>
                  </a:tcPr>
                </a:tc>
                <a:tc>
                  <a:txBody>
                    <a:bodyPr/>
                    <a:lstStyle/>
                    <a:p>
                      <a:pPr algn="ctr"/>
                      <a:r>
                        <a:rPr lang="en-US" sz="1600" dirty="0" smtClean="0">
                          <a:solidFill>
                            <a:srgbClr val="000000"/>
                          </a:solidFill>
                        </a:rPr>
                        <a:t>2017</a:t>
                      </a:r>
                      <a:endParaRPr lang="en-US" sz="1600"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lumMod val="75000"/>
                      </a:schemeClr>
                    </a:solidFill>
                  </a:tcPr>
                </a:tc>
                <a:tc>
                  <a:txBody>
                    <a:bodyPr/>
                    <a:lstStyle/>
                    <a:p>
                      <a:pPr algn="ctr"/>
                      <a:r>
                        <a:rPr lang="en-US" sz="1600" dirty="0" smtClean="0">
                          <a:solidFill>
                            <a:srgbClr val="000000"/>
                          </a:solidFill>
                        </a:rPr>
                        <a:t>2018</a:t>
                      </a:r>
                      <a:endParaRPr lang="en-US" sz="1600"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lumMod val="75000"/>
                      </a:schemeClr>
                    </a:solidFill>
                  </a:tcPr>
                </a:tc>
                <a:tc>
                  <a:txBody>
                    <a:bodyPr/>
                    <a:lstStyle/>
                    <a:p>
                      <a:pPr algn="ctr"/>
                      <a:r>
                        <a:rPr lang="en-US" sz="1600" dirty="0" smtClean="0">
                          <a:solidFill>
                            <a:srgbClr val="000000"/>
                          </a:solidFill>
                        </a:rPr>
                        <a:t>2019</a:t>
                      </a:r>
                      <a:endParaRPr lang="en-US" sz="1600"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lumMod val="75000"/>
                      </a:schemeClr>
                    </a:solidFill>
                  </a:tcPr>
                </a:tc>
                <a:tc gridSpan="2">
                  <a:txBody>
                    <a:bodyPr/>
                    <a:lstStyle/>
                    <a:p>
                      <a:pPr algn="ctr"/>
                      <a:endParaRPr lang="en-US" sz="1600" dirty="0">
                        <a:solidFill>
                          <a:srgbClr val="000000"/>
                        </a:solidFill>
                      </a:endParaRPr>
                    </a:p>
                  </a:txBody>
                  <a:tcPr>
                    <a:lnL w="12700"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lumMod val="75000"/>
                      </a:schemeClr>
                    </a:solidFill>
                  </a:tcPr>
                </a:tc>
                <a:tc hMerge="1">
                  <a:txBody>
                    <a:bodyPr/>
                    <a:lstStyle/>
                    <a:p>
                      <a:pPr algn="ctr"/>
                      <a:endParaRPr lang="en-US" sz="1600" dirty="0">
                        <a:solidFill>
                          <a:srgbClr val="000000"/>
                        </a:solidFill>
                      </a:endParaRPr>
                    </a:p>
                  </a:txBody>
                  <a:tcPr>
                    <a:lnL w="12700"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lumMod val="75000"/>
                      </a:schemeClr>
                    </a:solidFill>
                  </a:tcPr>
                </a:tc>
              </a:tr>
              <a:tr h="617276">
                <a:tc>
                  <a:txBody>
                    <a:bodyPr/>
                    <a:lstStyle/>
                    <a:p>
                      <a:pPr algn="l"/>
                      <a:r>
                        <a:rPr lang="en-US" sz="1600" dirty="0" smtClean="0"/>
                        <a:t>Post doc</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BFBFBF"/>
                    </a:solidFill>
                  </a:tcPr>
                </a:tc>
                <a:tc gridSpan="2">
                  <a:txBody>
                    <a:bodyPr/>
                    <a:lstStyle/>
                    <a:p>
                      <a:pPr algn="ctr"/>
                      <a:r>
                        <a:rPr lang="en-US" sz="1600" baseline="0" dirty="0" smtClean="0"/>
                        <a:t>PSI SINE2020 100%</a:t>
                      </a:r>
                      <a:endParaRPr lang="en-US" sz="1600" dirty="0"/>
                    </a:p>
                  </a:txBody>
                  <a:tcPr anchor="ctr">
                    <a:lnL w="285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6"/>
                    </a:solidFill>
                  </a:tcPr>
                </a:tc>
                <a:tc hMerge="1">
                  <a:txBody>
                    <a:bodyPr/>
                    <a:lstStyle/>
                    <a:p>
                      <a:endParaRPr lang="en-US" dirty="0"/>
                    </a:p>
                  </a:txBody>
                  <a:tcPr/>
                </a:tc>
                <a:tc gridSpan="2">
                  <a:txBody>
                    <a:bodyPr/>
                    <a:lstStyle/>
                    <a:p>
                      <a:pPr algn="ctr"/>
                      <a:r>
                        <a:rPr lang="en-US" sz="1600" dirty="0" smtClean="0"/>
                        <a:t>PSI IKC</a:t>
                      </a:r>
                      <a:r>
                        <a:rPr lang="en-US" sz="1600" baseline="0" dirty="0" smtClean="0"/>
                        <a:t> 100%</a:t>
                      </a:r>
                      <a:endParaRPr lang="en-US" sz="1600"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0094CA"/>
                    </a:solidFill>
                  </a:tcPr>
                </a:tc>
                <a:tc hMerge="1">
                  <a:txBody>
                    <a:bodyPr/>
                    <a:lstStyle/>
                    <a:p>
                      <a:endParaRPr lang="en-US" dirty="0"/>
                    </a:p>
                  </a:txBody>
                  <a:tcPr/>
                </a:tc>
                <a:tc>
                  <a:txBody>
                    <a:bodyPr/>
                    <a:lstStyle/>
                    <a:p>
                      <a:endParaRPr lang="en-US" sz="1600" dirty="0"/>
                    </a:p>
                  </a:txBody>
                  <a:tcPr>
                    <a:lnL w="12700" cap="flat" cmpd="sng" algn="ctr">
                      <a:solidFill>
                        <a:prstClr val="black"/>
                      </a:solidFill>
                      <a:prstDash val="solid"/>
                      <a:round/>
                      <a:headEnd type="none" w="med" len="med"/>
                      <a:tailEnd type="none" w="med" len="med"/>
                    </a:lnL>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solidFill>
                  </a:tcPr>
                </a:tc>
                <a:tc>
                  <a:txBody>
                    <a:bodyPr/>
                    <a:lstStyle/>
                    <a:p>
                      <a:r>
                        <a:rPr lang="en-US" sz="1600" dirty="0" smtClean="0"/>
                        <a:t>Integrated Testing</a:t>
                      </a:r>
                      <a:endParaRPr lang="en-US" sz="1600" dirty="0"/>
                    </a:p>
                  </a:txBody>
                  <a:tcPr>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solidFill>
                  </a:tcPr>
                </a:tc>
              </a:tr>
              <a:tr h="308638">
                <a:tc rowSpan="2">
                  <a:txBody>
                    <a:bodyPr/>
                    <a:lstStyle/>
                    <a:p>
                      <a:r>
                        <a:rPr lang="en-US" sz="1600" dirty="0" smtClean="0"/>
                        <a:t>Scientist</a:t>
                      </a:r>
                      <a:endParaRPr lang="en-US" sz="1600" dirty="0"/>
                    </a:p>
                  </a:txBody>
                  <a:tcPr anchor="ct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BFBFBF"/>
                    </a:solidFill>
                  </a:tcPr>
                </a:tc>
                <a:tc gridSpan="4">
                  <a:txBody>
                    <a:bodyPr/>
                    <a:lstStyle/>
                    <a:p>
                      <a:pPr algn="ctr"/>
                      <a:r>
                        <a:rPr lang="en-US" sz="1600" dirty="0" smtClean="0"/>
                        <a:t>PSI</a:t>
                      </a:r>
                      <a:r>
                        <a:rPr lang="en-US" sz="1600" baseline="0" dirty="0" smtClean="0"/>
                        <a:t> IKC 50% </a:t>
                      </a:r>
                      <a:endParaRPr lang="en-US" sz="1600" dirty="0"/>
                    </a:p>
                  </a:txBody>
                  <a:tcPr>
                    <a:lnL w="28575"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94C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endParaRPr lang="en-US" sz="1600" dirty="0"/>
                    </a:p>
                  </a:txBody>
                  <a:tcPr>
                    <a:lnL w="12700" cap="flat" cmpd="sng" algn="ctr">
                      <a:solidFill>
                        <a:prstClr val="black"/>
                      </a:solidFill>
                      <a:prstDash val="solid"/>
                      <a:round/>
                      <a:headEnd type="none" w="med" len="med"/>
                      <a:tailEnd type="none" w="med" len="med"/>
                    </a:lnL>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solidFill>
                  </a:tcPr>
                </a:tc>
                <a:tc rowSpan="2">
                  <a:txBody>
                    <a:bodyPr/>
                    <a:lstStyle/>
                    <a:p>
                      <a:endParaRPr lang="en-US" sz="1600" dirty="0"/>
                    </a:p>
                  </a:txBody>
                  <a:tcPr>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solidFill>
                  </a:tcPr>
                </a:tc>
              </a:tr>
              <a:tr h="279043">
                <a:tc vMerge="1">
                  <a:txBody>
                    <a:bodyPr/>
                    <a:lstStyle/>
                    <a:p>
                      <a:endParaRPr lang="en-US" sz="16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B w="28575" cap="flat" cmpd="sng" algn="ctr">
                      <a:solidFill>
                        <a:prstClr val="black"/>
                      </a:solidFill>
                      <a:prstDash val="solid"/>
                      <a:round/>
                      <a:headEnd type="none" w="med" len="med"/>
                      <a:tailEnd type="none" w="med" len="med"/>
                    </a:lnB>
                    <a:solidFill>
                      <a:srgbClr val="BFBFBF"/>
                    </a:solidFill>
                  </a:tcPr>
                </a:tc>
                <a:tc>
                  <a:txBody>
                    <a:bodyPr/>
                    <a:lstStyle/>
                    <a:p>
                      <a:endParaRPr lang="en-US" sz="1600" dirty="0"/>
                    </a:p>
                  </a:txBody>
                  <a:tcPr>
                    <a:lnL w="28575"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endParaRPr lang="en-US" sz="1600" dirty="0"/>
                    </a:p>
                  </a:txBody>
                  <a:tcPr>
                    <a:lnT w="12700"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endParaRPr lang="en-US" sz="1600" dirty="0"/>
                    </a:p>
                  </a:txBody>
                  <a:tcPr>
                    <a:lnT w="12700"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endParaRPr lang="en-US" sz="1600" dirty="0"/>
                    </a:p>
                  </a:txBody>
                  <a:tcPr>
                    <a:lnT w="12700"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vMerge="1">
                  <a:txBody>
                    <a:bodyPr/>
                    <a:lstStyle/>
                    <a:p>
                      <a:endParaRPr lang="en-US" dirty="0"/>
                    </a:p>
                  </a:txBody>
                  <a:tcPr/>
                </a:tc>
                <a:tc vMerge="1">
                  <a:txBody>
                    <a:bodyPr/>
                    <a:lstStyle/>
                    <a:p>
                      <a:endParaRPr lang="en-US" dirty="0"/>
                    </a:p>
                  </a:txBody>
                  <a:tcPr/>
                </a:tc>
              </a:tr>
            </a:tbl>
          </a:graphicData>
        </a:graphic>
      </p:graphicFrame>
      <p:cxnSp>
        <p:nvCxnSpPr>
          <p:cNvPr id="10" name="Straight Arrow Connector 9"/>
          <p:cNvCxnSpPr/>
          <p:nvPr/>
        </p:nvCxnSpPr>
        <p:spPr>
          <a:xfrm>
            <a:off x="6516216" y="5301208"/>
            <a:ext cx="7920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467544" y="1484784"/>
            <a:ext cx="8568952" cy="646331"/>
          </a:xfrm>
          <a:prstGeom prst="rect">
            <a:avLst/>
          </a:prstGeom>
          <a:noFill/>
        </p:spPr>
        <p:txBody>
          <a:bodyPr wrap="square" rtlCol="0">
            <a:spAutoFit/>
          </a:bodyPr>
          <a:lstStyle/>
          <a:p>
            <a:r>
              <a:rPr lang="en-US" b="1" dirty="0" smtClean="0"/>
              <a:t>Imaging</a:t>
            </a:r>
            <a:r>
              <a:rPr lang="en-US" dirty="0" smtClean="0"/>
              <a:t>. Will leverage PSI (A. </a:t>
            </a:r>
            <a:r>
              <a:rPr lang="en-US" dirty="0" err="1" smtClean="0"/>
              <a:t>Kaestner</a:t>
            </a:r>
            <a:r>
              <a:rPr lang="en-US" dirty="0" smtClean="0"/>
              <a:t>) in house developments for </a:t>
            </a:r>
            <a:r>
              <a:rPr lang="en-US" dirty="0" err="1" smtClean="0"/>
              <a:t>MuhRec</a:t>
            </a:r>
            <a:r>
              <a:rPr lang="en-US" dirty="0" smtClean="0"/>
              <a:t> and </a:t>
            </a:r>
            <a:r>
              <a:rPr lang="en-US" dirty="0" err="1" smtClean="0"/>
              <a:t>KipTool</a:t>
            </a:r>
            <a:r>
              <a:rPr lang="en-US" dirty="0" smtClean="0"/>
              <a:t> and use SINE2020 for pump priming. PSI is partner in ODIN.</a:t>
            </a:r>
            <a:endParaRPr lang="en-US" dirty="0"/>
          </a:p>
        </p:txBody>
      </p:sp>
      <p:sp>
        <p:nvSpPr>
          <p:cNvPr id="12" name="TextBox 11"/>
          <p:cNvSpPr txBox="1"/>
          <p:nvPr/>
        </p:nvSpPr>
        <p:spPr>
          <a:xfrm>
            <a:off x="467544" y="6474822"/>
            <a:ext cx="7935986" cy="338554"/>
          </a:xfrm>
          <a:prstGeom prst="rect">
            <a:avLst/>
          </a:prstGeom>
          <a:noFill/>
        </p:spPr>
        <p:txBody>
          <a:bodyPr wrap="none" rtlCol="0">
            <a:spAutoFit/>
          </a:bodyPr>
          <a:lstStyle/>
          <a:p>
            <a:r>
              <a:rPr lang="en-US" sz="1600" dirty="0" smtClean="0"/>
              <a:t>Additional 12 person months for imaging in SINE2020 shared between LLB and ESS/DTU/TUD  </a:t>
            </a:r>
            <a:endParaRPr lang="en-US" sz="1600" dirty="0"/>
          </a:p>
        </p:txBody>
      </p:sp>
      <p:graphicFrame>
        <p:nvGraphicFramePr>
          <p:cNvPr id="13" name="Table 12"/>
          <p:cNvGraphicFramePr>
            <a:graphicFrameLocks noGrp="1"/>
          </p:cNvGraphicFramePr>
          <p:nvPr>
            <p:extLst>
              <p:ext uri="{D42A27DB-BD31-4B8C-83A1-F6EECF244321}">
                <p14:modId xmlns:p14="http://schemas.microsoft.com/office/powerpoint/2010/main" val="287942356"/>
              </p:ext>
            </p:extLst>
          </p:nvPr>
        </p:nvGraphicFramePr>
        <p:xfrm>
          <a:off x="539551" y="2132856"/>
          <a:ext cx="8136904" cy="2651760"/>
        </p:xfrm>
        <a:graphic>
          <a:graphicData uri="http://schemas.openxmlformats.org/drawingml/2006/table">
            <a:tbl>
              <a:tblPr firstRow="1" bandRow="1">
                <a:tableStyleId>{5940675A-B579-460E-94D1-54222C63F5DA}</a:tableStyleId>
              </a:tblPr>
              <a:tblGrid>
                <a:gridCol w="1927161"/>
                <a:gridCol w="6209743"/>
              </a:tblGrid>
              <a:tr h="139040">
                <a:tc>
                  <a:txBody>
                    <a:bodyPr/>
                    <a:lstStyle/>
                    <a:p>
                      <a:r>
                        <a:rPr lang="en-US" b="1" dirty="0" smtClean="0"/>
                        <a:t>IKC</a:t>
                      </a:r>
                      <a:endParaRPr lang="en-US" b="1" dirty="0"/>
                    </a:p>
                  </a:txBody>
                  <a:tcPr>
                    <a:noFill/>
                  </a:tcPr>
                </a:tc>
                <a:tc>
                  <a:txBody>
                    <a:bodyPr/>
                    <a:lstStyle/>
                    <a:p>
                      <a:r>
                        <a:rPr lang="en-US" b="1" dirty="0" smtClean="0"/>
                        <a:t>Deliverables</a:t>
                      </a:r>
                      <a:endParaRPr lang="en-US" b="1" dirty="0"/>
                    </a:p>
                  </a:txBody>
                  <a:tcPr>
                    <a:noFill/>
                  </a:tcPr>
                </a:tc>
              </a:tr>
              <a:tr h="370840">
                <a:tc>
                  <a:txBody>
                    <a:bodyPr/>
                    <a:lstStyle/>
                    <a:p>
                      <a:r>
                        <a:rPr lang="en-US" dirty="0" smtClean="0"/>
                        <a:t>Partner:</a:t>
                      </a:r>
                      <a:r>
                        <a:rPr lang="en-US" baseline="0" dirty="0" smtClean="0"/>
                        <a:t> PSI</a:t>
                      </a:r>
                    </a:p>
                  </a:txBody>
                  <a:tcPr>
                    <a:noFill/>
                  </a:tcPr>
                </a:tc>
                <a:tc rowSpan="2">
                  <a:txBody>
                    <a:bodyPr/>
                    <a:lstStyle/>
                    <a:p>
                      <a:pPr marL="285750" indent="-285750">
                        <a:buFont typeface="Wingdings" charset="2"/>
                        <a:buChar char="Ø"/>
                      </a:pPr>
                      <a:r>
                        <a:rPr lang="en-US" dirty="0" smtClean="0"/>
                        <a:t>Convert </a:t>
                      </a:r>
                      <a:r>
                        <a:rPr lang="en-US" dirty="0" err="1" smtClean="0"/>
                        <a:t>MuhRec</a:t>
                      </a:r>
                      <a:r>
                        <a:rPr lang="en-US" baseline="0" dirty="0" smtClean="0"/>
                        <a:t> &amp; </a:t>
                      </a:r>
                      <a:r>
                        <a:rPr lang="en-US" baseline="0" dirty="0" err="1" smtClean="0"/>
                        <a:t>KipTool</a:t>
                      </a:r>
                      <a:r>
                        <a:rPr lang="en-US" dirty="0" smtClean="0"/>
                        <a:t> to open source</a:t>
                      </a:r>
                    </a:p>
                    <a:p>
                      <a:pPr marL="285750" indent="-285750">
                        <a:buFont typeface="Wingdings" charset="2"/>
                        <a:buChar char="Ø"/>
                      </a:pPr>
                      <a:r>
                        <a:rPr lang="en-US" dirty="0" smtClean="0"/>
                        <a:t>Standard imaging analysis</a:t>
                      </a:r>
                    </a:p>
                    <a:p>
                      <a:pPr marL="285750" indent="-285750">
                        <a:buFont typeface="Wingdings" charset="2"/>
                        <a:buChar char="Ø"/>
                      </a:pPr>
                      <a:r>
                        <a:rPr lang="en-US" dirty="0" smtClean="0"/>
                        <a:t>User interfaces (GUI + scripting)</a:t>
                      </a:r>
                    </a:p>
                    <a:p>
                      <a:pPr marL="285750" marR="0" indent="-285750" algn="l" defTabSz="914400" rtl="0" eaLnBrk="1" fontAlgn="auto" latinLnBrk="0" hangingPunct="1">
                        <a:lnSpc>
                          <a:spcPct val="100000"/>
                        </a:lnSpc>
                        <a:spcBef>
                          <a:spcPts val="0"/>
                        </a:spcBef>
                        <a:spcAft>
                          <a:spcPts val="0"/>
                        </a:spcAft>
                        <a:buClrTx/>
                        <a:buSzTx/>
                        <a:buFont typeface="Wingdings" charset="2"/>
                        <a:buChar char="Ø"/>
                        <a:tabLst/>
                        <a:defRPr/>
                      </a:pPr>
                      <a:r>
                        <a:rPr lang="en-US" dirty="0" smtClean="0"/>
                        <a:t>Documentation and tutorials</a:t>
                      </a:r>
                    </a:p>
                    <a:p>
                      <a:pPr marL="285750" marR="0" indent="-285750" algn="l" defTabSz="914400" rtl="0" eaLnBrk="1" fontAlgn="auto" latinLnBrk="0" hangingPunct="1">
                        <a:lnSpc>
                          <a:spcPct val="100000"/>
                        </a:lnSpc>
                        <a:spcBef>
                          <a:spcPts val="0"/>
                        </a:spcBef>
                        <a:spcAft>
                          <a:spcPts val="0"/>
                        </a:spcAft>
                        <a:buClrTx/>
                        <a:buSzTx/>
                        <a:buFont typeface="Wingdings" charset="2"/>
                        <a:buChar char="Ø"/>
                        <a:tabLst/>
                        <a:defRPr/>
                      </a:pPr>
                      <a:r>
                        <a:rPr lang="en-US" dirty="0" smtClean="0"/>
                        <a:t>Spectral (energy</a:t>
                      </a:r>
                      <a:r>
                        <a:rPr lang="en-US" baseline="0" dirty="0" smtClean="0"/>
                        <a:t> resolved) imaging analysis</a:t>
                      </a:r>
                    </a:p>
                    <a:p>
                      <a:pPr marL="285750" indent="-285750">
                        <a:buFont typeface="Wingdings" charset="2"/>
                        <a:buChar char="Ø"/>
                      </a:pPr>
                      <a:r>
                        <a:rPr lang="en-US" dirty="0" smtClean="0"/>
                        <a:t>Software</a:t>
                      </a:r>
                      <a:r>
                        <a:rPr lang="en-US" baseline="0" dirty="0" smtClean="0"/>
                        <a:t> suite: e.g. Octopus, </a:t>
                      </a:r>
                      <a:r>
                        <a:rPr lang="en-US" baseline="0" dirty="0" err="1" smtClean="0"/>
                        <a:t>ImageJ</a:t>
                      </a:r>
                      <a:endParaRPr lang="en-US" dirty="0" smtClean="0"/>
                    </a:p>
                    <a:p>
                      <a:pPr marL="285750" marR="0" indent="-285750" algn="l" defTabSz="914400" rtl="0" eaLnBrk="1" fontAlgn="auto" latinLnBrk="0" hangingPunct="1">
                        <a:lnSpc>
                          <a:spcPct val="100000"/>
                        </a:lnSpc>
                        <a:spcBef>
                          <a:spcPts val="0"/>
                        </a:spcBef>
                        <a:spcAft>
                          <a:spcPts val="0"/>
                        </a:spcAft>
                        <a:buClrTx/>
                        <a:buSzTx/>
                        <a:buFont typeface="Wingdings" charset="2"/>
                        <a:buChar char="Ø"/>
                        <a:tabLst/>
                        <a:defRPr/>
                      </a:pPr>
                      <a:r>
                        <a:rPr lang="en-US" dirty="0" smtClean="0"/>
                        <a:t>Live-analysis and visualization</a:t>
                      </a:r>
                    </a:p>
                    <a:p>
                      <a:pPr marL="285750" indent="-285750">
                        <a:buFont typeface="Wingdings" charset="2"/>
                        <a:buChar char="Ø"/>
                      </a:pPr>
                      <a:r>
                        <a:rPr lang="en-US" dirty="0" smtClean="0"/>
                        <a:t>Integrated Testing</a:t>
                      </a:r>
                    </a:p>
                  </a:txBody>
                  <a:tcPr>
                    <a:noFill/>
                  </a:tcPr>
                </a:tc>
              </a:tr>
              <a:tr h="370840">
                <a:tc>
                  <a:txBody>
                    <a:bodyPr/>
                    <a:lstStyle/>
                    <a:p>
                      <a:r>
                        <a:rPr lang="en-US" dirty="0" smtClean="0"/>
                        <a:t>Value: 471 k€</a:t>
                      </a:r>
                    </a:p>
                    <a:p>
                      <a:endParaRPr lang="en-US" dirty="0" smtClean="0"/>
                    </a:p>
                    <a:p>
                      <a:r>
                        <a:rPr lang="en-US" dirty="0" smtClean="0"/>
                        <a:t>   (45 + 3 PM)</a:t>
                      </a:r>
                      <a:endParaRPr lang="en-US" dirty="0"/>
                    </a:p>
                  </a:txBody>
                  <a:tcPr>
                    <a:noFill/>
                  </a:tcPr>
                </a:tc>
                <a:tc vMerge="1">
                  <a:txBody>
                    <a:bodyPr/>
                    <a:lstStyle/>
                    <a:p>
                      <a:endParaRPr lang="en-US"/>
                    </a:p>
                  </a:txBody>
                  <a:tcPr/>
                </a:tc>
              </a:tr>
            </a:tbl>
          </a:graphicData>
        </a:graphic>
      </p:graphicFrame>
      <p:sp>
        <p:nvSpPr>
          <p:cNvPr id="9" name="Slide Number Placeholder 3"/>
          <p:cNvSpPr txBox="1">
            <a:spLocks/>
          </p:cNvSpPr>
          <p:nvPr/>
        </p:nvSpPr>
        <p:spPr>
          <a:xfrm>
            <a:off x="6553200" y="6356350"/>
            <a:ext cx="2133600" cy="365125"/>
          </a:xfrm>
          <a:prstGeom prst="rect">
            <a:avLst/>
          </a:prstGeom>
        </p:spPr>
        <p:txBody>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8C62C7-F79B-CD4A-A5DF-5683BBEC4A65}" type="slidenum">
              <a:rPr lang="sv-SE" sz="1200" smtClean="0"/>
              <a:pPr algn="r"/>
              <a:t>37</a:t>
            </a:fld>
            <a:endParaRPr lang="sv-SE" sz="1200" dirty="0"/>
          </a:p>
        </p:txBody>
      </p:sp>
      <p:sp>
        <p:nvSpPr>
          <p:cNvPr id="3" name="Right Brace 2"/>
          <p:cNvSpPr/>
          <p:nvPr/>
        </p:nvSpPr>
        <p:spPr>
          <a:xfrm>
            <a:off x="6948264" y="2636912"/>
            <a:ext cx="216024" cy="864096"/>
          </a:xfrm>
          <a:prstGeom prst="rightBrace">
            <a:avLst>
              <a:gd name="adj1" fmla="val 3589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 name="Straight Connector 4"/>
          <p:cNvCxnSpPr/>
          <p:nvPr/>
        </p:nvCxnSpPr>
        <p:spPr>
          <a:xfrm>
            <a:off x="5580112" y="3501008"/>
            <a:ext cx="1224136"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7236296" y="2708920"/>
            <a:ext cx="884637" cy="720080"/>
          </a:xfrm>
          <a:prstGeom prst="rect">
            <a:avLst/>
          </a:prstGeom>
        </p:spPr>
      </p:pic>
    </p:spTree>
    <p:extLst>
      <p:ext uri="{BB962C8B-B14F-4D97-AF65-F5344CB8AC3E}">
        <p14:creationId xmlns:p14="http://schemas.microsoft.com/office/powerpoint/2010/main" val="31131095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 Status</a:t>
            </a:r>
            <a:endParaRPr lang="en-US" dirty="0"/>
          </a:p>
        </p:txBody>
      </p:sp>
      <p:sp>
        <p:nvSpPr>
          <p:cNvPr id="3" name="Content Placeholder 2"/>
          <p:cNvSpPr>
            <a:spLocks noGrp="1"/>
          </p:cNvSpPr>
          <p:nvPr>
            <p:ph idx="1"/>
          </p:nvPr>
        </p:nvSpPr>
        <p:spPr>
          <a:xfrm>
            <a:off x="457200" y="1600200"/>
            <a:ext cx="8229600" cy="5141168"/>
          </a:xfrm>
        </p:spPr>
        <p:txBody>
          <a:bodyPr>
            <a:noAutofit/>
          </a:bodyPr>
          <a:lstStyle/>
          <a:p>
            <a:pPr>
              <a:lnSpc>
                <a:spcPct val="110000"/>
              </a:lnSpc>
            </a:pPr>
            <a:r>
              <a:rPr lang="en-US" sz="1800" dirty="0" smtClean="0"/>
              <a:t>In kind agreement approved by PSI but currently on hold  by ESS</a:t>
            </a:r>
          </a:p>
          <a:p>
            <a:pPr lvl="1">
              <a:lnSpc>
                <a:spcPct val="110000"/>
              </a:lnSpc>
            </a:pPr>
            <a:r>
              <a:rPr lang="en-US" sz="1800" dirty="0" smtClean="0"/>
              <a:t>Lead developer is not yet released from full time duties as instrument scientist</a:t>
            </a:r>
          </a:p>
          <a:p>
            <a:pPr>
              <a:lnSpc>
                <a:spcPct val="110000"/>
              </a:lnSpc>
            </a:pPr>
            <a:r>
              <a:rPr lang="en-US" sz="1800" dirty="0" smtClean="0"/>
              <a:t>Activities started in SINE2020:</a:t>
            </a:r>
          </a:p>
          <a:p>
            <a:pPr lvl="1">
              <a:lnSpc>
                <a:spcPct val="110000"/>
              </a:lnSpc>
            </a:pPr>
            <a:r>
              <a:rPr lang="en-US" sz="1800" dirty="0"/>
              <a:t>PSI recruited post doc for two </a:t>
            </a:r>
            <a:r>
              <a:rPr lang="en-US" sz="1800" dirty="0" smtClean="0"/>
              <a:t>years:</a:t>
            </a:r>
          </a:p>
          <a:p>
            <a:pPr lvl="2">
              <a:lnSpc>
                <a:spcPct val="110000"/>
              </a:lnSpc>
            </a:pPr>
            <a:r>
              <a:rPr lang="en-US" sz="1800" dirty="0" smtClean="0"/>
              <a:t>Has started to evaluate various frameworks and software -&gt; Recommendation of </a:t>
            </a:r>
            <a:r>
              <a:rPr lang="en-US" sz="1800" dirty="0" err="1" smtClean="0"/>
              <a:t>ParaView</a:t>
            </a:r>
            <a:r>
              <a:rPr lang="en-US" sz="1800" dirty="0" smtClean="0"/>
              <a:t> for visualization (also used by </a:t>
            </a:r>
            <a:r>
              <a:rPr lang="en-US" sz="1800" dirty="0" err="1" smtClean="0"/>
              <a:t>Mantid</a:t>
            </a:r>
            <a:r>
              <a:rPr lang="en-US" sz="1800" dirty="0" smtClean="0"/>
              <a:t>)</a:t>
            </a:r>
            <a:endParaRPr lang="en-US" sz="1800" dirty="0"/>
          </a:p>
          <a:p>
            <a:pPr lvl="1">
              <a:lnSpc>
                <a:spcPct val="110000"/>
              </a:lnSpc>
            </a:pPr>
            <a:r>
              <a:rPr lang="en-US" sz="1800" dirty="0" smtClean="0"/>
              <a:t>Also involves ISIS, LLB, DTU, TUD, ESS, and observers HZB, TUM</a:t>
            </a:r>
          </a:p>
          <a:p>
            <a:pPr lvl="1">
              <a:lnSpc>
                <a:spcPct val="110000"/>
              </a:lnSpc>
            </a:pPr>
            <a:r>
              <a:rPr lang="en-US" sz="1800" dirty="0" smtClean="0"/>
              <a:t>Approached by a development team at SNS</a:t>
            </a:r>
            <a:endParaRPr lang="en-US" sz="1800" dirty="0"/>
          </a:p>
          <a:p>
            <a:pPr marL="0" indent="0">
              <a:lnSpc>
                <a:spcPct val="110000"/>
              </a:lnSpc>
              <a:buNone/>
            </a:pPr>
            <a:endParaRPr lang="en-US" sz="1800" dirty="0"/>
          </a:p>
        </p:txBody>
      </p:sp>
      <p:sp>
        <p:nvSpPr>
          <p:cNvPr id="4" name="Slide Number Placeholder 3"/>
          <p:cNvSpPr>
            <a:spLocks noGrp="1"/>
          </p:cNvSpPr>
          <p:nvPr>
            <p:ph type="sldNum" sz="quarter" idx="12"/>
          </p:nvPr>
        </p:nvSpPr>
        <p:spPr/>
        <p:txBody>
          <a:bodyPr/>
          <a:lstStyle/>
          <a:p>
            <a:fld id="{551115BC-487E-4422-894C-CB7CD3E79223}" type="slidenum">
              <a:rPr lang="sv-SE" smtClean="0"/>
              <a:t>38</a:t>
            </a:fld>
            <a:endParaRPr lang="sv-SE" dirty="0"/>
          </a:p>
        </p:txBody>
      </p:sp>
    </p:spTree>
    <p:extLst>
      <p:ext uri="{BB962C8B-B14F-4D97-AF65-F5344CB8AC3E}">
        <p14:creationId xmlns:p14="http://schemas.microsoft.com/office/powerpoint/2010/main" val="414230612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diffraction - deliverables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39</a:t>
            </a:fld>
            <a:endParaRPr lang="sv-SE" dirty="0"/>
          </a:p>
        </p:txBody>
      </p:sp>
      <p:graphicFrame>
        <p:nvGraphicFramePr>
          <p:cNvPr id="5" name="Table 4"/>
          <p:cNvGraphicFramePr>
            <a:graphicFrameLocks noGrp="1"/>
          </p:cNvGraphicFramePr>
          <p:nvPr>
            <p:extLst>
              <p:ext uri="{D42A27DB-BD31-4B8C-83A1-F6EECF244321}">
                <p14:modId xmlns:p14="http://schemas.microsoft.com/office/powerpoint/2010/main" val="1677037545"/>
              </p:ext>
            </p:extLst>
          </p:nvPr>
        </p:nvGraphicFramePr>
        <p:xfrm>
          <a:off x="251520" y="1916832"/>
          <a:ext cx="8496944" cy="2628864"/>
        </p:xfrm>
        <a:graphic>
          <a:graphicData uri="http://schemas.openxmlformats.org/drawingml/2006/table">
            <a:tbl>
              <a:tblPr firstRow="1" bandRow="1">
                <a:tableStyleId>{5940675A-B579-460E-94D1-54222C63F5DA}</a:tableStyleId>
              </a:tblPr>
              <a:tblGrid>
                <a:gridCol w="2012434"/>
                <a:gridCol w="6484510"/>
              </a:tblGrid>
              <a:tr h="329184">
                <a:tc>
                  <a:txBody>
                    <a:bodyPr/>
                    <a:lstStyle/>
                    <a:p>
                      <a:r>
                        <a:rPr lang="en-US" b="1" dirty="0" smtClean="0"/>
                        <a:t>IKC</a:t>
                      </a:r>
                      <a:endParaRPr lang="en-US" b="1" dirty="0"/>
                    </a:p>
                  </a:txBody>
                  <a:tcPr>
                    <a:noFill/>
                  </a:tcPr>
                </a:tc>
                <a:tc>
                  <a:txBody>
                    <a:bodyPr/>
                    <a:lstStyle/>
                    <a:p>
                      <a:r>
                        <a:rPr lang="en-US" b="1" dirty="0" smtClean="0"/>
                        <a:t>Deliverables</a:t>
                      </a:r>
                      <a:endParaRPr lang="en-US" b="1" dirty="0"/>
                    </a:p>
                  </a:txBody>
                  <a:tcPr>
                    <a:noFill/>
                  </a:tcPr>
                </a:tc>
              </a:tr>
              <a:tr h="2263104">
                <a:tc>
                  <a:txBody>
                    <a:bodyPr/>
                    <a:lstStyle/>
                    <a:p>
                      <a:r>
                        <a:rPr lang="en-US" dirty="0" smtClean="0"/>
                        <a:t>Partner:</a:t>
                      </a:r>
                      <a:r>
                        <a:rPr lang="en-US" baseline="0" dirty="0" smtClean="0"/>
                        <a:t> MLZ/FZJ</a:t>
                      </a:r>
                    </a:p>
                    <a:p>
                      <a:endParaRPr lang="en-US" baseline="0" dirty="0" smtClean="0"/>
                    </a:p>
                    <a:p>
                      <a:endParaRPr lang="en-US" baseline="0" dirty="0" smtClean="0"/>
                    </a:p>
                  </a:txBody>
                  <a:tcPr>
                    <a:noFill/>
                  </a:tcPr>
                </a:tc>
                <a:tc>
                  <a:txBody>
                    <a:bodyPr/>
                    <a:lstStyle/>
                    <a:p>
                      <a:pPr marL="285750" indent="-285750">
                        <a:buFont typeface="Wingdings" charset="2"/>
                        <a:buChar char="Ø"/>
                      </a:pPr>
                      <a:r>
                        <a:rPr lang="en-US" baseline="0" dirty="0" smtClean="0"/>
                        <a:t>Strain scanning analysis software SteCa2</a:t>
                      </a:r>
                    </a:p>
                    <a:p>
                      <a:pPr marL="285750" indent="-285750">
                        <a:buFont typeface="Wingdings" charset="2"/>
                        <a:buChar char="Ø"/>
                      </a:pPr>
                      <a:r>
                        <a:rPr lang="en-US" baseline="0" dirty="0" smtClean="0"/>
                        <a:t>GUI</a:t>
                      </a:r>
                    </a:p>
                    <a:p>
                      <a:pPr marL="285750" indent="-285750">
                        <a:buFont typeface="Wingdings" charset="2"/>
                        <a:buChar char="Ø"/>
                      </a:pPr>
                      <a:r>
                        <a:rPr lang="en-US" baseline="0" dirty="0" smtClean="0"/>
                        <a:t>Python scripting interface</a:t>
                      </a:r>
                    </a:p>
                    <a:p>
                      <a:pPr marL="285750" indent="-285750">
                        <a:buFont typeface="Wingdings" charset="2"/>
                        <a:buChar char="Ø"/>
                      </a:pPr>
                      <a:r>
                        <a:rPr lang="en-US" baseline="0" dirty="0" smtClean="0"/>
                        <a:t>Open source</a:t>
                      </a:r>
                    </a:p>
                    <a:p>
                      <a:pPr marL="285750" indent="-285750">
                        <a:buFont typeface="Wingdings" charset="2"/>
                        <a:buChar char="Ø"/>
                      </a:pPr>
                      <a:r>
                        <a:rPr lang="en-US" sz="1800" kern="1200" baseline="0" dirty="0" smtClean="0">
                          <a:solidFill>
                            <a:schemeClr val="tx1"/>
                          </a:solidFill>
                          <a:effectLst/>
                          <a:latin typeface="+mn-lt"/>
                          <a:ea typeface="+mn-ea"/>
                          <a:cs typeface="+mn-cs"/>
                        </a:rPr>
                        <a:t>Documentation and tutorials</a:t>
                      </a:r>
                    </a:p>
                    <a:p>
                      <a:pPr marL="285750" marR="0" indent="-285750" algn="l" defTabSz="914400" rtl="0" eaLnBrk="1" fontAlgn="auto" latinLnBrk="0" hangingPunct="1">
                        <a:lnSpc>
                          <a:spcPct val="100000"/>
                        </a:lnSpc>
                        <a:spcBef>
                          <a:spcPts val="0"/>
                        </a:spcBef>
                        <a:spcAft>
                          <a:spcPts val="0"/>
                        </a:spcAft>
                        <a:buClrTx/>
                        <a:buSzTx/>
                        <a:buFont typeface="Wingdings" charset="2"/>
                        <a:buChar char="Ø"/>
                        <a:tabLst/>
                        <a:defRPr/>
                      </a:pPr>
                      <a:r>
                        <a:rPr lang="en-US" baseline="0" dirty="0" smtClean="0"/>
                        <a:t>Live-analysis</a:t>
                      </a:r>
                    </a:p>
                    <a:p>
                      <a:pPr marL="285750" indent="-285750">
                        <a:buFont typeface="Wingdings" charset="2"/>
                        <a:buChar char="Ø"/>
                      </a:pPr>
                      <a:r>
                        <a:rPr lang="en-US" sz="1800" kern="1200" baseline="0" dirty="0" smtClean="0">
                          <a:solidFill>
                            <a:schemeClr val="tx1"/>
                          </a:solidFill>
                          <a:effectLst/>
                          <a:latin typeface="+mn-lt"/>
                          <a:ea typeface="+mn-ea"/>
                          <a:cs typeface="+mn-cs"/>
                        </a:rPr>
                        <a:t>Integrated Testing</a:t>
                      </a:r>
                      <a:endParaRPr lang="en-US" baseline="0" dirty="0" smtClean="0"/>
                    </a:p>
                  </a:txBody>
                  <a:tcPr>
                    <a:noFill/>
                  </a:tcPr>
                </a:tc>
              </a:tr>
            </a:tbl>
          </a:graphicData>
        </a:graphic>
      </p:graphicFrame>
      <p:sp>
        <p:nvSpPr>
          <p:cNvPr id="6" name="TextBox 5"/>
          <p:cNvSpPr txBox="1"/>
          <p:nvPr/>
        </p:nvSpPr>
        <p:spPr>
          <a:xfrm>
            <a:off x="2267744" y="4581128"/>
            <a:ext cx="4503870" cy="923330"/>
          </a:xfrm>
          <a:prstGeom prst="rect">
            <a:avLst/>
          </a:prstGeom>
          <a:noFill/>
        </p:spPr>
        <p:txBody>
          <a:bodyPr wrap="none" rtlCol="0">
            <a:spAutoFit/>
          </a:bodyPr>
          <a:lstStyle/>
          <a:p>
            <a:r>
              <a:rPr lang="en-US" dirty="0" smtClean="0"/>
              <a:t>+ Powder diffraction software from </a:t>
            </a:r>
            <a:r>
              <a:rPr lang="en-US" dirty="0" smtClean="0"/>
              <a:t>elsewhere</a:t>
            </a:r>
          </a:p>
          <a:p>
            <a:endParaRPr lang="en-US" dirty="0"/>
          </a:p>
          <a:p>
            <a:r>
              <a:rPr lang="en-US" dirty="0" smtClean="0"/>
              <a:t>Texture?</a:t>
            </a:r>
            <a:endParaRPr lang="en-US" dirty="0" smtClean="0"/>
          </a:p>
        </p:txBody>
      </p:sp>
    </p:spTree>
    <p:extLst>
      <p:ext uri="{BB962C8B-B14F-4D97-AF65-F5344CB8AC3E}">
        <p14:creationId xmlns:p14="http://schemas.microsoft.com/office/powerpoint/2010/main" val="7267635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SINE2020 WP10: Data treatment software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5487252"/>
              </p:ext>
            </p:extLst>
          </p:nvPr>
        </p:nvGraphicFramePr>
        <p:xfrm>
          <a:off x="457200" y="2284080"/>
          <a:ext cx="8229600" cy="2225040"/>
        </p:xfrm>
        <a:graphic>
          <a:graphicData uri="http://schemas.openxmlformats.org/drawingml/2006/table">
            <a:tbl>
              <a:tblPr firstRow="1" bandRow="1">
                <a:tableStyleId>{5C22544A-7EE6-4342-B048-85BDC9FD1C3A}</a:tableStyleId>
              </a:tblPr>
              <a:tblGrid>
                <a:gridCol w="2746648"/>
                <a:gridCol w="1368152"/>
                <a:gridCol w="4114800"/>
              </a:tblGrid>
              <a:tr h="370840">
                <a:tc>
                  <a:txBody>
                    <a:bodyPr/>
                    <a:lstStyle/>
                    <a:p>
                      <a:r>
                        <a:rPr lang="en-US" dirty="0" smtClean="0"/>
                        <a:t>Technique</a:t>
                      </a:r>
                      <a:endParaRPr lang="en-US" dirty="0"/>
                    </a:p>
                  </a:txBody>
                  <a:tcPr/>
                </a:tc>
                <a:tc>
                  <a:txBody>
                    <a:bodyPr/>
                    <a:lstStyle/>
                    <a:p>
                      <a:r>
                        <a:rPr lang="en-US" dirty="0" smtClean="0"/>
                        <a:t>Facility</a:t>
                      </a:r>
                      <a:endParaRPr lang="en-US" dirty="0"/>
                    </a:p>
                  </a:txBody>
                  <a:tcPr/>
                </a:tc>
                <a:tc>
                  <a:txBody>
                    <a:bodyPr/>
                    <a:lstStyle/>
                    <a:p>
                      <a:r>
                        <a:rPr lang="en-US" dirty="0" smtClean="0"/>
                        <a:t>Software (PM)</a:t>
                      </a:r>
                      <a:endParaRPr lang="en-US" dirty="0"/>
                    </a:p>
                  </a:txBody>
                  <a:tcPr/>
                </a:tc>
              </a:tr>
              <a:tr h="370840">
                <a:tc>
                  <a:txBody>
                    <a:bodyPr/>
                    <a:lstStyle/>
                    <a:p>
                      <a:r>
                        <a:rPr lang="en-US" dirty="0" smtClean="0"/>
                        <a:t>Imaging</a:t>
                      </a:r>
                      <a:endParaRPr lang="en-US" dirty="0"/>
                    </a:p>
                  </a:txBody>
                  <a:tcPr/>
                </a:tc>
                <a:tc>
                  <a:txBody>
                    <a:bodyPr/>
                    <a:lstStyle/>
                    <a:p>
                      <a:r>
                        <a:rPr lang="en-US" dirty="0" smtClean="0"/>
                        <a:t>PSI  </a:t>
                      </a:r>
                      <a:endParaRPr lang="en-US" dirty="0"/>
                    </a:p>
                  </a:txBody>
                  <a:tcPr/>
                </a:tc>
                <a:tc>
                  <a:txBody>
                    <a:bodyPr/>
                    <a:lstStyle/>
                    <a:p>
                      <a:r>
                        <a:rPr lang="en-US" dirty="0" err="1" smtClean="0"/>
                        <a:t>MuhRec</a:t>
                      </a:r>
                      <a:r>
                        <a:rPr lang="en-US" dirty="0" smtClean="0"/>
                        <a:t>/</a:t>
                      </a:r>
                      <a:r>
                        <a:rPr lang="en-US" dirty="0" err="1" smtClean="0"/>
                        <a:t>KipTool</a:t>
                      </a:r>
                      <a:r>
                        <a:rPr lang="en-US" dirty="0" smtClean="0"/>
                        <a:t>  </a:t>
                      </a:r>
                      <a:r>
                        <a:rPr lang="en-US" dirty="0" smtClean="0"/>
                        <a:t>  </a:t>
                      </a:r>
                      <a:r>
                        <a:rPr lang="en-US" dirty="0" smtClean="0"/>
                        <a:t>(23)</a:t>
                      </a:r>
                      <a:endParaRPr lang="en-US" dirty="0"/>
                    </a:p>
                  </a:txBody>
                  <a:tcPr/>
                </a:tc>
              </a:tr>
              <a:tr h="370840">
                <a:tc>
                  <a:txBody>
                    <a:bodyPr/>
                    <a:lstStyle/>
                    <a:p>
                      <a:r>
                        <a:rPr lang="en-US" dirty="0" smtClean="0"/>
                        <a:t>QENS</a:t>
                      </a:r>
                      <a:endParaRPr lang="en-US" dirty="0"/>
                    </a:p>
                  </a:txBody>
                  <a:tcPr/>
                </a:tc>
                <a:tc>
                  <a:txBody>
                    <a:bodyPr/>
                    <a:lstStyle/>
                    <a:p>
                      <a:r>
                        <a:rPr lang="en-US" dirty="0" smtClean="0"/>
                        <a:t>ILL  </a:t>
                      </a:r>
                      <a:endParaRPr lang="en-US" dirty="0"/>
                    </a:p>
                  </a:txBody>
                  <a:tcPr/>
                </a:tc>
                <a:tc>
                  <a:txBody>
                    <a:bodyPr/>
                    <a:lstStyle/>
                    <a:p>
                      <a:r>
                        <a:rPr lang="en-US" dirty="0" err="1" smtClean="0"/>
                        <a:t>Mantid</a:t>
                      </a:r>
                      <a:r>
                        <a:rPr lang="en-US" dirty="0" smtClean="0"/>
                        <a:t>/VATES?      </a:t>
                      </a:r>
                      <a:r>
                        <a:rPr lang="en-US" dirty="0" smtClean="0"/>
                        <a:t>(12)</a:t>
                      </a:r>
                      <a:endParaRPr lang="en-US" dirty="0"/>
                    </a:p>
                  </a:txBody>
                  <a:tcPr/>
                </a:tc>
              </a:tr>
              <a:tr h="370840">
                <a:tc>
                  <a:txBody>
                    <a:bodyPr/>
                    <a:lstStyle/>
                    <a:p>
                      <a:r>
                        <a:rPr lang="en-US" dirty="0" err="1" smtClean="0"/>
                        <a:t>Reflectometry</a:t>
                      </a:r>
                      <a:endParaRPr lang="en-US" dirty="0"/>
                    </a:p>
                  </a:txBody>
                  <a:tcPr/>
                </a:tc>
                <a:tc>
                  <a:txBody>
                    <a:bodyPr/>
                    <a:lstStyle/>
                    <a:p>
                      <a:r>
                        <a:rPr lang="en-US" dirty="0" smtClean="0"/>
                        <a:t>MLZ </a:t>
                      </a:r>
                      <a:endParaRPr lang="en-US" dirty="0"/>
                    </a:p>
                  </a:txBody>
                  <a:tcPr/>
                </a:tc>
                <a:tc>
                  <a:txBody>
                    <a:bodyPr/>
                    <a:lstStyle/>
                    <a:p>
                      <a:r>
                        <a:rPr lang="en-US" dirty="0" err="1" smtClean="0"/>
                        <a:t>BornAgain</a:t>
                      </a:r>
                      <a:r>
                        <a:rPr lang="en-US" dirty="0" smtClean="0"/>
                        <a:t>                (36)</a:t>
                      </a:r>
                      <a:endParaRPr lang="en-US" dirty="0"/>
                    </a:p>
                  </a:txBody>
                  <a:tcPr/>
                </a:tc>
              </a:tr>
              <a:tr h="370840">
                <a:tc>
                  <a:txBody>
                    <a:bodyPr/>
                    <a:lstStyle/>
                    <a:p>
                      <a:r>
                        <a:rPr lang="en-US" dirty="0" smtClean="0"/>
                        <a:t>SANS</a:t>
                      </a:r>
                      <a:endParaRPr lang="en-US" dirty="0"/>
                    </a:p>
                  </a:txBody>
                  <a:tcPr/>
                </a:tc>
                <a:tc>
                  <a:txBody>
                    <a:bodyPr/>
                    <a:lstStyle/>
                    <a:p>
                      <a:r>
                        <a:rPr lang="en-US" dirty="0" smtClean="0"/>
                        <a:t>ESS  </a:t>
                      </a:r>
                      <a:endParaRPr lang="en-US" dirty="0"/>
                    </a:p>
                  </a:txBody>
                  <a:tcPr/>
                </a:tc>
                <a:tc>
                  <a:txBody>
                    <a:bodyPr/>
                    <a:lstStyle/>
                    <a:p>
                      <a:r>
                        <a:rPr lang="en-US" dirty="0" err="1" smtClean="0"/>
                        <a:t>SasView</a:t>
                      </a:r>
                      <a:r>
                        <a:rPr lang="en-US" dirty="0" smtClean="0"/>
                        <a:t>                    (42)</a:t>
                      </a:r>
                      <a:endParaRPr lang="en-US" dirty="0"/>
                    </a:p>
                  </a:txBody>
                  <a:tcPr/>
                </a:tc>
              </a:tr>
              <a:tr h="370840">
                <a:tc>
                  <a:txBody>
                    <a:bodyPr/>
                    <a:lstStyle/>
                    <a:p>
                      <a:r>
                        <a:rPr lang="en-US" dirty="0" smtClean="0"/>
                        <a:t>Guidelines &amp;</a:t>
                      </a:r>
                      <a:r>
                        <a:rPr lang="en-US" baseline="0" dirty="0" smtClean="0"/>
                        <a:t> Standards</a:t>
                      </a:r>
                      <a:endParaRPr lang="en-US" dirty="0"/>
                    </a:p>
                  </a:txBody>
                  <a:tcPr/>
                </a:tc>
                <a:tc>
                  <a:txBody>
                    <a:bodyPr/>
                    <a:lstStyle/>
                    <a:p>
                      <a:r>
                        <a:rPr lang="en-US" dirty="0" smtClean="0"/>
                        <a:t>ISIS</a:t>
                      </a:r>
                      <a:endParaRPr lang="en-US" dirty="0"/>
                    </a:p>
                  </a:txBody>
                  <a:tcPr/>
                </a:tc>
                <a:tc>
                  <a:txBody>
                    <a:bodyPr/>
                    <a:lstStyle/>
                    <a:p>
                      <a:r>
                        <a:rPr lang="en-US" dirty="0" smtClean="0"/>
                        <a:t>N/A (based</a:t>
                      </a:r>
                      <a:r>
                        <a:rPr lang="en-US" baseline="0" dirty="0" smtClean="0"/>
                        <a:t> on </a:t>
                      </a:r>
                      <a:r>
                        <a:rPr lang="en-US" baseline="0" dirty="0" err="1" smtClean="0"/>
                        <a:t>Mantid</a:t>
                      </a:r>
                      <a:r>
                        <a:rPr lang="en-US" baseline="0" dirty="0" smtClean="0"/>
                        <a:t> project experience)</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
        <p:nvSpPr>
          <p:cNvPr id="6" name="TextBox 5"/>
          <p:cNvSpPr txBox="1"/>
          <p:nvPr/>
        </p:nvSpPr>
        <p:spPr>
          <a:xfrm>
            <a:off x="395536" y="1844824"/>
            <a:ext cx="6634899" cy="369332"/>
          </a:xfrm>
          <a:prstGeom prst="rect">
            <a:avLst/>
          </a:prstGeom>
          <a:noFill/>
        </p:spPr>
        <p:txBody>
          <a:bodyPr wrap="none" rtlCol="0">
            <a:spAutoFit/>
          </a:bodyPr>
          <a:lstStyle/>
          <a:p>
            <a:r>
              <a:rPr lang="en-US" dirty="0" smtClean="0"/>
              <a:t>Each facility takes control of one technique specific analysis software: </a:t>
            </a:r>
            <a:endParaRPr lang="en-US" dirty="0"/>
          </a:p>
        </p:txBody>
      </p:sp>
      <p:sp>
        <p:nvSpPr>
          <p:cNvPr id="7" name="TextBox 6"/>
          <p:cNvSpPr txBox="1"/>
          <p:nvPr/>
        </p:nvSpPr>
        <p:spPr>
          <a:xfrm>
            <a:off x="728307" y="4571836"/>
            <a:ext cx="6649777" cy="369332"/>
          </a:xfrm>
          <a:prstGeom prst="rect">
            <a:avLst/>
          </a:prstGeom>
          <a:noFill/>
        </p:spPr>
        <p:txBody>
          <a:bodyPr wrap="none" rtlCol="0">
            <a:spAutoFit/>
          </a:bodyPr>
          <a:lstStyle/>
          <a:p>
            <a:r>
              <a:rPr lang="en-US" dirty="0" smtClean="0"/>
              <a:t>+ activities on simulations, </a:t>
            </a:r>
            <a:r>
              <a:rPr lang="en-US" dirty="0" err="1" smtClean="0"/>
              <a:t>muons</a:t>
            </a:r>
            <a:r>
              <a:rPr lang="en-US" dirty="0" smtClean="0"/>
              <a:t> and </a:t>
            </a:r>
            <a:r>
              <a:rPr lang="en-US" dirty="0" err="1" smtClean="0"/>
              <a:t>Mantid</a:t>
            </a:r>
            <a:r>
              <a:rPr lang="en-US" dirty="0" smtClean="0"/>
              <a:t> for continuum sources</a:t>
            </a:r>
            <a:endParaRPr lang="en-US" dirty="0"/>
          </a:p>
        </p:txBody>
      </p:sp>
      <p:sp>
        <p:nvSpPr>
          <p:cNvPr id="8" name="TextBox 7"/>
          <p:cNvSpPr txBox="1"/>
          <p:nvPr/>
        </p:nvSpPr>
        <p:spPr>
          <a:xfrm>
            <a:off x="395537" y="5108991"/>
            <a:ext cx="8280920" cy="1200329"/>
          </a:xfrm>
          <a:prstGeom prst="rect">
            <a:avLst/>
          </a:prstGeom>
          <a:noFill/>
        </p:spPr>
        <p:txBody>
          <a:bodyPr wrap="square" rtlCol="0">
            <a:spAutoFit/>
          </a:bodyPr>
          <a:lstStyle/>
          <a:p>
            <a:r>
              <a:rPr lang="en-US" dirty="0" smtClean="0"/>
              <a:t>Ranked most important WP by Head of Facilities among those proposed for SINE2020: </a:t>
            </a:r>
          </a:p>
          <a:p>
            <a:endParaRPr lang="en-US" dirty="0"/>
          </a:p>
          <a:p>
            <a:r>
              <a:rPr lang="en-US" dirty="0"/>
              <a:t>“</a:t>
            </a:r>
            <a:r>
              <a:rPr lang="en-GB" i="1" dirty="0"/>
              <a:t>of highest interest/priority for the future of the neutron community, must be taken forward in a common project.</a:t>
            </a:r>
            <a:r>
              <a:rPr lang="en-GB" dirty="0" smtClean="0"/>
              <a:t>”</a:t>
            </a:r>
            <a:endParaRPr lang="en-GB" dirty="0"/>
          </a:p>
        </p:txBody>
      </p:sp>
    </p:spTree>
    <p:extLst>
      <p:ext uri="{BB962C8B-B14F-4D97-AF65-F5344CB8AC3E}">
        <p14:creationId xmlns:p14="http://schemas.microsoft.com/office/powerpoint/2010/main" val="13074358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diffraction - Status</a:t>
            </a:r>
            <a:endParaRPr lang="en-US" dirty="0"/>
          </a:p>
        </p:txBody>
      </p:sp>
      <p:sp>
        <p:nvSpPr>
          <p:cNvPr id="3" name="Content Placeholder 2"/>
          <p:cNvSpPr>
            <a:spLocks noGrp="1"/>
          </p:cNvSpPr>
          <p:nvPr>
            <p:ph idx="1"/>
          </p:nvPr>
        </p:nvSpPr>
        <p:spPr>
          <a:xfrm>
            <a:off x="457200" y="1672208"/>
            <a:ext cx="8229600" cy="3917032"/>
          </a:xfrm>
        </p:spPr>
        <p:txBody>
          <a:bodyPr>
            <a:normAutofit/>
          </a:bodyPr>
          <a:lstStyle/>
          <a:p>
            <a:r>
              <a:rPr lang="en-US" sz="2000" dirty="0" smtClean="0">
                <a:solidFill>
                  <a:srgbClr val="000000"/>
                </a:solidFill>
              </a:rPr>
              <a:t>No support within SINE2020</a:t>
            </a:r>
          </a:p>
          <a:p>
            <a:r>
              <a:rPr lang="en-US" sz="2000" dirty="0">
                <a:solidFill>
                  <a:srgbClr val="000000"/>
                </a:solidFill>
              </a:rPr>
              <a:t>IKC agreement with MLZ (FZJ) ready for </a:t>
            </a:r>
            <a:r>
              <a:rPr lang="en-US" sz="2000" dirty="0" smtClean="0">
                <a:solidFill>
                  <a:srgbClr val="000000"/>
                </a:solidFill>
              </a:rPr>
              <a:t>approval;</a:t>
            </a:r>
          </a:p>
          <a:p>
            <a:pPr lvl="1"/>
            <a:r>
              <a:rPr lang="en-US" sz="2000" dirty="0" smtClean="0">
                <a:solidFill>
                  <a:srgbClr val="000000"/>
                </a:solidFill>
              </a:rPr>
              <a:t>Current activities on </a:t>
            </a:r>
            <a:r>
              <a:rPr lang="en-US" sz="2000" dirty="0" err="1" smtClean="0">
                <a:solidFill>
                  <a:srgbClr val="000000"/>
                </a:solidFill>
              </a:rPr>
              <a:t>SteCa</a:t>
            </a:r>
            <a:r>
              <a:rPr lang="en-US" sz="2000" dirty="0" smtClean="0">
                <a:solidFill>
                  <a:srgbClr val="000000"/>
                </a:solidFill>
              </a:rPr>
              <a:t> software for Stress-Spec at MLZ (win-win), </a:t>
            </a:r>
          </a:p>
          <a:p>
            <a:pPr lvl="2"/>
            <a:r>
              <a:rPr lang="en-US" dirty="0" smtClean="0">
                <a:solidFill>
                  <a:srgbClr val="000000"/>
                </a:solidFill>
              </a:rPr>
              <a:t>beta version SteCa2 released end of June 2016 </a:t>
            </a:r>
          </a:p>
          <a:p>
            <a:pPr lvl="1"/>
            <a:r>
              <a:rPr lang="en-US" sz="2000" dirty="0" smtClean="0">
                <a:solidFill>
                  <a:srgbClr val="000000"/>
                </a:solidFill>
              </a:rPr>
              <a:t>HZG co-operator of Stress-Spec instrument (link to BEER team)</a:t>
            </a:r>
          </a:p>
          <a:p>
            <a:pPr lvl="1"/>
            <a:r>
              <a:rPr lang="en-US" sz="2000" dirty="0"/>
              <a:t>TA describes a joint effort for </a:t>
            </a:r>
            <a:r>
              <a:rPr lang="en-US" sz="2000" dirty="0" err="1"/>
              <a:t>reflectometry</a:t>
            </a:r>
            <a:r>
              <a:rPr lang="en-US" sz="2000" dirty="0"/>
              <a:t>, QENS, and engineering </a:t>
            </a:r>
            <a:r>
              <a:rPr lang="en-US" sz="2000" dirty="0" smtClean="0"/>
              <a:t>diffraction</a:t>
            </a:r>
            <a:endParaRPr lang="en-US" sz="2000" dirty="0" smtClean="0">
              <a:solidFill>
                <a:srgbClr val="000000"/>
              </a:solidFill>
            </a:endParaRPr>
          </a:p>
          <a:p>
            <a:pPr lvl="1"/>
            <a:r>
              <a:rPr lang="en-US" sz="2000" dirty="0" smtClean="0">
                <a:solidFill>
                  <a:srgbClr val="000000"/>
                </a:solidFill>
              </a:rPr>
              <a:t>Professional software development group</a:t>
            </a:r>
            <a:endParaRPr lang="en-US" sz="2000" dirty="0">
              <a:solidFill>
                <a:srgbClr val="000000"/>
              </a:solidFill>
            </a:endParaRPr>
          </a:p>
          <a:p>
            <a:r>
              <a:rPr lang="en-US" sz="2000" dirty="0" smtClean="0">
                <a:solidFill>
                  <a:srgbClr val="000000"/>
                </a:solidFill>
              </a:rPr>
              <a:t>Waiting for approval of TA to proceed with more detailed planning and road mapping</a:t>
            </a:r>
          </a:p>
          <a:p>
            <a:endParaRPr lang="en-US" sz="2000" dirty="0" smtClean="0">
              <a:solidFill>
                <a:srgbClr val="000000"/>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40</a:t>
            </a:fld>
            <a:endParaRPr lang="sv-SE" dirty="0"/>
          </a:p>
        </p:txBody>
      </p:sp>
    </p:spTree>
    <p:extLst>
      <p:ext uri="{BB962C8B-B14F-4D97-AF65-F5344CB8AC3E}">
        <p14:creationId xmlns:p14="http://schemas.microsoft.com/office/powerpoint/2010/main" val="225970243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Diffraction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3937657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0"/>
            <a:ext cx="7233447" cy="1441531"/>
          </a:xfrm>
        </p:spPr>
        <p:txBody>
          <a:bodyPr/>
          <a:lstStyle/>
          <a:p>
            <a:r>
              <a:rPr lang="en-US" dirty="0" smtClean="0"/>
              <a:t>Powder Diffraction – Deliverables for H.C.</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531113042"/>
              </p:ext>
            </p:extLst>
          </p:nvPr>
        </p:nvGraphicFramePr>
        <p:xfrm>
          <a:off x="251520" y="1916832"/>
          <a:ext cx="8496944" cy="3474720"/>
        </p:xfrm>
        <a:graphic>
          <a:graphicData uri="http://schemas.openxmlformats.org/drawingml/2006/table">
            <a:tbl>
              <a:tblPr firstRow="1" bandRow="1">
                <a:tableStyleId>{5940675A-B579-460E-94D1-54222C63F5DA}</a:tableStyleId>
              </a:tblPr>
              <a:tblGrid>
                <a:gridCol w="2012434"/>
                <a:gridCol w="6484510"/>
              </a:tblGrid>
              <a:tr h="139040">
                <a:tc>
                  <a:txBody>
                    <a:bodyPr/>
                    <a:lstStyle/>
                    <a:p>
                      <a:r>
                        <a:rPr lang="en-US" b="1" dirty="0" smtClean="0"/>
                        <a:t>IKC</a:t>
                      </a:r>
                      <a:endParaRPr lang="en-US" b="1" dirty="0"/>
                    </a:p>
                  </a:txBody>
                  <a:tcPr>
                    <a:noFill/>
                  </a:tcPr>
                </a:tc>
                <a:tc>
                  <a:txBody>
                    <a:bodyPr/>
                    <a:lstStyle/>
                    <a:p>
                      <a:r>
                        <a:rPr lang="en-US" b="1" dirty="0" smtClean="0"/>
                        <a:t>Deliverables</a:t>
                      </a:r>
                      <a:endParaRPr lang="en-US" b="1" dirty="0"/>
                    </a:p>
                  </a:txBody>
                  <a:tcPr>
                    <a:noFill/>
                  </a:tcPr>
                </a:tc>
              </a:tr>
              <a:tr h="2514560">
                <a:tc>
                  <a:txBody>
                    <a:bodyPr/>
                    <a:lstStyle/>
                    <a:p>
                      <a:r>
                        <a:rPr lang="en-US" dirty="0" smtClean="0"/>
                        <a:t>Partner:</a:t>
                      </a:r>
                      <a:r>
                        <a:rPr lang="en-US" baseline="0" dirty="0" smtClean="0"/>
                        <a:t> ESSB </a:t>
                      </a:r>
                    </a:p>
                    <a:p>
                      <a:endParaRPr lang="en-US" baseline="0" dirty="0" smtClean="0"/>
                    </a:p>
                    <a:p>
                      <a:r>
                        <a:rPr lang="en-US" baseline="0" dirty="0" smtClean="0"/>
                        <a:t>ESSB will sub-contract to Bilbao Crystallographic Server and ILL (</a:t>
                      </a:r>
                      <a:r>
                        <a:rPr lang="en-US" baseline="0" dirty="0" err="1" smtClean="0"/>
                        <a:t>Fullprof</a:t>
                      </a:r>
                      <a:r>
                        <a:rPr lang="en-US" baseline="0" dirty="0" smtClean="0"/>
                        <a:t>)</a:t>
                      </a:r>
                    </a:p>
                  </a:txBody>
                  <a:tcPr>
                    <a:noFill/>
                  </a:tcPr>
                </a:tc>
                <a:tc>
                  <a:txBody>
                    <a:bodyPr/>
                    <a:lstStyle/>
                    <a:p>
                      <a:pPr marL="285750" indent="-285750">
                        <a:buFont typeface="Wingdings" charset="2"/>
                        <a:buChar char="Ø"/>
                      </a:pPr>
                      <a:r>
                        <a:rPr lang="en-US" baseline="0" dirty="0" smtClean="0"/>
                        <a:t>2D </a:t>
                      </a:r>
                      <a:r>
                        <a:rPr lang="en-US" baseline="0" dirty="0" err="1" smtClean="0"/>
                        <a:t>Rietveld</a:t>
                      </a:r>
                      <a:r>
                        <a:rPr lang="en-US" baseline="0" dirty="0" smtClean="0"/>
                        <a:t> analysis</a:t>
                      </a:r>
                    </a:p>
                    <a:p>
                      <a:pPr marL="285750" indent="-285750">
                        <a:buFont typeface="Wingdings" charset="2"/>
                        <a:buChar char="Ø"/>
                      </a:pPr>
                      <a:r>
                        <a:rPr lang="en-US" baseline="0" dirty="0" smtClean="0"/>
                        <a:t>Access to software for real space analysis (</a:t>
                      </a:r>
                      <a:r>
                        <a:rPr lang="en-US" baseline="0" dirty="0" err="1" smtClean="0"/>
                        <a:t>pdfgui</a:t>
                      </a:r>
                      <a:r>
                        <a:rPr lang="en-US" baseline="0" dirty="0" smtClean="0"/>
                        <a:t>?)</a:t>
                      </a:r>
                    </a:p>
                    <a:p>
                      <a:pPr marL="285750" indent="-285750">
                        <a:buFont typeface="Wingdings" charset="2"/>
                        <a:buChar char="Ø"/>
                      </a:pPr>
                      <a:r>
                        <a:rPr lang="en-US" baseline="0" dirty="0" smtClean="0"/>
                        <a:t>Access to </a:t>
                      </a:r>
                      <a:r>
                        <a:rPr lang="en-US" baseline="0" dirty="0" err="1" smtClean="0"/>
                        <a:t>SpinVert</a:t>
                      </a:r>
                      <a:endParaRPr lang="en-US" baseline="0" dirty="0" smtClean="0"/>
                    </a:p>
                    <a:p>
                      <a:pPr marL="285750" marR="0" indent="-285750" algn="l" defTabSz="914400" rtl="0" eaLnBrk="1" fontAlgn="auto" latinLnBrk="0" hangingPunct="1">
                        <a:lnSpc>
                          <a:spcPct val="100000"/>
                        </a:lnSpc>
                        <a:spcBef>
                          <a:spcPts val="0"/>
                        </a:spcBef>
                        <a:spcAft>
                          <a:spcPts val="0"/>
                        </a:spcAft>
                        <a:buClrTx/>
                        <a:buSzTx/>
                        <a:buFont typeface="Wingdings" charset="2"/>
                        <a:buChar char="Ø"/>
                        <a:tabLst/>
                        <a:defRPr/>
                      </a:pPr>
                      <a:r>
                        <a:rPr lang="en-US" baseline="0" dirty="0" smtClean="0"/>
                        <a:t>ESS line profiles / resolution functions (wavelength dependent)</a:t>
                      </a:r>
                    </a:p>
                    <a:p>
                      <a:pPr marL="285750" indent="-285750">
                        <a:buFont typeface="Wingdings" charset="2"/>
                        <a:buChar char="Ø"/>
                      </a:pPr>
                      <a:r>
                        <a:rPr lang="en-US" baseline="0" dirty="0" smtClean="0"/>
                        <a:t>Convert </a:t>
                      </a:r>
                      <a:r>
                        <a:rPr lang="en-US" baseline="0" dirty="0" err="1" smtClean="0"/>
                        <a:t>FullProf</a:t>
                      </a:r>
                      <a:r>
                        <a:rPr lang="en-US" baseline="0" dirty="0" smtClean="0"/>
                        <a:t> to open source software</a:t>
                      </a:r>
                    </a:p>
                    <a:p>
                      <a:pPr marL="742950" lvl="1" indent="-285750">
                        <a:buFont typeface="Lucida Grande"/>
                        <a:buChar char="-"/>
                      </a:pPr>
                      <a:r>
                        <a:rPr lang="en-US" baseline="0" dirty="0" smtClean="0"/>
                        <a:t>Legacy software is mostly in </a:t>
                      </a:r>
                      <a:r>
                        <a:rPr lang="en-US" baseline="0" dirty="0" err="1" smtClean="0"/>
                        <a:t>fortran</a:t>
                      </a:r>
                      <a:endParaRPr lang="en-US" baseline="0" dirty="0" smtClean="0"/>
                    </a:p>
                    <a:p>
                      <a:pPr marL="285750" indent="-285750">
                        <a:buFont typeface="Wingdings" charset="2"/>
                        <a:buChar char="Ø"/>
                      </a:pPr>
                      <a:r>
                        <a:rPr lang="en-US" baseline="0" dirty="0" smtClean="0"/>
                        <a:t>New user-friendly GUI</a:t>
                      </a:r>
                    </a:p>
                    <a:p>
                      <a:pPr marL="285750" indent="-285750">
                        <a:buFont typeface="Wingdings" charset="2"/>
                        <a:buChar char="Ø"/>
                      </a:pPr>
                      <a:r>
                        <a:rPr lang="en-US" baseline="0" dirty="0" smtClean="0"/>
                        <a:t>Python scripting interface</a:t>
                      </a:r>
                    </a:p>
                    <a:p>
                      <a:pPr marL="285750" indent="-285750">
                        <a:buFont typeface="Wingdings" charset="2"/>
                        <a:buChar char="Ø"/>
                      </a:pPr>
                      <a:r>
                        <a:rPr lang="en-US" baseline="0" dirty="0" smtClean="0"/>
                        <a:t>Live-analysis</a:t>
                      </a:r>
                    </a:p>
                    <a:p>
                      <a:pPr marL="285750" indent="-285750">
                        <a:buFont typeface="Wingdings" charset="2"/>
                        <a:buChar char="Ø"/>
                      </a:pPr>
                      <a:r>
                        <a:rPr lang="en-US" sz="1800" kern="1200" baseline="0" dirty="0" smtClean="0">
                          <a:solidFill>
                            <a:schemeClr val="tx1"/>
                          </a:solidFill>
                          <a:effectLst/>
                          <a:latin typeface="+mn-lt"/>
                          <a:ea typeface="+mn-ea"/>
                          <a:cs typeface="+mn-cs"/>
                        </a:rPr>
                        <a:t>Documentation and tutorials</a:t>
                      </a:r>
                    </a:p>
                    <a:p>
                      <a:pPr marL="285750" indent="-285750">
                        <a:buFont typeface="Wingdings" charset="2"/>
                        <a:buChar char="Ø"/>
                      </a:pPr>
                      <a:r>
                        <a:rPr lang="en-US" sz="1800" kern="1200" baseline="0" dirty="0" smtClean="0">
                          <a:solidFill>
                            <a:schemeClr val="tx1"/>
                          </a:solidFill>
                          <a:effectLst/>
                          <a:latin typeface="+mn-lt"/>
                          <a:ea typeface="+mn-ea"/>
                          <a:cs typeface="+mn-cs"/>
                        </a:rPr>
                        <a:t>Integrated Testing</a:t>
                      </a:r>
                      <a:endParaRPr lang="en-US" baseline="0" dirty="0" smtClean="0"/>
                    </a:p>
                  </a:txBody>
                  <a:tcPr>
                    <a:noFill/>
                  </a:tcPr>
                </a:tc>
              </a:tr>
            </a:tbl>
          </a:graphicData>
        </a:graphic>
      </p:graphicFrame>
      <p:sp>
        <p:nvSpPr>
          <p:cNvPr id="6" name="Slide Number Placeholder 3"/>
          <p:cNvSpPr txBox="1">
            <a:spLocks/>
          </p:cNvSpPr>
          <p:nvPr/>
        </p:nvSpPr>
        <p:spPr>
          <a:xfrm>
            <a:off x="6553200" y="6356350"/>
            <a:ext cx="2133600" cy="365125"/>
          </a:xfrm>
          <a:prstGeom prst="rect">
            <a:avLst/>
          </a:prstGeom>
        </p:spPr>
        <p:txBody>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8C62C7-F79B-CD4A-A5DF-5683BBEC4A65}" type="slidenum">
              <a:rPr lang="sv-SE" sz="1200" smtClean="0"/>
              <a:pPr algn="r"/>
              <a:t>42</a:t>
            </a:fld>
            <a:endParaRPr lang="sv-SE" sz="1200" dirty="0"/>
          </a:p>
        </p:txBody>
      </p:sp>
    </p:spTree>
    <p:extLst>
      <p:ext uri="{BB962C8B-B14F-4D97-AF65-F5344CB8AC3E}">
        <p14:creationId xmlns:p14="http://schemas.microsoft.com/office/powerpoint/2010/main" val="405909797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Powder diffraction – status</a:t>
            </a:r>
            <a:endParaRPr lang="en-US" dirty="0"/>
          </a:p>
        </p:txBody>
      </p:sp>
      <p:sp>
        <p:nvSpPr>
          <p:cNvPr id="3" name="Content Placeholder 2"/>
          <p:cNvSpPr>
            <a:spLocks noGrp="1"/>
          </p:cNvSpPr>
          <p:nvPr>
            <p:ph idx="1"/>
          </p:nvPr>
        </p:nvSpPr>
        <p:spPr>
          <a:xfrm>
            <a:off x="385192" y="1484784"/>
            <a:ext cx="8507288" cy="5445224"/>
          </a:xfrm>
        </p:spPr>
        <p:txBody>
          <a:bodyPr>
            <a:noAutofit/>
          </a:bodyPr>
          <a:lstStyle/>
          <a:p>
            <a:r>
              <a:rPr lang="en-US" sz="1800" dirty="0" smtClean="0"/>
              <a:t>No support within SINE2020!</a:t>
            </a:r>
          </a:p>
          <a:p>
            <a:r>
              <a:rPr lang="en-US" sz="1800" dirty="0"/>
              <a:t>Many codes available: </a:t>
            </a:r>
            <a:r>
              <a:rPr lang="en-US" sz="1800" dirty="0" err="1"/>
              <a:t>FullProf</a:t>
            </a:r>
            <a:r>
              <a:rPr lang="en-US" sz="1800" dirty="0"/>
              <a:t>, GSAS II, Maud, Jana, </a:t>
            </a:r>
            <a:r>
              <a:rPr lang="en-US" sz="1800" dirty="0" err="1"/>
              <a:t>Topas</a:t>
            </a:r>
            <a:endParaRPr lang="en-US" sz="1800" dirty="0"/>
          </a:p>
          <a:p>
            <a:pPr lvl="1"/>
            <a:r>
              <a:rPr lang="en-US" sz="1800" dirty="0"/>
              <a:t>None of them are fully open source – ESS is not and cannot be in control</a:t>
            </a:r>
          </a:p>
          <a:p>
            <a:pPr lvl="1"/>
            <a:r>
              <a:rPr lang="en-US" sz="1800" dirty="0"/>
              <a:t>All suffers from single-point-of-failure (single developer close to retirement).</a:t>
            </a:r>
          </a:p>
          <a:p>
            <a:pPr lvl="1"/>
            <a:r>
              <a:rPr lang="en-US" sz="1800" dirty="0"/>
              <a:t>Each of them have their strengths and weaknesses</a:t>
            </a:r>
            <a:r>
              <a:rPr lang="en-US" sz="1800" dirty="0" smtClean="0"/>
              <a:t>.</a:t>
            </a:r>
          </a:p>
          <a:p>
            <a:pPr lvl="1"/>
            <a:r>
              <a:rPr lang="en-US" sz="1800" dirty="0" smtClean="0"/>
              <a:t>Major risk for community</a:t>
            </a:r>
            <a:endParaRPr lang="en-US" sz="1800" dirty="0"/>
          </a:p>
          <a:p>
            <a:r>
              <a:rPr lang="en-US" sz="1800" dirty="0" smtClean="0"/>
              <a:t>Roadmap (initial, need in kind partner to improve) and many user stories – still under discussion with instrument teams and potential in kind partner</a:t>
            </a:r>
          </a:p>
          <a:p>
            <a:r>
              <a:rPr lang="en-US" sz="1800" dirty="0" smtClean="0"/>
              <a:t>Working on IK </a:t>
            </a:r>
            <a:r>
              <a:rPr lang="en-US" sz="1800" dirty="0"/>
              <a:t>agreement with ESSB centered around staff at the Bilbao Crystallographic </a:t>
            </a:r>
            <a:r>
              <a:rPr lang="en-US" sz="1800" dirty="0" smtClean="0"/>
              <a:t>Server </a:t>
            </a:r>
            <a:r>
              <a:rPr lang="en-US" sz="1800" dirty="0"/>
              <a:t>and ILL. </a:t>
            </a:r>
            <a:endParaRPr lang="en-US" sz="1800" dirty="0" smtClean="0"/>
          </a:p>
          <a:p>
            <a:pPr lvl="1"/>
            <a:r>
              <a:rPr lang="en-US" sz="1800" dirty="0" smtClean="0"/>
              <a:t>Exploits </a:t>
            </a:r>
            <a:r>
              <a:rPr lang="en-US" sz="1800" dirty="0"/>
              <a:t>decades of development of </a:t>
            </a:r>
            <a:r>
              <a:rPr lang="en-US" sz="1800" dirty="0" err="1"/>
              <a:t>Fullprof</a:t>
            </a:r>
            <a:r>
              <a:rPr lang="en-US" sz="1800" dirty="0"/>
              <a:t> (30-100 years of effort</a:t>
            </a:r>
            <a:r>
              <a:rPr lang="en-US" sz="1800" dirty="0" smtClean="0"/>
              <a:t>)</a:t>
            </a:r>
          </a:p>
          <a:p>
            <a:pPr lvl="1"/>
            <a:r>
              <a:rPr lang="en-US" sz="1800" dirty="0"/>
              <a:t>S</a:t>
            </a:r>
            <a:r>
              <a:rPr lang="en-US" sz="1800" dirty="0" smtClean="0"/>
              <a:t>ecure </a:t>
            </a:r>
            <a:r>
              <a:rPr lang="en-US" sz="1800" dirty="0"/>
              <a:t>its continued existence for ESS users</a:t>
            </a:r>
            <a:r>
              <a:rPr lang="en-US" sz="1800" dirty="0" smtClean="0"/>
              <a:t>.</a:t>
            </a:r>
          </a:p>
          <a:p>
            <a:pPr lvl="1"/>
            <a:r>
              <a:rPr lang="en-US" sz="1800" dirty="0" smtClean="0"/>
              <a:t>Make it open source</a:t>
            </a:r>
          </a:p>
          <a:p>
            <a:pPr lvl="1"/>
            <a:r>
              <a:rPr lang="en-US" sz="1800" dirty="0" smtClean="0"/>
              <a:t>TA </a:t>
            </a:r>
            <a:r>
              <a:rPr lang="en-US" sz="1800" dirty="0"/>
              <a:t>is currently </a:t>
            </a:r>
            <a:r>
              <a:rPr lang="en-US" sz="1800" dirty="0" smtClean="0"/>
              <a:t>stalled</a:t>
            </a:r>
            <a:r>
              <a:rPr lang="en-US" sz="1800" dirty="0"/>
              <a:t> </a:t>
            </a:r>
            <a:r>
              <a:rPr lang="en-US" sz="1800" dirty="0" smtClean="0"/>
              <a:t>due to disagreement on budget</a:t>
            </a:r>
            <a:endParaRPr lang="en-US" sz="1800" dirty="0"/>
          </a:p>
          <a:p>
            <a:r>
              <a:rPr lang="en-US" sz="1800" dirty="0" smtClean="0"/>
              <a:t>DREAM/</a:t>
            </a:r>
            <a:r>
              <a:rPr lang="en-US" sz="1800" dirty="0" err="1" smtClean="0"/>
              <a:t>PowTex</a:t>
            </a:r>
            <a:r>
              <a:rPr lang="en-US" sz="1800" dirty="0" smtClean="0"/>
              <a:t> team has done some work on 2D </a:t>
            </a:r>
            <a:r>
              <a:rPr lang="en-US" sz="1800" dirty="0" err="1" smtClean="0"/>
              <a:t>Rietveld</a:t>
            </a:r>
            <a:endParaRPr lang="en-US" sz="1800" dirty="0" smtClean="0"/>
          </a:p>
          <a:p>
            <a:r>
              <a:rPr lang="en-US" sz="1800" dirty="0" smtClean="0"/>
              <a:t>Proof-of-concept for Live-analysis</a:t>
            </a:r>
          </a:p>
          <a:p>
            <a:pPr marL="0" indent="0">
              <a:buNone/>
            </a:pPr>
            <a:endParaRPr lang="en-US" sz="1800"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43</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405188870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4" y="0"/>
            <a:ext cx="7010826" cy="1441531"/>
          </a:xfrm>
        </p:spPr>
        <p:txBody>
          <a:bodyPr/>
          <a:lstStyle/>
          <a:p>
            <a:r>
              <a:rPr lang="en-US" dirty="0" smtClean="0"/>
              <a:t>Single Crystal Diffraction </a:t>
            </a:r>
            <a:r>
              <a:rPr lang="en-US" dirty="0" smtClean="0"/>
              <a:t>– Deliverables for H.C</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278304911"/>
              </p:ext>
            </p:extLst>
          </p:nvPr>
        </p:nvGraphicFramePr>
        <p:xfrm>
          <a:off x="251520" y="1916832"/>
          <a:ext cx="8496944" cy="2926080"/>
        </p:xfrm>
        <a:graphic>
          <a:graphicData uri="http://schemas.openxmlformats.org/drawingml/2006/table">
            <a:tbl>
              <a:tblPr firstRow="1" bandRow="1">
                <a:tableStyleId>{5940675A-B579-460E-94D1-54222C63F5DA}</a:tableStyleId>
              </a:tblPr>
              <a:tblGrid>
                <a:gridCol w="2012434"/>
                <a:gridCol w="6484510"/>
              </a:tblGrid>
              <a:tr h="139040">
                <a:tc>
                  <a:txBody>
                    <a:bodyPr/>
                    <a:lstStyle/>
                    <a:p>
                      <a:r>
                        <a:rPr lang="en-US" b="1" dirty="0" smtClean="0"/>
                        <a:t>IKC</a:t>
                      </a:r>
                      <a:endParaRPr lang="en-US" b="1" dirty="0"/>
                    </a:p>
                  </a:txBody>
                  <a:tcPr>
                    <a:noFill/>
                  </a:tcPr>
                </a:tc>
                <a:tc>
                  <a:txBody>
                    <a:bodyPr/>
                    <a:lstStyle/>
                    <a:p>
                      <a:r>
                        <a:rPr lang="en-US" b="1" dirty="0" smtClean="0"/>
                        <a:t>Deliverables</a:t>
                      </a:r>
                      <a:endParaRPr lang="en-US" b="1" dirty="0"/>
                    </a:p>
                  </a:txBody>
                  <a:tcPr>
                    <a:noFill/>
                  </a:tcPr>
                </a:tc>
              </a:tr>
              <a:tr h="2514560">
                <a:tc>
                  <a:txBody>
                    <a:bodyPr/>
                    <a:lstStyle/>
                    <a:p>
                      <a:r>
                        <a:rPr lang="en-US" dirty="0" smtClean="0"/>
                        <a:t>Partner:</a:t>
                      </a:r>
                      <a:r>
                        <a:rPr lang="en-US" baseline="0" dirty="0" smtClean="0"/>
                        <a:t> ESSB </a:t>
                      </a:r>
                    </a:p>
                    <a:p>
                      <a:endParaRPr lang="en-US" baseline="0" dirty="0" smtClean="0"/>
                    </a:p>
                    <a:p>
                      <a:r>
                        <a:rPr lang="en-US" baseline="0" dirty="0" smtClean="0"/>
                        <a:t>ESSB will sub-contract to Bilbao Crystallographic Server and ILL (</a:t>
                      </a:r>
                      <a:r>
                        <a:rPr lang="en-US" baseline="0" dirty="0" err="1" smtClean="0"/>
                        <a:t>Fullprof</a:t>
                      </a:r>
                      <a:r>
                        <a:rPr lang="en-US" baseline="0" dirty="0" smtClean="0"/>
                        <a:t>/Esmeralda)</a:t>
                      </a:r>
                    </a:p>
                  </a:txBody>
                  <a:tcPr>
                    <a:noFill/>
                  </a:tcPr>
                </a:tc>
                <a:tc>
                  <a:txBody>
                    <a:bodyPr/>
                    <a:lstStyle/>
                    <a:p>
                      <a:pPr marL="285750" indent="-285750">
                        <a:buFont typeface="Wingdings" charset="2"/>
                        <a:buChar char="Ø"/>
                      </a:pPr>
                      <a:r>
                        <a:rPr lang="en-US" baseline="0" dirty="0" smtClean="0"/>
                        <a:t>Open source software based on Esmeralda/</a:t>
                      </a:r>
                      <a:r>
                        <a:rPr lang="en-US" baseline="0" dirty="0" err="1" smtClean="0"/>
                        <a:t>Fullprof</a:t>
                      </a:r>
                      <a:endParaRPr lang="en-US" baseline="0" dirty="0" smtClean="0"/>
                    </a:p>
                    <a:p>
                      <a:pPr marL="285750" indent="-285750">
                        <a:buFont typeface="Wingdings" charset="2"/>
                        <a:buChar char="Ø"/>
                      </a:pPr>
                      <a:r>
                        <a:rPr lang="en-US" baseline="0" dirty="0" smtClean="0"/>
                        <a:t>GUI</a:t>
                      </a:r>
                    </a:p>
                    <a:p>
                      <a:pPr marL="285750" indent="-285750">
                        <a:buFont typeface="Wingdings" charset="2"/>
                        <a:buChar char="Ø"/>
                      </a:pPr>
                      <a:r>
                        <a:rPr lang="en-US" baseline="0" dirty="0" smtClean="0"/>
                        <a:t>Access to </a:t>
                      </a:r>
                      <a:r>
                        <a:rPr lang="en-US" baseline="0" dirty="0" err="1" smtClean="0"/>
                        <a:t>SpinVert</a:t>
                      </a:r>
                      <a:r>
                        <a:rPr lang="en-US" baseline="0" dirty="0" smtClean="0"/>
                        <a:t> for diffuse scattering</a:t>
                      </a:r>
                    </a:p>
                    <a:p>
                      <a:pPr marL="285750" indent="-285750">
                        <a:buFont typeface="Wingdings" charset="2"/>
                        <a:buChar char="Ø"/>
                      </a:pPr>
                      <a:r>
                        <a:rPr lang="en-US" baseline="0" dirty="0" smtClean="0"/>
                        <a:t>Extend </a:t>
                      </a:r>
                      <a:r>
                        <a:rPr lang="en-US" baseline="0" dirty="0" err="1" smtClean="0"/>
                        <a:t>Fullprof</a:t>
                      </a:r>
                      <a:r>
                        <a:rPr lang="en-US" baseline="0" dirty="0" smtClean="0"/>
                        <a:t> (</a:t>
                      </a:r>
                      <a:r>
                        <a:rPr lang="en-US" baseline="0" dirty="0" err="1" smtClean="0"/>
                        <a:t>Basireps</a:t>
                      </a:r>
                      <a:r>
                        <a:rPr lang="en-US" baseline="0" dirty="0" smtClean="0"/>
                        <a:t>) with </a:t>
                      </a:r>
                      <a:r>
                        <a:rPr lang="en-US" baseline="0" dirty="0" err="1" smtClean="0"/>
                        <a:t>IsoDistort</a:t>
                      </a:r>
                      <a:r>
                        <a:rPr lang="en-US" baseline="0" dirty="0" smtClean="0"/>
                        <a:t> functionality</a:t>
                      </a:r>
                      <a:endParaRPr lang="en-US" baseline="0" dirty="0" smtClean="0"/>
                    </a:p>
                    <a:p>
                      <a:pPr marL="285750" indent="-285750">
                        <a:buFont typeface="Wingdings" charset="2"/>
                        <a:buChar char="Ø"/>
                      </a:pPr>
                      <a:r>
                        <a:rPr lang="en-US" baseline="0" dirty="0" smtClean="0"/>
                        <a:t>Python scripting interface</a:t>
                      </a:r>
                    </a:p>
                    <a:p>
                      <a:pPr marL="285750" indent="-285750">
                        <a:buFont typeface="Wingdings" charset="2"/>
                        <a:buChar char="Ø"/>
                      </a:pPr>
                      <a:r>
                        <a:rPr lang="en-US" baseline="0" dirty="0" smtClean="0"/>
                        <a:t>Polarized data</a:t>
                      </a:r>
                    </a:p>
                    <a:p>
                      <a:pPr marL="285750" indent="-285750">
                        <a:buFont typeface="Wingdings" charset="2"/>
                        <a:buChar char="Ø"/>
                      </a:pPr>
                      <a:r>
                        <a:rPr lang="en-US" baseline="0" dirty="0" smtClean="0"/>
                        <a:t>Documentation and user tutorials</a:t>
                      </a:r>
                    </a:p>
                    <a:p>
                      <a:pPr marL="285750" indent="-285750">
                        <a:buFont typeface="Wingdings" charset="2"/>
                        <a:buChar char="Ø"/>
                      </a:pPr>
                      <a:r>
                        <a:rPr lang="en-US" baseline="0" dirty="0" smtClean="0"/>
                        <a:t>Integrated testing</a:t>
                      </a:r>
                    </a:p>
                    <a:p>
                      <a:pPr marL="0" indent="0">
                        <a:buFont typeface="Wingdings" charset="2"/>
                        <a:buNone/>
                      </a:pPr>
                      <a:endParaRPr lang="en-US" baseline="0" dirty="0" smtClean="0"/>
                    </a:p>
                  </a:txBody>
                  <a:tcPr>
                    <a:noFill/>
                  </a:tcPr>
                </a:tc>
              </a:tr>
            </a:tbl>
          </a:graphicData>
        </a:graphic>
      </p:graphicFrame>
      <p:sp>
        <p:nvSpPr>
          <p:cNvPr id="6" name="Slide Number Placeholder 3"/>
          <p:cNvSpPr txBox="1">
            <a:spLocks/>
          </p:cNvSpPr>
          <p:nvPr/>
        </p:nvSpPr>
        <p:spPr>
          <a:xfrm>
            <a:off x="6553200" y="6356350"/>
            <a:ext cx="2133600" cy="365125"/>
          </a:xfrm>
          <a:prstGeom prst="rect">
            <a:avLst/>
          </a:prstGeom>
        </p:spPr>
        <p:txBody>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8C62C7-F79B-CD4A-A5DF-5683BBEC4A65}" type="slidenum">
              <a:rPr lang="sv-SE" sz="1200" smtClean="0"/>
              <a:pPr algn="r"/>
              <a:t>44</a:t>
            </a:fld>
            <a:endParaRPr lang="sv-SE" sz="1200" dirty="0"/>
          </a:p>
        </p:txBody>
      </p:sp>
      <p:sp>
        <p:nvSpPr>
          <p:cNvPr id="3" name="Rectangle 2"/>
          <p:cNvSpPr/>
          <p:nvPr/>
        </p:nvSpPr>
        <p:spPr>
          <a:xfrm>
            <a:off x="251520" y="5075892"/>
            <a:ext cx="7848872" cy="646331"/>
          </a:xfrm>
          <a:prstGeom prst="rect">
            <a:avLst/>
          </a:prstGeom>
        </p:spPr>
        <p:txBody>
          <a:bodyPr wrap="square">
            <a:spAutoFit/>
          </a:bodyPr>
          <a:lstStyle/>
          <a:p>
            <a:r>
              <a:rPr lang="en-US" i="1" dirty="0"/>
              <a:t>Formally input to analysis is I(</a:t>
            </a:r>
            <a:r>
              <a:rPr lang="en-US" i="1" dirty="0" err="1"/>
              <a:t>hkl</a:t>
            </a:r>
            <a:r>
              <a:rPr lang="en-US" i="1" dirty="0"/>
              <a:t>), but in practice close linkage to data reduction</a:t>
            </a:r>
          </a:p>
          <a:p>
            <a:r>
              <a:rPr lang="en-US" i="1" dirty="0" smtClean="0"/>
              <a:t>Many unknown issues – hard to make work at SNS</a:t>
            </a:r>
          </a:p>
        </p:txBody>
      </p:sp>
    </p:spTree>
    <p:extLst>
      <p:ext uri="{BB962C8B-B14F-4D97-AF65-F5344CB8AC3E}">
        <p14:creationId xmlns:p14="http://schemas.microsoft.com/office/powerpoint/2010/main" val="25946805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Single-crystal </a:t>
            </a:r>
            <a:r>
              <a:rPr lang="en-US" dirty="0" smtClean="0"/>
              <a:t>diffraction - Status</a:t>
            </a:r>
            <a:endParaRPr lang="en-US" dirty="0"/>
          </a:p>
        </p:txBody>
      </p:sp>
      <p:sp>
        <p:nvSpPr>
          <p:cNvPr id="3" name="Content Placeholder 2"/>
          <p:cNvSpPr>
            <a:spLocks noGrp="1"/>
          </p:cNvSpPr>
          <p:nvPr>
            <p:ph idx="1"/>
          </p:nvPr>
        </p:nvSpPr>
        <p:spPr>
          <a:xfrm>
            <a:off x="467544" y="1772817"/>
            <a:ext cx="8229600" cy="3456383"/>
          </a:xfrm>
        </p:spPr>
        <p:txBody>
          <a:bodyPr>
            <a:normAutofit/>
          </a:bodyPr>
          <a:lstStyle/>
          <a:p>
            <a:r>
              <a:rPr lang="en-US" sz="1800" dirty="0"/>
              <a:t>No support </a:t>
            </a:r>
            <a:r>
              <a:rPr lang="en-US" sz="1800" dirty="0" smtClean="0"/>
              <a:t>within SINE2020</a:t>
            </a:r>
            <a:endParaRPr lang="en-US" sz="1800" dirty="0"/>
          </a:p>
          <a:p>
            <a:r>
              <a:rPr lang="en-US" sz="1800" dirty="0" smtClean="0"/>
              <a:t>Many </a:t>
            </a:r>
            <a:r>
              <a:rPr lang="en-US" sz="1800" dirty="0"/>
              <a:t>codes </a:t>
            </a:r>
            <a:r>
              <a:rPr lang="en-US" sz="1800" dirty="0" smtClean="0"/>
              <a:t>available; CCSL, </a:t>
            </a:r>
            <a:r>
              <a:rPr lang="en-US" sz="1800" dirty="0" err="1" smtClean="0"/>
              <a:t>FullProf</a:t>
            </a:r>
            <a:r>
              <a:rPr lang="en-US" sz="1800" dirty="0" smtClean="0"/>
              <a:t>, </a:t>
            </a:r>
            <a:r>
              <a:rPr lang="en-US" sz="1800" dirty="0"/>
              <a:t>Jana, </a:t>
            </a:r>
            <a:r>
              <a:rPr lang="en-US" sz="1800" dirty="0" err="1" smtClean="0"/>
              <a:t>ShelX</a:t>
            </a:r>
            <a:r>
              <a:rPr lang="en-US" sz="1800" dirty="0" smtClean="0"/>
              <a:t>, Crystals, </a:t>
            </a:r>
            <a:r>
              <a:rPr lang="en-US" sz="1800" dirty="0" err="1" smtClean="0"/>
              <a:t>Isodistort</a:t>
            </a:r>
            <a:r>
              <a:rPr lang="en-US" sz="1800" dirty="0" smtClean="0"/>
              <a:t>, and </a:t>
            </a:r>
            <a:r>
              <a:rPr lang="en-US" sz="1800" dirty="0" err="1" smtClean="0"/>
              <a:t>Spinvert</a:t>
            </a:r>
            <a:r>
              <a:rPr lang="en-US" sz="1800" dirty="0" smtClean="0"/>
              <a:t> used by </a:t>
            </a:r>
            <a:r>
              <a:rPr lang="en-US" sz="1800" dirty="0" err="1" smtClean="0"/>
              <a:t>MAGiC</a:t>
            </a:r>
            <a:r>
              <a:rPr lang="en-US" sz="1800" dirty="0" smtClean="0"/>
              <a:t> team</a:t>
            </a:r>
          </a:p>
          <a:p>
            <a:pPr lvl="1"/>
            <a:r>
              <a:rPr lang="en-US" sz="1800" dirty="0"/>
              <a:t>N</a:t>
            </a:r>
            <a:r>
              <a:rPr lang="en-US" sz="1800" dirty="0" smtClean="0"/>
              <a:t>o perfect candidate (all required deliverables are not implemented in a unique software)</a:t>
            </a:r>
            <a:endParaRPr lang="en-US" sz="1800" dirty="0"/>
          </a:p>
          <a:p>
            <a:pPr lvl="1"/>
            <a:r>
              <a:rPr lang="en-US" sz="1800" dirty="0" smtClean="0"/>
              <a:t>some  codes are not maintained or are outdated</a:t>
            </a:r>
          </a:p>
          <a:p>
            <a:r>
              <a:rPr lang="en-US" sz="1800" dirty="0" smtClean="0"/>
              <a:t>Seek to get development required for single crystal analysis covered by ESSB in kind contribution (i.e. ILL and BCS) together with powder </a:t>
            </a:r>
            <a:r>
              <a:rPr lang="en-US" sz="1800" dirty="0" smtClean="0"/>
              <a:t>diffraction</a:t>
            </a:r>
          </a:p>
          <a:p>
            <a:pPr lvl="1"/>
            <a:r>
              <a:rPr lang="en-US" sz="1800" dirty="0" smtClean="0"/>
              <a:t>In new scenario is accepted, work will be done in house and to the extent possible in collaboration with ILL (and ISIS)</a:t>
            </a:r>
            <a:endParaRPr lang="en-US" sz="1800"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t>45</a:t>
            </a:fld>
            <a:endParaRPr lang="sv-SE" dirty="0"/>
          </a:p>
        </p:txBody>
      </p:sp>
    </p:spTree>
    <p:extLst>
      <p:ext uri="{BB962C8B-B14F-4D97-AF65-F5344CB8AC3E}">
        <p14:creationId xmlns:p14="http://schemas.microsoft.com/office/powerpoint/2010/main" val="122811203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Macro-molecular diffraction</a:t>
            </a:r>
            <a:endParaRPr lang="en-US" dirty="0"/>
          </a:p>
        </p:txBody>
      </p:sp>
      <p:sp>
        <p:nvSpPr>
          <p:cNvPr id="3" name="Content Placeholder 2"/>
          <p:cNvSpPr>
            <a:spLocks noGrp="1"/>
          </p:cNvSpPr>
          <p:nvPr>
            <p:ph idx="1"/>
          </p:nvPr>
        </p:nvSpPr>
        <p:spPr>
          <a:xfrm>
            <a:off x="457200" y="1744216"/>
            <a:ext cx="8229600" cy="4565104"/>
          </a:xfrm>
        </p:spPr>
        <p:txBody>
          <a:bodyPr>
            <a:normAutofit/>
          </a:bodyPr>
          <a:lstStyle/>
          <a:p>
            <a:r>
              <a:rPr lang="en-US" sz="1800" dirty="0" smtClean="0"/>
              <a:t>Input to analysis at ESS are</a:t>
            </a:r>
            <a:r>
              <a:rPr lang="en-US" sz="1800" i="1" dirty="0" smtClean="0"/>
              <a:t> I</a:t>
            </a:r>
            <a:r>
              <a:rPr lang="en-US" sz="1800" dirty="0" smtClean="0"/>
              <a:t>(</a:t>
            </a:r>
            <a:r>
              <a:rPr lang="en-US" sz="1800" dirty="0" err="1" smtClean="0"/>
              <a:t>hkl</a:t>
            </a:r>
            <a:r>
              <a:rPr lang="en-US" sz="1800" dirty="0" smtClean="0"/>
              <a:t>), not different from other facilities.</a:t>
            </a:r>
          </a:p>
          <a:p>
            <a:r>
              <a:rPr lang="en-US" sz="1800" dirty="0"/>
              <a:t>D</a:t>
            </a:r>
            <a:r>
              <a:rPr lang="en-US" sz="1800" dirty="0" smtClean="0"/>
              <a:t>eliverables:</a:t>
            </a:r>
            <a:endParaRPr lang="en-US" sz="1800" i="1" dirty="0" smtClean="0"/>
          </a:p>
          <a:p>
            <a:pPr lvl="1"/>
            <a:r>
              <a:rPr lang="en-US" sz="1800" dirty="0" smtClean="0"/>
              <a:t>Open source software</a:t>
            </a:r>
          </a:p>
          <a:p>
            <a:pPr lvl="1"/>
            <a:r>
              <a:rPr lang="en-US" sz="1800" dirty="0" smtClean="0"/>
              <a:t>GUI</a:t>
            </a:r>
          </a:p>
          <a:p>
            <a:pPr lvl="1"/>
            <a:r>
              <a:rPr lang="en-US" sz="1800" dirty="0" smtClean="0"/>
              <a:t>Python scripting interface</a:t>
            </a:r>
          </a:p>
          <a:p>
            <a:pPr lvl="1"/>
            <a:r>
              <a:rPr lang="en-US" sz="1800" dirty="0" smtClean="0"/>
              <a:t>Generally adhering to overall requirements</a:t>
            </a:r>
          </a:p>
          <a:p>
            <a:r>
              <a:rPr lang="en-US" sz="1800" dirty="0" smtClean="0"/>
              <a:t>For Hot Commissioning:</a:t>
            </a:r>
          </a:p>
          <a:p>
            <a:pPr lvl="1"/>
            <a:r>
              <a:rPr lang="en-US" sz="1800" dirty="0" smtClean="0"/>
              <a:t>Will install </a:t>
            </a:r>
            <a:r>
              <a:rPr lang="en-US" sz="1800" dirty="0" err="1" smtClean="0"/>
              <a:t>Phenix</a:t>
            </a:r>
            <a:endParaRPr lang="en-US" sz="1800" dirty="0" smtClean="0"/>
          </a:p>
          <a:p>
            <a:pPr marL="0" indent="0">
              <a:buNone/>
            </a:pPr>
            <a:endParaRPr lang="en-US" sz="1800" dirty="0" smtClean="0"/>
          </a:p>
          <a:p>
            <a:r>
              <a:rPr lang="en-US" sz="1800" dirty="0" smtClean="0"/>
              <a:t>In the longer term we should seek to become partner in the development consortium currently consisting of LBNL, LANL, University of Cambridge, and Duke University</a:t>
            </a:r>
          </a:p>
          <a:p>
            <a:pPr lvl="1"/>
            <a:r>
              <a:rPr lang="en-US" sz="1800" dirty="0" smtClean="0"/>
              <a:t>Funded by NIH! Still funded?</a:t>
            </a:r>
          </a:p>
        </p:txBody>
      </p:sp>
      <p:sp>
        <p:nvSpPr>
          <p:cNvPr id="4" name="Slide Number Placeholder 3"/>
          <p:cNvSpPr>
            <a:spLocks noGrp="1"/>
          </p:cNvSpPr>
          <p:nvPr>
            <p:ph type="sldNum" sz="quarter" idx="12"/>
          </p:nvPr>
        </p:nvSpPr>
        <p:spPr/>
        <p:txBody>
          <a:bodyPr/>
          <a:lstStyle/>
          <a:p>
            <a:fld id="{551115BC-487E-4422-894C-CB7CD3E79223}" type="slidenum">
              <a:rPr lang="sv-SE" smtClean="0"/>
              <a:t>46</a:t>
            </a:fld>
            <a:endParaRPr lang="sv-SE" dirty="0"/>
          </a:p>
        </p:txBody>
      </p:sp>
      <p:sp>
        <p:nvSpPr>
          <p:cNvPr id="5" name="Right Brace 4"/>
          <p:cNvSpPr/>
          <p:nvPr/>
        </p:nvSpPr>
        <p:spPr>
          <a:xfrm>
            <a:off x="5364088" y="2492896"/>
            <a:ext cx="288032" cy="1152128"/>
          </a:xfrm>
          <a:prstGeom prst="rightBrace">
            <a:avLst>
              <a:gd name="adj1" fmla="val 5397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724128" y="2854762"/>
            <a:ext cx="1424980" cy="430222"/>
          </a:xfrm>
          <a:prstGeom prst="rect">
            <a:avLst/>
          </a:prstGeom>
        </p:spPr>
      </p:pic>
    </p:spTree>
    <p:extLst>
      <p:ext uri="{BB962C8B-B14F-4D97-AF65-F5344CB8AC3E}">
        <p14:creationId xmlns:p14="http://schemas.microsoft.com/office/powerpoint/2010/main" val="423642440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Large-scale Structures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551115BC-487E-4422-894C-CB7CD3E79223}" type="slidenum">
              <a:rPr lang="sv-SE" smtClean="0"/>
              <a:t>47</a:t>
            </a:fld>
            <a:endParaRPr lang="sv-SE" dirty="0"/>
          </a:p>
        </p:txBody>
      </p:sp>
    </p:spTree>
    <p:extLst>
      <p:ext uri="{BB962C8B-B14F-4D97-AF65-F5344CB8AC3E}">
        <p14:creationId xmlns:p14="http://schemas.microsoft.com/office/powerpoint/2010/main" val="79403105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39268729"/>
              </p:ext>
            </p:extLst>
          </p:nvPr>
        </p:nvGraphicFramePr>
        <p:xfrm>
          <a:off x="457200" y="1685921"/>
          <a:ext cx="8136904" cy="4297680"/>
        </p:xfrm>
        <a:graphic>
          <a:graphicData uri="http://schemas.openxmlformats.org/drawingml/2006/table">
            <a:tbl>
              <a:tblPr firstRow="1" bandRow="1">
                <a:tableStyleId>{5940675A-B579-460E-94D1-54222C63F5DA}</a:tableStyleId>
              </a:tblPr>
              <a:tblGrid>
                <a:gridCol w="1927161"/>
                <a:gridCol w="6209743"/>
              </a:tblGrid>
              <a:tr h="322116">
                <a:tc>
                  <a:txBody>
                    <a:bodyPr/>
                    <a:lstStyle/>
                    <a:p>
                      <a:r>
                        <a:rPr lang="en-US" b="1" dirty="0" smtClean="0"/>
                        <a:t>IKC/Collaborator</a:t>
                      </a:r>
                      <a:endParaRPr lang="en-US" b="1" dirty="0"/>
                    </a:p>
                  </a:txBody>
                  <a:tcPr>
                    <a:noFill/>
                  </a:tcPr>
                </a:tc>
                <a:tc>
                  <a:txBody>
                    <a:bodyPr/>
                    <a:lstStyle/>
                    <a:p>
                      <a:r>
                        <a:rPr lang="en-US" b="1" dirty="0" smtClean="0"/>
                        <a:t>Deliverables</a:t>
                      </a:r>
                      <a:endParaRPr lang="en-US" b="1" dirty="0"/>
                    </a:p>
                  </a:txBody>
                  <a:tcPr>
                    <a:noFill/>
                  </a:tcPr>
                </a:tc>
              </a:tr>
              <a:tr h="3221163">
                <a:tc>
                  <a:txBody>
                    <a:bodyPr/>
                    <a:lstStyle/>
                    <a:p>
                      <a:r>
                        <a:rPr lang="en-US" dirty="0" smtClean="0"/>
                        <a:t>Partner:</a:t>
                      </a:r>
                      <a:r>
                        <a:rPr lang="en-US" baseline="0" dirty="0" smtClean="0"/>
                        <a:t> </a:t>
                      </a:r>
                      <a:r>
                        <a:rPr lang="en-US" baseline="0" dirty="0" err="1" smtClean="0"/>
                        <a:t>SasView</a:t>
                      </a:r>
                      <a:r>
                        <a:rPr lang="en-US" baseline="0" dirty="0" smtClean="0"/>
                        <a:t> development community</a:t>
                      </a:r>
                    </a:p>
                    <a:p>
                      <a:endParaRPr lang="en-US" baseline="0" dirty="0" smtClean="0"/>
                    </a:p>
                    <a:p>
                      <a:r>
                        <a:rPr lang="en-US" baseline="0" dirty="0" smtClean="0"/>
                        <a:t>NIST, SNS, ILL, ISIS, ESS,  +(ANSTO, TUD)</a:t>
                      </a:r>
                    </a:p>
                  </a:txBody>
                  <a:tcPr>
                    <a:noFill/>
                  </a:tcPr>
                </a:tc>
                <a:tc>
                  <a:txBody>
                    <a:bodyPr/>
                    <a:lstStyle/>
                    <a:p>
                      <a:pPr marL="285750" indent="-285750">
                        <a:buFont typeface="Wingdings" charset="2"/>
                        <a:buChar char="Ø"/>
                      </a:pPr>
                      <a:r>
                        <a:rPr lang="en-US" dirty="0" smtClean="0"/>
                        <a:t>Development</a:t>
                      </a:r>
                      <a:r>
                        <a:rPr lang="en-US" baseline="0" dirty="0" smtClean="0"/>
                        <a:t> infrastructure</a:t>
                      </a:r>
                    </a:p>
                    <a:p>
                      <a:pPr marL="285750" indent="-285750">
                        <a:buFont typeface="Wingdings" charset="2"/>
                        <a:buChar char="Ø"/>
                      </a:pPr>
                      <a:r>
                        <a:rPr lang="en-US" baseline="0" dirty="0" err="1" smtClean="0"/>
                        <a:t>McStas</a:t>
                      </a:r>
                      <a:r>
                        <a:rPr lang="en-US" baseline="0" dirty="0" smtClean="0"/>
                        <a:t> support</a:t>
                      </a:r>
                      <a:endParaRPr lang="en-US" dirty="0" smtClean="0"/>
                    </a:p>
                    <a:p>
                      <a:pPr marL="285750" indent="-285750">
                        <a:buFont typeface="Wingdings" charset="2"/>
                        <a:buChar char="Ø"/>
                      </a:pPr>
                      <a:r>
                        <a:rPr lang="en-US" dirty="0" smtClean="0"/>
                        <a:t>Next generation</a:t>
                      </a:r>
                      <a:r>
                        <a:rPr lang="en-US" baseline="0" dirty="0" smtClean="0"/>
                        <a:t> </a:t>
                      </a:r>
                      <a:r>
                        <a:rPr lang="en-US" baseline="0" dirty="0" err="1" smtClean="0"/>
                        <a:t>SasView</a:t>
                      </a:r>
                      <a:endParaRPr lang="en-US" baseline="0" dirty="0" smtClean="0"/>
                    </a:p>
                    <a:p>
                      <a:pPr marL="742950" lvl="1" indent="-285750">
                        <a:buFont typeface="Wingdings" charset="2"/>
                        <a:buChar char="Ø"/>
                      </a:pPr>
                      <a:r>
                        <a:rPr lang="en-US" baseline="0" dirty="0" smtClean="0"/>
                        <a:t>Sustainable, maintainable, extensible, user-friendly</a:t>
                      </a:r>
                    </a:p>
                    <a:p>
                      <a:pPr marL="742950" lvl="1" indent="-285750">
                        <a:buFont typeface="Wingdings" charset="2"/>
                        <a:buChar char="Ø"/>
                      </a:pPr>
                      <a:r>
                        <a:rPr lang="en-US" baseline="0" dirty="0" smtClean="0"/>
                        <a:t>Python scripting interface</a:t>
                      </a:r>
                    </a:p>
                    <a:p>
                      <a:pPr marL="742950" lvl="1" indent="-285750">
                        <a:buFont typeface="Wingdings" charset="2"/>
                        <a:buChar char="Ø"/>
                      </a:pPr>
                      <a:r>
                        <a:rPr lang="en-US" baseline="0" dirty="0" smtClean="0"/>
                        <a:t>GUI (based on </a:t>
                      </a:r>
                      <a:r>
                        <a:rPr lang="en-US" baseline="0" dirty="0" err="1" smtClean="0"/>
                        <a:t>Qt</a:t>
                      </a:r>
                      <a:r>
                        <a:rPr lang="en-US" baseline="0" dirty="0" smtClean="0"/>
                        <a:t>)</a:t>
                      </a:r>
                    </a:p>
                    <a:p>
                      <a:pPr marL="742950" lvl="1" indent="-285750">
                        <a:buFont typeface="Wingdings" charset="2"/>
                        <a:buChar char="Ø"/>
                      </a:pPr>
                      <a:r>
                        <a:rPr lang="en-US" baseline="0" dirty="0" smtClean="0"/>
                        <a:t>Easily installable</a:t>
                      </a:r>
                    </a:p>
                    <a:p>
                      <a:pPr marL="285750" indent="-285750">
                        <a:buFont typeface="Wingdings" charset="2"/>
                        <a:buChar char="Ø"/>
                      </a:pPr>
                      <a:r>
                        <a:rPr lang="en-US" baseline="0" dirty="0" smtClean="0"/>
                        <a:t>Extensive model library (</a:t>
                      </a:r>
                      <a:r>
                        <a:rPr lang="en-US" baseline="0" dirty="0" err="1" smtClean="0"/>
                        <a:t>SasView</a:t>
                      </a:r>
                      <a:r>
                        <a:rPr lang="en-US" baseline="0" dirty="0" smtClean="0"/>
                        <a:t> + </a:t>
                      </a:r>
                      <a:r>
                        <a:rPr lang="en-US" baseline="0" dirty="0" err="1" smtClean="0"/>
                        <a:t>SasFit</a:t>
                      </a:r>
                      <a:r>
                        <a:rPr lang="en-US" baseline="0" dirty="0" smtClean="0"/>
                        <a:t>)</a:t>
                      </a:r>
                    </a:p>
                    <a:p>
                      <a:pPr marL="285750" indent="-285750">
                        <a:buFont typeface="Wingdings" charset="2"/>
                        <a:buChar char="Ø"/>
                      </a:pPr>
                      <a:r>
                        <a:rPr lang="en-US" baseline="0" dirty="0" smtClean="0"/>
                        <a:t>Enable user specified models</a:t>
                      </a:r>
                    </a:p>
                    <a:p>
                      <a:pPr marL="285750" indent="-285750">
                        <a:buFont typeface="Wingdings" charset="2"/>
                        <a:buChar char="Ø"/>
                      </a:pPr>
                      <a:r>
                        <a:rPr lang="en-US" baseline="0" dirty="0" smtClean="0"/>
                        <a:t>2D data</a:t>
                      </a:r>
                    </a:p>
                    <a:p>
                      <a:pPr marL="285750" marR="0" indent="-285750" algn="l" defTabSz="914400" rtl="0" eaLnBrk="1" fontAlgn="auto" latinLnBrk="0" hangingPunct="1">
                        <a:lnSpc>
                          <a:spcPct val="100000"/>
                        </a:lnSpc>
                        <a:spcBef>
                          <a:spcPts val="0"/>
                        </a:spcBef>
                        <a:spcAft>
                          <a:spcPts val="0"/>
                        </a:spcAft>
                        <a:buClrTx/>
                        <a:buSzTx/>
                        <a:buFont typeface="Wingdings" charset="2"/>
                        <a:buChar char="Ø"/>
                        <a:tabLst/>
                        <a:defRPr/>
                      </a:pPr>
                      <a:r>
                        <a:rPr lang="en-US" baseline="0" dirty="0" smtClean="0"/>
                        <a:t>Capability to handle polarized data</a:t>
                      </a:r>
                    </a:p>
                    <a:p>
                      <a:pPr marL="285750" indent="-285750">
                        <a:buFont typeface="Wingdings" charset="2"/>
                        <a:buChar char="Ø"/>
                      </a:pPr>
                      <a:r>
                        <a:rPr lang="en-US" baseline="0" dirty="0" smtClean="0"/>
                        <a:t>Sufficiently fast for live-analysis (GPU computing)</a:t>
                      </a:r>
                    </a:p>
                    <a:p>
                      <a:pPr marL="285750" indent="-285750">
                        <a:buFont typeface="Wingdings" charset="2"/>
                        <a:buChar char="Ø"/>
                      </a:pPr>
                      <a:r>
                        <a:rPr lang="en-US" baseline="0" dirty="0" smtClean="0"/>
                        <a:t>Documentation and user tutorials</a:t>
                      </a:r>
                    </a:p>
                    <a:p>
                      <a:pPr marL="285750" marR="0" indent="-285750" algn="l" defTabSz="914400" rtl="0" eaLnBrk="1" fontAlgn="auto" latinLnBrk="0" hangingPunct="1">
                        <a:lnSpc>
                          <a:spcPct val="100000"/>
                        </a:lnSpc>
                        <a:spcBef>
                          <a:spcPts val="0"/>
                        </a:spcBef>
                        <a:spcAft>
                          <a:spcPts val="0"/>
                        </a:spcAft>
                        <a:buClrTx/>
                        <a:buSzTx/>
                        <a:buFont typeface="Wingdings" charset="2"/>
                        <a:buChar char="Ø"/>
                        <a:tabLst/>
                        <a:defRPr/>
                      </a:pPr>
                      <a:r>
                        <a:rPr lang="en-US" baseline="0" dirty="0" smtClean="0"/>
                        <a:t>Live-analysis</a:t>
                      </a:r>
                    </a:p>
                  </a:txBody>
                  <a:tcPr>
                    <a:noFill/>
                  </a:tcPr>
                </a:tc>
              </a:tr>
            </a:tbl>
          </a:graphicData>
        </a:graphic>
      </p:graphicFrame>
      <p:sp>
        <p:nvSpPr>
          <p:cNvPr id="10" name="Rectangle 9"/>
          <p:cNvSpPr/>
          <p:nvPr/>
        </p:nvSpPr>
        <p:spPr>
          <a:xfrm>
            <a:off x="8244408" y="3068960"/>
            <a:ext cx="864096" cy="792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SANS - Deliverables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48</a:t>
            </a:fld>
            <a:endParaRPr lang="sv-SE" dirty="0"/>
          </a:p>
        </p:txBody>
      </p:sp>
      <p:sp>
        <p:nvSpPr>
          <p:cNvPr id="8" name="Right Brace 7"/>
          <p:cNvSpPr/>
          <p:nvPr/>
        </p:nvSpPr>
        <p:spPr>
          <a:xfrm>
            <a:off x="7884368" y="2492896"/>
            <a:ext cx="288032" cy="2160240"/>
          </a:xfrm>
          <a:prstGeom prst="rightBrace">
            <a:avLst>
              <a:gd name="adj1" fmla="val 4737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Picture 8"/>
          <p:cNvPicPr>
            <a:picLocks noChangeAspect="1"/>
          </p:cNvPicPr>
          <p:nvPr/>
        </p:nvPicPr>
        <p:blipFill>
          <a:blip r:embed="rId2">
            <a:clrChange>
              <a:clrFrom>
                <a:srgbClr val="FFFFFF"/>
              </a:clrFrom>
              <a:clrTo>
                <a:srgbClr val="FFFFFF">
                  <a:alpha val="0"/>
                </a:srgbClr>
              </a:clrTo>
            </a:clrChange>
          </a:blip>
          <a:stretch>
            <a:fillRect/>
          </a:stretch>
        </p:blipFill>
        <p:spPr>
          <a:xfrm>
            <a:off x="8240323" y="3140968"/>
            <a:ext cx="796173" cy="648072"/>
          </a:xfrm>
          <a:prstGeom prst="rect">
            <a:avLst/>
          </a:prstGeom>
        </p:spPr>
      </p:pic>
      <p:sp>
        <p:nvSpPr>
          <p:cNvPr id="11" name="Right Brace 10"/>
          <p:cNvSpPr/>
          <p:nvPr/>
        </p:nvSpPr>
        <p:spPr>
          <a:xfrm>
            <a:off x="7308304" y="4725144"/>
            <a:ext cx="288032" cy="1008112"/>
          </a:xfrm>
          <a:prstGeom prst="rightBrace">
            <a:avLst>
              <a:gd name="adj1" fmla="val 30729"/>
              <a:gd name="adj2" fmla="val 5067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7596336" y="5013176"/>
            <a:ext cx="1451652" cy="369332"/>
          </a:xfrm>
          <a:prstGeom prst="rect">
            <a:avLst/>
          </a:prstGeom>
          <a:solidFill>
            <a:srgbClr val="FFFFFF"/>
          </a:solidFill>
        </p:spPr>
        <p:txBody>
          <a:bodyPr wrap="none" rtlCol="0">
            <a:spAutoFit/>
          </a:bodyPr>
          <a:lstStyle/>
          <a:p>
            <a:r>
              <a:rPr lang="en-US" dirty="0" smtClean="0"/>
              <a:t>Collaboration</a:t>
            </a:r>
            <a:endParaRPr lang="en-US" dirty="0"/>
          </a:p>
        </p:txBody>
      </p:sp>
      <p:sp>
        <p:nvSpPr>
          <p:cNvPr id="13" name="TextBox 12"/>
          <p:cNvSpPr txBox="1"/>
          <p:nvPr/>
        </p:nvSpPr>
        <p:spPr>
          <a:xfrm>
            <a:off x="2339752" y="6023029"/>
            <a:ext cx="6264696" cy="646331"/>
          </a:xfrm>
          <a:prstGeom prst="rect">
            <a:avLst/>
          </a:prstGeom>
          <a:noFill/>
        </p:spPr>
        <p:txBody>
          <a:bodyPr wrap="square" rtlCol="0">
            <a:spAutoFit/>
          </a:bodyPr>
          <a:lstStyle/>
          <a:p>
            <a:r>
              <a:rPr lang="en-US" i="1" dirty="0" smtClean="0"/>
              <a:t>Heavily leveraging SINE2020. </a:t>
            </a:r>
          </a:p>
          <a:p>
            <a:r>
              <a:rPr lang="en-US" i="1" dirty="0" smtClean="0"/>
              <a:t>Small ESS core team commitment for continuity.</a:t>
            </a:r>
          </a:p>
        </p:txBody>
      </p:sp>
    </p:spTree>
    <p:extLst>
      <p:ext uri="{BB962C8B-B14F-4D97-AF65-F5344CB8AC3E}">
        <p14:creationId xmlns:p14="http://schemas.microsoft.com/office/powerpoint/2010/main" val="356233024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3968" y="1425275"/>
            <a:ext cx="4680520" cy="3875933"/>
          </a:xfrm>
          <a:prstGeom prst="rect">
            <a:avLst/>
          </a:prstGeom>
        </p:spPr>
        <p:txBody>
          <a:bodyPr wrap="square">
            <a:spAutoFit/>
          </a:bodyPr>
          <a:lstStyle/>
          <a:p>
            <a:pPr>
              <a:lnSpc>
                <a:spcPct val="120000"/>
              </a:lnSpc>
            </a:pPr>
            <a:r>
              <a:rPr lang="en-US" sz="1600" dirty="0" smtClean="0"/>
              <a:t>ESS has become </a:t>
            </a:r>
            <a:r>
              <a:rPr lang="en-US" sz="1600" dirty="0"/>
              <a:t>important partner in </a:t>
            </a:r>
            <a:r>
              <a:rPr lang="en-US" sz="1600" dirty="0" err="1"/>
              <a:t>SasView</a:t>
            </a:r>
            <a:r>
              <a:rPr lang="en-US" sz="1600" dirty="0"/>
              <a:t> development </a:t>
            </a:r>
            <a:r>
              <a:rPr lang="en-US" sz="1600" dirty="0" smtClean="0"/>
              <a:t>community consisting of SNS</a:t>
            </a:r>
            <a:r>
              <a:rPr lang="en-US" sz="1600" dirty="0"/>
              <a:t>, ISIS, NIST, </a:t>
            </a:r>
            <a:r>
              <a:rPr lang="en-US" sz="1600" dirty="0" smtClean="0"/>
              <a:t>and ILL (+TUD + ANSTO)</a:t>
            </a:r>
          </a:p>
          <a:p>
            <a:pPr marL="285750" indent="-285750">
              <a:lnSpc>
                <a:spcPct val="120000"/>
              </a:lnSpc>
              <a:buFont typeface="Wingdings" charset="2"/>
              <a:buChar char="Ø"/>
            </a:pPr>
            <a:r>
              <a:rPr lang="en-US" sz="1600" dirty="0" smtClean="0"/>
              <a:t>Enabling </a:t>
            </a:r>
            <a:r>
              <a:rPr lang="en-US" sz="1600" dirty="0" err="1" smtClean="0"/>
              <a:t>SasView</a:t>
            </a:r>
            <a:r>
              <a:rPr lang="en-US" sz="1600" dirty="0" smtClean="0"/>
              <a:t> models to be used in </a:t>
            </a:r>
            <a:r>
              <a:rPr lang="en-US" sz="1600" dirty="0" err="1" smtClean="0"/>
              <a:t>McStas</a:t>
            </a:r>
            <a:endParaRPr lang="en-US" sz="1600" dirty="0"/>
          </a:p>
          <a:p>
            <a:pPr marL="285750" indent="-285750">
              <a:lnSpc>
                <a:spcPct val="120000"/>
              </a:lnSpc>
              <a:buFont typeface="Wingdings" charset="2"/>
              <a:buChar char="Ø"/>
            </a:pPr>
            <a:r>
              <a:rPr lang="en-US" sz="1600" dirty="0"/>
              <a:t>A</a:t>
            </a:r>
            <a:r>
              <a:rPr lang="en-US" sz="1600" dirty="0" smtClean="0"/>
              <a:t>ligned ESS and </a:t>
            </a:r>
            <a:r>
              <a:rPr lang="en-US" sz="1600" dirty="0" err="1" smtClean="0"/>
              <a:t>SasView</a:t>
            </a:r>
            <a:r>
              <a:rPr lang="en-US" sz="1600" dirty="0" smtClean="0"/>
              <a:t> roadmaps</a:t>
            </a:r>
          </a:p>
          <a:p>
            <a:pPr marL="285750" indent="-285750">
              <a:lnSpc>
                <a:spcPct val="120000"/>
              </a:lnSpc>
              <a:buFont typeface="Wingdings" charset="2"/>
              <a:buChar char="Ø"/>
            </a:pPr>
            <a:r>
              <a:rPr lang="en-US" sz="1600" dirty="0" smtClean="0"/>
              <a:t>Implemented proper development</a:t>
            </a:r>
          </a:p>
          <a:p>
            <a:pPr marL="285750" indent="-285750">
              <a:buClr>
                <a:schemeClr val="bg1"/>
              </a:buClr>
              <a:buFont typeface="Wingdings" charset="2"/>
              <a:buChar char="Ø"/>
            </a:pPr>
            <a:r>
              <a:rPr lang="en-US" sz="1600" dirty="0"/>
              <a:t>p</a:t>
            </a:r>
            <a:r>
              <a:rPr lang="en-US" sz="1600" dirty="0" smtClean="0"/>
              <a:t>rocesses using </a:t>
            </a:r>
          </a:p>
          <a:p>
            <a:pPr marL="285750" indent="-285750">
              <a:lnSpc>
                <a:spcPct val="120000"/>
              </a:lnSpc>
              <a:buFont typeface="Wingdings" charset="2"/>
              <a:buChar char="Ø"/>
            </a:pPr>
            <a:r>
              <a:rPr lang="en-US" sz="1600" dirty="0" smtClean="0"/>
              <a:t>Hosting </a:t>
            </a:r>
            <a:r>
              <a:rPr lang="en-US" sz="1600" dirty="0"/>
              <a:t>build services </a:t>
            </a:r>
            <a:r>
              <a:rPr lang="en-US" sz="1600" dirty="0" smtClean="0"/>
              <a:t>for community for quality assurance.</a:t>
            </a:r>
            <a:endParaRPr lang="en-US" sz="1600" dirty="0"/>
          </a:p>
          <a:p>
            <a:pPr marL="285750" indent="-285750">
              <a:lnSpc>
                <a:spcPct val="120000"/>
              </a:lnSpc>
              <a:buFont typeface="Wingdings" charset="2"/>
              <a:buChar char="Ø"/>
            </a:pPr>
            <a:r>
              <a:rPr lang="en-US" sz="1600" dirty="0" smtClean="0"/>
              <a:t>Integrating </a:t>
            </a:r>
            <a:r>
              <a:rPr lang="en-US" sz="1600" dirty="0" err="1" smtClean="0"/>
              <a:t>SasFit</a:t>
            </a:r>
            <a:r>
              <a:rPr lang="en-US" sz="1600" dirty="0" smtClean="0"/>
              <a:t> models</a:t>
            </a:r>
          </a:p>
          <a:p>
            <a:pPr marL="285750" indent="-285750">
              <a:lnSpc>
                <a:spcPct val="120000"/>
              </a:lnSpc>
              <a:buFont typeface="Wingdings" charset="2"/>
              <a:buChar char="Ø"/>
            </a:pPr>
            <a:r>
              <a:rPr lang="en-US" sz="1600" dirty="0" smtClean="0"/>
              <a:t>Refactored </a:t>
            </a:r>
            <a:r>
              <a:rPr lang="en-US" sz="1600" dirty="0" err="1" smtClean="0"/>
              <a:t>SasView</a:t>
            </a:r>
            <a:endParaRPr lang="en-US" sz="1600" dirty="0"/>
          </a:p>
          <a:p>
            <a:pPr marL="285750" indent="-285750">
              <a:lnSpc>
                <a:spcPct val="120000"/>
              </a:lnSpc>
              <a:buFont typeface="Wingdings" charset="2"/>
              <a:buChar char="Ø"/>
            </a:pPr>
            <a:r>
              <a:rPr lang="en-US" sz="1600" dirty="0" smtClean="0"/>
              <a:t>Developed new GUI </a:t>
            </a:r>
          </a:p>
          <a:p>
            <a:pPr marL="285750" indent="-285750">
              <a:lnSpc>
                <a:spcPct val="120000"/>
              </a:lnSpc>
              <a:buFont typeface="Wingdings" charset="2"/>
              <a:buChar char="Ø"/>
            </a:pPr>
            <a:r>
              <a:rPr lang="en-US" sz="1600" dirty="0"/>
              <a:t>R. </a:t>
            </a:r>
            <a:r>
              <a:rPr lang="en-US" sz="1600" dirty="0" err="1"/>
              <a:t>Heenan</a:t>
            </a:r>
            <a:r>
              <a:rPr lang="en-US" sz="1600" dirty="0"/>
              <a:t>: FISH </a:t>
            </a:r>
            <a:r>
              <a:rPr lang="en-US" sz="1600" dirty="0" smtClean="0"/>
              <a:t>models -&gt; </a:t>
            </a:r>
            <a:r>
              <a:rPr lang="en-US" sz="1600" dirty="0" err="1" smtClean="0"/>
              <a:t>SasView</a:t>
            </a:r>
            <a:endParaRPr lang="en-US" sz="1600" dirty="0"/>
          </a:p>
        </p:txBody>
      </p:sp>
      <p:sp>
        <p:nvSpPr>
          <p:cNvPr id="4" name="Slide Number Placeholder 3"/>
          <p:cNvSpPr>
            <a:spLocks noGrp="1"/>
          </p:cNvSpPr>
          <p:nvPr>
            <p:ph type="sldNum" sz="quarter" idx="12"/>
          </p:nvPr>
        </p:nvSpPr>
        <p:spPr/>
        <p:txBody>
          <a:bodyPr/>
          <a:lstStyle/>
          <a:p>
            <a:fld id="{551115BC-487E-4422-894C-CB7CD3E79223}" type="slidenum">
              <a:rPr lang="sv-SE" smtClean="0"/>
              <a:t>49</a:t>
            </a:fld>
            <a:endParaRPr lang="sv-SE" dirty="0"/>
          </a:p>
        </p:txBody>
      </p:sp>
      <p:sp>
        <p:nvSpPr>
          <p:cNvPr id="8" name="Rectangle 7"/>
          <p:cNvSpPr/>
          <p:nvPr/>
        </p:nvSpPr>
        <p:spPr>
          <a:xfrm>
            <a:off x="251520" y="3789040"/>
            <a:ext cx="4608512" cy="415498"/>
          </a:xfrm>
          <a:prstGeom prst="rect">
            <a:avLst/>
          </a:prstGeom>
        </p:spPr>
        <p:txBody>
          <a:bodyPr wrap="square">
            <a:spAutoFit/>
          </a:bodyPr>
          <a:lstStyle/>
          <a:p>
            <a:pPr marL="285750" indent="-285750">
              <a:lnSpc>
                <a:spcPct val="120000"/>
              </a:lnSpc>
              <a:buFont typeface="Wingdings" charset="2"/>
              <a:buChar char="Ø"/>
            </a:pPr>
            <a:endParaRPr lang="en-US" dirty="0"/>
          </a:p>
        </p:txBody>
      </p:sp>
      <p:grpSp>
        <p:nvGrpSpPr>
          <p:cNvPr id="30" name="Group 29"/>
          <p:cNvGrpSpPr/>
          <p:nvPr/>
        </p:nvGrpSpPr>
        <p:grpSpPr>
          <a:xfrm>
            <a:off x="7164288" y="4077072"/>
            <a:ext cx="1895270" cy="2129319"/>
            <a:chOff x="7164288" y="4077072"/>
            <a:chExt cx="1895270" cy="2129319"/>
          </a:xfrm>
        </p:grpSpPr>
        <p:grpSp>
          <p:nvGrpSpPr>
            <p:cNvPr id="10" name="Group 9"/>
            <p:cNvGrpSpPr/>
            <p:nvPr/>
          </p:nvGrpSpPr>
          <p:grpSpPr>
            <a:xfrm>
              <a:off x="7164288" y="4077072"/>
              <a:ext cx="1895270" cy="2129319"/>
              <a:chOff x="6553200" y="3174290"/>
              <a:chExt cx="2503117" cy="2812231"/>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4682815"/>
                <a:ext cx="2503117" cy="1303706"/>
              </a:xfrm>
              <a:prstGeom prst="rect">
                <a:avLst/>
              </a:prstGeom>
            </p:spPr>
          </p:pic>
          <p:pic>
            <p:nvPicPr>
              <p:cNvPr id="1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0252" y="3174290"/>
                <a:ext cx="1629012" cy="1182367"/>
              </a:xfrm>
              <a:prstGeom prst="rect">
                <a:avLst/>
              </a:prstGeom>
            </p:spPr>
          </p:pic>
          <p:sp>
            <p:nvSpPr>
              <p:cNvPr id="15" name="Down Arrow 14"/>
              <p:cNvSpPr/>
              <p:nvPr/>
            </p:nvSpPr>
            <p:spPr>
              <a:xfrm>
                <a:off x="7704132" y="4356657"/>
                <a:ext cx="201253" cy="326158"/>
              </a:xfrm>
              <a:prstGeom prst="downArrow">
                <a:avLst/>
              </a:prstGeom>
              <a:ln w="3175"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1" name="TextBox 10"/>
            <p:cNvSpPr txBox="1"/>
            <p:nvPr/>
          </p:nvSpPr>
          <p:spPr>
            <a:xfrm>
              <a:off x="8420965" y="4581128"/>
              <a:ext cx="615531" cy="307777"/>
            </a:xfrm>
            <a:prstGeom prst="rect">
              <a:avLst/>
            </a:prstGeom>
            <a:noFill/>
          </p:spPr>
          <p:txBody>
            <a:bodyPr wrap="square" rtlCol="0">
              <a:spAutoFit/>
            </a:bodyPr>
            <a:lstStyle/>
            <a:p>
              <a:r>
                <a:rPr lang="en-US" sz="1400" i="1" dirty="0" smtClean="0"/>
                <a:t>Past</a:t>
              </a:r>
              <a:endParaRPr lang="en-US" sz="1400" i="1" dirty="0"/>
            </a:p>
          </p:txBody>
        </p:sp>
        <p:sp>
          <p:nvSpPr>
            <p:cNvPr id="12" name="TextBox 11"/>
            <p:cNvSpPr txBox="1"/>
            <p:nvPr/>
          </p:nvSpPr>
          <p:spPr>
            <a:xfrm>
              <a:off x="8420965" y="5733256"/>
              <a:ext cx="542340" cy="307777"/>
            </a:xfrm>
            <a:prstGeom prst="rect">
              <a:avLst/>
            </a:prstGeom>
            <a:noFill/>
          </p:spPr>
          <p:txBody>
            <a:bodyPr wrap="square" rtlCol="0">
              <a:spAutoFit/>
            </a:bodyPr>
            <a:lstStyle/>
            <a:p>
              <a:r>
                <a:rPr lang="en-US" sz="1400" i="1" dirty="0" smtClean="0"/>
                <a:t>Now</a:t>
              </a:r>
              <a:endParaRPr lang="en-US" sz="1400" i="1" dirty="0"/>
            </a:p>
          </p:txBody>
        </p:sp>
      </p:grpSp>
      <p:grpSp>
        <p:nvGrpSpPr>
          <p:cNvPr id="17" name="Group 16"/>
          <p:cNvGrpSpPr/>
          <p:nvPr/>
        </p:nvGrpSpPr>
        <p:grpSpPr>
          <a:xfrm>
            <a:off x="4355976" y="5569237"/>
            <a:ext cx="2088232" cy="812090"/>
            <a:chOff x="4427984" y="5805264"/>
            <a:chExt cx="2592288" cy="1008112"/>
          </a:xfrm>
        </p:grpSpPr>
        <p:sp>
          <p:nvSpPr>
            <p:cNvPr id="34" name="Rectangle 33"/>
            <p:cNvSpPr/>
            <p:nvPr/>
          </p:nvSpPr>
          <p:spPr>
            <a:xfrm>
              <a:off x="4427984" y="5805264"/>
              <a:ext cx="2592288" cy="100811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5" name="Picture 24" descr="Screen Shot 2015-12-06 at 23.07.10.png"/>
            <p:cNvPicPr>
              <a:picLocks noChangeAspect="1"/>
            </p:cNvPicPr>
            <p:nvPr/>
          </p:nvPicPr>
          <p:blipFill rotWithShape="1">
            <a:blip r:embed="rId4">
              <a:extLst>
                <a:ext uri="{28A0092B-C50C-407E-A947-70E740481C1C}">
                  <a14:useLocalDpi xmlns:a14="http://schemas.microsoft.com/office/drawing/2010/main" val="0"/>
                </a:ext>
              </a:extLst>
            </a:blip>
            <a:srcRect l="11105" t="9267" r="6761" b="4201"/>
            <a:stretch/>
          </p:blipFill>
          <p:spPr>
            <a:xfrm>
              <a:off x="4571999" y="5949280"/>
              <a:ext cx="665830" cy="720000"/>
            </a:xfrm>
            <a:prstGeom prst="rect">
              <a:avLst/>
            </a:prstGeom>
          </p:spPr>
        </p:pic>
        <p:pic>
          <p:nvPicPr>
            <p:cNvPr id="26" name="Picture 25" descr="Screen Shot 2015-12-06 at 23.11.10.png"/>
            <p:cNvPicPr>
              <a:picLocks noChangeAspect="1"/>
            </p:cNvPicPr>
            <p:nvPr/>
          </p:nvPicPr>
          <p:blipFill rotWithShape="1">
            <a:blip r:embed="rId5">
              <a:extLst>
                <a:ext uri="{28A0092B-C50C-407E-A947-70E740481C1C}">
                  <a14:useLocalDpi xmlns:a14="http://schemas.microsoft.com/office/drawing/2010/main" val="0"/>
                </a:ext>
              </a:extLst>
            </a:blip>
            <a:srcRect t="5529" b="-1"/>
            <a:stretch/>
          </p:blipFill>
          <p:spPr>
            <a:xfrm>
              <a:off x="6210428" y="5949281"/>
              <a:ext cx="665828" cy="720000"/>
            </a:xfrm>
            <a:prstGeom prst="rect">
              <a:avLst/>
            </a:prstGeom>
          </p:spPr>
        </p:pic>
        <p:sp>
          <p:nvSpPr>
            <p:cNvPr id="28" name="TextBox 27"/>
            <p:cNvSpPr txBox="1"/>
            <p:nvPr/>
          </p:nvSpPr>
          <p:spPr>
            <a:xfrm>
              <a:off x="5220072" y="5877272"/>
              <a:ext cx="543739" cy="307777"/>
            </a:xfrm>
            <a:prstGeom prst="rect">
              <a:avLst/>
            </a:prstGeom>
            <a:noFill/>
          </p:spPr>
          <p:txBody>
            <a:bodyPr wrap="none" rtlCol="0">
              <a:spAutoFit/>
            </a:bodyPr>
            <a:lstStyle/>
            <a:p>
              <a:r>
                <a:rPr lang="en-US" sz="1400" dirty="0" err="1" smtClean="0"/>
                <a:t>Piotr</a:t>
              </a:r>
              <a:endParaRPr lang="en-US" sz="1400" dirty="0"/>
            </a:p>
          </p:txBody>
        </p:sp>
        <p:sp>
          <p:nvSpPr>
            <p:cNvPr id="29" name="TextBox 28"/>
            <p:cNvSpPr txBox="1"/>
            <p:nvPr/>
          </p:nvSpPr>
          <p:spPr>
            <a:xfrm>
              <a:off x="5364088" y="6309320"/>
              <a:ext cx="713106" cy="307777"/>
            </a:xfrm>
            <a:prstGeom prst="rect">
              <a:avLst/>
            </a:prstGeom>
            <a:noFill/>
          </p:spPr>
          <p:txBody>
            <a:bodyPr wrap="none" rtlCol="0">
              <a:spAutoFit/>
            </a:bodyPr>
            <a:lstStyle/>
            <a:p>
              <a:r>
                <a:rPr lang="en-US" sz="1400" dirty="0" err="1" smtClean="0"/>
                <a:t>Wojtek</a:t>
              </a:r>
              <a:endParaRPr lang="en-US" sz="1400" dirty="0"/>
            </a:p>
          </p:txBody>
        </p:sp>
      </p:grpSp>
      <p:sp>
        <p:nvSpPr>
          <p:cNvPr id="31" name="TextBox 30"/>
          <p:cNvSpPr txBox="1"/>
          <p:nvPr/>
        </p:nvSpPr>
        <p:spPr>
          <a:xfrm>
            <a:off x="1187624" y="2719953"/>
            <a:ext cx="1890261" cy="276999"/>
          </a:xfrm>
          <a:prstGeom prst="rect">
            <a:avLst/>
          </a:prstGeom>
          <a:noFill/>
        </p:spPr>
        <p:txBody>
          <a:bodyPr wrap="none" rtlCol="0">
            <a:spAutoFit/>
          </a:bodyPr>
          <a:lstStyle/>
          <a:p>
            <a:r>
              <a:rPr lang="en-US" sz="1200" dirty="0" err="1" smtClean="0"/>
              <a:t>SasView</a:t>
            </a:r>
            <a:r>
              <a:rPr lang="en-US" sz="1200" dirty="0" smtClean="0"/>
              <a:t> code camp @ TUD </a:t>
            </a:r>
            <a:endParaRPr lang="en-US" sz="1200" dirty="0"/>
          </a:p>
        </p:txBody>
      </p:sp>
      <p:sp>
        <p:nvSpPr>
          <p:cNvPr id="27" name="Title 1"/>
          <p:cNvSpPr txBox="1">
            <a:spLocks/>
          </p:cNvSpPr>
          <p:nvPr/>
        </p:nvSpPr>
        <p:spPr>
          <a:xfrm>
            <a:off x="578912" y="0"/>
            <a:ext cx="6881797" cy="1441531"/>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smtClean="0"/>
              <a:t>SANS - status</a:t>
            </a:r>
            <a:endParaRPr lang="en-US" dirty="0"/>
          </a:p>
        </p:txBody>
      </p:sp>
      <p:pic>
        <p:nvPicPr>
          <p:cNvPr id="19" name="Picture 18"/>
          <p:cNvPicPr>
            <a:picLocks noChangeAspect="1"/>
          </p:cNvPicPr>
          <p:nvPr/>
        </p:nvPicPr>
        <p:blipFill rotWithShape="1">
          <a:blip r:embed="rId6"/>
          <a:srcRect l="11324" t="5517" b="7248"/>
          <a:stretch/>
        </p:blipFill>
        <p:spPr>
          <a:xfrm>
            <a:off x="2339752" y="1448784"/>
            <a:ext cx="1797184" cy="1332000"/>
          </a:xfrm>
          <a:prstGeom prst="rect">
            <a:avLst/>
          </a:prstGeom>
          <a:ln w="19050" cmpd="sng">
            <a:noFill/>
          </a:ln>
        </p:spPr>
      </p:pic>
      <p:pic>
        <p:nvPicPr>
          <p:cNvPr id="23" name="Picture 22"/>
          <p:cNvPicPr>
            <a:picLocks noChangeAspect="1"/>
          </p:cNvPicPr>
          <p:nvPr/>
        </p:nvPicPr>
        <p:blipFill rotWithShape="1">
          <a:blip r:embed="rId7"/>
          <a:srcRect l="1366" t="23878" r="10483" b="7731"/>
          <a:stretch/>
        </p:blipFill>
        <p:spPr>
          <a:xfrm>
            <a:off x="-14946" y="1448776"/>
            <a:ext cx="2294541" cy="1332152"/>
          </a:xfrm>
          <a:prstGeom prst="rect">
            <a:avLst/>
          </a:prstGeom>
          <a:ln w="19050" cmpd="sng">
            <a:noFill/>
          </a:ln>
        </p:spPr>
      </p:pic>
      <p:pic>
        <p:nvPicPr>
          <p:cNvPr id="35" name="Picture 34" descr="imgres.pn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2160" y="3140968"/>
            <a:ext cx="720080" cy="360040"/>
          </a:xfrm>
          <a:prstGeom prst="rect">
            <a:avLst/>
          </a:prstGeom>
        </p:spPr>
      </p:pic>
      <p:sp>
        <p:nvSpPr>
          <p:cNvPr id="2" name="TextBox 1"/>
          <p:cNvSpPr txBox="1"/>
          <p:nvPr/>
        </p:nvSpPr>
        <p:spPr>
          <a:xfrm>
            <a:off x="4301406" y="6381328"/>
            <a:ext cx="3294930" cy="369332"/>
          </a:xfrm>
          <a:prstGeom prst="rect">
            <a:avLst/>
          </a:prstGeom>
          <a:noFill/>
        </p:spPr>
        <p:txBody>
          <a:bodyPr wrap="none" rtlCol="0">
            <a:spAutoFit/>
          </a:bodyPr>
          <a:lstStyle/>
          <a:p>
            <a:r>
              <a:rPr lang="en-US" dirty="0" smtClean="0"/>
              <a:t>2016-2017 (Risk of loosing skills!)</a:t>
            </a:r>
            <a:endParaRPr lang="en-US" dirty="0"/>
          </a:p>
        </p:txBody>
      </p:sp>
      <p:sp>
        <p:nvSpPr>
          <p:cNvPr id="9" name="TextBox 8"/>
          <p:cNvSpPr txBox="1"/>
          <p:nvPr/>
        </p:nvSpPr>
        <p:spPr>
          <a:xfrm rot="1213578">
            <a:off x="6432722" y="6158461"/>
            <a:ext cx="2098100" cy="307777"/>
          </a:xfrm>
          <a:prstGeom prst="rect">
            <a:avLst/>
          </a:prstGeom>
          <a:noFill/>
        </p:spPr>
        <p:txBody>
          <a:bodyPr wrap="none" rtlCol="0">
            <a:spAutoFit/>
          </a:bodyPr>
          <a:lstStyle/>
          <a:p>
            <a:r>
              <a:rPr lang="en-US" sz="1400" i="1" dirty="0" smtClean="0"/>
              <a:t>Only full-time developers!</a:t>
            </a:r>
            <a:endParaRPr lang="en-US" sz="1400" i="1" dirty="0"/>
          </a:p>
        </p:txBody>
      </p:sp>
      <p:pic>
        <p:nvPicPr>
          <p:cNvPr id="16" name="Picture 15" descr="new_gui.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899616"/>
            <a:ext cx="4131887" cy="2971211"/>
          </a:xfrm>
          <a:prstGeom prst="rect">
            <a:avLst/>
          </a:prstGeom>
        </p:spPr>
      </p:pic>
    </p:spTree>
    <p:extLst>
      <p:ext uri="{BB962C8B-B14F-4D97-AF65-F5344CB8AC3E}">
        <p14:creationId xmlns:p14="http://schemas.microsoft.com/office/powerpoint/2010/main" val="28963354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requirements/deliverables (across instrument classes)</a:t>
            </a:r>
            <a:endParaRPr lang="en-US" dirty="0"/>
          </a:p>
        </p:txBody>
      </p:sp>
      <p:sp>
        <p:nvSpPr>
          <p:cNvPr id="3" name="Content Placeholder 2"/>
          <p:cNvSpPr>
            <a:spLocks noGrp="1"/>
          </p:cNvSpPr>
          <p:nvPr>
            <p:ph idx="1"/>
          </p:nvPr>
        </p:nvSpPr>
        <p:spPr>
          <a:xfrm>
            <a:off x="393055" y="1600200"/>
            <a:ext cx="8229600" cy="4981244"/>
          </a:xfrm>
        </p:spPr>
        <p:txBody>
          <a:bodyPr>
            <a:normAutofit fontScale="92500" lnSpcReduction="10000"/>
          </a:bodyPr>
          <a:lstStyle/>
          <a:p>
            <a:pPr>
              <a:buFont typeface="Wingdings" charset="2"/>
              <a:buChar char="Ø"/>
            </a:pPr>
            <a:r>
              <a:rPr lang="en-US" sz="1800" dirty="0" smtClean="0"/>
              <a:t>Intuitive and user friendly analysis software</a:t>
            </a:r>
            <a:endParaRPr lang="en-US" sz="1800" dirty="0"/>
          </a:p>
          <a:p>
            <a:pPr>
              <a:buFont typeface="Wingdings" charset="2"/>
              <a:buChar char="Ø"/>
            </a:pPr>
            <a:r>
              <a:rPr lang="en-US" sz="1800" dirty="0" smtClean="0"/>
              <a:t>Graphical </a:t>
            </a:r>
            <a:r>
              <a:rPr lang="en-US" sz="1800" dirty="0" smtClean="0"/>
              <a:t>User Interface, GUI (command line driven)</a:t>
            </a:r>
          </a:p>
          <a:p>
            <a:pPr>
              <a:buFont typeface="Wingdings" charset="2"/>
              <a:buChar char="Ø"/>
            </a:pPr>
            <a:r>
              <a:rPr lang="en-US" sz="1800" dirty="0" smtClean="0"/>
              <a:t>Command Line Interface, CLI (Python scripting)</a:t>
            </a:r>
          </a:p>
          <a:p>
            <a:pPr>
              <a:buFont typeface="Wingdings" charset="2"/>
              <a:buChar char="Ø"/>
            </a:pPr>
            <a:r>
              <a:rPr lang="en-US" sz="1800" dirty="0" smtClean="0"/>
              <a:t>Cross </a:t>
            </a:r>
            <a:r>
              <a:rPr lang="en-US" sz="1800" dirty="0"/>
              <a:t>platform </a:t>
            </a:r>
            <a:r>
              <a:rPr lang="en-US" sz="1800" dirty="0" smtClean="0"/>
              <a:t>(Windows</a:t>
            </a:r>
            <a:r>
              <a:rPr lang="en-US" sz="1800" dirty="0"/>
              <a:t>, OS X, </a:t>
            </a:r>
            <a:r>
              <a:rPr lang="en-US" sz="1800" dirty="0" smtClean="0"/>
              <a:t>Linux, </a:t>
            </a:r>
            <a:r>
              <a:rPr lang="en-US" sz="1800" dirty="0"/>
              <a:t>but </a:t>
            </a:r>
            <a:r>
              <a:rPr lang="en-US" sz="1800" dirty="0" smtClean="0"/>
              <a:t>no support for </a:t>
            </a:r>
            <a:r>
              <a:rPr lang="en-US" sz="1800" dirty="0"/>
              <a:t>mobile/tablets!)</a:t>
            </a:r>
          </a:p>
          <a:p>
            <a:pPr>
              <a:buFont typeface="Wingdings" charset="2"/>
              <a:buChar char="Ø"/>
            </a:pPr>
            <a:r>
              <a:rPr lang="en-US" sz="1800" dirty="0" smtClean="0"/>
              <a:t>Well </a:t>
            </a:r>
            <a:r>
              <a:rPr lang="en-US" sz="1800" dirty="0"/>
              <a:t>documented, </a:t>
            </a:r>
            <a:r>
              <a:rPr lang="en-US" sz="1800" dirty="0" smtClean="0"/>
              <a:t>tutorials (video tutorials)</a:t>
            </a:r>
            <a:endParaRPr lang="en-US" sz="1800" dirty="0"/>
          </a:p>
          <a:p>
            <a:pPr>
              <a:buFont typeface="Wingdings" charset="2"/>
              <a:buChar char="Ø"/>
            </a:pPr>
            <a:r>
              <a:rPr lang="en-US" sz="1800" dirty="0" smtClean="0"/>
              <a:t>Fitting to models</a:t>
            </a:r>
            <a:r>
              <a:rPr lang="en-US" sz="1800" dirty="0" smtClean="0"/>
              <a:t>: (incl. </a:t>
            </a:r>
            <a:r>
              <a:rPr lang="en-US" sz="1800" dirty="0" err="1" smtClean="0"/>
              <a:t>Rietveld</a:t>
            </a:r>
            <a:r>
              <a:rPr lang="en-US" sz="1800" dirty="0" smtClean="0"/>
              <a:t>, excl. imaging)</a:t>
            </a:r>
            <a:endParaRPr lang="en-US" sz="1800" dirty="0" smtClean="0"/>
          </a:p>
          <a:p>
            <a:pPr lvl="1"/>
            <a:r>
              <a:rPr lang="en-US" sz="1800" dirty="0" smtClean="0"/>
              <a:t>Flexible fitting engine (incl. Bayesian)</a:t>
            </a:r>
          </a:p>
          <a:p>
            <a:pPr lvl="1"/>
            <a:r>
              <a:rPr lang="en-US" sz="1800" dirty="0" smtClean="0"/>
              <a:t>Model library (if feasible)</a:t>
            </a:r>
          </a:p>
          <a:p>
            <a:pPr lvl="1"/>
            <a:r>
              <a:rPr lang="en-US" sz="1800" dirty="0" smtClean="0"/>
              <a:t>Option to use (plug-in) user specified models;</a:t>
            </a:r>
          </a:p>
          <a:p>
            <a:pPr lvl="2">
              <a:buFont typeface="Courier New"/>
              <a:buChar char="o"/>
            </a:pPr>
            <a:r>
              <a:rPr lang="en-US" sz="1800" dirty="0" smtClean="0"/>
              <a:t>May come from other programs, e.g. </a:t>
            </a:r>
            <a:r>
              <a:rPr lang="en-US" sz="1800" dirty="0" err="1" smtClean="0"/>
              <a:t>SpinW</a:t>
            </a:r>
            <a:r>
              <a:rPr lang="en-US" sz="1800" dirty="0" smtClean="0"/>
              <a:t>, </a:t>
            </a:r>
            <a:r>
              <a:rPr lang="en-US" sz="1800" dirty="0" err="1" smtClean="0"/>
              <a:t>SpinVert</a:t>
            </a:r>
            <a:r>
              <a:rPr lang="en-US" sz="1800" dirty="0" smtClean="0"/>
              <a:t>, DFT </a:t>
            </a:r>
          </a:p>
          <a:p>
            <a:pPr lvl="1"/>
            <a:r>
              <a:rPr lang="en-US" sz="1800" dirty="0" smtClean="0"/>
              <a:t>Resolution convolution</a:t>
            </a:r>
          </a:p>
          <a:p>
            <a:pPr>
              <a:buFont typeface="Wingdings" charset="2"/>
              <a:buChar char="Ø"/>
            </a:pPr>
            <a:r>
              <a:rPr lang="en-US" sz="1800" dirty="0" smtClean="0"/>
              <a:t>Parametric </a:t>
            </a:r>
            <a:r>
              <a:rPr lang="en-US" sz="1800" dirty="0" smtClean="0"/>
              <a:t>analysis, e.g. temperature, time (single pulse)</a:t>
            </a:r>
            <a:endParaRPr lang="en-US" sz="1800" dirty="0" smtClean="0"/>
          </a:p>
          <a:p>
            <a:pPr>
              <a:buFont typeface="Wingdings" charset="2"/>
              <a:buChar char="Ø"/>
            </a:pPr>
            <a:r>
              <a:rPr lang="en-US" sz="1800" dirty="0" smtClean="0"/>
              <a:t>Real time feedback (Live analysis)</a:t>
            </a:r>
          </a:p>
          <a:p>
            <a:pPr>
              <a:buFont typeface="Wingdings" charset="2"/>
              <a:buChar char="Ø"/>
            </a:pPr>
            <a:r>
              <a:rPr lang="en-US" sz="1800" dirty="0" smtClean="0"/>
              <a:t>Automation</a:t>
            </a:r>
            <a:endParaRPr lang="en-US" sz="1800" dirty="0" smtClean="0"/>
          </a:p>
          <a:p>
            <a:pPr>
              <a:buFont typeface="Wingdings" charset="2"/>
              <a:buChar char="Ø"/>
            </a:pPr>
            <a:r>
              <a:rPr lang="en-US" sz="1800" dirty="0" smtClean="0"/>
              <a:t>Analysis of polarized data (excl. </a:t>
            </a:r>
            <a:r>
              <a:rPr lang="en-US" sz="1800" dirty="0" err="1" smtClean="0"/>
              <a:t>eng.</a:t>
            </a:r>
            <a:r>
              <a:rPr lang="en-US" sz="1800" dirty="0" smtClean="0"/>
              <a:t> diff.</a:t>
            </a:r>
            <a:r>
              <a:rPr lang="en-US" sz="1800" dirty="0" smtClean="0"/>
              <a:t>, NVS)</a:t>
            </a:r>
          </a:p>
          <a:p>
            <a:pPr>
              <a:buFont typeface="Wingdings" charset="2"/>
              <a:buChar char="Ø"/>
            </a:pPr>
            <a:r>
              <a:rPr lang="en-US" sz="1800" dirty="0" smtClean="0"/>
              <a:t>Same software at all facilities (SINE2020)</a:t>
            </a:r>
            <a:endParaRPr lang="en-US" sz="1800" dirty="0" smtClean="0"/>
          </a:p>
          <a:p>
            <a:pPr>
              <a:buFont typeface="Wingdings" charset="2"/>
              <a:buChar char="Ø"/>
            </a:pPr>
            <a:r>
              <a:rPr lang="en-US" sz="1800" dirty="0" smtClean="0"/>
              <a:t>(Links to data bases and web services)</a:t>
            </a:r>
            <a:endParaRPr lang="en-US" sz="1800" dirty="0"/>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Tree>
    <p:extLst>
      <p:ext uri="{BB962C8B-B14F-4D97-AF65-F5344CB8AC3E}">
        <p14:creationId xmlns:p14="http://schemas.microsoft.com/office/powerpoint/2010/main" val="22955055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941102170"/>
              </p:ext>
            </p:extLst>
          </p:nvPr>
        </p:nvGraphicFramePr>
        <p:xfrm>
          <a:off x="251520" y="1844824"/>
          <a:ext cx="8496944" cy="4023360"/>
        </p:xfrm>
        <a:graphic>
          <a:graphicData uri="http://schemas.openxmlformats.org/drawingml/2006/table">
            <a:tbl>
              <a:tblPr firstRow="1" bandRow="1">
                <a:tableStyleId>{5940675A-B579-460E-94D1-54222C63F5DA}</a:tableStyleId>
              </a:tblPr>
              <a:tblGrid>
                <a:gridCol w="2012434"/>
                <a:gridCol w="6484510"/>
              </a:tblGrid>
              <a:tr h="139040">
                <a:tc>
                  <a:txBody>
                    <a:bodyPr/>
                    <a:lstStyle/>
                    <a:p>
                      <a:r>
                        <a:rPr lang="en-US" b="1" dirty="0" smtClean="0"/>
                        <a:t>IKC</a:t>
                      </a:r>
                      <a:endParaRPr lang="en-US" b="1" dirty="0"/>
                    </a:p>
                  </a:txBody>
                  <a:tcPr>
                    <a:noFill/>
                  </a:tcPr>
                </a:tc>
                <a:tc>
                  <a:txBody>
                    <a:bodyPr/>
                    <a:lstStyle/>
                    <a:p>
                      <a:r>
                        <a:rPr lang="en-US" b="1" dirty="0" smtClean="0"/>
                        <a:t>Deliverables</a:t>
                      </a:r>
                      <a:endParaRPr lang="en-US" b="1" dirty="0"/>
                    </a:p>
                  </a:txBody>
                  <a:tcPr>
                    <a:noFill/>
                  </a:tcPr>
                </a:tc>
              </a:tr>
              <a:tr h="370840">
                <a:tc>
                  <a:txBody>
                    <a:bodyPr/>
                    <a:lstStyle/>
                    <a:p>
                      <a:r>
                        <a:rPr lang="en-US" dirty="0" smtClean="0"/>
                        <a:t>Partner:</a:t>
                      </a:r>
                      <a:r>
                        <a:rPr lang="en-US" baseline="0" dirty="0" smtClean="0"/>
                        <a:t> FZJ</a:t>
                      </a:r>
                    </a:p>
                  </a:txBody>
                  <a:tcPr>
                    <a:noFill/>
                  </a:tcPr>
                </a:tc>
                <a:tc rowSpan="2">
                  <a:txBody>
                    <a:bodyPr/>
                    <a:lstStyle/>
                    <a:p>
                      <a:pPr marL="285750" indent="-285750">
                        <a:buFont typeface="Wingdings" charset="2"/>
                        <a:buChar char="Ø"/>
                      </a:pPr>
                      <a:r>
                        <a:rPr lang="en-US" dirty="0" err="1" smtClean="0"/>
                        <a:t>BornAgain</a:t>
                      </a:r>
                      <a:r>
                        <a:rPr lang="en-US" baseline="0" dirty="0" smtClean="0"/>
                        <a:t> extended to conventional </a:t>
                      </a:r>
                      <a:r>
                        <a:rPr lang="en-US" baseline="0" dirty="0" err="1" smtClean="0"/>
                        <a:t>reflectometry</a:t>
                      </a:r>
                      <a:r>
                        <a:rPr lang="en-US" baseline="0" dirty="0" smtClean="0"/>
                        <a:t> </a:t>
                      </a:r>
                    </a:p>
                    <a:p>
                      <a:pPr marL="285750" lvl="0" indent="-285750">
                        <a:buClr>
                          <a:schemeClr val="bg1"/>
                        </a:buClr>
                        <a:buFont typeface="Wingdings" charset="2"/>
                        <a:buChar char="Ø"/>
                      </a:pPr>
                      <a:r>
                        <a:rPr lang="en-US" baseline="0" dirty="0" smtClean="0"/>
                        <a:t>(all </a:t>
                      </a:r>
                      <a:r>
                        <a:rPr lang="en-US" baseline="0" dirty="0" err="1" smtClean="0"/>
                        <a:t>MotoFit</a:t>
                      </a:r>
                      <a:r>
                        <a:rPr lang="en-US" baseline="0" dirty="0" smtClean="0"/>
                        <a:t> functionality with </a:t>
                      </a:r>
                      <a:r>
                        <a:rPr lang="en-US" baseline="0" dirty="0" err="1" smtClean="0"/>
                        <a:t>SasView</a:t>
                      </a:r>
                      <a:r>
                        <a:rPr lang="en-US" baseline="0" dirty="0" smtClean="0"/>
                        <a:t> like interface, </a:t>
                      </a:r>
                    </a:p>
                    <a:p>
                      <a:pPr marL="285750" lvl="0" indent="-285750">
                        <a:buClr>
                          <a:schemeClr val="bg1"/>
                        </a:buClr>
                        <a:buFont typeface="Wingdings" charset="2"/>
                        <a:buChar char="Ø"/>
                      </a:pPr>
                      <a:r>
                        <a:rPr lang="en-US" baseline="0" dirty="0" smtClean="0"/>
                        <a:t>optical matrix model)</a:t>
                      </a:r>
                    </a:p>
                    <a:p>
                      <a:pPr marL="285750" indent="-285750">
                        <a:buFont typeface="Wingdings" charset="2"/>
                        <a:buChar char="Ø"/>
                      </a:pPr>
                      <a:r>
                        <a:rPr lang="en-US" baseline="0" dirty="0" smtClean="0"/>
                        <a:t>User-friendly user interface</a:t>
                      </a:r>
                    </a:p>
                    <a:p>
                      <a:pPr marL="742950" lvl="1" indent="-285750">
                        <a:buFont typeface="Lucida Grande"/>
                        <a:buChar char="-"/>
                      </a:pPr>
                      <a:r>
                        <a:rPr lang="en-US" baseline="0" dirty="0" smtClean="0"/>
                        <a:t>Python scripting interface</a:t>
                      </a:r>
                    </a:p>
                    <a:p>
                      <a:pPr marL="742950" lvl="1" indent="-285750">
                        <a:buFont typeface="Lucida Grande"/>
                        <a:buChar char="-"/>
                      </a:pPr>
                      <a:r>
                        <a:rPr lang="en-US" baseline="0" dirty="0" smtClean="0"/>
                        <a:t>GUI</a:t>
                      </a:r>
                    </a:p>
                    <a:p>
                      <a:pPr marL="285750" lvl="0" indent="-285750">
                        <a:buFont typeface="Wingdings" charset="2"/>
                        <a:buChar char="Ø"/>
                      </a:pPr>
                      <a:r>
                        <a:rPr lang="en-US" baseline="0" dirty="0" smtClean="0"/>
                        <a:t>Enable user specified models</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Ø"/>
                        <a:tabLst/>
                        <a:defRPr/>
                      </a:pPr>
                      <a:r>
                        <a:rPr lang="en-US" baseline="0" dirty="0" smtClean="0"/>
                        <a:t>Polarized data</a:t>
                      </a:r>
                    </a:p>
                    <a:p>
                      <a:pPr marL="285750" lvl="0" indent="-285750">
                        <a:buFont typeface="Wingdings" charset="2"/>
                        <a:buChar char="Ø"/>
                      </a:pPr>
                      <a:r>
                        <a:rPr lang="en-US" baseline="0" dirty="0" smtClean="0"/>
                        <a:t>Other specular reflectivity fitting tools</a:t>
                      </a:r>
                    </a:p>
                    <a:p>
                      <a:pPr marL="285750" indent="-285750">
                        <a:buFont typeface="Wingdings" charset="2"/>
                        <a:buChar char="Ø"/>
                      </a:pPr>
                      <a:r>
                        <a:rPr lang="en-US" baseline="0" dirty="0" smtClean="0"/>
                        <a:t>lambda dependent absorption</a:t>
                      </a:r>
                    </a:p>
                    <a:p>
                      <a:pPr marL="285750" indent="-285750">
                        <a:buFont typeface="Wingdings" charset="2"/>
                        <a:buChar char="Ø"/>
                      </a:pPr>
                      <a:r>
                        <a:rPr lang="en-US" baseline="0" dirty="0" smtClean="0"/>
                        <a:t>Documentation and user tutorials</a:t>
                      </a:r>
                    </a:p>
                    <a:p>
                      <a:pPr marL="285750" marR="0" indent="-285750" algn="l" defTabSz="914400" rtl="0" eaLnBrk="1" fontAlgn="auto" latinLnBrk="0" hangingPunct="1">
                        <a:lnSpc>
                          <a:spcPct val="100000"/>
                        </a:lnSpc>
                        <a:spcBef>
                          <a:spcPts val="0"/>
                        </a:spcBef>
                        <a:spcAft>
                          <a:spcPts val="0"/>
                        </a:spcAft>
                        <a:buClrTx/>
                        <a:buSzTx/>
                        <a:buFont typeface="Wingdings" charset="2"/>
                        <a:buChar char="Ø"/>
                        <a:tabLst/>
                        <a:defRPr/>
                      </a:pPr>
                      <a:r>
                        <a:rPr lang="en-US" baseline="0" dirty="0" smtClean="0"/>
                        <a:t>Live-analysis</a:t>
                      </a:r>
                    </a:p>
                    <a:p>
                      <a:pPr marL="285750" indent="-285750">
                        <a:buFont typeface="Wingdings" charset="2"/>
                        <a:buChar char="Ø"/>
                      </a:pPr>
                      <a:r>
                        <a:rPr lang="en-US" baseline="0" dirty="0" smtClean="0"/>
                        <a:t>Integrated Testing</a:t>
                      </a:r>
                    </a:p>
                  </a:txBody>
                  <a:tcPr>
                    <a:noFill/>
                  </a:tcPr>
                </a:tc>
              </a:tr>
              <a:tr h="2143720">
                <a:tc>
                  <a:txBody>
                    <a:bodyPr/>
                    <a:lstStyle/>
                    <a:p>
                      <a:endParaRPr lang="en-US" dirty="0"/>
                    </a:p>
                  </a:txBody>
                  <a:tcPr>
                    <a:noFill/>
                  </a:tcPr>
                </a:tc>
                <a:tc vMerge="1">
                  <a:txBody>
                    <a:bodyPr/>
                    <a:lstStyle/>
                    <a:p>
                      <a:endParaRPr lang="en-US"/>
                    </a:p>
                  </a:txBody>
                  <a:tcPr/>
                </a:tc>
              </a:tr>
            </a:tbl>
          </a:graphicData>
        </a:graphic>
      </p:graphicFrame>
      <p:sp>
        <p:nvSpPr>
          <p:cNvPr id="4" name="Rectangle 3"/>
          <p:cNvSpPr/>
          <p:nvPr/>
        </p:nvSpPr>
        <p:spPr>
          <a:xfrm>
            <a:off x="7812360" y="2708920"/>
            <a:ext cx="1152128" cy="93610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8913" y="0"/>
            <a:ext cx="6895026" cy="1441531"/>
          </a:xfrm>
        </p:spPr>
        <p:txBody>
          <a:bodyPr>
            <a:normAutofit/>
          </a:bodyPr>
          <a:lstStyle/>
          <a:p>
            <a:r>
              <a:rPr lang="en-US" dirty="0" err="1" smtClean="0"/>
              <a:t>Reflectometry</a:t>
            </a:r>
            <a:r>
              <a:rPr lang="en-US" dirty="0" smtClean="0"/>
              <a:t> – Deliverables for H.C.</a:t>
            </a:r>
            <a:endParaRPr lang="en-US" dirty="0"/>
          </a:p>
        </p:txBody>
      </p:sp>
      <p:sp>
        <p:nvSpPr>
          <p:cNvPr id="8" name="Slide Number Placeholder 3"/>
          <p:cNvSpPr txBox="1">
            <a:spLocks/>
          </p:cNvSpPr>
          <p:nvPr/>
        </p:nvSpPr>
        <p:spPr>
          <a:xfrm>
            <a:off x="6553200" y="6356350"/>
            <a:ext cx="2133600" cy="365125"/>
          </a:xfrm>
          <a:prstGeom prst="rect">
            <a:avLst/>
          </a:prstGeom>
        </p:spPr>
        <p:txBody>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8C62C7-F79B-CD4A-A5DF-5683BBEC4A65}" type="slidenum">
              <a:rPr lang="sv-SE" sz="1200" smtClean="0"/>
              <a:pPr algn="r"/>
              <a:t>50</a:t>
            </a:fld>
            <a:endParaRPr lang="sv-SE" sz="1200" dirty="0"/>
          </a:p>
        </p:txBody>
      </p:sp>
      <p:sp>
        <p:nvSpPr>
          <p:cNvPr id="3" name="Right Brace 2"/>
          <p:cNvSpPr/>
          <p:nvPr/>
        </p:nvSpPr>
        <p:spPr>
          <a:xfrm>
            <a:off x="7596336" y="2348880"/>
            <a:ext cx="216024" cy="1800200"/>
          </a:xfrm>
          <a:prstGeom prst="rightBrace">
            <a:avLst>
              <a:gd name="adj1" fmla="val 4814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7884368" y="2780928"/>
            <a:ext cx="1008112" cy="820587"/>
          </a:xfrm>
          <a:prstGeom prst="rect">
            <a:avLst/>
          </a:prstGeom>
        </p:spPr>
      </p:pic>
    </p:spTree>
    <p:extLst>
      <p:ext uri="{BB962C8B-B14F-4D97-AF65-F5344CB8AC3E}">
        <p14:creationId xmlns:p14="http://schemas.microsoft.com/office/powerpoint/2010/main" val="28724679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Reflectometry</a:t>
            </a:r>
            <a:r>
              <a:rPr lang="en-US" dirty="0" smtClean="0"/>
              <a:t> - Status</a:t>
            </a:r>
            <a:endParaRPr lang="en-US" dirty="0"/>
          </a:p>
        </p:txBody>
      </p:sp>
      <p:sp>
        <p:nvSpPr>
          <p:cNvPr id="3" name="Content Placeholder 2"/>
          <p:cNvSpPr>
            <a:spLocks noGrp="1"/>
          </p:cNvSpPr>
          <p:nvPr>
            <p:ph idx="1"/>
          </p:nvPr>
        </p:nvSpPr>
        <p:spPr/>
        <p:txBody>
          <a:bodyPr>
            <a:normAutofit lnSpcReduction="10000"/>
          </a:bodyPr>
          <a:lstStyle/>
          <a:p>
            <a:pPr>
              <a:lnSpc>
                <a:spcPct val="110000"/>
              </a:lnSpc>
            </a:pPr>
            <a:r>
              <a:rPr lang="en-US" sz="2000" dirty="0" smtClean="0"/>
              <a:t>In kind agreement with MLZ ready for approval:</a:t>
            </a:r>
          </a:p>
          <a:p>
            <a:pPr lvl="1">
              <a:lnSpc>
                <a:spcPct val="110000"/>
              </a:lnSpc>
            </a:pPr>
            <a:r>
              <a:rPr lang="en-US" sz="2000" dirty="0" smtClean="0"/>
              <a:t>Leverages ~12 person years of effort on </a:t>
            </a:r>
            <a:r>
              <a:rPr lang="en-US" sz="2000" dirty="0" err="1" smtClean="0"/>
              <a:t>BornAgain</a:t>
            </a:r>
            <a:endParaRPr lang="en-US" sz="2000" dirty="0" smtClean="0"/>
          </a:p>
          <a:p>
            <a:pPr lvl="1">
              <a:lnSpc>
                <a:spcPct val="110000"/>
              </a:lnSpc>
            </a:pPr>
            <a:r>
              <a:rPr lang="en-US" sz="2000" dirty="0" smtClean="0"/>
              <a:t>Leverages ~3 years of effort from SINE2020</a:t>
            </a:r>
          </a:p>
          <a:p>
            <a:pPr lvl="1">
              <a:lnSpc>
                <a:spcPct val="110000"/>
              </a:lnSpc>
            </a:pPr>
            <a:r>
              <a:rPr lang="en-US" sz="2000" dirty="0" smtClean="0"/>
              <a:t>TA describes a joint effort for </a:t>
            </a:r>
            <a:r>
              <a:rPr lang="en-US" sz="2000" dirty="0" err="1" smtClean="0"/>
              <a:t>reflectometry</a:t>
            </a:r>
            <a:r>
              <a:rPr lang="en-US" sz="2000" dirty="0" smtClean="0"/>
              <a:t>, QENS, and engineering diffraction</a:t>
            </a:r>
          </a:p>
          <a:p>
            <a:pPr lvl="1">
              <a:lnSpc>
                <a:spcPct val="110000"/>
              </a:lnSpc>
            </a:pPr>
            <a:r>
              <a:rPr lang="en-US" sz="2000" dirty="0" smtClean="0"/>
              <a:t>Professional software development group</a:t>
            </a:r>
          </a:p>
          <a:p>
            <a:pPr>
              <a:lnSpc>
                <a:spcPct val="110000"/>
              </a:lnSpc>
            </a:pPr>
            <a:r>
              <a:rPr lang="en-US" sz="2000" dirty="0" smtClean="0"/>
              <a:t>Requirements from instrument teams, early version of roadmap – next iteration once IK partner is on board</a:t>
            </a:r>
          </a:p>
          <a:p>
            <a:pPr>
              <a:lnSpc>
                <a:spcPct val="110000"/>
              </a:lnSpc>
            </a:pPr>
            <a:r>
              <a:rPr lang="en-US" sz="2000" dirty="0" smtClean="0"/>
              <a:t>As part of SINE2020, participating facilities will hand over their requirements for </a:t>
            </a:r>
            <a:r>
              <a:rPr lang="en-US" sz="2000" dirty="0" err="1" smtClean="0"/>
              <a:t>reflectometry</a:t>
            </a:r>
            <a:r>
              <a:rPr lang="en-US" sz="2000" dirty="0" smtClean="0"/>
              <a:t> to MLZ group</a:t>
            </a:r>
          </a:p>
          <a:p>
            <a:pPr lvl="1">
              <a:lnSpc>
                <a:spcPct val="110000"/>
              </a:lnSpc>
            </a:pPr>
            <a:r>
              <a:rPr lang="en-US" sz="2000" dirty="0" smtClean="0"/>
              <a:t>Discussed and evaluated at next GA meeting in Portugal</a:t>
            </a:r>
          </a:p>
          <a:p>
            <a:pPr marL="400050">
              <a:lnSpc>
                <a:spcPct val="110000"/>
              </a:lnSpc>
            </a:pPr>
            <a:r>
              <a:rPr lang="en-US" sz="2000" dirty="0" smtClean="0"/>
              <a:t>Users will be invited to participate in later workshops in SINE2020</a:t>
            </a:r>
          </a:p>
          <a:p>
            <a:pPr>
              <a:lnSpc>
                <a:spcPct val="110000"/>
              </a:lnSpc>
            </a:pPr>
            <a:endParaRPr lang="en-US" sz="2000" dirty="0"/>
          </a:p>
        </p:txBody>
      </p:sp>
      <p:sp>
        <p:nvSpPr>
          <p:cNvPr id="4" name="Slide Number Placeholder 3"/>
          <p:cNvSpPr>
            <a:spLocks noGrp="1"/>
          </p:cNvSpPr>
          <p:nvPr>
            <p:ph type="sldNum" sz="quarter" idx="12"/>
          </p:nvPr>
        </p:nvSpPr>
        <p:spPr/>
        <p:txBody>
          <a:bodyPr/>
          <a:lstStyle/>
          <a:p>
            <a:fld id="{551115BC-487E-4422-894C-CB7CD3E79223}" type="slidenum">
              <a:rPr lang="sv-SE" smtClean="0"/>
              <a:t>51</a:t>
            </a:fld>
            <a:endParaRPr lang="sv-SE" dirty="0"/>
          </a:p>
        </p:txBody>
      </p:sp>
    </p:spTree>
    <p:extLst>
      <p:ext uri="{BB962C8B-B14F-4D97-AF65-F5344CB8AC3E}">
        <p14:creationId xmlns:p14="http://schemas.microsoft.com/office/powerpoint/2010/main" val="90588768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Spectroscopy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6633924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Spectroscopy</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53</a:t>
            </a:fld>
            <a:endParaRPr lang="sv-SE" dirty="0"/>
          </a:p>
        </p:txBody>
      </p:sp>
      <p:graphicFrame>
        <p:nvGraphicFramePr>
          <p:cNvPr id="5" name="Table 4"/>
          <p:cNvGraphicFramePr>
            <a:graphicFrameLocks noGrp="1"/>
          </p:cNvGraphicFramePr>
          <p:nvPr>
            <p:extLst>
              <p:ext uri="{D42A27DB-BD31-4B8C-83A1-F6EECF244321}">
                <p14:modId xmlns:p14="http://schemas.microsoft.com/office/powerpoint/2010/main" val="1778277779"/>
              </p:ext>
            </p:extLst>
          </p:nvPr>
        </p:nvGraphicFramePr>
        <p:xfrm>
          <a:off x="426434" y="1920922"/>
          <a:ext cx="8496944" cy="3200400"/>
        </p:xfrm>
        <a:graphic>
          <a:graphicData uri="http://schemas.openxmlformats.org/drawingml/2006/table">
            <a:tbl>
              <a:tblPr firstRow="1" bandRow="1">
                <a:tableStyleId>{5940675A-B579-460E-94D1-54222C63F5DA}</a:tableStyleId>
              </a:tblPr>
              <a:tblGrid>
                <a:gridCol w="2012434"/>
                <a:gridCol w="6484510"/>
              </a:tblGrid>
              <a:tr h="325154">
                <a:tc>
                  <a:txBody>
                    <a:bodyPr/>
                    <a:lstStyle/>
                    <a:p>
                      <a:r>
                        <a:rPr lang="en-US" b="1" dirty="0" smtClean="0"/>
                        <a:t>IKC</a:t>
                      </a:r>
                      <a:endParaRPr lang="en-US" b="1" dirty="0"/>
                    </a:p>
                  </a:txBody>
                  <a:tcPr>
                    <a:noFill/>
                  </a:tcPr>
                </a:tc>
                <a:tc>
                  <a:txBody>
                    <a:bodyPr/>
                    <a:lstStyle/>
                    <a:p>
                      <a:r>
                        <a:rPr lang="en-US" b="1" dirty="0" smtClean="0"/>
                        <a:t>Deliverables</a:t>
                      </a:r>
                      <a:endParaRPr lang="en-US" b="1" dirty="0"/>
                    </a:p>
                  </a:txBody>
                  <a:tcPr>
                    <a:noFill/>
                  </a:tcPr>
                </a:tc>
              </a:tr>
              <a:tr h="569019">
                <a:tc>
                  <a:txBody>
                    <a:bodyPr/>
                    <a:lstStyle/>
                    <a:p>
                      <a:r>
                        <a:rPr lang="en-US" dirty="0" smtClean="0"/>
                        <a:t>Partner:</a:t>
                      </a:r>
                      <a:r>
                        <a:rPr lang="en-US" baseline="0" dirty="0" smtClean="0"/>
                        <a:t> </a:t>
                      </a:r>
                      <a:r>
                        <a:rPr lang="en-US" baseline="0" dirty="0" smtClean="0"/>
                        <a:t>ESS (i.e. None)</a:t>
                      </a:r>
                      <a:endParaRPr lang="en-US" baseline="0" dirty="0" smtClean="0"/>
                    </a:p>
                  </a:txBody>
                  <a:tcPr>
                    <a:noFill/>
                  </a:tcPr>
                </a:tc>
                <a:tc rowSpan="2">
                  <a:txBody>
                    <a:bodyPr/>
                    <a:lstStyle/>
                    <a:p>
                      <a:pPr marL="285750" indent="-285750">
                        <a:buFont typeface="Wingdings" charset="2"/>
                        <a:buChar char="Ø"/>
                      </a:pPr>
                      <a:r>
                        <a:rPr lang="en-US" baseline="0" dirty="0" smtClean="0"/>
                        <a:t>Something like a-Climax (DFT)</a:t>
                      </a:r>
                    </a:p>
                    <a:p>
                      <a:pPr marL="742950" lvl="1" indent="-285750">
                        <a:buFont typeface="Wingdings" charset="2"/>
                        <a:buChar char="Ø"/>
                      </a:pPr>
                      <a:r>
                        <a:rPr lang="en-US" baseline="0" dirty="0" smtClean="0"/>
                        <a:t>Option to compare DFT with experiment in a like-to-like fashion</a:t>
                      </a:r>
                    </a:p>
                    <a:p>
                      <a:pPr marL="742950" lvl="1" indent="-285750">
                        <a:buFont typeface="Wingdings" charset="2"/>
                        <a:buChar char="Ø"/>
                      </a:pPr>
                      <a:r>
                        <a:rPr lang="en-US" baseline="0" dirty="0" smtClean="0"/>
                        <a:t>Should be sufficiently fast (run on cluster)</a:t>
                      </a:r>
                    </a:p>
                    <a:p>
                      <a:pPr marL="285750" indent="-285750">
                        <a:buFont typeface="Wingdings" charset="2"/>
                        <a:buChar char="Ø"/>
                      </a:pPr>
                      <a:r>
                        <a:rPr lang="en-US" baseline="0" dirty="0" smtClean="0"/>
                        <a:t>User</a:t>
                      </a:r>
                      <a:r>
                        <a:rPr lang="en-US" baseline="0" dirty="0" smtClean="0"/>
                        <a:t>-friendly user interface</a:t>
                      </a:r>
                    </a:p>
                    <a:p>
                      <a:pPr marL="742950" lvl="1" indent="-285750">
                        <a:buFont typeface="Lucida Grande"/>
                        <a:buChar char="-"/>
                      </a:pPr>
                      <a:r>
                        <a:rPr lang="en-US" baseline="0" dirty="0" smtClean="0"/>
                        <a:t>Python scripting interface</a:t>
                      </a:r>
                    </a:p>
                    <a:p>
                      <a:pPr marL="742950" lvl="1" indent="-285750">
                        <a:buFont typeface="Lucida Grande"/>
                        <a:buChar char="-"/>
                      </a:pPr>
                      <a:r>
                        <a:rPr lang="en-US" baseline="0" dirty="0" smtClean="0"/>
                        <a:t>GUI</a:t>
                      </a:r>
                      <a:endParaRPr lang="en-US" baseline="0" dirty="0" smtClean="0"/>
                    </a:p>
                    <a:p>
                      <a:pPr marL="285750" indent="-285750">
                        <a:buFont typeface="Wingdings" charset="2"/>
                        <a:buChar char="Ø"/>
                      </a:pPr>
                      <a:r>
                        <a:rPr lang="en-US" baseline="0" dirty="0" smtClean="0"/>
                        <a:t>Documentation and user tutorials</a:t>
                      </a:r>
                    </a:p>
                    <a:p>
                      <a:pPr marL="285750" marR="0" indent="-285750" algn="l" defTabSz="914400" rtl="0" eaLnBrk="1" fontAlgn="auto" latinLnBrk="0" hangingPunct="1">
                        <a:lnSpc>
                          <a:spcPct val="100000"/>
                        </a:lnSpc>
                        <a:spcBef>
                          <a:spcPts val="0"/>
                        </a:spcBef>
                        <a:spcAft>
                          <a:spcPts val="0"/>
                        </a:spcAft>
                        <a:buClrTx/>
                        <a:buSzTx/>
                        <a:buFont typeface="Wingdings" charset="2"/>
                        <a:buChar char="Ø"/>
                        <a:tabLst/>
                        <a:defRPr/>
                      </a:pPr>
                      <a:r>
                        <a:rPr lang="en-US" baseline="0" dirty="0" smtClean="0"/>
                        <a:t>Live-analysis</a:t>
                      </a:r>
                    </a:p>
                    <a:p>
                      <a:pPr marL="285750" indent="-285750">
                        <a:buFont typeface="Wingdings" charset="2"/>
                        <a:buChar char="Ø"/>
                      </a:pPr>
                      <a:r>
                        <a:rPr lang="en-US" baseline="0" dirty="0" smtClean="0"/>
                        <a:t>Integrated Testing</a:t>
                      </a:r>
                    </a:p>
                  </a:txBody>
                  <a:tcPr>
                    <a:noFill/>
                  </a:tcPr>
                </a:tc>
              </a:tr>
              <a:tr h="1626348">
                <a:tc>
                  <a:txBody>
                    <a:bodyPr/>
                    <a:lstStyle/>
                    <a:p>
                      <a:endParaRPr lang="en-US" dirty="0"/>
                    </a:p>
                  </a:txBody>
                  <a:tcPr>
                    <a:noFill/>
                  </a:tcPr>
                </a:tc>
                <a:tc vMerge="1">
                  <a:txBody>
                    <a:bodyPr/>
                    <a:lstStyle/>
                    <a:p>
                      <a:endParaRPr lang="en-US"/>
                    </a:p>
                  </a:txBody>
                  <a:tcPr/>
                </a:tc>
              </a:tr>
            </a:tbl>
          </a:graphicData>
        </a:graphic>
      </p:graphicFrame>
      <p:sp>
        <p:nvSpPr>
          <p:cNvPr id="6" name="TextBox 5"/>
          <p:cNvSpPr txBox="1"/>
          <p:nvPr/>
        </p:nvSpPr>
        <p:spPr>
          <a:xfrm>
            <a:off x="403062" y="5161005"/>
            <a:ext cx="4942379" cy="1200329"/>
          </a:xfrm>
          <a:prstGeom prst="rect">
            <a:avLst/>
          </a:prstGeom>
          <a:noFill/>
        </p:spPr>
        <p:txBody>
          <a:bodyPr wrap="none" rtlCol="0">
            <a:spAutoFit/>
          </a:bodyPr>
          <a:lstStyle/>
          <a:p>
            <a:r>
              <a:rPr lang="en-US" b="1" dirty="0" smtClean="0"/>
              <a:t>Status</a:t>
            </a:r>
          </a:p>
          <a:p>
            <a:pPr marL="285750" indent="-285750">
              <a:buFont typeface="Arial"/>
              <a:buChar char="•"/>
            </a:pPr>
            <a:r>
              <a:rPr lang="en-US" dirty="0" smtClean="0"/>
              <a:t>Not among first 8 instruments</a:t>
            </a:r>
          </a:p>
          <a:p>
            <a:pPr marL="285750" indent="-285750">
              <a:buFont typeface="Arial"/>
              <a:buChar char="•"/>
            </a:pPr>
            <a:r>
              <a:rPr lang="en-US" dirty="0" smtClean="0"/>
              <a:t>Will handle software for VESPA internally at ESS</a:t>
            </a:r>
          </a:p>
          <a:p>
            <a:pPr marL="285750" indent="-285750">
              <a:buFont typeface="Arial"/>
              <a:buChar char="•"/>
            </a:pPr>
            <a:r>
              <a:rPr lang="en-US" dirty="0" smtClean="0"/>
              <a:t>Intend to collaborate with ISIS and SNS</a:t>
            </a:r>
            <a:endParaRPr lang="en-US" dirty="0"/>
          </a:p>
        </p:txBody>
      </p:sp>
    </p:spTree>
    <p:extLst>
      <p:ext uri="{BB962C8B-B14F-4D97-AF65-F5344CB8AC3E}">
        <p14:creationId xmlns:p14="http://schemas.microsoft.com/office/powerpoint/2010/main" val="189889193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QENS deliverables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54</a:t>
            </a:fld>
            <a:endParaRPr lang="sv-SE" dirty="0"/>
          </a:p>
        </p:txBody>
      </p:sp>
      <p:graphicFrame>
        <p:nvGraphicFramePr>
          <p:cNvPr id="5" name="Table 4"/>
          <p:cNvGraphicFramePr>
            <a:graphicFrameLocks noGrp="1"/>
          </p:cNvGraphicFramePr>
          <p:nvPr>
            <p:extLst>
              <p:ext uri="{D42A27DB-BD31-4B8C-83A1-F6EECF244321}">
                <p14:modId xmlns:p14="http://schemas.microsoft.com/office/powerpoint/2010/main" val="699310084"/>
              </p:ext>
            </p:extLst>
          </p:nvPr>
        </p:nvGraphicFramePr>
        <p:xfrm>
          <a:off x="251520" y="1912208"/>
          <a:ext cx="8496944" cy="3749040"/>
        </p:xfrm>
        <a:graphic>
          <a:graphicData uri="http://schemas.openxmlformats.org/drawingml/2006/table">
            <a:tbl>
              <a:tblPr firstRow="1" bandRow="1">
                <a:tableStyleId>{5940675A-B579-460E-94D1-54222C63F5DA}</a:tableStyleId>
              </a:tblPr>
              <a:tblGrid>
                <a:gridCol w="2012434"/>
                <a:gridCol w="6484510"/>
              </a:tblGrid>
              <a:tr h="139040">
                <a:tc>
                  <a:txBody>
                    <a:bodyPr/>
                    <a:lstStyle/>
                    <a:p>
                      <a:r>
                        <a:rPr lang="en-US" b="1" dirty="0" smtClean="0"/>
                        <a:t>IKC</a:t>
                      </a:r>
                      <a:endParaRPr lang="en-US" b="1" dirty="0"/>
                    </a:p>
                  </a:txBody>
                  <a:tcPr>
                    <a:noFill/>
                  </a:tcPr>
                </a:tc>
                <a:tc>
                  <a:txBody>
                    <a:bodyPr/>
                    <a:lstStyle/>
                    <a:p>
                      <a:r>
                        <a:rPr lang="en-US" b="1" dirty="0" smtClean="0"/>
                        <a:t>Deliverables</a:t>
                      </a:r>
                      <a:endParaRPr lang="en-US" b="1" dirty="0"/>
                    </a:p>
                  </a:txBody>
                  <a:tcPr>
                    <a:noFill/>
                  </a:tcPr>
                </a:tc>
              </a:tr>
              <a:tr h="370840">
                <a:tc>
                  <a:txBody>
                    <a:bodyPr/>
                    <a:lstStyle/>
                    <a:p>
                      <a:r>
                        <a:rPr lang="en-US" dirty="0" smtClean="0"/>
                        <a:t>Partner:</a:t>
                      </a:r>
                      <a:r>
                        <a:rPr lang="en-US" baseline="0" dirty="0" smtClean="0"/>
                        <a:t> MLZ/FZJ</a:t>
                      </a:r>
                    </a:p>
                  </a:txBody>
                  <a:tcPr>
                    <a:noFill/>
                  </a:tcPr>
                </a:tc>
                <a:tc rowSpan="2">
                  <a:txBody>
                    <a:bodyPr/>
                    <a:lstStyle/>
                    <a:p>
                      <a:pPr marL="285750" indent="-285750">
                        <a:buFont typeface="Wingdings" charset="2"/>
                        <a:buChar char="Ø"/>
                      </a:pPr>
                      <a:r>
                        <a:rPr lang="en-US" dirty="0" smtClean="0">
                          <a:solidFill>
                            <a:srgbClr val="000000"/>
                          </a:solidFill>
                        </a:rPr>
                        <a:t>Analysis software for QENS adhering to overall requirements</a:t>
                      </a:r>
                    </a:p>
                    <a:p>
                      <a:pPr marL="742950" lvl="1" indent="-285750">
                        <a:buFont typeface="Lucida Grande"/>
                        <a:buChar char="-"/>
                      </a:pPr>
                      <a:r>
                        <a:rPr lang="en-US" dirty="0" smtClean="0">
                          <a:solidFill>
                            <a:srgbClr val="000000"/>
                          </a:solidFill>
                        </a:rPr>
                        <a:t>GUI / Python scripting</a:t>
                      </a:r>
                    </a:p>
                    <a:p>
                      <a:pPr marL="285750" indent="-285750">
                        <a:buFont typeface="Wingdings" charset="2"/>
                        <a:buChar char="Ø"/>
                      </a:pPr>
                      <a:r>
                        <a:rPr lang="en-US" dirty="0" smtClean="0">
                          <a:solidFill>
                            <a:srgbClr val="000000"/>
                          </a:solidFill>
                        </a:rPr>
                        <a:t>Documentation and user tutorial</a:t>
                      </a:r>
                    </a:p>
                    <a:p>
                      <a:pPr marL="285750" indent="-285750">
                        <a:buFont typeface="Wingdings" charset="2"/>
                        <a:buChar char="Ø"/>
                      </a:pPr>
                      <a:r>
                        <a:rPr lang="en-US" dirty="0" smtClean="0">
                          <a:solidFill>
                            <a:srgbClr val="000000"/>
                          </a:solidFill>
                        </a:rPr>
                        <a:t>Real-time analysis (good enough statistics)</a:t>
                      </a:r>
                    </a:p>
                    <a:p>
                      <a:pPr marL="285750" indent="-285750">
                        <a:buFont typeface="Wingdings" charset="2"/>
                        <a:buChar char="Ø"/>
                      </a:pPr>
                      <a:r>
                        <a:rPr lang="en-US" dirty="0" smtClean="0">
                          <a:solidFill>
                            <a:srgbClr val="000000"/>
                          </a:solidFill>
                        </a:rPr>
                        <a:t>Provide different output formats for reduced data (</a:t>
                      </a:r>
                      <a:r>
                        <a:rPr lang="en-US" dirty="0" err="1" smtClean="0">
                          <a:solidFill>
                            <a:srgbClr val="000000"/>
                          </a:solidFill>
                        </a:rPr>
                        <a:t>Matlab</a:t>
                      </a:r>
                      <a:r>
                        <a:rPr lang="en-US" dirty="0" smtClean="0">
                          <a:solidFill>
                            <a:srgbClr val="000000"/>
                          </a:solidFill>
                        </a:rPr>
                        <a:t>, </a:t>
                      </a:r>
                      <a:r>
                        <a:rPr lang="en-US" dirty="0" err="1" smtClean="0">
                          <a:solidFill>
                            <a:srgbClr val="000000"/>
                          </a:solidFill>
                        </a:rPr>
                        <a:t>Mantid</a:t>
                      </a:r>
                      <a:r>
                        <a:rPr lang="en-US" dirty="0" smtClean="0">
                          <a:solidFill>
                            <a:srgbClr val="000000"/>
                          </a:solidFill>
                        </a:rPr>
                        <a:t>, </a:t>
                      </a:r>
                      <a:r>
                        <a:rPr lang="en-US" dirty="0" err="1" smtClean="0">
                          <a:solidFill>
                            <a:srgbClr val="000000"/>
                          </a:solidFill>
                        </a:rPr>
                        <a:t>Mslice</a:t>
                      </a:r>
                      <a:r>
                        <a:rPr lang="en-US" dirty="0" smtClean="0">
                          <a:solidFill>
                            <a:srgbClr val="000000"/>
                          </a:solidFill>
                        </a:rPr>
                        <a:t>)</a:t>
                      </a:r>
                    </a:p>
                    <a:p>
                      <a:pPr marL="285750" indent="-285750">
                        <a:buFont typeface="Wingdings" charset="2"/>
                        <a:buChar char="Ø"/>
                      </a:pPr>
                      <a:r>
                        <a:rPr lang="en-US" dirty="0" smtClean="0">
                          <a:solidFill>
                            <a:srgbClr val="000000"/>
                          </a:solidFill>
                        </a:rPr>
                        <a:t>Fitting: customizable (1-4D, simultaneously fits functions of different metadata), flexible, friendly, and fast in simple cases)</a:t>
                      </a:r>
                    </a:p>
                    <a:p>
                      <a:pPr marL="285750" indent="-285750">
                        <a:buFont typeface="Wingdings" charset="2"/>
                        <a:buChar char="Ø"/>
                      </a:pPr>
                      <a:r>
                        <a:rPr lang="en-US" dirty="0" smtClean="0">
                          <a:solidFill>
                            <a:srgbClr val="000000"/>
                          </a:solidFill>
                        </a:rPr>
                        <a:t>Models for quick data analysis  (convolution with instrument resolution, quick fit for tunneling peaks)</a:t>
                      </a:r>
                    </a:p>
                    <a:p>
                      <a:pPr marL="285750" indent="-285750">
                        <a:buFont typeface="Wingdings" charset="2"/>
                        <a:buChar char="Ø"/>
                      </a:pPr>
                      <a:r>
                        <a:rPr lang="en-US" dirty="0" smtClean="0">
                          <a:solidFill>
                            <a:srgbClr val="000000"/>
                          </a:solidFill>
                        </a:rPr>
                        <a:t>Provide software for MD, DFT</a:t>
                      </a:r>
                    </a:p>
                    <a:p>
                      <a:pPr marL="285750" indent="-285750">
                        <a:buFont typeface="Wingdings" charset="2"/>
                        <a:buChar char="Ø"/>
                      </a:pPr>
                      <a:r>
                        <a:rPr lang="en-US" dirty="0" smtClean="0">
                          <a:solidFill>
                            <a:srgbClr val="000000"/>
                          </a:solidFill>
                        </a:rPr>
                        <a:t>Integrated Testing</a:t>
                      </a:r>
                    </a:p>
                  </a:txBody>
                  <a:tcPr>
                    <a:noFill/>
                  </a:tcPr>
                </a:tc>
              </a:tr>
              <a:tr h="2143720">
                <a:tc>
                  <a:txBody>
                    <a:bodyPr/>
                    <a:lstStyle/>
                    <a:p>
                      <a:endParaRPr lang="en-US" dirty="0"/>
                    </a:p>
                  </a:txBody>
                  <a:tcPr>
                    <a:noFill/>
                  </a:tcPr>
                </a:tc>
                <a:tc vMerge="1">
                  <a:txBody>
                    <a:bodyPr/>
                    <a:lstStyle/>
                    <a:p>
                      <a:endParaRPr lang="en-US"/>
                    </a:p>
                  </a:txBody>
                  <a:tcPr/>
                </a:tc>
              </a:tr>
            </a:tbl>
          </a:graphicData>
        </a:graphic>
      </p:graphicFrame>
      <p:sp>
        <p:nvSpPr>
          <p:cNvPr id="7" name="Rectangle 6"/>
          <p:cNvSpPr/>
          <p:nvPr/>
        </p:nvSpPr>
        <p:spPr>
          <a:xfrm>
            <a:off x="8676456" y="4365104"/>
            <a:ext cx="216024" cy="86409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8316416" y="4581128"/>
            <a:ext cx="576064" cy="468907"/>
          </a:xfrm>
          <a:prstGeom prst="rect">
            <a:avLst/>
          </a:prstGeom>
        </p:spPr>
      </p:pic>
    </p:spTree>
    <p:extLst>
      <p:ext uri="{BB962C8B-B14F-4D97-AF65-F5344CB8AC3E}">
        <p14:creationId xmlns:p14="http://schemas.microsoft.com/office/powerpoint/2010/main" val="51028381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QENS - Status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55</a:t>
            </a:fld>
            <a:endParaRPr lang="sv-SE" dirty="0"/>
          </a:p>
        </p:txBody>
      </p:sp>
      <p:sp>
        <p:nvSpPr>
          <p:cNvPr id="6" name="Rectangle 5"/>
          <p:cNvSpPr/>
          <p:nvPr/>
        </p:nvSpPr>
        <p:spPr>
          <a:xfrm>
            <a:off x="467544" y="1886535"/>
            <a:ext cx="7848872" cy="3134191"/>
          </a:xfrm>
          <a:prstGeom prst="rect">
            <a:avLst/>
          </a:prstGeom>
        </p:spPr>
        <p:txBody>
          <a:bodyPr wrap="square">
            <a:spAutoFit/>
          </a:bodyPr>
          <a:lstStyle/>
          <a:p>
            <a:pPr marL="342900" indent="-342900">
              <a:lnSpc>
                <a:spcPct val="110000"/>
              </a:lnSpc>
              <a:buFont typeface="Wingdings" charset="2"/>
              <a:buChar char="Ø"/>
            </a:pPr>
            <a:r>
              <a:rPr lang="en-US" sz="2000" dirty="0"/>
              <a:t>In kind agreement with MLZ ready for approval:</a:t>
            </a:r>
          </a:p>
          <a:p>
            <a:pPr marL="800100" lvl="1" indent="-342900">
              <a:lnSpc>
                <a:spcPct val="110000"/>
              </a:lnSpc>
              <a:buFont typeface="Lucida Grande"/>
              <a:buChar char="-"/>
            </a:pPr>
            <a:r>
              <a:rPr lang="en-US" sz="2000" dirty="0" smtClean="0"/>
              <a:t>TA </a:t>
            </a:r>
            <a:r>
              <a:rPr lang="en-US" sz="2000" dirty="0"/>
              <a:t>describes a joint effort for </a:t>
            </a:r>
            <a:r>
              <a:rPr lang="en-US" sz="2000" dirty="0" err="1"/>
              <a:t>reflectometry</a:t>
            </a:r>
            <a:r>
              <a:rPr lang="en-US" sz="2000" dirty="0"/>
              <a:t>, QENS, and engineering </a:t>
            </a:r>
            <a:r>
              <a:rPr lang="en-US" sz="2000" dirty="0" smtClean="0"/>
              <a:t>diffraction</a:t>
            </a:r>
          </a:p>
          <a:p>
            <a:pPr marL="800100" lvl="1" indent="-342900">
              <a:lnSpc>
                <a:spcPct val="110000"/>
              </a:lnSpc>
              <a:buFont typeface="Lucida Grande"/>
              <a:buChar char="-"/>
            </a:pPr>
            <a:r>
              <a:rPr lang="en-US" sz="2000" dirty="0" smtClean="0"/>
              <a:t>J. </a:t>
            </a:r>
            <a:r>
              <a:rPr lang="en-US" sz="2000" dirty="0" err="1" smtClean="0"/>
              <a:t>Wuttke</a:t>
            </a:r>
            <a:r>
              <a:rPr lang="en-US" sz="2000" dirty="0" smtClean="0"/>
              <a:t> has a background as QENS instrument scientist</a:t>
            </a:r>
          </a:p>
          <a:p>
            <a:pPr marL="800100" lvl="1" indent="-342900">
              <a:lnSpc>
                <a:spcPct val="110000"/>
              </a:lnSpc>
              <a:buFont typeface="Lucida Grande"/>
              <a:buChar char="-"/>
            </a:pPr>
            <a:r>
              <a:rPr lang="en-US" sz="2000" dirty="0" smtClean="0"/>
              <a:t>Links to C-SPEC (MLZ/TUM) and T-REX (MLZ/FZJ)</a:t>
            </a:r>
            <a:endParaRPr lang="en-US" sz="2000" dirty="0"/>
          </a:p>
          <a:p>
            <a:pPr marL="800100" lvl="1" indent="-342900">
              <a:lnSpc>
                <a:spcPct val="110000"/>
              </a:lnSpc>
              <a:buFont typeface="Lucida Grande"/>
              <a:buChar char="-"/>
            </a:pPr>
            <a:r>
              <a:rPr lang="en-US" sz="2000" dirty="0"/>
              <a:t>Professional software development group</a:t>
            </a:r>
          </a:p>
          <a:p>
            <a:pPr marL="342900" indent="-342900">
              <a:lnSpc>
                <a:spcPct val="110000"/>
              </a:lnSpc>
              <a:buFont typeface="Wingdings" charset="2"/>
              <a:buChar char="Ø"/>
            </a:pPr>
            <a:r>
              <a:rPr lang="en-US" sz="2000" dirty="0"/>
              <a:t>Requirements from instrument teams, early version of roadmap – next iteration once IK partner is on </a:t>
            </a:r>
            <a:r>
              <a:rPr lang="en-US" sz="2000" dirty="0" smtClean="0"/>
              <a:t>board</a:t>
            </a:r>
          </a:p>
          <a:p>
            <a:pPr marL="342900" indent="-342900">
              <a:lnSpc>
                <a:spcPct val="110000"/>
              </a:lnSpc>
              <a:buFont typeface="Wingdings" charset="2"/>
              <a:buChar char="Ø"/>
            </a:pPr>
            <a:r>
              <a:rPr lang="en-US" sz="2000" dirty="0" smtClean="0"/>
              <a:t>Requirements also captured in SINE2020</a:t>
            </a:r>
            <a:endParaRPr lang="en-US" sz="2000" dirty="0"/>
          </a:p>
        </p:txBody>
      </p:sp>
    </p:spTree>
    <p:extLst>
      <p:ext uri="{BB962C8B-B14F-4D97-AF65-F5344CB8AC3E}">
        <p14:creationId xmlns:p14="http://schemas.microsoft.com/office/powerpoint/2010/main" val="339203861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 – deliverables &amp; status</a:t>
            </a:r>
            <a:endParaRPr lang="en-US" dirty="0"/>
          </a:p>
        </p:txBody>
      </p:sp>
      <p:sp>
        <p:nvSpPr>
          <p:cNvPr id="11" name="TextBox 10"/>
          <p:cNvSpPr txBox="1"/>
          <p:nvPr/>
        </p:nvSpPr>
        <p:spPr>
          <a:xfrm>
            <a:off x="179512" y="1460948"/>
            <a:ext cx="8748464" cy="923330"/>
          </a:xfrm>
          <a:prstGeom prst="rect">
            <a:avLst/>
          </a:prstGeom>
          <a:noFill/>
        </p:spPr>
        <p:txBody>
          <a:bodyPr wrap="square" rtlCol="0">
            <a:spAutoFit/>
          </a:bodyPr>
          <a:lstStyle/>
          <a:p>
            <a:r>
              <a:rPr lang="en-US" b="1" dirty="0" smtClean="0"/>
              <a:t>Inelastic Neutron Scattering</a:t>
            </a:r>
            <a:r>
              <a:rPr lang="en-US" dirty="0" smtClean="0"/>
              <a:t> is at the core of a neutron scattering facility, at the same time data are hard to </a:t>
            </a:r>
            <a:r>
              <a:rPr lang="en-US" dirty="0" err="1" smtClean="0"/>
              <a:t>analyse</a:t>
            </a:r>
            <a:r>
              <a:rPr lang="en-US" dirty="0" smtClean="0"/>
              <a:t> presumably resulting in the low publication rates. PSI has shown interest in this WU.</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457070626"/>
              </p:ext>
            </p:extLst>
          </p:nvPr>
        </p:nvGraphicFramePr>
        <p:xfrm>
          <a:off x="251520" y="2401444"/>
          <a:ext cx="8496944" cy="4023360"/>
        </p:xfrm>
        <a:graphic>
          <a:graphicData uri="http://schemas.openxmlformats.org/drawingml/2006/table">
            <a:tbl>
              <a:tblPr firstRow="1" bandRow="1">
                <a:tableStyleId>{5940675A-B579-460E-94D1-54222C63F5DA}</a:tableStyleId>
              </a:tblPr>
              <a:tblGrid>
                <a:gridCol w="2012434"/>
                <a:gridCol w="6484510"/>
              </a:tblGrid>
              <a:tr h="319721">
                <a:tc>
                  <a:txBody>
                    <a:bodyPr/>
                    <a:lstStyle/>
                    <a:p>
                      <a:r>
                        <a:rPr lang="en-US" b="1" dirty="0" smtClean="0"/>
                        <a:t>IKC</a:t>
                      </a:r>
                      <a:endParaRPr lang="en-US" b="1" dirty="0"/>
                    </a:p>
                  </a:txBody>
                  <a:tcPr>
                    <a:noFill/>
                  </a:tcPr>
                </a:tc>
                <a:tc>
                  <a:txBody>
                    <a:bodyPr/>
                    <a:lstStyle/>
                    <a:p>
                      <a:r>
                        <a:rPr lang="en-US" b="1" dirty="0" smtClean="0"/>
                        <a:t>Examples of Tasks</a:t>
                      </a:r>
                      <a:endParaRPr lang="en-US" b="1" dirty="0"/>
                    </a:p>
                  </a:txBody>
                  <a:tcPr>
                    <a:noFill/>
                  </a:tcPr>
                </a:tc>
              </a:tr>
              <a:tr h="319721">
                <a:tc>
                  <a:txBody>
                    <a:bodyPr/>
                    <a:lstStyle/>
                    <a:p>
                      <a:r>
                        <a:rPr lang="en-US" dirty="0" smtClean="0"/>
                        <a:t>Partner:</a:t>
                      </a:r>
                      <a:r>
                        <a:rPr lang="en-US" baseline="0" dirty="0" smtClean="0"/>
                        <a:t> TBD</a:t>
                      </a:r>
                    </a:p>
                  </a:txBody>
                  <a:tcPr>
                    <a:noFill/>
                  </a:tcPr>
                </a:tc>
                <a:tc rowSpan="2">
                  <a:txBody>
                    <a:bodyPr/>
                    <a:lstStyle/>
                    <a:p>
                      <a:pPr marL="285750" indent="-285750">
                        <a:buFont typeface="Wingdings" charset="2"/>
                        <a:buChar char="Ø"/>
                      </a:pPr>
                      <a:r>
                        <a:rPr lang="en-US" baseline="0" dirty="0" smtClean="0"/>
                        <a:t>User-friendly analysis software possibly based on </a:t>
                      </a:r>
                      <a:r>
                        <a:rPr lang="en-US" baseline="0" dirty="0" err="1" smtClean="0"/>
                        <a:t>Mantid</a:t>
                      </a:r>
                      <a:r>
                        <a:rPr lang="en-US" baseline="0" dirty="0" smtClean="0"/>
                        <a:t>/HORACE</a:t>
                      </a:r>
                    </a:p>
                    <a:p>
                      <a:pPr marL="742950" lvl="1" indent="-285750">
                        <a:buFont typeface="Lucida Grande"/>
                        <a:buChar char="-"/>
                      </a:pPr>
                      <a:r>
                        <a:rPr lang="en-US" baseline="0" dirty="0" smtClean="0"/>
                        <a:t>Python scripting interface</a:t>
                      </a:r>
                    </a:p>
                    <a:p>
                      <a:pPr marL="742950" lvl="1" indent="-285750">
                        <a:buFont typeface="Lucida Grande"/>
                        <a:buChar char="-"/>
                      </a:pPr>
                      <a:r>
                        <a:rPr lang="en-US" baseline="0" dirty="0" smtClean="0"/>
                        <a:t>GUI </a:t>
                      </a:r>
                    </a:p>
                    <a:p>
                      <a:pPr marL="285750" indent="-285750">
                        <a:buFont typeface="Wingdings" charset="2"/>
                        <a:buChar char="Ø"/>
                      </a:pPr>
                      <a:r>
                        <a:rPr lang="en-US" baseline="0" dirty="0" smtClean="0"/>
                        <a:t>Multi-dimensional fitting (1D-4D data set plus meta data)</a:t>
                      </a:r>
                    </a:p>
                    <a:p>
                      <a:pPr marL="285750" indent="-285750">
                        <a:buFont typeface="Wingdings" charset="2"/>
                        <a:buChar char="Ø"/>
                      </a:pPr>
                      <a:r>
                        <a:rPr lang="en-US" baseline="0" dirty="0" smtClean="0"/>
                        <a:t>Fast (live) visualization and analysis (requires cluster backend) + automation</a:t>
                      </a:r>
                    </a:p>
                    <a:p>
                      <a:pPr marL="285750" indent="-285750">
                        <a:buFont typeface="Wingdings" charset="2"/>
                        <a:buChar char="Ø"/>
                      </a:pPr>
                      <a:r>
                        <a:rPr lang="en-US" baseline="0" dirty="0" smtClean="0"/>
                        <a:t>Correction for multiple scattering, phonon scattering, </a:t>
                      </a:r>
                      <a:r>
                        <a:rPr lang="en-US" baseline="0" dirty="0" err="1" smtClean="0"/>
                        <a:t>etc</a:t>
                      </a:r>
                      <a:endParaRPr lang="en-US" baseline="0" dirty="0" smtClean="0"/>
                    </a:p>
                    <a:p>
                      <a:pPr marL="285750" indent="-285750">
                        <a:buFont typeface="Wingdings" charset="2"/>
                        <a:buChar char="Ø"/>
                      </a:pPr>
                      <a:r>
                        <a:rPr lang="en-US" baseline="0" dirty="0" smtClean="0"/>
                        <a:t>User-specified models (incl. a solution </a:t>
                      </a:r>
                      <a:r>
                        <a:rPr lang="en-US" baseline="0" dirty="0" smtClean="0"/>
                        <a:t>for </a:t>
                      </a:r>
                      <a:r>
                        <a:rPr lang="en-US" baseline="0" dirty="0" err="1" smtClean="0"/>
                        <a:t>SpinW</a:t>
                      </a:r>
                      <a:r>
                        <a:rPr lang="en-US" baseline="0" dirty="0" smtClean="0"/>
                        <a:t> and </a:t>
                      </a:r>
                      <a:r>
                        <a:rPr lang="en-US" baseline="0" dirty="0" err="1" smtClean="0"/>
                        <a:t>Matlab</a:t>
                      </a:r>
                      <a:r>
                        <a:rPr lang="en-US" baseline="0" dirty="0" smtClean="0"/>
                        <a:t>?)</a:t>
                      </a:r>
                      <a:endParaRPr lang="en-US" baseline="0" dirty="0" smtClean="0"/>
                    </a:p>
                    <a:p>
                      <a:pPr marL="285750" indent="-285750">
                        <a:buFont typeface="Wingdings" charset="2"/>
                        <a:buChar char="Ø"/>
                      </a:pPr>
                      <a:r>
                        <a:rPr lang="en-US" baseline="0" dirty="0" smtClean="0"/>
                        <a:t>Documentation and user tutorials</a:t>
                      </a:r>
                    </a:p>
                    <a:p>
                      <a:pPr marL="285750" indent="-285750">
                        <a:buFont typeface="Wingdings" charset="2"/>
                        <a:buChar char="Ø"/>
                      </a:pPr>
                      <a:r>
                        <a:rPr lang="en-US" baseline="0" dirty="0" smtClean="0"/>
                        <a:t>Provide DFT codes</a:t>
                      </a:r>
                    </a:p>
                    <a:p>
                      <a:pPr marL="285750" indent="-285750">
                        <a:buFont typeface="Wingdings" charset="2"/>
                        <a:buChar char="Ø"/>
                      </a:pPr>
                      <a:r>
                        <a:rPr lang="en-US" baseline="0" dirty="0" err="1" smtClean="0"/>
                        <a:t>SpinW</a:t>
                      </a:r>
                      <a:endParaRPr lang="en-US" baseline="0" dirty="0" smtClean="0"/>
                    </a:p>
                    <a:p>
                      <a:pPr marL="285750" indent="-285750">
                        <a:buFont typeface="Wingdings" charset="2"/>
                        <a:buChar char="Ø"/>
                      </a:pPr>
                      <a:r>
                        <a:rPr lang="en-US" baseline="0" dirty="0" smtClean="0"/>
                        <a:t>Integrated Testing</a:t>
                      </a:r>
                    </a:p>
                  </a:txBody>
                  <a:tcPr>
                    <a:noFill/>
                  </a:tcPr>
                </a:tc>
              </a:tr>
              <a:tr h="1592805">
                <a:tc>
                  <a:txBody>
                    <a:bodyPr/>
                    <a:lstStyle/>
                    <a:p>
                      <a:r>
                        <a:rPr lang="en-US" dirty="0" smtClean="0"/>
                        <a:t>Value:  512</a:t>
                      </a:r>
                      <a:r>
                        <a:rPr lang="en-US" baseline="0" dirty="0" smtClean="0"/>
                        <a:t> </a:t>
                      </a:r>
                      <a:r>
                        <a:rPr lang="en-US" dirty="0" smtClean="0"/>
                        <a:t>k€</a:t>
                      </a:r>
                    </a:p>
                    <a:p>
                      <a:pPr marL="285750" indent="-285750">
                        <a:buFont typeface="Wingdings" charset="0"/>
                        <a:buChar char=" "/>
                      </a:pPr>
                      <a:r>
                        <a:rPr lang="en-US" dirty="0" smtClean="0">
                          <a:latin typeface="Wingdings"/>
                          <a:ea typeface="Wingdings"/>
                          <a:cs typeface="Wingdings"/>
                          <a:sym typeface="Wingdings"/>
                        </a:rPr>
                        <a:t>  </a:t>
                      </a:r>
                    </a:p>
                    <a:p>
                      <a:pPr marL="0" indent="0">
                        <a:buFont typeface="Wingdings" charset="0"/>
                        <a:buNone/>
                      </a:pPr>
                      <a:r>
                        <a:rPr lang="en-US" sz="1800" kern="1200" dirty="0" smtClean="0">
                          <a:solidFill>
                            <a:schemeClr val="tx1"/>
                          </a:solidFill>
                          <a:latin typeface="+mn-lt"/>
                          <a:ea typeface="+mn-ea"/>
                          <a:cs typeface="+mn-cs"/>
                          <a:sym typeface="Wingdings"/>
                        </a:rPr>
                        <a:t> </a:t>
                      </a:r>
                      <a:endParaRPr lang="en-US" dirty="0" smtClean="0"/>
                    </a:p>
                  </a:txBody>
                  <a:tcPr>
                    <a:noFill/>
                  </a:tcPr>
                </a:tc>
                <a:tc vMerge="1">
                  <a:txBody>
                    <a:bodyPr/>
                    <a:lstStyle/>
                    <a:p>
                      <a:endParaRPr lang="en-US"/>
                    </a:p>
                  </a:txBody>
                  <a:tcPr/>
                </a:tc>
              </a:tr>
            </a:tbl>
          </a:graphicData>
        </a:graphic>
      </p:graphicFrame>
      <p:sp>
        <p:nvSpPr>
          <p:cNvPr id="6" name="Slide Number Placeholder 3"/>
          <p:cNvSpPr txBox="1">
            <a:spLocks/>
          </p:cNvSpPr>
          <p:nvPr/>
        </p:nvSpPr>
        <p:spPr>
          <a:xfrm>
            <a:off x="6553200" y="6356350"/>
            <a:ext cx="2133600" cy="365125"/>
          </a:xfrm>
          <a:prstGeom prst="rect">
            <a:avLst/>
          </a:prstGeom>
        </p:spPr>
        <p:txBody>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8C62C7-F79B-CD4A-A5DF-5683BBEC4A65}" type="slidenum">
              <a:rPr lang="sv-SE" sz="1200" smtClean="0"/>
              <a:pPr algn="r"/>
              <a:t>56</a:t>
            </a:fld>
            <a:endParaRPr lang="sv-SE" sz="1200" dirty="0"/>
          </a:p>
        </p:txBody>
      </p:sp>
      <p:sp>
        <p:nvSpPr>
          <p:cNvPr id="3" name="TextBox 2"/>
          <p:cNvSpPr txBox="1"/>
          <p:nvPr/>
        </p:nvSpPr>
        <p:spPr>
          <a:xfrm>
            <a:off x="187616" y="6378898"/>
            <a:ext cx="4550645" cy="369332"/>
          </a:xfrm>
          <a:prstGeom prst="rect">
            <a:avLst/>
          </a:prstGeom>
          <a:noFill/>
        </p:spPr>
        <p:txBody>
          <a:bodyPr wrap="none" rtlCol="0">
            <a:spAutoFit/>
          </a:bodyPr>
          <a:lstStyle/>
          <a:p>
            <a:r>
              <a:rPr lang="en-US" dirty="0" smtClean="0"/>
              <a:t>Seek to hook into efforts at ISIS  (Toby </a:t>
            </a:r>
            <a:r>
              <a:rPr lang="en-US" dirty="0" err="1" smtClean="0"/>
              <a:t>Perring</a:t>
            </a:r>
            <a:r>
              <a:rPr lang="en-US" dirty="0" smtClean="0"/>
              <a:t>) </a:t>
            </a:r>
            <a:endParaRPr lang="en-US" dirty="0"/>
          </a:p>
        </p:txBody>
      </p:sp>
    </p:spTree>
    <p:extLst>
      <p:ext uri="{BB962C8B-B14F-4D97-AF65-F5344CB8AC3E}">
        <p14:creationId xmlns:p14="http://schemas.microsoft.com/office/powerpoint/2010/main" val="97143508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Staffing (in kind contributions) are aligned with instrument schedule</a:t>
            </a:r>
            <a:endParaRPr lang="en-US" dirty="0"/>
          </a:p>
        </p:txBody>
      </p:sp>
      <p:pic>
        <p:nvPicPr>
          <p:cNvPr id="5" name="Content Placeholder 4" descr="Screen Shot 2015-08-17 at 09.30.49.png"/>
          <p:cNvPicPr>
            <a:picLocks noGrp="1" noChangeAspect="1"/>
          </p:cNvPicPr>
          <p:nvPr>
            <p:ph idx="1"/>
          </p:nvPr>
        </p:nvPicPr>
        <p:blipFill rotWithShape="1">
          <a:blip r:embed="rId3">
            <a:extLst>
              <a:ext uri="{28A0092B-C50C-407E-A947-70E740481C1C}">
                <a14:useLocalDpi xmlns:a14="http://schemas.microsoft.com/office/drawing/2010/main" val="0"/>
              </a:ext>
            </a:extLst>
          </a:blip>
          <a:srcRect t="-603" b="-881"/>
          <a:stretch/>
        </p:blipFill>
        <p:spPr>
          <a:xfrm>
            <a:off x="457200" y="1700808"/>
            <a:ext cx="8229600" cy="3521611"/>
          </a:xfrm>
        </p:spPr>
      </p:pic>
      <p:sp>
        <p:nvSpPr>
          <p:cNvPr id="4" name="Slide Number Placeholder 3"/>
          <p:cNvSpPr>
            <a:spLocks noGrp="1"/>
          </p:cNvSpPr>
          <p:nvPr>
            <p:ph type="sldNum" sz="quarter" idx="12"/>
          </p:nvPr>
        </p:nvSpPr>
        <p:spPr/>
        <p:txBody>
          <a:bodyPr/>
          <a:lstStyle/>
          <a:p>
            <a:fld id="{551115BC-487E-4422-894C-CB7CD3E79223}" type="slidenum">
              <a:rPr lang="sv-SE" smtClean="0"/>
              <a:t>57</a:t>
            </a:fld>
            <a:endParaRPr lang="sv-SE" dirty="0"/>
          </a:p>
        </p:txBody>
      </p:sp>
      <p:sp>
        <p:nvSpPr>
          <p:cNvPr id="6" name="TextBox 5"/>
          <p:cNvSpPr txBox="1"/>
          <p:nvPr/>
        </p:nvSpPr>
        <p:spPr>
          <a:xfrm>
            <a:off x="467544" y="5229200"/>
            <a:ext cx="8108823" cy="1477328"/>
          </a:xfrm>
          <a:prstGeom prst="rect">
            <a:avLst/>
          </a:prstGeom>
          <a:noFill/>
        </p:spPr>
        <p:txBody>
          <a:bodyPr wrap="none" rtlCol="0">
            <a:spAutoFit/>
          </a:bodyPr>
          <a:lstStyle/>
          <a:p>
            <a:r>
              <a:rPr lang="en-US" dirty="0"/>
              <a:t>3</a:t>
            </a:r>
            <a:r>
              <a:rPr lang="en-US" dirty="0" smtClean="0"/>
              <a:t> persons for 2 years or </a:t>
            </a:r>
          </a:p>
          <a:p>
            <a:r>
              <a:rPr lang="en-US" dirty="0" smtClean="0"/>
              <a:t>2 persons for 3 years provided by one or two in kind contributors</a:t>
            </a:r>
          </a:p>
          <a:p>
            <a:endParaRPr lang="en-US" dirty="0"/>
          </a:p>
          <a:p>
            <a:r>
              <a:rPr lang="en-US" dirty="0" smtClean="0"/>
              <a:t>Try to limit number of In Kind Partners for all instruments and techniques in order to </a:t>
            </a:r>
          </a:p>
          <a:p>
            <a:r>
              <a:rPr lang="en-US" dirty="0" smtClean="0"/>
              <a:t>build up critical developer mass at partner facilities</a:t>
            </a:r>
            <a:endParaRPr lang="en-US" dirty="0"/>
          </a:p>
        </p:txBody>
      </p:sp>
      <p:sp>
        <p:nvSpPr>
          <p:cNvPr id="8" name="Explosion 1 7"/>
          <p:cNvSpPr/>
          <p:nvPr/>
        </p:nvSpPr>
        <p:spPr>
          <a:xfrm rot="1182742">
            <a:off x="4827979" y="2689646"/>
            <a:ext cx="3312368" cy="2520280"/>
          </a:xfrm>
          <a:prstGeom prst="irregularSeal1">
            <a:avLst/>
          </a:prstGeom>
          <a:solidFill>
            <a:srgbClr val="FFFF00">
              <a:alpha val="88000"/>
            </a:srgbClr>
          </a:solidFill>
          <a:ln w="28575"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rPr>
              <a:t>TENTATIVE</a:t>
            </a:r>
            <a:endParaRPr lang="en-US" sz="2800" b="1" dirty="0">
              <a:solidFill>
                <a:srgbClr val="000000"/>
              </a:solidFill>
            </a:endParaRPr>
          </a:p>
        </p:txBody>
      </p:sp>
      <p:sp>
        <p:nvSpPr>
          <p:cNvPr id="3" name="Rounded Rectangle 2"/>
          <p:cNvSpPr/>
          <p:nvPr/>
        </p:nvSpPr>
        <p:spPr>
          <a:xfrm rot="19677824">
            <a:off x="196506" y="1949917"/>
            <a:ext cx="2016224"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From Workshop at </a:t>
            </a:r>
            <a:r>
              <a:rPr lang="en-US" dirty="0" err="1" smtClean="0"/>
              <a:t>Jülich</a:t>
            </a:r>
            <a:r>
              <a:rPr lang="en-US" dirty="0" smtClean="0"/>
              <a:t> – is now outdated</a:t>
            </a:r>
            <a:endParaRPr lang="en-US" dirty="0"/>
          </a:p>
        </p:txBody>
      </p:sp>
    </p:spTree>
    <p:extLst>
      <p:ext uri="{BB962C8B-B14F-4D97-AF65-F5344CB8AC3E}">
        <p14:creationId xmlns:p14="http://schemas.microsoft.com/office/powerpoint/2010/main" val="2022606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Many diffraction software solutions available, but any sustainable ones?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58</a:t>
            </a:fld>
            <a:endParaRPr lang="sv-SE" dirty="0"/>
          </a:p>
        </p:txBody>
      </p:sp>
      <p:sp>
        <p:nvSpPr>
          <p:cNvPr id="7" name="TextBox 6"/>
          <p:cNvSpPr txBox="1"/>
          <p:nvPr/>
        </p:nvSpPr>
        <p:spPr>
          <a:xfrm>
            <a:off x="586985" y="4149080"/>
            <a:ext cx="8017464" cy="2585323"/>
          </a:xfrm>
          <a:prstGeom prst="rect">
            <a:avLst/>
          </a:prstGeom>
          <a:noFill/>
        </p:spPr>
        <p:txBody>
          <a:bodyPr wrap="square" rtlCol="0">
            <a:spAutoFit/>
          </a:bodyPr>
          <a:lstStyle/>
          <a:p>
            <a:r>
              <a:rPr lang="en-US" dirty="0" smtClean="0"/>
              <a:t>Solution for Day One (backup solution): </a:t>
            </a:r>
            <a:r>
              <a:rPr lang="en-US" dirty="0" err="1" smtClean="0"/>
              <a:t>Fullprof</a:t>
            </a:r>
            <a:r>
              <a:rPr lang="en-US" dirty="0" smtClean="0"/>
              <a:t>?</a:t>
            </a:r>
          </a:p>
          <a:p>
            <a:endParaRPr lang="en-US" dirty="0"/>
          </a:p>
          <a:p>
            <a:r>
              <a:rPr lang="en-US" dirty="0" smtClean="0"/>
              <a:t>Which framework do the ESS instrument teams (DREAM, HEIMDAL, BEER) prefer?</a:t>
            </a:r>
          </a:p>
          <a:p>
            <a:endParaRPr lang="en-US" dirty="0" smtClean="0"/>
          </a:p>
          <a:p>
            <a:r>
              <a:rPr lang="en-US" dirty="0" smtClean="0"/>
              <a:t>Long-term sustainable solution: Scratch? (integrate existing components in new framework)</a:t>
            </a:r>
          </a:p>
          <a:p>
            <a:endParaRPr lang="en-US" dirty="0"/>
          </a:p>
          <a:p>
            <a:r>
              <a:rPr lang="en-US" dirty="0" smtClean="0"/>
              <a:t>Implement 2D </a:t>
            </a:r>
            <a:r>
              <a:rPr lang="en-US" dirty="0" err="1" smtClean="0"/>
              <a:t>Rietveld</a:t>
            </a:r>
            <a:r>
              <a:rPr lang="en-US" dirty="0" smtClean="0"/>
              <a:t> as inter-operable module (i.e. can be interfaced to </a:t>
            </a:r>
          </a:p>
          <a:p>
            <a:r>
              <a:rPr lang="en-US" dirty="0" smtClean="0"/>
              <a:t>several programs)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46646821"/>
              </p:ext>
            </p:extLst>
          </p:nvPr>
        </p:nvGraphicFramePr>
        <p:xfrm>
          <a:off x="611560" y="1772816"/>
          <a:ext cx="7776864" cy="2225040"/>
        </p:xfrm>
        <a:graphic>
          <a:graphicData uri="http://schemas.openxmlformats.org/drawingml/2006/table">
            <a:tbl>
              <a:tblPr firstRow="1" bandRow="1">
                <a:tableStyleId>{5C22544A-7EE6-4342-B048-85BDC9FD1C3A}</a:tableStyleId>
              </a:tblPr>
              <a:tblGrid>
                <a:gridCol w="2592288"/>
                <a:gridCol w="2592288"/>
                <a:gridCol w="2592288"/>
              </a:tblGrid>
              <a:tr h="370840">
                <a:tc>
                  <a:txBody>
                    <a:bodyPr/>
                    <a:lstStyle/>
                    <a:p>
                      <a:r>
                        <a:rPr lang="en-US" dirty="0" smtClean="0"/>
                        <a:t>Program</a:t>
                      </a:r>
                      <a:endParaRPr lang="en-US" dirty="0"/>
                    </a:p>
                  </a:txBody>
                  <a:tcPr/>
                </a:tc>
                <a:tc>
                  <a:txBody>
                    <a:bodyPr/>
                    <a:lstStyle/>
                    <a:p>
                      <a:r>
                        <a:rPr lang="en-US" dirty="0" smtClean="0"/>
                        <a:t>Language(s)</a:t>
                      </a:r>
                      <a:endParaRPr lang="en-US" dirty="0"/>
                    </a:p>
                  </a:txBody>
                  <a:tcPr/>
                </a:tc>
                <a:tc>
                  <a:txBody>
                    <a:bodyPr/>
                    <a:lstStyle/>
                    <a:p>
                      <a:r>
                        <a:rPr lang="en-US" dirty="0" smtClean="0"/>
                        <a:t>Comment</a:t>
                      </a:r>
                      <a:endParaRPr lang="en-US" dirty="0"/>
                    </a:p>
                  </a:txBody>
                  <a:tcPr/>
                </a:tc>
              </a:tr>
              <a:tr h="370840">
                <a:tc>
                  <a:txBody>
                    <a:bodyPr/>
                    <a:lstStyle/>
                    <a:p>
                      <a:r>
                        <a:rPr lang="en-US" dirty="0" err="1" smtClean="0"/>
                        <a:t>Fullprof</a:t>
                      </a:r>
                      <a:endParaRPr lang="en-US" dirty="0"/>
                    </a:p>
                  </a:txBody>
                  <a:tcPr/>
                </a:tc>
                <a:tc>
                  <a:txBody>
                    <a:bodyPr/>
                    <a:lstStyle/>
                    <a:p>
                      <a:r>
                        <a:rPr lang="en-US" dirty="0" smtClean="0"/>
                        <a:t>Fortran</a:t>
                      </a:r>
                      <a:endParaRPr lang="en-US" dirty="0"/>
                    </a:p>
                  </a:txBody>
                  <a:tcPr/>
                </a:tc>
                <a:tc rowSpan="4">
                  <a:txBody>
                    <a:bodyPr/>
                    <a:lstStyle/>
                    <a:p>
                      <a:r>
                        <a:rPr lang="en-US" dirty="0" smtClean="0"/>
                        <a:t>Small</a:t>
                      </a:r>
                      <a:r>
                        <a:rPr lang="en-US" baseline="0" dirty="0" smtClean="0"/>
                        <a:t> developer communities / single developer code</a:t>
                      </a:r>
                    </a:p>
                    <a:p>
                      <a:r>
                        <a:rPr lang="en-US" baseline="0" dirty="0" smtClean="0"/>
                        <a:t>Semi-open</a:t>
                      </a:r>
                      <a:endParaRPr lang="en-US" dirty="0"/>
                    </a:p>
                  </a:txBody>
                  <a:tcPr/>
                </a:tc>
              </a:tr>
              <a:tr h="370840">
                <a:tc>
                  <a:txBody>
                    <a:bodyPr/>
                    <a:lstStyle/>
                    <a:p>
                      <a:r>
                        <a:rPr lang="en-US" dirty="0" smtClean="0"/>
                        <a:t>Jana2006</a:t>
                      </a:r>
                      <a:endParaRPr lang="en-US" dirty="0"/>
                    </a:p>
                  </a:txBody>
                  <a:tcPr/>
                </a:tc>
                <a:tc>
                  <a:txBody>
                    <a:bodyPr/>
                    <a:lstStyle/>
                    <a:p>
                      <a:r>
                        <a:rPr lang="en-US" dirty="0" smtClean="0"/>
                        <a:t>Fortran</a:t>
                      </a:r>
                      <a:endParaRPr lang="en-US" dirty="0"/>
                    </a:p>
                  </a:txBody>
                  <a:tcPr/>
                </a:tc>
                <a:tc vMerge="1">
                  <a:txBody>
                    <a:bodyPr/>
                    <a:lstStyle/>
                    <a:p>
                      <a:endParaRPr lang="en-US" dirty="0"/>
                    </a:p>
                  </a:txBody>
                  <a:tcPr/>
                </a:tc>
              </a:tr>
              <a:tr h="370840">
                <a:tc>
                  <a:txBody>
                    <a:bodyPr/>
                    <a:lstStyle/>
                    <a:p>
                      <a:r>
                        <a:rPr lang="en-US" dirty="0" smtClean="0"/>
                        <a:t>GSAS II</a:t>
                      </a:r>
                      <a:endParaRPr lang="en-US" dirty="0"/>
                    </a:p>
                  </a:txBody>
                  <a:tcPr/>
                </a:tc>
                <a:tc>
                  <a:txBody>
                    <a:bodyPr/>
                    <a:lstStyle/>
                    <a:p>
                      <a:r>
                        <a:rPr lang="en-US" dirty="0" smtClean="0"/>
                        <a:t>Python/C++</a:t>
                      </a:r>
                      <a:endParaRPr lang="en-US" dirty="0"/>
                    </a:p>
                  </a:txBody>
                  <a:tcPr/>
                </a:tc>
                <a:tc vMerge="1">
                  <a:txBody>
                    <a:bodyPr/>
                    <a:lstStyle/>
                    <a:p>
                      <a:endParaRPr lang="en-US" dirty="0"/>
                    </a:p>
                  </a:txBody>
                  <a:tcPr/>
                </a:tc>
              </a:tr>
              <a:tr h="370840">
                <a:tc>
                  <a:txBody>
                    <a:bodyPr/>
                    <a:lstStyle/>
                    <a:p>
                      <a:r>
                        <a:rPr lang="en-US" dirty="0" smtClean="0"/>
                        <a:t>Maud</a:t>
                      </a:r>
                      <a:endParaRPr lang="en-US" dirty="0"/>
                    </a:p>
                  </a:txBody>
                  <a:tcPr/>
                </a:tc>
                <a:tc>
                  <a:txBody>
                    <a:bodyPr/>
                    <a:lstStyle/>
                    <a:p>
                      <a:r>
                        <a:rPr lang="en-US" dirty="0" smtClean="0"/>
                        <a:t>Java</a:t>
                      </a:r>
                      <a:endParaRPr lang="en-US" dirty="0"/>
                    </a:p>
                  </a:txBody>
                  <a:tcPr/>
                </a:tc>
                <a:tc vMerge="1">
                  <a:txBody>
                    <a:bodyPr/>
                    <a:lstStyle/>
                    <a:p>
                      <a:endParaRPr lang="en-US" dirty="0"/>
                    </a:p>
                  </a:txBody>
                  <a:tcPr/>
                </a:tc>
              </a:tr>
              <a:tr h="370840">
                <a:tc>
                  <a:txBody>
                    <a:bodyPr/>
                    <a:lstStyle/>
                    <a:p>
                      <a:r>
                        <a:rPr lang="en-US" dirty="0" err="1" smtClean="0"/>
                        <a:t>Topas</a:t>
                      </a:r>
                      <a:endParaRPr lang="en-US" dirty="0"/>
                    </a:p>
                  </a:txBody>
                  <a:tcPr/>
                </a:tc>
                <a:tc>
                  <a:txBody>
                    <a:bodyPr/>
                    <a:lstStyle/>
                    <a:p>
                      <a:endParaRPr lang="en-US" dirty="0"/>
                    </a:p>
                  </a:txBody>
                  <a:tcPr/>
                </a:tc>
                <a:tc>
                  <a:txBody>
                    <a:bodyPr/>
                    <a:lstStyle/>
                    <a:p>
                      <a:r>
                        <a:rPr lang="en-US" dirty="0" smtClean="0"/>
                        <a:t>Commercial</a:t>
                      </a:r>
                      <a:endParaRPr lang="en-US" dirty="0"/>
                    </a:p>
                  </a:txBody>
                  <a:tcPr/>
                </a:tc>
              </a:tr>
            </a:tbl>
          </a:graphicData>
        </a:graphic>
      </p:graphicFrame>
    </p:spTree>
    <p:extLst>
      <p:ext uri="{BB962C8B-B14F-4D97-AF65-F5344CB8AC3E}">
        <p14:creationId xmlns:p14="http://schemas.microsoft.com/office/powerpoint/2010/main" val="272197776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51115BC-487E-4422-894C-CB7CD3E79223}" type="slidenum">
              <a:rPr lang="sv-SE" smtClean="0"/>
              <a:t>59</a:t>
            </a:fld>
            <a:endParaRPr lang="sv-SE"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788795" y="1908502"/>
            <a:ext cx="5566410" cy="4478655"/>
          </a:xfrm>
          <a:prstGeom prst="rect">
            <a:avLst/>
          </a:prstGeom>
        </p:spPr>
      </p:pic>
    </p:spTree>
    <p:extLst>
      <p:ext uri="{BB962C8B-B14F-4D97-AF65-F5344CB8AC3E}">
        <p14:creationId xmlns:p14="http://schemas.microsoft.com/office/powerpoint/2010/main" val="7643290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Sub-class specific requirements/deliverables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85475494"/>
              </p:ext>
            </p:extLst>
          </p:nvPr>
        </p:nvGraphicFramePr>
        <p:xfrm>
          <a:off x="377319" y="1621493"/>
          <a:ext cx="8537033" cy="5328883"/>
        </p:xfrm>
        <a:graphic>
          <a:graphicData uri="http://schemas.openxmlformats.org/drawingml/2006/table">
            <a:tbl>
              <a:tblPr firstRow="1" bandRow="1">
                <a:tableStyleId>{5C22544A-7EE6-4342-B048-85BDC9FD1C3A}</a:tableStyleId>
              </a:tblPr>
              <a:tblGrid>
                <a:gridCol w="1521927"/>
                <a:gridCol w="4541004"/>
                <a:gridCol w="2474102"/>
              </a:tblGrid>
              <a:tr h="331606">
                <a:tc>
                  <a:txBody>
                    <a:bodyPr/>
                    <a:lstStyle/>
                    <a:p>
                      <a:r>
                        <a:rPr lang="en-US" sz="1700" dirty="0" smtClean="0"/>
                        <a:t>Sub-class</a:t>
                      </a:r>
                      <a:endParaRPr lang="en-US" sz="1700" dirty="0"/>
                    </a:p>
                  </a:txBody>
                  <a:tcPr/>
                </a:tc>
                <a:tc>
                  <a:txBody>
                    <a:bodyPr/>
                    <a:lstStyle/>
                    <a:p>
                      <a:r>
                        <a:rPr lang="en-US" sz="1700" dirty="0" smtClean="0"/>
                        <a:t>Special features</a:t>
                      </a:r>
                      <a:endParaRPr lang="en-US" sz="1700" dirty="0"/>
                    </a:p>
                  </a:txBody>
                  <a:tcPr/>
                </a:tc>
                <a:tc>
                  <a:txBody>
                    <a:bodyPr/>
                    <a:lstStyle/>
                    <a:p>
                      <a:r>
                        <a:rPr lang="en-US" sz="1700" dirty="0" smtClean="0"/>
                        <a:t>Software</a:t>
                      </a:r>
                      <a:endParaRPr lang="en-US" sz="1700" dirty="0"/>
                    </a:p>
                  </a:txBody>
                  <a:tcPr/>
                </a:tc>
              </a:tr>
              <a:tr h="331606">
                <a:tc>
                  <a:txBody>
                    <a:bodyPr/>
                    <a:lstStyle/>
                    <a:p>
                      <a:r>
                        <a:rPr lang="en-US" sz="1700" dirty="0" smtClean="0"/>
                        <a:t>Imaging</a:t>
                      </a:r>
                      <a:endParaRPr lang="en-US" sz="1700" dirty="0"/>
                    </a:p>
                  </a:txBody>
                  <a:tcPr/>
                </a:tc>
                <a:tc>
                  <a:txBody>
                    <a:bodyPr/>
                    <a:lstStyle/>
                    <a:p>
                      <a:pPr marL="0" indent="0">
                        <a:buFont typeface="Arial"/>
                        <a:buNone/>
                      </a:pPr>
                      <a:r>
                        <a:rPr lang="en-US" sz="1700" dirty="0" smtClean="0"/>
                        <a:t>Energy-resolved </a:t>
                      </a:r>
                      <a:r>
                        <a:rPr lang="en-US" sz="1700" dirty="0" smtClean="0"/>
                        <a:t>imaging,</a:t>
                      </a:r>
                      <a:r>
                        <a:rPr lang="en-US" sz="1700" baseline="0" dirty="0" smtClean="0"/>
                        <a:t> commonly used programs, e.g. </a:t>
                      </a:r>
                      <a:r>
                        <a:rPr lang="en-US" sz="1700" baseline="0" smtClean="0"/>
                        <a:t>Octopus</a:t>
                      </a:r>
                      <a:endParaRPr lang="en-US" sz="1700" dirty="0"/>
                    </a:p>
                  </a:txBody>
                  <a:tcPr/>
                </a:tc>
                <a:tc>
                  <a:txBody>
                    <a:bodyPr/>
                    <a:lstStyle/>
                    <a:p>
                      <a:r>
                        <a:rPr lang="en-US" sz="1700" dirty="0" err="1" smtClean="0"/>
                        <a:t>MuhRec</a:t>
                      </a:r>
                      <a:r>
                        <a:rPr lang="en-US" sz="1700" dirty="0" smtClean="0"/>
                        <a:t>/</a:t>
                      </a:r>
                      <a:r>
                        <a:rPr lang="en-US" sz="1700" dirty="0" err="1" smtClean="0"/>
                        <a:t>KipTool</a:t>
                      </a:r>
                      <a:endParaRPr lang="en-US" sz="1700" dirty="0"/>
                    </a:p>
                  </a:txBody>
                  <a:tcPr/>
                </a:tc>
              </a:tr>
              <a:tr h="395885">
                <a:tc>
                  <a:txBody>
                    <a:bodyPr/>
                    <a:lstStyle/>
                    <a:p>
                      <a:r>
                        <a:rPr lang="en-US" sz="1700" dirty="0" smtClean="0"/>
                        <a:t>Eng.</a:t>
                      </a:r>
                      <a:r>
                        <a:rPr lang="en-US" sz="1700" baseline="0" dirty="0" smtClean="0"/>
                        <a:t> </a:t>
                      </a:r>
                      <a:r>
                        <a:rPr lang="en-US" sz="1700" dirty="0" smtClean="0"/>
                        <a:t>diffraction</a:t>
                      </a:r>
                      <a:endParaRPr lang="en-US" sz="1700" dirty="0"/>
                    </a:p>
                  </a:txBody>
                  <a:tcPr/>
                </a:tc>
                <a:tc>
                  <a:txBody>
                    <a:bodyPr/>
                    <a:lstStyle/>
                    <a:p>
                      <a:pPr marL="0" indent="0">
                        <a:buFont typeface="Arial"/>
                        <a:buNone/>
                      </a:pPr>
                      <a:endParaRPr lang="en-US" sz="1700" dirty="0"/>
                    </a:p>
                  </a:txBody>
                  <a:tcPr/>
                </a:tc>
                <a:tc>
                  <a:txBody>
                    <a:bodyPr/>
                    <a:lstStyle/>
                    <a:p>
                      <a:r>
                        <a:rPr lang="en-US" sz="1700" dirty="0" smtClean="0"/>
                        <a:t>SteCa2</a:t>
                      </a:r>
                      <a:endParaRPr lang="en-US" sz="1700" dirty="0"/>
                    </a:p>
                  </a:txBody>
                  <a:tcPr/>
                </a:tc>
              </a:tr>
              <a:tr h="331606">
                <a:tc>
                  <a:txBody>
                    <a:bodyPr/>
                    <a:lstStyle/>
                    <a:p>
                      <a:r>
                        <a:rPr lang="en-US" sz="1700" dirty="0" smtClean="0"/>
                        <a:t>Powder diff.</a:t>
                      </a:r>
                      <a:endParaRPr lang="en-US" sz="1700" dirty="0"/>
                    </a:p>
                  </a:txBody>
                  <a:tcPr/>
                </a:tc>
                <a:tc>
                  <a:txBody>
                    <a:bodyPr/>
                    <a:lstStyle/>
                    <a:p>
                      <a:pPr marL="0" indent="0">
                        <a:buFont typeface="Arial"/>
                        <a:buNone/>
                      </a:pPr>
                      <a:r>
                        <a:rPr lang="en-US" sz="1700" dirty="0" smtClean="0"/>
                        <a:t>2D </a:t>
                      </a:r>
                      <a:r>
                        <a:rPr lang="en-US" sz="1700" dirty="0" err="1" smtClean="0"/>
                        <a:t>Rietveld</a:t>
                      </a:r>
                      <a:r>
                        <a:rPr lang="en-US" sz="1700" dirty="0" smtClean="0"/>
                        <a:t>, real space (e.g. </a:t>
                      </a:r>
                      <a:r>
                        <a:rPr lang="en-US" sz="1700" dirty="0" err="1" smtClean="0"/>
                        <a:t>pdfgui</a:t>
                      </a:r>
                      <a:r>
                        <a:rPr lang="en-US" sz="1700" dirty="0" smtClean="0"/>
                        <a:t>)</a:t>
                      </a:r>
                      <a:endParaRPr lang="en-US" sz="1700" dirty="0"/>
                    </a:p>
                  </a:txBody>
                  <a:tcPr/>
                </a:tc>
                <a:tc>
                  <a:txBody>
                    <a:bodyPr/>
                    <a:lstStyle/>
                    <a:p>
                      <a:r>
                        <a:rPr lang="en-US" sz="1700" dirty="0" err="1" smtClean="0"/>
                        <a:t>Fullprof</a:t>
                      </a:r>
                      <a:endParaRPr lang="en-US" sz="1700" dirty="0"/>
                    </a:p>
                  </a:txBody>
                  <a:tcPr/>
                </a:tc>
              </a:tr>
              <a:tr h="576707">
                <a:tc>
                  <a:txBody>
                    <a:bodyPr/>
                    <a:lstStyle/>
                    <a:p>
                      <a:r>
                        <a:rPr lang="en-US" sz="1700" dirty="0" smtClean="0"/>
                        <a:t>Single crystal</a:t>
                      </a:r>
                      <a:endParaRPr lang="en-US" sz="1700" dirty="0"/>
                    </a:p>
                  </a:txBody>
                  <a:tcPr/>
                </a:tc>
                <a:tc>
                  <a:txBody>
                    <a:bodyPr/>
                    <a:lstStyle/>
                    <a:p>
                      <a:pPr marL="0" indent="0">
                        <a:buFont typeface="Arial"/>
                        <a:buNone/>
                      </a:pPr>
                      <a:r>
                        <a:rPr lang="en-US" sz="1700" dirty="0" smtClean="0"/>
                        <a:t>Request for </a:t>
                      </a:r>
                      <a:r>
                        <a:rPr lang="en-US" sz="1700" dirty="0" err="1" smtClean="0"/>
                        <a:t>SpinVert</a:t>
                      </a:r>
                      <a:r>
                        <a:rPr lang="en-US" sz="1700" dirty="0" smtClean="0"/>
                        <a:t> &amp; </a:t>
                      </a:r>
                      <a:r>
                        <a:rPr lang="en-US" sz="1700" dirty="0" err="1" smtClean="0"/>
                        <a:t>ISODistort</a:t>
                      </a:r>
                      <a:r>
                        <a:rPr lang="en-US" sz="1700" baseline="0" dirty="0" smtClean="0"/>
                        <a:t> functionality</a:t>
                      </a:r>
                      <a:endParaRPr lang="en-US" sz="1700" dirty="0" smtClean="0"/>
                    </a:p>
                    <a:p>
                      <a:pPr marL="0" indent="0">
                        <a:buFont typeface="Arial"/>
                        <a:buNone/>
                      </a:pPr>
                      <a:r>
                        <a:rPr lang="en-US" sz="1700" dirty="0" smtClean="0"/>
                        <a:t>(problematic to make </a:t>
                      </a:r>
                      <a:r>
                        <a:rPr lang="en-US" sz="1700" dirty="0" smtClean="0"/>
                        <a:t>analysis</a:t>
                      </a:r>
                      <a:r>
                        <a:rPr lang="en-US" sz="1700" baseline="0" dirty="0" smtClean="0"/>
                        <a:t> </a:t>
                      </a:r>
                      <a:r>
                        <a:rPr lang="en-US" sz="1700" dirty="0" smtClean="0"/>
                        <a:t>work </a:t>
                      </a:r>
                      <a:r>
                        <a:rPr lang="en-US" sz="1700" dirty="0" smtClean="0"/>
                        <a:t>in practice)</a:t>
                      </a:r>
                      <a:endParaRPr lang="en-US" sz="1700" dirty="0"/>
                    </a:p>
                  </a:txBody>
                  <a:tcPr/>
                </a:tc>
                <a:tc>
                  <a:txBody>
                    <a:bodyPr/>
                    <a:lstStyle/>
                    <a:p>
                      <a:r>
                        <a:rPr lang="en-US" sz="1700" dirty="0" err="1" smtClean="0"/>
                        <a:t>Fullprof</a:t>
                      </a:r>
                      <a:r>
                        <a:rPr lang="en-US" sz="1700" dirty="0" smtClean="0"/>
                        <a:t>/Esmeralda</a:t>
                      </a:r>
                      <a:endParaRPr lang="en-US" sz="1700" dirty="0"/>
                    </a:p>
                  </a:txBody>
                  <a:tcPr/>
                </a:tc>
              </a:tr>
              <a:tr h="331606">
                <a:tc>
                  <a:txBody>
                    <a:bodyPr/>
                    <a:lstStyle/>
                    <a:p>
                      <a:r>
                        <a:rPr lang="en-US" sz="1700" dirty="0" smtClean="0"/>
                        <a:t>NMX</a:t>
                      </a:r>
                      <a:endParaRPr lang="en-US" sz="1700" dirty="0"/>
                    </a:p>
                  </a:txBody>
                  <a:tcPr/>
                </a:tc>
                <a:tc>
                  <a:txBody>
                    <a:bodyPr/>
                    <a:lstStyle/>
                    <a:p>
                      <a:endParaRPr lang="en-US" sz="1700" dirty="0"/>
                    </a:p>
                  </a:txBody>
                  <a:tcPr/>
                </a:tc>
                <a:tc>
                  <a:txBody>
                    <a:bodyPr/>
                    <a:lstStyle/>
                    <a:p>
                      <a:r>
                        <a:rPr lang="en-US" sz="1700" dirty="0" smtClean="0"/>
                        <a:t>PHENIX</a:t>
                      </a:r>
                      <a:endParaRPr lang="en-US" sz="1700" dirty="0"/>
                    </a:p>
                  </a:txBody>
                  <a:tcPr/>
                </a:tc>
              </a:tr>
              <a:tr h="331606">
                <a:tc>
                  <a:txBody>
                    <a:bodyPr/>
                    <a:lstStyle/>
                    <a:p>
                      <a:r>
                        <a:rPr lang="en-US" sz="1700" dirty="0" smtClean="0"/>
                        <a:t>SANS</a:t>
                      </a:r>
                      <a:endParaRPr lang="en-US" sz="1700" dirty="0"/>
                    </a:p>
                  </a:txBody>
                  <a:tcPr/>
                </a:tc>
                <a:tc>
                  <a:txBody>
                    <a:bodyPr/>
                    <a:lstStyle/>
                    <a:p>
                      <a:pPr marL="0" indent="0">
                        <a:buFont typeface="Arial"/>
                        <a:buNone/>
                      </a:pPr>
                      <a:r>
                        <a:rPr lang="en-US" sz="1700" dirty="0" smtClean="0"/>
                        <a:t>2D</a:t>
                      </a:r>
                      <a:r>
                        <a:rPr lang="en-US" sz="1700" baseline="0" dirty="0" smtClean="0"/>
                        <a:t> fitting</a:t>
                      </a:r>
                      <a:r>
                        <a:rPr lang="en-US" sz="1700" baseline="0" dirty="0" smtClean="0"/>
                        <a:t>, (</a:t>
                      </a:r>
                      <a:r>
                        <a:rPr lang="en-US" sz="1700" dirty="0" smtClean="0"/>
                        <a:t>single</a:t>
                      </a:r>
                      <a:r>
                        <a:rPr lang="en-US" sz="1700" baseline="0" dirty="0" smtClean="0"/>
                        <a:t> pulse)</a:t>
                      </a:r>
                      <a:endParaRPr lang="en-US" sz="1700" dirty="0"/>
                    </a:p>
                  </a:txBody>
                  <a:tcPr/>
                </a:tc>
                <a:tc>
                  <a:txBody>
                    <a:bodyPr/>
                    <a:lstStyle/>
                    <a:p>
                      <a:r>
                        <a:rPr lang="en-US" sz="1700" dirty="0" err="1" smtClean="0"/>
                        <a:t>SasView</a:t>
                      </a:r>
                      <a:endParaRPr lang="en-US" sz="1700" dirty="0"/>
                    </a:p>
                  </a:txBody>
                  <a:tcPr/>
                </a:tc>
              </a:tr>
              <a:tr h="331606">
                <a:tc>
                  <a:txBody>
                    <a:bodyPr/>
                    <a:lstStyle/>
                    <a:p>
                      <a:r>
                        <a:rPr lang="en-US" sz="1700" dirty="0" err="1" smtClean="0"/>
                        <a:t>Reflectometry</a:t>
                      </a:r>
                      <a:endParaRPr lang="en-US" sz="1700" dirty="0"/>
                    </a:p>
                  </a:txBody>
                  <a:tcPr/>
                </a:tc>
                <a:tc>
                  <a:txBody>
                    <a:bodyPr/>
                    <a:lstStyle/>
                    <a:p>
                      <a:r>
                        <a:rPr lang="en-US" sz="1700" dirty="0" smtClean="0"/>
                        <a:t>Lambda dependent </a:t>
                      </a:r>
                      <a:r>
                        <a:rPr lang="en-US" sz="1700" dirty="0" smtClean="0"/>
                        <a:t>absorption, (single</a:t>
                      </a:r>
                      <a:r>
                        <a:rPr lang="en-US" sz="1700" baseline="0" dirty="0" smtClean="0"/>
                        <a:t> pulse)</a:t>
                      </a:r>
                      <a:endParaRPr lang="en-US" sz="1700" dirty="0"/>
                    </a:p>
                  </a:txBody>
                  <a:tcPr/>
                </a:tc>
                <a:tc>
                  <a:txBody>
                    <a:bodyPr/>
                    <a:lstStyle/>
                    <a:p>
                      <a:r>
                        <a:rPr lang="en-US" sz="1700" dirty="0" err="1" smtClean="0"/>
                        <a:t>BornAgain</a:t>
                      </a:r>
                      <a:endParaRPr lang="en-US" sz="1700" dirty="0"/>
                    </a:p>
                  </a:txBody>
                  <a:tcPr/>
                </a:tc>
              </a:tr>
              <a:tr h="331606">
                <a:tc>
                  <a:txBody>
                    <a:bodyPr/>
                    <a:lstStyle/>
                    <a:p>
                      <a:r>
                        <a:rPr lang="en-US" sz="1700" dirty="0" smtClean="0"/>
                        <a:t>QENS</a:t>
                      </a:r>
                      <a:endParaRPr lang="en-US" sz="1700" dirty="0"/>
                    </a:p>
                  </a:txBody>
                  <a:tcPr/>
                </a:tc>
                <a:tc>
                  <a:txBody>
                    <a:bodyPr/>
                    <a:lstStyle/>
                    <a:p>
                      <a:endParaRPr lang="en-US" sz="1700" dirty="0"/>
                    </a:p>
                  </a:txBody>
                  <a:tcPr/>
                </a:tc>
                <a:tc>
                  <a:txBody>
                    <a:bodyPr/>
                    <a:lstStyle/>
                    <a:p>
                      <a:r>
                        <a:rPr lang="en-US" sz="1700" dirty="0" err="1" smtClean="0"/>
                        <a:t>Mantid</a:t>
                      </a:r>
                      <a:r>
                        <a:rPr lang="en-US" sz="1700" dirty="0" smtClean="0"/>
                        <a:t>/</a:t>
                      </a:r>
                      <a:r>
                        <a:rPr lang="en-US" sz="1700" dirty="0" smtClean="0"/>
                        <a:t>VATES?</a:t>
                      </a:r>
                      <a:endParaRPr lang="en-US" sz="1700" dirty="0"/>
                    </a:p>
                  </a:txBody>
                  <a:tcPr/>
                </a:tc>
              </a:tr>
              <a:tr h="482918">
                <a:tc>
                  <a:txBody>
                    <a:bodyPr/>
                    <a:lstStyle/>
                    <a:p>
                      <a:r>
                        <a:rPr lang="en-US" sz="1700" dirty="0" smtClean="0"/>
                        <a:t>NVS (VESPA)</a:t>
                      </a:r>
                      <a:endParaRPr lang="en-US" sz="1700" dirty="0"/>
                    </a:p>
                  </a:txBody>
                  <a:tcPr/>
                </a:tc>
                <a:tc>
                  <a:txBody>
                    <a:bodyPr/>
                    <a:lstStyle/>
                    <a:p>
                      <a:r>
                        <a:rPr lang="en-US" sz="1700" dirty="0" smtClean="0"/>
                        <a:t>DFT</a:t>
                      </a:r>
                      <a:endParaRPr lang="en-US" sz="1700" dirty="0"/>
                    </a:p>
                  </a:txBody>
                  <a:tcPr/>
                </a:tc>
                <a:tc>
                  <a:txBody>
                    <a:bodyPr/>
                    <a:lstStyle/>
                    <a:p>
                      <a:r>
                        <a:rPr lang="en-US" sz="1700" dirty="0" smtClean="0"/>
                        <a:t>Something like a-climax</a:t>
                      </a:r>
                      <a:endParaRPr lang="en-US" sz="1700" dirty="0"/>
                    </a:p>
                  </a:txBody>
                  <a:tcPr/>
                </a:tc>
              </a:tr>
              <a:tr h="1066908">
                <a:tc>
                  <a:txBody>
                    <a:bodyPr/>
                    <a:lstStyle/>
                    <a:p>
                      <a:r>
                        <a:rPr lang="en-US" sz="1700" dirty="0" smtClean="0"/>
                        <a:t>INS</a:t>
                      </a:r>
                      <a:endParaRPr lang="en-US" sz="1700" dirty="0"/>
                    </a:p>
                  </a:txBody>
                  <a:tcPr/>
                </a:tc>
                <a:tc>
                  <a:txBody>
                    <a:bodyPr/>
                    <a:lstStyle/>
                    <a:p>
                      <a:pPr marL="0" indent="0">
                        <a:buFont typeface="Arial"/>
                        <a:buNone/>
                      </a:pPr>
                      <a:r>
                        <a:rPr lang="en-US" sz="1700" dirty="0" smtClean="0"/>
                        <a:t>1D,</a:t>
                      </a:r>
                      <a:r>
                        <a:rPr lang="en-US" sz="1700" baseline="0" dirty="0" smtClean="0"/>
                        <a:t> 2D, 3D, 4D fitting in addition to parametric;</a:t>
                      </a:r>
                    </a:p>
                    <a:p>
                      <a:pPr marL="0" indent="0">
                        <a:buFont typeface="Arial"/>
                        <a:buNone/>
                      </a:pPr>
                      <a:r>
                        <a:rPr lang="en-US" sz="1700" baseline="0" dirty="0" smtClean="0"/>
                        <a:t>spurious effects, e.g. multiple scattering, phonon scattering; request for </a:t>
                      </a:r>
                      <a:r>
                        <a:rPr lang="en-US" sz="1700" baseline="0" dirty="0" err="1" smtClean="0"/>
                        <a:t>SpinW</a:t>
                      </a:r>
                      <a:endParaRPr lang="en-US" sz="1700" baseline="0" dirty="0" smtClean="0"/>
                    </a:p>
                    <a:p>
                      <a:pPr marL="0" indent="0">
                        <a:buFont typeface="Arial"/>
                        <a:buNone/>
                      </a:pPr>
                      <a:r>
                        <a:rPr lang="en-US" sz="1700" baseline="0" dirty="0" smtClean="0"/>
                        <a:t>(publication rate very low!)</a:t>
                      </a:r>
                      <a:endParaRPr lang="en-US" sz="1700" dirty="0"/>
                    </a:p>
                  </a:txBody>
                  <a:tcPr/>
                </a:tc>
                <a:tc>
                  <a:txBody>
                    <a:bodyPr/>
                    <a:lstStyle/>
                    <a:p>
                      <a:r>
                        <a:rPr lang="en-US" sz="1700" dirty="0" err="1" smtClean="0"/>
                        <a:t>Mantid</a:t>
                      </a:r>
                      <a:r>
                        <a:rPr lang="en-US" sz="1700" dirty="0" smtClean="0"/>
                        <a:t>/</a:t>
                      </a:r>
                      <a:r>
                        <a:rPr lang="en-US" sz="1700" dirty="0" smtClean="0"/>
                        <a:t>HORACE?</a:t>
                      </a:r>
                      <a:endParaRPr lang="en-US" sz="1700" dirty="0"/>
                    </a:p>
                  </a:txBody>
                  <a:tcPr/>
                </a:tc>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spTree>
    <p:extLst>
      <p:ext uri="{BB962C8B-B14F-4D97-AF65-F5344CB8AC3E}">
        <p14:creationId xmlns:p14="http://schemas.microsoft.com/office/powerpoint/2010/main" val="223496806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60</a:t>
            </a:fld>
            <a:endParaRPr lang="sv-SE" dirty="0"/>
          </a:p>
        </p:txBody>
      </p:sp>
      <p:graphicFrame>
        <p:nvGraphicFramePr>
          <p:cNvPr id="8" name="Table 7"/>
          <p:cNvGraphicFramePr>
            <a:graphicFrameLocks noGrp="1"/>
          </p:cNvGraphicFramePr>
          <p:nvPr>
            <p:extLst>
              <p:ext uri="{D42A27DB-BD31-4B8C-83A1-F6EECF244321}">
                <p14:modId xmlns:p14="http://schemas.microsoft.com/office/powerpoint/2010/main" val="2769151929"/>
              </p:ext>
            </p:extLst>
          </p:nvPr>
        </p:nvGraphicFramePr>
        <p:xfrm>
          <a:off x="721891" y="2032689"/>
          <a:ext cx="7782672" cy="3708400"/>
        </p:xfrm>
        <a:graphic>
          <a:graphicData uri="http://schemas.openxmlformats.org/drawingml/2006/table">
            <a:tbl>
              <a:tblPr firstRow="1" bandRow="1">
                <a:tableStyleId>{2D5ABB26-0587-4C30-8999-92F81FD0307C}</a:tableStyleId>
              </a:tblPr>
              <a:tblGrid>
                <a:gridCol w="972834"/>
                <a:gridCol w="972834"/>
                <a:gridCol w="972834"/>
                <a:gridCol w="972834"/>
                <a:gridCol w="972834"/>
                <a:gridCol w="972834"/>
                <a:gridCol w="972834"/>
                <a:gridCol w="972834"/>
              </a:tblGrid>
              <a:tr h="370840">
                <a:tc>
                  <a:txBody>
                    <a:bodyPr/>
                    <a:lstStyle/>
                    <a:p>
                      <a:r>
                        <a:rPr lang="en-US" dirty="0" smtClean="0"/>
                        <a:t>Facility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r>
                        <a:rPr lang="en-US" dirty="0" smtClean="0"/>
                        <a:t>Class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r>
                        <a:rPr lang="en-US" dirty="0" smtClean="0"/>
                        <a:t>Thomas</a:t>
                      </a:r>
                      <a:endParaRPr lang="en-US"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dirty="0" smtClean="0"/>
                        <a:t>Céline</a:t>
                      </a:r>
                      <a:endParaRPr lang="en-US" dirty="0"/>
                    </a:p>
                  </a:txBody>
                  <a:tcPr>
                    <a:lnB w="12700" cap="flat" cmpd="sng" algn="ctr">
                      <a:solidFill>
                        <a:scrgbClr r="0" g="0" b="0"/>
                      </a:solidFill>
                      <a:prstDash val="solid"/>
                      <a:round/>
                      <a:headEnd type="none" w="med" len="med"/>
                      <a:tailEnd type="none" w="med" len="med"/>
                    </a:lnB>
                  </a:tcPr>
                </a:tc>
                <a:tc>
                  <a:txBody>
                    <a:bodyPr/>
                    <a:lstStyle/>
                    <a:p>
                      <a:r>
                        <a:rPr lang="en-US" dirty="0" err="1" smtClean="0"/>
                        <a:t>Piotr</a:t>
                      </a:r>
                      <a:endParaRPr lang="en-US" dirty="0"/>
                    </a:p>
                  </a:txBody>
                  <a:tcPr>
                    <a:lnB w="12700" cap="flat" cmpd="sng" algn="ctr">
                      <a:solidFill>
                        <a:scrgbClr r="0" g="0" b="0"/>
                      </a:solidFill>
                      <a:prstDash val="solid"/>
                      <a:round/>
                      <a:headEnd type="none" w="med" len="med"/>
                      <a:tailEnd type="none" w="med" len="med"/>
                    </a:lnB>
                  </a:tcPr>
                </a:tc>
                <a:tc>
                  <a:txBody>
                    <a:bodyPr/>
                    <a:lstStyle/>
                    <a:p>
                      <a:r>
                        <a:rPr lang="en-US" dirty="0" err="1" smtClean="0"/>
                        <a:t>Wojtek</a:t>
                      </a:r>
                      <a:endParaRPr lang="en-US" dirty="0"/>
                    </a:p>
                  </a:txBody>
                  <a:tcPr>
                    <a:lnB w="12700" cap="flat" cmpd="sng" algn="ctr">
                      <a:solidFill>
                        <a:scrgbClr r="0" g="0" b="0"/>
                      </a:solidFill>
                      <a:prstDash val="solid"/>
                      <a:round/>
                      <a:headEnd type="none" w="med" len="med"/>
                      <a:tailEnd type="none" w="med" len="med"/>
                    </a:lnB>
                  </a:tcPr>
                </a:tc>
                <a:tc>
                  <a:txBody>
                    <a:bodyPr/>
                    <a:lstStyle/>
                    <a:p>
                      <a:r>
                        <a:rPr lang="en-US" dirty="0" err="1" smtClean="0"/>
                        <a:t>Torben</a:t>
                      </a:r>
                      <a:endParaRPr lang="en-US" dirty="0"/>
                    </a:p>
                  </a:txBody>
                  <a:tcPr>
                    <a:lnB w="12700" cap="flat" cmpd="sng" algn="ctr">
                      <a:solidFill>
                        <a:scrgbClr r="0" g="0" b="0"/>
                      </a:solidFill>
                      <a:prstDash val="solid"/>
                      <a:round/>
                      <a:headEnd type="none" w="med" len="med"/>
                      <a:tailEnd type="none" w="med" len="med"/>
                    </a:lnB>
                  </a:tcPr>
                </a:tc>
                <a:tc>
                  <a:txBody>
                    <a:bodyPr/>
                    <a:lstStyle/>
                    <a:p>
                      <a:r>
                        <a:rPr lang="en-US" dirty="0" smtClean="0"/>
                        <a:t>Peter</a:t>
                      </a:r>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r h="370840">
                <a:tc>
                  <a:txBody>
                    <a:bodyPr/>
                    <a:lstStyle/>
                    <a:p>
                      <a:r>
                        <a:rPr lang="en-US" dirty="0" smtClean="0"/>
                        <a:t>PSI</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bg1">
                        <a:lumMod val="95000"/>
                      </a:schemeClr>
                    </a:solidFill>
                  </a:tcPr>
                </a:tc>
                <a:tc>
                  <a:txBody>
                    <a:bodyPr/>
                    <a:lstStyle/>
                    <a:p>
                      <a:r>
                        <a:rPr lang="en-US" dirty="0" smtClean="0"/>
                        <a:t>Imaging</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bg1">
                        <a:lumMod val="95000"/>
                      </a:schemeClr>
                    </a:solidFill>
                  </a:tcPr>
                </a:tc>
                <a:tc>
                  <a:txBody>
                    <a:bodyPr/>
                    <a:lstStyle/>
                    <a:p>
                      <a:pPr algn="ctr"/>
                      <a:r>
                        <a:rPr lang="en-US" sz="1600" dirty="0" smtClean="0"/>
                        <a:t>IKC</a:t>
                      </a:r>
                      <a:endParaRPr lang="en-US" sz="16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rgbClr val="008000"/>
                    </a:solidFill>
                  </a:tcPr>
                </a:tc>
                <a:tc>
                  <a:txBody>
                    <a:bodyPr/>
                    <a:lstStyle/>
                    <a:p>
                      <a:pPr algn="ctr"/>
                      <a:endParaRPr lang="en-US" sz="1600" dirty="0" smtClean="0"/>
                    </a:p>
                  </a:txBody>
                  <a:tcPr>
                    <a:lnT w="12700" cap="flat" cmpd="sng" algn="ctr">
                      <a:solidFill>
                        <a:scrgbClr r="0" g="0" b="0"/>
                      </a:solidFill>
                      <a:prstDash val="solid"/>
                      <a:round/>
                      <a:headEnd type="none" w="med" len="med"/>
                      <a:tailEnd type="none" w="med" len="med"/>
                    </a:lnT>
                  </a:tcPr>
                </a:tc>
                <a:tc>
                  <a:txBody>
                    <a:bodyPr/>
                    <a:lstStyle/>
                    <a:p>
                      <a:pPr algn="ctr"/>
                      <a:endParaRPr lang="en-US" sz="1600" dirty="0" smtClean="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rowSpan="3">
                  <a:txBody>
                    <a:bodyPr/>
                    <a:lstStyle/>
                    <a:p>
                      <a:r>
                        <a:rPr lang="en-US" dirty="0" smtClean="0"/>
                        <a:t>MLZ</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accent3">
                        <a:lumMod val="20000"/>
                        <a:lumOff val="80000"/>
                      </a:schemeClr>
                    </a:solidFill>
                  </a:tcPr>
                </a:tc>
                <a:tc>
                  <a:txBody>
                    <a:bodyPr/>
                    <a:lstStyle/>
                    <a:p>
                      <a:r>
                        <a:rPr lang="en-US" dirty="0" smtClean="0"/>
                        <a:t>Eng. Diff</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accent3">
                        <a:lumMod val="20000"/>
                        <a:lumOff val="80000"/>
                      </a:schemeClr>
                    </a:solidFill>
                  </a:tcPr>
                </a:tc>
                <a:tc>
                  <a:txBody>
                    <a:bodyPr/>
                    <a:lstStyle/>
                    <a:p>
                      <a:pPr algn="ctr"/>
                      <a:endParaRPr lang="en-US" sz="1600" dirty="0"/>
                    </a:p>
                  </a:txBody>
                  <a:tcPr>
                    <a:lnL w="12700" cap="flat" cmpd="sng" algn="ctr">
                      <a:solidFill>
                        <a:scrgbClr r="0" g="0" b="0"/>
                      </a:solidFill>
                      <a:prstDash val="solid"/>
                      <a:round/>
                      <a:headEnd type="none" w="med" len="med"/>
                      <a:tailEnd type="none" w="med" len="med"/>
                    </a:lnL>
                  </a:tcPr>
                </a:tc>
                <a:tc>
                  <a:txBody>
                    <a:bodyPr/>
                    <a:lstStyle/>
                    <a:p>
                      <a:pPr algn="ctr"/>
                      <a:r>
                        <a:rPr lang="en-US" sz="1600" dirty="0" smtClean="0"/>
                        <a:t>IKC</a:t>
                      </a:r>
                      <a:endParaRPr lang="en-US" sz="1600" dirty="0"/>
                    </a:p>
                  </a:txBody>
                  <a:tcPr>
                    <a:solidFill>
                      <a:srgbClr val="008000"/>
                    </a:solidFill>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lnR w="12700" cap="flat" cmpd="sng" algn="ctr">
                      <a:solidFill>
                        <a:scrgbClr r="0" g="0" b="0"/>
                      </a:solidFill>
                      <a:prstDash val="solid"/>
                      <a:round/>
                      <a:headEnd type="none" w="med" len="med"/>
                      <a:tailEnd type="none" w="med" len="med"/>
                    </a:lnR>
                  </a:tcPr>
                </a:tc>
              </a:tr>
              <a:tr h="370840">
                <a:tc vMerge="1">
                  <a:txBody>
                    <a:bodyPr/>
                    <a:lstStyle/>
                    <a:p>
                      <a:endParaRPr lang="en-US" dirty="0"/>
                    </a:p>
                  </a:txBody>
                  <a:tcPr>
                    <a:lnR w="12700" cap="flat" cmpd="sng" algn="ctr">
                      <a:solidFill>
                        <a:scrgbClr r="0" g="0" b="0"/>
                      </a:solidFill>
                      <a:prstDash val="solid"/>
                      <a:round/>
                      <a:headEnd type="none" w="med" len="med"/>
                      <a:tailEnd type="none" w="med" len="med"/>
                    </a:lnR>
                  </a:tcPr>
                </a:tc>
                <a:tc>
                  <a:txBody>
                    <a:bodyPr/>
                    <a:lstStyle/>
                    <a:p>
                      <a:r>
                        <a:rPr lang="en-US" dirty="0" smtClean="0"/>
                        <a:t>Reflect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accent3">
                        <a:lumMod val="20000"/>
                        <a:lumOff val="80000"/>
                      </a:schemeClr>
                    </a:solidFill>
                  </a:tcPr>
                </a:tc>
                <a:tc>
                  <a:txBody>
                    <a:bodyPr/>
                    <a:lstStyle/>
                    <a:p>
                      <a:pPr algn="ctr"/>
                      <a:endParaRPr lang="en-US" sz="1600" dirty="0"/>
                    </a:p>
                  </a:txBody>
                  <a:tcPr>
                    <a:lnL w="12700" cap="flat" cmpd="sng" algn="ctr">
                      <a:solidFill>
                        <a:scrgbClr r="0" g="0" b="0"/>
                      </a:solidFill>
                      <a:prstDash val="solid"/>
                      <a:round/>
                      <a:headEnd type="none" w="med" len="med"/>
                      <a:tailEnd type="none" w="med" len="med"/>
                    </a:lnL>
                  </a:tcPr>
                </a:tc>
                <a:tc>
                  <a:txBody>
                    <a:bodyPr/>
                    <a:lstStyle/>
                    <a:p>
                      <a:pPr algn="ctr"/>
                      <a:r>
                        <a:rPr lang="en-US" sz="1600" dirty="0" smtClean="0"/>
                        <a:t>IKC</a:t>
                      </a:r>
                      <a:endParaRPr lang="en-US" sz="1600" dirty="0"/>
                    </a:p>
                  </a:txBody>
                  <a:tcPr>
                    <a:solidFill>
                      <a:srgbClr val="008000"/>
                    </a:solidFill>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solidFill>
                      <a:srgbClr val="008000">
                        <a:alpha val="30000"/>
                      </a:srgbClr>
                    </a:solidFill>
                  </a:tcPr>
                </a:tc>
                <a:tc>
                  <a:txBody>
                    <a:bodyPr/>
                    <a:lstStyle/>
                    <a:p>
                      <a:pPr algn="ctr"/>
                      <a:endParaRPr lang="en-US" sz="1600" dirty="0"/>
                    </a:p>
                  </a:txBody>
                  <a:tcPr>
                    <a:lnR w="12700" cap="flat" cmpd="sng" algn="ctr">
                      <a:solidFill>
                        <a:scrgbClr r="0" g="0" b="0"/>
                      </a:solidFill>
                      <a:prstDash val="solid"/>
                      <a:round/>
                      <a:headEnd type="none" w="med" len="med"/>
                      <a:tailEnd type="none" w="med" len="med"/>
                    </a:lnR>
                  </a:tcPr>
                </a:tc>
              </a:tr>
              <a:tr h="370840">
                <a:tc vMerge="1">
                  <a:txBody>
                    <a:bodyPr/>
                    <a:lstStyle/>
                    <a:p>
                      <a:endParaRPr lang="en-US" dirty="0"/>
                    </a:p>
                  </a:txBody>
                  <a:tcPr>
                    <a:lnR w="12700" cap="flat" cmpd="sng" algn="ctr">
                      <a:solidFill>
                        <a:scrgbClr r="0" g="0" b="0"/>
                      </a:solidFill>
                      <a:prstDash val="solid"/>
                      <a:round/>
                      <a:headEnd type="none" w="med" len="med"/>
                      <a:tailEnd type="none" w="med" len="med"/>
                    </a:lnR>
                  </a:tcPr>
                </a:tc>
                <a:tc>
                  <a:txBody>
                    <a:bodyPr/>
                    <a:lstStyle/>
                    <a:p>
                      <a:r>
                        <a:rPr lang="en-US" dirty="0" smtClean="0"/>
                        <a:t>QENS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accent3">
                        <a:lumMod val="20000"/>
                        <a:lumOff val="80000"/>
                      </a:schemeClr>
                    </a:solidFill>
                  </a:tcPr>
                </a:tc>
                <a:tc>
                  <a:txBody>
                    <a:bodyPr/>
                    <a:lstStyle/>
                    <a:p>
                      <a:pPr algn="ctr"/>
                      <a:endParaRPr lang="en-US" sz="1600" dirty="0"/>
                    </a:p>
                  </a:txBody>
                  <a:tcPr>
                    <a:lnL w="12700" cap="flat" cmpd="sng" algn="ctr">
                      <a:solidFill>
                        <a:scrgbClr r="0" g="0" b="0"/>
                      </a:solidFill>
                      <a:prstDash val="solid"/>
                      <a:round/>
                      <a:headEnd type="none" w="med" len="med"/>
                      <a:tailEnd type="none" w="med" len="med"/>
                    </a:lnL>
                  </a:tcPr>
                </a:tc>
                <a:tc>
                  <a:txBody>
                    <a:bodyPr/>
                    <a:lstStyle/>
                    <a:p>
                      <a:pPr algn="ctr"/>
                      <a:r>
                        <a:rPr lang="en-US" sz="1600" dirty="0" smtClean="0"/>
                        <a:t>IKC</a:t>
                      </a:r>
                      <a:endParaRPr lang="en-US" sz="1600" dirty="0"/>
                    </a:p>
                  </a:txBody>
                  <a:tcPr>
                    <a:solidFill>
                      <a:srgbClr val="008000"/>
                    </a:solidFill>
                  </a:tcPr>
                </a:tc>
                <a:tc>
                  <a:txBody>
                    <a:bodyPr/>
                    <a:lstStyle/>
                    <a:p>
                      <a:pPr algn="ctr"/>
                      <a:endParaRPr lang="en-US" sz="160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lnR w="12700" cap="flat" cmpd="sng" algn="ctr">
                      <a:solidFill>
                        <a:scrgbClr r="0" g="0" b="0"/>
                      </a:solidFill>
                      <a:prstDash val="solid"/>
                      <a:round/>
                      <a:headEnd type="none" w="med" len="med"/>
                      <a:tailEnd type="none" w="med" len="med"/>
                    </a:lnR>
                  </a:tcPr>
                </a:tc>
              </a:tr>
              <a:tr h="370840">
                <a:tc rowSpan="2">
                  <a:txBody>
                    <a:bodyPr/>
                    <a:lstStyle/>
                    <a:p>
                      <a:r>
                        <a:rPr lang="en-US" dirty="0" smtClean="0"/>
                        <a:t>ESSB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accent2">
                        <a:lumMod val="20000"/>
                        <a:lumOff val="80000"/>
                      </a:schemeClr>
                    </a:solidFill>
                  </a:tcPr>
                </a:tc>
                <a:tc>
                  <a:txBody>
                    <a:bodyPr/>
                    <a:lstStyle/>
                    <a:p>
                      <a:r>
                        <a:rPr lang="en-US" dirty="0" smtClean="0"/>
                        <a:t>Powder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accent2">
                        <a:lumMod val="20000"/>
                        <a:lumOff val="80000"/>
                      </a:schemeClr>
                    </a:solidFill>
                  </a:tcPr>
                </a:tc>
                <a:tc>
                  <a:txBody>
                    <a:bodyPr/>
                    <a:lstStyle/>
                    <a:p>
                      <a:pPr algn="ctr"/>
                      <a:endParaRPr lang="en-US" sz="1600" dirty="0"/>
                    </a:p>
                  </a:txBody>
                  <a:tcPr>
                    <a:lnL w="12700" cap="flat" cmpd="sng" algn="ctr">
                      <a:solidFill>
                        <a:scrgbClr r="0" g="0" b="0"/>
                      </a:solidFill>
                      <a:prstDash val="solid"/>
                      <a:round/>
                      <a:headEnd type="none" w="med" len="med"/>
                      <a:tailEnd type="none" w="med" len="med"/>
                    </a:lnL>
                  </a:tcPr>
                </a:tc>
                <a:tc>
                  <a:txBody>
                    <a:bodyPr/>
                    <a:lstStyle/>
                    <a:p>
                      <a:pPr algn="ctr"/>
                      <a:r>
                        <a:rPr lang="en-US" sz="1600" dirty="0" smtClean="0"/>
                        <a:t>IKC</a:t>
                      </a:r>
                      <a:endParaRPr lang="en-US" sz="1600" dirty="0"/>
                    </a:p>
                  </a:txBody>
                  <a:tcPr>
                    <a:solidFill>
                      <a:srgbClr val="008000"/>
                    </a:solidFill>
                  </a:tcPr>
                </a:tc>
                <a:tc>
                  <a:txBody>
                    <a:bodyPr/>
                    <a:lstStyle/>
                    <a:p>
                      <a:pPr algn="ctr"/>
                      <a:endParaRPr lang="en-US" sz="160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lnR w="12700" cap="flat" cmpd="sng" algn="ctr">
                      <a:solidFill>
                        <a:scrgbClr r="0" g="0" b="0"/>
                      </a:solidFill>
                      <a:prstDash val="solid"/>
                      <a:round/>
                      <a:headEnd type="none" w="med" len="med"/>
                      <a:tailEnd type="none" w="med" len="med"/>
                    </a:lnR>
                  </a:tcPr>
                </a:tc>
              </a:tr>
              <a:tr h="370840">
                <a:tc vMerge="1">
                  <a:txBody>
                    <a:bodyPr/>
                    <a:lstStyle/>
                    <a:p>
                      <a:endParaRPr lang="en-US" dirty="0"/>
                    </a:p>
                  </a:txBody>
                  <a:tcPr>
                    <a:lnR w="12700" cap="flat" cmpd="sng" algn="ctr">
                      <a:solidFill>
                        <a:scrgbClr r="0" g="0" b="0"/>
                      </a:solidFill>
                      <a:prstDash val="solid"/>
                      <a:round/>
                      <a:headEnd type="none" w="med" len="med"/>
                      <a:tailEnd type="none" w="med" len="med"/>
                    </a:lnR>
                  </a:tcPr>
                </a:tc>
                <a:tc>
                  <a:txBody>
                    <a:bodyPr/>
                    <a:lstStyle/>
                    <a:p>
                      <a:r>
                        <a:rPr lang="en-US" dirty="0" err="1" smtClean="0"/>
                        <a:t>SXtal</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accent2">
                        <a:lumMod val="20000"/>
                        <a:lumOff val="80000"/>
                      </a:schemeClr>
                    </a:solidFill>
                  </a:tcPr>
                </a:tc>
                <a:tc>
                  <a:txBody>
                    <a:bodyPr/>
                    <a:lstStyle/>
                    <a:p>
                      <a:pPr algn="ctr"/>
                      <a:endParaRPr lang="en-US" sz="1600" dirty="0"/>
                    </a:p>
                  </a:txBody>
                  <a:tcPr>
                    <a:lnL w="12700" cap="flat" cmpd="sng" algn="ctr">
                      <a:solidFill>
                        <a:scrgbClr r="0" g="0" b="0"/>
                      </a:solidFill>
                      <a:prstDash val="solid"/>
                      <a:round/>
                      <a:headEnd type="none" w="med" len="med"/>
                      <a:tailEnd type="none" w="med" len="med"/>
                    </a:lnL>
                  </a:tcPr>
                </a:tc>
                <a:tc>
                  <a:txBody>
                    <a:bodyPr/>
                    <a:lstStyle/>
                    <a:p>
                      <a:pPr algn="ctr"/>
                      <a:r>
                        <a:rPr lang="en-US" sz="1600" dirty="0" smtClean="0"/>
                        <a:t>IKC</a:t>
                      </a:r>
                      <a:endParaRPr lang="en-US" sz="1600" dirty="0"/>
                    </a:p>
                  </a:txBody>
                  <a:tcPr>
                    <a:solidFill>
                      <a:srgbClr val="008000"/>
                    </a:solidFill>
                  </a:tcPr>
                </a:tc>
                <a:tc>
                  <a:txBody>
                    <a:bodyPr/>
                    <a:lstStyle/>
                    <a:p>
                      <a:pPr algn="ctr"/>
                      <a:endParaRPr lang="en-US" sz="160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t>ESS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accent5">
                        <a:lumMod val="20000"/>
                        <a:lumOff val="80000"/>
                      </a:schemeClr>
                    </a:solidFill>
                  </a:tcPr>
                </a:tc>
                <a:tc>
                  <a:txBody>
                    <a:bodyPr/>
                    <a:lstStyle/>
                    <a:p>
                      <a:r>
                        <a:rPr lang="en-US" dirty="0" smtClean="0"/>
                        <a:t>SANS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accent5">
                        <a:lumMod val="20000"/>
                        <a:lumOff val="80000"/>
                      </a:schemeClr>
                    </a:solidFill>
                  </a:tcPr>
                </a:tc>
                <a:tc>
                  <a:txBody>
                    <a:bodyPr/>
                    <a:lstStyle/>
                    <a:p>
                      <a:pPr algn="ctr"/>
                      <a:endParaRPr lang="en-US" sz="1600" dirty="0"/>
                    </a:p>
                  </a:txBody>
                  <a:tcPr>
                    <a:lnL w="12700" cap="flat" cmpd="sng" algn="ctr">
                      <a:solidFill>
                        <a:scrgbClr r="0" g="0" b="0"/>
                      </a:solidFill>
                      <a:prstDash val="solid"/>
                      <a:round/>
                      <a:headEnd type="none" w="med" len="med"/>
                      <a:tailEnd type="none" w="med" len="med"/>
                    </a:lnL>
                  </a:tcPr>
                </a:tc>
                <a:tc>
                  <a:txBody>
                    <a:bodyPr/>
                    <a:lstStyle/>
                    <a:p>
                      <a:pPr algn="ctr"/>
                      <a:endParaRPr lang="en-US" sz="1600" dirty="0"/>
                    </a:p>
                  </a:txBody>
                  <a:tcPr/>
                </a:tc>
                <a:tc>
                  <a:txBody>
                    <a:bodyPr/>
                    <a:lstStyle/>
                    <a:p>
                      <a:pPr algn="ctr"/>
                      <a:r>
                        <a:rPr lang="en-US" sz="1600" dirty="0" smtClean="0"/>
                        <a:t>SINE2020</a:t>
                      </a:r>
                      <a:endParaRPr lang="en-US" sz="1600" dirty="0"/>
                    </a:p>
                  </a:txBody>
                  <a:tcPr>
                    <a:solidFill>
                      <a:srgbClr val="0094CA"/>
                    </a:solidFill>
                  </a:tcPr>
                </a:tc>
                <a:tc>
                  <a:txBody>
                    <a:bodyPr/>
                    <a:lstStyle/>
                    <a:p>
                      <a:pPr algn="ctr"/>
                      <a:r>
                        <a:rPr lang="en-US" sz="1600" dirty="0" smtClean="0"/>
                        <a:t>SINE2020</a:t>
                      </a:r>
                      <a:endParaRPr lang="en-US" sz="1600" dirty="0"/>
                    </a:p>
                  </a:txBody>
                  <a:tcPr>
                    <a:solidFill>
                      <a:srgbClr val="0094CA"/>
                    </a:solidFill>
                  </a:tcPr>
                </a:tc>
                <a:tc>
                  <a:txBody>
                    <a:bodyPr/>
                    <a:lstStyle/>
                    <a:p>
                      <a:pPr algn="ctr"/>
                      <a:r>
                        <a:rPr lang="en-US" sz="1600" dirty="0" smtClean="0"/>
                        <a:t>Cash</a:t>
                      </a:r>
                      <a:endParaRPr lang="en-US" sz="1600" dirty="0"/>
                    </a:p>
                  </a:txBody>
                  <a:tcPr>
                    <a:solidFill>
                      <a:srgbClr val="0094CA"/>
                    </a:solidFill>
                  </a:tcPr>
                </a:tc>
                <a:tc>
                  <a:txBody>
                    <a:bodyPr/>
                    <a:lstStyle/>
                    <a:p>
                      <a:pPr algn="ctr"/>
                      <a:endParaRPr lang="en-US" sz="1600" dirty="0"/>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t>TBD/ESS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dirty="0" smtClean="0"/>
                        <a:t>INS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endParaRPr lang="en-US" sz="1600" dirty="0"/>
                    </a:p>
                  </a:txBody>
                  <a:tcPr>
                    <a:lnL w="12700" cap="flat" cmpd="sng" algn="ctr">
                      <a:solidFill>
                        <a:scrgbClr r="0" g="0" b="0"/>
                      </a:solidFill>
                      <a:prstDash val="solid"/>
                      <a:round/>
                      <a:headEnd type="none" w="med" len="med"/>
                      <a:tailEnd type="none" w="med" len="med"/>
                    </a:lnL>
                  </a:tcPr>
                </a:tc>
                <a:tc>
                  <a:txBody>
                    <a:bodyPr/>
                    <a:lstStyle/>
                    <a:p>
                      <a:pPr algn="ctr"/>
                      <a:endParaRPr lang="en-US" sz="1600" dirty="0"/>
                    </a:p>
                  </a:txBody>
                  <a:tcPr/>
                </a:tc>
                <a:tc>
                  <a:txBody>
                    <a:bodyPr/>
                    <a:lstStyle/>
                    <a:p>
                      <a:pPr algn="ctr"/>
                      <a:endParaRPr lang="en-US" sz="1600"/>
                    </a:p>
                  </a:txBody>
                  <a:tcPr/>
                </a:tc>
                <a:tc>
                  <a:txBody>
                    <a:bodyPr/>
                    <a:lstStyle/>
                    <a:p>
                      <a:pPr algn="ctr"/>
                      <a:endParaRPr lang="en-US" sz="1600" dirty="0"/>
                    </a:p>
                  </a:txBody>
                  <a:tcPr/>
                </a:tc>
                <a:tc>
                  <a:txBody>
                    <a:bodyPr/>
                    <a:lstStyle/>
                    <a:p>
                      <a:pPr algn="ctr"/>
                      <a:r>
                        <a:rPr lang="en-US" sz="1600" dirty="0" smtClean="0"/>
                        <a:t>IKC/Cash</a:t>
                      </a:r>
                      <a:endParaRPr lang="en-US" sz="1600" dirty="0"/>
                    </a:p>
                  </a:txBody>
                  <a:tcPr>
                    <a:pattFill prst="wdUpDiag">
                      <a:fgClr>
                        <a:srgbClr val="008000"/>
                      </a:fgClr>
                      <a:bgClr>
                        <a:srgbClr val="0094CA"/>
                      </a:bgClr>
                    </a:pattFill>
                  </a:tcPr>
                </a:tc>
                <a:tc>
                  <a:txBody>
                    <a:bodyPr/>
                    <a:lstStyle/>
                    <a:p>
                      <a:pPr algn="ctr"/>
                      <a:endParaRPr lang="en-US" sz="1600" dirty="0"/>
                    </a:p>
                  </a:txBody>
                  <a:tcPr>
                    <a:lnR w="12700" cap="flat" cmpd="sng" algn="ctr">
                      <a:solidFill>
                        <a:scrgbClr r="0" g="0" b="0"/>
                      </a:solidFill>
                      <a:prstDash val="solid"/>
                      <a:round/>
                      <a:headEnd type="none" w="med" len="med"/>
                      <a:tailEnd type="none" w="med" len="med"/>
                    </a:lnR>
                  </a:tcPr>
                </a:tc>
              </a:tr>
              <a:tr h="370840">
                <a:tc>
                  <a:txBody>
                    <a:bodyPr/>
                    <a:lstStyle/>
                    <a:p>
                      <a:r>
                        <a:rPr lang="en-US" dirty="0" smtClean="0"/>
                        <a:t>ESS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DBEEF4"/>
                    </a:solidFill>
                  </a:tcPr>
                </a:tc>
                <a:tc>
                  <a:txBody>
                    <a:bodyPr/>
                    <a:lstStyle/>
                    <a:p>
                      <a:r>
                        <a:rPr lang="en-US" dirty="0" err="1" smtClean="0"/>
                        <a:t>McStas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DBEEF4"/>
                    </a:solidFill>
                  </a:tcPr>
                </a:tc>
                <a:tc>
                  <a:txBody>
                    <a:bodyPr/>
                    <a:lstStyle/>
                    <a:p>
                      <a:pPr algn="ctr"/>
                      <a:endParaRPr lang="en-US" sz="16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smtClean="0"/>
                        <a:t>Cash</a:t>
                      </a:r>
                      <a:endParaRPr lang="en-US" sz="1600" dirty="0"/>
                    </a:p>
                  </a:txBody>
                  <a:tcPr>
                    <a:lnB w="12700" cap="flat" cmpd="sng" algn="ctr">
                      <a:solidFill>
                        <a:scrgbClr r="0" g="0" b="0"/>
                      </a:solidFill>
                      <a:prstDash val="solid"/>
                      <a:round/>
                      <a:headEnd type="none" w="med" len="med"/>
                      <a:tailEnd type="none" w="med" len="med"/>
                    </a:lnB>
                    <a:solidFill>
                      <a:srgbClr val="0094CA"/>
                    </a:solidFill>
                  </a:tcPr>
                </a:tc>
                <a:tc>
                  <a:txBody>
                    <a:bodyPr/>
                    <a:lstStyle/>
                    <a:p>
                      <a:pPr algn="ctr"/>
                      <a:r>
                        <a:rPr lang="en-US" sz="1600" dirty="0" smtClean="0"/>
                        <a:t>Cash</a:t>
                      </a: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0094CA"/>
                    </a:solidFill>
                  </a:tcPr>
                </a:tc>
              </a:tr>
            </a:tbl>
          </a:graphicData>
        </a:graphic>
      </p:graphicFrame>
    </p:spTree>
    <p:extLst>
      <p:ext uri="{BB962C8B-B14F-4D97-AF65-F5344CB8AC3E}">
        <p14:creationId xmlns:p14="http://schemas.microsoft.com/office/powerpoint/2010/main" val="885056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010" y="274638"/>
            <a:ext cx="7139136" cy="1143000"/>
          </a:xfrm>
        </p:spPr>
        <p:txBody>
          <a:bodyPr/>
          <a:lstStyle/>
          <a:p>
            <a:r>
              <a:rPr lang="en-US" dirty="0" smtClean="0"/>
              <a:t>High-level schedule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sp>
        <p:nvSpPr>
          <p:cNvPr id="14" name="TextBox 13"/>
          <p:cNvSpPr txBox="1"/>
          <p:nvPr/>
        </p:nvSpPr>
        <p:spPr>
          <a:xfrm>
            <a:off x="383290" y="2799931"/>
            <a:ext cx="730639" cy="415498"/>
          </a:xfrm>
          <a:prstGeom prst="rect">
            <a:avLst/>
          </a:prstGeom>
          <a:noFill/>
        </p:spPr>
        <p:txBody>
          <a:bodyPr wrap="none" rtlCol="0">
            <a:spAutoFit/>
          </a:bodyPr>
          <a:lstStyle/>
          <a:p>
            <a:r>
              <a:rPr lang="en-US" sz="2100" b="1" dirty="0" smtClean="0"/>
              <a:t>2023</a:t>
            </a:r>
            <a:endParaRPr lang="en-US" sz="2100" b="1" dirty="0"/>
          </a:p>
        </p:txBody>
      </p:sp>
      <p:sp>
        <p:nvSpPr>
          <p:cNvPr id="15" name="TextBox 14"/>
          <p:cNvSpPr txBox="1"/>
          <p:nvPr/>
        </p:nvSpPr>
        <p:spPr>
          <a:xfrm>
            <a:off x="249164" y="4544564"/>
            <a:ext cx="864765" cy="415498"/>
          </a:xfrm>
          <a:prstGeom prst="rect">
            <a:avLst/>
          </a:prstGeom>
          <a:noFill/>
        </p:spPr>
        <p:txBody>
          <a:bodyPr wrap="none" rtlCol="0">
            <a:spAutoFit/>
          </a:bodyPr>
          <a:lstStyle/>
          <a:p>
            <a:r>
              <a:rPr lang="en-US" sz="2100" b="1" dirty="0"/>
              <a:t>&gt;</a:t>
            </a:r>
            <a:r>
              <a:rPr lang="en-US" sz="2100" b="1" dirty="0" smtClean="0"/>
              <a:t>2020</a:t>
            </a:r>
            <a:endParaRPr lang="en-US" sz="2100" b="1" dirty="0"/>
          </a:p>
        </p:txBody>
      </p:sp>
      <p:sp>
        <p:nvSpPr>
          <p:cNvPr id="16" name="TextBox 15"/>
          <p:cNvSpPr txBox="1"/>
          <p:nvPr/>
        </p:nvSpPr>
        <p:spPr>
          <a:xfrm>
            <a:off x="413657" y="5904903"/>
            <a:ext cx="730639" cy="415498"/>
          </a:xfrm>
          <a:prstGeom prst="rect">
            <a:avLst/>
          </a:prstGeom>
          <a:noFill/>
        </p:spPr>
        <p:txBody>
          <a:bodyPr wrap="none" rtlCol="0">
            <a:spAutoFit/>
          </a:bodyPr>
          <a:lstStyle/>
          <a:p>
            <a:r>
              <a:rPr lang="en-US" sz="2100" b="1" dirty="0" smtClean="0"/>
              <a:t>2016</a:t>
            </a:r>
            <a:endParaRPr lang="en-US" sz="2100" b="1" dirty="0"/>
          </a:p>
        </p:txBody>
      </p:sp>
      <p:sp>
        <p:nvSpPr>
          <p:cNvPr id="20" name="TextBox 19"/>
          <p:cNvSpPr txBox="1"/>
          <p:nvPr/>
        </p:nvSpPr>
        <p:spPr>
          <a:xfrm>
            <a:off x="4070053" y="6265339"/>
            <a:ext cx="4172937" cy="369332"/>
          </a:xfrm>
          <a:prstGeom prst="rect">
            <a:avLst/>
          </a:prstGeom>
          <a:noFill/>
        </p:spPr>
        <p:txBody>
          <a:bodyPr wrap="none" rtlCol="0">
            <a:spAutoFit/>
          </a:bodyPr>
          <a:lstStyle/>
          <a:p>
            <a:r>
              <a:rPr lang="en-US" dirty="0" smtClean="0"/>
              <a:t>Status: </a:t>
            </a:r>
            <a:r>
              <a:rPr lang="en-US" dirty="0"/>
              <a:t>~</a:t>
            </a:r>
            <a:r>
              <a:rPr lang="en-US" dirty="0" smtClean="0"/>
              <a:t>15 programs </a:t>
            </a:r>
            <a:r>
              <a:rPr lang="en-US" dirty="0" smtClean="0"/>
              <a:t>in </a:t>
            </a:r>
            <a:r>
              <a:rPr lang="en-US" dirty="0" smtClean="0"/>
              <a:t>various conditions</a:t>
            </a:r>
            <a:endParaRPr lang="en-US" dirty="0"/>
          </a:p>
        </p:txBody>
      </p:sp>
      <p:grpSp>
        <p:nvGrpSpPr>
          <p:cNvPr id="33" name="Group 32"/>
          <p:cNvGrpSpPr/>
          <p:nvPr/>
        </p:nvGrpSpPr>
        <p:grpSpPr>
          <a:xfrm>
            <a:off x="3316890" y="3273907"/>
            <a:ext cx="5331334" cy="1150996"/>
            <a:chOff x="3522666" y="3483431"/>
            <a:chExt cx="5331334" cy="1150996"/>
          </a:xfrm>
        </p:grpSpPr>
        <p:sp>
          <p:nvSpPr>
            <p:cNvPr id="19" name="Process 18"/>
            <p:cNvSpPr/>
            <p:nvPr/>
          </p:nvSpPr>
          <p:spPr>
            <a:xfrm>
              <a:off x="4318000" y="3483431"/>
              <a:ext cx="4536000" cy="1150996"/>
            </a:xfrm>
            <a:prstGeom prst="flowChartProcess">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Arial"/>
                <a:buChar char="•"/>
              </a:pPr>
              <a:r>
                <a:rPr lang="en-US" dirty="0" smtClean="0"/>
                <a:t>Make it work &amp; debug!</a:t>
              </a:r>
            </a:p>
            <a:p>
              <a:pPr marL="285750" indent="-285750">
                <a:buFont typeface="Arial"/>
                <a:buChar char="•"/>
              </a:pPr>
              <a:r>
                <a:rPr lang="en-US" dirty="0" smtClean="0"/>
                <a:t>Respond </a:t>
              </a:r>
              <a:r>
                <a:rPr lang="en-US" dirty="0" smtClean="0"/>
                <a:t>quickly</a:t>
              </a:r>
              <a:r>
                <a:rPr lang="en-US" dirty="0" smtClean="0"/>
                <a:t> </a:t>
              </a:r>
              <a:r>
                <a:rPr lang="en-US" dirty="0" smtClean="0"/>
                <a:t>to user requests</a:t>
              </a:r>
            </a:p>
            <a:p>
              <a:pPr marL="285750" indent="-285750">
                <a:buFont typeface="Arial"/>
                <a:buChar char="•"/>
              </a:pPr>
              <a:r>
                <a:rPr lang="en-US" dirty="0" smtClean="0"/>
                <a:t>Improve user experience (automation) based on </a:t>
              </a:r>
              <a:r>
                <a:rPr lang="en-US" dirty="0" smtClean="0"/>
                <a:t>real data and user </a:t>
              </a:r>
              <a:r>
                <a:rPr lang="en-US" dirty="0" smtClean="0"/>
                <a:t>feedback</a:t>
              </a:r>
              <a:endParaRPr lang="en-US" dirty="0"/>
            </a:p>
          </p:txBody>
        </p:sp>
        <p:cxnSp>
          <p:nvCxnSpPr>
            <p:cNvPr id="26" name="Straight Connector 25"/>
            <p:cNvCxnSpPr/>
            <p:nvPr/>
          </p:nvCxnSpPr>
          <p:spPr>
            <a:xfrm flipH="1">
              <a:off x="3522666" y="4303690"/>
              <a:ext cx="795334" cy="1289"/>
            </a:xfrm>
            <a:prstGeom prst="line">
              <a:avLst/>
            </a:prstGeom>
          </p:spPr>
          <p:style>
            <a:lnRef idx="2">
              <a:schemeClr val="accent3"/>
            </a:lnRef>
            <a:fillRef idx="0">
              <a:schemeClr val="accent3"/>
            </a:fillRef>
            <a:effectRef idx="1">
              <a:schemeClr val="accent3"/>
            </a:effectRef>
            <a:fontRef idx="minor">
              <a:schemeClr val="tx1"/>
            </a:fontRef>
          </p:style>
        </p:cxnSp>
      </p:grpSp>
      <p:sp>
        <p:nvSpPr>
          <p:cNvPr id="47" name="Rounded Rectangle 46"/>
          <p:cNvSpPr/>
          <p:nvPr/>
        </p:nvSpPr>
        <p:spPr>
          <a:xfrm>
            <a:off x="1324102" y="1640326"/>
            <a:ext cx="1776452" cy="14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a:t>
            </a:r>
            <a:r>
              <a:rPr lang="en-US" dirty="0" err="1" smtClean="0"/>
              <a:t>programmme</a:t>
            </a:r>
            <a:endParaRPr lang="en-US" dirty="0"/>
          </a:p>
        </p:txBody>
      </p:sp>
      <p:sp>
        <p:nvSpPr>
          <p:cNvPr id="48" name="Rounded Rectangle 47"/>
          <p:cNvSpPr/>
          <p:nvPr/>
        </p:nvSpPr>
        <p:spPr>
          <a:xfrm>
            <a:off x="1312328" y="3401595"/>
            <a:ext cx="1800000" cy="14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Commissioning</a:t>
            </a:r>
          </a:p>
          <a:p>
            <a:pPr algn="ctr"/>
            <a:r>
              <a:rPr lang="en-US" dirty="0" smtClean="0"/>
              <a:t>(Cold + Hot)</a:t>
            </a:r>
            <a:endParaRPr lang="en-US" dirty="0"/>
          </a:p>
        </p:txBody>
      </p:sp>
      <p:sp>
        <p:nvSpPr>
          <p:cNvPr id="49" name="Rounded Rectangle 48"/>
          <p:cNvSpPr/>
          <p:nvPr/>
        </p:nvSpPr>
        <p:spPr>
          <a:xfrm>
            <a:off x="1312328" y="5162863"/>
            <a:ext cx="1800000" cy="14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Construction/pre-operation phase</a:t>
            </a:r>
          </a:p>
        </p:txBody>
      </p:sp>
      <p:sp>
        <p:nvSpPr>
          <p:cNvPr id="51" name="Up Arrow 50"/>
          <p:cNvSpPr/>
          <p:nvPr/>
        </p:nvSpPr>
        <p:spPr>
          <a:xfrm>
            <a:off x="1974815" y="4896402"/>
            <a:ext cx="475027" cy="211655"/>
          </a:xfrm>
          <a:prstGeom prst="upArrow">
            <a:avLst>
              <a:gd name="adj1" fmla="val 59548"/>
              <a:gd name="adj2" fmla="val 5714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Up Arrow 51"/>
          <p:cNvSpPr/>
          <p:nvPr/>
        </p:nvSpPr>
        <p:spPr>
          <a:xfrm>
            <a:off x="1974815" y="3135133"/>
            <a:ext cx="475027" cy="211655"/>
          </a:xfrm>
          <a:prstGeom prst="upArrow">
            <a:avLst>
              <a:gd name="adj1" fmla="val 59548"/>
              <a:gd name="adj2" fmla="val 5714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59" name="Group 58"/>
          <p:cNvGrpSpPr/>
          <p:nvPr/>
        </p:nvGrpSpPr>
        <p:grpSpPr>
          <a:xfrm>
            <a:off x="2548113" y="5852639"/>
            <a:ext cx="1217059" cy="1005361"/>
            <a:chOff x="1618311" y="1933849"/>
            <a:chExt cx="1217059" cy="1005361"/>
          </a:xfrm>
        </p:grpSpPr>
        <p:sp>
          <p:nvSpPr>
            <p:cNvPr id="58" name="Rounded Rectangle 57"/>
            <p:cNvSpPr/>
            <p:nvPr/>
          </p:nvSpPr>
          <p:spPr>
            <a:xfrm>
              <a:off x="1618311" y="1933849"/>
              <a:ext cx="1217059" cy="1005361"/>
            </a:xfrm>
            <a:prstGeom prst="roundRect">
              <a:avLst/>
            </a:prstGeom>
            <a:solidFill>
              <a:schemeClr val="lt1">
                <a:alpha val="54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5" name="Picture 34"/>
            <p:cNvPicPr>
              <a:picLocks noChangeAspect="1"/>
            </p:cNvPicPr>
            <p:nvPr/>
          </p:nvPicPr>
          <p:blipFill>
            <a:blip r:embed="rId2">
              <a:clrChange>
                <a:clrFrom>
                  <a:srgbClr val="FFFFFF"/>
                </a:clrFrom>
                <a:clrTo>
                  <a:srgbClr val="FFFFFF">
                    <a:alpha val="0"/>
                  </a:srgbClr>
                </a:clrTo>
              </a:clrChange>
            </a:blip>
            <a:stretch>
              <a:fillRect/>
            </a:stretch>
          </p:blipFill>
          <p:spPr>
            <a:xfrm>
              <a:off x="1722784" y="2026236"/>
              <a:ext cx="1008112" cy="820587"/>
            </a:xfrm>
            <a:prstGeom prst="rect">
              <a:avLst/>
            </a:prstGeom>
          </p:spPr>
        </p:pic>
      </p:grpSp>
      <p:grpSp>
        <p:nvGrpSpPr>
          <p:cNvPr id="3" name="Group 2"/>
          <p:cNvGrpSpPr/>
          <p:nvPr/>
        </p:nvGrpSpPr>
        <p:grpSpPr>
          <a:xfrm>
            <a:off x="3314925" y="4840236"/>
            <a:ext cx="5333299" cy="846635"/>
            <a:chOff x="3314925" y="4840236"/>
            <a:chExt cx="5333299" cy="846635"/>
          </a:xfrm>
        </p:grpSpPr>
        <p:sp>
          <p:nvSpPr>
            <p:cNvPr id="18" name="Snip Diagonal Corner Rectangle 17"/>
            <p:cNvSpPr/>
            <p:nvPr/>
          </p:nvSpPr>
          <p:spPr>
            <a:xfrm>
              <a:off x="4121769" y="5015947"/>
              <a:ext cx="4526455" cy="670924"/>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smtClean="0"/>
                <a:t>MS: Solid base for ongoing developments</a:t>
              </a:r>
            </a:p>
          </p:txBody>
        </p:sp>
        <p:cxnSp>
          <p:nvCxnSpPr>
            <p:cNvPr id="6" name="Elbow Connector 5"/>
            <p:cNvCxnSpPr>
              <a:endCxn id="18" idx="2"/>
            </p:cNvCxnSpPr>
            <p:nvPr/>
          </p:nvCxnSpPr>
          <p:spPr>
            <a:xfrm>
              <a:off x="3314925" y="4840236"/>
              <a:ext cx="806844" cy="511173"/>
            </a:xfrm>
            <a:prstGeom prst="bentConnector3">
              <a:avLst/>
            </a:prstGeom>
          </p:spPr>
          <p:style>
            <a:lnRef idx="2">
              <a:schemeClr val="accent2"/>
            </a:lnRef>
            <a:fillRef idx="0">
              <a:schemeClr val="accent2"/>
            </a:fillRef>
            <a:effectRef idx="1">
              <a:schemeClr val="accent2"/>
            </a:effectRef>
            <a:fontRef idx="minor">
              <a:schemeClr val="tx1"/>
            </a:fontRef>
          </p:style>
        </p:cxnSp>
      </p:grpSp>
      <p:grpSp>
        <p:nvGrpSpPr>
          <p:cNvPr id="5" name="Group 4"/>
          <p:cNvGrpSpPr/>
          <p:nvPr/>
        </p:nvGrpSpPr>
        <p:grpSpPr>
          <a:xfrm>
            <a:off x="3314925" y="1719801"/>
            <a:ext cx="5333299" cy="1371241"/>
            <a:chOff x="3314925" y="1719801"/>
            <a:chExt cx="5333299" cy="1371241"/>
          </a:xfrm>
        </p:grpSpPr>
        <p:grpSp>
          <p:nvGrpSpPr>
            <p:cNvPr id="57" name="Group 56"/>
            <p:cNvGrpSpPr/>
            <p:nvPr/>
          </p:nvGrpSpPr>
          <p:grpSpPr>
            <a:xfrm>
              <a:off x="3682365" y="1719801"/>
              <a:ext cx="4965859" cy="1363255"/>
              <a:chOff x="3773073" y="1536100"/>
              <a:chExt cx="4965859" cy="1363255"/>
            </a:xfrm>
          </p:grpSpPr>
          <p:sp>
            <p:nvSpPr>
              <p:cNvPr id="12" name="Snip Diagonal Corner Rectangle 11"/>
              <p:cNvSpPr/>
              <p:nvPr/>
            </p:nvSpPr>
            <p:spPr>
              <a:xfrm>
                <a:off x="4202932" y="1536100"/>
                <a:ext cx="4536000" cy="620441"/>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smtClean="0"/>
                  <a:t>MS: Intuitive analysis software</a:t>
                </a:r>
              </a:p>
            </p:txBody>
          </p:sp>
          <p:cxnSp>
            <p:nvCxnSpPr>
              <p:cNvPr id="54" name="Elbow Connector 53"/>
              <p:cNvCxnSpPr>
                <a:endCxn id="12" idx="2"/>
              </p:cNvCxnSpPr>
              <p:nvPr/>
            </p:nvCxnSpPr>
            <p:spPr>
              <a:xfrm rot="5400000" flipH="1" flipV="1">
                <a:off x="3461486" y="2157909"/>
                <a:ext cx="1053033" cy="429859"/>
              </a:xfrm>
              <a:prstGeom prst="bentConnector2">
                <a:avLst/>
              </a:prstGeom>
            </p:spPr>
            <p:style>
              <a:lnRef idx="2">
                <a:schemeClr val="accent2"/>
              </a:lnRef>
              <a:fillRef idx="0">
                <a:schemeClr val="accent2"/>
              </a:fillRef>
              <a:effectRef idx="1">
                <a:schemeClr val="accent2"/>
              </a:effectRef>
              <a:fontRef idx="minor">
                <a:schemeClr val="tx1"/>
              </a:fontRef>
            </p:style>
          </p:cxnSp>
        </p:grpSp>
        <p:cxnSp>
          <p:nvCxnSpPr>
            <p:cNvPr id="13" name="Straight Connector 12"/>
            <p:cNvCxnSpPr/>
            <p:nvPr/>
          </p:nvCxnSpPr>
          <p:spPr>
            <a:xfrm>
              <a:off x="3314925" y="3091042"/>
              <a:ext cx="375426" cy="0"/>
            </a:xfrm>
            <a:prstGeom prst="line">
              <a:avLst/>
            </a:prstGeom>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025146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line for sub-class with two instruments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12131515"/>
              </p:ext>
            </p:extLst>
          </p:nvPr>
        </p:nvGraphicFramePr>
        <p:xfrm>
          <a:off x="316079" y="3088206"/>
          <a:ext cx="8229600" cy="741680"/>
        </p:xfrm>
        <a:graphic>
          <a:graphicData uri="http://schemas.openxmlformats.org/drawingml/2006/table">
            <a:tbl>
              <a:tblPr firstRow="1" bandRow="1">
                <a:tableStyleId>{5C22544A-7EE6-4342-B048-85BDC9FD1C3A}</a:tableStyleId>
              </a:tblPr>
              <a:tblGrid>
                <a:gridCol w="1028700"/>
                <a:gridCol w="1028700"/>
                <a:gridCol w="1028700"/>
                <a:gridCol w="1028700"/>
                <a:gridCol w="514350"/>
                <a:gridCol w="514350"/>
                <a:gridCol w="514350"/>
                <a:gridCol w="514350"/>
                <a:gridCol w="514350"/>
                <a:gridCol w="514350"/>
                <a:gridCol w="514350"/>
                <a:gridCol w="514350"/>
              </a:tblGrid>
              <a:tr h="370840">
                <a:tc>
                  <a:txBody>
                    <a:bodyPr/>
                    <a:lstStyle/>
                    <a:p>
                      <a:pPr algn="ctr"/>
                      <a:r>
                        <a:rPr lang="en-US" dirty="0" smtClean="0">
                          <a:solidFill>
                            <a:srgbClr val="000000"/>
                          </a:solidFill>
                        </a:rPr>
                        <a:t>2016</a:t>
                      </a:r>
                      <a:endParaRPr lang="en-US" dirty="0">
                        <a:solidFill>
                          <a:srgbClr val="000000"/>
                        </a:solidFill>
                      </a:endParaRPr>
                    </a:p>
                  </a:txBody>
                  <a:tcPr>
                    <a:lnR w="12700" cap="flat" cmpd="sng" algn="ctr">
                      <a:solidFill>
                        <a:prstClr val="black"/>
                      </a:solidFill>
                      <a:prstDash val="solid"/>
                      <a:round/>
                      <a:headEnd type="none" w="med" len="med"/>
                      <a:tailEnd type="none" w="med" len="med"/>
                    </a:lnR>
                    <a:lnB w="38100" cap="flat" cmpd="sng" algn="ctr">
                      <a:solidFill>
                        <a:prstClr val="black"/>
                      </a:solidFill>
                      <a:prstDash val="solid"/>
                      <a:round/>
                      <a:headEnd type="none" w="med" len="med"/>
                      <a:tailEnd type="none" w="med" len="med"/>
                    </a:lnB>
                    <a:solidFill>
                      <a:srgbClr val="FFFFFF"/>
                    </a:solidFill>
                  </a:tcPr>
                </a:tc>
                <a:tc>
                  <a:txBody>
                    <a:bodyPr/>
                    <a:lstStyle/>
                    <a:p>
                      <a:pPr algn="ctr"/>
                      <a:r>
                        <a:rPr lang="en-US" dirty="0" smtClean="0">
                          <a:solidFill>
                            <a:srgbClr val="000000"/>
                          </a:solidFill>
                        </a:rPr>
                        <a:t>2017</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38100" cap="flat" cmpd="sng" algn="ctr">
                      <a:solidFill>
                        <a:prstClr val="black"/>
                      </a:solidFill>
                      <a:prstDash val="solid"/>
                      <a:round/>
                      <a:headEnd type="none" w="med" len="med"/>
                      <a:tailEnd type="none" w="med" len="med"/>
                    </a:lnB>
                    <a:solidFill>
                      <a:srgbClr val="FFFFFF"/>
                    </a:solidFill>
                  </a:tcPr>
                </a:tc>
                <a:tc>
                  <a:txBody>
                    <a:bodyPr/>
                    <a:lstStyle/>
                    <a:p>
                      <a:pPr algn="ctr"/>
                      <a:r>
                        <a:rPr lang="en-US" dirty="0" smtClean="0">
                          <a:solidFill>
                            <a:srgbClr val="000000"/>
                          </a:solidFill>
                        </a:rPr>
                        <a:t>2018</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38100" cap="flat" cmpd="sng" algn="ctr">
                      <a:solidFill>
                        <a:prstClr val="black"/>
                      </a:solidFill>
                      <a:prstDash val="solid"/>
                      <a:round/>
                      <a:headEnd type="none" w="med" len="med"/>
                      <a:tailEnd type="none" w="med" len="med"/>
                    </a:lnB>
                    <a:solidFill>
                      <a:srgbClr val="FFFFFF"/>
                    </a:solidFill>
                  </a:tcPr>
                </a:tc>
                <a:tc>
                  <a:txBody>
                    <a:bodyPr/>
                    <a:lstStyle/>
                    <a:p>
                      <a:pPr algn="ctr"/>
                      <a:r>
                        <a:rPr lang="en-US" dirty="0" smtClean="0">
                          <a:solidFill>
                            <a:srgbClr val="000000"/>
                          </a:solidFill>
                        </a:rPr>
                        <a:t>2019</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38100" cap="flat" cmpd="sng" algn="ctr">
                      <a:solidFill>
                        <a:prstClr val="black"/>
                      </a:solidFill>
                      <a:prstDash val="solid"/>
                      <a:round/>
                      <a:headEnd type="none" w="med" len="med"/>
                      <a:tailEnd type="none" w="med" len="med"/>
                    </a:lnB>
                    <a:solidFill>
                      <a:srgbClr val="FFFFFF"/>
                    </a:solidFill>
                  </a:tcPr>
                </a:tc>
                <a:tc gridSpan="2">
                  <a:txBody>
                    <a:bodyPr/>
                    <a:lstStyle/>
                    <a:p>
                      <a:pPr algn="ctr"/>
                      <a:r>
                        <a:rPr lang="en-US" dirty="0" smtClean="0">
                          <a:solidFill>
                            <a:srgbClr val="000000"/>
                          </a:solidFill>
                        </a:rPr>
                        <a:t>2020</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38100" cap="flat" cmpd="sng" algn="ctr">
                      <a:solidFill>
                        <a:prstClr val="black"/>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a:r>
                        <a:rPr lang="en-US" dirty="0" smtClean="0">
                          <a:solidFill>
                            <a:srgbClr val="000000"/>
                          </a:solidFill>
                        </a:rPr>
                        <a:t>2021</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38100" cap="flat" cmpd="sng" algn="ctr">
                      <a:solidFill>
                        <a:prstClr val="black"/>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a:r>
                        <a:rPr lang="en-US" dirty="0" smtClean="0">
                          <a:solidFill>
                            <a:srgbClr val="000000"/>
                          </a:solidFill>
                        </a:rPr>
                        <a:t>2022</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38100" cap="flat" cmpd="sng" algn="ctr">
                      <a:solidFill>
                        <a:prstClr val="black"/>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a:r>
                        <a:rPr lang="en-US" dirty="0" smtClean="0">
                          <a:solidFill>
                            <a:srgbClr val="000000"/>
                          </a:solidFill>
                        </a:rPr>
                        <a:t>2023</a:t>
                      </a:r>
                      <a:endParaRPr lang="en-US" dirty="0">
                        <a:solidFill>
                          <a:srgbClr val="000000"/>
                        </a:solidFill>
                      </a:endParaRPr>
                    </a:p>
                  </a:txBody>
                  <a:tcPr>
                    <a:lnL w="12700" cap="flat" cmpd="sng" algn="ctr">
                      <a:solidFill>
                        <a:prstClr val="black"/>
                      </a:solidFill>
                      <a:prstDash val="solid"/>
                      <a:round/>
                      <a:headEnd type="none" w="med" len="med"/>
                      <a:tailEnd type="none" w="med" len="med"/>
                    </a:lnL>
                    <a:lnB w="38100" cap="flat" cmpd="sng" algn="ctr">
                      <a:solidFill>
                        <a:prstClr val="black"/>
                      </a:solidFill>
                      <a:prstDash val="solid"/>
                      <a:round/>
                      <a:headEnd type="none" w="med" len="med"/>
                      <a:tailEnd type="none" w="med" len="med"/>
                    </a:lnB>
                    <a:solidFill>
                      <a:srgbClr val="FFFFFF"/>
                    </a:solidFill>
                  </a:tcPr>
                </a:tc>
                <a:tc hMerge="1">
                  <a:txBody>
                    <a:bodyPr/>
                    <a:lstStyle/>
                    <a:p>
                      <a:endParaRPr lang="en-US"/>
                    </a:p>
                  </a:txBody>
                  <a:tcPr/>
                </a:tc>
              </a:tr>
              <a:tr h="370840">
                <a:tc>
                  <a:txBody>
                    <a:bodyPr/>
                    <a:lstStyle/>
                    <a:p>
                      <a:endParaRPr lang="en-US" dirty="0"/>
                    </a:p>
                  </a:txBody>
                  <a:tcPr>
                    <a:lnR w="127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accent6"/>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accent6"/>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accent6"/>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accent6"/>
                    </a:solidFill>
                  </a:tcPr>
                </a:tc>
                <a:tc>
                  <a:txBody>
                    <a:bodyPr/>
                    <a:lstStyle/>
                    <a:p>
                      <a:endParaRPr lang="en-US" sz="16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tc>
                  <a:txBody>
                    <a:bodyPr/>
                    <a:lstStyle/>
                    <a:p>
                      <a:r>
                        <a:rPr lang="en-US" sz="1600" dirty="0" smtClean="0"/>
                        <a:t>I.T.</a:t>
                      </a:r>
                      <a:endParaRPr lang="en-US" sz="16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accent4"/>
                    </a:solidFill>
                  </a:tcPr>
                </a:tc>
                <a:tc>
                  <a:txBody>
                    <a:bodyPr/>
                    <a:lstStyle/>
                    <a:p>
                      <a:endParaRPr lang="en-US" dirty="0">
                        <a:solidFill>
                          <a:schemeClr val="accent3"/>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accent3"/>
                    </a:solidFill>
                  </a:tcPr>
                </a:tc>
                <a:tc>
                  <a:txBody>
                    <a:bodyPr/>
                    <a:lstStyle/>
                    <a:p>
                      <a:r>
                        <a:rPr lang="en-US" sz="1600" dirty="0" smtClean="0">
                          <a:solidFill>
                            <a:schemeClr val="tx1"/>
                          </a:solidFill>
                        </a:rPr>
                        <a:t>I.T.</a:t>
                      </a:r>
                      <a:endParaRPr lang="en-US" sz="1600"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pattFill prst="wdUpDiag">
                      <a:fgClr>
                        <a:schemeClr val="accent3"/>
                      </a:fgClr>
                      <a:bgClr>
                        <a:schemeClr val="accent4"/>
                      </a:bgClr>
                    </a:pattFill>
                  </a:tcPr>
                </a:tc>
                <a:tc>
                  <a:txBody>
                    <a:bodyPr/>
                    <a:lstStyle/>
                    <a:p>
                      <a:endParaRPr lang="en-US" sz="1600"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accent3"/>
                    </a:solidFill>
                  </a:tcPr>
                </a:tc>
                <a:tc>
                  <a:txBody>
                    <a:bodyPr/>
                    <a:lstStyle/>
                    <a:p>
                      <a:endParaRPr lang="en-US" sz="1600" dirty="0">
                        <a:solidFill>
                          <a:schemeClr val="accent3"/>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accent3"/>
                    </a:solidFill>
                  </a:tcPr>
                </a:tc>
                <a:tc>
                  <a:txBody>
                    <a:bodyPr/>
                    <a:lstStyle/>
                    <a:p>
                      <a:endParaRPr lang="en-US" sz="1600" dirty="0"/>
                    </a:p>
                  </a:txBody>
                  <a:tcPr>
                    <a:lnL w="12700" cap="flat" cmpd="sng" algn="ctr">
                      <a:solidFill>
                        <a:prstClr val="black"/>
                      </a:solidFill>
                      <a:prstDash val="solid"/>
                      <a:round/>
                      <a:headEnd type="none" w="med" len="med"/>
                      <a:tailEnd type="none" w="med" len="med"/>
                    </a:lnL>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rgbClr val="FFFFFF"/>
                    </a:solidFill>
                  </a:tcPr>
                </a:tc>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sp>
        <p:nvSpPr>
          <p:cNvPr id="8" name="Process 7"/>
          <p:cNvSpPr/>
          <p:nvPr/>
        </p:nvSpPr>
        <p:spPr>
          <a:xfrm>
            <a:off x="3727349" y="1644789"/>
            <a:ext cx="4536000" cy="967622"/>
          </a:xfrm>
          <a:prstGeom prst="flowChartProcess">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Arial"/>
              <a:buChar char="•"/>
            </a:pPr>
            <a:r>
              <a:rPr lang="en-US" dirty="0" smtClean="0"/>
              <a:t>Make it work &amp; debug!</a:t>
            </a:r>
          </a:p>
          <a:p>
            <a:pPr marL="285750" indent="-285750">
              <a:buFont typeface="Arial"/>
              <a:buChar char="•"/>
            </a:pPr>
            <a:r>
              <a:rPr lang="en-US" dirty="0" smtClean="0"/>
              <a:t>Improve user experience (automation) based on </a:t>
            </a:r>
            <a:r>
              <a:rPr lang="en-US" dirty="0" smtClean="0"/>
              <a:t>real data &amp; user </a:t>
            </a:r>
            <a:r>
              <a:rPr lang="en-US" dirty="0" smtClean="0"/>
              <a:t>feedback</a:t>
            </a:r>
            <a:endParaRPr lang="en-US" dirty="0"/>
          </a:p>
        </p:txBody>
      </p:sp>
      <p:sp>
        <p:nvSpPr>
          <p:cNvPr id="10" name="Snip Diagonal Corner Rectangle 9"/>
          <p:cNvSpPr/>
          <p:nvPr/>
        </p:nvSpPr>
        <p:spPr>
          <a:xfrm>
            <a:off x="285844" y="4412723"/>
            <a:ext cx="4653391" cy="2321811"/>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b="1" dirty="0" smtClean="0"/>
              <a:t>MS</a:t>
            </a:r>
            <a:r>
              <a:rPr lang="en-US" dirty="0" smtClean="0"/>
              <a:t>: </a:t>
            </a:r>
            <a:r>
              <a:rPr lang="en-US" dirty="0" smtClean="0"/>
              <a:t>Solid base for ongoing development;</a:t>
            </a:r>
          </a:p>
          <a:p>
            <a:pPr marL="285750" indent="-285750">
              <a:buFont typeface="Arial"/>
              <a:buChar char="•"/>
            </a:pPr>
            <a:r>
              <a:rPr lang="en-US" dirty="0" smtClean="0"/>
              <a:t>Sustainable</a:t>
            </a:r>
            <a:r>
              <a:rPr lang="en-US" dirty="0" smtClean="0"/>
              <a:t>, maintainable, reliable, modularized and extensible program(s</a:t>
            </a:r>
            <a:r>
              <a:rPr lang="en-US" dirty="0" smtClean="0"/>
              <a:t>)</a:t>
            </a:r>
            <a:endParaRPr lang="en-US" dirty="0" smtClean="0"/>
          </a:p>
          <a:p>
            <a:pPr marL="285750" indent="-285750">
              <a:buFont typeface="Arial"/>
              <a:buChar char="•"/>
            </a:pPr>
            <a:r>
              <a:rPr lang="en-US" dirty="0" smtClean="0"/>
              <a:t>Scripting interface &amp; GUI</a:t>
            </a:r>
          </a:p>
          <a:p>
            <a:pPr marL="285750" indent="-285750">
              <a:buFont typeface="Arial"/>
              <a:buChar char="•"/>
            </a:pPr>
            <a:r>
              <a:rPr lang="en-US" dirty="0" smtClean="0"/>
              <a:t>Framework for live </a:t>
            </a:r>
            <a:r>
              <a:rPr lang="en-US" dirty="0" smtClean="0"/>
              <a:t>analysis</a:t>
            </a:r>
          </a:p>
          <a:p>
            <a:pPr marL="285750" indent="-285750">
              <a:buFont typeface="Arial"/>
              <a:buChar char="•"/>
            </a:pPr>
            <a:r>
              <a:rPr lang="en-US" dirty="0" smtClean="0"/>
              <a:t>Analysis for ESS specific features</a:t>
            </a:r>
          </a:p>
          <a:p>
            <a:pPr marL="285750" indent="-285750">
              <a:buFont typeface="Arial"/>
              <a:buChar char="•"/>
            </a:pPr>
            <a:r>
              <a:rPr lang="en-US" dirty="0" smtClean="0"/>
              <a:t>Features needed for Hot Commissioning</a:t>
            </a:r>
          </a:p>
        </p:txBody>
      </p:sp>
      <p:sp>
        <p:nvSpPr>
          <p:cNvPr id="11" name="Snip Diagonal Corner Rectangle 10"/>
          <p:cNvSpPr/>
          <p:nvPr/>
        </p:nvSpPr>
        <p:spPr>
          <a:xfrm>
            <a:off x="5112901" y="4409499"/>
            <a:ext cx="3431335" cy="1572376"/>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b="1" dirty="0" smtClean="0"/>
              <a:t>MS</a:t>
            </a:r>
            <a:r>
              <a:rPr lang="en-US" dirty="0" smtClean="0"/>
              <a:t>: Intuitive analysis software;</a:t>
            </a:r>
          </a:p>
          <a:p>
            <a:pPr marL="285750" indent="-285750">
              <a:buFont typeface="Arial"/>
              <a:buChar char="•"/>
            </a:pPr>
            <a:r>
              <a:rPr lang="en-US" dirty="0" smtClean="0"/>
              <a:t>User-friendly</a:t>
            </a:r>
          </a:p>
          <a:p>
            <a:pPr marL="285750" indent="-285750">
              <a:buFont typeface="Arial"/>
              <a:buChar char="•"/>
            </a:pPr>
            <a:r>
              <a:rPr lang="en-US" dirty="0" smtClean="0"/>
              <a:t>Automation</a:t>
            </a:r>
          </a:p>
          <a:p>
            <a:pPr marL="285750" indent="-285750">
              <a:buFont typeface="Arial"/>
              <a:buChar char="•"/>
            </a:pPr>
            <a:r>
              <a:rPr lang="en-US" dirty="0" smtClean="0"/>
              <a:t>Functional live </a:t>
            </a:r>
            <a:r>
              <a:rPr lang="en-US" dirty="0" smtClean="0"/>
              <a:t>analysis</a:t>
            </a:r>
          </a:p>
          <a:p>
            <a:pPr marL="285750" indent="-285750">
              <a:buFont typeface="Arial"/>
              <a:buChar char="•"/>
            </a:pPr>
            <a:r>
              <a:rPr lang="en-US" dirty="0" smtClean="0"/>
              <a:t>Scripting interface &amp; GUI</a:t>
            </a:r>
            <a:endParaRPr lang="en-US" dirty="0"/>
          </a:p>
        </p:txBody>
      </p:sp>
      <p:cxnSp>
        <p:nvCxnSpPr>
          <p:cNvPr id="13" name="Straight Connector 12"/>
          <p:cNvCxnSpPr/>
          <p:nvPr/>
        </p:nvCxnSpPr>
        <p:spPr>
          <a:xfrm flipH="1">
            <a:off x="3643488" y="3835477"/>
            <a:ext cx="1270089" cy="564418"/>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flipH="1">
            <a:off x="7479414" y="3848305"/>
            <a:ext cx="551654" cy="538763"/>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H="1">
            <a:off x="6260641" y="2616847"/>
            <a:ext cx="320730" cy="1026215"/>
          </a:xfrm>
          <a:prstGeom prst="line">
            <a:avLst/>
          </a:prstGeom>
        </p:spPr>
        <p:style>
          <a:lnRef idx="2">
            <a:schemeClr val="accent3"/>
          </a:lnRef>
          <a:fillRef idx="0">
            <a:schemeClr val="accent3"/>
          </a:fillRef>
          <a:effectRef idx="1">
            <a:schemeClr val="accent3"/>
          </a:effectRef>
          <a:fontRef idx="minor">
            <a:schemeClr val="tx1"/>
          </a:fontRef>
        </p:style>
      </p:cxnSp>
      <p:sp>
        <p:nvSpPr>
          <p:cNvPr id="27" name="TextBox 26"/>
          <p:cNvSpPr txBox="1"/>
          <p:nvPr/>
        </p:nvSpPr>
        <p:spPr>
          <a:xfrm>
            <a:off x="5311284" y="3861127"/>
            <a:ext cx="896324" cy="369332"/>
          </a:xfrm>
          <a:prstGeom prst="rect">
            <a:avLst/>
          </a:prstGeom>
          <a:noFill/>
        </p:spPr>
        <p:txBody>
          <a:bodyPr wrap="none" rtlCol="0">
            <a:spAutoFit/>
          </a:bodyPr>
          <a:lstStyle/>
          <a:p>
            <a:r>
              <a:rPr lang="en-US" dirty="0" err="1" smtClean="0"/>
              <a:t>Instr</a:t>
            </a:r>
            <a:r>
              <a:rPr lang="en-US" dirty="0" smtClean="0"/>
              <a:t> #1</a:t>
            </a:r>
            <a:endParaRPr lang="en-US" dirty="0"/>
          </a:p>
        </p:txBody>
      </p:sp>
      <p:sp>
        <p:nvSpPr>
          <p:cNvPr id="28" name="TextBox 27"/>
          <p:cNvSpPr txBox="1"/>
          <p:nvPr/>
        </p:nvSpPr>
        <p:spPr>
          <a:xfrm>
            <a:off x="6310410" y="3861127"/>
            <a:ext cx="896324" cy="369332"/>
          </a:xfrm>
          <a:prstGeom prst="rect">
            <a:avLst/>
          </a:prstGeom>
          <a:noFill/>
        </p:spPr>
        <p:txBody>
          <a:bodyPr wrap="none" rtlCol="0">
            <a:spAutoFit/>
          </a:bodyPr>
          <a:lstStyle/>
          <a:p>
            <a:r>
              <a:rPr lang="en-US" dirty="0" err="1" smtClean="0"/>
              <a:t>Instr</a:t>
            </a:r>
            <a:r>
              <a:rPr lang="en-US" dirty="0" smtClean="0"/>
              <a:t> #2</a:t>
            </a:r>
            <a:endParaRPr lang="en-US" dirty="0"/>
          </a:p>
        </p:txBody>
      </p:sp>
    </p:spTree>
    <p:extLst>
      <p:ext uri="{BB962C8B-B14F-4D97-AF65-F5344CB8AC3E}">
        <p14:creationId xmlns:p14="http://schemas.microsoft.com/office/powerpoint/2010/main" val="35688511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smtClean="0">
                <a:solidFill>
                  <a:srgbClr val="FFFFFF"/>
                </a:solidFill>
              </a:rPr>
              <a:t>What is intuitive software?</a:t>
            </a:r>
            <a:endParaRPr lang="en-US" dirty="0">
              <a:solidFill>
                <a:srgbClr val="FFFFFF"/>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551115BC-487E-4422-894C-CB7CD3E79223}" type="slidenum">
              <a:rPr lang="sv-SE" smtClean="0"/>
              <a:t>9</a:t>
            </a:fld>
            <a:endParaRPr lang="sv-SE"/>
          </a:p>
        </p:txBody>
      </p:sp>
      <p:pic>
        <p:nvPicPr>
          <p:cNvPr id="5" name="Picture 3" descr="165298Archeology.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285" t="26212" r="14917" b="24501"/>
          <a:stretch>
            <a:fillRect/>
          </a:stretch>
        </p:blipFill>
        <p:spPr bwMode="auto">
          <a:xfrm>
            <a:off x="1324819" y="3115841"/>
            <a:ext cx="1951037"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6183_SMJPG_2012062508151101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039641"/>
            <a:ext cx="339407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85169" y="5046241"/>
            <a:ext cx="1003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6178" y="5297066"/>
            <a:ext cx="202565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10553" b="9071"/>
          <a:stretch>
            <a:fillRect/>
          </a:stretch>
        </p:blipFill>
        <p:spPr bwMode="auto">
          <a:xfrm>
            <a:off x="6411590" y="5730453"/>
            <a:ext cx="19145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Callout 9"/>
          <p:cNvSpPr/>
          <p:nvPr/>
        </p:nvSpPr>
        <p:spPr>
          <a:xfrm>
            <a:off x="854919" y="1741066"/>
            <a:ext cx="1938337" cy="1325562"/>
          </a:xfrm>
          <a:prstGeom prst="downArrowCallou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1600" dirty="0"/>
              <a:t>Non-expert and occasional user (few days/year)</a:t>
            </a:r>
          </a:p>
        </p:txBody>
      </p:sp>
      <p:sp>
        <p:nvSpPr>
          <p:cNvPr id="11" name="Down Arrow Callout 10"/>
          <p:cNvSpPr/>
          <p:nvPr/>
        </p:nvSpPr>
        <p:spPr>
          <a:xfrm>
            <a:off x="5336853" y="1744241"/>
            <a:ext cx="1939925" cy="1230312"/>
          </a:xfrm>
          <a:prstGeom prst="downArrowCallou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1600" dirty="0"/>
              <a:t>Experienced (daily) or geeky user</a:t>
            </a:r>
          </a:p>
        </p:txBody>
      </p:sp>
      <p:sp>
        <p:nvSpPr>
          <p:cNvPr id="13" name="Footer Placeholder 2"/>
          <p:cNvSpPr>
            <a:spLocks noGrp="1"/>
          </p:cNvSpPr>
          <p:nvPr>
            <p:ph type="ftr" sz="quarter" idx="4294967295"/>
          </p:nvPr>
        </p:nvSpPr>
        <p:spPr>
          <a:xfrm>
            <a:off x="457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da-DK" sz="1000">
                <a:solidFill>
                  <a:srgbClr val="F8F8F8"/>
                </a:solidFill>
              </a:rPr>
              <a:t>The Niels Bohr Institute</a:t>
            </a:r>
          </a:p>
        </p:txBody>
      </p:sp>
      <p:sp>
        <p:nvSpPr>
          <p:cNvPr id="3" name="TextBox 2"/>
          <p:cNvSpPr txBox="1"/>
          <p:nvPr/>
        </p:nvSpPr>
        <p:spPr>
          <a:xfrm>
            <a:off x="814200" y="6309320"/>
            <a:ext cx="2461656" cy="369332"/>
          </a:xfrm>
          <a:prstGeom prst="rect">
            <a:avLst/>
          </a:prstGeom>
          <a:noFill/>
        </p:spPr>
        <p:txBody>
          <a:bodyPr wrap="none" rtlCol="0">
            <a:spAutoFit/>
          </a:bodyPr>
          <a:lstStyle/>
          <a:p>
            <a:r>
              <a:rPr lang="en-US" dirty="0" smtClean="0"/>
              <a:t>Graphical User Interface</a:t>
            </a:r>
            <a:endParaRPr lang="en-US" dirty="0"/>
          </a:p>
        </p:txBody>
      </p:sp>
      <p:sp>
        <p:nvSpPr>
          <p:cNvPr id="14" name="TextBox 13"/>
          <p:cNvSpPr txBox="1"/>
          <p:nvPr/>
        </p:nvSpPr>
        <p:spPr>
          <a:xfrm>
            <a:off x="5436096" y="6381328"/>
            <a:ext cx="2487467" cy="369332"/>
          </a:xfrm>
          <a:prstGeom prst="rect">
            <a:avLst/>
          </a:prstGeom>
          <a:noFill/>
        </p:spPr>
        <p:txBody>
          <a:bodyPr wrap="none" rtlCol="0">
            <a:spAutoFit/>
          </a:bodyPr>
          <a:lstStyle/>
          <a:p>
            <a:r>
              <a:rPr lang="en-US" dirty="0" smtClean="0"/>
              <a:t>Command Line Interface</a:t>
            </a:r>
            <a:endParaRPr lang="en-US" dirty="0"/>
          </a:p>
        </p:txBody>
      </p:sp>
      <p:pic>
        <p:nvPicPr>
          <p:cNvPr id="15" name="Picture 14"/>
          <p:cNvPicPr>
            <a:picLocks noChangeAspect="1"/>
          </p:cNvPicPr>
          <p:nvPr/>
        </p:nvPicPr>
        <p:blipFill>
          <a:blip r:embed="rId8"/>
          <a:stretch>
            <a:fillRect/>
          </a:stretch>
        </p:blipFill>
        <p:spPr>
          <a:xfrm rot="20808691">
            <a:off x="2744916" y="1916424"/>
            <a:ext cx="2664296" cy="2823095"/>
          </a:xfrm>
          <a:prstGeom prst="rect">
            <a:avLst/>
          </a:prstGeom>
        </p:spPr>
      </p:pic>
      <p:pic>
        <p:nvPicPr>
          <p:cNvPr id="16" name="Picture 15"/>
          <p:cNvPicPr>
            <a:picLocks noChangeAspect="1"/>
          </p:cNvPicPr>
          <p:nvPr/>
        </p:nvPicPr>
        <p:blipFill>
          <a:blip r:embed="rId9"/>
          <a:stretch>
            <a:fillRect/>
          </a:stretch>
        </p:blipFill>
        <p:spPr>
          <a:xfrm rot="1139386">
            <a:off x="4088465" y="3444074"/>
            <a:ext cx="4426822" cy="221341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TextBox 16"/>
          <p:cNvSpPr txBox="1"/>
          <p:nvPr/>
        </p:nvSpPr>
        <p:spPr>
          <a:xfrm>
            <a:off x="5938761" y="3797905"/>
            <a:ext cx="600633" cy="1169551"/>
          </a:xfrm>
          <a:prstGeom prst="rect">
            <a:avLst/>
          </a:prstGeom>
          <a:noFill/>
        </p:spPr>
        <p:txBody>
          <a:bodyPr wrap="none" rtlCol="0">
            <a:spAutoFit/>
          </a:bodyPr>
          <a:lstStyle/>
          <a:p>
            <a:r>
              <a:rPr lang="en-US" sz="7000" b="1" dirty="0" smtClean="0">
                <a:solidFill>
                  <a:schemeClr val="bg1"/>
                </a:solidFill>
              </a:rPr>
              <a:t>?</a:t>
            </a:r>
            <a:endParaRPr lang="en-US" sz="7000" b="1" dirty="0">
              <a:solidFill>
                <a:schemeClr val="bg1"/>
              </a:solidFill>
            </a:endParaRPr>
          </a:p>
        </p:txBody>
      </p:sp>
    </p:spTree>
    <p:extLst>
      <p:ext uri="{BB962C8B-B14F-4D97-AF65-F5344CB8AC3E}">
        <p14:creationId xmlns:p14="http://schemas.microsoft.com/office/powerpoint/2010/main" val="3564525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par>
                          <p:cTn id="25" fill="hold">
                            <p:stCondLst>
                              <p:cond delay="2500"/>
                            </p:stCondLst>
                            <p:childTnLst>
                              <p:par>
                                <p:cTn id="26" presetID="12" presetClass="entr" presetSubtype="4"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ppt_y</p:attrName>
                                        </p:attrNameLst>
                                      </p:cBhvr>
                                      <p:tavLst>
                                        <p:tav tm="0">
                                          <p:val>
                                            <p:strVal val="#ppt_y+#ppt_h*1.125000"/>
                                          </p:val>
                                        </p:tav>
                                        <p:tav tm="100000">
                                          <p:val>
                                            <p:strVal val="#ppt_y"/>
                                          </p:val>
                                        </p:tav>
                                      </p:tavLst>
                                    </p:anim>
                                    <p:animEffect transition="in" filter="wipe(up)">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900" decel="100000" fill="hold"/>
                                        <p:tgtEl>
                                          <p:spTgt spid="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par>
                          <p:cTn id="42" fill="hold">
                            <p:stCondLst>
                              <p:cond delay="1500"/>
                            </p:stCondLst>
                            <p:childTnLst>
                              <p:par>
                                <p:cTn id="43" presetID="12" presetClass="entr" presetSubtype="4"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p:tgtEl>
                                          <p:spTgt spid="8"/>
                                        </p:tgtEl>
                                        <p:attrNameLst>
                                          <p:attrName>ppt_y</p:attrName>
                                        </p:attrNameLst>
                                      </p:cBhvr>
                                      <p:tavLst>
                                        <p:tav tm="0">
                                          <p:val>
                                            <p:strVal val="#ppt_y+#ppt_h*1.125000"/>
                                          </p:val>
                                        </p:tav>
                                        <p:tav tm="100000">
                                          <p:val>
                                            <p:strVal val="#ppt_y"/>
                                          </p:val>
                                        </p:tav>
                                      </p:tavLst>
                                    </p:anim>
                                    <p:animEffect transition="in" filter="wipe(up)">
                                      <p:cBhvr>
                                        <p:cTn id="46" dur="500"/>
                                        <p:tgtEl>
                                          <p:spTgt spid="8"/>
                                        </p:tgtEl>
                                      </p:cBhvr>
                                    </p:animEffect>
                                  </p:childTnLst>
                                </p:cTn>
                              </p:par>
                            </p:childTnLst>
                          </p:cTn>
                        </p:par>
                        <p:par>
                          <p:cTn id="47" fill="hold">
                            <p:stCondLst>
                              <p:cond delay="2000"/>
                            </p:stCondLst>
                            <p:childTnLst>
                              <p:par>
                                <p:cTn id="48" presetID="12" presetClass="entr" presetSubtype="4"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p:tgtEl>
                                          <p:spTgt spid="9"/>
                                        </p:tgtEl>
                                        <p:attrNameLst>
                                          <p:attrName>ppt_y</p:attrName>
                                        </p:attrNameLst>
                                      </p:cBhvr>
                                      <p:tavLst>
                                        <p:tav tm="0">
                                          <p:val>
                                            <p:strVal val="#ppt_y+#ppt_h*1.125000"/>
                                          </p:val>
                                        </p:tav>
                                        <p:tav tm="100000">
                                          <p:val>
                                            <p:strVal val="#ppt_y"/>
                                          </p:val>
                                        </p:tav>
                                      </p:tavLst>
                                    </p:anim>
                                    <p:animEffect transition="in" filter="wipe(up)">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randombar(horizontal)">
                                      <p:cBhvr>
                                        <p:cTn id="67" dur="500"/>
                                        <p:tgtEl>
                                          <p:spTgt spid="16"/>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 grpId="0"/>
      <p:bldP spid="14" grpId="0"/>
      <p:bldP spid="17" grpId="0"/>
    </p:bld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ESS Core Powerpoint" id="{F02C5803-D437-4A4B-B279-84472F47EB33}" vid="{77746F4A-52A9-724A-84EC-D1436FAAE3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 Core Powerpoint.potx</Template>
  <TotalTime>18978</TotalTime>
  <Words>6279</Words>
  <Application>Microsoft Macintosh PowerPoint</Application>
  <PresentationFormat>On-screen Show (4:3)</PresentationFormat>
  <Paragraphs>963</Paragraphs>
  <Slides>60</Slides>
  <Notes>15</Notes>
  <HiddenSlides>18</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ESS Core Powerpoint</vt:lpstr>
      <vt:lpstr>Microsoft Excel Sheet</vt:lpstr>
      <vt:lpstr>Data Analysis and Modelling</vt:lpstr>
      <vt:lpstr>Data Analysis and Modeling Scope</vt:lpstr>
      <vt:lpstr>Required for world class user programme</vt:lpstr>
      <vt:lpstr>SINE2020 WP10: Data treatment software</vt:lpstr>
      <vt:lpstr>High-level requirements/deliverables (across instrument classes)</vt:lpstr>
      <vt:lpstr>Sub-class specific requirements/deliverables</vt:lpstr>
      <vt:lpstr>High-level schedule</vt:lpstr>
      <vt:lpstr>Time line for sub-class with two instruments</vt:lpstr>
      <vt:lpstr>What is intuitive software?</vt:lpstr>
      <vt:lpstr>Agile development facilitates user involvement</vt:lpstr>
      <vt:lpstr>We use JIRA for project management</vt:lpstr>
      <vt:lpstr>Important to prioritize</vt:lpstr>
      <vt:lpstr>Continuous integration facilitates stability</vt:lpstr>
      <vt:lpstr>Working with instrument teams and other stakeholders</vt:lpstr>
      <vt:lpstr>DAM group setup</vt:lpstr>
      <vt:lpstr>Finding in kind partners</vt:lpstr>
      <vt:lpstr>In kind partners</vt:lpstr>
      <vt:lpstr>Overview of In kind contributions</vt:lpstr>
      <vt:lpstr>13.4.4: Planned In kind contributions</vt:lpstr>
      <vt:lpstr>13.4.4: Planned In kind contributions</vt:lpstr>
      <vt:lpstr>13.4.4: Current plan aligned to envisioned instrument schedule</vt:lpstr>
      <vt:lpstr>13.4.4 In kind contributors issues &amp; status</vt:lpstr>
      <vt:lpstr>13.4.4 Risks (1/2)</vt:lpstr>
      <vt:lpstr>13.4.4 Risks (2/2)</vt:lpstr>
      <vt:lpstr>Scenario A: Introduction</vt:lpstr>
      <vt:lpstr>Scenario A: High-level schedule (with indication of changes)</vt:lpstr>
      <vt:lpstr>Reduce risks and construction cost</vt:lpstr>
      <vt:lpstr>Scenario A: Strengths</vt:lpstr>
      <vt:lpstr>Scenario A: Weaknesses </vt:lpstr>
      <vt:lpstr>Scenario A: Opportunities</vt:lpstr>
      <vt:lpstr>Scenario A: Threats</vt:lpstr>
      <vt:lpstr>Scenario B: Introduction</vt:lpstr>
      <vt:lpstr>Desired scenario</vt:lpstr>
      <vt:lpstr>Scenario B: SWOT analysis</vt:lpstr>
      <vt:lpstr>Summary</vt:lpstr>
      <vt:lpstr>Engineering</vt:lpstr>
      <vt:lpstr>Imaging – Deliverables (&amp; staffing)</vt:lpstr>
      <vt:lpstr>Imaging - Status</vt:lpstr>
      <vt:lpstr>Engineering diffraction - deliverables</vt:lpstr>
      <vt:lpstr>Engineering diffraction - Status</vt:lpstr>
      <vt:lpstr>Diffraction</vt:lpstr>
      <vt:lpstr>Powder Diffraction – Deliverables for H.C.</vt:lpstr>
      <vt:lpstr>Powder diffraction – status</vt:lpstr>
      <vt:lpstr>Single Crystal Diffraction – Deliverables for H.C</vt:lpstr>
      <vt:lpstr>Single-crystal diffraction - Status</vt:lpstr>
      <vt:lpstr>Macro-molecular diffraction</vt:lpstr>
      <vt:lpstr>Large-scale Structures</vt:lpstr>
      <vt:lpstr>SANS - Deliverables</vt:lpstr>
      <vt:lpstr>PowerPoint Presentation</vt:lpstr>
      <vt:lpstr>Reflectometry – Deliverables for H.C.</vt:lpstr>
      <vt:lpstr>Reflectometry - Status</vt:lpstr>
      <vt:lpstr>Spectroscopy</vt:lpstr>
      <vt:lpstr>Molecular Spectroscopy</vt:lpstr>
      <vt:lpstr>QENS deliverables</vt:lpstr>
      <vt:lpstr>QENS - Status</vt:lpstr>
      <vt:lpstr>INS – deliverables &amp; status</vt:lpstr>
      <vt:lpstr>Staffing (in kind contributions) are aligned with instrument schedule</vt:lpstr>
      <vt:lpstr>Many diffraction software solutions available, but any sustainable ones?</vt:lpstr>
      <vt:lpstr>PowerPoint Presentation</vt:lpstr>
      <vt:lpstr>The team</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Thomas Holm Rod</cp:lastModifiedBy>
  <cp:revision>3416</cp:revision>
  <cp:lastPrinted>2016-08-24T06:51:22Z</cp:lastPrinted>
  <dcterms:created xsi:type="dcterms:W3CDTF">2013-10-29T16:05:10Z</dcterms:created>
  <dcterms:modified xsi:type="dcterms:W3CDTF">2016-08-24T09:33:20Z</dcterms:modified>
</cp:coreProperties>
</file>