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2" r:id="rId2"/>
  </p:sldMasterIdLst>
  <p:notesMasterIdLst>
    <p:notesMasterId r:id="rId13"/>
  </p:notesMasterIdLst>
  <p:handoutMasterIdLst>
    <p:handoutMasterId r:id="rId14"/>
  </p:handoutMasterIdLst>
  <p:sldIdLst>
    <p:sldId id="286" r:id="rId3"/>
    <p:sldId id="870" r:id="rId4"/>
    <p:sldId id="871" r:id="rId5"/>
    <p:sldId id="931" r:id="rId6"/>
    <p:sldId id="872" r:id="rId7"/>
    <p:sldId id="927" r:id="rId8"/>
    <p:sldId id="928" r:id="rId9"/>
    <p:sldId id="873" r:id="rId10"/>
    <p:sldId id="874" r:id="rId11"/>
    <p:sldId id="875" r:id="rId12"/>
  </p:sldIdLst>
  <p:sldSz cx="9144000" cy="6858000" type="screen4x3"/>
  <p:notesSz cx="6858000" cy="9144000"/>
  <p:custShowLst>
    <p:custShow name="Custom Show 1" id="0">
      <p:sldLst/>
    </p:custShow>
  </p:custShowLst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ACCFF"/>
    <a:srgbClr val="50B5E7"/>
    <a:srgbClr val="62A4CA"/>
    <a:srgbClr val="00E100"/>
    <a:srgbClr val="FF7D00"/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 autoAdjust="0"/>
    <p:restoredTop sz="99642" autoAdjust="0"/>
  </p:normalViewPr>
  <p:slideViewPr>
    <p:cSldViewPr snapToGrid="0" snapToObjects="1">
      <p:cViewPr varScale="1">
        <p:scale>
          <a:sx n="101" d="100"/>
          <a:sy n="101" d="100"/>
        </p:scale>
        <p:origin x="-1288" y="-112"/>
      </p:cViewPr>
      <p:guideLst>
        <p:guide orient="horz" pos="1232"/>
        <p:guide orient="horz" pos="908"/>
        <p:guide pos="4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AE58-0CB7-2B49-BC2B-99543F812727}" type="datetimeFigureOut">
              <a:rPr lang="sv-SE" smtClean="0"/>
              <a:pPr/>
              <a:t>23/08/16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0A657-9475-004C-BDED-BB6C61EC949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64104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41830-0E87-9D46-A15F-C0C0B780FA23}" type="datetimeFigureOut">
              <a:rPr lang="sv-SE" smtClean="0"/>
              <a:pPr/>
              <a:t>23/08/16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0035E-6164-C447-BCFF-46EC70F7402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9421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cxnSp>
        <p:nvCxnSpPr>
          <p:cNvPr id="3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38C62C7-F79B-CD4A-A5DF-5683BBEC4A65}" type="slidenum">
              <a:rPr lang="sv-SE" sz="1200" smtClean="0"/>
              <a:pPr algn="r"/>
              <a:t>‹#›</a:t>
            </a:fld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25638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6FA8-2747-8B48-B875-7188D7D52357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258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81D5-AA54-714D-95DB-FC2D521B139D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4101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7EBA-003E-894C-98C0-8C1EF1E9C0CE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65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401DC-9CB6-C94C-A035-AE4D557374BC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3458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BB0AE-5A3A-F04D-A9F3-EAE846CBBB6B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0237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äng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682749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pic>
        <p:nvPicPr>
          <p:cNvPr id="11" name="Bildobjekt 10" descr="ESS-logga-blå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756" y="362809"/>
            <a:ext cx="1728000" cy="924480"/>
          </a:xfrm>
          <a:prstGeom prst="rect">
            <a:avLst/>
          </a:prstGeom>
        </p:spPr>
      </p:pic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9773-FC84-AC4D-9D28-F5B786E3C95F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622138" y="130718"/>
            <a:ext cx="6290083" cy="147002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>
              <a:defRPr sz="4000">
                <a:solidFill>
                  <a:srgbClr val="0094C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1753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7098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9B50-EEBF-444C-B824-2C0A43D21C29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48099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D6AF-D5AE-CB4F-87B1-135CD6BE978E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93341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3AFD-4241-5943-8971-1E78BBFD6498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6108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text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42900" indent="-342900" algn="l">
              <a:lnSpc>
                <a:spcPct val="90000"/>
              </a:lnSpc>
              <a:buFont typeface="Arial"/>
              <a:buChar char="•"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6" name="Rektangel med rundade hörn 5"/>
          <p:cNvSpPr/>
          <p:nvPr userDrawn="1"/>
        </p:nvSpPr>
        <p:spPr>
          <a:xfrm>
            <a:off x="6205857" y="1955801"/>
            <a:ext cx="2479040" cy="2479040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7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1372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B3EA-4F05-F94F-97FA-8B911338AD11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63387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56E0-8F8D-C941-8AB5-18592FC9E816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28659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DE5E-57C8-6541-B04A-4FEA1C5CE2B2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30615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4CEC7-2FA1-3A4A-BE3C-F5D796A3D98D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00504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220F-A698-4F4F-8ACB-8805387EB33A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39349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136A-0A85-2440-9BF1-343324EDBE1C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6619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7375-6695-8140-8F0A-072BD445F54F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4170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text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96900" marR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chemeClr val="bg1"/>
                </a:solidFill>
              </a:defRPr>
            </a:lvl1pPr>
            <a:lvl2pPr marL="648000" marR="0" indent="-234000" algn="l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baseline="0">
                <a:solidFill>
                  <a:srgbClr val="FFFFFF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</a:p>
          <a:p>
            <a:pPr lvl="1"/>
            <a:r>
              <a:rPr lang="sv-SE" dirty="0" smtClean="0"/>
              <a:t>Test sub bullet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93512" y="-1"/>
            <a:ext cx="5762624" cy="144145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smtClean="0"/>
              <a:t>Blue bullet page</a:t>
            </a:r>
            <a:endParaRPr lang="sv-SE"/>
          </a:p>
        </p:txBody>
      </p:sp>
      <p:cxnSp>
        <p:nvCxnSpPr>
          <p:cNvPr id="4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18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bil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96900" marR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rgbClr val="0094CA"/>
                </a:solidFill>
              </a:defRPr>
            </a:lvl1pPr>
            <a:lvl2pPr marL="648000" marR="0" indent="-234000" algn="l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baseline="0">
                <a:solidFill>
                  <a:srgbClr val="0094CA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</a:p>
          <a:p>
            <a:pPr lvl="1"/>
            <a:r>
              <a:rPr lang="sv-SE" dirty="0" smtClean="0"/>
              <a:t>Test sub bullet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93512" y="-1"/>
            <a:ext cx="5762624" cy="144145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smtClean="0"/>
              <a:t>White bullet page</a:t>
            </a:r>
            <a:endParaRPr lang="sv-SE"/>
          </a:p>
        </p:txBody>
      </p:sp>
      <p:cxnSp>
        <p:nvCxnSpPr>
          <p:cNvPr id="4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38C62C7-F79B-CD4A-A5DF-5683BBEC4A65}" type="slidenum">
              <a:rPr lang="sv-SE" sz="1200" smtClean="0"/>
              <a:pPr algn="r"/>
              <a:t>‹#›</a:t>
            </a:fld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38489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8913" y="0"/>
            <a:ext cx="6067426" cy="1441531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69993" y="1964945"/>
            <a:ext cx="6536399" cy="403898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6A15-A2C2-0E41-9DE4-010C0B0B3333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71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B1DA-B944-6140-B7F5-AB5049DAE69B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211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69FA7-588D-F242-B226-5AB564D508AA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7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DDC82-EAE6-AF49-8201-FFCF32064398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596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DCD4-91F4-4C4C-B804-E8D3D9779EF3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6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731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3511" y="1964945"/>
            <a:ext cx="6536399" cy="40389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94CA"/>
                </a:solidFill>
              </a:defRPr>
            </a:lvl1pPr>
          </a:lstStyle>
          <a:p>
            <a:fld id="{536FF277-5E8C-C849-958D-3EBBE89D3841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94CA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94CA"/>
                </a:solidFill>
              </a:defRPr>
            </a:lvl1pPr>
          </a:lstStyle>
          <a:p>
            <a:fld id="{038C62C7-F79B-CD4A-A5DF-5683BBEC4A6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pic>
        <p:nvPicPr>
          <p:cNvPr id="8" name="Bildobjekt 7" descr="ESS-vit-logga.pn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974" y="378759"/>
            <a:ext cx="1359826" cy="727507"/>
          </a:xfrm>
          <a:prstGeom prst="rect">
            <a:avLst/>
          </a:prstGeom>
        </p:spPr>
      </p:pic>
      <p:sp>
        <p:nvSpPr>
          <p:cNvPr id="11" name="Platshållare för rubrik 10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200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75" r:id="rId3"/>
    <p:sldLayoutId id="2147483676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ts val="2400"/>
        </a:lnSpc>
        <a:spcBef>
          <a:spcPct val="20000"/>
        </a:spcBef>
        <a:spcAft>
          <a:spcPts val="1200"/>
        </a:spcAft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B67D0-C01B-6941-B94F-2B6A02418D7B}" type="datetime1">
              <a:rPr lang="sv-SE" smtClean="0"/>
              <a:pPr/>
              <a:t>23/08/16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797C7-3D02-2A4F-97AD-9EB2A99A67F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304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ESS-vit-logg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60" y="408940"/>
            <a:ext cx="2082800" cy="1114297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-31277" y="2419149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FFFF"/>
                </a:solidFill>
              </a:rPr>
              <a:t>13.4.2.11: User office </a:t>
            </a:r>
            <a:r>
              <a:rPr lang="en-GB" sz="3600" dirty="0" smtClean="0">
                <a:solidFill>
                  <a:srgbClr val="FFFFFF"/>
                </a:solidFill>
              </a:rPr>
              <a:t>software:</a:t>
            </a:r>
          </a:p>
          <a:p>
            <a:pPr algn="ctr"/>
            <a:r>
              <a:rPr lang="en-GB" sz="3600" dirty="0" smtClean="0">
                <a:solidFill>
                  <a:srgbClr val="FFFFFF"/>
                </a:solidFill>
              </a:rPr>
              <a:t>Cost Reduction Target Analysis</a:t>
            </a:r>
            <a:endParaRPr lang="en-GB" sz="3600" dirty="0">
              <a:solidFill>
                <a:srgbClr val="FFFFFF"/>
              </a:solidFill>
            </a:endParaRPr>
          </a:p>
        </p:txBody>
      </p:sp>
      <p:sp>
        <p:nvSpPr>
          <p:cNvPr id="8" name="textruta 3"/>
          <p:cNvSpPr txBox="1"/>
          <p:nvPr/>
        </p:nvSpPr>
        <p:spPr>
          <a:xfrm>
            <a:off x="121679" y="451521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FFFF"/>
                </a:solidFill>
              </a:rPr>
              <a:t>Sune </a:t>
            </a:r>
            <a:r>
              <a:rPr lang="en-GB" sz="2400" dirty="0" err="1" smtClean="0">
                <a:solidFill>
                  <a:srgbClr val="FFFFFF"/>
                </a:solidFill>
              </a:rPr>
              <a:t>Rastad</a:t>
            </a:r>
            <a:r>
              <a:rPr lang="en-GB" sz="2400" dirty="0" smtClean="0">
                <a:solidFill>
                  <a:srgbClr val="FFFFFF"/>
                </a:solidFill>
              </a:rPr>
              <a:t> </a:t>
            </a:r>
            <a:r>
              <a:rPr lang="en-GB" sz="2400" dirty="0" err="1" smtClean="0">
                <a:solidFill>
                  <a:srgbClr val="FFFFFF"/>
                </a:solidFill>
              </a:rPr>
              <a:t>Bahn</a:t>
            </a:r>
            <a:endParaRPr lang="en-GB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942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</a:t>
            </a:r>
            <a:r>
              <a:rPr lang="en-US" dirty="0"/>
              <a:t>office </a:t>
            </a:r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3166" y="1798836"/>
            <a:ext cx="827414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Significant cut in labor, causing a high risk of impacting early scientific success and credibility, as well as increasing cost for the User Office will allow the desired cut (320 k€) in the area of User Office software </a:t>
            </a:r>
            <a:br>
              <a:rPr lang="en-US" sz="2000" dirty="0" smtClean="0"/>
            </a:b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If we are not allowed to move into operation before the first proposal round is completed, we will be short of 381 k€, more than countering the obtained saving through cutting in labor.</a:t>
            </a:r>
            <a:br>
              <a:rPr lang="en-US" sz="2000" dirty="0" smtClean="0"/>
            </a:b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As with data systems in-kind we might be able to save 20% (320 k€) by buying consultants from e.g. the </a:t>
            </a:r>
            <a:r>
              <a:rPr lang="en-US" sz="2000" dirty="0"/>
              <a:t>D</a:t>
            </a:r>
            <a:r>
              <a:rPr lang="en-US" sz="2000" dirty="0" smtClean="0"/>
              <a:t>anish IT-university compared to the in-kind cost book rates. 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38C62C7-F79B-CD4A-A5DF-5683BBEC4A65}" type="slidenum">
              <a:rPr lang="sv-SE" sz="1200" smtClean="0"/>
              <a:pPr algn="r"/>
              <a:t>10</a:t>
            </a:fld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1595632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Coordination and User Office software</a:t>
            </a:r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38C62C7-F79B-CD4A-A5DF-5683BBEC4A65}" type="slidenum">
              <a:rPr lang="sv-SE" sz="1200" smtClean="0"/>
              <a:pPr algn="r"/>
              <a:t>2</a:t>
            </a:fld>
            <a:endParaRPr lang="sv-SE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68347" y="4828776"/>
            <a:ext cx="445160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Scope and schedule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Budget and achievements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Cost reduction scenarios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Adapting to change in instrument schedule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Summary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4113" y="1876092"/>
            <a:ext cx="791755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Core team:</a:t>
            </a:r>
          </a:p>
          <a:p>
            <a:r>
              <a:rPr lang="en-US" dirty="0" smtClean="0"/>
              <a:t>Group Leader – Sune Rastad Bahn</a:t>
            </a:r>
          </a:p>
          <a:p>
            <a:endParaRPr lang="en-US" dirty="0" smtClean="0"/>
          </a:p>
          <a:p>
            <a:r>
              <a:rPr lang="en-US" b="1" dirty="0" smtClean="0"/>
              <a:t>In-kind partner: To be found</a:t>
            </a:r>
            <a:endParaRPr lang="en-GB" b="1" dirty="0" smtClean="0"/>
          </a:p>
          <a:p>
            <a:r>
              <a:rPr lang="en-US" dirty="0" smtClean="0"/>
              <a:t>(Project) Lead software developer</a:t>
            </a:r>
          </a:p>
          <a:p>
            <a:r>
              <a:rPr lang="en-US" dirty="0" smtClean="0"/>
              <a:t>2 software developers</a:t>
            </a:r>
          </a:p>
          <a:p>
            <a:endParaRPr lang="en-US" dirty="0"/>
          </a:p>
          <a:p>
            <a:r>
              <a:rPr lang="en-US" b="1" dirty="0" smtClean="0"/>
              <a:t>Strategy is to deliver </a:t>
            </a:r>
            <a:r>
              <a:rPr lang="en-US" b="1" dirty="0"/>
              <a:t>user office software by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Leveraging existing software </a:t>
            </a:r>
            <a:r>
              <a:rPr lang="en-US" dirty="0" smtClean="0"/>
              <a:t>packages to avoid from scratch development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/>
              <a:t>Use in-kind </a:t>
            </a:r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1026" name="Picture 2" descr="C:\Users\mark\Dropbox\DMSC\ICB &amp; Cost Targets\su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8304" y="1970689"/>
            <a:ext cx="1236021" cy="13243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31387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office software scope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7152" y="1399024"/>
            <a:ext cx="8798917" cy="544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Develop and install software supporting the User Office in Scientific Activities Division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000" dirty="0" smtClean="0"/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User data base</a:t>
            </a:r>
          </a:p>
          <a:p>
            <a:pPr lvl="1"/>
            <a:r>
              <a:rPr lang="en-US" dirty="0" smtClean="0"/>
              <a:t>Keep track of visitors and </a:t>
            </a:r>
            <a:br>
              <a:rPr lang="en-US" dirty="0" smtClean="0"/>
            </a:br>
            <a:r>
              <a:rPr lang="en-US" dirty="0" smtClean="0"/>
              <a:t>their association</a:t>
            </a:r>
            <a:br>
              <a:rPr lang="en-US" dirty="0" smtClean="0"/>
            </a:br>
            <a:endParaRPr lang="en-US" sz="800" dirty="0" smtClean="0"/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Sample handling</a:t>
            </a:r>
          </a:p>
          <a:p>
            <a:pPr lvl="1"/>
            <a:r>
              <a:rPr lang="en-US" dirty="0" smtClean="0"/>
              <a:t>Keep track of samples, </a:t>
            </a:r>
            <a:br>
              <a:rPr lang="en-US" dirty="0" smtClean="0"/>
            </a:br>
            <a:r>
              <a:rPr lang="en-US" dirty="0" smtClean="0"/>
              <a:t>including toxicity, </a:t>
            </a:r>
            <a:br>
              <a:rPr lang="en-US" dirty="0" smtClean="0"/>
            </a:br>
            <a:r>
              <a:rPr lang="en-US" dirty="0" smtClean="0"/>
              <a:t>radioactivity etc.*</a:t>
            </a:r>
            <a:br>
              <a:rPr lang="en-US" dirty="0" smtClean="0"/>
            </a:br>
            <a:endParaRPr lang="en-US" sz="800" dirty="0" smtClean="0"/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Proposal handling</a:t>
            </a:r>
          </a:p>
          <a:p>
            <a:pPr lvl="1"/>
            <a:r>
              <a:rPr lang="en-US" dirty="0" smtClean="0"/>
              <a:t>Keep track of submission and review process</a:t>
            </a:r>
            <a:br>
              <a:rPr lang="en-US" dirty="0" smtClean="0"/>
            </a:br>
            <a:endParaRPr lang="en-US" sz="800" dirty="0" smtClean="0"/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Beam time scheduling</a:t>
            </a:r>
          </a:p>
          <a:p>
            <a:pPr lvl="1"/>
            <a:r>
              <a:rPr lang="en-US" dirty="0" smtClean="0"/>
              <a:t>Ensure available beam time is used efficiently</a:t>
            </a:r>
            <a:br>
              <a:rPr lang="en-US" dirty="0" smtClean="0"/>
            </a:br>
            <a:r>
              <a:rPr lang="en-US" sz="800" dirty="0" smtClean="0"/>
              <a:t> </a:t>
            </a:r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Admin support and training</a:t>
            </a:r>
          </a:p>
          <a:p>
            <a:pPr lvl="1"/>
            <a:r>
              <a:rPr lang="en-US" dirty="0" smtClean="0"/>
              <a:t>Keep track of financial aspects and safety training in place for visitors</a:t>
            </a:r>
            <a:br>
              <a:rPr lang="en-US" dirty="0" smtClean="0"/>
            </a:br>
            <a:r>
              <a:rPr lang="en-US" dirty="0" smtClean="0"/>
              <a:t>(not including course material)</a:t>
            </a:r>
            <a:r>
              <a:rPr lang="en-US" sz="800" dirty="0" smtClean="0"/>
              <a:t> </a:t>
            </a:r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Publications and reports</a:t>
            </a:r>
          </a:p>
          <a:p>
            <a:pPr lvl="1"/>
            <a:r>
              <a:rPr lang="en-US" dirty="0" smtClean="0"/>
              <a:t>Keep track of scientific impact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38C62C7-F79B-CD4A-A5DF-5683BBEC4A65}" type="slidenum">
              <a:rPr lang="sv-SE" sz="1200" smtClean="0"/>
              <a:pPr algn="r"/>
              <a:t>3</a:t>
            </a:fld>
            <a:endParaRPr lang="sv-SE" sz="1200" dirty="0"/>
          </a:p>
        </p:txBody>
      </p:sp>
      <p:graphicFrame>
        <p:nvGraphicFramePr>
          <p:cNvPr id="10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783365"/>
              </p:ext>
            </p:extLst>
          </p:nvPr>
        </p:nvGraphicFramePr>
        <p:xfrm>
          <a:off x="3415619" y="1866645"/>
          <a:ext cx="5455371" cy="2299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777"/>
                <a:gridCol w="843031"/>
                <a:gridCol w="902042"/>
                <a:gridCol w="910473"/>
                <a:gridCol w="835257"/>
                <a:gridCol w="791791"/>
              </a:tblGrid>
              <a:tr h="5138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Area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First</a:t>
                      </a:r>
                      <a:r>
                        <a:rPr lang="en-US" sz="1200" baseline="0" dirty="0" smtClean="0"/>
                        <a:t> Neut.</a:t>
                      </a:r>
                      <a:r>
                        <a:rPr lang="en-US" sz="1200" dirty="0" smtClean="0"/>
                        <a:t> Q4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2019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Hot comm. </a:t>
                      </a:r>
                    </a:p>
                    <a:p>
                      <a:r>
                        <a:rPr lang="en-US" sz="1200" dirty="0" smtClean="0"/>
                        <a:t>Q1</a:t>
                      </a:r>
                      <a:r>
                        <a:rPr lang="en-US" sz="1200" baseline="0" dirty="0" smtClean="0"/>
                        <a:t> 2021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UserP-12m Q3 2022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UserP-6m Q1 2023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UserP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r>
                        <a:rPr lang="en-US" sz="1200" baseline="0" dirty="0" smtClean="0"/>
                        <a:t>Q3 2023</a:t>
                      </a:r>
                      <a:endParaRPr lang="en-US" sz="1200" dirty="0"/>
                    </a:p>
                  </a:txBody>
                  <a:tcPr/>
                </a:tc>
              </a:tr>
              <a:tr h="29768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User DB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Nice</a:t>
                      </a:r>
                      <a:endParaRPr 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Need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9768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Samples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Test</a:t>
                      </a:r>
                      <a:endParaRPr lang="en-US" sz="12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Nice</a:t>
                      </a:r>
                      <a:endParaRPr 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Need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9768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Proposals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Test</a:t>
                      </a: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Need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9768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Beams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Test</a:t>
                      </a: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Nice</a:t>
                      </a:r>
                      <a:endParaRPr 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Need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9768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Training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Test</a:t>
                      </a: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Nice</a:t>
                      </a:r>
                      <a:endParaRPr 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Need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9768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Publications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Test</a:t>
                      </a: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Nice</a:t>
                      </a:r>
                      <a:endParaRPr 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Need</a:t>
                      </a: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060891" y="4252874"/>
            <a:ext cx="3810099" cy="101566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Test can be done</a:t>
            </a:r>
            <a:r>
              <a:rPr lang="en-US" sz="1200" dirty="0" smtClean="0"/>
              <a:t>: Resources available to test module.</a:t>
            </a:r>
          </a:p>
          <a:p>
            <a:r>
              <a:rPr lang="en-US" sz="1200" dirty="0" smtClean="0">
                <a:solidFill>
                  <a:srgbClr val="FFFF00"/>
                </a:solidFill>
              </a:rPr>
              <a:t>Nice to have: </a:t>
            </a:r>
            <a:r>
              <a:rPr lang="en-US" sz="1200" dirty="0" smtClean="0"/>
              <a:t>Module will benefit the organization, but paper and pen are valid substitutes.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Need to have: </a:t>
            </a:r>
            <a:r>
              <a:rPr lang="en-US" sz="1200" dirty="0" smtClean="0"/>
              <a:t>Administration will be overly expensive if module not available.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3937000" y="6029158"/>
            <a:ext cx="520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Based on current understanding of legal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792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office software schedule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38C62C7-F79B-CD4A-A5DF-5683BBEC4A65}" type="slidenum">
              <a:rPr lang="sv-SE" sz="1200" smtClean="0"/>
              <a:pPr algn="r"/>
              <a:t>4</a:t>
            </a:fld>
            <a:endParaRPr lang="sv-SE" sz="1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0211"/>
              </p:ext>
            </p:extLst>
          </p:nvPr>
        </p:nvGraphicFramePr>
        <p:xfrm>
          <a:off x="1037537" y="3249938"/>
          <a:ext cx="7471530" cy="2894731"/>
        </p:xfrm>
        <a:graphic>
          <a:graphicData uri="http://schemas.openxmlformats.org/drawingml/2006/table">
            <a:tbl>
              <a:tblPr/>
              <a:tblGrid>
                <a:gridCol w="2456626"/>
                <a:gridCol w="626863"/>
                <a:gridCol w="626863"/>
                <a:gridCol w="626863"/>
                <a:gridCol w="626863"/>
                <a:gridCol w="626863"/>
                <a:gridCol w="626863"/>
                <a:gridCol w="626863"/>
                <a:gridCol w="626863"/>
              </a:tblGrid>
              <a:tr h="41353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413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User Database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3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Sample handling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3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Beam scheduling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3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Proposal handling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</a:tr>
              <a:tr h="413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Admin support and training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</a:tr>
              <a:tr h="413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Publication and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64A2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8912" y="1703122"/>
            <a:ext cx="810788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expectations from SAD aligns very well with the original high-level schedule </a:t>
            </a:r>
            <a:r>
              <a:rPr lang="en-US" sz="1600" dirty="0"/>
              <a:t>s</a:t>
            </a:r>
            <a:r>
              <a:rPr lang="en-US" sz="1600" dirty="0" smtClean="0"/>
              <a:t>hifted by a year to take later start of user </a:t>
            </a:r>
            <a:r>
              <a:rPr lang="en-US" sz="1600" smtClean="0"/>
              <a:t>office employees </a:t>
            </a:r>
            <a:r>
              <a:rPr lang="en-US" sz="1600" dirty="0" smtClean="0"/>
              <a:t>in consideration.</a:t>
            </a:r>
            <a:endParaRPr lang="en-GB" sz="1600" dirty="0"/>
          </a:p>
        </p:txBody>
      </p:sp>
      <p:sp>
        <p:nvSpPr>
          <p:cNvPr id="9" name="Rectangle 8"/>
          <p:cNvSpPr/>
          <p:nvPr/>
        </p:nvSpPr>
        <p:spPr>
          <a:xfrm>
            <a:off x="870224" y="2525447"/>
            <a:ext cx="7816576" cy="373468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473985" y="3249938"/>
            <a:ext cx="9620" cy="2944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45828" y="2637218"/>
            <a:ext cx="875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First Neutron</a:t>
            </a:r>
            <a:endParaRPr lang="en-US" sz="1400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8186485" y="3249938"/>
            <a:ext cx="9620" cy="29228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47015" y="2637218"/>
            <a:ext cx="1201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User Program -12 month</a:t>
            </a:r>
            <a:endParaRPr lang="en-US" sz="1400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6310135" y="3249938"/>
            <a:ext cx="9620" cy="2944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651063" y="2637218"/>
            <a:ext cx="1337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Hot commissioning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29357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Office software Budget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6651" y="1563759"/>
            <a:ext cx="427552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Total budget (2018-2021 in P6): 1.6 M€</a:t>
            </a:r>
          </a:p>
          <a:p>
            <a:r>
              <a:rPr lang="en-US" sz="2000" dirty="0" smtClean="0"/>
              <a:t>Current spent : 0.0 M€</a:t>
            </a:r>
          </a:p>
          <a:p>
            <a:r>
              <a:rPr lang="en-US" sz="2000" dirty="0" smtClean="0"/>
              <a:t>Allocated for salary: 0.0 M€</a:t>
            </a:r>
          </a:p>
          <a:p>
            <a:r>
              <a:rPr lang="en-US" sz="2000" dirty="0" smtClean="0"/>
              <a:t>Budget remaining: 1.6 M€</a:t>
            </a:r>
          </a:p>
          <a:p>
            <a:r>
              <a:rPr lang="en-US" sz="2000" dirty="0" smtClean="0"/>
              <a:t>Staff: Project leader + 2 developers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38C62C7-F79B-CD4A-A5DF-5683BBEC4A65}" type="slidenum">
              <a:rPr lang="sv-SE" sz="1200" smtClean="0"/>
              <a:pPr algn="r"/>
              <a:t>5</a:t>
            </a:fld>
            <a:endParaRPr lang="sv-SE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421105" y="4859878"/>
            <a:ext cx="77431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Achievements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 detailed requirement document has been signed off with Science Activities Division (Arno </a:t>
            </a:r>
            <a:r>
              <a:rPr lang="en-US" dirty="0" err="1" smtClean="0"/>
              <a:t>Hiess</a:t>
            </a:r>
            <a:r>
              <a:rPr lang="en-US" dirty="0" smtClean="0"/>
              <a:t>). </a:t>
            </a:r>
            <a:r>
              <a:rPr lang="en-US" b="1" dirty="0" smtClean="0"/>
              <a:t>Legal requirements have not </a:t>
            </a:r>
            <a:r>
              <a:rPr lang="en-US" b="1" dirty="0" smtClean="0"/>
              <a:t>formally been included, </a:t>
            </a:r>
            <a:r>
              <a:rPr lang="en-US" dirty="0" smtClean="0"/>
              <a:t>but functionality is consistent with </a:t>
            </a:r>
            <a:r>
              <a:rPr lang="en-US" dirty="0" smtClean="0"/>
              <a:t>ESS</a:t>
            </a:r>
            <a:r>
              <a:rPr lang="en-US" dirty="0"/>
              <a:t>-</a:t>
            </a:r>
            <a:r>
              <a:rPr lang="en-US" dirty="0" smtClean="0"/>
              <a:t>0024109.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 detailed fit – gap analysis of 83 functional requirements matched against </a:t>
            </a:r>
            <a:r>
              <a:rPr lang="en-US" dirty="0" smtClean="0"/>
              <a:t>possible </a:t>
            </a:r>
            <a:r>
              <a:rPr lang="en-US" dirty="0" smtClean="0"/>
              <a:t>solutions from PSI, Solaris and others has verified the need of the order of 100 man month of development.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47614" y="1542733"/>
            <a:ext cx="4501789" cy="1938992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en-US" sz="2000" dirty="0"/>
              <a:t>Budget is </a:t>
            </a:r>
            <a:r>
              <a:rPr lang="en-US" sz="2000" dirty="0" smtClean="0"/>
              <a:t>sized to cover the </a:t>
            </a:r>
            <a:r>
              <a:rPr lang="en-US" sz="2000" dirty="0"/>
              <a:t>adaption and extension of existing solutions to ESS needs, </a:t>
            </a:r>
            <a:r>
              <a:rPr lang="en-US" sz="2000" b="1" dirty="0"/>
              <a:t>not</a:t>
            </a:r>
            <a:r>
              <a:rPr lang="en-US" sz="2000" dirty="0"/>
              <a:t> a development from scratch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Legal requirements might add to cost.</a:t>
            </a:r>
            <a:endParaRPr lang="en-US" sz="2000" dirty="0"/>
          </a:p>
          <a:p>
            <a:r>
              <a:rPr lang="en-US" sz="2000" dirty="0"/>
              <a:t>Similar software project at other facilities (ISIS,SNS) have around 5 FTE in operation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527737" y="3286871"/>
            <a:ext cx="8159063" cy="1540789"/>
            <a:chOff x="527737" y="3210741"/>
            <a:chExt cx="8159063" cy="154078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03677" y="3859138"/>
              <a:ext cx="3287346" cy="876626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8050" y="3335384"/>
              <a:ext cx="2234147" cy="876843"/>
            </a:xfrm>
            <a:prstGeom prst="rect">
              <a:avLst/>
            </a:prstGeom>
            <a:solidFill>
              <a:srgbClr val="17375E"/>
            </a:solidFill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1" name="TextBox 10"/>
            <p:cNvSpPr txBox="1"/>
            <p:nvPr/>
          </p:nvSpPr>
          <p:spPr>
            <a:xfrm>
              <a:off x="3689133" y="3310749"/>
              <a:ext cx="47724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Possible candidates for adaptation and extension</a:t>
              </a:r>
              <a:endParaRPr lang="en-GB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7737" y="3210741"/>
              <a:ext cx="8159063" cy="154078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3068" y="3741454"/>
            <a:ext cx="1566460" cy="94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533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Fit-Gap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pPr/>
              <a:t>6</a:t>
            </a:fld>
            <a:endParaRPr lang="sv-SE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rcRect t="-6175" b="-6175"/>
          <a:stretch>
            <a:fillRect/>
          </a:stretch>
        </p:blipFill>
        <p:spPr>
          <a:xfrm>
            <a:off x="569993" y="1220145"/>
            <a:ext cx="7967412" cy="4923235"/>
          </a:xfr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906" y="5713291"/>
            <a:ext cx="8650101" cy="100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484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result of Fit-</a:t>
            </a:r>
            <a:r>
              <a:rPr lang="en-US" smtClean="0"/>
              <a:t>Gap analysis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14579" r="-14579"/>
          <a:stretch>
            <a:fillRect/>
          </a:stretch>
        </p:blipFill>
        <p:spPr/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Two parameters control the cost: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How much of the scope is not covered by the solution (and hence needs to be developed)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How good is the framework support for developing the functionality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latter in most cases trumps the former, i.e. it is more important to have a suitable foundation than things that works out of the box.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Sample handling is one of the more development heavy areas in the current solution candidates.</a:t>
            </a: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pPr/>
              <a:t>7</a:t>
            </a:fld>
            <a:endParaRPr lang="sv-SE"/>
          </a:p>
        </p:txBody>
      </p:sp>
      <p:sp>
        <p:nvSpPr>
          <p:cNvPr id="6" name="TextBox 5"/>
          <p:cNvSpPr txBox="1"/>
          <p:nvPr/>
        </p:nvSpPr>
        <p:spPr>
          <a:xfrm>
            <a:off x="628669" y="2514967"/>
            <a:ext cx="1269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8669" y="5180832"/>
            <a:ext cx="1307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Solaris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78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912" y="0"/>
            <a:ext cx="6762743" cy="1441531"/>
          </a:xfrm>
        </p:spPr>
        <p:txBody>
          <a:bodyPr/>
          <a:lstStyle/>
          <a:p>
            <a:r>
              <a:rPr lang="en-US" dirty="0" smtClean="0"/>
              <a:t>User office cost reduction scenario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932605"/>
              </p:ext>
            </p:extLst>
          </p:nvPr>
        </p:nvGraphicFramePr>
        <p:xfrm>
          <a:off x="128736" y="1495476"/>
          <a:ext cx="8874584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252"/>
                <a:gridCol w="710433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Comments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Cost reduction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Reduce developers from 2 to 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Potential saving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2019-2022 (In kind): 315 </a:t>
                      </a:r>
                      <a:r>
                        <a:rPr lang="en-US" dirty="0" err="1" smtClean="0"/>
                        <a:t>keuro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Risks</a:t>
                      </a: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dirty="0" smtClean="0"/>
                        <a:t>The only developer leaves for a better paid opportunity, leaving the user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    office solution dead in the water, causing all administration to be done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    by paper and pen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    (Probability: </a:t>
                      </a:r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Medium</a:t>
                      </a:r>
                      <a:r>
                        <a:rPr lang="en-US" dirty="0" smtClean="0"/>
                        <a:t>, Impact: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High</a:t>
                      </a:r>
                      <a:r>
                        <a:rPr lang="en-US" dirty="0" smtClean="0"/>
                        <a:t>)</a:t>
                      </a:r>
                      <a:br>
                        <a:rPr lang="en-US" dirty="0" smtClean="0"/>
                      </a:br>
                      <a:endParaRPr lang="en-US" sz="800" dirty="0" smtClean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dirty="0" smtClean="0"/>
                        <a:t> Lack of resources causes bugs and delays in Sample tracking module,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    causes operation permit withdrawal due to lost radioactive samples .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    (Probability: 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Low</a:t>
                      </a:r>
                      <a:r>
                        <a:rPr lang="en-US" dirty="0" smtClean="0"/>
                        <a:t>, Impact: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High</a:t>
                      </a:r>
                      <a:r>
                        <a:rPr lang="en-US" dirty="0" smtClean="0"/>
                        <a:t>)</a:t>
                      </a:r>
                      <a:r>
                        <a:rPr lang="en-US" baseline="0" dirty="0" smtClean="0"/>
                        <a:t> </a:t>
                      </a:r>
                      <a:br>
                        <a:rPr lang="en-US" baseline="0" dirty="0" smtClean="0"/>
                      </a:br>
                      <a:endParaRPr lang="en-US" sz="800" baseline="0" dirty="0" smtClean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Bugs in beam scheduling causes double booking or drop in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    efficiency of instruments, reducing early scientific success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    (Probability: </a:t>
                      </a:r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Medium</a:t>
                      </a:r>
                      <a:r>
                        <a:rPr lang="en-US" dirty="0" smtClean="0"/>
                        <a:t>, Impact: </a:t>
                      </a:r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Medium</a:t>
                      </a:r>
                      <a:r>
                        <a:rPr lang="en-US" dirty="0" smtClean="0"/>
                        <a:t>)</a:t>
                      </a:r>
                      <a:br>
                        <a:rPr lang="en-US" dirty="0" smtClean="0"/>
                      </a:br>
                      <a:endParaRPr lang="en-US" sz="800" dirty="0" smtClean="0"/>
                    </a:p>
                    <a:p>
                      <a:pPr marL="0" marR="0" lvl="2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dirty="0" smtClean="0"/>
                        <a:t> Lack of experienced candidates when hiring for operational team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    delays proposal rounds and hence limits early scientific success</a:t>
                      </a:r>
                      <a:br>
                        <a:rPr lang="en-US" dirty="0" smtClean="0"/>
                      </a:br>
                      <a:r>
                        <a:rPr lang="en-US" baseline="0" dirty="0" smtClean="0"/>
                        <a:t>   </a:t>
                      </a:r>
                      <a:r>
                        <a:rPr lang="en-US" dirty="0" smtClean="0"/>
                        <a:t> (Probability: </a:t>
                      </a:r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Medium</a:t>
                      </a:r>
                      <a:r>
                        <a:rPr lang="en-US" dirty="0" smtClean="0"/>
                        <a:t>, Impact: </a:t>
                      </a:r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Medium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38C62C7-F79B-CD4A-A5DF-5683BBEC4A65}" type="slidenum">
              <a:rPr lang="sv-SE" sz="1200" smtClean="0"/>
              <a:pPr algn="r"/>
              <a:t>8</a:t>
            </a:fld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755197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74316" y="1515792"/>
            <a:ext cx="8579338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Since hardware </a:t>
            </a:r>
            <a:r>
              <a:rPr lang="en-US" dirty="0"/>
              <a:t>and licenses (</a:t>
            </a:r>
            <a:r>
              <a:rPr lang="en-US" dirty="0" smtClean="0"/>
              <a:t>a small cost) is included </a:t>
            </a:r>
            <a:r>
              <a:rPr lang="en-US" dirty="0"/>
              <a:t>in the DST </a:t>
            </a:r>
            <a:r>
              <a:rPr lang="en-US" dirty="0" smtClean="0"/>
              <a:t>budget, labor is the only cost associated with the user office software development. Therefore the time we enter operation will determine the total construction budget..</a:t>
            </a:r>
          </a:p>
          <a:p>
            <a:endParaRPr lang="en-US" dirty="0" smtClean="0"/>
          </a:p>
          <a:p>
            <a:r>
              <a:rPr lang="en-US" dirty="0" smtClean="0"/>
              <a:t>Possible achievement based milestones includes:</a:t>
            </a:r>
            <a:endParaRPr lang="en-US" dirty="0"/>
          </a:p>
          <a:p>
            <a:pPr marL="285750" indent="-285750">
              <a:buFont typeface="Wingdings" charset="2"/>
              <a:buChar char="ü"/>
            </a:pPr>
            <a:r>
              <a:rPr lang="en-US" dirty="0" smtClean="0"/>
              <a:t>First internal user in user data base (2019)</a:t>
            </a:r>
          </a:p>
          <a:p>
            <a:pPr marL="285750" indent="-285750">
              <a:buFont typeface="Wingdings" charset="2"/>
              <a:buChar char="ü"/>
            </a:pPr>
            <a:r>
              <a:rPr lang="en-US" dirty="0" smtClean="0"/>
              <a:t>First sample in sample handling system (2020)</a:t>
            </a:r>
          </a:p>
          <a:p>
            <a:pPr marL="285750" indent="-285750">
              <a:buFont typeface="Wingdings" charset="2"/>
              <a:buChar char="ü"/>
            </a:pPr>
            <a:r>
              <a:rPr lang="en-US" dirty="0" smtClean="0"/>
              <a:t>First instrument using beam scheduling (2021)</a:t>
            </a:r>
          </a:p>
          <a:p>
            <a:pPr marL="285750" indent="-285750">
              <a:buFont typeface="Wingdings" charset="2"/>
              <a:buChar char="ü"/>
            </a:pPr>
            <a:r>
              <a:rPr lang="en-US" dirty="0" smtClean="0"/>
              <a:t>First publication in system (2022)</a:t>
            </a:r>
          </a:p>
          <a:p>
            <a:pPr marL="285750" indent="-285750">
              <a:buFont typeface="Wingdings" charset="2"/>
              <a:buChar char="ü"/>
            </a:pPr>
            <a:r>
              <a:rPr lang="en-US" dirty="0" smtClean="0"/>
              <a:t>First proposal round completed (2023)</a:t>
            </a:r>
          </a:p>
          <a:p>
            <a:pPr marL="285750" indent="-285750">
              <a:buFont typeface="Wingdings" charset="2"/>
              <a:buChar char="ü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table above shows the impact on the construction budget of moving into operation at different times. If all the labor (including relocation) is moved into operation the construction </a:t>
            </a:r>
            <a:r>
              <a:rPr lang="en-US" dirty="0"/>
              <a:t>delta is 1.6 </a:t>
            </a:r>
            <a:r>
              <a:rPr lang="en-US" dirty="0" smtClean="0"/>
              <a:t>M€.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Adapting to the changed instrument schedule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651025"/>
              </p:ext>
            </p:extLst>
          </p:nvPr>
        </p:nvGraphicFramePr>
        <p:xfrm>
          <a:off x="333018" y="4432011"/>
          <a:ext cx="8500584" cy="861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8653"/>
                <a:gridCol w="1420586"/>
                <a:gridCol w="1377537"/>
                <a:gridCol w="1477983"/>
                <a:gridCol w="1334490"/>
                <a:gridCol w="1261335"/>
              </a:tblGrid>
              <a:tr h="430774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Budget</a:t>
                      </a:r>
                      <a:r>
                        <a:rPr lang="en-US" sz="1400" b="0" baseline="0" dirty="0" smtClean="0"/>
                        <a:t> / Milestone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EOY 2019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EOY 2020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EOY 2021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EOY 2022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EOY 2023</a:t>
                      </a:r>
                      <a:endParaRPr lang="en-US" sz="1600" b="0" dirty="0"/>
                    </a:p>
                  </a:txBody>
                  <a:tcPr/>
                </a:tc>
              </a:tr>
              <a:tr h="4307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Construction</a:t>
                      </a:r>
                      <a:r>
                        <a:rPr lang="en-US" sz="1400" baseline="0" dirty="0" smtClean="0"/>
                        <a:t> delta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-1.1 M€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-733 k€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-367 k€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+367 €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38C62C7-F79B-CD4A-A5DF-5683BBEC4A65}" type="slidenum">
              <a:rPr lang="sv-SE" sz="1200" smtClean="0"/>
              <a:pPr algn="r"/>
              <a:t>9</a:t>
            </a:fld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20521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48528</TotalTime>
  <Words>785</Words>
  <Application>Microsoft Macintosh PowerPoint</Application>
  <PresentationFormat>On-screen Show (4:3)</PresentationFormat>
  <Paragraphs>174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  <vt:variant>
        <vt:lpstr>Custom Shows</vt:lpstr>
      </vt:variant>
      <vt:variant>
        <vt:i4>1</vt:i4>
      </vt:variant>
    </vt:vector>
  </HeadingPairs>
  <TitlesOfParts>
    <vt:vector size="13" baseType="lpstr">
      <vt:lpstr>Office-tema</vt:lpstr>
      <vt:lpstr>Anpassad formgivning</vt:lpstr>
      <vt:lpstr>PowerPoint Presentation</vt:lpstr>
      <vt:lpstr>Scientific Coordination and User Office software</vt:lpstr>
      <vt:lpstr>User office software scope </vt:lpstr>
      <vt:lpstr>User office software schedule</vt:lpstr>
      <vt:lpstr>User Office software Budget</vt:lpstr>
      <vt:lpstr>Fit-Gap Analysis</vt:lpstr>
      <vt:lpstr>Preliminary result of Fit-Gap analysis</vt:lpstr>
      <vt:lpstr>User office cost reduction scenario</vt:lpstr>
      <vt:lpstr>Adapting to the changed instrument schedule</vt:lpstr>
      <vt:lpstr>User office wrap up</vt:lpstr>
      <vt:lpstr>Custom Show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Ola Grahm</dc:creator>
  <cp:lastModifiedBy>Sune</cp:lastModifiedBy>
  <cp:revision>1128</cp:revision>
  <cp:lastPrinted>2016-07-14T08:09:24Z</cp:lastPrinted>
  <dcterms:created xsi:type="dcterms:W3CDTF">2013-09-21T18:00:17Z</dcterms:created>
  <dcterms:modified xsi:type="dcterms:W3CDTF">2016-08-24T11:55:28Z</dcterms:modified>
</cp:coreProperties>
</file>