
<file path=[Content_Types].xml><?xml version="1.0" encoding="utf-8"?>
<Types xmlns="http://schemas.openxmlformats.org/package/2006/content-types">
  <Override PartName="/ppt/slides/slide14.xml" ContentType="application/vnd.openxmlformats-officedocument.presentationml.slide+xml"/>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notesSlides/notesSlide9.xml" ContentType="application/vnd.openxmlformats-officedocument.presentationml.notesSlide+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docProps/core.xml" ContentType="application/vnd.openxmlformats-package.core-properties+xml"/>
  <Override PartName="/ppt/notesSlides/notesSlide7.xml" ContentType="application/vnd.openxmlformats-officedocument.presentationml.notesSlide+xml"/>
  <Override PartName="/ppt/slides/slide44.xml" ContentType="application/vnd.openxmlformats-officedocument.presentationml.slide+xml"/>
  <Override PartName="/ppt/handoutMasters/handoutMaster1.xml" ContentType="application/vnd.openxmlformats-officedocument.presentationml.handoutMaster+xml"/>
  <Override PartName="/ppt/slides/slide27.xml" ContentType="application/vnd.openxmlformats-officedocument.presentationml.slide+xml"/>
  <Override PartName="/ppt/slides/slide53.xml" ContentType="application/vnd.openxmlformats-officedocument.presentationml.slide+xml"/>
  <Override PartName="/ppt/slides/slide20.xml" ContentType="application/vnd.openxmlformats-officedocument.presentationml.slide+xml"/>
  <Override PartName="/ppt/slides/slide36.xml" ContentType="application/vnd.openxmlformats-officedocument.presentationml.slide+xml"/>
  <Default Extension="emf" ContentType="image/x-emf"/>
  <Override PartName="/ppt/slides/slide4.xml" ContentType="application/vnd.openxmlformats-officedocument.presentationml.sl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43.xml" ContentType="application/vnd.openxmlformats-officedocument.presentationml.slide+xml"/>
  <Override PartName="/ppt/slides/slide26.xml" ContentType="application/vnd.openxmlformats-officedocument.presentationml.slide+xml"/>
  <Override PartName="/ppt/slides/slide52.xml" ContentType="application/vnd.openxmlformats-officedocument.presentationml.slide+xml"/>
  <Override PartName="/ppt/slides/slide3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slides/slide49.xml" ContentType="application/vnd.openxmlformats-officedocument.presentationml.slide+xml"/>
  <Override PartName="/ppt/notesSlides/notesSlide5.xml" ContentType="application/vnd.openxmlformats-officedocument.presentationml.notesSlide+xml"/>
  <Override PartName="/ppt/slides/slide42.xml" ContentType="application/vnd.openxmlformats-officedocument.presentationml.slide+xml"/>
  <Override PartName="/ppt/slides/slide25.xml" ContentType="application/vnd.openxmlformats-officedocument.presentationml.slide+xml"/>
  <Override PartName="/ppt/slides/slide51.xml" ContentType="application/vnd.openxmlformats-officedocument.presentationml.slide+xml"/>
  <Override PartName="/ppt/slides/slide9.xml" ContentType="application/vnd.openxmlformats-officedocument.presentationml.slide+xml"/>
  <Override PartName="/ppt/slides/slide34.xml" ContentType="application/vnd.openxmlformats-officedocument.presentationml.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slides/slide10.xml" ContentType="application/vnd.openxmlformats-officedocument.presentationml.slide+xml"/>
  <Override PartName="/docProps/app.xml" ContentType="application/vnd.openxmlformats-officedocument.extended-properties+xml"/>
  <Override PartName="/ppt/slides/slide48.xml" ContentType="application/vnd.openxmlformats-officedocument.presentationml.slide+xml"/>
  <Override PartName="/ppt/notesSlides/notesSlide4.xml" ContentType="application/vnd.openxmlformats-officedocument.presentationml.notesSlide+xml"/>
  <Override PartName="/ppt/slides/slide41.xml" ContentType="application/vnd.openxmlformats-officedocument.presentationml.slide+xml"/>
  <Override PartName="/ppt/theme/theme3.xml" ContentType="application/vnd.openxmlformats-officedocument.theme+xml"/>
  <Override PartName="/ppt/slides/slide24.xml" ContentType="application/vnd.openxmlformats-officedocument.presentationml.slide+xml"/>
  <Override PartName="/ppt/notesSlides/notesSlide10.xml" ContentType="application/vnd.openxmlformats-officedocument.presentationml.notesSlide+xml"/>
  <Override PartName="/ppt/slides/slide50.xml" ContentType="application/vnd.openxmlformats-officedocument.presentationml.slide+xml"/>
  <Override PartName="/ppt/slides/slide8.xml" ContentType="application/vnd.openxmlformats-officedocument.presentationml.slide+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slides/slide47.xml" ContentType="application/vnd.openxmlformats-officedocument.presentationml.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s/slide23.xml" ContentType="application/vnd.openxmlformats-officedocument.presentationml.slide+xml"/>
  <Override PartName="/ppt/slides/slide39.xml" ContentType="application/vnd.openxmlformats-officedocument.presentationml.slide+xml"/>
  <Override PartName="/ppt/slides/slide7.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slides/slide46.xml" ContentType="application/vnd.openxmlformats-officedocument.presentationml.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Default Extension="bin" ContentType="application/vnd.openxmlformats-officedocument.presentationml.printerSettings"/>
  <Default Extension="rels" ContentType="application/vnd.openxmlformats-package.relationships+xml"/>
  <Override PartName="/ppt/slides/slide31.xml" ContentType="application/vnd.openxmlformats-officedocument.presentationml.slide+xml"/>
  <Default Extension="pdf" ContentType="application/pdf"/>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aveSubsetFonts="1" autoCompressPictures="0">
  <p:sldMasterIdLst>
    <p:sldMasterId id="2147483660" r:id="rId1"/>
  </p:sldMasterIdLst>
  <p:notesMasterIdLst>
    <p:notesMasterId r:id="rId55"/>
  </p:notesMasterIdLst>
  <p:handoutMasterIdLst>
    <p:handoutMasterId r:id="rId56"/>
  </p:handoutMasterIdLst>
  <p:sldIdLst>
    <p:sldId id="256" r:id="rId2"/>
    <p:sldId id="257" r:id="rId3"/>
    <p:sldId id="258" r:id="rId4"/>
    <p:sldId id="271" r:id="rId5"/>
    <p:sldId id="261" r:id="rId6"/>
    <p:sldId id="292" r:id="rId7"/>
    <p:sldId id="259" r:id="rId8"/>
    <p:sldId id="265" r:id="rId9"/>
    <p:sldId id="273" r:id="rId10"/>
    <p:sldId id="274" r:id="rId11"/>
    <p:sldId id="354" r:id="rId12"/>
    <p:sldId id="280" r:id="rId13"/>
    <p:sldId id="348" r:id="rId14"/>
    <p:sldId id="281" r:id="rId15"/>
    <p:sldId id="344" r:id="rId16"/>
    <p:sldId id="282" r:id="rId17"/>
    <p:sldId id="346" r:id="rId18"/>
    <p:sldId id="283" r:id="rId19"/>
    <p:sldId id="342" r:id="rId20"/>
    <p:sldId id="263" r:id="rId21"/>
    <p:sldId id="356" r:id="rId22"/>
    <p:sldId id="293" r:id="rId23"/>
    <p:sldId id="294" r:id="rId24"/>
    <p:sldId id="296" r:id="rId25"/>
    <p:sldId id="297" r:id="rId26"/>
    <p:sldId id="298" r:id="rId27"/>
    <p:sldId id="322" r:id="rId28"/>
    <p:sldId id="337" r:id="rId29"/>
    <p:sldId id="324" r:id="rId30"/>
    <p:sldId id="325" r:id="rId31"/>
    <p:sldId id="326" r:id="rId32"/>
    <p:sldId id="335" r:id="rId33"/>
    <p:sldId id="331" r:id="rId34"/>
    <p:sldId id="332" r:id="rId35"/>
    <p:sldId id="333" r:id="rId36"/>
    <p:sldId id="299" r:id="rId37"/>
    <p:sldId id="300" r:id="rId38"/>
    <p:sldId id="301" r:id="rId39"/>
    <p:sldId id="336" r:id="rId40"/>
    <p:sldId id="303" r:id="rId41"/>
    <p:sldId id="304" r:id="rId42"/>
    <p:sldId id="305" r:id="rId43"/>
    <p:sldId id="308" r:id="rId44"/>
    <p:sldId id="309" r:id="rId45"/>
    <p:sldId id="310" r:id="rId46"/>
    <p:sldId id="313" r:id="rId47"/>
    <p:sldId id="314" r:id="rId48"/>
    <p:sldId id="315" r:id="rId49"/>
    <p:sldId id="316" r:id="rId50"/>
    <p:sldId id="291" r:id="rId51"/>
    <p:sldId id="290" r:id="rId52"/>
    <p:sldId id="323" r:id="rId53"/>
    <p:sldId id="355"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p:cViewPr>
        <p:scale>
          <a:sx n="100" d="100"/>
          <a:sy n="100" d="100"/>
        </p:scale>
        <p:origin x="-1128" y="-46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notesMaster" Target="notesMasters/notesMaster1.xml"/><Relationship Id="rId56" Type="http://schemas.openxmlformats.org/officeDocument/2006/relationships/handoutMaster" Target="handoutMasters/handoutMaster1.xml"/><Relationship Id="rId57" Type="http://schemas.openxmlformats.org/officeDocument/2006/relationships/printerSettings" Target="printerSettings/printerSettings1.bin"/><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0C9E76B-BB2D-7544-8E61-AFAAC4211BAF}" type="datetimeFigureOut">
              <a:rPr lang="en-US" smtClean="0"/>
              <a:pPr/>
              <a:t>10/7/16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511E3FD-746D-CD4D-895C-53B9F272C7CF}"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AA5856-8698-7D41-B001-35FC37D49D9B}" type="datetimeFigureOut">
              <a:rPr lang="en-US" smtClean="0"/>
              <a:pPr/>
              <a:t>10/7/16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AF440FA-5A3A-0446-A74E-A8773403F56A}" type="slidenum">
              <a:rPr lang="en-US" smtClean="0"/>
              <a:pPr/>
              <a:t>‹#›</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pPr>
              <a:defRPr/>
            </a:pPr>
            <a:fld id="{EC696245-F065-0B47-B74E-D5003861FD61}" type="slidenum">
              <a:rPr lang="de-DE" smtClean="0"/>
              <a:pPr>
                <a:defRPr/>
              </a:pPr>
              <a:t>9</a:t>
            </a:fld>
            <a:endParaRPr lang="de-DE"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30388318"/>
      </p:ext>
    </p:extLst>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F440FA-5A3A-0446-A74E-A8773403F56A}" type="slidenum">
              <a:rPr lang="en-US" smtClean="0"/>
              <a:pPr/>
              <a:t>30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pPr>
              <a:defRPr/>
            </a:pPr>
            <a:fld id="{EC696245-F065-0B47-B74E-D5003861FD61}" type="slidenum">
              <a:rPr lang="de-DE" smtClean="0"/>
              <a:pPr>
                <a:defRPr/>
              </a:pPr>
              <a:t>10</a:t>
            </a:fld>
            <a:endParaRPr lang="de-DE"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30388318"/>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pPr>
              <a:defRPr/>
            </a:pPr>
            <a:fld id="{EC696245-F065-0B47-B74E-D5003861FD61}" type="slidenum">
              <a:rPr lang="de-DE" smtClean="0"/>
              <a:pPr>
                <a:defRPr/>
              </a:pPr>
              <a:t>12</a:t>
            </a:fld>
            <a:endParaRPr lang="de-DE"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30388318"/>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pPr>
              <a:defRPr/>
            </a:pPr>
            <a:fld id="{EC696245-F065-0B47-B74E-D5003861FD61}" type="slidenum">
              <a:rPr lang="de-DE" smtClean="0"/>
              <a:pPr>
                <a:defRPr/>
              </a:pPr>
              <a:t>14</a:t>
            </a:fld>
            <a:endParaRPr lang="de-DE"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30388318"/>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pPr>
              <a:defRPr/>
            </a:pPr>
            <a:fld id="{EC696245-F065-0B47-B74E-D5003861FD61}" type="slidenum">
              <a:rPr lang="de-DE" smtClean="0"/>
              <a:pPr>
                <a:defRPr/>
              </a:pPr>
              <a:t>16</a:t>
            </a:fld>
            <a:endParaRPr lang="de-DE"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30388318"/>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pPr>
              <a:defRPr/>
            </a:pPr>
            <a:fld id="{EC696245-F065-0B47-B74E-D5003861FD61}" type="slidenum">
              <a:rPr lang="de-DE" smtClean="0"/>
              <a:pPr>
                <a:defRPr/>
              </a:pPr>
              <a:t>18</a:t>
            </a:fld>
            <a:endParaRPr lang="de-DE"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303883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2.png"/><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elfolie">
    <p:spTree>
      <p:nvGrpSpPr>
        <p:cNvPr id="1" name=""/>
        <p:cNvGrpSpPr/>
        <p:nvPr/>
      </p:nvGrpSpPr>
      <p:grpSpPr>
        <a:xfrm>
          <a:off x="0" y="0"/>
          <a:ext cx="0" cy="0"/>
          <a:chOff x="0" y="0"/>
          <a:chExt cx="0" cy="0"/>
        </a:xfrm>
      </p:grpSpPr>
      <p:sp>
        <p:nvSpPr>
          <p:cNvPr id="11267" name="Rectangle 3"/>
          <p:cNvSpPr>
            <a:spLocks noGrp="1" noChangeArrowheads="1"/>
          </p:cNvSpPr>
          <p:nvPr>
            <p:ph type="ctrTitle"/>
          </p:nvPr>
        </p:nvSpPr>
        <p:spPr>
          <a:xfrm>
            <a:off x="520700" y="2735860"/>
            <a:ext cx="8128000" cy="1295400"/>
          </a:xfrm>
        </p:spPr>
        <p:txBody>
          <a:bodyPr/>
          <a:lstStyle>
            <a:lvl1pPr algn="ctr">
              <a:defRPr sz="3200" b="0">
                <a:solidFill>
                  <a:schemeClr val="bg2"/>
                </a:solidFill>
              </a:defRPr>
            </a:lvl1pPr>
          </a:lstStyle>
          <a:p>
            <a:r>
              <a:rPr lang="en-US" noProof="0" smtClean="0"/>
              <a:t>Click to edit Master title style</a:t>
            </a:r>
            <a:endParaRPr lang="en-US" noProof="0" dirty="0"/>
          </a:p>
        </p:txBody>
      </p:sp>
      <p:sp>
        <p:nvSpPr>
          <p:cNvPr id="11268" name="Rectangle 4"/>
          <p:cNvSpPr>
            <a:spLocks noGrp="1" noChangeArrowheads="1"/>
          </p:cNvSpPr>
          <p:nvPr>
            <p:ph type="subTitle" idx="1"/>
          </p:nvPr>
        </p:nvSpPr>
        <p:spPr>
          <a:xfrm>
            <a:off x="520700" y="4336060"/>
            <a:ext cx="8128000" cy="1752600"/>
          </a:xfrm>
        </p:spPr>
        <p:txBody>
          <a:bodyPr/>
          <a:lstStyle>
            <a:lvl1pPr marL="0" indent="0" algn="ctr">
              <a:buFontTx/>
              <a:buNone/>
              <a:defRPr sz="2400"/>
            </a:lvl1pPr>
          </a:lstStyle>
          <a:p>
            <a:r>
              <a:rPr lang="en-US" noProof="0" smtClean="0"/>
              <a:t>Click to edit Master subtitle style</a:t>
            </a:r>
            <a:endParaRPr lang="en-US" noProof="0" dirty="0"/>
          </a:p>
        </p:txBody>
      </p:sp>
      <p:sp>
        <p:nvSpPr>
          <p:cNvPr id="8" name="Rectangle 6"/>
          <p:cNvSpPr>
            <a:spLocks noGrp="1" noChangeArrowheads="1"/>
          </p:cNvSpPr>
          <p:nvPr>
            <p:ph type="ftr" sz="quarter" idx="10"/>
          </p:nvPr>
        </p:nvSpPr>
        <p:spPr>
          <a:xfrm>
            <a:off x="508000" y="6400800"/>
            <a:ext cx="8153400" cy="304800"/>
          </a:xfrm>
        </p:spPr>
        <p:txBody>
          <a:bodyPr anchor="t"/>
          <a:lstStyle>
            <a:lvl1pPr algn="ctr">
              <a:defRPr/>
            </a:lvl1pPr>
          </a:lstStyle>
          <a:p>
            <a:r>
              <a:rPr lang="en-US" smtClean="0"/>
              <a:t>ODIN Scope Setting Meeting, ESS Headquarters, Lund</a:t>
            </a:r>
            <a:endParaRPr lang="en-US"/>
          </a:p>
        </p:txBody>
      </p:sp>
      <p:pic>
        <p:nvPicPr>
          <p:cNvPr id="12" name="Picture 29" descr="U:\Logos und Grafiken\TUMLogo_oZ_Vollfl_blau_RGB.png"/>
          <p:cNvPicPr>
            <a:picLocks noChangeAspect="1" noChangeArrowheads="1"/>
          </p:cNvPicPr>
          <p:nvPr/>
        </p:nvPicPr>
        <p:blipFill>
          <a:blip r:embed="rId2"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34920" y="423276"/>
            <a:ext cx="1026072" cy="54167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6" name="Bild 14" descr="PSI-Logo_narrow_30k.eps"/>
          <p:cNvPicPr>
            <a:picLocks noChangeAspect="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t="24270"/>
          <a:stretch>
            <a:fillRect/>
          </a:stretch>
        </p:blipFill>
        <p:spPr bwMode="auto">
          <a:xfrm>
            <a:off x="7674946" y="1994202"/>
            <a:ext cx="1016000" cy="2741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7" name="Picture 4"/>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r="46531"/>
          <a:stretch>
            <a:fillRect/>
          </a:stretch>
        </p:blipFill>
        <p:spPr bwMode="auto">
          <a:xfrm>
            <a:off x="7866387" y="1213109"/>
            <a:ext cx="576926" cy="57509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94531391"/>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sz="3200"/>
            </a:lvl1pPr>
          </a:lstStyle>
          <a:p>
            <a:r>
              <a:rPr lang="en-US" noProof="0" dirty="0" smtClean="0"/>
              <a:t>Click to edit Master title style</a:t>
            </a:r>
            <a:endParaRPr lang="en-US" noProof="0" dirty="0"/>
          </a:p>
        </p:txBody>
      </p:sp>
      <p:sp>
        <p:nvSpPr>
          <p:cNvPr id="3" name="Inhaltsplatzhalter 2"/>
          <p:cNvSpPr>
            <a:spLocks noGrp="1"/>
          </p:cNvSpPr>
          <p:nvPr>
            <p:ph idx="1"/>
          </p:nvPr>
        </p:nvSpPr>
        <p:spPr/>
        <p:txBody>
          <a:bodyPr/>
          <a:lstStyle>
            <a:lvl1pPr>
              <a:defRPr sz="2000"/>
            </a:lvl1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4" name="Rectangle 4"/>
          <p:cNvSpPr>
            <a:spLocks noGrp="1" noChangeArrowheads="1"/>
          </p:cNvSpPr>
          <p:nvPr>
            <p:ph type="dt" sz="half" idx="10"/>
          </p:nvPr>
        </p:nvSpPr>
        <p:spPr>
          <a:ln/>
        </p:spPr>
        <p:txBody>
          <a:bodyPr/>
          <a:lstStyle>
            <a:lvl1pPr>
              <a:defRPr/>
            </a:lvl1pPr>
          </a:lstStyle>
          <a:p>
            <a:r>
              <a:rPr lang="en-US" smtClean="0"/>
              <a:t>Oct. 5th. 2016</a:t>
            </a:r>
            <a:endParaRPr lang="en-US"/>
          </a:p>
        </p:txBody>
      </p:sp>
      <p:sp>
        <p:nvSpPr>
          <p:cNvPr id="5" name="Rectangle 5"/>
          <p:cNvSpPr>
            <a:spLocks noGrp="1" noChangeArrowheads="1"/>
          </p:cNvSpPr>
          <p:nvPr>
            <p:ph type="ftr" sz="quarter" idx="11"/>
          </p:nvPr>
        </p:nvSpPr>
        <p:spPr>
          <a:ln/>
        </p:spPr>
        <p:txBody>
          <a:bodyPr/>
          <a:lstStyle>
            <a:lvl1pPr>
              <a:defRPr/>
            </a:lvl1pPr>
          </a:lstStyle>
          <a:p>
            <a:r>
              <a:rPr lang="en-US" smtClean="0"/>
              <a:t>ODIN Scope Setting Meeting, ESS Headquarters, Lund</a:t>
            </a:r>
            <a:endParaRPr lang="en-US"/>
          </a:p>
        </p:txBody>
      </p:sp>
      <p:sp>
        <p:nvSpPr>
          <p:cNvPr id="6" name="Rectangle 6"/>
          <p:cNvSpPr>
            <a:spLocks noGrp="1" noChangeArrowheads="1"/>
          </p:cNvSpPr>
          <p:nvPr>
            <p:ph type="sldNum" sz="quarter" idx="12"/>
          </p:nvPr>
        </p:nvSpPr>
        <p:spPr>
          <a:ln/>
        </p:spPr>
        <p:txBody>
          <a:bodyPr/>
          <a:lstStyle>
            <a:lvl1pPr>
              <a:defRPr/>
            </a:lvl1pPr>
          </a:lstStyle>
          <a:p>
            <a:fld id="{E8A1288F-6C5F-6A48-B6D2-5A150C026086}" type="slidenum">
              <a:rPr lang="en-US" smtClean="0"/>
              <a:pPr/>
              <a:t>‹#›</a:t>
            </a:fld>
            <a:endParaRPr lang="en-US"/>
          </a:p>
        </p:txBody>
      </p:sp>
      <p:pic>
        <p:nvPicPr>
          <p:cNvPr id="7" name="Bild 14" descr="PSI-Logo_narrow_30k.eps"/>
          <p:cNvPicPr>
            <a:picLocks noChangeAspect="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a:fillRect/>
          </a:stretch>
        </p:blipFill>
        <p:spPr bwMode="auto">
          <a:xfrm>
            <a:off x="4063790" y="295226"/>
            <a:ext cx="1016000" cy="3619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85259515"/>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sz="2800" baseline="0"/>
            </a:lvl1pPr>
          </a:lstStyle>
          <a:p>
            <a:r>
              <a:rPr lang="en-US" noProof="0" smtClean="0"/>
              <a:t>Click to edit Master title style</a:t>
            </a:r>
            <a:endParaRPr lang="en-US" noProof="0" dirty="0"/>
          </a:p>
        </p:txBody>
      </p:sp>
      <p:sp>
        <p:nvSpPr>
          <p:cNvPr id="3" name="Inhaltsplatzhalter 2"/>
          <p:cNvSpPr>
            <a:spLocks noGrp="1"/>
          </p:cNvSpPr>
          <p:nvPr>
            <p:ph sz="half" idx="1"/>
          </p:nvPr>
        </p:nvSpPr>
        <p:spPr>
          <a:xfrm>
            <a:off x="508000" y="1692275"/>
            <a:ext cx="3987800" cy="4479925"/>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4" name="Inhaltsplatzhalter 3"/>
          <p:cNvSpPr>
            <a:spLocks noGrp="1"/>
          </p:cNvSpPr>
          <p:nvPr>
            <p:ph sz="half" idx="2"/>
          </p:nvPr>
        </p:nvSpPr>
        <p:spPr>
          <a:xfrm>
            <a:off x="4648200" y="1692275"/>
            <a:ext cx="3987800" cy="4479925"/>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5" name="Rectangle 4"/>
          <p:cNvSpPr>
            <a:spLocks noGrp="1" noChangeArrowheads="1"/>
          </p:cNvSpPr>
          <p:nvPr>
            <p:ph type="dt" sz="half" idx="10"/>
          </p:nvPr>
        </p:nvSpPr>
        <p:spPr>
          <a:ln/>
        </p:spPr>
        <p:txBody>
          <a:bodyPr/>
          <a:lstStyle>
            <a:lvl1pPr>
              <a:defRPr/>
            </a:lvl1pPr>
          </a:lstStyle>
          <a:p>
            <a:r>
              <a:rPr lang="en-US" smtClean="0"/>
              <a:t>Oct. 5th. 2016</a:t>
            </a:r>
            <a:endParaRPr lang="en-US"/>
          </a:p>
        </p:txBody>
      </p:sp>
      <p:sp>
        <p:nvSpPr>
          <p:cNvPr id="6" name="Rectangle 5"/>
          <p:cNvSpPr>
            <a:spLocks noGrp="1" noChangeArrowheads="1"/>
          </p:cNvSpPr>
          <p:nvPr>
            <p:ph type="ftr" sz="quarter" idx="11"/>
          </p:nvPr>
        </p:nvSpPr>
        <p:spPr>
          <a:ln/>
        </p:spPr>
        <p:txBody>
          <a:bodyPr/>
          <a:lstStyle>
            <a:lvl1pPr>
              <a:defRPr/>
            </a:lvl1pPr>
          </a:lstStyle>
          <a:p>
            <a:r>
              <a:rPr lang="en-US" smtClean="0"/>
              <a:t>ODIN Scope Setting Meeting, ESS Headquarters, Lund</a:t>
            </a:r>
            <a:endParaRPr lang="en-US"/>
          </a:p>
        </p:txBody>
      </p:sp>
      <p:sp>
        <p:nvSpPr>
          <p:cNvPr id="7" name="Rectangle 6"/>
          <p:cNvSpPr>
            <a:spLocks noGrp="1" noChangeArrowheads="1"/>
          </p:cNvSpPr>
          <p:nvPr>
            <p:ph type="sldNum" sz="quarter" idx="12"/>
          </p:nvPr>
        </p:nvSpPr>
        <p:spPr>
          <a:ln/>
        </p:spPr>
        <p:txBody>
          <a:bodyPr/>
          <a:lstStyle>
            <a:lvl1pPr>
              <a:defRPr/>
            </a:lvl1pPr>
          </a:lstStyle>
          <a:p>
            <a:fld id="{E8A1288F-6C5F-6A48-B6D2-5A150C026086}" type="slidenum">
              <a:rPr lang="en-US" smtClean="0"/>
              <a:pPr/>
              <a:t>‹#›</a:t>
            </a:fld>
            <a:endParaRPr lang="en-US"/>
          </a:p>
        </p:txBody>
      </p:sp>
      <p:pic>
        <p:nvPicPr>
          <p:cNvPr id="9" name="Bild 14" descr="PSI-Logo_narrow_30k.eps"/>
          <p:cNvPicPr>
            <a:picLocks noChangeAspect="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a:fillRect/>
          </a:stretch>
        </p:blipFill>
        <p:spPr bwMode="auto">
          <a:xfrm>
            <a:off x="4063790" y="295226"/>
            <a:ext cx="1016000" cy="3619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11570977"/>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Titel und Inhalt mit Stichpunkten">
    <p:spTree>
      <p:nvGrpSpPr>
        <p:cNvPr id="1" name=""/>
        <p:cNvGrpSpPr/>
        <p:nvPr/>
      </p:nvGrpSpPr>
      <p:grpSpPr>
        <a:xfrm>
          <a:off x="0" y="0"/>
          <a:ext cx="0" cy="0"/>
          <a:chOff x="0" y="0"/>
          <a:chExt cx="0" cy="0"/>
        </a:xfrm>
      </p:grpSpPr>
      <p:sp>
        <p:nvSpPr>
          <p:cNvPr id="21" name="Titel 1"/>
          <p:cNvSpPr>
            <a:spLocks noGrp="1"/>
          </p:cNvSpPr>
          <p:nvPr>
            <p:ph type="title"/>
          </p:nvPr>
        </p:nvSpPr>
        <p:spPr>
          <a:xfrm>
            <a:off x="194141" y="666893"/>
            <a:ext cx="8758067" cy="598141"/>
          </a:xfrm>
          <a:prstGeom prst="rect">
            <a:avLst/>
          </a:prstGeom>
        </p:spPr>
        <p:txBody>
          <a:bodyPr/>
          <a:lstStyle>
            <a:lvl1pPr algn="ctr">
              <a:defRPr sz="2400">
                <a:solidFill>
                  <a:schemeClr val="tx1"/>
                </a:solidFill>
                <a:latin typeface="Arial" panose="020B0604020202020204" pitchFamily="34" charset="0"/>
                <a:ea typeface="Arial Unicode MS" panose="020B0604020202020204" pitchFamily="34" charset="-128"/>
                <a:cs typeface="Arial" panose="020B0604020202020204" pitchFamily="34" charset="0"/>
              </a:defRPr>
            </a:lvl1pPr>
          </a:lstStyle>
          <a:p>
            <a:r>
              <a:rPr lang="de-DE" dirty="0" smtClean="0"/>
              <a:t>Titelmasterformat durch Klicken bearbeiten</a:t>
            </a:r>
            <a:endParaRPr lang="en-US" dirty="0"/>
          </a:p>
        </p:txBody>
      </p:sp>
      <p:sp>
        <p:nvSpPr>
          <p:cNvPr id="22" name="Inhaltsplatzhalter 2"/>
          <p:cNvSpPr>
            <a:spLocks noGrp="1"/>
          </p:cNvSpPr>
          <p:nvPr>
            <p:ph idx="1"/>
          </p:nvPr>
        </p:nvSpPr>
        <p:spPr>
          <a:xfrm>
            <a:off x="194141" y="1333786"/>
            <a:ext cx="8755717" cy="5010370"/>
          </a:xfrm>
          <a:prstGeom prst="rect">
            <a:avLst/>
          </a:prstGeom>
        </p:spPr>
        <p:txBody>
          <a:bodyPr/>
          <a:lstStyle>
            <a:lvl1pPr marL="268288" indent="-268288">
              <a:buClr>
                <a:schemeClr val="tx1"/>
              </a:buClr>
              <a:buSzPct val="70000"/>
              <a:buFont typeface="Wingdings" pitchFamily="2" charset="2"/>
              <a:buChar char=""/>
              <a:defRPr sz="2000">
                <a:latin typeface="Arial" panose="020B0604020202020204" pitchFamily="34" charset="0"/>
                <a:ea typeface="Arial Unicode MS" panose="020B0604020202020204" pitchFamily="34" charset="-128"/>
                <a:cs typeface="Arial" panose="020B0604020202020204" pitchFamily="34" charset="0"/>
              </a:defRPr>
            </a:lvl1pPr>
            <a:lvl2pPr marL="742950" indent="-285750">
              <a:buClr>
                <a:schemeClr val="tx1"/>
              </a:buClr>
              <a:buSzPct val="70000"/>
              <a:buFont typeface="Wingdings" panose="05000000000000000000" pitchFamily="2" charset="2"/>
              <a:buChar char="l"/>
              <a:defRPr sz="1800">
                <a:latin typeface="Arial" panose="020B0604020202020204" pitchFamily="34" charset="0"/>
                <a:ea typeface="Arial Unicode MS" panose="020B0604020202020204" pitchFamily="34" charset="-128"/>
                <a:cs typeface="Arial" panose="020B0604020202020204" pitchFamily="34" charset="0"/>
              </a:defRPr>
            </a:lvl2pPr>
            <a:lvl3pPr marL="1143000" indent="-228600">
              <a:buClr>
                <a:schemeClr val="tx1"/>
              </a:buClr>
              <a:buSzPct val="70000"/>
              <a:buFont typeface="Wingdings" panose="05000000000000000000" pitchFamily="2" charset="2"/>
              <a:buChar char="l"/>
              <a:defRPr sz="1600">
                <a:latin typeface="Arial" panose="020B0604020202020204" pitchFamily="34" charset="0"/>
                <a:ea typeface="Arial Unicode MS" panose="020B0604020202020204" pitchFamily="34" charset="-128"/>
                <a:cs typeface="Arial" panose="020B0604020202020204" pitchFamily="34" charset="0"/>
              </a:defRPr>
            </a:lvl3pPr>
            <a:lvl4pPr marL="1562100" indent="-228600">
              <a:buClr>
                <a:schemeClr val="tx1"/>
              </a:buClr>
              <a:buSzPct val="70000"/>
              <a:buFont typeface="Arial" panose="020B0604020202020204" pitchFamily="34" charset="0"/>
              <a:buChar char="-"/>
              <a:defRPr>
                <a:latin typeface="Arial" panose="020B0604020202020204" pitchFamily="34" charset="0"/>
                <a:ea typeface="Arial Unicode MS" panose="020B0604020202020204" pitchFamily="34" charset="-128"/>
                <a:cs typeface="Arial" panose="020B0604020202020204" pitchFamily="34" charset="0"/>
              </a:defRPr>
            </a:lvl4pPr>
            <a:lvl5pPr>
              <a:buClr>
                <a:srgbClr val="1D3C71"/>
              </a:buClr>
              <a:buSzPct val="90000"/>
              <a:buFont typeface="Arial" pitchFamily="34" charset="0"/>
              <a:buChar char="■"/>
              <a:defRPr/>
            </a:lvl5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p:txBody>
      </p:sp>
      <p:sp>
        <p:nvSpPr>
          <p:cNvPr id="23" name="Rectangle 4"/>
          <p:cNvSpPr>
            <a:spLocks noGrp="1" noChangeArrowheads="1"/>
          </p:cNvSpPr>
          <p:nvPr>
            <p:ph type="dt" sz="half" idx="2"/>
          </p:nvPr>
        </p:nvSpPr>
        <p:spPr bwMode="auto">
          <a:xfrm>
            <a:off x="147136" y="6499449"/>
            <a:ext cx="945289" cy="304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a:defRPr sz="1000">
                <a:solidFill>
                  <a:schemeClr val="bg1">
                    <a:lumMod val="50000"/>
                  </a:schemeClr>
                </a:solidFill>
              </a:defRPr>
            </a:lvl1pPr>
          </a:lstStyle>
          <a:p>
            <a:pPr>
              <a:defRPr/>
            </a:pPr>
            <a:r>
              <a:rPr lang="en-US" smtClean="0"/>
              <a:t>Oct. 5th. 2016</a:t>
            </a:r>
            <a:endParaRPr lang="de-DE" dirty="0"/>
          </a:p>
        </p:txBody>
      </p:sp>
      <p:sp>
        <p:nvSpPr>
          <p:cNvPr id="24" name="Rectangle 5"/>
          <p:cNvSpPr>
            <a:spLocks noGrp="1" noChangeArrowheads="1"/>
          </p:cNvSpPr>
          <p:nvPr>
            <p:ph type="ftr" sz="quarter" idx="3"/>
          </p:nvPr>
        </p:nvSpPr>
        <p:spPr bwMode="auto">
          <a:xfrm>
            <a:off x="1159584" y="6499449"/>
            <a:ext cx="6939387" cy="304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a:defRPr sz="1000" dirty="0" smtClean="0">
                <a:solidFill>
                  <a:schemeClr val="bg1">
                    <a:lumMod val="50000"/>
                  </a:schemeClr>
                </a:solidFill>
                <a:latin typeface="Arial" pitchFamily="34" charset="0"/>
                <a:ea typeface="+mn-ea"/>
                <a:cs typeface="+mn-cs"/>
              </a:defRPr>
            </a:lvl1pPr>
          </a:lstStyle>
          <a:p>
            <a:pPr>
              <a:defRPr/>
            </a:pPr>
            <a:r>
              <a:rPr lang="en-US" smtClean="0"/>
              <a:t>ODIN Scope Setting Meeting, ESS Headquarters, Lund</a:t>
            </a:r>
            <a:endParaRPr lang="de-DE" dirty="0"/>
          </a:p>
        </p:txBody>
      </p:sp>
      <p:sp>
        <p:nvSpPr>
          <p:cNvPr id="25" name="Rectangle 6"/>
          <p:cNvSpPr>
            <a:spLocks noGrp="1" noChangeArrowheads="1"/>
          </p:cNvSpPr>
          <p:nvPr>
            <p:ph type="sldNum" sz="quarter" idx="4"/>
          </p:nvPr>
        </p:nvSpPr>
        <p:spPr bwMode="auto">
          <a:xfrm>
            <a:off x="8159965" y="6499449"/>
            <a:ext cx="744279" cy="304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defRPr sz="1000">
                <a:solidFill>
                  <a:schemeClr val="bg1">
                    <a:lumMod val="50000"/>
                  </a:schemeClr>
                </a:solidFill>
              </a:defRPr>
            </a:lvl1pPr>
          </a:lstStyle>
          <a:p>
            <a:pPr>
              <a:defRPr/>
            </a:pPr>
            <a:fld id="{26D66C7B-9718-44F0-9D32-8F0736C0EA1F}" type="slidenum">
              <a:rPr lang="de-DE" smtClean="0"/>
              <a:pPr>
                <a:defRPr/>
              </a:pPr>
              <a:t>‹#›</a:t>
            </a:fld>
            <a:endParaRPr lang="de-DE"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5272294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6" Type="http://schemas.openxmlformats.org/officeDocument/2006/relationships/image" Target="../media/image1.png"/><Relationship Id="rId7" Type="http://schemas.openxmlformats.org/officeDocument/2006/relationships/image" Target="../media/image2.png"/><Relationship Id="rId8" Type="http://schemas.openxmlformats.org/officeDocument/2006/relationships/image" Target="../media/image3.em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08000" y="849790"/>
            <a:ext cx="8128000" cy="6015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xmlns:p="http://schemas.openxmlformats.org/presentationml/2006/main" xmlns:r="http://schemas.openxmlformats.org/officeDocument/2006/relationships" xmlns:a="http://schemas.openxmlformats.org/drawingml/2006/main" val="1"/>
            </a:ext>
          </a:extLst>
        </p:spPr>
        <p:txBody>
          <a:bodyPr vert="horz" wrap="square" lIns="91440" tIns="45720" rIns="91440" bIns="45720" numCol="1" anchor="t" anchorCtr="0" compatLnSpc="1">
            <a:prstTxWarp prst="textNoShape">
              <a:avLst/>
            </a:prstTxWarp>
          </a:bodyPr>
          <a:lstStyle/>
          <a:p>
            <a:pPr lvl="0"/>
            <a:r>
              <a:rPr lang="en-US" noProof="0" dirty="0" err="1" smtClean="0"/>
              <a:t>Mastertitelformat</a:t>
            </a:r>
            <a:r>
              <a:rPr lang="en-US" noProof="0" dirty="0" smtClean="0"/>
              <a:t> </a:t>
            </a:r>
            <a:r>
              <a:rPr lang="en-US" noProof="0" dirty="0" err="1" smtClean="0"/>
              <a:t>bearbeiten</a:t>
            </a:r>
            <a:endParaRPr lang="en-US" noProof="0" dirty="0"/>
          </a:p>
        </p:txBody>
      </p:sp>
      <p:sp>
        <p:nvSpPr>
          <p:cNvPr id="1027" name="Rectangle 3"/>
          <p:cNvSpPr>
            <a:spLocks noGrp="1" noChangeArrowheads="1"/>
          </p:cNvSpPr>
          <p:nvPr>
            <p:ph type="body" idx="1"/>
          </p:nvPr>
        </p:nvSpPr>
        <p:spPr bwMode="auto">
          <a:xfrm>
            <a:off x="508000" y="1701800"/>
            <a:ext cx="8128000" cy="44704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xmlns:p="http://schemas.openxmlformats.org/presentationml/2006/main" xmlns:r="http://schemas.openxmlformats.org/officeDocument/2006/relationships" xmlns:a="http://schemas.openxmlformats.org/drawingml/2006/main" val="1"/>
            </a:ext>
          </a:extLst>
        </p:spPr>
        <p:txBody>
          <a:bodyPr vert="horz" wrap="square" lIns="91440" tIns="45720" rIns="91440" bIns="45720" numCol="1" anchor="t" anchorCtr="0" compatLnSpc="1">
            <a:prstTxWarp prst="textNoShape">
              <a:avLst/>
            </a:prstTxWarp>
          </a:bodyPr>
          <a:lstStyle/>
          <a:p>
            <a:pPr lvl="0"/>
            <a:r>
              <a:rPr lang="en-US" noProof="0" dirty="0" err="1" smtClean="0"/>
              <a:t>Mastertextformat</a:t>
            </a:r>
            <a:r>
              <a:rPr lang="en-US" noProof="0" dirty="0" smtClean="0"/>
              <a:t> </a:t>
            </a:r>
            <a:r>
              <a:rPr lang="en-US" noProof="0" dirty="0" err="1" smtClean="0"/>
              <a:t>bearbeiten</a:t>
            </a:r>
            <a:endParaRPr lang="en-US" noProof="0" dirty="0" smtClean="0"/>
          </a:p>
          <a:p>
            <a:pPr lvl="1"/>
            <a:r>
              <a:rPr lang="en-US" noProof="0" dirty="0" err="1" smtClean="0"/>
              <a:t>Zweite</a:t>
            </a:r>
            <a:r>
              <a:rPr lang="en-US" noProof="0" dirty="0" smtClean="0"/>
              <a:t> </a:t>
            </a:r>
            <a:r>
              <a:rPr lang="en-US" noProof="0" dirty="0" err="1" smtClean="0"/>
              <a:t>Ebene</a:t>
            </a:r>
            <a:endParaRPr lang="en-US" noProof="0" dirty="0" smtClean="0"/>
          </a:p>
          <a:p>
            <a:pPr lvl="2"/>
            <a:r>
              <a:rPr lang="en-US" noProof="0" dirty="0" err="1" smtClean="0"/>
              <a:t>Dritte</a:t>
            </a:r>
            <a:r>
              <a:rPr lang="en-US" noProof="0" dirty="0" smtClean="0"/>
              <a:t> </a:t>
            </a:r>
            <a:r>
              <a:rPr lang="en-US" noProof="0" dirty="0" err="1" smtClean="0"/>
              <a:t>Ebene</a:t>
            </a:r>
            <a:endParaRPr lang="en-US" noProof="0" dirty="0" smtClean="0"/>
          </a:p>
          <a:p>
            <a:pPr lvl="3"/>
            <a:r>
              <a:rPr lang="en-US" noProof="0" dirty="0" err="1" smtClean="0"/>
              <a:t>Vierte</a:t>
            </a:r>
            <a:r>
              <a:rPr lang="en-US" noProof="0" dirty="0" smtClean="0"/>
              <a:t> </a:t>
            </a:r>
            <a:r>
              <a:rPr lang="en-US" noProof="0" dirty="0" err="1" smtClean="0"/>
              <a:t>Ebene</a:t>
            </a:r>
            <a:endParaRPr lang="en-US" noProof="0" dirty="0" smtClean="0"/>
          </a:p>
          <a:p>
            <a:pPr lvl="4"/>
            <a:r>
              <a:rPr lang="en-US" noProof="0" dirty="0" err="1" smtClean="0"/>
              <a:t>Fünfte</a:t>
            </a:r>
            <a:r>
              <a:rPr lang="en-US" noProof="0" dirty="0" smtClean="0"/>
              <a:t> </a:t>
            </a:r>
            <a:r>
              <a:rPr lang="en-US" noProof="0" dirty="0" err="1" smtClean="0"/>
              <a:t>Ebene</a:t>
            </a:r>
            <a:endParaRPr lang="en-US" noProof="0" dirty="0"/>
          </a:p>
        </p:txBody>
      </p:sp>
      <p:sp>
        <p:nvSpPr>
          <p:cNvPr id="1028" name="Rectangle 4"/>
          <p:cNvSpPr>
            <a:spLocks noGrp="1" noChangeArrowheads="1"/>
          </p:cNvSpPr>
          <p:nvPr>
            <p:ph type="dt" sz="half" idx="2"/>
          </p:nvPr>
        </p:nvSpPr>
        <p:spPr bwMode="auto">
          <a:xfrm>
            <a:off x="508001" y="6400800"/>
            <a:ext cx="1210752" cy="304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marL="0" marR="0" indent="0" algn="l" defTabSz="457200" rtl="0" eaLnBrk="1" fontAlgn="auto" latinLnBrk="0" hangingPunct="1">
              <a:lnSpc>
                <a:spcPct val="100000"/>
              </a:lnSpc>
              <a:spcBef>
                <a:spcPts val="0"/>
              </a:spcBef>
              <a:spcAft>
                <a:spcPts val="0"/>
              </a:spcAft>
              <a:buClrTx/>
              <a:buSzTx/>
              <a:buFontTx/>
              <a:buNone/>
              <a:tabLst/>
              <a:defRPr sz="1200" b="0"/>
            </a:lvl1pPr>
          </a:lstStyle>
          <a:p>
            <a:r>
              <a:rPr lang="en-US" smtClean="0"/>
              <a:t>Oct. 5th. 2016</a:t>
            </a:r>
            <a:endParaRPr lang="en-US" dirty="0" smtClean="0"/>
          </a:p>
        </p:txBody>
      </p:sp>
      <p:sp>
        <p:nvSpPr>
          <p:cNvPr id="1029" name="Rectangle 5"/>
          <p:cNvSpPr>
            <a:spLocks noGrp="1" noChangeArrowheads="1"/>
          </p:cNvSpPr>
          <p:nvPr>
            <p:ph type="ftr" sz="quarter" idx="3"/>
          </p:nvPr>
        </p:nvSpPr>
        <p:spPr bwMode="auto">
          <a:xfrm>
            <a:off x="1986114" y="6400800"/>
            <a:ext cx="5165805" cy="304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a:defRPr sz="1200" b="0"/>
            </a:lvl1pPr>
          </a:lstStyle>
          <a:p>
            <a:r>
              <a:rPr lang="en-US" smtClean="0"/>
              <a:t>ODIN Scope Setting Meeting, ESS Headquarters, Lund</a:t>
            </a:r>
            <a:endParaRPr lang="en-US" dirty="0"/>
          </a:p>
        </p:txBody>
      </p:sp>
      <p:sp>
        <p:nvSpPr>
          <p:cNvPr id="1030" name="Rectangle 6"/>
          <p:cNvSpPr>
            <a:spLocks noGrp="1" noChangeArrowheads="1"/>
          </p:cNvSpPr>
          <p:nvPr>
            <p:ph type="sldNum" sz="quarter" idx="4"/>
          </p:nvPr>
        </p:nvSpPr>
        <p:spPr bwMode="auto">
          <a:xfrm>
            <a:off x="7438376" y="6400800"/>
            <a:ext cx="1197623" cy="304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a:defRPr sz="1200" b="0"/>
            </a:lvl1pPr>
          </a:lstStyle>
          <a:p>
            <a:fld id="{E8A1288F-6C5F-6A48-B6D2-5A150C026086}" type="slidenum">
              <a:rPr lang="en-US" smtClean="0"/>
              <a:pPr/>
              <a:t>‹#›</a:t>
            </a:fld>
            <a:endParaRPr lang="en-US" dirty="0"/>
          </a:p>
        </p:txBody>
      </p:sp>
      <p:sp>
        <p:nvSpPr>
          <p:cNvPr id="12" name="Text Box 18"/>
          <p:cNvSpPr txBox="1">
            <a:spLocks noChangeArrowheads="1"/>
          </p:cNvSpPr>
          <p:nvPr/>
        </p:nvSpPr>
        <p:spPr bwMode="auto">
          <a:xfrm>
            <a:off x="6224653" y="479425"/>
            <a:ext cx="1846197" cy="230832"/>
          </a:xfrm>
          <a:prstGeom prst="rect">
            <a:avLst/>
          </a:prstGeom>
          <a:noFill/>
          <a:ln w="9525">
            <a:noFill/>
            <a:miter lim="800000"/>
            <a:headEnd/>
            <a:tailEnd/>
          </a:ln>
          <a:effectLst/>
        </p:spPr>
        <p:txBody>
          <a:bodyPr wrap="non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r>
              <a:rPr lang="en-US" sz="900" b="0" noProof="0" dirty="0" err="1" smtClean="0">
                <a:solidFill>
                  <a:schemeClr val="bg2"/>
                </a:solidFill>
              </a:rPr>
              <a:t>Technische</a:t>
            </a:r>
            <a:r>
              <a:rPr lang="en-US" sz="900" b="0" noProof="0" dirty="0" smtClean="0">
                <a:solidFill>
                  <a:schemeClr val="bg2"/>
                </a:solidFill>
              </a:rPr>
              <a:t> </a:t>
            </a:r>
            <a:r>
              <a:rPr lang="en-US" sz="900" b="0" noProof="0" dirty="0" err="1" smtClean="0">
                <a:solidFill>
                  <a:schemeClr val="bg2"/>
                </a:solidFill>
              </a:rPr>
              <a:t>Universität</a:t>
            </a:r>
            <a:r>
              <a:rPr lang="en-US" sz="900" b="0" noProof="0" dirty="0" smtClean="0">
                <a:solidFill>
                  <a:schemeClr val="bg2"/>
                </a:solidFill>
              </a:rPr>
              <a:t> </a:t>
            </a:r>
            <a:r>
              <a:rPr lang="en-US" sz="900" b="0" noProof="0" dirty="0" err="1" smtClean="0">
                <a:solidFill>
                  <a:schemeClr val="bg2"/>
                </a:solidFill>
              </a:rPr>
              <a:t>München</a:t>
            </a:r>
            <a:endParaRPr lang="en-US" sz="900" b="0" noProof="0" dirty="0">
              <a:solidFill>
                <a:schemeClr val="bg2"/>
              </a:solidFill>
            </a:endParaRPr>
          </a:p>
        </p:txBody>
      </p:sp>
      <p:sp>
        <p:nvSpPr>
          <p:cNvPr id="14" name="Line 23"/>
          <p:cNvSpPr>
            <a:spLocks noChangeShapeType="1"/>
          </p:cNvSpPr>
          <p:nvPr/>
        </p:nvSpPr>
        <p:spPr bwMode="auto">
          <a:xfrm>
            <a:off x="0" y="6324600"/>
            <a:ext cx="9144000" cy="0"/>
          </a:xfrm>
          <a:prstGeom prst="line">
            <a:avLst/>
          </a:prstGeom>
          <a:noFill/>
          <a:ln w="9525">
            <a:solidFill>
              <a:schemeClr val="bg2"/>
            </a:solidFill>
            <a:round/>
            <a:headEnd/>
            <a:tailEnd/>
          </a:ln>
          <a:effectLst/>
        </p:spPr>
        <p:txBody>
          <a:bodyPr/>
          <a:lstStyle/>
          <a:p>
            <a:pPr>
              <a:defRPr/>
            </a:pPr>
            <a:endParaRPr lang="en-US" b="0" noProof="0">
              <a:latin typeface="Arial" pitchFamily="34" charset="0"/>
              <a:ea typeface="ＭＳ Ｐゴシック" pitchFamily="18" charset="-128"/>
              <a:cs typeface="ＭＳ Ｐゴシック" pitchFamily="18" charset="-128"/>
            </a:endParaRPr>
          </a:p>
        </p:txBody>
      </p:sp>
      <p:sp>
        <p:nvSpPr>
          <p:cNvPr id="16" name="Line 22"/>
          <p:cNvSpPr>
            <a:spLocks noChangeShapeType="1"/>
          </p:cNvSpPr>
          <p:nvPr/>
        </p:nvSpPr>
        <p:spPr bwMode="auto">
          <a:xfrm>
            <a:off x="0" y="685800"/>
            <a:ext cx="9144000" cy="0"/>
          </a:xfrm>
          <a:prstGeom prst="line">
            <a:avLst/>
          </a:prstGeom>
          <a:noFill/>
          <a:ln w="9525">
            <a:solidFill>
              <a:schemeClr val="bg2"/>
            </a:solidFill>
            <a:round/>
            <a:headEnd/>
            <a:tailEnd/>
          </a:ln>
          <a:effectLst/>
        </p:spPr>
        <p:txBody>
          <a:bodyPr/>
          <a:lstStyle/>
          <a:p>
            <a:pPr>
              <a:defRPr/>
            </a:pPr>
            <a:endParaRPr lang="en-US" b="0" noProof="0">
              <a:latin typeface="Arial" pitchFamily="34" charset="0"/>
              <a:ea typeface="ＭＳ Ｐゴシック" pitchFamily="18" charset="-128"/>
              <a:cs typeface="ＭＳ Ｐゴシック" pitchFamily="18" charset="-128"/>
            </a:endParaRPr>
          </a:p>
        </p:txBody>
      </p:sp>
      <p:pic>
        <p:nvPicPr>
          <p:cNvPr id="42" name="Picture 29" descr="U:\Logos und Grafiken\TUMLogo_oZ_Vollfl_blau_RGB.png"/>
          <p:cNvPicPr>
            <a:picLocks noChangeAspect="1" noChangeArrowheads="1"/>
          </p:cNvPicPr>
          <p:nvPr/>
        </p:nvPicPr>
        <p:blipFill>
          <a:blip r:embed="rId6"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039778" y="325438"/>
            <a:ext cx="604440" cy="319088"/>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1" name="Picture 4"/>
          <p:cNvPicPr>
            <a:picLocks noChangeAspect="1" noChangeArrowheads="1"/>
          </p:cNvPicPr>
          <p:nvPr/>
        </p:nvPicPr>
        <p:blipFill>
          <a:blip r:embed="rId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11382" y="217996"/>
            <a:ext cx="864657" cy="46085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pic>
        <p:nvPicPr>
          <p:cNvPr id="13" name="Bild 14" descr="PSI-Logo_narrow_30k.eps"/>
          <p:cNvPicPr>
            <a:picLocks noChangeAspect="1"/>
          </p:cNvPicPr>
          <p:nvPr/>
        </p:nvPicPr>
        <p:blipFill>
          <a:blip r:embed="rId8"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a:fillRect/>
          </a:stretch>
        </p:blipFill>
        <p:spPr bwMode="auto">
          <a:xfrm>
            <a:off x="4063790" y="295226"/>
            <a:ext cx="1016000" cy="3619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hf hdr="0"/>
  <p:txStyles>
    <p:titleStyle>
      <a:lvl1pPr algn="l" rtl="0" eaLnBrk="1" fontAlgn="base" hangingPunct="1">
        <a:spcBef>
          <a:spcPct val="0"/>
        </a:spcBef>
        <a:spcAft>
          <a:spcPct val="0"/>
        </a:spcAft>
        <a:defRPr sz="2800" b="0">
          <a:solidFill>
            <a:schemeClr val="tx1"/>
          </a:solidFill>
          <a:latin typeface="+mj-lt"/>
          <a:ea typeface="ＭＳ Ｐゴシック" pitchFamily="-65" charset="-128"/>
          <a:cs typeface="ＭＳ Ｐゴシック" pitchFamily="18" charset="-128"/>
        </a:defRPr>
      </a:lvl1pPr>
      <a:lvl2pPr algn="l" rtl="0" eaLnBrk="1" fontAlgn="base" hangingPunct="1">
        <a:spcBef>
          <a:spcPct val="0"/>
        </a:spcBef>
        <a:spcAft>
          <a:spcPct val="0"/>
        </a:spcAft>
        <a:defRPr sz="3200" b="1">
          <a:solidFill>
            <a:schemeClr val="tx1"/>
          </a:solidFill>
          <a:latin typeface="Arial" pitchFamily="34" charset="0"/>
          <a:ea typeface="ＭＳ Ｐゴシック" pitchFamily="-65" charset="-128"/>
          <a:cs typeface="ＭＳ Ｐゴシック" pitchFamily="18" charset="-128"/>
        </a:defRPr>
      </a:lvl2pPr>
      <a:lvl3pPr algn="l" rtl="0" eaLnBrk="1" fontAlgn="base" hangingPunct="1">
        <a:spcBef>
          <a:spcPct val="0"/>
        </a:spcBef>
        <a:spcAft>
          <a:spcPct val="0"/>
        </a:spcAft>
        <a:defRPr sz="3200" b="1">
          <a:solidFill>
            <a:schemeClr val="tx1"/>
          </a:solidFill>
          <a:latin typeface="Arial" pitchFamily="34" charset="0"/>
          <a:ea typeface="ＭＳ Ｐゴシック" pitchFamily="-65" charset="-128"/>
          <a:cs typeface="ＭＳ Ｐゴシック" pitchFamily="18" charset="-128"/>
        </a:defRPr>
      </a:lvl3pPr>
      <a:lvl4pPr algn="l" rtl="0" eaLnBrk="1" fontAlgn="base" hangingPunct="1">
        <a:spcBef>
          <a:spcPct val="0"/>
        </a:spcBef>
        <a:spcAft>
          <a:spcPct val="0"/>
        </a:spcAft>
        <a:defRPr sz="3200" b="1">
          <a:solidFill>
            <a:schemeClr val="tx1"/>
          </a:solidFill>
          <a:latin typeface="Arial" pitchFamily="34" charset="0"/>
          <a:ea typeface="ＭＳ Ｐゴシック" pitchFamily="-65" charset="-128"/>
          <a:cs typeface="ＭＳ Ｐゴシック" pitchFamily="18" charset="-128"/>
        </a:defRPr>
      </a:lvl4pPr>
      <a:lvl5pPr algn="l" rtl="0" eaLnBrk="1" fontAlgn="base" hangingPunct="1">
        <a:spcBef>
          <a:spcPct val="0"/>
        </a:spcBef>
        <a:spcAft>
          <a:spcPct val="0"/>
        </a:spcAft>
        <a:defRPr sz="3200" b="1">
          <a:solidFill>
            <a:schemeClr val="tx1"/>
          </a:solidFill>
          <a:latin typeface="Arial" pitchFamily="34" charset="0"/>
          <a:ea typeface="ＭＳ Ｐゴシック" pitchFamily="-65" charset="-128"/>
          <a:cs typeface="ＭＳ Ｐゴシック" pitchFamily="18" charset="-128"/>
        </a:defRPr>
      </a:lvl5pPr>
      <a:lvl6pPr marL="457200" algn="l" rtl="0" eaLnBrk="1" fontAlgn="base" hangingPunct="1">
        <a:spcBef>
          <a:spcPct val="0"/>
        </a:spcBef>
        <a:spcAft>
          <a:spcPct val="0"/>
        </a:spcAft>
        <a:defRPr sz="2400" b="1">
          <a:solidFill>
            <a:schemeClr val="tx1"/>
          </a:solidFill>
          <a:latin typeface="Arial" pitchFamily="34" charset="0"/>
        </a:defRPr>
      </a:lvl6pPr>
      <a:lvl7pPr marL="914400" algn="l" rtl="0" eaLnBrk="1" fontAlgn="base" hangingPunct="1">
        <a:spcBef>
          <a:spcPct val="0"/>
        </a:spcBef>
        <a:spcAft>
          <a:spcPct val="0"/>
        </a:spcAft>
        <a:defRPr sz="2400" b="1">
          <a:solidFill>
            <a:schemeClr val="tx1"/>
          </a:solidFill>
          <a:latin typeface="Arial" pitchFamily="34" charset="0"/>
        </a:defRPr>
      </a:lvl7pPr>
      <a:lvl8pPr marL="1371600" algn="l" rtl="0" eaLnBrk="1" fontAlgn="base" hangingPunct="1">
        <a:spcBef>
          <a:spcPct val="0"/>
        </a:spcBef>
        <a:spcAft>
          <a:spcPct val="0"/>
        </a:spcAft>
        <a:defRPr sz="2400" b="1">
          <a:solidFill>
            <a:schemeClr val="tx1"/>
          </a:solidFill>
          <a:latin typeface="Arial" pitchFamily="34" charset="0"/>
        </a:defRPr>
      </a:lvl8pPr>
      <a:lvl9pPr marL="1828800" algn="l" rtl="0" eaLnBrk="1" fontAlgn="base" hangingPunct="1">
        <a:spcBef>
          <a:spcPct val="0"/>
        </a:spcBef>
        <a:spcAft>
          <a:spcPct val="0"/>
        </a:spcAft>
        <a:defRPr sz="2400" b="1">
          <a:solidFill>
            <a:schemeClr val="tx1"/>
          </a:solidFill>
          <a:latin typeface="Arial" pitchFamily="34" charset="0"/>
        </a:defRPr>
      </a:lvl9pPr>
    </p:titleStyle>
    <p:bodyStyle>
      <a:lvl1pPr marL="266700" indent="-266700" algn="l" rtl="0" eaLnBrk="1" fontAlgn="base" hangingPunct="1">
        <a:spcBef>
          <a:spcPct val="20000"/>
        </a:spcBef>
        <a:spcAft>
          <a:spcPct val="0"/>
        </a:spcAft>
        <a:buClr>
          <a:schemeClr val="tx2"/>
        </a:buClr>
        <a:buFont typeface="Wingdings" charset="2"/>
        <a:buChar char="§"/>
        <a:defRPr sz="2000" b="0">
          <a:solidFill>
            <a:schemeClr val="tx1"/>
          </a:solidFill>
          <a:latin typeface="+mn-lt"/>
          <a:ea typeface="ＭＳ Ｐゴシック" pitchFamily="-65" charset="-128"/>
          <a:cs typeface="ＭＳ Ｐゴシック" pitchFamily="18" charset="-128"/>
        </a:defRPr>
      </a:lvl1pPr>
      <a:lvl2pPr marL="534988" indent="-268288" algn="l" rtl="0" eaLnBrk="1" fontAlgn="base" hangingPunct="1">
        <a:spcBef>
          <a:spcPct val="20000"/>
        </a:spcBef>
        <a:spcAft>
          <a:spcPct val="0"/>
        </a:spcAft>
        <a:buClr>
          <a:schemeClr val="tx2"/>
        </a:buClr>
        <a:buFont typeface="Lucida Grande"/>
        <a:buChar char="□"/>
        <a:defRPr sz="2000" b="0">
          <a:solidFill>
            <a:schemeClr val="tx1"/>
          </a:solidFill>
          <a:latin typeface="+mn-lt"/>
          <a:ea typeface="ＭＳ Ｐゴシック" pitchFamily="-65" charset="-128"/>
        </a:defRPr>
      </a:lvl2pPr>
      <a:lvl3pPr marL="801688" indent="-266700" algn="l" rtl="0" eaLnBrk="1" fontAlgn="base" hangingPunct="1">
        <a:spcBef>
          <a:spcPct val="20000"/>
        </a:spcBef>
        <a:spcAft>
          <a:spcPct val="0"/>
        </a:spcAft>
        <a:buClr>
          <a:schemeClr val="tx2"/>
        </a:buClr>
        <a:buFont typeface="Lucida Grande"/>
        <a:buChar char="□"/>
        <a:defRPr sz="2000" b="0">
          <a:solidFill>
            <a:schemeClr val="tx1"/>
          </a:solidFill>
          <a:latin typeface="+mn-lt"/>
          <a:ea typeface="ＭＳ Ｐゴシック" pitchFamily="-65" charset="-128"/>
        </a:defRPr>
      </a:lvl3pPr>
      <a:lvl4pPr marL="1079500" indent="-277813" algn="l" rtl="0" eaLnBrk="1" fontAlgn="base" hangingPunct="1">
        <a:spcBef>
          <a:spcPct val="20000"/>
        </a:spcBef>
        <a:spcAft>
          <a:spcPct val="0"/>
        </a:spcAft>
        <a:buClr>
          <a:schemeClr val="tx2"/>
        </a:buClr>
        <a:buFont typeface="Lucida Grande"/>
        <a:buChar char="□"/>
        <a:defRPr sz="2000" b="0">
          <a:solidFill>
            <a:schemeClr val="tx1"/>
          </a:solidFill>
          <a:latin typeface="+mn-lt"/>
          <a:ea typeface="ＭＳ Ｐゴシック" pitchFamily="-65" charset="-128"/>
        </a:defRPr>
      </a:lvl4pPr>
      <a:lvl5pPr marL="1346200" indent="-266700" algn="l" rtl="0" eaLnBrk="1" fontAlgn="base" hangingPunct="1">
        <a:spcBef>
          <a:spcPct val="20000"/>
        </a:spcBef>
        <a:spcAft>
          <a:spcPct val="0"/>
        </a:spcAft>
        <a:buClr>
          <a:schemeClr val="tx2"/>
        </a:buClr>
        <a:buFont typeface="Lucida Grande"/>
        <a:buChar char="□"/>
        <a:defRPr sz="2000" b="0">
          <a:solidFill>
            <a:schemeClr val="tx1"/>
          </a:solidFill>
          <a:latin typeface="+mn-lt"/>
          <a:ea typeface="ＭＳ Ｐゴシック" pitchFamily="-65" charset="-128"/>
        </a:defRPr>
      </a:lvl5pPr>
      <a:lvl6pPr marL="2438400" indent="-228600" algn="l" rtl="0" eaLnBrk="1" fontAlgn="base" hangingPunct="1">
        <a:spcBef>
          <a:spcPct val="20000"/>
        </a:spcBef>
        <a:spcAft>
          <a:spcPct val="0"/>
        </a:spcAft>
        <a:buChar char="»"/>
        <a:defRPr sz="1400">
          <a:solidFill>
            <a:schemeClr val="tx1"/>
          </a:solidFill>
          <a:latin typeface="+mn-lt"/>
        </a:defRPr>
      </a:lvl6pPr>
      <a:lvl7pPr marL="2895600" indent="-228600" algn="l" rtl="0" eaLnBrk="1" fontAlgn="base" hangingPunct="1">
        <a:spcBef>
          <a:spcPct val="20000"/>
        </a:spcBef>
        <a:spcAft>
          <a:spcPct val="0"/>
        </a:spcAft>
        <a:buChar char="»"/>
        <a:defRPr sz="1400">
          <a:solidFill>
            <a:schemeClr val="tx1"/>
          </a:solidFill>
          <a:latin typeface="+mn-lt"/>
        </a:defRPr>
      </a:lvl7pPr>
      <a:lvl8pPr marL="3352800" indent="-228600" algn="l" rtl="0" eaLnBrk="1" fontAlgn="base" hangingPunct="1">
        <a:spcBef>
          <a:spcPct val="20000"/>
        </a:spcBef>
        <a:spcAft>
          <a:spcPct val="0"/>
        </a:spcAft>
        <a:buChar char="»"/>
        <a:defRPr sz="1400">
          <a:solidFill>
            <a:schemeClr val="tx1"/>
          </a:solidFill>
          <a:latin typeface="+mn-lt"/>
        </a:defRPr>
      </a:lvl8pPr>
      <a:lvl9pPr marL="3810000" indent="-228600" algn="l" rtl="0" eaLnBrk="1" fontAlgn="base" hangingPunct="1">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1" Type="http://schemas.openxmlformats.org/officeDocument/2006/relationships/image" Target="../media/image17.jpeg"/><Relationship Id="rId12"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9.png"/><Relationship Id="rId4" Type="http://schemas.openxmlformats.org/officeDocument/2006/relationships/image" Target="../media/image10.jpe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image" Target="../media/image15.png"/><Relationship Id="rId10"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jpeg"/><Relationship Id="rId9"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15.xml.rels><?xml version="1.0" encoding="UTF-8" standalone="yes"?>
<Relationships xmlns="http://schemas.openxmlformats.org/package/2006/relationships"><Relationship Id="rId11" Type="http://schemas.openxmlformats.org/officeDocument/2006/relationships/image" Target="../media/image34.jpeg"/><Relationship Id="rId12" Type="http://schemas.openxmlformats.org/officeDocument/2006/relationships/image" Target="../media/image35.jpeg"/><Relationship Id="rId13" Type="http://schemas.openxmlformats.org/officeDocument/2006/relationships/image" Target="../media/image36.jpeg"/><Relationship Id="rId14" Type="http://schemas.openxmlformats.org/officeDocument/2006/relationships/image" Target="../media/image37.jpeg"/><Relationship Id="rId15" Type="http://schemas.openxmlformats.org/officeDocument/2006/relationships/image" Target="../media/image38.jpeg"/><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8.jpeg"/><Relationship Id="rId6" Type="http://schemas.openxmlformats.org/officeDocument/2006/relationships/image" Target="../media/image29.jpeg"/><Relationship Id="rId7" Type="http://schemas.openxmlformats.org/officeDocument/2006/relationships/image" Target="../media/image30.jpeg"/><Relationship Id="rId8" Type="http://schemas.openxmlformats.org/officeDocument/2006/relationships/image" Target="../media/image31.jpeg"/><Relationship Id="rId9" Type="http://schemas.openxmlformats.org/officeDocument/2006/relationships/image" Target="../media/image32.png"/><Relationship Id="rId10" Type="http://schemas.openxmlformats.org/officeDocument/2006/relationships/image" Target="../media/image3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png"/></Relationships>
</file>

<file path=ppt/slides/_rels/slide19.xml.rels><?xml version="1.0" encoding="UTF-8" standalone="yes"?>
<Relationships xmlns="http://schemas.openxmlformats.org/package/2006/relationships"><Relationship Id="rId11" Type="http://schemas.openxmlformats.org/officeDocument/2006/relationships/image" Target="../media/image51.jpeg"/><Relationship Id="rId12" Type="http://schemas.openxmlformats.org/officeDocument/2006/relationships/image" Target="../media/image52.jpeg"/><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3.jpeg"/><Relationship Id="rId4" Type="http://schemas.openxmlformats.org/officeDocument/2006/relationships/image" Target="../media/image44.png"/><Relationship Id="rId5" Type="http://schemas.openxmlformats.org/officeDocument/2006/relationships/image" Target="../media/image45.jpeg"/><Relationship Id="rId6" Type="http://schemas.openxmlformats.org/officeDocument/2006/relationships/image" Target="../media/image46.jpeg"/><Relationship Id="rId7" Type="http://schemas.openxmlformats.org/officeDocument/2006/relationships/image" Target="../media/image47.jpeg"/><Relationship Id="rId8" Type="http://schemas.openxmlformats.org/officeDocument/2006/relationships/image" Target="../media/image48.jpeg"/><Relationship Id="rId9" Type="http://schemas.openxmlformats.org/officeDocument/2006/relationships/image" Target="../media/image49.jpeg"/><Relationship Id="rId10" Type="http://schemas.openxmlformats.org/officeDocument/2006/relationships/image" Target="../media/image5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1.pdf"/><Relationship Id="rId4"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df"/><Relationship Id="rId5" Type="http://schemas.openxmlformats.org/officeDocument/2006/relationships/image" Target="../media/image66.png"/><Relationship Id="rId6" Type="http://schemas.openxmlformats.org/officeDocument/2006/relationships/image" Target="../media/image67.pdf"/><Relationship Id="rId7"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image" Target="../media/image63.pdf"/></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df"/><Relationship Id="rId5" Type="http://schemas.openxmlformats.org/officeDocument/2006/relationships/image" Target="../media/image66.png"/><Relationship Id="rId6" Type="http://schemas.openxmlformats.org/officeDocument/2006/relationships/image" Target="../media/image67.pdf"/><Relationship Id="rId7"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image" Target="../media/image63.pd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df"/><Relationship Id="rId3" Type="http://schemas.openxmlformats.org/officeDocument/2006/relationships/image" Target="../media/image7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df"/><Relationship Id="rId3"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df"/><Relationship Id="rId5" Type="http://schemas.openxmlformats.org/officeDocument/2006/relationships/image" Target="../media/image76.png"/><Relationship Id="rId6" Type="http://schemas.openxmlformats.org/officeDocument/2006/relationships/image" Target="../media/image77.pdf"/><Relationship Id="rId7"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image" Target="../media/image73.pd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ODIN: Science case, high-level requirements and Design</a:t>
            </a:r>
            <a:br>
              <a:rPr lang="en-US" dirty="0" smtClean="0"/>
            </a:br>
            <a:r>
              <a:rPr lang="en-US" dirty="0" smtClean="0"/>
              <a:t/>
            </a:r>
            <a:br>
              <a:rPr lang="en-US" dirty="0" smtClean="0"/>
            </a:br>
            <a:endParaRPr lang="en-US" dirty="0"/>
          </a:p>
        </p:txBody>
      </p:sp>
      <p:sp>
        <p:nvSpPr>
          <p:cNvPr id="3" name="Subtitle 2"/>
          <p:cNvSpPr>
            <a:spLocks noGrp="1"/>
          </p:cNvSpPr>
          <p:nvPr>
            <p:ph type="subTitle" idx="1"/>
          </p:nvPr>
        </p:nvSpPr>
        <p:spPr/>
        <p:txBody>
          <a:bodyPr/>
          <a:lstStyle/>
          <a:p>
            <a:r>
              <a:rPr lang="en-US" b="1" dirty="0" smtClean="0">
                <a:solidFill>
                  <a:schemeClr val="bg2"/>
                </a:solidFill>
              </a:rPr>
              <a:t>ESS:</a:t>
            </a:r>
            <a:r>
              <a:rPr lang="en-US" dirty="0" smtClean="0"/>
              <a:t> S. Ansell, S. Pullen, M. </a:t>
            </a:r>
            <a:r>
              <a:rPr lang="en-US" dirty="0" err="1" smtClean="0"/>
              <a:t>Strobl</a:t>
            </a:r>
            <a:endParaRPr lang="en-US" dirty="0" smtClean="0"/>
          </a:p>
          <a:p>
            <a:r>
              <a:rPr lang="en-US" b="1" dirty="0" smtClean="0">
                <a:solidFill>
                  <a:schemeClr val="bg2"/>
                </a:solidFill>
              </a:rPr>
              <a:t>PSI:</a:t>
            </a:r>
            <a:r>
              <a:rPr lang="en-US" dirty="0" smtClean="0"/>
              <a:t> U. </a:t>
            </a:r>
            <a:r>
              <a:rPr lang="en-US" dirty="0" err="1" smtClean="0"/>
              <a:t>Filges</a:t>
            </a:r>
            <a:r>
              <a:rPr lang="en-US" dirty="0" smtClean="0"/>
              <a:t> E. Lehmann, M. </a:t>
            </a:r>
            <a:r>
              <a:rPr lang="en-US" dirty="0" err="1" smtClean="0"/>
              <a:t>Morgano</a:t>
            </a:r>
            <a:endParaRPr lang="en-US" dirty="0" smtClean="0"/>
          </a:p>
          <a:p>
            <a:r>
              <a:rPr lang="en-US" b="1" dirty="0" smtClean="0">
                <a:solidFill>
                  <a:schemeClr val="bg2"/>
                </a:solidFill>
              </a:rPr>
              <a:t>TUM:</a:t>
            </a:r>
            <a:r>
              <a:rPr lang="en-US" dirty="0" smtClean="0"/>
              <a:t> E. </a:t>
            </a:r>
            <a:r>
              <a:rPr lang="en-US" dirty="0" err="1" smtClean="0"/>
              <a:t>Calzada</a:t>
            </a:r>
            <a:r>
              <a:rPr lang="en-US" dirty="0" smtClean="0"/>
              <a:t>, </a:t>
            </a:r>
            <a:r>
              <a:rPr lang="en-US" u="sng" dirty="0" smtClean="0"/>
              <a:t>M. Lerche</a:t>
            </a:r>
            <a:r>
              <a:rPr lang="en-US" dirty="0" smtClean="0"/>
              <a:t>, J. </a:t>
            </a:r>
            <a:r>
              <a:rPr lang="en-US" dirty="0" err="1" smtClean="0"/>
              <a:t>Neuhaus</a:t>
            </a:r>
            <a:r>
              <a:rPr lang="en-US" dirty="0" smtClean="0"/>
              <a:t>, W. </a:t>
            </a:r>
            <a:r>
              <a:rPr lang="en-US" dirty="0" err="1" smtClean="0"/>
              <a:t>Petry</a:t>
            </a:r>
            <a:r>
              <a:rPr lang="en-US" dirty="0" smtClean="0"/>
              <a:t>, </a:t>
            </a:r>
            <a:r>
              <a:rPr lang="en-US" smtClean="0"/>
              <a:t>B. Schillinger</a:t>
            </a:r>
            <a:r>
              <a:rPr lang="en-US" dirty="0" smtClean="0"/>
              <a:t>, M. Schulz</a:t>
            </a:r>
          </a:p>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err="1" smtClean="0"/>
              <a:t>Full</a:t>
            </a:r>
            <a:r>
              <a:rPr lang="de-CH" dirty="0" smtClean="0"/>
              <a:t> </a:t>
            </a:r>
            <a:r>
              <a:rPr lang="de-CH" dirty="0" err="1" smtClean="0"/>
              <a:t>scope</a:t>
            </a:r>
            <a:r>
              <a:rPr lang="de-CH" dirty="0" smtClean="0"/>
              <a:t> </a:t>
            </a:r>
            <a:r>
              <a:rPr lang="de-CH" dirty="0" err="1" smtClean="0"/>
              <a:t>of</a:t>
            </a:r>
            <a:r>
              <a:rPr lang="de-CH" dirty="0" smtClean="0"/>
              <a:t> ODIN</a:t>
            </a:r>
            <a:endParaRPr lang="de-CH" dirty="0"/>
          </a:p>
        </p:txBody>
      </p:sp>
      <p:pic>
        <p:nvPicPr>
          <p:cNvPr id="5123" name="Picture 3"/>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11560" y="3571892"/>
            <a:ext cx="7920880" cy="275229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sp>
        <p:nvSpPr>
          <p:cNvPr id="6" name="Oval 5"/>
          <p:cNvSpPr/>
          <p:nvPr/>
        </p:nvSpPr>
        <p:spPr bwMode="auto">
          <a:xfrm>
            <a:off x="5508104" y="3986564"/>
            <a:ext cx="1800200" cy="1656184"/>
          </a:xfrm>
          <a:prstGeom prst="ellipse">
            <a:avLst/>
          </a:prstGeom>
          <a:noFill/>
          <a:ln w="63500"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cxnSp>
        <p:nvCxnSpPr>
          <p:cNvPr id="8" name="Straight Arrow Connector 7"/>
          <p:cNvCxnSpPr/>
          <p:nvPr/>
        </p:nvCxnSpPr>
        <p:spPr bwMode="auto">
          <a:xfrm>
            <a:off x="2149295" y="2724746"/>
            <a:ext cx="3358809" cy="1660900"/>
          </a:xfrm>
          <a:prstGeom prst="straightConnector1">
            <a:avLst/>
          </a:prstGeom>
          <a:solidFill>
            <a:schemeClr val="accent1"/>
          </a:solidFill>
          <a:ln w="63500" cap="flat" cmpd="sng" algn="ctr">
            <a:solidFill>
              <a:schemeClr val="accent6"/>
            </a:solidFill>
            <a:prstDash val="solid"/>
            <a:round/>
            <a:headEnd type="none" w="med" len="med"/>
            <a:tailEnd type="arrow"/>
          </a:ln>
          <a:effectLst/>
        </p:spPr>
      </p:cxnSp>
      <p:sp>
        <p:nvSpPr>
          <p:cNvPr id="10" name="Content Placeholder 2"/>
          <p:cNvSpPr>
            <a:spLocks noGrp="1"/>
          </p:cNvSpPr>
          <p:nvPr>
            <p:ph idx="1"/>
          </p:nvPr>
        </p:nvSpPr>
        <p:spPr>
          <a:xfrm>
            <a:off x="508000" y="1701800"/>
            <a:ext cx="8128000" cy="4470400"/>
          </a:xfrm>
        </p:spPr>
        <p:txBody>
          <a:bodyPr/>
          <a:lstStyle/>
          <a:p>
            <a:r>
              <a:rPr lang="en-US" dirty="0" smtClean="0"/>
              <a:t>White beam imaging with best spatial resolution and variable </a:t>
            </a:r>
            <a:r>
              <a:rPr lang="en-US" dirty="0" err="1" smtClean="0"/>
              <a:t>FoV</a:t>
            </a:r>
            <a:r>
              <a:rPr lang="en-US" dirty="0" smtClean="0"/>
              <a:t>:</a:t>
            </a:r>
          </a:p>
          <a:p>
            <a:pPr lvl="1"/>
            <a:r>
              <a:rPr lang="en-US" sz="1800" dirty="0" smtClean="0"/>
              <a:t>Big objects thanks to the 20 </a:t>
            </a:r>
            <a:r>
              <a:rPr lang="en-US" sz="1800" dirty="0" err="1" smtClean="0"/>
              <a:t>x</a:t>
            </a:r>
            <a:r>
              <a:rPr lang="en-US" sz="1800" dirty="0" smtClean="0"/>
              <a:t> 20 cm</a:t>
            </a:r>
            <a:r>
              <a:rPr lang="en-US" sz="1800" baseline="30000" dirty="0" smtClean="0"/>
              <a:t>2</a:t>
            </a:r>
            <a:r>
              <a:rPr lang="en-US" sz="1800" dirty="0" smtClean="0"/>
              <a:t> </a:t>
            </a:r>
            <a:r>
              <a:rPr lang="en-US" sz="1800" dirty="0" err="1" smtClean="0"/>
              <a:t>FoV</a:t>
            </a:r>
            <a:r>
              <a:rPr lang="en-US" sz="1800" dirty="0" smtClean="0"/>
              <a:t> and cold to thermal spectrum,</a:t>
            </a:r>
          </a:p>
          <a:p>
            <a:pPr lvl="1"/>
            <a:r>
              <a:rPr lang="en-US" sz="1800" dirty="0" smtClean="0"/>
              <a:t>and small objects thanks to the high flux and cold spectrum</a:t>
            </a:r>
          </a:p>
          <a:p>
            <a:pPr lvl="1"/>
            <a:endParaRPr lang="en-US" dirty="0"/>
          </a:p>
        </p:txBody>
      </p:sp>
      <p:sp>
        <p:nvSpPr>
          <p:cNvPr id="16" name="Date Placeholder 15"/>
          <p:cNvSpPr>
            <a:spLocks noGrp="1"/>
          </p:cNvSpPr>
          <p:nvPr>
            <p:ph type="dt" sz="half" idx="10"/>
          </p:nvPr>
        </p:nvSpPr>
        <p:spPr/>
        <p:txBody>
          <a:bodyPr/>
          <a:lstStyle/>
          <a:p>
            <a:r>
              <a:rPr lang="en-US" smtClean="0"/>
              <a:t>Oct. 5th. 2016</a:t>
            </a:r>
            <a:endParaRPr lang="en-US"/>
          </a:p>
        </p:txBody>
      </p:sp>
      <p:sp>
        <p:nvSpPr>
          <p:cNvPr id="17" name="Footer Placeholder 16"/>
          <p:cNvSpPr>
            <a:spLocks noGrp="1"/>
          </p:cNvSpPr>
          <p:nvPr>
            <p:ph type="ftr" sz="quarter" idx="11"/>
          </p:nvPr>
        </p:nvSpPr>
        <p:spPr/>
        <p:txBody>
          <a:bodyPr/>
          <a:lstStyle/>
          <a:p>
            <a:r>
              <a:rPr lang="en-US" smtClean="0"/>
              <a:t>ODIN Scope Setting Meeting, ESS Headquarters, Lund</a:t>
            </a:r>
            <a:endParaRPr lang="en-US"/>
          </a:p>
        </p:txBody>
      </p:sp>
      <p:sp>
        <p:nvSpPr>
          <p:cNvPr id="18" name="Slide Number Placeholder 5"/>
          <p:cNvSpPr>
            <a:spLocks noGrp="1"/>
          </p:cNvSpPr>
          <p:nvPr>
            <p:ph type="sldNum" sz="quarter" idx="12"/>
          </p:nvPr>
        </p:nvSpPr>
        <p:spPr>
          <a:xfrm>
            <a:off x="7438376" y="6400800"/>
            <a:ext cx="1197623" cy="304800"/>
          </a:xfrm>
        </p:spPr>
        <p:txBody>
          <a:bodyPr/>
          <a:lstStyle/>
          <a:p>
            <a:fld id="{E8A1288F-6C5F-6A48-B6D2-5A150C026086}" type="slidenum">
              <a:rPr lang="en-US" smtClean="0"/>
              <a:pPr/>
              <a:t>10</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81194753"/>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Neutron Imaging Applications</a:t>
            </a:r>
            <a:endParaRPr lang="en-US" dirty="0"/>
          </a:p>
        </p:txBody>
      </p:sp>
      <p:sp>
        <p:nvSpPr>
          <p:cNvPr id="3" name="Content Placeholder 2"/>
          <p:cNvSpPr>
            <a:spLocks noGrp="1"/>
          </p:cNvSpPr>
          <p:nvPr>
            <p:ph idx="1"/>
          </p:nvPr>
        </p:nvSpPr>
        <p:spPr>
          <a:xfrm>
            <a:off x="2435213" y="1566668"/>
            <a:ext cx="3686187" cy="1990012"/>
          </a:xfrm>
        </p:spPr>
        <p:txBody>
          <a:bodyPr/>
          <a:lstStyle/>
          <a:p>
            <a:r>
              <a:rPr lang="en-US" dirty="0" smtClean="0"/>
              <a:t>Applied Science</a:t>
            </a:r>
          </a:p>
          <a:p>
            <a:r>
              <a:rPr lang="en-US" dirty="0" smtClean="0"/>
              <a:t>Plant Science</a:t>
            </a:r>
          </a:p>
        </p:txBody>
      </p:sp>
      <p:sp>
        <p:nvSpPr>
          <p:cNvPr id="4" name="Date Placeholder 3"/>
          <p:cNvSpPr>
            <a:spLocks noGrp="1"/>
          </p:cNvSpPr>
          <p:nvPr>
            <p:ph type="dt" sz="half" idx="10"/>
          </p:nvPr>
        </p:nvSpPr>
        <p:spPr/>
        <p:txBody>
          <a:bodyPr/>
          <a:lstStyle/>
          <a:p>
            <a:r>
              <a:rPr lang="en-US" smtClean="0"/>
              <a:t>Oct. 5th. 2016</a:t>
            </a:r>
            <a:endParaRPr lang="en-US"/>
          </a:p>
        </p:txBody>
      </p:sp>
      <p:sp>
        <p:nvSpPr>
          <p:cNvPr id="5" name="Footer Placeholder 4"/>
          <p:cNvSpPr>
            <a:spLocks noGrp="1"/>
          </p:cNvSpPr>
          <p:nvPr>
            <p:ph type="ftr" sz="quarter" idx="11"/>
          </p:nvPr>
        </p:nvSpPr>
        <p:spPr/>
        <p:txBody>
          <a:bodyPr/>
          <a:lstStyle/>
          <a:p>
            <a:r>
              <a:rPr lang="en-US" smtClean="0"/>
              <a:t>ODIN Scope Setting Meeting, ESS Headquarters, Lund</a:t>
            </a:r>
            <a:endParaRPr lang="en-US"/>
          </a:p>
        </p:txBody>
      </p:sp>
      <p:sp>
        <p:nvSpPr>
          <p:cNvPr id="6" name="Slide Number Placeholder 5"/>
          <p:cNvSpPr>
            <a:spLocks noGrp="1"/>
          </p:cNvSpPr>
          <p:nvPr>
            <p:ph type="sldNum" sz="quarter" idx="12"/>
          </p:nvPr>
        </p:nvSpPr>
        <p:spPr/>
        <p:txBody>
          <a:bodyPr/>
          <a:lstStyle/>
          <a:p>
            <a:fld id="{E8A1288F-6C5F-6A48-B6D2-5A150C026086}" type="slidenum">
              <a:rPr lang="en-US" smtClean="0"/>
              <a:pPr/>
              <a:t>11</a:t>
            </a:fld>
            <a:endParaRPr lang="en-US"/>
          </a:p>
        </p:txBody>
      </p:sp>
      <p:sp>
        <p:nvSpPr>
          <p:cNvPr id="7" name="object 3"/>
          <p:cNvSpPr/>
          <p:nvPr/>
        </p:nvSpPr>
        <p:spPr>
          <a:xfrm>
            <a:off x="478363" y="1451328"/>
            <a:ext cx="1825496" cy="2105352"/>
          </a:xfrm>
          <a:prstGeom prst="rect">
            <a:avLst/>
          </a:prstGeom>
          <a:blipFill>
            <a:blip r:embed="rId2" cstate="print"/>
            <a:stretch>
              <a:fillRect/>
            </a:stretch>
          </a:blipFill>
        </p:spPr>
        <p:txBody>
          <a:bodyPr wrap="square" lIns="0" tIns="0" rIns="0" bIns="0" rtlCol="0"/>
          <a:lstStyle/>
          <a:p>
            <a:endParaRPr/>
          </a:p>
        </p:txBody>
      </p:sp>
      <p:sp>
        <p:nvSpPr>
          <p:cNvPr id="8" name="object 4"/>
          <p:cNvSpPr/>
          <p:nvPr/>
        </p:nvSpPr>
        <p:spPr>
          <a:xfrm>
            <a:off x="594269" y="3691812"/>
            <a:ext cx="1840944" cy="2596396"/>
          </a:xfrm>
          <a:prstGeom prst="rect">
            <a:avLst/>
          </a:prstGeom>
          <a:blipFill>
            <a:blip r:embed="rId3" cstate="print"/>
            <a:stretch>
              <a:fillRect/>
            </a:stretch>
          </a:blipFill>
        </p:spPr>
        <p:txBody>
          <a:bodyPr wrap="square" lIns="0" tIns="0" rIns="0" bIns="0" rtlCol="0"/>
          <a:lstStyle/>
          <a:p>
            <a:endParaRPr dirty="0"/>
          </a:p>
        </p:txBody>
      </p:sp>
      <p:sp>
        <p:nvSpPr>
          <p:cNvPr id="9" name="object 5"/>
          <p:cNvSpPr/>
          <p:nvPr/>
        </p:nvSpPr>
        <p:spPr>
          <a:xfrm>
            <a:off x="5186371" y="4289465"/>
            <a:ext cx="1220778" cy="1882735"/>
          </a:xfrm>
          <a:prstGeom prst="rect">
            <a:avLst/>
          </a:prstGeom>
          <a:blipFill>
            <a:blip r:embed="rId4" cstate="print"/>
            <a:stretch>
              <a:fillRect/>
            </a:stretch>
          </a:blipFill>
        </p:spPr>
        <p:txBody>
          <a:bodyPr wrap="square" lIns="0" tIns="0" rIns="0" bIns="0" rtlCol="0"/>
          <a:lstStyle/>
          <a:p>
            <a:endParaRPr/>
          </a:p>
        </p:txBody>
      </p:sp>
      <p:sp>
        <p:nvSpPr>
          <p:cNvPr id="10" name="object 7"/>
          <p:cNvSpPr/>
          <p:nvPr/>
        </p:nvSpPr>
        <p:spPr>
          <a:xfrm>
            <a:off x="6407149" y="4448413"/>
            <a:ext cx="2228850" cy="1952387"/>
          </a:xfrm>
          <a:prstGeom prst="rect">
            <a:avLst/>
          </a:prstGeom>
          <a:blipFill>
            <a:blip r:embed="rId5" cstate="print"/>
            <a:stretch>
              <a:fillRect/>
            </a:stretch>
          </a:blipFill>
        </p:spPr>
        <p:txBody>
          <a:bodyPr wrap="square" lIns="0" tIns="0" rIns="0" bIns="0" rtlCol="0"/>
          <a:lstStyle/>
          <a:p>
            <a:endParaRPr/>
          </a:p>
        </p:txBody>
      </p:sp>
      <p:sp>
        <p:nvSpPr>
          <p:cNvPr id="11" name="object 8"/>
          <p:cNvSpPr/>
          <p:nvPr/>
        </p:nvSpPr>
        <p:spPr>
          <a:xfrm>
            <a:off x="2435213" y="4098819"/>
            <a:ext cx="2403487" cy="2189389"/>
          </a:xfrm>
          <a:prstGeom prst="rect">
            <a:avLst/>
          </a:prstGeom>
          <a:blipFill>
            <a:blip r:embed="rId6" cstate="print"/>
            <a:stretch>
              <a:fillRect/>
            </a:stretch>
          </a:blipFill>
        </p:spPr>
        <p:txBody>
          <a:bodyPr wrap="square" lIns="0" tIns="0" rIns="0" bIns="0" rtlCol="0"/>
          <a:lstStyle/>
          <a:p>
            <a:endParaRPr/>
          </a:p>
        </p:txBody>
      </p:sp>
      <p:grpSp>
        <p:nvGrpSpPr>
          <p:cNvPr id="22" name="Group 21"/>
          <p:cNvGrpSpPr/>
          <p:nvPr/>
        </p:nvGrpSpPr>
        <p:grpSpPr>
          <a:xfrm>
            <a:off x="6577972" y="2767082"/>
            <a:ext cx="1846394" cy="1622073"/>
            <a:chOff x="6577972" y="2462282"/>
            <a:chExt cx="1846394" cy="1622073"/>
          </a:xfrm>
        </p:grpSpPr>
        <p:grpSp>
          <p:nvGrpSpPr>
            <p:cNvPr id="12" name="Group 11"/>
            <p:cNvGrpSpPr>
              <a:grpSpLocks noChangeAspect="1"/>
            </p:cNvGrpSpPr>
            <p:nvPr/>
          </p:nvGrpSpPr>
          <p:grpSpPr>
            <a:xfrm>
              <a:off x="6729673" y="2462283"/>
              <a:ext cx="1694693" cy="1622072"/>
              <a:chOff x="3734628" y="1746521"/>
              <a:chExt cx="4723571" cy="4521158"/>
            </a:xfrm>
          </p:grpSpPr>
          <p:pic>
            <p:nvPicPr>
              <p:cNvPr id="13" name="Picture 12"/>
              <p:cNvPicPr>
                <a:picLocks noChangeAspect="1"/>
              </p:cNvPicPr>
              <p:nvPr/>
            </p:nvPicPr>
            <p:blipFill>
              <a:blip r:embed="rId7"/>
              <a:srcRect l="8499" r="54516"/>
              <a:stretch>
                <a:fillRect/>
              </a:stretch>
            </p:blipFill>
            <p:spPr>
              <a:xfrm>
                <a:off x="3734628" y="1746521"/>
                <a:ext cx="2065816" cy="4521158"/>
              </a:xfrm>
              <a:prstGeom prst="rect">
                <a:avLst/>
              </a:prstGeom>
            </p:spPr>
          </p:pic>
          <p:pic>
            <p:nvPicPr>
              <p:cNvPr id="14" name="Picture 13"/>
              <p:cNvPicPr>
                <a:picLocks noChangeAspect="1"/>
              </p:cNvPicPr>
              <p:nvPr/>
            </p:nvPicPr>
            <p:blipFill>
              <a:blip r:embed="rId8"/>
              <a:stretch>
                <a:fillRect/>
              </a:stretch>
            </p:blipFill>
            <p:spPr>
              <a:xfrm>
                <a:off x="5758253" y="1746521"/>
                <a:ext cx="2699946" cy="4521158"/>
              </a:xfrm>
              <a:prstGeom prst="rect">
                <a:avLst/>
              </a:prstGeom>
            </p:spPr>
          </p:pic>
        </p:grpSp>
        <p:pic>
          <p:nvPicPr>
            <p:cNvPr id="15" name="Picture 14"/>
            <p:cNvPicPr>
              <a:picLocks noChangeAspect="1"/>
            </p:cNvPicPr>
            <p:nvPr/>
          </p:nvPicPr>
          <p:blipFill>
            <a:blip r:embed="rId9"/>
            <a:srcRect t="4042"/>
            <a:stretch>
              <a:fillRect/>
            </a:stretch>
          </p:blipFill>
          <p:spPr>
            <a:xfrm>
              <a:off x="6577972" y="2462282"/>
              <a:ext cx="890607" cy="1622073"/>
            </a:xfrm>
            <a:prstGeom prst="rect">
              <a:avLst/>
            </a:prstGeom>
          </p:spPr>
        </p:pic>
      </p:grpSp>
      <p:sp>
        <p:nvSpPr>
          <p:cNvPr id="18" name="Content Placeholder 2"/>
          <p:cNvSpPr txBox="1">
            <a:spLocks/>
          </p:cNvSpPr>
          <p:nvPr/>
        </p:nvSpPr>
        <p:spPr bwMode="auto">
          <a:xfrm>
            <a:off x="5186371" y="1566668"/>
            <a:ext cx="3686187" cy="199001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xmlns:p="http://schemas.openxmlformats.org/presentationml/2006/main" xmlns:r="http://schemas.openxmlformats.org/officeDocument/2006/relationships" xmlns:a="http://schemas.openxmlformats.org/drawingml/2006/main" val="1"/>
            </a:ext>
          </a:extLst>
        </p:spPr>
        <p:txBody>
          <a:bodyPr vert="horz" wrap="square" lIns="91440" tIns="45720" rIns="91440" bIns="45720" numCol="1" anchor="t" anchorCtr="0" compatLnSpc="1">
            <a:prstTxWarp prst="textNoShape">
              <a:avLst/>
            </a:prstTxWarp>
          </a:bodyPr>
          <a:lstStyle/>
          <a:p>
            <a:pPr marL="266700" marR="0" lvl="0" indent="-266700" algn="l" defTabSz="914400" rtl="0" eaLnBrk="1" fontAlgn="base" latinLnBrk="0" hangingPunct="1">
              <a:lnSpc>
                <a:spcPct val="100000"/>
              </a:lnSpc>
              <a:spcBef>
                <a:spcPct val="20000"/>
              </a:spcBef>
              <a:spcAft>
                <a:spcPct val="0"/>
              </a:spcAft>
              <a:buClr>
                <a:schemeClr val="tx2"/>
              </a:buClr>
              <a:buSzTx/>
              <a:buFont typeface="Wingdings" charset="2"/>
              <a:buChar char="§"/>
              <a:tabLst/>
              <a:defRPr/>
            </a:pPr>
            <a:r>
              <a:rPr kumimoji="0" lang="en-US" sz="2000" b="0" i="0" u="none" strike="noStrike" kern="0" cap="none" spc="0" normalizeH="0" baseline="0" noProof="0" dirty="0" smtClean="0">
                <a:ln>
                  <a:noFill/>
                </a:ln>
                <a:solidFill>
                  <a:schemeClr val="tx1"/>
                </a:solidFill>
                <a:effectLst/>
                <a:uLnTx/>
                <a:uFillTx/>
                <a:latin typeface="+mn-lt"/>
                <a:ea typeface="ＭＳ Ｐゴシック" pitchFamily="-65" charset="-128"/>
                <a:cs typeface="ＭＳ Ｐゴシック" pitchFamily="18" charset="-128"/>
              </a:rPr>
              <a:t>Energy related Science</a:t>
            </a:r>
          </a:p>
          <a:p>
            <a:pPr marL="266700" marR="0" lvl="0" indent="-266700" algn="l" defTabSz="914400" rtl="0" eaLnBrk="1" fontAlgn="base" latinLnBrk="0" hangingPunct="1">
              <a:lnSpc>
                <a:spcPct val="100000"/>
              </a:lnSpc>
              <a:spcBef>
                <a:spcPct val="20000"/>
              </a:spcBef>
              <a:spcAft>
                <a:spcPct val="0"/>
              </a:spcAft>
              <a:buClr>
                <a:schemeClr val="tx2"/>
              </a:buClr>
              <a:buSzTx/>
              <a:buFont typeface="Wingdings" charset="2"/>
              <a:buChar char="§"/>
              <a:tabLst/>
              <a:defRPr/>
            </a:pPr>
            <a:r>
              <a:rPr lang="en-US" sz="2000" kern="0" dirty="0" smtClean="0">
                <a:ea typeface="ＭＳ Ｐゴシック" pitchFamily="-65" charset="-128"/>
                <a:cs typeface="ＭＳ Ｐゴシック" pitchFamily="18" charset="-128"/>
              </a:rPr>
              <a:t>Earth and Planetary Science</a:t>
            </a:r>
            <a:endParaRPr kumimoji="0" lang="en-US" sz="2000" b="0" i="0" u="none" strike="noStrike" kern="0" cap="none" spc="0" normalizeH="0" baseline="0" noProof="0" dirty="0" smtClean="0">
              <a:ln>
                <a:noFill/>
              </a:ln>
              <a:solidFill>
                <a:schemeClr val="tx1"/>
              </a:solidFill>
              <a:effectLst/>
              <a:uLnTx/>
              <a:uFillTx/>
              <a:latin typeface="+mn-lt"/>
              <a:ea typeface="ＭＳ Ｐゴシック" pitchFamily="-65" charset="-128"/>
              <a:cs typeface="ＭＳ Ｐゴシック" pitchFamily="18" charset="-128"/>
            </a:endParaRPr>
          </a:p>
          <a:p>
            <a:pPr marL="266700" marR="0" lvl="0" indent="-266700" algn="l" defTabSz="914400" rtl="0" eaLnBrk="1" fontAlgn="base" latinLnBrk="0" hangingPunct="1">
              <a:lnSpc>
                <a:spcPct val="100000"/>
              </a:lnSpc>
              <a:spcBef>
                <a:spcPct val="20000"/>
              </a:spcBef>
              <a:spcAft>
                <a:spcPct val="0"/>
              </a:spcAft>
              <a:buClr>
                <a:schemeClr val="tx2"/>
              </a:buClr>
              <a:buSzTx/>
              <a:buFont typeface="Wingdings" charset="2"/>
              <a:buChar char="§"/>
              <a:tabLst/>
              <a:defRPr/>
            </a:pPr>
            <a:r>
              <a:rPr kumimoji="0" lang="en-US" sz="2000" b="0" i="0" u="none" strike="noStrike" kern="0" cap="none" spc="0" normalizeH="0" baseline="0" noProof="0" dirty="0" smtClean="0">
                <a:ln>
                  <a:noFill/>
                </a:ln>
                <a:solidFill>
                  <a:schemeClr val="tx1"/>
                </a:solidFill>
                <a:effectLst/>
                <a:uLnTx/>
                <a:uFillTx/>
                <a:latin typeface="+mn-lt"/>
                <a:ea typeface="ＭＳ Ｐゴシック" pitchFamily="-65" charset="-128"/>
                <a:cs typeface="ＭＳ Ｐゴシック" pitchFamily="18" charset="-128"/>
              </a:rPr>
              <a:t>Art and History</a:t>
            </a:r>
            <a:endParaRPr kumimoji="0" lang="en-US" sz="2000" b="0" i="0" u="none" strike="noStrike" kern="0" cap="none" spc="0" normalizeH="0" baseline="0" noProof="0" dirty="0">
              <a:ln>
                <a:noFill/>
              </a:ln>
              <a:solidFill>
                <a:schemeClr val="tx1"/>
              </a:solidFill>
              <a:effectLst/>
              <a:uLnTx/>
              <a:uFillTx/>
              <a:latin typeface="+mn-lt"/>
              <a:ea typeface="ＭＳ Ｐゴシック" pitchFamily="-65" charset="-128"/>
              <a:cs typeface="ＭＳ Ｐゴシック" pitchFamily="18" charset="-128"/>
            </a:endParaRPr>
          </a:p>
        </p:txBody>
      </p:sp>
      <p:pic>
        <p:nvPicPr>
          <p:cNvPr id="19" name="Picture 6"/>
          <p:cNvPicPr>
            <a:picLocks noChangeAspect="1"/>
          </p:cNvPicPr>
          <p:nvPr/>
        </p:nvPicPr>
        <p:blipFill>
          <a:blip r:embed="rId10"/>
          <a:srcRect r="50776" b="51654"/>
          <a:stretch>
            <a:fillRect/>
          </a:stretch>
        </p:blipFill>
        <p:spPr bwMode="auto">
          <a:xfrm>
            <a:off x="9252" y="5181111"/>
            <a:ext cx="1170034" cy="1107097"/>
          </a:xfrm>
          <a:prstGeom prst="rect">
            <a:avLst/>
          </a:prstGeom>
          <a:noFill/>
          <a:ln w="9525">
            <a:noFill/>
            <a:miter lim="800000"/>
            <a:headEnd/>
            <a:tailEnd/>
          </a:ln>
        </p:spPr>
      </p:pic>
      <p:sp>
        <p:nvSpPr>
          <p:cNvPr id="20" name="object 2"/>
          <p:cNvSpPr/>
          <p:nvPr/>
        </p:nvSpPr>
        <p:spPr>
          <a:xfrm>
            <a:off x="4615008" y="2717478"/>
            <a:ext cx="1823264" cy="1417677"/>
          </a:xfrm>
          <a:prstGeom prst="rect">
            <a:avLst/>
          </a:prstGeom>
          <a:blipFill>
            <a:blip r:embed="rId11" cstate="print"/>
            <a:stretch>
              <a:fillRect/>
            </a:stretch>
          </a:blipFill>
        </p:spPr>
        <p:txBody>
          <a:bodyPr wrap="square" lIns="0" tIns="0" rIns="0" bIns="0" rtlCol="0"/>
          <a:lstStyle/>
          <a:p>
            <a:endParaRPr/>
          </a:p>
        </p:txBody>
      </p:sp>
      <p:pic>
        <p:nvPicPr>
          <p:cNvPr id="21" name="Picture 20" descr="Screen Shot 2016-10-03 at 8.57.43 PM.png"/>
          <p:cNvPicPr>
            <a:picLocks noChangeAspect="1"/>
          </p:cNvPicPr>
          <p:nvPr/>
        </p:nvPicPr>
        <p:blipFill>
          <a:blip r:embed="rId12"/>
          <a:srcRect r="49546"/>
          <a:stretch>
            <a:fillRect/>
          </a:stretch>
        </p:blipFill>
        <p:spPr>
          <a:xfrm>
            <a:off x="2498335" y="2293020"/>
            <a:ext cx="1905249" cy="179133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err="1" smtClean="0"/>
              <a:t>Full</a:t>
            </a:r>
            <a:r>
              <a:rPr lang="de-CH" dirty="0" smtClean="0"/>
              <a:t> </a:t>
            </a:r>
            <a:r>
              <a:rPr lang="de-CH" dirty="0" err="1" smtClean="0"/>
              <a:t>scope</a:t>
            </a:r>
            <a:r>
              <a:rPr lang="de-CH" dirty="0" smtClean="0"/>
              <a:t> </a:t>
            </a:r>
            <a:r>
              <a:rPr lang="de-CH" dirty="0" err="1" smtClean="0"/>
              <a:t>of</a:t>
            </a:r>
            <a:r>
              <a:rPr lang="de-CH" dirty="0" smtClean="0"/>
              <a:t> ODIN</a:t>
            </a:r>
            <a:endParaRPr lang="de-CH" dirty="0"/>
          </a:p>
        </p:txBody>
      </p:sp>
      <p:pic>
        <p:nvPicPr>
          <p:cNvPr id="5123" name="Picture 3"/>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11560" y="3571892"/>
            <a:ext cx="7920880" cy="275229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sp>
        <p:nvSpPr>
          <p:cNvPr id="6" name="Oval 5"/>
          <p:cNvSpPr>
            <a:spLocks noChangeAspect="1"/>
          </p:cNvSpPr>
          <p:nvPr/>
        </p:nvSpPr>
        <p:spPr bwMode="auto">
          <a:xfrm>
            <a:off x="6485056" y="3386935"/>
            <a:ext cx="1440160" cy="1324947"/>
          </a:xfrm>
          <a:prstGeom prst="ellipse">
            <a:avLst/>
          </a:prstGeom>
          <a:noFill/>
          <a:ln w="63500"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cxnSp>
        <p:nvCxnSpPr>
          <p:cNvPr id="8" name="Straight Arrow Connector 7"/>
          <p:cNvCxnSpPr/>
          <p:nvPr/>
        </p:nvCxnSpPr>
        <p:spPr bwMode="auto">
          <a:xfrm>
            <a:off x="3614723" y="3093835"/>
            <a:ext cx="2870333" cy="716467"/>
          </a:xfrm>
          <a:prstGeom prst="straightConnector1">
            <a:avLst/>
          </a:prstGeom>
          <a:solidFill>
            <a:schemeClr val="accent1"/>
          </a:solidFill>
          <a:ln w="63500" cap="flat" cmpd="sng" algn="ctr">
            <a:solidFill>
              <a:schemeClr val="accent6"/>
            </a:solidFill>
            <a:prstDash val="solid"/>
            <a:round/>
            <a:headEnd type="none" w="med" len="med"/>
            <a:tailEnd type="arrow"/>
          </a:ln>
          <a:effectLst/>
        </p:spPr>
      </p:cxnSp>
      <p:sp>
        <p:nvSpPr>
          <p:cNvPr id="10" name="Content Placeholder 2"/>
          <p:cNvSpPr>
            <a:spLocks noGrp="1"/>
          </p:cNvSpPr>
          <p:nvPr>
            <p:ph idx="1"/>
          </p:nvPr>
        </p:nvSpPr>
        <p:spPr>
          <a:xfrm>
            <a:off x="508000" y="1701800"/>
            <a:ext cx="8128000" cy="4470400"/>
          </a:xfrm>
        </p:spPr>
        <p:txBody>
          <a:bodyPr/>
          <a:lstStyle/>
          <a:p>
            <a:r>
              <a:rPr lang="en-US" dirty="0" smtClean="0"/>
              <a:t>White beam imaging with best spatial resolution and variable </a:t>
            </a:r>
            <a:r>
              <a:rPr lang="en-US" dirty="0" err="1" smtClean="0"/>
              <a:t>FoV</a:t>
            </a:r>
            <a:r>
              <a:rPr lang="en-US" dirty="0" smtClean="0"/>
              <a:t>:</a:t>
            </a:r>
          </a:p>
          <a:p>
            <a:r>
              <a:rPr lang="en-US" dirty="0" smtClean="0"/>
              <a:t>Polarized neutron imaging</a:t>
            </a:r>
          </a:p>
          <a:p>
            <a:pPr lvl="1"/>
            <a:r>
              <a:rPr lang="en-US" sz="1800" dirty="0" smtClean="0"/>
              <a:t>To visualize (and quantify thanks to </a:t>
            </a:r>
            <a:r>
              <a:rPr lang="en-US" sz="1800" dirty="0" err="1" smtClean="0"/>
              <a:t>ToF</a:t>
            </a:r>
            <a:r>
              <a:rPr lang="en-US" sz="1800" dirty="0" smtClean="0"/>
              <a:t> information) magnetization in bulk samples and magnetic field outside</a:t>
            </a:r>
            <a:endParaRPr lang="en-US" sz="1800" dirty="0" smtClean="0"/>
          </a:p>
          <a:p>
            <a:pPr lvl="1">
              <a:buNone/>
            </a:pPr>
            <a:endParaRPr lang="en-US" dirty="0"/>
          </a:p>
        </p:txBody>
      </p:sp>
      <p:sp>
        <p:nvSpPr>
          <p:cNvPr id="13" name="Date Placeholder 12"/>
          <p:cNvSpPr>
            <a:spLocks noGrp="1"/>
          </p:cNvSpPr>
          <p:nvPr>
            <p:ph type="dt" sz="half" idx="10"/>
          </p:nvPr>
        </p:nvSpPr>
        <p:spPr/>
        <p:txBody>
          <a:bodyPr/>
          <a:lstStyle/>
          <a:p>
            <a:r>
              <a:rPr lang="en-US" dirty="0" smtClean="0"/>
              <a:t>Oct. 5th. 2016</a:t>
            </a:r>
            <a:endParaRPr lang="en-US" dirty="0"/>
          </a:p>
        </p:txBody>
      </p:sp>
      <p:sp>
        <p:nvSpPr>
          <p:cNvPr id="14" name="Footer Placeholder 13"/>
          <p:cNvSpPr>
            <a:spLocks noGrp="1"/>
          </p:cNvSpPr>
          <p:nvPr>
            <p:ph type="ftr" sz="quarter" idx="11"/>
          </p:nvPr>
        </p:nvSpPr>
        <p:spPr/>
        <p:txBody>
          <a:bodyPr/>
          <a:lstStyle/>
          <a:p>
            <a:r>
              <a:rPr lang="en-US" dirty="0" smtClean="0"/>
              <a:t>ODIN Scope Setting Meeting, ESS Headquarters, Lund</a:t>
            </a:r>
            <a:endParaRPr lang="en-US" dirty="0"/>
          </a:p>
        </p:txBody>
      </p:sp>
      <p:sp>
        <p:nvSpPr>
          <p:cNvPr id="15" name="Slide Number Placeholder 5"/>
          <p:cNvSpPr>
            <a:spLocks noGrp="1"/>
          </p:cNvSpPr>
          <p:nvPr>
            <p:ph type="sldNum" sz="quarter" idx="12"/>
          </p:nvPr>
        </p:nvSpPr>
        <p:spPr>
          <a:xfrm>
            <a:off x="7438376" y="6400800"/>
            <a:ext cx="1197623" cy="304800"/>
          </a:xfrm>
        </p:spPr>
        <p:txBody>
          <a:bodyPr/>
          <a:lstStyle/>
          <a:p>
            <a:fld id="{E8A1288F-6C5F-6A48-B6D2-5A150C026086}" type="slidenum">
              <a:rPr lang="en-US" smtClean="0"/>
              <a:pPr/>
              <a:t>12</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81194753"/>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 name="object 16"/>
          <p:cNvSpPr/>
          <p:nvPr/>
        </p:nvSpPr>
        <p:spPr>
          <a:xfrm>
            <a:off x="533400" y="2932274"/>
            <a:ext cx="1820099" cy="1810501"/>
          </a:xfrm>
          <a:prstGeom prst="rect">
            <a:avLst/>
          </a:prstGeom>
          <a:blipFill>
            <a:blip r:embed="rId3" cstate="print"/>
            <a:stretch>
              <a:fillRect/>
            </a:stretch>
          </a:blipFill>
        </p:spPr>
        <p:txBody>
          <a:bodyPr wrap="square" lIns="0" tIns="0" rIns="0" bIns="0" rtlCol="0"/>
          <a:lstStyle/>
          <a:p>
            <a:endParaRPr/>
          </a:p>
        </p:txBody>
      </p:sp>
      <p:sp>
        <p:nvSpPr>
          <p:cNvPr id="26" name="object 26"/>
          <p:cNvSpPr/>
          <p:nvPr/>
        </p:nvSpPr>
        <p:spPr>
          <a:xfrm>
            <a:off x="2690738" y="1593544"/>
            <a:ext cx="3839766" cy="2024807"/>
          </a:xfrm>
          <a:prstGeom prst="rect">
            <a:avLst/>
          </a:prstGeom>
          <a:blipFill>
            <a:blip r:embed="rId4" cstate="print"/>
            <a:stretch>
              <a:fillRect/>
            </a:stretch>
          </a:blipFill>
        </p:spPr>
        <p:txBody>
          <a:bodyPr wrap="square" lIns="0" tIns="0" rIns="0" bIns="0" rtlCol="0"/>
          <a:lstStyle/>
          <a:p>
            <a:endParaRPr/>
          </a:p>
        </p:txBody>
      </p:sp>
      <p:sp>
        <p:nvSpPr>
          <p:cNvPr id="3" name="object 3"/>
          <p:cNvSpPr/>
          <p:nvPr/>
        </p:nvSpPr>
        <p:spPr>
          <a:xfrm>
            <a:off x="4114746" y="4507249"/>
            <a:ext cx="1311503" cy="1468934"/>
          </a:xfrm>
          <a:prstGeom prst="rect">
            <a:avLst/>
          </a:prstGeom>
          <a:blipFill>
            <a:blip r:embed="rId5" cstate="print"/>
            <a:stretch>
              <a:fillRect/>
            </a:stretch>
          </a:blipFill>
        </p:spPr>
        <p:txBody>
          <a:bodyPr wrap="square" lIns="0" tIns="0" rIns="0" bIns="0" rtlCol="0"/>
          <a:lstStyle/>
          <a:p>
            <a:endParaRPr/>
          </a:p>
        </p:txBody>
      </p:sp>
      <p:sp>
        <p:nvSpPr>
          <p:cNvPr id="15" name="object 15"/>
          <p:cNvSpPr/>
          <p:nvPr/>
        </p:nvSpPr>
        <p:spPr>
          <a:xfrm>
            <a:off x="626011" y="1453844"/>
            <a:ext cx="1319272" cy="1678781"/>
          </a:xfrm>
          <a:prstGeom prst="rect">
            <a:avLst/>
          </a:prstGeom>
          <a:blipFill>
            <a:blip r:embed="rId6" cstate="print"/>
            <a:stretch>
              <a:fillRect/>
            </a:stretch>
          </a:blipFill>
        </p:spPr>
        <p:txBody>
          <a:bodyPr wrap="square" lIns="0" tIns="0" rIns="0" bIns="0" rtlCol="0"/>
          <a:lstStyle/>
          <a:p>
            <a:endParaRPr/>
          </a:p>
        </p:txBody>
      </p:sp>
      <p:sp>
        <p:nvSpPr>
          <p:cNvPr id="17" name="object 17"/>
          <p:cNvSpPr/>
          <p:nvPr/>
        </p:nvSpPr>
        <p:spPr>
          <a:xfrm>
            <a:off x="6480244" y="1508978"/>
            <a:ext cx="2130802" cy="1984623"/>
          </a:xfrm>
          <a:prstGeom prst="rect">
            <a:avLst/>
          </a:prstGeom>
          <a:blipFill>
            <a:blip r:embed="rId7" cstate="print"/>
            <a:stretch>
              <a:fillRect/>
            </a:stretch>
          </a:blipFill>
        </p:spPr>
        <p:txBody>
          <a:bodyPr wrap="square" lIns="0" tIns="0" rIns="0" bIns="0" rtlCol="0"/>
          <a:lstStyle/>
          <a:p>
            <a:endParaRPr/>
          </a:p>
        </p:txBody>
      </p:sp>
      <p:sp>
        <p:nvSpPr>
          <p:cNvPr id="18" name="object 18"/>
          <p:cNvSpPr/>
          <p:nvPr/>
        </p:nvSpPr>
        <p:spPr>
          <a:xfrm>
            <a:off x="5748308" y="4218801"/>
            <a:ext cx="2481292" cy="1744682"/>
          </a:xfrm>
          <a:prstGeom prst="rect">
            <a:avLst/>
          </a:prstGeom>
          <a:blipFill>
            <a:blip r:embed="rId8" cstate="print"/>
            <a:stretch>
              <a:fillRect/>
            </a:stretch>
          </a:blipFill>
        </p:spPr>
        <p:txBody>
          <a:bodyPr wrap="square" lIns="0" tIns="0" rIns="0" bIns="0" rtlCol="0"/>
          <a:lstStyle/>
          <a:p>
            <a:endParaRPr/>
          </a:p>
        </p:txBody>
      </p:sp>
      <p:sp>
        <p:nvSpPr>
          <p:cNvPr id="24" name="object 24"/>
          <p:cNvSpPr txBox="1"/>
          <p:nvPr/>
        </p:nvSpPr>
        <p:spPr>
          <a:xfrm>
            <a:off x="4114746" y="2781217"/>
            <a:ext cx="224135" cy="169277"/>
          </a:xfrm>
          <a:prstGeom prst="rect">
            <a:avLst/>
          </a:prstGeom>
        </p:spPr>
        <p:txBody>
          <a:bodyPr vert="horz" wrap="square" lIns="0" tIns="0" rIns="0" bIns="0" rtlCol="0">
            <a:spAutoFit/>
          </a:bodyPr>
          <a:lstStyle/>
          <a:p>
            <a:pPr marL="8929"/>
            <a:r>
              <a:rPr sz="1100" i="1" spc="-7" dirty="0">
                <a:latin typeface="Arial"/>
                <a:cs typeface="Arial"/>
              </a:rPr>
              <a:t>08)</a:t>
            </a:r>
            <a:endParaRPr sz="1100" dirty="0">
              <a:latin typeface="Arial"/>
              <a:cs typeface="Arial"/>
            </a:endParaRPr>
          </a:p>
        </p:txBody>
      </p:sp>
      <p:sp>
        <p:nvSpPr>
          <p:cNvPr id="30" name="object 30"/>
          <p:cNvSpPr/>
          <p:nvPr/>
        </p:nvSpPr>
        <p:spPr>
          <a:xfrm>
            <a:off x="1125885" y="4679275"/>
            <a:ext cx="2283500" cy="1322308"/>
          </a:xfrm>
          <a:prstGeom prst="rect">
            <a:avLst/>
          </a:prstGeom>
          <a:blipFill>
            <a:blip r:embed="rId9" cstate="print"/>
            <a:stretch>
              <a:fillRect/>
            </a:stretch>
          </a:blipFill>
        </p:spPr>
        <p:txBody>
          <a:bodyPr wrap="square" lIns="0" tIns="0" rIns="0" bIns="0" rtlCol="0"/>
          <a:lstStyle/>
          <a:p>
            <a:endParaRPr/>
          </a:p>
        </p:txBody>
      </p:sp>
      <p:sp>
        <p:nvSpPr>
          <p:cNvPr id="27" name="Titel 1"/>
          <p:cNvSpPr>
            <a:spLocks noGrp="1"/>
          </p:cNvSpPr>
          <p:nvPr>
            <p:ph type="title"/>
          </p:nvPr>
        </p:nvSpPr>
        <p:spPr>
          <a:xfrm>
            <a:off x="508000" y="849790"/>
            <a:ext cx="8128000" cy="601538"/>
          </a:xfrm>
        </p:spPr>
        <p:txBody>
          <a:bodyPr/>
          <a:lstStyle/>
          <a:p>
            <a:r>
              <a:rPr lang="de-CH" dirty="0" err="1" smtClean="0"/>
              <a:t>Polarized</a:t>
            </a:r>
            <a:r>
              <a:rPr lang="de-CH" dirty="0" smtClean="0"/>
              <a:t> Neutron </a:t>
            </a:r>
            <a:r>
              <a:rPr lang="de-CH" dirty="0" err="1" smtClean="0"/>
              <a:t>Imaging</a:t>
            </a:r>
            <a:endParaRPr lang="de-CH" dirty="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err="1" smtClean="0"/>
              <a:t>Full</a:t>
            </a:r>
            <a:r>
              <a:rPr lang="de-CH" dirty="0" smtClean="0"/>
              <a:t> </a:t>
            </a:r>
            <a:r>
              <a:rPr lang="de-CH" dirty="0" err="1" smtClean="0"/>
              <a:t>scope</a:t>
            </a:r>
            <a:r>
              <a:rPr lang="de-CH" dirty="0" smtClean="0"/>
              <a:t> </a:t>
            </a:r>
            <a:r>
              <a:rPr lang="de-CH" dirty="0" err="1" smtClean="0"/>
              <a:t>of</a:t>
            </a:r>
            <a:r>
              <a:rPr lang="de-CH" dirty="0" smtClean="0"/>
              <a:t> ODIN</a:t>
            </a:r>
            <a:endParaRPr lang="de-CH" dirty="0"/>
          </a:p>
        </p:txBody>
      </p:sp>
      <p:pic>
        <p:nvPicPr>
          <p:cNvPr id="5123" name="Picture 3"/>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11560" y="3571892"/>
            <a:ext cx="7920880" cy="275229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sp>
        <p:nvSpPr>
          <p:cNvPr id="6" name="Oval 5"/>
          <p:cNvSpPr>
            <a:spLocks noChangeAspect="1"/>
          </p:cNvSpPr>
          <p:nvPr/>
        </p:nvSpPr>
        <p:spPr bwMode="auto">
          <a:xfrm>
            <a:off x="4656805" y="4591902"/>
            <a:ext cx="1440160" cy="1324947"/>
          </a:xfrm>
          <a:prstGeom prst="ellipse">
            <a:avLst/>
          </a:prstGeom>
          <a:noFill/>
          <a:ln w="63500"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cxnSp>
        <p:nvCxnSpPr>
          <p:cNvPr id="8" name="Straight Arrow Connector 7"/>
          <p:cNvCxnSpPr>
            <a:endCxn id="6" idx="1"/>
          </p:cNvCxnSpPr>
          <p:nvPr/>
        </p:nvCxnSpPr>
        <p:spPr bwMode="auto">
          <a:xfrm>
            <a:off x="2887436" y="3430357"/>
            <a:ext cx="1980276" cy="1355579"/>
          </a:xfrm>
          <a:prstGeom prst="straightConnector1">
            <a:avLst/>
          </a:prstGeom>
          <a:solidFill>
            <a:schemeClr val="accent1"/>
          </a:solidFill>
          <a:ln w="63500" cap="flat" cmpd="sng" algn="ctr">
            <a:solidFill>
              <a:schemeClr val="accent6"/>
            </a:solidFill>
            <a:prstDash val="solid"/>
            <a:round/>
            <a:headEnd type="none" w="med" len="med"/>
            <a:tailEnd type="arrow"/>
          </a:ln>
          <a:effectLst/>
        </p:spPr>
      </p:cxnSp>
      <p:sp>
        <p:nvSpPr>
          <p:cNvPr id="10" name="Content Placeholder 2"/>
          <p:cNvSpPr>
            <a:spLocks noGrp="1"/>
          </p:cNvSpPr>
          <p:nvPr>
            <p:ph idx="1"/>
          </p:nvPr>
        </p:nvSpPr>
        <p:spPr>
          <a:xfrm>
            <a:off x="508000" y="1701800"/>
            <a:ext cx="8128000" cy="4470400"/>
          </a:xfrm>
        </p:spPr>
        <p:txBody>
          <a:bodyPr/>
          <a:lstStyle/>
          <a:p>
            <a:r>
              <a:rPr lang="en-US" dirty="0" smtClean="0"/>
              <a:t>White beam imaging with best spatial resolution and variable </a:t>
            </a:r>
            <a:r>
              <a:rPr lang="en-US" dirty="0" err="1" smtClean="0"/>
              <a:t>FoV</a:t>
            </a:r>
            <a:r>
              <a:rPr lang="en-US" dirty="0" smtClean="0"/>
              <a:t>:</a:t>
            </a:r>
          </a:p>
          <a:p>
            <a:r>
              <a:rPr lang="en-US" dirty="0" smtClean="0"/>
              <a:t>Polarized neutron imaging</a:t>
            </a:r>
          </a:p>
          <a:p>
            <a:r>
              <a:rPr lang="en-US" dirty="0" smtClean="0"/>
              <a:t>Dark field imaging</a:t>
            </a:r>
          </a:p>
          <a:p>
            <a:pPr lvl="1"/>
            <a:r>
              <a:rPr lang="en-US" sz="1800" dirty="0" smtClean="0"/>
              <a:t>To visualize magnetic domains</a:t>
            </a:r>
          </a:p>
          <a:p>
            <a:pPr lvl="1"/>
            <a:r>
              <a:rPr lang="en-US" sz="1800" dirty="0" smtClean="0"/>
              <a:t>Microstructures beyond the image resolution qualitatively</a:t>
            </a:r>
          </a:p>
          <a:p>
            <a:pPr lvl="1"/>
            <a:endParaRPr lang="en-US" dirty="0" smtClean="0"/>
          </a:p>
        </p:txBody>
      </p:sp>
      <p:sp>
        <p:nvSpPr>
          <p:cNvPr id="14" name="Date Placeholder 13"/>
          <p:cNvSpPr>
            <a:spLocks noGrp="1"/>
          </p:cNvSpPr>
          <p:nvPr>
            <p:ph type="dt" sz="half" idx="10"/>
          </p:nvPr>
        </p:nvSpPr>
        <p:spPr/>
        <p:txBody>
          <a:bodyPr/>
          <a:lstStyle/>
          <a:p>
            <a:r>
              <a:rPr lang="en-US" smtClean="0"/>
              <a:t>Oct. 5th. 2016</a:t>
            </a:r>
            <a:endParaRPr lang="en-US"/>
          </a:p>
        </p:txBody>
      </p:sp>
      <p:sp>
        <p:nvSpPr>
          <p:cNvPr id="15" name="Footer Placeholder 14"/>
          <p:cNvSpPr>
            <a:spLocks noGrp="1"/>
          </p:cNvSpPr>
          <p:nvPr>
            <p:ph type="ftr" sz="quarter" idx="11"/>
          </p:nvPr>
        </p:nvSpPr>
        <p:spPr/>
        <p:txBody>
          <a:bodyPr/>
          <a:lstStyle/>
          <a:p>
            <a:r>
              <a:rPr lang="en-US" smtClean="0"/>
              <a:t>ODIN Scope Setting Meeting, ESS Headquarters, Lund</a:t>
            </a:r>
            <a:endParaRPr lang="en-US"/>
          </a:p>
        </p:txBody>
      </p:sp>
      <p:sp>
        <p:nvSpPr>
          <p:cNvPr id="16" name="Slide Number Placeholder 5"/>
          <p:cNvSpPr>
            <a:spLocks noGrp="1"/>
          </p:cNvSpPr>
          <p:nvPr>
            <p:ph type="sldNum" sz="quarter" idx="12"/>
          </p:nvPr>
        </p:nvSpPr>
        <p:spPr>
          <a:xfrm>
            <a:off x="7438376" y="6400800"/>
            <a:ext cx="1197623" cy="304800"/>
          </a:xfrm>
        </p:spPr>
        <p:txBody>
          <a:bodyPr/>
          <a:lstStyle/>
          <a:p>
            <a:fld id="{E8A1288F-6C5F-6A48-B6D2-5A150C026086}" type="slidenum">
              <a:rPr lang="en-US" smtClean="0"/>
              <a:pPr/>
              <a:t>14</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81194753"/>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 name="object 23"/>
          <p:cNvSpPr txBox="1"/>
          <p:nvPr/>
        </p:nvSpPr>
        <p:spPr>
          <a:xfrm>
            <a:off x="1980159" y="3783955"/>
            <a:ext cx="2227064" cy="169277"/>
          </a:xfrm>
          <a:prstGeom prst="rect">
            <a:avLst/>
          </a:prstGeom>
        </p:spPr>
        <p:txBody>
          <a:bodyPr vert="horz" wrap="square" lIns="0" tIns="0" rIns="0" bIns="0" rtlCol="0">
            <a:spAutoFit/>
          </a:bodyPr>
          <a:lstStyle/>
          <a:p>
            <a:pPr marL="8929"/>
            <a:r>
              <a:rPr sz="1100" i="1" spc="-7" dirty="0">
                <a:latin typeface="Arial"/>
                <a:cs typeface="Arial"/>
              </a:rPr>
              <a:t>A.H</a:t>
            </a:r>
            <a:r>
              <a:rPr sz="1100" i="1" dirty="0">
                <a:latin typeface="Arial"/>
                <a:cs typeface="Arial"/>
              </a:rPr>
              <a:t>i</a:t>
            </a:r>
            <a:r>
              <a:rPr sz="1100" i="1" spc="-7" dirty="0">
                <a:latin typeface="Arial"/>
                <a:cs typeface="Arial"/>
              </a:rPr>
              <a:t>lge</a:t>
            </a:r>
            <a:r>
              <a:rPr sz="1100" i="1" spc="-70" dirty="0">
                <a:latin typeface="Arial"/>
                <a:cs typeface="Arial"/>
              </a:rPr>
              <a:t>r</a:t>
            </a:r>
            <a:r>
              <a:rPr sz="1100" i="1" spc="-4" dirty="0">
                <a:latin typeface="Arial"/>
                <a:cs typeface="Arial"/>
              </a:rPr>
              <a:t>, </a:t>
            </a:r>
            <a:r>
              <a:rPr sz="1100" i="1" spc="-18" dirty="0">
                <a:latin typeface="Arial"/>
                <a:cs typeface="Arial"/>
              </a:rPr>
              <a:t>M</a:t>
            </a:r>
            <a:r>
              <a:rPr sz="1100" i="1" spc="-4" dirty="0">
                <a:latin typeface="Arial"/>
                <a:cs typeface="Arial"/>
              </a:rPr>
              <a:t>.</a:t>
            </a:r>
            <a:r>
              <a:rPr sz="1100" i="1" spc="14" dirty="0">
                <a:latin typeface="Arial"/>
                <a:cs typeface="Arial"/>
              </a:rPr>
              <a:t> </a:t>
            </a:r>
            <a:r>
              <a:rPr sz="1100" i="1" spc="-7" dirty="0">
                <a:latin typeface="Arial"/>
                <a:cs typeface="Arial"/>
              </a:rPr>
              <a:t>Strobl</a:t>
            </a:r>
            <a:r>
              <a:rPr sz="1100" i="1" spc="4" dirty="0">
                <a:latin typeface="Arial"/>
                <a:cs typeface="Arial"/>
              </a:rPr>
              <a:t> </a:t>
            </a:r>
            <a:r>
              <a:rPr sz="1100" i="1" spc="-7" dirty="0">
                <a:latin typeface="Arial"/>
                <a:cs typeface="Arial"/>
              </a:rPr>
              <a:t>et</a:t>
            </a:r>
            <a:r>
              <a:rPr sz="1100" i="1" spc="7" dirty="0">
                <a:latin typeface="Arial"/>
                <a:cs typeface="Arial"/>
              </a:rPr>
              <a:t> </a:t>
            </a:r>
            <a:r>
              <a:rPr sz="1100" i="1" spc="-7" dirty="0">
                <a:latin typeface="Arial"/>
                <a:cs typeface="Arial"/>
              </a:rPr>
              <a:t>al</a:t>
            </a:r>
            <a:r>
              <a:rPr sz="1100" i="1" dirty="0">
                <a:latin typeface="Arial"/>
                <a:cs typeface="Arial"/>
              </a:rPr>
              <a:t> </a:t>
            </a:r>
            <a:r>
              <a:rPr sz="1100" i="1" spc="-7" dirty="0">
                <a:latin typeface="Arial"/>
                <a:cs typeface="Arial"/>
              </a:rPr>
              <a:t>JAP</a:t>
            </a:r>
            <a:r>
              <a:rPr sz="1100" i="1" spc="-46" dirty="0">
                <a:latin typeface="Arial"/>
                <a:cs typeface="Arial"/>
              </a:rPr>
              <a:t> </a:t>
            </a:r>
            <a:r>
              <a:rPr sz="1100" i="1" spc="-7" dirty="0">
                <a:latin typeface="Arial"/>
                <a:cs typeface="Arial"/>
              </a:rPr>
              <a:t>(2010)</a:t>
            </a:r>
            <a:endParaRPr sz="1100" dirty="0">
              <a:latin typeface="Arial"/>
              <a:cs typeface="Arial"/>
            </a:endParaRPr>
          </a:p>
        </p:txBody>
      </p:sp>
      <p:sp>
        <p:nvSpPr>
          <p:cNvPr id="24" name="object 24"/>
          <p:cNvSpPr/>
          <p:nvPr/>
        </p:nvSpPr>
        <p:spPr>
          <a:xfrm>
            <a:off x="7558980" y="3783955"/>
            <a:ext cx="1317129" cy="1264533"/>
          </a:xfrm>
          <a:prstGeom prst="rect">
            <a:avLst/>
          </a:prstGeom>
          <a:blipFill>
            <a:blip r:embed="rId3" cstate="print"/>
            <a:stretch>
              <a:fillRect/>
            </a:stretch>
          </a:blipFill>
        </p:spPr>
        <p:txBody>
          <a:bodyPr wrap="square" lIns="0" tIns="0" rIns="0" bIns="0" rtlCol="0"/>
          <a:lstStyle/>
          <a:p>
            <a:endParaRPr/>
          </a:p>
        </p:txBody>
      </p:sp>
      <p:sp>
        <p:nvSpPr>
          <p:cNvPr id="25" name="object 25"/>
          <p:cNvSpPr/>
          <p:nvPr/>
        </p:nvSpPr>
        <p:spPr>
          <a:xfrm>
            <a:off x="7617738" y="4952583"/>
            <a:ext cx="438894" cy="80367"/>
          </a:xfrm>
          <a:custGeom>
            <a:avLst/>
            <a:gdLst/>
            <a:ahLst/>
            <a:cxnLst/>
            <a:rect l="l" t="t" r="r" b="b"/>
            <a:pathLst>
              <a:path w="624204" h="114300">
                <a:moveTo>
                  <a:pt x="114300" y="0"/>
                </a:moveTo>
                <a:lnTo>
                  <a:pt x="0" y="57150"/>
                </a:lnTo>
                <a:lnTo>
                  <a:pt x="114300" y="114300"/>
                </a:lnTo>
                <a:lnTo>
                  <a:pt x="114300" y="76200"/>
                </a:lnTo>
                <a:lnTo>
                  <a:pt x="95250" y="76200"/>
                </a:lnTo>
                <a:lnTo>
                  <a:pt x="95250" y="38100"/>
                </a:lnTo>
                <a:lnTo>
                  <a:pt x="114300" y="38100"/>
                </a:lnTo>
                <a:lnTo>
                  <a:pt x="114300" y="0"/>
                </a:lnTo>
                <a:close/>
              </a:path>
              <a:path w="624204" h="114300">
                <a:moveTo>
                  <a:pt x="509777" y="0"/>
                </a:moveTo>
                <a:lnTo>
                  <a:pt x="509777" y="114300"/>
                </a:lnTo>
                <a:lnTo>
                  <a:pt x="585977" y="76200"/>
                </a:lnTo>
                <a:lnTo>
                  <a:pt x="528827" y="76200"/>
                </a:lnTo>
                <a:lnTo>
                  <a:pt x="528827" y="38100"/>
                </a:lnTo>
                <a:lnTo>
                  <a:pt x="585977" y="38100"/>
                </a:lnTo>
                <a:lnTo>
                  <a:pt x="509777" y="0"/>
                </a:lnTo>
                <a:close/>
              </a:path>
              <a:path w="624204" h="114300">
                <a:moveTo>
                  <a:pt x="114300" y="38100"/>
                </a:moveTo>
                <a:lnTo>
                  <a:pt x="95250" y="38100"/>
                </a:lnTo>
                <a:lnTo>
                  <a:pt x="95250" y="76200"/>
                </a:lnTo>
                <a:lnTo>
                  <a:pt x="114300" y="76200"/>
                </a:lnTo>
                <a:lnTo>
                  <a:pt x="114300" y="38100"/>
                </a:lnTo>
                <a:close/>
              </a:path>
              <a:path w="624204" h="114300">
                <a:moveTo>
                  <a:pt x="509777" y="38100"/>
                </a:moveTo>
                <a:lnTo>
                  <a:pt x="114300" y="38100"/>
                </a:lnTo>
                <a:lnTo>
                  <a:pt x="114300" y="76200"/>
                </a:lnTo>
                <a:lnTo>
                  <a:pt x="509777" y="76200"/>
                </a:lnTo>
                <a:lnTo>
                  <a:pt x="509777" y="38100"/>
                </a:lnTo>
                <a:close/>
              </a:path>
              <a:path w="624204" h="114300">
                <a:moveTo>
                  <a:pt x="585977" y="38100"/>
                </a:moveTo>
                <a:lnTo>
                  <a:pt x="528827" y="38100"/>
                </a:lnTo>
                <a:lnTo>
                  <a:pt x="528827" y="76200"/>
                </a:lnTo>
                <a:lnTo>
                  <a:pt x="585977" y="76200"/>
                </a:lnTo>
                <a:lnTo>
                  <a:pt x="624077" y="57150"/>
                </a:lnTo>
                <a:lnTo>
                  <a:pt x="585977" y="38100"/>
                </a:lnTo>
                <a:close/>
              </a:path>
            </a:pathLst>
          </a:custGeom>
          <a:solidFill>
            <a:srgbClr val="000000"/>
          </a:solidFill>
        </p:spPr>
        <p:txBody>
          <a:bodyPr wrap="square" lIns="0" tIns="0" rIns="0" bIns="0" rtlCol="0"/>
          <a:lstStyle/>
          <a:p>
            <a:endParaRPr/>
          </a:p>
        </p:txBody>
      </p:sp>
      <p:sp>
        <p:nvSpPr>
          <p:cNvPr id="26" name="object 26"/>
          <p:cNvSpPr txBox="1"/>
          <p:nvPr/>
        </p:nvSpPr>
        <p:spPr>
          <a:xfrm>
            <a:off x="7670511" y="4845911"/>
            <a:ext cx="321915" cy="200055"/>
          </a:xfrm>
          <a:prstGeom prst="rect">
            <a:avLst/>
          </a:prstGeom>
        </p:spPr>
        <p:txBody>
          <a:bodyPr vert="horz" wrap="square" lIns="0" tIns="0" rIns="0" bIns="0" rtlCol="0">
            <a:spAutoFit/>
          </a:bodyPr>
          <a:lstStyle/>
          <a:p>
            <a:pPr marL="8929"/>
            <a:r>
              <a:rPr sz="1300" i="1" dirty="0">
                <a:latin typeface="Arial"/>
                <a:cs typeface="Arial"/>
              </a:rPr>
              <a:t>2cm</a:t>
            </a:r>
            <a:endParaRPr sz="1300" dirty="0">
              <a:latin typeface="Arial"/>
              <a:cs typeface="Arial"/>
            </a:endParaRPr>
          </a:p>
        </p:txBody>
      </p:sp>
      <p:sp>
        <p:nvSpPr>
          <p:cNvPr id="27" name="object 27"/>
          <p:cNvSpPr/>
          <p:nvPr/>
        </p:nvSpPr>
        <p:spPr>
          <a:xfrm>
            <a:off x="7542728" y="5150198"/>
            <a:ext cx="1333381" cy="1381869"/>
          </a:xfrm>
          <a:prstGeom prst="rect">
            <a:avLst/>
          </a:prstGeom>
          <a:blipFill>
            <a:blip r:embed="rId4" cstate="print"/>
            <a:stretch>
              <a:fillRect/>
            </a:stretch>
          </a:blipFill>
        </p:spPr>
        <p:txBody>
          <a:bodyPr wrap="square" lIns="0" tIns="0" rIns="0" bIns="0" rtlCol="0"/>
          <a:lstStyle/>
          <a:p>
            <a:endParaRPr/>
          </a:p>
        </p:txBody>
      </p:sp>
      <p:sp>
        <p:nvSpPr>
          <p:cNvPr id="28" name="object 28"/>
          <p:cNvSpPr/>
          <p:nvPr/>
        </p:nvSpPr>
        <p:spPr>
          <a:xfrm>
            <a:off x="7601486" y="6405908"/>
            <a:ext cx="238869" cy="81260"/>
          </a:xfrm>
          <a:custGeom>
            <a:avLst/>
            <a:gdLst/>
            <a:ahLst/>
            <a:cxnLst/>
            <a:rect l="l" t="t" r="r" b="b"/>
            <a:pathLst>
              <a:path w="339725" h="115570">
                <a:moveTo>
                  <a:pt x="225425" y="939"/>
                </a:moveTo>
                <a:lnTo>
                  <a:pt x="225086" y="39031"/>
                </a:lnTo>
                <a:lnTo>
                  <a:pt x="244094" y="39192"/>
                </a:lnTo>
                <a:lnTo>
                  <a:pt x="243713" y="77292"/>
                </a:lnTo>
                <a:lnTo>
                  <a:pt x="224746" y="77292"/>
                </a:lnTo>
                <a:lnTo>
                  <a:pt x="224408" y="115227"/>
                </a:lnTo>
                <a:lnTo>
                  <a:pt x="301942" y="77292"/>
                </a:lnTo>
                <a:lnTo>
                  <a:pt x="243713" y="77292"/>
                </a:lnTo>
                <a:lnTo>
                  <a:pt x="302270" y="77131"/>
                </a:lnTo>
                <a:lnTo>
                  <a:pt x="339217" y="59055"/>
                </a:lnTo>
                <a:lnTo>
                  <a:pt x="225425" y="939"/>
                </a:lnTo>
                <a:close/>
              </a:path>
              <a:path w="339725" h="115570">
                <a:moveTo>
                  <a:pt x="114807" y="0"/>
                </a:moveTo>
                <a:lnTo>
                  <a:pt x="0" y="56172"/>
                </a:lnTo>
                <a:lnTo>
                  <a:pt x="113792" y="114287"/>
                </a:lnTo>
                <a:lnTo>
                  <a:pt x="114130" y="76195"/>
                </a:lnTo>
                <a:lnTo>
                  <a:pt x="95123" y="76034"/>
                </a:lnTo>
                <a:lnTo>
                  <a:pt x="95503" y="37934"/>
                </a:lnTo>
                <a:lnTo>
                  <a:pt x="114470" y="37934"/>
                </a:lnTo>
                <a:lnTo>
                  <a:pt x="114807" y="0"/>
                </a:lnTo>
                <a:close/>
              </a:path>
              <a:path w="339725" h="115570">
                <a:moveTo>
                  <a:pt x="225086" y="39031"/>
                </a:moveTo>
                <a:lnTo>
                  <a:pt x="224747" y="77131"/>
                </a:lnTo>
                <a:lnTo>
                  <a:pt x="243713" y="77292"/>
                </a:lnTo>
                <a:lnTo>
                  <a:pt x="244094" y="39192"/>
                </a:lnTo>
                <a:lnTo>
                  <a:pt x="225086" y="39031"/>
                </a:lnTo>
                <a:close/>
              </a:path>
              <a:path w="339725" h="115570">
                <a:moveTo>
                  <a:pt x="114469" y="38095"/>
                </a:moveTo>
                <a:lnTo>
                  <a:pt x="114130" y="76195"/>
                </a:lnTo>
                <a:lnTo>
                  <a:pt x="224747" y="77131"/>
                </a:lnTo>
                <a:lnTo>
                  <a:pt x="225086" y="39031"/>
                </a:lnTo>
                <a:lnTo>
                  <a:pt x="114469" y="38095"/>
                </a:lnTo>
                <a:close/>
              </a:path>
              <a:path w="339725" h="115570">
                <a:moveTo>
                  <a:pt x="95503" y="37934"/>
                </a:moveTo>
                <a:lnTo>
                  <a:pt x="95123" y="76034"/>
                </a:lnTo>
                <a:lnTo>
                  <a:pt x="114130" y="76195"/>
                </a:lnTo>
                <a:lnTo>
                  <a:pt x="114469" y="38095"/>
                </a:lnTo>
                <a:lnTo>
                  <a:pt x="95503" y="37934"/>
                </a:lnTo>
                <a:close/>
              </a:path>
              <a:path w="339725" h="115570">
                <a:moveTo>
                  <a:pt x="114470" y="37934"/>
                </a:moveTo>
                <a:lnTo>
                  <a:pt x="95503" y="37934"/>
                </a:lnTo>
                <a:lnTo>
                  <a:pt x="114469" y="38095"/>
                </a:lnTo>
                <a:lnTo>
                  <a:pt x="114470" y="37934"/>
                </a:lnTo>
                <a:close/>
              </a:path>
            </a:pathLst>
          </a:custGeom>
          <a:solidFill>
            <a:srgbClr val="000000"/>
          </a:solidFill>
        </p:spPr>
        <p:txBody>
          <a:bodyPr wrap="square" lIns="0" tIns="0" rIns="0" bIns="0" rtlCol="0"/>
          <a:lstStyle/>
          <a:p>
            <a:endParaRPr/>
          </a:p>
        </p:txBody>
      </p:sp>
      <p:sp>
        <p:nvSpPr>
          <p:cNvPr id="29" name="object 29"/>
          <p:cNvSpPr txBox="1"/>
          <p:nvPr/>
        </p:nvSpPr>
        <p:spPr>
          <a:xfrm>
            <a:off x="7534424" y="6280556"/>
            <a:ext cx="373707" cy="200055"/>
          </a:xfrm>
          <a:prstGeom prst="rect">
            <a:avLst/>
          </a:prstGeom>
        </p:spPr>
        <p:txBody>
          <a:bodyPr vert="horz" wrap="square" lIns="0" tIns="0" rIns="0" bIns="0" rtlCol="0">
            <a:spAutoFit/>
          </a:bodyPr>
          <a:lstStyle/>
          <a:p>
            <a:pPr marL="8929"/>
            <a:r>
              <a:rPr sz="1300" i="1" dirty="0">
                <a:latin typeface="Arial"/>
                <a:cs typeface="Arial"/>
              </a:rPr>
              <a:t>2</a:t>
            </a:r>
            <a:r>
              <a:rPr sz="1300" i="1" spc="-14" dirty="0">
                <a:latin typeface="Arial"/>
                <a:cs typeface="Arial"/>
              </a:rPr>
              <a:t>m</a:t>
            </a:r>
            <a:r>
              <a:rPr sz="1300" i="1" dirty="0">
                <a:latin typeface="Arial"/>
                <a:cs typeface="Arial"/>
              </a:rPr>
              <a:t>m</a:t>
            </a:r>
            <a:endParaRPr sz="1300" dirty="0">
              <a:latin typeface="Arial"/>
              <a:cs typeface="Arial"/>
            </a:endParaRPr>
          </a:p>
        </p:txBody>
      </p:sp>
      <p:sp>
        <p:nvSpPr>
          <p:cNvPr id="30" name="object 30"/>
          <p:cNvSpPr/>
          <p:nvPr/>
        </p:nvSpPr>
        <p:spPr>
          <a:xfrm>
            <a:off x="323631" y="4082897"/>
            <a:ext cx="1712268" cy="2027039"/>
          </a:xfrm>
          <a:prstGeom prst="rect">
            <a:avLst/>
          </a:prstGeom>
          <a:blipFill>
            <a:blip r:embed="rId5" cstate="print"/>
            <a:stretch>
              <a:fillRect/>
            </a:stretch>
          </a:blipFill>
        </p:spPr>
        <p:txBody>
          <a:bodyPr wrap="square" lIns="0" tIns="0" rIns="0" bIns="0" rtlCol="0"/>
          <a:lstStyle/>
          <a:p>
            <a:endParaRPr/>
          </a:p>
        </p:txBody>
      </p:sp>
      <p:sp>
        <p:nvSpPr>
          <p:cNvPr id="31" name="object 31"/>
          <p:cNvSpPr/>
          <p:nvPr/>
        </p:nvSpPr>
        <p:spPr>
          <a:xfrm>
            <a:off x="3960316" y="4790409"/>
            <a:ext cx="3143250" cy="1276945"/>
          </a:xfrm>
          <a:prstGeom prst="rect">
            <a:avLst/>
          </a:prstGeom>
          <a:blipFill>
            <a:blip r:embed="rId6" cstate="print"/>
            <a:stretch>
              <a:fillRect/>
            </a:stretch>
          </a:blipFill>
        </p:spPr>
        <p:txBody>
          <a:bodyPr wrap="square" lIns="0" tIns="0" rIns="0" bIns="0" rtlCol="0"/>
          <a:lstStyle/>
          <a:p>
            <a:endParaRPr/>
          </a:p>
        </p:txBody>
      </p:sp>
      <p:sp>
        <p:nvSpPr>
          <p:cNvPr id="32" name="object 32"/>
          <p:cNvSpPr/>
          <p:nvPr/>
        </p:nvSpPr>
        <p:spPr>
          <a:xfrm>
            <a:off x="2221260" y="4162887"/>
            <a:ext cx="1540371" cy="1974622"/>
          </a:xfrm>
          <a:prstGeom prst="rect">
            <a:avLst/>
          </a:prstGeom>
          <a:blipFill>
            <a:blip r:embed="rId7" cstate="print"/>
            <a:stretch>
              <a:fillRect/>
            </a:stretch>
          </a:blipFill>
        </p:spPr>
        <p:txBody>
          <a:bodyPr wrap="square" lIns="0" tIns="0" rIns="0" bIns="0" rtlCol="0"/>
          <a:lstStyle/>
          <a:p>
            <a:endParaRPr/>
          </a:p>
        </p:txBody>
      </p:sp>
      <p:sp>
        <p:nvSpPr>
          <p:cNvPr id="33" name="object 33"/>
          <p:cNvSpPr/>
          <p:nvPr/>
        </p:nvSpPr>
        <p:spPr>
          <a:xfrm>
            <a:off x="6141393" y="2896791"/>
            <a:ext cx="1383030" cy="1422053"/>
          </a:xfrm>
          <a:prstGeom prst="rect">
            <a:avLst/>
          </a:prstGeom>
          <a:blipFill>
            <a:blip r:embed="rId8" cstate="print"/>
            <a:stretch>
              <a:fillRect/>
            </a:stretch>
          </a:blipFill>
        </p:spPr>
        <p:txBody>
          <a:bodyPr wrap="square" lIns="0" tIns="0" rIns="0" bIns="0" rtlCol="0"/>
          <a:lstStyle/>
          <a:p>
            <a:endParaRPr/>
          </a:p>
        </p:txBody>
      </p:sp>
      <p:sp>
        <p:nvSpPr>
          <p:cNvPr id="35" name="object 35"/>
          <p:cNvSpPr/>
          <p:nvPr/>
        </p:nvSpPr>
        <p:spPr>
          <a:xfrm>
            <a:off x="4603603" y="3152198"/>
            <a:ext cx="1510903" cy="1505099"/>
          </a:xfrm>
          <a:custGeom>
            <a:avLst/>
            <a:gdLst/>
            <a:ahLst/>
            <a:cxnLst/>
            <a:rect l="l" t="t" r="r" b="b"/>
            <a:pathLst>
              <a:path w="2148840" h="2140584">
                <a:moveTo>
                  <a:pt x="0" y="2140272"/>
                </a:moveTo>
                <a:lnTo>
                  <a:pt x="2148847" y="2140272"/>
                </a:lnTo>
                <a:lnTo>
                  <a:pt x="2148847" y="0"/>
                </a:lnTo>
                <a:lnTo>
                  <a:pt x="0" y="0"/>
                </a:lnTo>
                <a:lnTo>
                  <a:pt x="0" y="2140272"/>
                </a:lnTo>
                <a:close/>
              </a:path>
            </a:pathLst>
          </a:custGeom>
          <a:solidFill>
            <a:srgbClr val="FFFFFF"/>
          </a:solidFill>
        </p:spPr>
        <p:txBody>
          <a:bodyPr wrap="square" lIns="0" tIns="0" rIns="0" bIns="0" rtlCol="0"/>
          <a:lstStyle/>
          <a:p>
            <a:endParaRPr/>
          </a:p>
        </p:txBody>
      </p:sp>
      <p:sp>
        <p:nvSpPr>
          <p:cNvPr id="36" name="object 36"/>
          <p:cNvSpPr/>
          <p:nvPr/>
        </p:nvSpPr>
        <p:spPr>
          <a:xfrm>
            <a:off x="4603603" y="3152198"/>
            <a:ext cx="1510903" cy="1505099"/>
          </a:xfrm>
          <a:custGeom>
            <a:avLst/>
            <a:gdLst/>
            <a:ahLst/>
            <a:cxnLst/>
            <a:rect l="l" t="t" r="r" b="b"/>
            <a:pathLst>
              <a:path w="2148840" h="2140584">
                <a:moveTo>
                  <a:pt x="0" y="2140272"/>
                </a:moveTo>
                <a:lnTo>
                  <a:pt x="0" y="0"/>
                </a:lnTo>
                <a:lnTo>
                  <a:pt x="2148847" y="0"/>
                </a:lnTo>
                <a:lnTo>
                  <a:pt x="2148847" y="2140272"/>
                </a:lnTo>
                <a:lnTo>
                  <a:pt x="0" y="2140272"/>
                </a:lnTo>
                <a:close/>
              </a:path>
            </a:pathLst>
          </a:custGeom>
          <a:ln w="15268">
            <a:solidFill>
              <a:srgbClr val="FFFFFF"/>
            </a:solidFill>
          </a:ln>
        </p:spPr>
        <p:txBody>
          <a:bodyPr wrap="square" lIns="0" tIns="0" rIns="0" bIns="0" rtlCol="0"/>
          <a:lstStyle/>
          <a:p>
            <a:endParaRPr/>
          </a:p>
        </p:txBody>
      </p:sp>
      <p:sp>
        <p:nvSpPr>
          <p:cNvPr id="37" name="object 37"/>
          <p:cNvSpPr/>
          <p:nvPr/>
        </p:nvSpPr>
        <p:spPr>
          <a:xfrm>
            <a:off x="4604275" y="2924312"/>
            <a:ext cx="1512311" cy="1504165"/>
          </a:xfrm>
          <a:prstGeom prst="rect">
            <a:avLst/>
          </a:prstGeom>
          <a:blipFill>
            <a:blip r:embed="rId9" cstate="print"/>
            <a:stretch>
              <a:fillRect/>
            </a:stretch>
          </a:blipFill>
        </p:spPr>
        <p:txBody>
          <a:bodyPr wrap="square" lIns="0" tIns="0" rIns="0" bIns="0" rtlCol="0"/>
          <a:lstStyle/>
          <a:p>
            <a:endParaRPr/>
          </a:p>
        </p:txBody>
      </p:sp>
      <p:sp>
        <p:nvSpPr>
          <p:cNvPr id="38" name="object 38"/>
          <p:cNvSpPr/>
          <p:nvPr/>
        </p:nvSpPr>
        <p:spPr>
          <a:xfrm>
            <a:off x="4676898" y="4553369"/>
            <a:ext cx="54025" cy="79028"/>
          </a:xfrm>
          <a:custGeom>
            <a:avLst/>
            <a:gdLst/>
            <a:ahLst/>
            <a:cxnLst/>
            <a:rect l="l" t="t" r="r" b="b"/>
            <a:pathLst>
              <a:path w="76834" h="112395">
                <a:moveTo>
                  <a:pt x="64051" y="11350"/>
                </a:moveTo>
                <a:lnTo>
                  <a:pt x="37294" y="11350"/>
                </a:lnTo>
                <a:lnTo>
                  <a:pt x="43029" y="14206"/>
                </a:lnTo>
                <a:lnTo>
                  <a:pt x="48235" y="18542"/>
                </a:lnTo>
                <a:lnTo>
                  <a:pt x="52061" y="27339"/>
                </a:lnTo>
                <a:lnTo>
                  <a:pt x="52367" y="43456"/>
                </a:lnTo>
                <a:lnTo>
                  <a:pt x="48519" y="52691"/>
                </a:lnTo>
                <a:lnTo>
                  <a:pt x="41918" y="63460"/>
                </a:lnTo>
                <a:lnTo>
                  <a:pt x="32472" y="75716"/>
                </a:lnTo>
                <a:lnTo>
                  <a:pt x="20087" y="89413"/>
                </a:lnTo>
                <a:lnTo>
                  <a:pt x="0" y="109412"/>
                </a:lnTo>
                <a:lnTo>
                  <a:pt x="0" y="112269"/>
                </a:lnTo>
                <a:lnTo>
                  <a:pt x="66940" y="112269"/>
                </a:lnTo>
                <a:lnTo>
                  <a:pt x="71917" y="99891"/>
                </a:lnTo>
                <a:lnTo>
                  <a:pt x="16263" y="99891"/>
                </a:lnTo>
                <a:lnTo>
                  <a:pt x="48436" y="66712"/>
                </a:lnTo>
                <a:lnTo>
                  <a:pt x="57243" y="56793"/>
                </a:lnTo>
                <a:lnTo>
                  <a:pt x="63116" y="48485"/>
                </a:lnTo>
                <a:lnTo>
                  <a:pt x="66940" y="41809"/>
                </a:lnTo>
                <a:lnTo>
                  <a:pt x="67896" y="35146"/>
                </a:lnTo>
                <a:lnTo>
                  <a:pt x="67896" y="19917"/>
                </a:lnTo>
                <a:lnTo>
                  <a:pt x="65984" y="13254"/>
                </a:lnTo>
                <a:lnTo>
                  <a:pt x="64051" y="11350"/>
                </a:lnTo>
                <a:close/>
              </a:path>
              <a:path w="76834" h="112395">
                <a:moveTo>
                  <a:pt x="73632" y="87510"/>
                </a:moveTo>
                <a:lnTo>
                  <a:pt x="71720" y="92275"/>
                </a:lnTo>
                <a:lnTo>
                  <a:pt x="68852" y="96082"/>
                </a:lnTo>
                <a:lnTo>
                  <a:pt x="65984" y="97036"/>
                </a:lnTo>
                <a:lnTo>
                  <a:pt x="63116" y="98939"/>
                </a:lnTo>
                <a:lnTo>
                  <a:pt x="57381" y="99891"/>
                </a:lnTo>
                <a:lnTo>
                  <a:pt x="71917" y="99891"/>
                </a:lnTo>
                <a:lnTo>
                  <a:pt x="76512" y="88461"/>
                </a:lnTo>
                <a:lnTo>
                  <a:pt x="73632" y="87510"/>
                </a:lnTo>
                <a:close/>
              </a:path>
              <a:path w="76834" h="112395">
                <a:moveTo>
                  <a:pt x="35459" y="0"/>
                </a:moveTo>
                <a:lnTo>
                  <a:pt x="23074" y="2646"/>
                </a:lnTo>
                <a:lnTo>
                  <a:pt x="12026" y="9544"/>
                </a:lnTo>
                <a:lnTo>
                  <a:pt x="4815" y="19106"/>
                </a:lnTo>
                <a:lnTo>
                  <a:pt x="0" y="32291"/>
                </a:lnTo>
                <a:lnTo>
                  <a:pt x="3823" y="32291"/>
                </a:lnTo>
                <a:lnTo>
                  <a:pt x="6691" y="25628"/>
                </a:lnTo>
                <a:lnTo>
                  <a:pt x="9559" y="20869"/>
                </a:lnTo>
                <a:lnTo>
                  <a:pt x="19131" y="13254"/>
                </a:lnTo>
                <a:lnTo>
                  <a:pt x="23910" y="11350"/>
                </a:lnTo>
                <a:lnTo>
                  <a:pt x="64051" y="11350"/>
                </a:lnTo>
                <a:lnTo>
                  <a:pt x="59879" y="7241"/>
                </a:lnTo>
                <a:lnTo>
                  <a:pt x="49720" y="1878"/>
                </a:lnTo>
                <a:lnTo>
                  <a:pt x="35459" y="0"/>
                </a:lnTo>
                <a:close/>
              </a:path>
            </a:pathLst>
          </a:custGeom>
          <a:solidFill>
            <a:srgbClr val="FFFFFF"/>
          </a:solidFill>
        </p:spPr>
        <p:txBody>
          <a:bodyPr wrap="square" lIns="0" tIns="0" rIns="0" bIns="0" rtlCol="0"/>
          <a:lstStyle/>
          <a:p>
            <a:endParaRPr/>
          </a:p>
        </p:txBody>
      </p:sp>
      <p:sp>
        <p:nvSpPr>
          <p:cNvPr id="39" name="object 39"/>
          <p:cNvSpPr/>
          <p:nvPr/>
        </p:nvSpPr>
        <p:spPr>
          <a:xfrm>
            <a:off x="4764984" y="4578081"/>
            <a:ext cx="87511" cy="54471"/>
          </a:xfrm>
          <a:custGeom>
            <a:avLst/>
            <a:gdLst/>
            <a:ahLst/>
            <a:cxnLst/>
            <a:rect l="l" t="t" r="r" b="b"/>
            <a:pathLst>
              <a:path w="124459" h="77470">
                <a:moveTo>
                  <a:pt x="36338" y="74265"/>
                </a:moveTo>
                <a:lnTo>
                  <a:pt x="0" y="74265"/>
                </a:lnTo>
                <a:lnTo>
                  <a:pt x="0" y="77122"/>
                </a:lnTo>
                <a:lnTo>
                  <a:pt x="36338" y="77122"/>
                </a:lnTo>
                <a:lnTo>
                  <a:pt x="36338" y="74265"/>
                </a:lnTo>
                <a:close/>
              </a:path>
              <a:path w="124459" h="77470">
                <a:moveTo>
                  <a:pt x="81292" y="74265"/>
                </a:moveTo>
                <a:lnTo>
                  <a:pt x="43042" y="74265"/>
                </a:lnTo>
                <a:lnTo>
                  <a:pt x="43042" y="77122"/>
                </a:lnTo>
                <a:lnTo>
                  <a:pt x="81292" y="77122"/>
                </a:lnTo>
                <a:lnTo>
                  <a:pt x="81292" y="74265"/>
                </a:lnTo>
                <a:close/>
              </a:path>
              <a:path w="124459" h="77470">
                <a:moveTo>
                  <a:pt x="124321" y="74265"/>
                </a:moveTo>
                <a:lnTo>
                  <a:pt x="87027" y="74265"/>
                </a:lnTo>
                <a:lnTo>
                  <a:pt x="87027" y="77122"/>
                </a:lnTo>
                <a:lnTo>
                  <a:pt x="124321" y="77122"/>
                </a:lnTo>
                <a:lnTo>
                  <a:pt x="124321" y="74265"/>
                </a:lnTo>
                <a:close/>
              </a:path>
              <a:path w="124459" h="77470">
                <a:moveTo>
                  <a:pt x="25822" y="0"/>
                </a:moveTo>
                <a:lnTo>
                  <a:pt x="21999" y="1903"/>
                </a:lnTo>
                <a:lnTo>
                  <a:pt x="18175" y="2855"/>
                </a:lnTo>
                <a:lnTo>
                  <a:pt x="13395" y="4759"/>
                </a:lnTo>
                <a:lnTo>
                  <a:pt x="9559" y="5710"/>
                </a:lnTo>
                <a:lnTo>
                  <a:pt x="0" y="7614"/>
                </a:lnTo>
                <a:lnTo>
                  <a:pt x="0" y="11434"/>
                </a:lnTo>
                <a:lnTo>
                  <a:pt x="7647" y="11434"/>
                </a:lnTo>
                <a:lnTo>
                  <a:pt x="10527" y="14290"/>
                </a:lnTo>
                <a:lnTo>
                  <a:pt x="11483" y="16193"/>
                </a:lnTo>
                <a:lnTo>
                  <a:pt x="11483" y="67601"/>
                </a:lnTo>
                <a:lnTo>
                  <a:pt x="10527" y="70457"/>
                </a:lnTo>
                <a:lnTo>
                  <a:pt x="7647" y="73313"/>
                </a:lnTo>
                <a:lnTo>
                  <a:pt x="4779" y="74265"/>
                </a:lnTo>
                <a:lnTo>
                  <a:pt x="28690" y="74265"/>
                </a:lnTo>
                <a:lnTo>
                  <a:pt x="27734" y="72362"/>
                </a:lnTo>
                <a:lnTo>
                  <a:pt x="25822" y="71410"/>
                </a:lnTo>
                <a:lnTo>
                  <a:pt x="25822" y="19049"/>
                </a:lnTo>
                <a:lnTo>
                  <a:pt x="28690" y="16193"/>
                </a:lnTo>
                <a:lnTo>
                  <a:pt x="32992" y="13338"/>
                </a:lnTo>
                <a:lnTo>
                  <a:pt x="25822" y="13338"/>
                </a:lnTo>
                <a:lnTo>
                  <a:pt x="25822" y="0"/>
                </a:lnTo>
                <a:close/>
              </a:path>
              <a:path w="124459" h="77470">
                <a:moveTo>
                  <a:pt x="67179" y="10482"/>
                </a:moveTo>
                <a:lnTo>
                  <a:pt x="46866" y="10482"/>
                </a:lnTo>
                <a:lnTo>
                  <a:pt x="49733" y="12386"/>
                </a:lnTo>
                <a:lnTo>
                  <a:pt x="54513" y="17145"/>
                </a:lnTo>
                <a:lnTo>
                  <a:pt x="55469" y="20001"/>
                </a:lnTo>
                <a:lnTo>
                  <a:pt x="55469" y="69505"/>
                </a:lnTo>
                <a:lnTo>
                  <a:pt x="54513" y="71410"/>
                </a:lnTo>
                <a:lnTo>
                  <a:pt x="53557" y="72362"/>
                </a:lnTo>
                <a:lnTo>
                  <a:pt x="51645" y="73313"/>
                </a:lnTo>
                <a:lnTo>
                  <a:pt x="48777" y="74265"/>
                </a:lnTo>
                <a:lnTo>
                  <a:pt x="73644" y="74265"/>
                </a:lnTo>
                <a:lnTo>
                  <a:pt x="70777" y="71410"/>
                </a:lnTo>
                <a:lnTo>
                  <a:pt x="69808" y="68553"/>
                </a:lnTo>
                <a:lnTo>
                  <a:pt x="69808" y="19049"/>
                </a:lnTo>
                <a:lnTo>
                  <a:pt x="72688" y="16193"/>
                </a:lnTo>
                <a:lnTo>
                  <a:pt x="76990" y="13338"/>
                </a:lnTo>
                <a:lnTo>
                  <a:pt x="67896" y="13338"/>
                </a:lnTo>
                <a:lnTo>
                  <a:pt x="67179" y="10482"/>
                </a:lnTo>
                <a:close/>
              </a:path>
              <a:path w="124459" h="77470">
                <a:moveTo>
                  <a:pt x="111894" y="10482"/>
                </a:moveTo>
                <a:lnTo>
                  <a:pt x="89895" y="10482"/>
                </a:lnTo>
                <a:lnTo>
                  <a:pt x="93719" y="12386"/>
                </a:lnTo>
                <a:lnTo>
                  <a:pt x="95631" y="14290"/>
                </a:lnTo>
                <a:lnTo>
                  <a:pt x="98499" y="16193"/>
                </a:lnTo>
                <a:lnTo>
                  <a:pt x="99454" y="20001"/>
                </a:lnTo>
                <a:lnTo>
                  <a:pt x="99454" y="68553"/>
                </a:lnTo>
                <a:lnTo>
                  <a:pt x="98499" y="71410"/>
                </a:lnTo>
                <a:lnTo>
                  <a:pt x="96587" y="72362"/>
                </a:lnTo>
                <a:lnTo>
                  <a:pt x="95631" y="73313"/>
                </a:lnTo>
                <a:lnTo>
                  <a:pt x="92763" y="74265"/>
                </a:lnTo>
                <a:lnTo>
                  <a:pt x="119542" y="74265"/>
                </a:lnTo>
                <a:lnTo>
                  <a:pt x="116674" y="73313"/>
                </a:lnTo>
                <a:lnTo>
                  <a:pt x="115718" y="72362"/>
                </a:lnTo>
                <a:lnTo>
                  <a:pt x="113806" y="71410"/>
                </a:lnTo>
                <a:lnTo>
                  <a:pt x="113806" y="17145"/>
                </a:lnTo>
                <a:lnTo>
                  <a:pt x="111894" y="10482"/>
                </a:lnTo>
                <a:close/>
              </a:path>
              <a:path w="124459" h="77470">
                <a:moveTo>
                  <a:pt x="54513" y="951"/>
                </a:moveTo>
                <a:lnTo>
                  <a:pt x="45910" y="951"/>
                </a:lnTo>
                <a:lnTo>
                  <a:pt x="42086" y="1903"/>
                </a:lnTo>
                <a:lnTo>
                  <a:pt x="34426" y="5710"/>
                </a:lnTo>
                <a:lnTo>
                  <a:pt x="29646" y="8579"/>
                </a:lnTo>
                <a:lnTo>
                  <a:pt x="25822" y="13338"/>
                </a:lnTo>
                <a:lnTo>
                  <a:pt x="32992" y="13338"/>
                </a:lnTo>
                <a:lnTo>
                  <a:pt x="34426" y="12386"/>
                </a:lnTo>
                <a:lnTo>
                  <a:pt x="40161" y="10482"/>
                </a:lnTo>
                <a:lnTo>
                  <a:pt x="67179" y="10482"/>
                </a:lnTo>
                <a:lnTo>
                  <a:pt x="66940" y="9531"/>
                </a:lnTo>
                <a:lnTo>
                  <a:pt x="65028" y="5710"/>
                </a:lnTo>
                <a:lnTo>
                  <a:pt x="61205" y="3807"/>
                </a:lnTo>
                <a:lnTo>
                  <a:pt x="58337" y="1903"/>
                </a:lnTo>
                <a:lnTo>
                  <a:pt x="54513" y="951"/>
                </a:lnTo>
                <a:close/>
              </a:path>
              <a:path w="124459" h="77470">
                <a:moveTo>
                  <a:pt x="100423" y="951"/>
                </a:moveTo>
                <a:lnTo>
                  <a:pt x="89895" y="951"/>
                </a:lnTo>
                <a:lnTo>
                  <a:pt x="87027" y="1903"/>
                </a:lnTo>
                <a:lnTo>
                  <a:pt x="83204" y="2855"/>
                </a:lnTo>
                <a:lnTo>
                  <a:pt x="79380" y="4759"/>
                </a:lnTo>
                <a:lnTo>
                  <a:pt x="74600" y="8579"/>
                </a:lnTo>
                <a:lnTo>
                  <a:pt x="67896" y="13338"/>
                </a:lnTo>
                <a:lnTo>
                  <a:pt x="76990" y="13338"/>
                </a:lnTo>
                <a:lnTo>
                  <a:pt x="78424" y="12386"/>
                </a:lnTo>
                <a:lnTo>
                  <a:pt x="80336" y="11434"/>
                </a:lnTo>
                <a:lnTo>
                  <a:pt x="83204" y="10482"/>
                </a:lnTo>
                <a:lnTo>
                  <a:pt x="111894" y="10482"/>
                </a:lnTo>
                <a:lnTo>
                  <a:pt x="109026" y="6662"/>
                </a:lnTo>
                <a:lnTo>
                  <a:pt x="105203" y="2855"/>
                </a:lnTo>
                <a:lnTo>
                  <a:pt x="100423" y="951"/>
                </a:lnTo>
                <a:close/>
              </a:path>
            </a:pathLst>
          </a:custGeom>
          <a:solidFill>
            <a:srgbClr val="FFFFFF"/>
          </a:solidFill>
        </p:spPr>
        <p:txBody>
          <a:bodyPr wrap="square" lIns="0" tIns="0" rIns="0" bIns="0" rtlCol="0"/>
          <a:lstStyle/>
          <a:p>
            <a:endParaRPr/>
          </a:p>
        </p:txBody>
      </p:sp>
      <p:sp>
        <p:nvSpPr>
          <p:cNvPr id="40" name="object 40"/>
          <p:cNvSpPr/>
          <p:nvPr/>
        </p:nvSpPr>
        <p:spPr>
          <a:xfrm>
            <a:off x="4857784" y="4578081"/>
            <a:ext cx="87511" cy="54471"/>
          </a:xfrm>
          <a:custGeom>
            <a:avLst/>
            <a:gdLst/>
            <a:ahLst/>
            <a:cxnLst/>
            <a:rect l="l" t="t" r="r" b="b"/>
            <a:pathLst>
              <a:path w="124459" h="77470">
                <a:moveTo>
                  <a:pt x="36338" y="74265"/>
                </a:moveTo>
                <a:lnTo>
                  <a:pt x="0" y="74265"/>
                </a:lnTo>
                <a:lnTo>
                  <a:pt x="0" y="77122"/>
                </a:lnTo>
                <a:lnTo>
                  <a:pt x="36338" y="77122"/>
                </a:lnTo>
                <a:lnTo>
                  <a:pt x="36338" y="74265"/>
                </a:lnTo>
                <a:close/>
              </a:path>
              <a:path w="124459" h="77470">
                <a:moveTo>
                  <a:pt x="80323" y="74265"/>
                </a:moveTo>
                <a:lnTo>
                  <a:pt x="43029" y="74265"/>
                </a:lnTo>
                <a:lnTo>
                  <a:pt x="43029" y="77122"/>
                </a:lnTo>
                <a:lnTo>
                  <a:pt x="80323" y="77122"/>
                </a:lnTo>
                <a:lnTo>
                  <a:pt x="80323" y="74265"/>
                </a:lnTo>
                <a:close/>
              </a:path>
              <a:path w="124459" h="77470">
                <a:moveTo>
                  <a:pt x="124321" y="74265"/>
                </a:moveTo>
                <a:lnTo>
                  <a:pt x="87015" y="74265"/>
                </a:lnTo>
                <a:lnTo>
                  <a:pt x="87015" y="77122"/>
                </a:lnTo>
                <a:lnTo>
                  <a:pt x="124321" y="77122"/>
                </a:lnTo>
                <a:lnTo>
                  <a:pt x="124321" y="74265"/>
                </a:lnTo>
                <a:close/>
              </a:path>
              <a:path w="124459" h="77470">
                <a:moveTo>
                  <a:pt x="24854" y="0"/>
                </a:moveTo>
                <a:lnTo>
                  <a:pt x="21986" y="1903"/>
                </a:lnTo>
                <a:lnTo>
                  <a:pt x="18162" y="2855"/>
                </a:lnTo>
                <a:lnTo>
                  <a:pt x="13383" y="4759"/>
                </a:lnTo>
                <a:lnTo>
                  <a:pt x="9559" y="5710"/>
                </a:lnTo>
                <a:lnTo>
                  <a:pt x="0" y="7614"/>
                </a:lnTo>
                <a:lnTo>
                  <a:pt x="0" y="11434"/>
                </a:lnTo>
                <a:lnTo>
                  <a:pt x="7647" y="11434"/>
                </a:lnTo>
                <a:lnTo>
                  <a:pt x="8603" y="13338"/>
                </a:lnTo>
                <a:lnTo>
                  <a:pt x="9559" y="14290"/>
                </a:lnTo>
                <a:lnTo>
                  <a:pt x="10515" y="16193"/>
                </a:lnTo>
                <a:lnTo>
                  <a:pt x="10515" y="67601"/>
                </a:lnTo>
                <a:lnTo>
                  <a:pt x="9559" y="70457"/>
                </a:lnTo>
                <a:lnTo>
                  <a:pt x="8603" y="72362"/>
                </a:lnTo>
                <a:lnTo>
                  <a:pt x="7647" y="73313"/>
                </a:lnTo>
                <a:lnTo>
                  <a:pt x="3823" y="74265"/>
                </a:lnTo>
                <a:lnTo>
                  <a:pt x="28690" y="74265"/>
                </a:lnTo>
                <a:lnTo>
                  <a:pt x="25810" y="71410"/>
                </a:lnTo>
                <a:lnTo>
                  <a:pt x="24854" y="68553"/>
                </a:lnTo>
                <a:lnTo>
                  <a:pt x="24854" y="19049"/>
                </a:lnTo>
                <a:lnTo>
                  <a:pt x="28690" y="16193"/>
                </a:lnTo>
                <a:lnTo>
                  <a:pt x="30602" y="14290"/>
                </a:lnTo>
                <a:lnTo>
                  <a:pt x="32036" y="13338"/>
                </a:lnTo>
                <a:lnTo>
                  <a:pt x="24854" y="13338"/>
                </a:lnTo>
                <a:lnTo>
                  <a:pt x="24854" y="0"/>
                </a:lnTo>
                <a:close/>
              </a:path>
              <a:path w="124459" h="77470">
                <a:moveTo>
                  <a:pt x="66465" y="10482"/>
                </a:moveTo>
                <a:lnTo>
                  <a:pt x="46853" y="10482"/>
                </a:lnTo>
                <a:lnTo>
                  <a:pt x="49721" y="12386"/>
                </a:lnTo>
                <a:lnTo>
                  <a:pt x="51632" y="14290"/>
                </a:lnTo>
                <a:lnTo>
                  <a:pt x="53544" y="17145"/>
                </a:lnTo>
                <a:lnTo>
                  <a:pt x="54500" y="20001"/>
                </a:lnTo>
                <a:lnTo>
                  <a:pt x="54500" y="71410"/>
                </a:lnTo>
                <a:lnTo>
                  <a:pt x="52588" y="72362"/>
                </a:lnTo>
                <a:lnTo>
                  <a:pt x="51632" y="73313"/>
                </a:lnTo>
                <a:lnTo>
                  <a:pt x="47809" y="74265"/>
                </a:lnTo>
                <a:lnTo>
                  <a:pt x="72676" y="74265"/>
                </a:lnTo>
                <a:lnTo>
                  <a:pt x="71720" y="72362"/>
                </a:lnTo>
                <a:lnTo>
                  <a:pt x="69808" y="71410"/>
                </a:lnTo>
                <a:lnTo>
                  <a:pt x="68852" y="68553"/>
                </a:lnTo>
                <a:lnTo>
                  <a:pt x="68852" y="19049"/>
                </a:lnTo>
                <a:lnTo>
                  <a:pt x="72676" y="16193"/>
                </a:lnTo>
                <a:lnTo>
                  <a:pt x="75543" y="14290"/>
                </a:lnTo>
                <a:lnTo>
                  <a:pt x="76499" y="13338"/>
                </a:lnTo>
                <a:lnTo>
                  <a:pt x="67896" y="13338"/>
                </a:lnTo>
                <a:lnTo>
                  <a:pt x="66465" y="10482"/>
                </a:lnTo>
                <a:close/>
              </a:path>
              <a:path w="124459" h="77470">
                <a:moveTo>
                  <a:pt x="111882" y="10482"/>
                </a:moveTo>
                <a:lnTo>
                  <a:pt x="89895" y="10482"/>
                </a:lnTo>
                <a:lnTo>
                  <a:pt x="95631" y="14290"/>
                </a:lnTo>
                <a:lnTo>
                  <a:pt x="97543" y="16193"/>
                </a:lnTo>
                <a:lnTo>
                  <a:pt x="98499" y="20001"/>
                </a:lnTo>
                <a:lnTo>
                  <a:pt x="98499" y="71410"/>
                </a:lnTo>
                <a:lnTo>
                  <a:pt x="96587" y="72362"/>
                </a:lnTo>
                <a:lnTo>
                  <a:pt x="95631" y="73313"/>
                </a:lnTo>
                <a:lnTo>
                  <a:pt x="91807" y="74265"/>
                </a:lnTo>
                <a:lnTo>
                  <a:pt x="119542" y="74265"/>
                </a:lnTo>
                <a:lnTo>
                  <a:pt x="115705" y="73313"/>
                </a:lnTo>
                <a:lnTo>
                  <a:pt x="113793" y="71410"/>
                </a:lnTo>
                <a:lnTo>
                  <a:pt x="112837" y="68553"/>
                </a:lnTo>
                <a:lnTo>
                  <a:pt x="112837" y="17145"/>
                </a:lnTo>
                <a:lnTo>
                  <a:pt x="111882" y="10482"/>
                </a:lnTo>
                <a:close/>
              </a:path>
              <a:path w="124459" h="77470">
                <a:moveTo>
                  <a:pt x="53544" y="951"/>
                </a:moveTo>
                <a:lnTo>
                  <a:pt x="45897" y="951"/>
                </a:lnTo>
                <a:lnTo>
                  <a:pt x="42073" y="1903"/>
                </a:lnTo>
                <a:lnTo>
                  <a:pt x="38249" y="3807"/>
                </a:lnTo>
                <a:lnTo>
                  <a:pt x="33470" y="5710"/>
                </a:lnTo>
                <a:lnTo>
                  <a:pt x="29646" y="8579"/>
                </a:lnTo>
                <a:lnTo>
                  <a:pt x="24854" y="13338"/>
                </a:lnTo>
                <a:lnTo>
                  <a:pt x="32036" y="13338"/>
                </a:lnTo>
                <a:lnTo>
                  <a:pt x="33470" y="12386"/>
                </a:lnTo>
                <a:lnTo>
                  <a:pt x="39205" y="10482"/>
                </a:lnTo>
                <a:lnTo>
                  <a:pt x="66465" y="10482"/>
                </a:lnTo>
                <a:lnTo>
                  <a:pt x="64072" y="5710"/>
                </a:lnTo>
                <a:lnTo>
                  <a:pt x="61205" y="3807"/>
                </a:lnTo>
                <a:lnTo>
                  <a:pt x="57368" y="1903"/>
                </a:lnTo>
                <a:lnTo>
                  <a:pt x="53544" y="951"/>
                </a:lnTo>
                <a:close/>
              </a:path>
              <a:path w="124459" h="77470">
                <a:moveTo>
                  <a:pt x="100410" y="951"/>
                </a:moveTo>
                <a:lnTo>
                  <a:pt x="89895" y="951"/>
                </a:lnTo>
                <a:lnTo>
                  <a:pt x="86059" y="1903"/>
                </a:lnTo>
                <a:lnTo>
                  <a:pt x="83191" y="2855"/>
                </a:lnTo>
                <a:lnTo>
                  <a:pt x="79367" y="4759"/>
                </a:lnTo>
                <a:lnTo>
                  <a:pt x="73632" y="8579"/>
                </a:lnTo>
                <a:lnTo>
                  <a:pt x="67896" y="13338"/>
                </a:lnTo>
                <a:lnTo>
                  <a:pt x="76499" y="13338"/>
                </a:lnTo>
                <a:lnTo>
                  <a:pt x="77455" y="12386"/>
                </a:lnTo>
                <a:lnTo>
                  <a:pt x="83191" y="10482"/>
                </a:lnTo>
                <a:lnTo>
                  <a:pt x="111882" y="10482"/>
                </a:lnTo>
                <a:lnTo>
                  <a:pt x="108058" y="6662"/>
                </a:lnTo>
                <a:lnTo>
                  <a:pt x="105190" y="2855"/>
                </a:lnTo>
                <a:lnTo>
                  <a:pt x="100410" y="951"/>
                </a:lnTo>
                <a:close/>
              </a:path>
            </a:pathLst>
          </a:custGeom>
          <a:solidFill>
            <a:srgbClr val="FFFFFF"/>
          </a:solidFill>
        </p:spPr>
        <p:txBody>
          <a:bodyPr wrap="square" lIns="0" tIns="0" rIns="0" bIns="0" rtlCol="0"/>
          <a:lstStyle/>
          <a:p>
            <a:endParaRPr/>
          </a:p>
        </p:txBody>
      </p:sp>
      <p:sp>
        <p:nvSpPr>
          <p:cNvPr id="41" name="object 41"/>
          <p:cNvSpPr/>
          <p:nvPr/>
        </p:nvSpPr>
        <p:spPr>
          <a:xfrm>
            <a:off x="4654036" y="4515162"/>
            <a:ext cx="217438" cy="0"/>
          </a:xfrm>
          <a:custGeom>
            <a:avLst/>
            <a:gdLst/>
            <a:ahLst/>
            <a:cxnLst/>
            <a:rect l="l" t="t" r="r" b="b"/>
            <a:pathLst>
              <a:path w="309245">
                <a:moveTo>
                  <a:pt x="0" y="0"/>
                </a:moveTo>
                <a:lnTo>
                  <a:pt x="0" y="0"/>
                </a:lnTo>
                <a:lnTo>
                  <a:pt x="308894" y="0"/>
                </a:lnTo>
              </a:path>
            </a:pathLst>
          </a:custGeom>
          <a:ln w="41898">
            <a:solidFill>
              <a:srgbClr val="FFFFFF"/>
            </a:solidFill>
          </a:ln>
        </p:spPr>
        <p:txBody>
          <a:bodyPr wrap="square" lIns="0" tIns="0" rIns="0" bIns="0" rtlCol="0"/>
          <a:lstStyle/>
          <a:p>
            <a:endParaRPr/>
          </a:p>
        </p:txBody>
      </p:sp>
      <p:sp>
        <p:nvSpPr>
          <p:cNvPr id="42" name="object 42"/>
          <p:cNvSpPr/>
          <p:nvPr/>
        </p:nvSpPr>
        <p:spPr>
          <a:xfrm>
            <a:off x="5850944" y="4260104"/>
            <a:ext cx="23664" cy="101352"/>
          </a:xfrm>
          <a:custGeom>
            <a:avLst/>
            <a:gdLst/>
            <a:ahLst/>
            <a:cxnLst/>
            <a:rect l="l" t="t" r="r" b="b"/>
            <a:pathLst>
              <a:path w="33654" h="144145">
                <a:moveTo>
                  <a:pt x="33521" y="0"/>
                </a:moveTo>
                <a:lnTo>
                  <a:pt x="0" y="0"/>
                </a:lnTo>
                <a:lnTo>
                  <a:pt x="0" y="143764"/>
                </a:lnTo>
                <a:lnTo>
                  <a:pt x="33521" y="143764"/>
                </a:lnTo>
                <a:lnTo>
                  <a:pt x="33521" y="139005"/>
                </a:lnTo>
                <a:lnTo>
                  <a:pt x="18226" y="139005"/>
                </a:lnTo>
                <a:lnTo>
                  <a:pt x="16314" y="137101"/>
                </a:lnTo>
                <a:lnTo>
                  <a:pt x="14402" y="136150"/>
                </a:lnTo>
                <a:lnTo>
                  <a:pt x="13383" y="132342"/>
                </a:lnTo>
                <a:lnTo>
                  <a:pt x="13383" y="12386"/>
                </a:lnTo>
                <a:lnTo>
                  <a:pt x="14402" y="8566"/>
                </a:lnTo>
                <a:lnTo>
                  <a:pt x="16314" y="6662"/>
                </a:lnTo>
                <a:lnTo>
                  <a:pt x="17206" y="5710"/>
                </a:lnTo>
                <a:lnTo>
                  <a:pt x="21030" y="4759"/>
                </a:lnTo>
                <a:lnTo>
                  <a:pt x="33521" y="4759"/>
                </a:lnTo>
                <a:lnTo>
                  <a:pt x="33521" y="0"/>
                </a:lnTo>
                <a:close/>
              </a:path>
            </a:pathLst>
          </a:custGeom>
          <a:solidFill>
            <a:srgbClr val="FFFFFF"/>
          </a:solidFill>
        </p:spPr>
        <p:txBody>
          <a:bodyPr wrap="square" lIns="0" tIns="0" rIns="0" bIns="0" rtlCol="0"/>
          <a:lstStyle/>
          <a:p>
            <a:endParaRPr/>
          </a:p>
        </p:txBody>
      </p:sp>
      <p:sp>
        <p:nvSpPr>
          <p:cNvPr id="43" name="object 43"/>
          <p:cNvSpPr/>
          <p:nvPr/>
        </p:nvSpPr>
        <p:spPr>
          <a:xfrm>
            <a:off x="5881863" y="4262444"/>
            <a:ext cx="49113" cy="75455"/>
          </a:xfrm>
          <a:custGeom>
            <a:avLst/>
            <a:gdLst/>
            <a:ahLst/>
            <a:cxnLst/>
            <a:rect l="l" t="t" r="r" b="b"/>
            <a:pathLst>
              <a:path w="69850" h="107314">
                <a:moveTo>
                  <a:pt x="29897" y="0"/>
                </a:moveTo>
                <a:lnTo>
                  <a:pt x="1085" y="37766"/>
                </a:lnTo>
                <a:lnTo>
                  <a:pt x="0" y="52842"/>
                </a:lnTo>
                <a:lnTo>
                  <a:pt x="458" y="63860"/>
                </a:lnTo>
                <a:lnTo>
                  <a:pt x="24885" y="105033"/>
                </a:lnTo>
                <a:lnTo>
                  <a:pt x="40167" y="106817"/>
                </a:lnTo>
                <a:lnTo>
                  <a:pt x="49822" y="103301"/>
                </a:lnTo>
                <a:lnTo>
                  <a:pt x="27785" y="103301"/>
                </a:lnTo>
                <a:lnTo>
                  <a:pt x="22942" y="99494"/>
                </a:lnTo>
                <a:lnTo>
                  <a:pt x="19515" y="90322"/>
                </a:lnTo>
                <a:lnTo>
                  <a:pt x="17276" y="81290"/>
                </a:lnTo>
                <a:lnTo>
                  <a:pt x="15818" y="68259"/>
                </a:lnTo>
                <a:lnTo>
                  <a:pt x="15300" y="51083"/>
                </a:lnTo>
                <a:lnTo>
                  <a:pt x="15974" y="35041"/>
                </a:lnTo>
                <a:lnTo>
                  <a:pt x="17647" y="22747"/>
                </a:lnTo>
                <a:lnTo>
                  <a:pt x="20138" y="13816"/>
                </a:lnTo>
                <a:lnTo>
                  <a:pt x="22942" y="6189"/>
                </a:lnTo>
                <a:lnTo>
                  <a:pt x="27785" y="3334"/>
                </a:lnTo>
                <a:lnTo>
                  <a:pt x="49611" y="3334"/>
                </a:lnTo>
                <a:lnTo>
                  <a:pt x="45632" y="1317"/>
                </a:lnTo>
                <a:lnTo>
                  <a:pt x="29897" y="0"/>
                </a:lnTo>
                <a:close/>
              </a:path>
              <a:path w="69850" h="107314">
                <a:moveTo>
                  <a:pt x="49611" y="3334"/>
                </a:moveTo>
                <a:lnTo>
                  <a:pt x="42060" y="3334"/>
                </a:lnTo>
                <a:lnTo>
                  <a:pt x="46904" y="6189"/>
                </a:lnTo>
                <a:lnTo>
                  <a:pt x="51147" y="16448"/>
                </a:lnTo>
                <a:lnTo>
                  <a:pt x="52951" y="25154"/>
                </a:lnTo>
                <a:lnTo>
                  <a:pt x="54061" y="38724"/>
                </a:lnTo>
                <a:lnTo>
                  <a:pt x="54242" y="51083"/>
                </a:lnTo>
                <a:lnTo>
                  <a:pt x="54280" y="59991"/>
                </a:lnTo>
                <a:lnTo>
                  <a:pt x="53432" y="73933"/>
                </a:lnTo>
                <a:lnTo>
                  <a:pt x="51847" y="85363"/>
                </a:lnTo>
                <a:lnTo>
                  <a:pt x="47796" y="99494"/>
                </a:lnTo>
                <a:lnTo>
                  <a:pt x="42060" y="103301"/>
                </a:lnTo>
                <a:lnTo>
                  <a:pt x="49822" y="103301"/>
                </a:lnTo>
                <a:lnTo>
                  <a:pt x="69174" y="59991"/>
                </a:lnTo>
                <a:lnTo>
                  <a:pt x="69536" y="42504"/>
                </a:lnTo>
                <a:lnTo>
                  <a:pt x="67586" y="30321"/>
                </a:lnTo>
                <a:lnTo>
                  <a:pt x="63310" y="18538"/>
                </a:lnTo>
                <a:lnTo>
                  <a:pt x="56100" y="6622"/>
                </a:lnTo>
                <a:lnTo>
                  <a:pt x="49611" y="3334"/>
                </a:lnTo>
                <a:close/>
              </a:path>
            </a:pathLst>
          </a:custGeom>
          <a:solidFill>
            <a:srgbClr val="FFFFFF"/>
          </a:solidFill>
        </p:spPr>
        <p:txBody>
          <a:bodyPr wrap="square" lIns="0" tIns="0" rIns="0" bIns="0" rtlCol="0"/>
          <a:lstStyle/>
          <a:p>
            <a:endParaRPr/>
          </a:p>
        </p:txBody>
      </p:sp>
      <p:sp>
        <p:nvSpPr>
          <p:cNvPr id="44" name="object 44"/>
          <p:cNvSpPr/>
          <p:nvPr/>
        </p:nvSpPr>
        <p:spPr>
          <a:xfrm>
            <a:off x="5937695" y="4262456"/>
            <a:ext cx="49113" cy="75455"/>
          </a:xfrm>
          <a:custGeom>
            <a:avLst/>
            <a:gdLst/>
            <a:ahLst/>
            <a:cxnLst/>
            <a:rect l="l" t="t" r="r" b="b"/>
            <a:pathLst>
              <a:path w="69850" h="107314">
                <a:moveTo>
                  <a:pt x="29472" y="0"/>
                </a:moveTo>
                <a:lnTo>
                  <a:pt x="876" y="37749"/>
                </a:lnTo>
                <a:lnTo>
                  <a:pt x="0" y="52824"/>
                </a:lnTo>
                <a:lnTo>
                  <a:pt x="478" y="64199"/>
                </a:lnTo>
                <a:lnTo>
                  <a:pt x="25225" y="105115"/>
                </a:lnTo>
                <a:lnTo>
                  <a:pt x="40315" y="106780"/>
                </a:lnTo>
                <a:lnTo>
                  <a:pt x="49750" y="103284"/>
                </a:lnTo>
                <a:lnTo>
                  <a:pt x="27785" y="103284"/>
                </a:lnTo>
                <a:lnTo>
                  <a:pt x="22942" y="99477"/>
                </a:lnTo>
                <a:lnTo>
                  <a:pt x="19515" y="90305"/>
                </a:lnTo>
                <a:lnTo>
                  <a:pt x="17276" y="81273"/>
                </a:lnTo>
                <a:lnTo>
                  <a:pt x="15818" y="68241"/>
                </a:lnTo>
                <a:lnTo>
                  <a:pt x="15300" y="51065"/>
                </a:lnTo>
                <a:lnTo>
                  <a:pt x="15974" y="35024"/>
                </a:lnTo>
                <a:lnTo>
                  <a:pt x="17647" y="22730"/>
                </a:lnTo>
                <a:lnTo>
                  <a:pt x="20138" y="13799"/>
                </a:lnTo>
                <a:lnTo>
                  <a:pt x="22942" y="6172"/>
                </a:lnTo>
                <a:lnTo>
                  <a:pt x="27785" y="3316"/>
                </a:lnTo>
                <a:lnTo>
                  <a:pt x="49259" y="3316"/>
                </a:lnTo>
                <a:lnTo>
                  <a:pt x="45149" y="1268"/>
                </a:lnTo>
                <a:lnTo>
                  <a:pt x="29472" y="0"/>
                </a:lnTo>
                <a:close/>
              </a:path>
              <a:path w="69850" h="107314">
                <a:moveTo>
                  <a:pt x="49259" y="3316"/>
                </a:moveTo>
                <a:lnTo>
                  <a:pt x="42060" y="3316"/>
                </a:lnTo>
                <a:lnTo>
                  <a:pt x="46904" y="6172"/>
                </a:lnTo>
                <a:lnTo>
                  <a:pt x="51147" y="16431"/>
                </a:lnTo>
                <a:lnTo>
                  <a:pt x="52951" y="25136"/>
                </a:lnTo>
                <a:lnTo>
                  <a:pt x="54061" y="38707"/>
                </a:lnTo>
                <a:lnTo>
                  <a:pt x="54242" y="51065"/>
                </a:lnTo>
                <a:lnTo>
                  <a:pt x="54293" y="59776"/>
                </a:lnTo>
                <a:lnTo>
                  <a:pt x="53432" y="73915"/>
                </a:lnTo>
                <a:lnTo>
                  <a:pt x="51847" y="85346"/>
                </a:lnTo>
                <a:lnTo>
                  <a:pt x="47796" y="99477"/>
                </a:lnTo>
                <a:lnTo>
                  <a:pt x="42060" y="103284"/>
                </a:lnTo>
                <a:lnTo>
                  <a:pt x="49750" y="103284"/>
                </a:lnTo>
                <a:lnTo>
                  <a:pt x="69168" y="59776"/>
                </a:lnTo>
                <a:lnTo>
                  <a:pt x="69511" y="42214"/>
                </a:lnTo>
                <a:lnTo>
                  <a:pt x="67486" y="30116"/>
                </a:lnTo>
                <a:lnTo>
                  <a:pt x="63043" y="18370"/>
                </a:lnTo>
                <a:lnTo>
                  <a:pt x="55515" y="6435"/>
                </a:lnTo>
                <a:lnTo>
                  <a:pt x="49259" y="3316"/>
                </a:lnTo>
                <a:close/>
              </a:path>
            </a:pathLst>
          </a:custGeom>
          <a:solidFill>
            <a:srgbClr val="FFFFFF"/>
          </a:solidFill>
        </p:spPr>
        <p:txBody>
          <a:bodyPr wrap="square" lIns="0" tIns="0" rIns="0" bIns="0" rtlCol="0"/>
          <a:lstStyle/>
          <a:p>
            <a:endParaRPr/>
          </a:p>
        </p:txBody>
      </p:sp>
      <p:sp>
        <p:nvSpPr>
          <p:cNvPr id="45" name="object 45"/>
          <p:cNvSpPr/>
          <p:nvPr/>
        </p:nvSpPr>
        <p:spPr>
          <a:xfrm>
            <a:off x="5998904" y="4261443"/>
            <a:ext cx="38398" cy="75009"/>
          </a:xfrm>
          <a:custGeom>
            <a:avLst/>
            <a:gdLst/>
            <a:ahLst/>
            <a:cxnLst/>
            <a:rect l="l" t="t" r="r" b="b"/>
            <a:pathLst>
              <a:path w="54609" h="106679">
                <a:moveTo>
                  <a:pt x="54424" y="102823"/>
                </a:moveTo>
                <a:lnTo>
                  <a:pt x="1911" y="102823"/>
                </a:lnTo>
                <a:lnTo>
                  <a:pt x="1911" y="106630"/>
                </a:lnTo>
                <a:lnTo>
                  <a:pt x="54424" y="106630"/>
                </a:lnTo>
                <a:lnTo>
                  <a:pt x="54424" y="102823"/>
                </a:lnTo>
                <a:close/>
              </a:path>
              <a:path w="54609" h="106679">
                <a:moveTo>
                  <a:pt x="35305" y="15242"/>
                </a:moveTo>
                <a:lnTo>
                  <a:pt x="21030" y="15242"/>
                </a:lnTo>
                <a:lnTo>
                  <a:pt x="21030" y="16193"/>
                </a:lnTo>
                <a:lnTo>
                  <a:pt x="21922" y="17145"/>
                </a:lnTo>
                <a:lnTo>
                  <a:pt x="21922" y="94256"/>
                </a:lnTo>
                <a:lnTo>
                  <a:pt x="21030" y="99015"/>
                </a:lnTo>
                <a:lnTo>
                  <a:pt x="19118" y="100919"/>
                </a:lnTo>
                <a:lnTo>
                  <a:pt x="17206" y="101871"/>
                </a:lnTo>
                <a:lnTo>
                  <a:pt x="11471" y="102823"/>
                </a:lnTo>
                <a:lnTo>
                  <a:pt x="40149" y="102823"/>
                </a:lnTo>
                <a:lnTo>
                  <a:pt x="36325" y="99015"/>
                </a:lnTo>
                <a:lnTo>
                  <a:pt x="35305" y="95208"/>
                </a:lnTo>
                <a:lnTo>
                  <a:pt x="35305" y="15242"/>
                </a:lnTo>
                <a:close/>
              </a:path>
              <a:path w="54609" h="106679">
                <a:moveTo>
                  <a:pt x="35305" y="0"/>
                </a:moveTo>
                <a:lnTo>
                  <a:pt x="27658" y="3807"/>
                </a:lnTo>
                <a:lnTo>
                  <a:pt x="21030" y="7614"/>
                </a:lnTo>
                <a:lnTo>
                  <a:pt x="16187" y="11434"/>
                </a:lnTo>
                <a:lnTo>
                  <a:pt x="4715" y="17145"/>
                </a:lnTo>
                <a:lnTo>
                  <a:pt x="0" y="19049"/>
                </a:lnTo>
                <a:lnTo>
                  <a:pt x="1911" y="21904"/>
                </a:lnTo>
                <a:lnTo>
                  <a:pt x="12363" y="17145"/>
                </a:lnTo>
                <a:lnTo>
                  <a:pt x="13383" y="16193"/>
                </a:lnTo>
                <a:lnTo>
                  <a:pt x="16187" y="16193"/>
                </a:lnTo>
                <a:lnTo>
                  <a:pt x="17206" y="15242"/>
                </a:lnTo>
                <a:lnTo>
                  <a:pt x="35305" y="15242"/>
                </a:lnTo>
                <a:lnTo>
                  <a:pt x="35305" y="0"/>
                </a:lnTo>
                <a:close/>
              </a:path>
            </a:pathLst>
          </a:custGeom>
          <a:solidFill>
            <a:srgbClr val="FFFFFF"/>
          </a:solidFill>
        </p:spPr>
        <p:txBody>
          <a:bodyPr wrap="square" lIns="0" tIns="0" rIns="0" bIns="0" rtlCol="0"/>
          <a:lstStyle/>
          <a:p>
            <a:endParaRPr/>
          </a:p>
        </p:txBody>
      </p:sp>
      <p:sp>
        <p:nvSpPr>
          <p:cNvPr id="46" name="object 46"/>
          <p:cNvSpPr/>
          <p:nvPr/>
        </p:nvSpPr>
        <p:spPr>
          <a:xfrm>
            <a:off x="6049987" y="4260104"/>
            <a:ext cx="24557" cy="101352"/>
          </a:xfrm>
          <a:custGeom>
            <a:avLst/>
            <a:gdLst/>
            <a:ahLst/>
            <a:cxnLst/>
            <a:rect l="l" t="t" r="r" b="b"/>
            <a:pathLst>
              <a:path w="34925" h="144145">
                <a:moveTo>
                  <a:pt x="34413" y="0"/>
                </a:moveTo>
                <a:lnTo>
                  <a:pt x="0" y="0"/>
                </a:lnTo>
                <a:lnTo>
                  <a:pt x="0" y="4759"/>
                </a:lnTo>
                <a:lnTo>
                  <a:pt x="16314" y="4759"/>
                </a:lnTo>
                <a:lnTo>
                  <a:pt x="20138" y="8566"/>
                </a:lnTo>
                <a:lnTo>
                  <a:pt x="21030" y="11434"/>
                </a:lnTo>
                <a:lnTo>
                  <a:pt x="21030" y="131390"/>
                </a:lnTo>
                <a:lnTo>
                  <a:pt x="20138" y="135198"/>
                </a:lnTo>
                <a:lnTo>
                  <a:pt x="16314" y="139005"/>
                </a:lnTo>
                <a:lnTo>
                  <a:pt x="0" y="139005"/>
                </a:lnTo>
                <a:lnTo>
                  <a:pt x="0" y="143764"/>
                </a:lnTo>
                <a:lnTo>
                  <a:pt x="34413" y="143764"/>
                </a:lnTo>
                <a:lnTo>
                  <a:pt x="34413" y="0"/>
                </a:lnTo>
                <a:close/>
              </a:path>
            </a:pathLst>
          </a:custGeom>
          <a:solidFill>
            <a:srgbClr val="FFFFFF"/>
          </a:solidFill>
        </p:spPr>
        <p:txBody>
          <a:bodyPr wrap="square" lIns="0" tIns="0" rIns="0" bIns="0" rtlCol="0"/>
          <a:lstStyle/>
          <a:p>
            <a:endParaRPr/>
          </a:p>
        </p:txBody>
      </p:sp>
      <p:sp>
        <p:nvSpPr>
          <p:cNvPr id="47" name="object 47"/>
          <p:cNvSpPr/>
          <p:nvPr/>
        </p:nvSpPr>
        <p:spPr>
          <a:xfrm>
            <a:off x="5494532" y="4531894"/>
            <a:ext cx="23664" cy="101352"/>
          </a:xfrm>
          <a:custGeom>
            <a:avLst/>
            <a:gdLst/>
            <a:ahLst/>
            <a:cxnLst/>
            <a:rect l="l" t="t" r="r" b="b"/>
            <a:pathLst>
              <a:path w="33654" h="144145">
                <a:moveTo>
                  <a:pt x="33521" y="0"/>
                </a:moveTo>
                <a:lnTo>
                  <a:pt x="0" y="0"/>
                </a:lnTo>
                <a:lnTo>
                  <a:pt x="0" y="143763"/>
                </a:lnTo>
                <a:lnTo>
                  <a:pt x="33521" y="143763"/>
                </a:lnTo>
                <a:lnTo>
                  <a:pt x="33521" y="139003"/>
                </a:lnTo>
                <a:lnTo>
                  <a:pt x="17206" y="139003"/>
                </a:lnTo>
                <a:lnTo>
                  <a:pt x="15294" y="137099"/>
                </a:lnTo>
                <a:lnTo>
                  <a:pt x="13383" y="136146"/>
                </a:lnTo>
                <a:lnTo>
                  <a:pt x="13383" y="8566"/>
                </a:lnTo>
                <a:lnTo>
                  <a:pt x="15294" y="6662"/>
                </a:lnTo>
                <a:lnTo>
                  <a:pt x="17206" y="5710"/>
                </a:lnTo>
                <a:lnTo>
                  <a:pt x="21030" y="4759"/>
                </a:lnTo>
                <a:lnTo>
                  <a:pt x="33521" y="4759"/>
                </a:lnTo>
                <a:lnTo>
                  <a:pt x="33521" y="0"/>
                </a:lnTo>
                <a:close/>
              </a:path>
            </a:pathLst>
          </a:custGeom>
          <a:solidFill>
            <a:srgbClr val="FFFFFF"/>
          </a:solidFill>
        </p:spPr>
        <p:txBody>
          <a:bodyPr wrap="square" lIns="0" tIns="0" rIns="0" bIns="0" rtlCol="0"/>
          <a:lstStyle/>
          <a:p>
            <a:endParaRPr/>
          </a:p>
        </p:txBody>
      </p:sp>
      <p:sp>
        <p:nvSpPr>
          <p:cNvPr id="48" name="object 48"/>
          <p:cNvSpPr/>
          <p:nvPr/>
        </p:nvSpPr>
        <p:spPr>
          <a:xfrm>
            <a:off x="5530917" y="4533232"/>
            <a:ext cx="38398" cy="75009"/>
          </a:xfrm>
          <a:custGeom>
            <a:avLst/>
            <a:gdLst/>
            <a:ahLst/>
            <a:cxnLst/>
            <a:rect l="l" t="t" r="r" b="b"/>
            <a:pathLst>
              <a:path w="54609" h="106679">
                <a:moveTo>
                  <a:pt x="54424" y="102823"/>
                </a:moveTo>
                <a:lnTo>
                  <a:pt x="1911" y="102823"/>
                </a:lnTo>
                <a:lnTo>
                  <a:pt x="1911" y="106630"/>
                </a:lnTo>
                <a:lnTo>
                  <a:pt x="54424" y="106630"/>
                </a:lnTo>
                <a:lnTo>
                  <a:pt x="54424" y="102823"/>
                </a:lnTo>
                <a:close/>
              </a:path>
              <a:path w="54609" h="106679">
                <a:moveTo>
                  <a:pt x="35305" y="15229"/>
                </a:moveTo>
                <a:lnTo>
                  <a:pt x="21030" y="15229"/>
                </a:lnTo>
                <a:lnTo>
                  <a:pt x="21030" y="16181"/>
                </a:lnTo>
                <a:lnTo>
                  <a:pt x="21922" y="17132"/>
                </a:lnTo>
                <a:lnTo>
                  <a:pt x="21922" y="94256"/>
                </a:lnTo>
                <a:lnTo>
                  <a:pt x="21030" y="99015"/>
                </a:lnTo>
                <a:lnTo>
                  <a:pt x="19118" y="100919"/>
                </a:lnTo>
                <a:lnTo>
                  <a:pt x="17206" y="101871"/>
                </a:lnTo>
                <a:lnTo>
                  <a:pt x="11471" y="102823"/>
                </a:lnTo>
                <a:lnTo>
                  <a:pt x="40149" y="102823"/>
                </a:lnTo>
                <a:lnTo>
                  <a:pt x="36325" y="99015"/>
                </a:lnTo>
                <a:lnTo>
                  <a:pt x="35305" y="95208"/>
                </a:lnTo>
                <a:lnTo>
                  <a:pt x="35305" y="15229"/>
                </a:lnTo>
                <a:close/>
              </a:path>
              <a:path w="54609" h="106679">
                <a:moveTo>
                  <a:pt x="35305" y="0"/>
                </a:moveTo>
                <a:lnTo>
                  <a:pt x="27658" y="4759"/>
                </a:lnTo>
                <a:lnTo>
                  <a:pt x="21030" y="7614"/>
                </a:lnTo>
                <a:lnTo>
                  <a:pt x="15294" y="11421"/>
                </a:lnTo>
                <a:lnTo>
                  <a:pt x="9559" y="14277"/>
                </a:lnTo>
                <a:lnTo>
                  <a:pt x="4715" y="17132"/>
                </a:lnTo>
                <a:lnTo>
                  <a:pt x="0" y="19036"/>
                </a:lnTo>
                <a:lnTo>
                  <a:pt x="1911" y="21892"/>
                </a:lnTo>
                <a:lnTo>
                  <a:pt x="11471" y="17132"/>
                </a:lnTo>
                <a:lnTo>
                  <a:pt x="13383" y="17132"/>
                </a:lnTo>
                <a:lnTo>
                  <a:pt x="14275" y="16181"/>
                </a:lnTo>
                <a:lnTo>
                  <a:pt x="16187" y="16181"/>
                </a:lnTo>
                <a:lnTo>
                  <a:pt x="17206" y="15229"/>
                </a:lnTo>
                <a:lnTo>
                  <a:pt x="35305" y="15229"/>
                </a:lnTo>
                <a:lnTo>
                  <a:pt x="35305" y="0"/>
                </a:lnTo>
                <a:close/>
              </a:path>
            </a:pathLst>
          </a:custGeom>
          <a:solidFill>
            <a:srgbClr val="FFFFFF"/>
          </a:solidFill>
        </p:spPr>
        <p:txBody>
          <a:bodyPr wrap="square" lIns="0" tIns="0" rIns="0" bIns="0" rtlCol="0"/>
          <a:lstStyle/>
          <a:p>
            <a:endParaRPr/>
          </a:p>
        </p:txBody>
      </p:sp>
      <p:sp>
        <p:nvSpPr>
          <p:cNvPr id="49" name="object 49"/>
          <p:cNvSpPr/>
          <p:nvPr/>
        </p:nvSpPr>
        <p:spPr>
          <a:xfrm>
            <a:off x="5581283" y="4534245"/>
            <a:ext cx="49113" cy="75455"/>
          </a:xfrm>
          <a:custGeom>
            <a:avLst/>
            <a:gdLst/>
            <a:ahLst/>
            <a:cxnLst/>
            <a:rect l="l" t="t" r="r" b="b"/>
            <a:pathLst>
              <a:path w="69850" h="107315">
                <a:moveTo>
                  <a:pt x="29398" y="0"/>
                </a:moveTo>
                <a:lnTo>
                  <a:pt x="902" y="37755"/>
                </a:lnTo>
                <a:lnTo>
                  <a:pt x="0" y="52826"/>
                </a:lnTo>
                <a:lnTo>
                  <a:pt x="446" y="63799"/>
                </a:lnTo>
                <a:lnTo>
                  <a:pt x="24163" y="105061"/>
                </a:lnTo>
                <a:lnTo>
                  <a:pt x="39668" y="106820"/>
                </a:lnTo>
                <a:lnTo>
                  <a:pt x="49262" y="103286"/>
                </a:lnTo>
                <a:lnTo>
                  <a:pt x="27785" y="103286"/>
                </a:lnTo>
                <a:lnTo>
                  <a:pt x="22050" y="99478"/>
                </a:lnTo>
                <a:lnTo>
                  <a:pt x="19364" y="90341"/>
                </a:lnTo>
                <a:lnTo>
                  <a:pt x="16891" y="81314"/>
                </a:lnTo>
                <a:lnTo>
                  <a:pt x="15642" y="68290"/>
                </a:lnTo>
                <a:lnTo>
                  <a:pt x="15300" y="51134"/>
                </a:lnTo>
                <a:lnTo>
                  <a:pt x="15975" y="35438"/>
                </a:lnTo>
                <a:lnTo>
                  <a:pt x="17647" y="22926"/>
                </a:lnTo>
                <a:lnTo>
                  <a:pt x="20138" y="13788"/>
                </a:lnTo>
                <a:lnTo>
                  <a:pt x="22942" y="6174"/>
                </a:lnTo>
                <a:lnTo>
                  <a:pt x="27785" y="3318"/>
                </a:lnTo>
                <a:lnTo>
                  <a:pt x="48158" y="3318"/>
                </a:lnTo>
                <a:lnTo>
                  <a:pt x="44915" y="1591"/>
                </a:lnTo>
                <a:lnTo>
                  <a:pt x="29398" y="0"/>
                </a:lnTo>
                <a:close/>
              </a:path>
              <a:path w="69850" h="107315">
                <a:moveTo>
                  <a:pt x="48158" y="3318"/>
                </a:moveTo>
                <a:lnTo>
                  <a:pt x="42060" y="3318"/>
                </a:lnTo>
                <a:lnTo>
                  <a:pt x="46904" y="6174"/>
                </a:lnTo>
                <a:lnTo>
                  <a:pt x="51040" y="16332"/>
                </a:lnTo>
                <a:lnTo>
                  <a:pt x="52512" y="24974"/>
                </a:lnTo>
                <a:lnTo>
                  <a:pt x="53265" y="38592"/>
                </a:lnTo>
                <a:lnTo>
                  <a:pt x="53370" y="60288"/>
                </a:lnTo>
                <a:lnTo>
                  <a:pt x="52844" y="74027"/>
                </a:lnTo>
                <a:lnTo>
                  <a:pt x="51667" y="85326"/>
                </a:lnTo>
                <a:lnTo>
                  <a:pt x="49708" y="92816"/>
                </a:lnTo>
                <a:lnTo>
                  <a:pt x="46904" y="99478"/>
                </a:lnTo>
                <a:lnTo>
                  <a:pt x="42060" y="103286"/>
                </a:lnTo>
                <a:lnTo>
                  <a:pt x="49262" y="103286"/>
                </a:lnTo>
                <a:lnTo>
                  <a:pt x="69198" y="60288"/>
                </a:lnTo>
                <a:lnTo>
                  <a:pt x="69562" y="42743"/>
                </a:lnTo>
                <a:lnTo>
                  <a:pt x="67602" y="30514"/>
                </a:lnTo>
                <a:lnTo>
                  <a:pt x="63127" y="18811"/>
                </a:lnTo>
                <a:lnTo>
                  <a:pt x="55374" y="7161"/>
                </a:lnTo>
                <a:lnTo>
                  <a:pt x="48158" y="3318"/>
                </a:lnTo>
                <a:close/>
              </a:path>
            </a:pathLst>
          </a:custGeom>
          <a:solidFill>
            <a:srgbClr val="FFFFFF"/>
          </a:solidFill>
        </p:spPr>
        <p:txBody>
          <a:bodyPr wrap="square" lIns="0" tIns="0" rIns="0" bIns="0" rtlCol="0"/>
          <a:lstStyle/>
          <a:p>
            <a:endParaRPr/>
          </a:p>
        </p:txBody>
      </p:sp>
      <p:sp>
        <p:nvSpPr>
          <p:cNvPr id="50" name="object 50"/>
          <p:cNvSpPr/>
          <p:nvPr/>
        </p:nvSpPr>
        <p:spPr>
          <a:xfrm>
            <a:off x="5637115" y="4534245"/>
            <a:ext cx="49113" cy="75455"/>
          </a:xfrm>
          <a:custGeom>
            <a:avLst/>
            <a:gdLst/>
            <a:ahLst/>
            <a:cxnLst/>
            <a:rect l="l" t="t" r="r" b="b"/>
            <a:pathLst>
              <a:path w="69850" h="107315">
                <a:moveTo>
                  <a:pt x="29398" y="0"/>
                </a:moveTo>
                <a:lnTo>
                  <a:pt x="902" y="37755"/>
                </a:lnTo>
                <a:lnTo>
                  <a:pt x="0" y="52826"/>
                </a:lnTo>
                <a:lnTo>
                  <a:pt x="446" y="63799"/>
                </a:lnTo>
                <a:lnTo>
                  <a:pt x="24163" y="105062"/>
                </a:lnTo>
                <a:lnTo>
                  <a:pt x="39668" y="106820"/>
                </a:lnTo>
                <a:lnTo>
                  <a:pt x="49262" y="103286"/>
                </a:lnTo>
                <a:lnTo>
                  <a:pt x="27785" y="103286"/>
                </a:lnTo>
                <a:lnTo>
                  <a:pt x="22050" y="99478"/>
                </a:lnTo>
                <a:lnTo>
                  <a:pt x="18565" y="90397"/>
                </a:lnTo>
                <a:lnTo>
                  <a:pt x="16657" y="81372"/>
                </a:lnTo>
                <a:lnTo>
                  <a:pt x="15613" y="68329"/>
                </a:lnTo>
                <a:lnTo>
                  <a:pt x="15297" y="51134"/>
                </a:lnTo>
                <a:lnTo>
                  <a:pt x="15758" y="35438"/>
                </a:lnTo>
                <a:lnTo>
                  <a:pt x="17251" y="22926"/>
                </a:lnTo>
                <a:lnTo>
                  <a:pt x="20138" y="13788"/>
                </a:lnTo>
                <a:lnTo>
                  <a:pt x="22942" y="6174"/>
                </a:lnTo>
                <a:lnTo>
                  <a:pt x="27785" y="3318"/>
                </a:lnTo>
                <a:lnTo>
                  <a:pt x="48158" y="3318"/>
                </a:lnTo>
                <a:lnTo>
                  <a:pt x="44915" y="1591"/>
                </a:lnTo>
                <a:lnTo>
                  <a:pt x="29398" y="0"/>
                </a:lnTo>
                <a:close/>
              </a:path>
              <a:path w="69850" h="107315">
                <a:moveTo>
                  <a:pt x="48158" y="3318"/>
                </a:moveTo>
                <a:lnTo>
                  <a:pt x="42060" y="3318"/>
                </a:lnTo>
                <a:lnTo>
                  <a:pt x="46904" y="6174"/>
                </a:lnTo>
                <a:lnTo>
                  <a:pt x="51040" y="16332"/>
                </a:lnTo>
                <a:lnTo>
                  <a:pt x="52512" y="24974"/>
                </a:lnTo>
                <a:lnTo>
                  <a:pt x="53265" y="38592"/>
                </a:lnTo>
                <a:lnTo>
                  <a:pt x="53370" y="60287"/>
                </a:lnTo>
                <a:lnTo>
                  <a:pt x="52844" y="74026"/>
                </a:lnTo>
                <a:lnTo>
                  <a:pt x="51667" y="85326"/>
                </a:lnTo>
                <a:lnTo>
                  <a:pt x="49708" y="92816"/>
                </a:lnTo>
                <a:lnTo>
                  <a:pt x="46904" y="99478"/>
                </a:lnTo>
                <a:lnTo>
                  <a:pt x="42060" y="103286"/>
                </a:lnTo>
                <a:lnTo>
                  <a:pt x="49262" y="103286"/>
                </a:lnTo>
                <a:lnTo>
                  <a:pt x="69176" y="60287"/>
                </a:lnTo>
                <a:lnTo>
                  <a:pt x="69552" y="42743"/>
                </a:lnTo>
                <a:lnTo>
                  <a:pt x="67560" y="30514"/>
                </a:lnTo>
                <a:lnTo>
                  <a:pt x="63071" y="18811"/>
                </a:lnTo>
                <a:lnTo>
                  <a:pt x="55374" y="7161"/>
                </a:lnTo>
                <a:lnTo>
                  <a:pt x="48158" y="3318"/>
                </a:lnTo>
                <a:close/>
              </a:path>
            </a:pathLst>
          </a:custGeom>
          <a:solidFill>
            <a:srgbClr val="FFFFFF"/>
          </a:solidFill>
        </p:spPr>
        <p:txBody>
          <a:bodyPr wrap="square" lIns="0" tIns="0" rIns="0" bIns="0" rtlCol="0"/>
          <a:lstStyle/>
          <a:p>
            <a:endParaRPr/>
          </a:p>
        </p:txBody>
      </p:sp>
      <p:sp>
        <p:nvSpPr>
          <p:cNvPr id="51" name="object 51"/>
          <p:cNvSpPr/>
          <p:nvPr/>
        </p:nvSpPr>
        <p:spPr>
          <a:xfrm>
            <a:off x="5693575" y="4531894"/>
            <a:ext cx="23664" cy="101352"/>
          </a:xfrm>
          <a:custGeom>
            <a:avLst/>
            <a:gdLst/>
            <a:ahLst/>
            <a:cxnLst/>
            <a:rect l="l" t="t" r="r" b="b"/>
            <a:pathLst>
              <a:path w="33654" h="144145">
                <a:moveTo>
                  <a:pt x="33521" y="0"/>
                </a:moveTo>
                <a:lnTo>
                  <a:pt x="0" y="0"/>
                </a:lnTo>
                <a:lnTo>
                  <a:pt x="0" y="4759"/>
                </a:lnTo>
                <a:lnTo>
                  <a:pt x="11471" y="4759"/>
                </a:lnTo>
                <a:lnTo>
                  <a:pt x="16314" y="5710"/>
                </a:lnTo>
                <a:lnTo>
                  <a:pt x="18226" y="6662"/>
                </a:lnTo>
                <a:lnTo>
                  <a:pt x="20138" y="8566"/>
                </a:lnTo>
                <a:lnTo>
                  <a:pt x="21030" y="11421"/>
                </a:lnTo>
                <a:lnTo>
                  <a:pt x="21030" y="131387"/>
                </a:lnTo>
                <a:lnTo>
                  <a:pt x="20138" y="135194"/>
                </a:lnTo>
                <a:lnTo>
                  <a:pt x="16314" y="139003"/>
                </a:lnTo>
                <a:lnTo>
                  <a:pt x="0" y="139003"/>
                </a:lnTo>
                <a:lnTo>
                  <a:pt x="0" y="143763"/>
                </a:lnTo>
                <a:lnTo>
                  <a:pt x="33521" y="143763"/>
                </a:lnTo>
                <a:lnTo>
                  <a:pt x="33521" y="0"/>
                </a:lnTo>
                <a:close/>
              </a:path>
            </a:pathLst>
          </a:custGeom>
          <a:solidFill>
            <a:srgbClr val="FFFFFF"/>
          </a:solidFill>
        </p:spPr>
        <p:txBody>
          <a:bodyPr wrap="square" lIns="0" tIns="0" rIns="0" bIns="0" rtlCol="0"/>
          <a:lstStyle/>
          <a:p>
            <a:endParaRPr/>
          </a:p>
        </p:txBody>
      </p:sp>
      <p:sp>
        <p:nvSpPr>
          <p:cNvPr id="52" name="object 52"/>
          <p:cNvSpPr/>
          <p:nvPr/>
        </p:nvSpPr>
        <p:spPr>
          <a:xfrm>
            <a:off x="4603603" y="3152197"/>
            <a:ext cx="1510903" cy="0"/>
          </a:xfrm>
          <a:custGeom>
            <a:avLst/>
            <a:gdLst/>
            <a:ahLst/>
            <a:cxnLst/>
            <a:rect l="l" t="t" r="r" b="b"/>
            <a:pathLst>
              <a:path w="2148840">
                <a:moveTo>
                  <a:pt x="0" y="0"/>
                </a:moveTo>
                <a:lnTo>
                  <a:pt x="0" y="0"/>
                </a:lnTo>
                <a:lnTo>
                  <a:pt x="2148847" y="0"/>
                </a:lnTo>
              </a:path>
            </a:pathLst>
          </a:custGeom>
          <a:ln w="15235">
            <a:solidFill>
              <a:srgbClr val="000000"/>
            </a:solidFill>
          </a:ln>
        </p:spPr>
        <p:txBody>
          <a:bodyPr wrap="square" lIns="0" tIns="0" rIns="0" bIns="0" rtlCol="0"/>
          <a:lstStyle/>
          <a:p>
            <a:endParaRPr/>
          </a:p>
        </p:txBody>
      </p:sp>
      <p:sp>
        <p:nvSpPr>
          <p:cNvPr id="58" name="object 58"/>
          <p:cNvSpPr/>
          <p:nvPr/>
        </p:nvSpPr>
        <p:spPr>
          <a:xfrm>
            <a:off x="5980084" y="4434155"/>
            <a:ext cx="4465" cy="142875"/>
          </a:xfrm>
          <a:custGeom>
            <a:avLst/>
            <a:gdLst/>
            <a:ahLst/>
            <a:cxnLst/>
            <a:rect l="l" t="t" r="r" b="b"/>
            <a:pathLst>
              <a:path w="6350" h="203200">
                <a:moveTo>
                  <a:pt x="5735" y="202791"/>
                </a:moveTo>
                <a:lnTo>
                  <a:pt x="5735" y="202791"/>
                </a:lnTo>
                <a:lnTo>
                  <a:pt x="0" y="0"/>
                </a:lnTo>
              </a:path>
            </a:pathLst>
          </a:custGeom>
          <a:ln w="21039">
            <a:solidFill>
              <a:srgbClr val="FFFFFF"/>
            </a:solidFill>
          </a:ln>
        </p:spPr>
        <p:txBody>
          <a:bodyPr wrap="square" lIns="0" tIns="0" rIns="0" bIns="0" rtlCol="0"/>
          <a:lstStyle/>
          <a:p>
            <a:endParaRPr/>
          </a:p>
        </p:txBody>
      </p:sp>
      <p:sp>
        <p:nvSpPr>
          <p:cNvPr id="59" name="object 59"/>
          <p:cNvSpPr/>
          <p:nvPr/>
        </p:nvSpPr>
        <p:spPr>
          <a:xfrm>
            <a:off x="5943072" y="4359850"/>
            <a:ext cx="75009" cy="75009"/>
          </a:xfrm>
          <a:custGeom>
            <a:avLst/>
            <a:gdLst/>
            <a:ahLst/>
            <a:cxnLst/>
            <a:rect l="l" t="t" r="r" b="b"/>
            <a:pathLst>
              <a:path w="106679" h="106679">
                <a:moveTo>
                  <a:pt x="50728" y="0"/>
                </a:moveTo>
                <a:lnTo>
                  <a:pt x="0" y="106630"/>
                </a:lnTo>
                <a:lnTo>
                  <a:pt x="106171" y="104726"/>
                </a:lnTo>
                <a:lnTo>
                  <a:pt x="50728" y="0"/>
                </a:lnTo>
                <a:close/>
              </a:path>
            </a:pathLst>
          </a:custGeom>
          <a:solidFill>
            <a:srgbClr val="FFFFFF"/>
          </a:solidFill>
        </p:spPr>
        <p:txBody>
          <a:bodyPr wrap="square" lIns="0" tIns="0" rIns="0" bIns="0" rtlCol="0"/>
          <a:lstStyle/>
          <a:p>
            <a:endParaRPr/>
          </a:p>
        </p:txBody>
      </p:sp>
      <p:sp>
        <p:nvSpPr>
          <p:cNvPr id="60" name="object 60"/>
          <p:cNvSpPr/>
          <p:nvPr/>
        </p:nvSpPr>
        <p:spPr>
          <a:xfrm>
            <a:off x="5844940" y="4577412"/>
            <a:ext cx="141536" cy="4911"/>
          </a:xfrm>
          <a:custGeom>
            <a:avLst/>
            <a:gdLst/>
            <a:ahLst/>
            <a:cxnLst/>
            <a:rect l="l" t="t" r="r" b="b"/>
            <a:pathLst>
              <a:path w="201295" h="6984">
                <a:moveTo>
                  <a:pt x="200745" y="0"/>
                </a:moveTo>
                <a:lnTo>
                  <a:pt x="200745" y="0"/>
                </a:lnTo>
                <a:lnTo>
                  <a:pt x="0" y="6662"/>
                </a:lnTo>
              </a:path>
            </a:pathLst>
          </a:custGeom>
          <a:ln w="20949">
            <a:solidFill>
              <a:srgbClr val="FFFFFF"/>
            </a:solidFill>
          </a:ln>
        </p:spPr>
        <p:txBody>
          <a:bodyPr wrap="square" lIns="0" tIns="0" rIns="0" bIns="0" rtlCol="0"/>
          <a:lstStyle/>
          <a:p>
            <a:endParaRPr/>
          </a:p>
        </p:txBody>
      </p:sp>
      <p:sp>
        <p:nvSpPr>
          <p:cNvPr id="61" name="object 61"/>
          <p:cNvSpPr/>
          <p:nvPr/>
        </p:nvSpPr>
        <p:spPr>
          <a:xfrm>
            <a:off x="5770287" y="4545279"/>
            <a:ext cx="75455" cy="73670"/>
          </a:xfrm>
          <a:custGeom>
            <a:avLst/>
            <a:gdLst/>
            <a:ahLst/>
            <a:cxnLst/>
            <a:rect l="l" t="t" r="r" b="b"/>
            <a:pathLst>
              <a:path w="107315" h="104775">
                <a:moveTo>
                  <a:pt x="104260" y="0"/>
                </a:moveTo>
                <a:lnTo>
                  <a:pt x="0" y="55231"/>
                </a:lnTo>
                <a:lnTo>
                  <a:pt x="107064" y="104733"/>
                </a:lnTo>
                <a:lnTo>
                  <a:pt x="104260" y="0"/>
                </a:lnTo>
                <a:close/>
              </a:path>
            </a:pathLst>
          </a:custGeom>
          <a:solidFill>
            <a:srgbClr val="FFFFFF"/>
          </a:solidFill>
        </p:spPr>
        <p:txBody>
          <a:bodyPr wrap="square" lIns="0" tIns="0" rIns="0" bIns="0" rtlCol="0"/>
          <a:lstStyle/>
          <a:p>
            <a:endParaRPr/>
          </a:p>
        </p:txBody>
      </p:sp>
      <p:sp>
        <p:nvSpPr>
          <p:cNvPr id="62" name="object 62"/>
          <p:cNvSpPr txBox="1"/>
          <p:nvPr/>
        </p:nvSpPr>
        <p:spPr>
          <a:xfrm>
            <a:off x="4627900" y="4475923"/>
            <a:ext cx="2632472" cy="338554"/>
          </a:xfrm>
          <a:prstGeom prst="rect">
            <a:avLst/>
          </a:prstGeom>
        </p:spPr>
        <p:txBody>
          <a:bodyPr vert="horz" wrap="square" lIns="0" tIns="0" rIns="0" bIns="0" rtlCol="0">
            <a:spAutoFit/>
          </a:bodyPr>
          <a:lstStyle/>
          <a:p>
            <a:pPr marL="8929" marR="3572"/>
            <a:r>
              <a:rPr sz="1100" i="1" spc="-7" dirty="0">
                <a:latin typeface="Arial"/>
                <a:cs typeface="Arial"/>
              </a:rPr>
              <a:t>Ch.</a:t>
            </a:r>
            <a:r>
              <a:rPr sz="1100" i="1" spc="7" dirty="0">
                <a:latin typeface="Arial"/>
                <a:cs typeface="Arial"/>
              </a:rPr>
              <a:t> </a:t>
            </a:r>
            <a:r>
              <a:rPr sz="1100" i="1" spc="-18" dirty="0">
                <a:latin typeface="Arial"/>
                <a:cs typeface="Arial"/>
              </a:rPr>
              <a:t>G</a:t>
            </a:r>
            <a:r>
              <a:rPr sz="1100" i="1" spc="-7" dirty="0">
                <a:latin typeface="Arial"/>
                <a:cs typeface="Arial"/>
              </a:rPr>
              <a:t>ruenz</a:t>
            </a:r>
            <a:r>
              <a:rPr sz="1100" i="1" spc="-18" dirty="0">
                <a:latin typeface="Arial"/>
                <a:cs typeface="Arial"/>
              </a:rPr>
              <a:t>w</a:t>
            </a:r>
            <a:r>
              <a:rPr sz="1100" i="1" spc="-7" dirty="0">
                <a:latin typeface="Arial"/>
                <a:cs typeface="Arial"/>
              </a:rPr>
              <a:t>eig</a:t>
            </a:r>
            <a:r>
              <a:rPr sz="1100" i="1" spc="14" dirty="0">
                <a:latin typeface="Arial"/>
                <a:cs typeface="Arial"/>
              </a:rPr>
              <a:t> </a:t>
            </a:r>
            <a:r>
              <a:rPr sz="1100" i="1" spc="-7" dirty="0">
                <a:latin typeface="Arial"/>
                <a:cs typeface="Arial"/>
              </a:rPr>
              <a:t>et</a:t>
            </a:r>
            <a:r>
              <a:rPr sz="1100" i="1" spc="7" dirty="0">
                <a:latin typeface="Arial"/>
                <a:cs typeface="Arial"/>
              </a:rPr>
              <a:t> </a:t>
            </a:r>
            <a:r>
              <a:rPr sz="1100" i="1" spc="-7" dirty="0">
                <a:latin typeface="Arial"/>
                <a:cs typeface="Arial"/>
              </a:rPr>
              <a:t>al.</a:t>
            </a:r>
            <a:r>
              <a:rPr sz="1100" i="1" dirty="0">
                <a:latin typeface="Arial"/>
                <a:cs typeface="Arial"/>
              </a:rPr>
              <a:t> </a:t>
            </a:r>
            <a:r>
              <a:rPr sz="1100" i="1" spc="-63" dirty="0">
                <a:latin typeface="Arial"/>
                <a:cs typeface="Arial"/>
              </a:rPr>
              <a:t> </a:t>
            </a:r>
            <a:r>
              <a:rPr sz="1100" i="1" spc="-7" dirty="0">
                <a:latin typeface="Arial"/>
                <a:cs typeface="Arial"/>
              </a:rPr>
              <a:t>APL</a:t>
            </a:r>
            <a:r>
              <a:rPr sz="1100" i="1" spc="-46" dirty="0">
                <a:latin typeface="Arial"/>
                <a:cs typeface="Arial"/>
              </a:rPr>
              <a:t> </a:t>
            </a:r>
            <a:r>
              <a:rPr sz="1100" i="1" spc="-7" dirty="0">
                <a:latin typeface="Arial"/>
                <a:cs typeface="Arial"/>
              </a:rPr>
              <a:t>(2008)</a:t>
            </a:r>
            <a:r>
              <a:rPr sz="1100" i="1" spc="4" dirty="0">
                <a:latin typeface="Arial"/>
                <a:cs typeface="Arial"/>
              </a:rPr>
              <a:t> </a:t>
            </a:r>
            <a:r>
              <a:rPr sz="1100" i="1" spc="-11" dirty="0">
                <a:latin typeface="Arial"/>
                <a:cs typeface="Arial"/>
              </a:rPr>
              <a:t>&amp;</a:t>
            </a:r>
            <a:r>
              <a:rPr sz="1100" i="1" spc="-4" dirty="0">
                <a:latin typeface="Arial"/>
                <a:cs typeface="Arial"/>
              </a:rPr>
              <a:t> </a:t>
            </a:r>
            <a:r>
              <a:rPr sz="1100" i="1" spc="-7" dirty="0">
                <a:latin typeface="Arial"/>
                <a:cs typeface="Arial"/>
              </a:rPr>
              <a:t>P</a:t>
            </a:r>
            <a:r>
              <a:rPr sz="1100" i="1" spc="-11" dirty="0">
                <a:latin typeface="Arial"/>
                <a:cs typeface="Arial"/>
              </a:rPr>
              <a:t>RL</a:t>
            </a:r>
            <a:r>
              <a:rPr sz="1100" i="1" spc="-7" dirty="0">
                <a:latin typeface="Arial"/>
                <a:cs typeface="Arial"/>
              </a:rPr>
              <a:t> (2008)</a:t>
            </a:r>
            <a:endParaRPr sz="1100" i="1" dirty="0">
              <a:latin typeface="Arial"/>
              <a:cs typeface="Arial"/>
            </a:endParaRPr>
          </a:p>
        </p:txBody>
      </p:sp>
      <p:sp>
        <p:nvSpPr>
          <p:cNvPr id="64" name="object 64"/>
          <p:cNvSpPr txBox="1"/>
          <p:nvPr/>
        </p:nvSpPr>
        <p:spPr>
          <a:xfrm>
            <a:off x="3761631" y="6067354"/>
            <a:ext cx="3257550" cy="338554"/>
          </a:xfrm>
          <a:prstGeom prst="rect">
            <a:avLst/>
          </a:prstGeom>
        </p:spPr>
        <p:txBody>
          <a:bodyPr vert="horz" wrap="square" lIns="0" tIns="0" rIns="0" bIns="0" rtlCol="0">
            <a:spAutoFit/>
          </a:bodyPr>
          <a:lstStyle/>
          <a:p>
            <a:pPr marL="8929" marR="3572"/>
            <a:r>
              <a:rPr sz="1100" spc="-4" dirty="0">
                <a:latin typeface="Arial"/>
                <a:cs typeface="Arial"/>
              </a:rPr>
              <a:t>I</a:t>
            </a:r>
            <a:r>
              <a:rPr sz="1100" i="1" spc="-4" dirty="0">
                <a:latin typeface="Arial"/>
                <a:cs typeface="Arial"/>
              </a:rPr>
              <a:t>.</a:t>
            </a:r>
            <a:r>
              <a:rPr sz="1100" i="1" spc="7" dirty="0">
                <a:latin typeface="Arial"/>
                <a:cs typeface="Arial"/>
              </a:rPr>
              <a:t> </a:t>
            </a:r>
            <a:r>
              <a:rPr sz="1100" i="1" spc="-11" dirty="0">
                <a:latin typeface="Arial"/>
                <a:cs typeface="Arial"/>
              </a:rPr>
              <a:t>Man</a:t>
            </a:r>
            <a:r>
              <a:rPr sz="1100" i="1" spc="-4" dirty="0">
                <a:latin typeface="Arial"/>
                <a:cs typeface="Arial"/>
              </a:rPr>
              <a:t>k</a:t>
            </a:r>
            <a:r>
              <a:rPr sz="1100" i="1" spc="-7" dirty="0">
                <a:latin typeface="Arial"/>
                <a:cs typeface="Arial"/>
              </a:rPr>
              <a:t>e,</a:t>
            </a:r>
            <a:r>
              <a:rPr sz="1100" i="1" spc="7" dirty="0">
                <a:latin typeface="Arial"/>
                <a:cs typeface="Arial"/>
              </a:rPr>
              <a:t> </a:t>
            </a:r>
            <a:r>
              <a:rPr sz="1100" i="1" spc="-7" dirty="0">
                <a:latin typeface="Arial"/>
                <a:cs typeface="Arial"/>
              </a:rPr>
              <a:t>N.</a:t>
            </a:r>
            <a:r>
              <a:rPr sz="1100" i="1" spc="7" dirty="0">
                <a:latin typeface="Arial"/>
                <a:cs typeface="Arial"/>
              </a:rPr>
              <a:t> </a:t>
            </a:r>
            <a:r>
              <a:rPr sz="1100" i="1" spc="-7" dirty="0">
                <a:latin typeface="Arial"/>
                <a:cs typeface="Arial"/>
              </a:rPr>
              <a:t>Kardjilo</a:t>
            </a:r>
            <a:r>
              <a:rPr sz="1100" i="1" spc="-88" dirty="0">
                <a:latin typeface="Arial"/>
                <a:cs typeface="Arial"/>
              </a:rPr>
              <a:t>v</a:t>
            </a:r>
            <a:r>
              <a:rPr sz="1100" i="1" spc="-7" dirty="0">
                <a:latin typeface="Arial"/>
                <a:cs typeface="Arial"/>
              </a:rPr>
              <a:t>,..M.</a:t>
            </a:r>
            <a:r>
              <a:rPr sz="1100" i="1" spc="7" dirty="0">
                <a:latin typeface="Arial"/>
                <a:cs typeface="Arial"/>
              </a:rPr>
              <a:t> </a:t>
            </a:r>
            <a:r>
              <a:rPr sz="1100" i="1" spc="-7" dirty="0">
                <a:latin typeface="Arial"/>
                <a:cs typeface="Arial"/>
              </a:rPr>
              <a:t>Strobl</a:t>
            </a:r>
            <a:r>
              <a:rPr sz="1100" i="1" spc="4" dirty="0">
                <a:latin typeface="Arial"/>
                <a:cs typeface="Arial"/>
              </a:rPr>
              <a:t> </a:t>
            </a:r>
            <a:r>
              <a:rPr sz="1100" i="1" spc="-7" dirty="0">
                <a:latin typeface="Arial"/>
                <a:cs typeface="Arial"/>
              </a:rPr>
              <a:t>et</a:t>
            </a:r>
            <a:r>
              <a:rPr sz="1100" i="1" spc="7" dirty="0">
                <a:latin typeface="Arial"/>
                <a:cs typeface="Arial"/>
              </a:rPr>
              <a:t> </a:t>
            </a:r>
            <a:r>
              <a:rPr sz="1100" i="1" spc="-7" dirty="0">
                <a:latin typeface="Arial"/>
                <a:cs typeface="Arial"/>
              </a:rPr>
              <a:t>al.</a:t>
            </a:r>
            <a:r>
              <a:rPr sz="1100" i="1" dirty="0">
                <a:latin typeface="Arial"/>
                <a:cs typeface="Arial"/>
              </a:rPr>
              <a:t> </a:t>
            </a:r>
            <a:r>
              <a:rPr sz="1100" i="1" spc="4" dirty="0">
                <a:latin typeface="Arial"/>
                <a:cs typeface="Arial"/>
              </a:rPr>
              <a:t> </a:t>
            </a:r>
            <a:r>
              <a:rPr sz="1100" i="1" spc="-7" dirty="0">
                <a:latin typeface="Arial"/>
                <a:cs typeface="Arial"/>
              </a:rPr>
              <a:t>Nature</a:t>
            </a:r>
            <a:r>
              <a:rPr sz="1100" i="1" spc="4" dirty="0">
                <a:latin typeface="Arial"/>
                <a:cs typeface="Arial"/>
              </a:rPr>
              <a:t> </a:t>
            </a:r>
            <a:r>
              <a:rPr sz="1100" i="1" spc="-11" dirty="0">
                <a:latin typeface="Arial"/>
                <a:cs typeface="Arial"/>
              </a:rPr>
              <a:t>Com</a:t>
            </a:r>
            <a:r>
              <a:rPr sz="1100" i="1" spc="-7" dirty="0">
                <a:latin typeface="Arial"/>
                <a:cs typeface="Arial"/>
              </a:rPr>
              <a:t> (2010)</a:t>
            </a:r>
            <a:endParaRPr sz="1100" i="1" dirty="0">
              <a:latin typeface="Arial"/>
              <a:cs typeface="Arial"/>
            </a:endParaRPr>
          </a:p>
        </p:txBody>
      </p:sp>
      <p:sp>
        <p:nvSpPr>
          <p:cNvPr id="65" name="object 65"/>
          <p:cNvSpPr txBox="1">
            <a:spLocks noGrp="1"/>
          </p:cNvSpPr>
          <p:nvPr>
            <p:ph type="title"/>
          </p:nvPr>
        </p:nvSpPr>
        <p:spPr>
          <a:xfrm>
            <a:off x="508000" y="849790"/>
            <a:ext cx="8128000" cy="477054"/>
          </a:xfrm>
          <a:prstGeom prst="rect">
            <a:avLst/>
          </a:prstGeom>
        </p:spPr>
        <p:txBody>
          <a:bodyPr vert="horz" wrap="square" lIns="0" tIns="0" rIns="0" bIns="0" rtlCol="0">
            <a:spAutoFit/>
          </a:bodyPr>
          <a:lstStyle/>
          <a:p>
            <a:r>
              <a:rPr sz="3100" dirty="0">
                <a:solidFill>
                  <a:srgbClr val="000000"/>
                </a:solidFill>
              </a:rPr>
              <a:t>Dar</a:t>
            </a:r>
            <a:r>
              <a:rPr sz="3100" spc="-4" dirty="0">
                <a:solidFill>
                  <a:srgbClr val="000000"/>
                </a:solidFill>
              </a:rPr>
              <a:t>k-</a:t>
            </a:r>
            <a:r>
              <a:rPr sz="3100" dirty="0">
                <a:solidFill>
                  <a:srgbClr val="000000"/>
                </a:solidFill>
              </a:rPr>
              <a:t>field/SA</a:t>
            </a:r>
            <a:r>
              <a:rPr sz="3100" spc="-11" dirty="0">
                <a:solidFill>
                  <a:srgbClr val="000000"/>
                </a:solidFill>
              </a:rPr>
              <a:t>N</a:t>
            </a:r>
            <a:r>
              <a:rPr sz="3100" dirty="0">
                <a:solidFill>
                  <a:srgbClr val="000000"/>
                </a:solidFill>
              </a:rPr>
              <a:t>S i</a:t>
            </a:r>
            <a:r>
              <a:rPr sz="3100" spc="-14" dirty="0">
                <a:solidFill>
                  <a:srgbClr val="000000"/>
                </a:solidFill>
              </a:rPr>
              <a:t>m</a:t>
            </a:r>
            <a:r>
              <a:rPr sz="3100" dirty="0">
                <a:solidFill>
                  <a:srgbClr val="000000"/>
                </a:solidFill>
              </a:rPr>
              <a:t>aging</a:t>
            </a:r>
            <a:endParaRPr sz="3100" dirty="0"/>
          </a:p>
        </p:txBody>
      </p:sp>
      <p:grpSp>
        <p:nvGrpSpPr>
          <p:cNvPr id="74" name="Group 73"/>
          <p:cNvGrpSpPr/>
          <p:nvPr/>
        </p:nvGrpSpPr>
        <p:grpSpPr>
          <a:xfrm>
            <a:off x="323630" y="1992022"/>
            <a:ext cx="3904920" cy="1735296"/>
            <a:chOff x="323630" y="1197636"/>
            <a:chExt cx="3904920" cy="1735296"/>
          </a:xfrm>
        </p:grpSpPr>
        <p:sp>
          <p:nvSpPr>
            <p:cNvPr id="66" name="object 66"/>
            <p:cNvSpPr/>
            <p:nvPr/>
          </p:nvSpPr>
          <p:spPr>
            <a:xfrm>
              <a:off x="398845" y="1211761"/>
              <a:ext cx="3829705" cy="1698709"/>
            </a:xfrm>
            <a:prstGeom prst="rect">
              <a:avLst/>
            </a:prstGeom>
            <a:blipFill>
              <a:blip r:embed="rId10" cstate="print"/>
              <a:stretch>
                <a:fillRect/>
              </a:stretch>
            </a:blipFill>
          </p:spPr>
          <p:txBody>
            <a:bodyPr wrap="square" lIns="0" tIns="0" rIns="0" bIns="0" rtlCol="0"/>
            <a:lstStyle/>
            <a:p>
              <a:endParaRPr/>
            </a:p>
          </p:txBody>
        </p:sp>
        <p:sp>
          <p:nvSpPr>
            <p:cNvPr id="68" name="object 68"/>
            <p:cNvSpPr/>
            <p:nvPr/>
          </p:nvSpPr>
          <p:spPr>
            <a:xfrm>
              <a:off x="323630" y="2082746"/>
              <a:ext cx="1600557" cy="848936"/>
            </a:xfrm>
            <a:prstGeom prst="rect">
              <a:avLst/>
            </a:prstGeom>
            <a:blipFill>
              <a:blip r:embed="rId11" cstate="print"/>
              <a:stretch>
                <a:fillRect/>
              </a:stretch>
            </a:blipFill>
          </p:spPr>
          <p:txBody>
            <a:bodyPr wrap="square" lIns="0" tIns="0" rIns="0" bIns="0" rtlCol="0"/>
            <a:lstStyle/>
            <a:p>
              <a:endParaRPr/>
            </a:p>
          </p:txBody>
        </p:sp>
        <p:sp>
          <p:nvSpPr>
            <p:cNvPr id="69" name="object 69"/>
            <p:cNvSpPr/>
            <p:nvPr/>
          </p:nvSpPr>
          <p:spPr>
            <a:xfrm>
              <a:off x="323631" y="1197645"/>
              <a:ext cx="1599396" cy="851427"/>
            </a:xfrm>
            <a:prstGeom prst="rect">
              <a:avLst/>
            </a:prstGeom>
            <a:blipFill>
              <a:blip r:embed="rId12" cstate="print"/>
              <a:stretch>
                <a:fillRect/>
              </a:stretch>
            </a:blipFill>
          </p:spPr>
          <p:txBody>
            <a:bodyPr wrap="square" lIns="0" tIns="0" rIns="0" bIns="0" rtlCol="0"/>
            <a:lstStyle/>
            <a:p>
              <a:endParaRPr/>
            </a:p>
          </p:txBody>
        </p:sp>
        <p:sp>
          <p:nvSpPr>
            <p:cNvPr id="70" name="object 70"/>
            <p:cNvSpPr/>
            <p:nvPr/>
          </p:nvSpPr>
          <p:spPr>
            <a:xfrm>
              <a:off x="1980159" y="2083996"/>
              <a:ext cx="992445" cy="848936"/>
            </a:xfrm>
            <a:prstGeom prst="rect">
              <a:avLst/>
            </a:prstGeom>
            <a:blipFill>
              <a:blip r:embed="rId13" cstate="print"/>
              <a:stretch>
                <a:fillRect/>
              </a:stretch>
            </a:blipFill>
          </p:spPr>
          <p:txBody>
            <a:bodyPr wrap="square" lIns="0" tIns="0" rIns="0" bIns="0" rtlCol="0"/>
            <a:lstStyle/>
            <a:p>
              <a:endParaRPr/>
            </a:p>
          </p:txBody>
        </p:sp>
        <p:sp>
          <p:nvSpPr>
            <p:cNvPr id="71" name="object 71"/>
            <p:cNvSpPr/>
            <p:nvPr/>
          </p:nvSpPr>
          <p:spPr>
            <a:xfrm>
              <a:off x="1980159" y="1197636"/>
              <a:ext cx="992445" cy="850186"/>
            </a:xfrm>
            <a:prstGeom prst="rect">
              <a:avLst/>
            </a:prstGeom>
            <a:blipFill>
              <a:blip r:embed="rId14" cstate="print"/>
              <a:stretch>
                <a:fillRect/>
              </a:stretch>
            </a:blipFill>
          </p:spPr>
          <p:txBody>
            <a:bodyPr wrap="square" lIns="0" tIns="0" rIns="0" bIns="0" rtlCol="0"/>
            <a:lstStyle/>
            <a:p>
              <a:endParaRPr/>
            </a:p>
          </p:txBody>
        </p:sp>
        <p:sp>
          <p:nvSpPr>
            <p:cNvPr id="72" name="object 72"/>
            <p:cNvSpPr/>
            <p:nvPr/>
          </p:nvSpPr>
          <p:spPr>
            <a:xfrm>
              <a:off x="1555195" y="1805471"/>
              <a:ext cx="585787" cy="546050"/>
            </a:xfrm>
            <a:custGeom>
              <a:avLst/>
              <a:gdLst/>
              <a:ahLst/>
              <a:cxnLst/>
              <a:rect l="l" t="t" r="r" b="b"/>
              <a:pathLst>
                <a:path w="833119" h="776604">
                  <a:moveTo>
                    <a:pt x="744259" y="58501"/>
                  </a:moveTo>
                  <a:lnTo>
                    <a:pt x="0" y="750697"/>
                  </a:lnTo>
                  <a:lnTo>
                    <a:pt x="23749" y="776224"/>
                  </a:lnTo>
                  <a:lnTo>
                    <a:pt x="768051" y="84113"/>
                  </a:lnTo>
                  <a:lnTo>
                    <a:pt x="744259" y="58501"/>
                  </a:lnTo>
                  <a:close/>
                </a:path>
                <a:path w="833119" h="776604">
                  <a:moveTo>
                    <a:pt x="815441" y="46608"/>
                  </a:moveTo>
                  <a:lnTo>
                    <a:pt x="757046" y="46608"/>
                  </a:lnTo>
                  <a:lnTo>
                    <a:pt x="780795" y="72262"/>
                  </a:lnTo>
                  <a:lnTo>
                    <a:pt x="768051" y="84113"/>
                  </a:lnTo>
                  <a:lnTo>
                    <a:pt x="791844" y="109727"/>
                  </a:lnTo>
                  <a:lnTo>
                    <a:pt x="815441" y="46608"/>
                  </a:lnTo>
                  <a:close/>
                </a:path>
                <a:path w="833119" h="776604">
                  <a:moveTo>
                    <a:pt x="757046" y="46608"/>
                  </a:moveTo>
                  <a:lnTo>
                    <a:pt x="744259" y="58501"/>
                  </a:lnTo>
                  <a:lnTo>
                    <a:pt x="768051" y="84113"/>
                  </a:lnTo>
                  <a:lnTo>
                    <a:pt x="780795" y="72262"/>
                  </a:lnTo>
                  <a:lnTo>
                    <a:pt x="757046" y="46608"/>
                  </a:lnTo>
                  <a:close/>
                </a:path>
                <a:path w="833119" h="776604">
                  <a:moveTo>
                    <a:pt x="832865" y="0"/>
                  </a:moveTo>
                  <a:lnTo>
                    <a:pt x="720470" y="32893"/>
                  </a:lnTo>
                  <a:lnTo>
                    <a:pt x="744259" y="58501"/>
                  </a:lnTo>
                  <a:lnTo>
                    <a:pt x="757046" y="46608"/>
                  </a:lnTo>
                  <a:lnTo>
                    <a:pt x="815441" y="46608"/>
                  </a:lnTo>
                  <a:lnTo>
                    <a:pt x="832865" y="0"/>
                  </a:lnTo>
                  <a:close/>
                </a:path>
              </a:pathLst>
            </a:custGeom>
            <a:solidFill>
              <a:srgbClr val="FF0000"/>
            </a:solidFill>
          </p:spPr>
          <p:txBody>
            <a:bodyPr wrap="square" lIns="0" tIns="0" rIns="0" bIns="0" rtlCol="0"/>
            <a:lstStyle/>
            <a:p>
              <a:endParaRPr/>
            </a:p>
          </p:txBody>
        </p:sp>
        <p:sp>
          <p:nvSpPr>
            <p:cNvPr id="73" name="object 73"/>
            <p:cNvSpPr/>
            <p:nvPr/>
          </p:nvSpPr>
          <p:spPr>
            <a:xfrm>
              <a:off x="1596092" y="2392865"/>
              <a:ext cx="578644" cy="95548"/>
            </a:xfrm>
            <a:custGeom>
              <a:avLst/>
              <a:gdLst/>
              <a:ahLst/>
              <a:cxnLst/>
              <a:rect l="l" t="t" r="r" b="b"/>
              <a:pathLst>
                <a:path w="822960" h="135889">
                  <a:moveTo>
                    <a:pt x="716660" y="34751"/>
                  </a:moveTo>
                  <a:lnTo>
                    <a:pt x="0" y="100837"/>
                  </a:lnTo>
                  <a:lnTo>
                    <a:pt x="3175" y="135636"/>
                  </a:lnTo>
                  <a:lnTo>
                    <a:pt x="719839" y="69549"/>
                  </a:lnTo>
                  <a:lnTo>
                    <a:pt x="716660" y="34751"/>
                  </a:lnTo>
                  <a:close/>
                </a:path>
                <a:path w="822960" h="135889">
                  <a:moveTo>
                    <a:pt x="798480" y="33147"/>
                  </a:moveTo>
                  <a:lnTo>
                    <a:pt x="734060" y="33147"/>
                  </a:lnTo>
                  <a:lnTo>
                    <a:pt x="737235" y="67945"/>
                  </a:lnTo>
                  <a:lnTo>
                    <a:pt x="719839" y="69549"/>
                  </a:lnTo>
                  <a:lnTo>
                    <a:pt x="723011" y="104267"/>
                  </a:lnTo>
                  <a:lnTo>
                    <a:pt x="822579" y="42545"/>
                  </a:lnTo>
                  <a:lnTo>
                    <a:pt x="798480" y="33147"/>
                  </a:lnTo>
                  <a:close/>
                </a:path>
                <a:path w="822960" h="135889">
                  <a:moveTo>
                    <a:pt x="734060" y="33147"/>
                  </a:moveTo>
                  <a:lnTo>
                    <a:pt x="716660" y="34751"/>
                  </a:lnTo>
                  <a:lnTo>
                    <a:pt x="719839" y="69549"/>
                  </a:lnTo>
                  <a:lnTo>
                    <a:pt x="737235" y="67945"/>
                  </a:lnTo>
                  <a:lnTo>
                    <a:pt x="734060" y="33147"/>
                  </a:lnTo>
                  <a:close/>
                </a:path>
                <a:path w="822960" h="135889">
                  <a:moveTo>
                    <a:pt x="713486" y="0"/>
                  </a:moveTo>
                  <a:lnTo>
                    <a:pt x="716660" y="34751"/>
                  </a:lnTo>
                  <a:lnTo>
                    <a:pt x="734060" y="33147"/>
                  </a:lnTo>
                  <a:lnTo>
                    <a:pt x="798480" y="33147"/>
                  </a:lnTo>
                  <a:lnTo>
                    <a:pt x="713486" y="0"/>
                  </a:lnTo>
                  <a:close/>
                </a:path>
              </a:pathLst>
            </a:custGeom>
            <a:solidFill>
              <a:srgbClr val="FF0000"/>
            </a:solidFill>
          </p:spPr>
          <p:txBody>
            <a:bodyPr wrap="square" lIns="0" tIns="0" rIns="0" bIns="0" rtlCol="0"/>
            <a:lstStyle/>
            <a:p>
              <a:endParaRPr/>
            </a:p>
          </p:txBody>
        </p:sp>
      </p:grpSp>
      <p:sp>
        <p:nvSpPr>
          <p:cNvPr id="75" name="object 34"/>
          <p:cNvSpPr/>
          <p:nvPr/>
        </p:nvSpPr>
        <p:spPr>
          <a:xfrm>
            <a:off x="6141393" y="1326844"/>
            <a:ext cx="2762398" cy="1273013"/>
          </a:xfrm>
          <a:prstGeom prst="rect">
            <a:avLst/>
          </a:prstGeom>
          <a:blipFill>
            <a:blip r:embed="rId15" cstate="print"/>
            <a:stretch>
              <a:fillRect/>
            </a:stretch>
          </a:blipFill>
        </p:spPr>
        <p:txBody>
          <a:bodyPr wrap="square" lIns="0" tIns="0" rIns="0" bIns="0" rtlCol="0"/>
          <a:lstStyle/>
          <a:p>
            <a:endParaRPr/>
          </a:p>
        </p:txBody>
      </p:sp>
      <p:sp>
        <p:nvSpPr>
          <p:cNvPr id="76" name="object 63"/>
          <p:cNvSpPr txBox="1"/>
          <p:nvPr/>
        </p:nvSpPr>
        <p:spPr>
          <a:xfrm>
            <a:off x="6211321" y="2607238"/>
            <a:ext cx="2692469" cy="169277"/>
          </a:xfrm>
          <a:prstGeom prst="rect">
            <a:avLst/>
          </a:prstGeom>
        </p:spPr>
        <p:txBody>
          <a:bodyPr vert="horz" wrap="square" lIns="0" tIns="0" rIns="0" bIns="0" rtlCol="0">
            <a:spAutoFit/>
          </a:bodyPr>
          <a:lstStyle/>
          <a:p>
            <a:pPr marL="12700" marR="5080">
              <a:lnSpc>
                <a:spcPct val="100000"/>
              </a:lnSpc>
            </a:pPr>
            <a:r>
              <a:rPr sz="1100" i="1" spc="-10" dirty="0">
                <a:latin typeface="Arial"/>
                <a:cs typeface="Arial"/>
              </a:rPr>
              <a:t>M.</a:t>
            </a:r>
            <a:r>
              <a:rPr sz="1100" i="1" spc="10" dirty="0">
                <a:latin typeface="Arial"/>
                <a:cs typeface="Arial"/>
              </a:rPr>
              <a:t> </a:t>
            </a:r>
            <a:r>
              <a:rPr sz="1100" i="1" spc="-10" dirty="0">
                <a:latin typeface="Arial"/>
                <a:cs typeface="Arial"/>
              </a:rPr>
              <a:t>Strobl</a:t>
            </a:r>
            <a:r>
              <a:rPr sz="1100" i="1" spc="15" dirty="0">
                <a:latin typeface="Arial"/>
                <a:cs typeface="Arial"/>
              </a:rPr>
              <a:t> </a:t>
            </a:r>
            <a:r>
              <a:rPr sz="1100" i="1" spc="-10" dirty="0">
                <a:latin typeface="Arial"/>
                <a:cs typeface="Arial"/>
              </a:rPr>
              <a:t>et</a:t>
            </a:r>
            <a:r>
              <a:rPr sz="1100" i="1" spc="10" dirty="0">
                <a:latin typeface="Arial"/>
                <a:cs typeface="Arial"/>
              </a:rPr>
              <a:t> </a:t>
            </a:r>
            <a:r>
              <a:rPr sz="1100" i="1" spc="-10" dirty="0">
                <a:latin typeface="Arial"/>
                <a:cs typeface="Arial"/>
              </a:rPr>
              <a:t>al.</a:t>
            </a:r>
            <a:r>
              <a:rPr sz="1100" i="1" dirty="0">
                <a:latin typeface="Arial"/>
                <a:cs typeface="Arial"/>
              </a:rPr>
              <a:t> </a:t>
            </a:r>
            <a:r>
              <a:rPr sz="1100" i="1" spc="-5" dirty="0">
                <a:latin typeface="Arial"/>
                <a:cs typeface="Arial"/>
              </a:rPr>
              <a:t> </a:t>
            </a:r>
            <a:r>
              <a:rPr sz="1100" i="1" spc="-15" dirty="0">
                <a:latin typeface="Arial"/>
                <a:cs typeface="Arial"/>
              </a:rPr>
              <a:t>PRL</a:t>
            </a:r>
            <a:r>
              <a:rPr sz="1100" i="1" spc="-10" dirty="0">
                <a:latin typeface="Arial"/>
                <a:cs typeface="Arial"/>
              </a:rPr>
              <a:t> (2008)</a:t>
            </a:r>
            <a:endParaRPr sz="1100" i="1" dirty="0">
              <a:latin typeface="Arial"/>
              <a:cs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b="1870"/>
          <a:stretch>
            <a:fillRect/>
          </a:stretch>
        </p:blipFill>
        <p:spPr bwMode="auto">
          <a:xfrm>
            <a:off x="611560" y="3571892"/>
            <a:ext cx="7920880" cy="270081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sp>
        <p:nvSpPr>
          <p:cNvPr id="2" name="Titel 1"/>
          <p:cNvSpPr>
            <a:spLocks noGrp="1"/>
          </p:cNvSpPr>
          <p:nvPr>
            <p:ph type="title"/>
          </p:nvPr>
        </p:nvSpPr>
        <p:spPr/>
        <p:txBody>
          <a:bodyPr/>
          <a:lstStyle/>
          <a:p>
            <a:r>
              <a:rPr lang="de-CH" dirty="0" err="1" smtClean="0"/>
              <a:t>Full</a:t>
            </a:r>
            <a:r>
              <a:rPr lang="de-CH" dirty="0" smtClean="0"/>
              <a:t> </a:t>
            </a:r>
            <a:r>
              <a:rPr lang="de-CH" dirty="0" err="1" smtClean="0"/>
              <a:t>scope</a:t>
            </a:r>
            <a:r>
              <a:rPr lang="de-CH" dirty="0" smtClean="0"/>
              <a:t> </a:t>
            </a:r>
            <a:r>
              <a:rPr lang="de-CH" dirty="0" err="1" smtClean="0"/>
              <a:t>of</a:t>
            </a:r>
            <a:r>
              <a:rPr lang="de-CH" dirty="0" smtClean="0"/>
              <a:t> ODIN</a:t>
            </a:r>
            <a:endParaRPr lang="de-CH" dirty="0"/>
          </a:p>
        </p:txBody>
      </p:sp>
      <p:sp>
        <p:nvSpPr>
          <p:cNvPr id="6" name="Oval 5"/>
          <p:cNvSpPr>
            <a:spLocks noChangeAspect="1"/>
          </p:cNvSpPr>
          <p:nvPr/>
        </p:nvSpPr>
        <p:spPr bwMode="auto">
          <a:xfrm>
            <a:off x="3506172" y="4407357"/>
            <a:ext cx="1440160" cy="1324947"/>
          </a:xfrm>
          <a:prstGeom prst="ellipse">
            <a:avLst/>
          </a:prstGeom>
          <a:noFill/>
          <a:ln w="63500"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cxnSp>
        <p:nvCxnSpPr>
          <p:cNvPr id="8" name="Straight Arrow Connector 7"/>
          <p:cNvCxnSpPr/>
          <p:nvPr/>
        </p:nvCxnSpPr>
        <p:spPr bwMode="auto">
          <a:xfrm>
            <a:off x="2920001" y="3821159"/>
            <a:ext cx="803273" cy="749030"/>
          </a:xfrm>
          <a:prstGeom prst="straightConnector1">
            <a:avLst/>
          </a:prstGeom>
          <a:solidFill>
            <a:schemeClr val="accent1"/>
          </a:solidFill>
          <a:ln w="63500" cap="flat" cmpd="sng" algn="ctr">
            <a:solidFill>
              <a:schemeClr val="accent6"/>
            </a:solidFill>
            <a:prstDash val="solid"/>
            <a:round/>
            <a:headEnd type="none" w="med" len="med"/>
            <a:tailEnd type="arrow"/>
          </a:ln>
          <a:effectLst/>
        </p:spPr>
      </p:cxnSp>
      <p:sp>
        <p:nvSpPr>
          <p:cNvPr id="10" name="Content Placeholder 2"/>
          <p:cNvSpPr>
            <a:spLocks noGrp="1"/>
          </p:cNvSpPr>
          <p:nvPr>
            <p:ph idx="1"/>
          </p:nvPr>
        </p:nvSpPr>
        <p:spPr>
          <a:xfrm>
            <a:off x="508000" y="1701800"/>
            <a:ext cx="8128000" cy="4470400"/>
          </a:xfrm>
        </p:spPr>
        <p:txBody>
          <a:bodyPr/>
          <a:lstStyle/>
          <a:p>
            <a:r>
              <a:rPr lang="en-US" dirty="0" smtClean="0"/>
              <a:t>White beam imaging with best spatial resolution and variable </a:t>
            </a:r>
            <a:r>
              <a:rPr lang="en-US" dirty="0" err="1" smtClean="0"/>
              <a:t>FoV</a:t>
            </a:r>
            <a:r>
              <a:rPr lang="en-US" dirty="0" smtClean="0"/>
              <a:t>:</a:t>
            </a:r>
          </a:p>
          <a:p>
            <a:r>
              <a:rPr lang="en-US" dirty="0" smtClean="0"/>
              <a:t>Polarized neutron imaging</a:t>
            </a:r>
          </a:p>
          <a:p>
            <a:r>
              <a:rPr lang="en-US" dirty="0" smtClean="0"/>
              <a:t>Dark field imaging</a:t>
            </a:r>
          </a:p>
          <a:p>
            <a:pPr lvl="1"/>
            <a:r>
              <a:rPr lang="en-US" sz="1800" dirty="0" smtClean="0"/>
              <a:t>To visualize magnetic domains</a:t>
            </a:r>
          </a:p>
          <a:p>
            <a:pPr lvl="1"/>
            <a:r>
              <a:rPr lang="en-US" sz="1800" dirty="0" smtClean="0"/>
              <a:t>Microstructures beyond the image resolution qualitatively</a:t>
            </a:r>
          </a:p>
          <a:p>
            <a:pPr lvl="1"/>
            <a:r>
              <a:rPr lang="en-US" sz="1800" dirty="0" smtClean="0"/>
              <a:t>and quantitatively</a:t>
            </a:r>
          </a:p>
          <a:p>
            <a:pPr lvl="1"/>
            <a:endParaRPr lang="en-US" dirty="0" smtClean="0"/>
          </a:p>
          <a:p>
            <a:pPr lvl="1"/>
            <a:endParaRPr lang="en-US" dirty="0" smtClean="0"/>
          </a:p>
        </p:txBody>
      </p:sp>
      <p:sp>
        <p:nvSpPr>
          <p:cNvPr id="13" name="Date Placeholder 12"/>
          <p:cNvSpPr>
            <a:spLocks noGrp="1"/>
          </p:cNvSpPr>
          <p:nvPr>
            <p:ph type="dt" sz="half" idx="10"/>
          </p:nvPr>
        </p:nvSpPr>
        <p:spPr/>
        <p:txBody>
          <a:bodyPr/>
          <a:lstStyle/>
          <a:p>
            <a:r>
              <a:rPr lang="en-US" smtClean="0"/>
              <a:t>Oct. 5th. 2016</a:t>
            </a:r>
            <a:endParaRPr lang="en-US"/>
          </a:p>
        </p:txBody>
      </p:sp>
      <p:sp>
        <p:nvSpPr>
          <p:cNvPr id="14" name="Footer Placeholder 13"/>
          <p:cNvSpPr>
            <a:spLocks noGrp="1"/>
          </p:cNvSpPr>
          <p:nvPr>
            <p:ph type="ftr" sz="quarter" idx="11"/>
          </p:nvPr>
        </p:nvSpPr>
        <p:spPr/>
        <p:txBody>
          <a:bodyPr/>
          <a:lstStyle/>
          <a:p>
            <a:r>
              <a:rPr lang="en-US" smtClean="0"/>
              <a:t>ODIN Scope Setting Meeting, ESS Headquarters, Lund</a:t>
            </a:r>
            <a:endParaRPr lang="en-US"/>
          </a:p>
        </p:txBody>
      </p:sp>
      <p:sp>
        <p:nvSpPr>
          <p:cNvPr id="15" name="Slide Number Placeholder 5"/>
          <p:cNvSpPr>
            <a:spLocks noGrp="1"/>
          </p:cNvSpPr>
          <p:nvPr>
            <p:ph type="sldNum" sz="quarter" idx="12"/>
          </p:nvPr>
        </p:nvSpPr>
        <p:spPr>
          <a:xfrm>
            <a:off x="7438376" y="6400800"/>
            <a:ext cx="1197623" cy="304800"/>
          </a:xfrm>
        </p:spPr>
        <p:txBody>
          <a:bodyPr/>
          <a:lstStyle/>
          <a:p>
            <a:fld id="{E8A1288F-6C5F-6A48-B6D2-5A150C026086}" type="slidenum">
              <a:rPr lang="en-US" smtClean="0"/>
              <a:pPr/>
              <a:t>16</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81194753"/>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object 3"/>
          <p:cNvSpPr/>
          <p:nvPr/>
        </p:nvSpPr>
        <p:spPr>
          <a:xfrm>
            <a:off x="1294805" y="2344043"/>
            <a:ext cx="591592" cy="816173"/>
          </a:xfrm>
          <a:custGeom>
            <a:avLst/>
            <a:gdLst/>
            <a:ahLst/>
            <a:cxnLst/>
            <a:rect l="l" t="t" r="r" b="b"/>
            <a:pathLst>
              <a:path w="841375" h="1160779">
                <a:moveTo>
                  <a:pt x="420750" y="0"/>
                </a:moveTo>
                <a:lnTo>
                  <a:pt x="0" y="1160399"/>
                </a:lnTo>
                <a:lnTo>
                  <a:pt x="841375" y="1160399"/>
                </a:lnTo>
                <a:lnTo>
                  <a:pt x="420750" y="0"/>
                </a:lnTo>
                <a:close/>
              </a:path>
            </a:pathLst>
          </a:custGeom>
          <a:solidFill>
            <a:srgbClr val="BADFE2"/>
          </a:solidFill>
        </p:spPr>
        <p:txBody>
          <a:bodyPr wrap="square" lIns="0" tIns="0" rIns="0" bIns="0" rtlCol="0"/>
          <a:lstStyle/>
          <a:p>
            <a:endParaRPr/>
          </a:p>
        </p:txBody>
      </p:sp>
      <p:sp>
        <p:nvSpPr>
          <p:cNvPr id="4" name="object 4"/>
          <p:cNvSpPr/>
          <p:nvPr/>
        </p:nvSpPr>
        <p:spPr>
          <a:xfrm>
            <a:off x="1294805" y="2344043"/>
            <a:ext cx="591592" cy="816173"/>
          </a:xfrm>
          <a:custGeom>
            <a:avLst/>
            <a:gdLst/>
            <a:ahLst/>
            <a:cxnLst/>
            <a:rect l="l" t="t" r="r" b="b"/>
            <a:pathLst>
              <a:path w="841375" h="1160779">
                <a:moveTo>
                  <a:pt x="0" y="1160399"/>
                </a:moveTo>
                <a:lnTo>
                  <a:pt x="420750" y="0"/>
                </a:lnTo>
                <a:lnTo>
                  <a:pt x="841375" y="1160399"/>
                </a:lnTo>
                <a:lnTo>
                  <a:pt x="0" y="1160399"/>
                </a:lnTo>
                <a:close/>
              </a:path>
            </a:pathLst>
          </a:custGeom>
          <a:ln w="25400">
            <a:solidFill>
              <a:srgbClr val="88A3A7"/>
            </a:solidFill>
          </a:ln>
        </p:spPr>
        <p:txBody>
          <a:bodyPr wrap="square" lIns="0" tIns="0" rIns="0" bIns="0" rtlCol="0"/>
          <a:lstStyle/>
          <a:p>
            <a:endParaRPr/>
          </a:p>
        </p:txBody>
      </p:sp>
      <p:sp>
        <p:nvSpPr>
          <p:cNvPr id="5" name="object 5"/>
          <p:cNvSpPr/>
          <p:nvPr/>
        </p:nvSpPr>
        <p:spPr>
          <a:xfrm>
            <a:off x="3487043" y="2344043"/>
            <a:ext cx="675531" cy="816173"/>
          </a:xfrm>
          <a:custGeom>
            <a:avLst/>
            <a:gdLst/>
            <a:ahLst/>
            <a:cxnLst/>
            <a:rect l="l" t="t" r="r" b="b"/>
            <a:pathLst>
              <a:path w="960754" h="1160779">
                <a:moveTo>
                  <a:pt x="480187" y="0"/>
                </a:moveTo>
                <a:lnTo>
                  <a:pt x="0" y="1160399"/>
                </a:lnTo>
                <a:lnTo>
                  <a:pt x="960501" y="1160399"/>
                </a:lnTo>
                <a:lnTo>
                  <a:pt x="480187" y="0"/>
                </a:lnTo>
                <a:close/>
              </a:path>
            </a:pathLst>
          </a:custGeom>
          <a:solidFill>
            <a:srgbClr val="BADFE2"/>
          </a:solidFill>
        </p:spPr>
        <p:txBody>
          <a:bodyPr wrap="square" lIns="0" tIns="0" rIns="0" bIns="0" rtlCol="0"/>
          <a:lstStyle/>
          <a:p>
            <a:endParaRPr/>
          </a:p>
        </p:txBody>
      </p:sp>
      <p:sp>
        <p:nvSpPr>
          <p:cNvPr id="6" name="object 6"/>
          <p:cNvSpPr/>
          <p:nvPr/>
        </p:nvSpPr>
        <p:spPr>
          <a:xfrm>
            <a:off x="3487043" y="2344043"/>
            <a:ext cx="675531" cy="816173"/>
          </a:xfrm>
          <a:custGeom>
            <a:avLst/>
            <a:gdLst/>
            <a:ahLst/>
            <a:cxnLst/>
            <a:rect l="l" t="t" r="r" b="b"/>
            <a:pathLst>
              <a:path w="960754" h="1160779">
                <a:moveTo>
                  <a:pt x="0" y="1160399"/>
                </a:moveTo>
                <a:lnTo>
                  <a:pt x="480187" y="0"/>
                </a:lnTo>
                <a:lnTo>
                  <a:pt x="960501" y="1160399"/>
                </a:lnTo>
                <a:lnTo>
                  <a:pt x="0" y="1160399"/>
                </a:lnTo>
                <a:close/>
              </a:path>
            </a:pathLst>
          </a:custGeom>
          <a:ln w="25400">
            <a:solidFill>
              <a:srgbClr val="88A3A7"/>
            </a:solidFill>
          </a:ln>
        </p:spPr>
        <p:txBody>
          <a:bodyPr wrap="square" lIns="0" tIns="0" rIns="0" bIns="0" rtlCol="0"/>
          <a:lstStyle/>
          <a:p>
            <a:endParaRPr/>
          </a:p>
        </p:txBody>
      </p:sp>
      <p:sp>
        <p:nvSpPr>
          <p:cNvPr id="7" name="object 7"/>
          <p:cNvSpPr/>
          <p:nvPr/>
        </p:nvSpPr>
        <p:spPr>
          <a:xfrm>
            <a:off x="6352311" y="2038202"/>
            <a:ext cx="336203" cy="1631900"/>
          </a:xfrm>
          <a:custGeom>
            <a:avLst/>
            <a:gdLst/>
            <a:ahLst/>
            <a:cxnLst/>
            <a:rect l="l" t="t" r="r" b="b"/>
            <a:pathLst>
              <a:path w="478154" h="2320925">
                <a:moveTo>
                  <a:pt x="0" y="2320925"/>
                </a:moveTo>
                <a:lnTo>
                  <a:pt x="477837" y="2320925"/>
                </a:lnTo>
                <a:lnTo>
                  <a:pt x="477837" y="0"/>
                </a:lnTo>
                <a:lnTo>
                  <a:pt x="0" y="0"/>
                </a:lnTo>
                <a:lnTo>
                  <a:pt x="0" y="2320925"/>
                </a:lnTo>
                <a:close/>
              </a:path>
            </a:pathLst>
          </a:custGeom>
          <a:solidFill>
            <a:srgbClr val="BADFE2"/>
          </a:solidFill>
        </p:spPr>
        <p:txBody>
          <a:bodyPr wrap="square" lIns="0" tIns="0" rIns="0" bIns="0" rtlCol="0"/>
          <a:lstStyle/>
          <a:p>
            <a:endParaRPr/>
          </a:p>
        </p:txBody>
      </p:sp>
      <p:sp>
        <p:nvSpPr>
          <p:cNvPr id="8" name="object 8"/>
          <p:cNvSpPr/>
          <p:nvPr/>
        </p:nvSpPr>
        <p:spPr>
          <a:xfrm>
            <a:off x="6352311" y="2038202"/>
            <a:ext cx="336203" cy="1631900"/>
          </a:xfrm>
          <a:custGeom>
            <a:avLst/>
            <a:gdLst/>
            <a:ahLst/>
            <a:cxnLst/>
            <a:rect l="l" t="t" r="r" b="b"/>
            <a:pathLst>
              <a:path w="478154" h="2320925">
                <a:moveTo>
                  <a:pt x="0" y="2320925"/>
                </a:moveTo>
                <a:lnTo>
                  <a:pt x="477837" y="2320925"/>
                </a:lnTo>
                <a:lnTo>
                  <a:pt x="477837" y="0"/>
                </a:lnTo>
                <a:lnTo>
                  <a:pt x="0" y="0"/>
                </a:lnTo>
                <a:lnTo>
                  <a:pt x="0" y="2320925"/>
                </a:lnTo>
                <a:close/>
              </a:path>
            </a:pathLst>
          </a:custGeom>
          <a:ln w="25400">
            <a:solidFill>
              <a:srgbClr val="88A3A7"/>
            </a:solidFill>
          </a:ln>
        </p:spPr>
        <p:txBody>
          <a:bodyPr wrap="square" lIns="0" tIns="0" rIns="0" bIns="0" rtlCol="0"/>
          <a:lstStyle/>
          <a:p>
            <a:endParaRPr/>
          </a:p>
        </p:txBody>
      </p:sp>
      <p:sp>
        <p:nvSpPr>
          <p:cNvPr id="9" name="object 9"/>
          <p:cNvSpPr/>
          <p:nvPr/>
        </p:nvSpPr>
        <p:spPr>
          <a:xfrm>
            <a:off x="622846" y="2344043"/>
            <a:ext cx="5981998" cy="1135410"/>
          </a:xfrm>
          <a:custGeom>
            <a:avLst/>
            <a:gdLst/>
            <a:ahLst/>
            <a:cxnLst/>
            <a:rect l="l" t="t" r="r" b="b"/>
            <a:pathLst>
              <a:path w="8507730" h="1614804">
                <a:moveTo>
                  <a:pt x="0" y="0"/>
                </a:moveTo>
                <a:lnTo>
                  <a:pt x="8507476" y="1614424"/>
                </a:lnTo>
              </a:path>
            </a:pathLst>
          </a:custGeom>
          <a:ln w="9525">
            <a:solidFill>
              <a:srgbClr val="B6DCDF"/>
            </a:solidFill>
          </a:ln>
        </p:spPr>
        <p:txBody>
          <a:bodyPr wrap="square" lIns="0" tIns="0" rIns="0" bIns="0" rtlCol="0"/>
          <a:lstStyle/>
          <a:p>
            <a:endParaRPr/>
          </a:p>
        </p:txBody>
      </p:sp>
      <p:sp>
        <p:nvSpPr>
          <p:cNvPr id="10" name="object 10"/>
          <p:cNvSpPr/>
          <p:nvPr/>
        </p:nvSpPr>
        <p:spPr>
          <a:xfrm>
            <a:off x="622846" y="2255817"/>
            <a:ext cx="5729734" cy="904577"/>
          </a:xfrm>
          <a:custGeom>
            <a:avLst/>
            <a:gdLst/>
            <a:ahLst/>
            <a:cxnLst/>
            <a:rect l="l" t="t" r="r" b="b"/>
            <a:pathLst>
              <a:path w="8148955" h="1286510">
                <a:moveTo>
                  <a:pt x="0" y="1286002"/>
                </a:moveTo>
                <a:lnTo>
                  <a:pt x="8148574" y="0"/>
                </a:lnTo>
              </a:path>
            </a:pathLst>
          </a:custGeom>
          <a:ln w="9525">
            <a:solidFill>
              <a:srgbClr val="B6DCDF"/>
            </a:solidFill>
          </a:ln>
        </p:spPr>
        <p:txBody>
          <a:bodyPr wrap="square" lIns="0" tIns="0" rIns="0" bIns="0" rtlCol="0"/>
          <a:lstStyle/>
          <a:p>
            <a:endParaRPr/>
          </a:p>
        </p:txBody>
      </p:sp>
      <p:sp>
        <p:nvSpPr>
          <p:cNvPr id="11" name="object 11"/>
          <p:cNvSpPr/>
          <p:nvPr/>
        </p:nvSpPr>
        <p:spPr>
          <a:xfrm>
            <a:off x="2390924" y="2229207"/>
            <a:ext cx="1011287" cy="55811"/>
          </a:xfrm>
          <a:custGeom>
            <a:avLst/>
            <a:gdLst/>
            <a:ahLst/>
            <a:cxnLst/>
            <a:rect l="l" t="t" r="r" b="b"/>
            <a:pathLst>
              <a:path w="1438275" h="79375">
                <a:moveTo>
                  <a:pt x="1362053" y="47216"/>
                </a:moveTo>
                <a:lnTo>
                  <a:pt x="1361948" y="78994"/>
                </a:lnTo>
                <a:lnTo>
                  <a:pt x="1425766" y="47244"/>
                </a:lnTo>
                <a:lnTo>
                  <a:pt x="1374775" y="47244"/>
                </a:lnTo>
                <a:lnTo>
                  <a:pt x="1362053" y="47216"/>
                </a:lnTo>
                <a:close/>
              </a:path>
              <a:path w="1438275" h="79375">
                <a:moveTo>
                  <a:pt x="76326" y="0"/>
                </a:moveTo>
                <a:lnTo>
                  <a:pt x="0" y="37846"/>
                </a:lnTo>
                <a:lnTo>
                  <a:pt x="76073" y="76200"/>
                </a:lnTo>
                <a:lnTo>
                  <a:pt x="76178" y="44477"/>
                </a:lnTo>
                <a:lnTo>
                  <a:pt x="63500" y="44450"/>
                </a:lnTo>
                <a:lnTo>
                  <a:pt x="63500" y="31750"/>
                </a:lnTo>
                <a:lnTo>
                  <a:pt x="76221" y="31750"/>
                </a:lnTo>
                <a:lnTo>
                  <a:pt x="76326" y="0"/>
                </a:lnTo>
                <a:close/>
              </a:path>
              <a:path w="1438275" h="79375">
                <a:moveTo>
                  <a:pt x="1362096" y="34516"/>
                </a:moveTo>
                <a:lnTo>
                  <a:pt x="1362053" y="47216"/>
                </a:lnTo>
                <a:lnTo>
                  <a:pt x="1374775" y="47244"/>
                </a:lnTo>
                <a:lnTo>
                  <a:pt x="1374775" y="34544"/>
                </a:lnTo>
                <a:lnTo>
                  <a:pt x="1362096" y="34516"/>
                </a:lnTo>
                <a:close/>
              </a:path>
              <a:path w="1438275" h="79375">
                <a:moveTo>
                  <a:pt x="1362202" y="2794"/>
                </a:moveTo>
                <a:lnTo>
                  <a:pt x="1362096" y="34516"/>
                </a:lnTo>
                <a:lnTo>
                  <a:pt x="1374775" y="34544"/>
                </a:lnTo>
                <a:lnTo>
                  <a:pt x="1374775" y="47244"/>
                </a:lnTo>
                <a:lnTo>
                  <a:pt x="1425766" y="47244"/>
                </a:lnTo>
                <a:lnTo>
                  <a:pt x="1438275" y="41021"/>
                </a:lnTo>
                <a:lnTo>
                  <a:pt x="1362202" y="2794"/>
                </a:lnTo>
                <a:close/>
              </a:path>
              <a:path w="1438275" h="79375">
                <a:moveTo>
                  <a:pt x="76221" y="31777"/>
                </a:moveTo>
                <a:lnTo>
                  <a:pt x="76178" y="44477"/>
                </a:lnTo>
                <a:lnTo>
                  <a:pt x="1362053" y="47216"/>
                </a:lnTo>
                <a:lnTo>
                  <a:pt x="1362096" y="34516"/>
                </a:lnTo>
                <a:lnTo>
                  <a:pt x="76221" y="31777"/>
                </a:lnTo>
                <a:close/>
              </a:path>
              <a:path w="1438275" h="79375">
                <a:moveTo>
                  <a:pt x="63500" y="31750"/>
                </a:moveTo>
                <a:lnTo>
                  <a:pt x="63500" y="44450"/>
                </a:lnTo>
                <a:lnTo>
                  <a:pt x="76178" y="44477"/>
                </a:lnTo>
                <a:lnTo>
                  <a:pt x="76221" y="31777"/>
                </a:lnTo>
                <a:lnTo>
                  <a:pt x="63500" y="31750"/>
                </a:lnTo>
                <a:close/>
              </a:path>
              <a:path w="1438275" h="79375">
                <a:moveTo>
                  <a:pt x="76221" y="31750"/>
                </a:moveTo>
                <a:lnTo>
                  <a:pt x="63500" y="31750"/>
                </a:lnTo>
                <a:lnTo>
                  <a:pt x="76221" y="31777"/>
                </a:lnTo>
                <a:close/>
              </a:path>
            </a:pathLst>
          </a:custGeom>
          <a:solidFill>
            <a:srgbClr val="B6DCDF"/>
          </a:solidFill>
        </p:spPr>
        <p:txBody>
          <a:bodyPr wrap="square" lIns="0" tIns="0" rIns="0" bIns="0" rtlCol="0"/>
          <a:lstStyle/>
          <a:p>
            <a:endParaRPr/>
          </a:p>
        </p:txBody>
      </p:sp>
      <p:sp>
        <p:nvSpPr>
          <p:cNvPr id="12" name="object 12"/>
          <p:cNvSpPr/>
          <p:nvPr/>
        </p:nvSpPr>
        <p:spPr>
          <a:xfrm>
            <a:off x="6098977" y="2457852"/>
            <a:ext cx="169664" cy="715714"/>
          </a:xfrm>
          <a:custGeom>
            <a:avLst/>
            <a:gdLst/>
            <a:ahLst/>
            <a:cxnLst/>
            <a:rect l="l" t="t" r="r" b="b"/>
            <a:pathLst>
              <a:path w="241300" h="1017904">
                <a:moveTo>
                  <a:pt x="0" y="1017587"/>
                </a:moveTo>
                <a:lnTo>
                  <a:pt x="241300" y="1017587"/>
                </a:lnTo>
                <a:lnTo>
                  <a:pt x="241300" y="0"/>
                </a:lnTo>
                <a:lnTo>
                  <a:pt x="0" y="0"/>
                </a:lnTo>
                <a:lnTo>
                  <a:pt x="0" y="1017587"/>
                </a:lnTo>
                <a:close/>
              </a:path>
            </a:pathLst>
          </a:custGeom>
          <a:solidFill>
            <a:srgbClr val="BADFE2"/>
          </a:solidFill>
        </p:spPr>
        <p:txBody>
          <a:bodyPr wrap="square" lIns="0" tIns="0" rIns="0" bIns="0" rtlCol="0"/>
          <a:lstStyle/>
          <a:p>
            <a:endParaRPr/>
          </a:p>
        </p:txBody>
      </p:sp>
      <p:sp>
        <p:nvSpPr>
          <p:cNvPr id="13" name="object 13"/>
          <p:cNvSpPr/>
          <p:nvPr/>
        </p:nvSpPr>
        <p:spPr>
          <a:xfrm>
            <a:off x="6098977" y="2457852"/>
            <a:ext cx="169664" cy="715714"/>
          </a:xfrm>
          <a:custGeom>
            <a:avLst/>
            <a:gdLst/>
            <a:ahLst/>
            <a:cxnLst/>
            <a:rect l="l" t="t" r="r" b="b"/>
            <a:pathLst>
              <a:path w="241300" h="1017904">
                <a:moveTo>
                  <a:pt x="0" y="1017587"/>
                </a:moveTo>
                <a:lnTo>
                  <a:pt x="241300" y="1017587"/>
                </a:lnTo>
                <a:lnTo>
                  <a:pt x="241300" y="0"/>
                </a:lnTo>
                <a:lnTo>
                  <a:pt x="0" y="0"/>
                </a:lnTo>
                <a:lnTo>
                  <a:pt x="0" y="1017587"/>
                </a:lnTo>
                <a:close/>
              </a:path>
            </a:pathLst>
          </a:custGeom>
          <a:ln w="25400">
            <a:solidFill>
              <a:srgbClr val="88A3A7"/>
            </a:solidFill>
          </a:ln>
        </p:spPr>
        <p:txBody>
          <a:bodyPr wrap="square" lIns="0" tIns="0" rIns="0" bIns="0" rtlCol="0"/>
          <a:lstStyle/>
          <a:p>
            <a:endParaRPr/>
          </a:p>
        </p:txBody>
      </p:sp>
      <p:sp>
        <p:nvSpPr>
          <p:cNvPr id="14" name="object 14"/>
          <p:cNvSpPr/>
          <p:nvPr/>
        </p:nvSpPr>
        <p:spPr>
          <a:xfrm>
            <a:off x="2896613" y="2663235"/>
            <a:ext cx="86171" cy="291554"/>
          </a:xfrm>
          <a:custGeom>
            <a:avLst/>
            <a:gdLst/>
            <a:ahLst/>
            <a:cxnLst/>
            <a:rect l="l" t="t" r="r" b="b"/>
            <a:pathLst>
              <a:path w="122554" h="414654">
                <a:moveTo>
                  <a:pt x="0" y="414337"/>
                </a:moveTo>
                <a:lnTo>
                  <a:pt x="122237" y="414337"/>
                </a:lnTo>
                <a:lnTo>
                  <a:pt x="122237" y="0"/>
                </a:lnTo>
                <a:lnTo>
                  <a:pt x="0" y="0"/>
                </a:lnTo>
                <a:lnTo>
                  <a:pt x="0" y="414337"/>
                </a:lnTo>
                <a:close/>
              </a:path>
            </a:pathLst>
          </a:custGeom>
          <a:solidFill>
            <a:srgbClr val="BADFE2"/>
          </a:solidFill>
        </p:spPr>
        <p:txBody>
          <a:bodyPr wrap="square" lIns="0" tIns="0" rIns="0" bIns="0" rtlCol="0"/>
          <a:lstStyle/>
          <a:p>
            <a:endParaRPr/>
          </a:p>
        </p:txBody>
      </p:sp>
      <p:sp>
        <p:nvSpPr>
          <p:cNvPr id="15" name="object 15"/>
          <p:cNvSpPr/>
          <p:nvPr/>
        </p:nvSpPr>
        <p:spPr>
          <a:xfrm>
            <a:off x="2896613" y="2663235"/>
            <a:ext cx="86171" cy="291554"/>
          </a:xfrm>
          <a:custGeom>
            <a:avLst/>
            <a:gdLst/>
            <a:ahLst/>
            <a:cxnLst/>
            <a:rect l="l" t="t" r="r" b="b"/>
            <a:pathLst>
              <a:path w="122554" h="414654">
                <a:moveTo>
                  <a:pt x="0" y="414337"/>
                </a:moveTo>
                <a:lnTo>
                  <a:pt x="122237" y="414337"/>
                </a:lnTo>
                <a:lnTo>
                  <a:pt x="122237" y="0"/>
                </a:lnTo>
                <a:lnTo>
                  <a:pt x="0" y="0"/>
                </a:lnTo>
                <a:lnTo>
                  <a:pt x="0" y="414337"/>
                </a:lnTo>
                <a:close/>
              </a:path>
            </a:pathLst>
          </a:custGeom>
          <a:ln w="25400">
            <a:solidFill>
              <a:srgbClr val="88A3A7"/>
            </a:solidFill>
          </a:ln>
        </p:spPr>
        <p:txBody>
          <a:bodyPr wrap="square" lIns="0" tIns="0" rIns="0" bIns="0" rtlCol="0"/>
          <a:lstStyle/>
          <a:p>
            <a:endParaRPr/>
          </a:p>
        </p:txBody>
      </p:sp>
      <p:sp>
        <p:nvSpPr>
          <p:cNvPr id="16" name="object 16"/>
          <p:cNvSpPr/>
          <p:nvPr/>
        </p:nvSpPr>
        <p:spPr>
          <a:xfrm>
            <a:off x="5003928" y="2714625"/>
            <a:ext cx="926902" cy="78135"/>
          </a:xfrm>
          <a:custGeom>
            <a:avLst/>
            <a:gdLst/>
            <a:ahLst/>
            <a:cxnLst/>
            <a:rect l="l" t="t" r="r" b="b"/>
            <a:pathLst>
              <a:path w="1318259" h="111125">
                <a:moveTo>
                  <a:pt x="1263583" y="64940"/>
                </a:moveTo>
                <a:lnTo>
                  <a:pt x="1213230" y="94234"/>
                </a:lnTo>
                <a:lnTo>
                  <a:pt x="1211579" y="99949"/>
                </a:lnTo>
                <a:lnTo>
                  <a:pt x="1216914" y="109092"/>
                </a:lnTo>
                <a:lnTo>
                  <a:pt x="1222755" y="110616"/>
                </a:lnTo>
                <a:lnTo>
                  <a:pt x="1227327" y="108076"/>
                </a:lnTo>
                <a:lnTo>
                  <a:pt x="1301370" y="65024"/>
                </a:lnTo>
                <a:lnTo>
                  <a:pt x="1263583" y="64940"/>
                </a:lnTo>
                <a:close/>
              </a:path>
              <a:path w="1318259" h="111125">
                <a:moveTo>
                  <a:pt x="76326" y="14477"/>
                </a:moveTo>
                <a:lnTo>
                  <a:pt x="0" y="52324"/>
                </a:lnTo>
                <a:lnTo>
                  <a:pt x="76200" y="90677"/>
                </a:lnTo>
                <a:lnTo>
                  <a:pt x="76247" y="62133"/>
                </a:lnTo>
                <a:lnTo>
                  <a:pt x="63500" y="62102"/>
                </a:lnTo>
                <a:lnTo>
                  <a:pt x="63626" y="43052"/>
                </a:lnTo>
                <a:lnTo>
                  <a:pt x="76279" y="43052"/>
                </a:lnTo>
                <a:lnTo>
                  <a:pt x="76326" y="14477"/>
                </a:lnTo>
                <a:close/>
              </a:path>
              <a:path w="1318259" h="111125">
                <a:moveTo>
                  <a:pt x="1279884" y="55457"/>
                </a:moveTo>
                <a:lnTo>
                  <a:pt x="1263583" y="64940"/>
                </a:lnTo>
                <a:lnTo>
                  <a:pt x="1298828" y="65024"/>
                </a:lnTo>
                <a:lnTo>
                  <a:pt x="1298828" y="63753"/>
                </a:lnTo>
                <a:lnTo>
                  <a:pt x="1294002" y="63753"/>
                </a:lnTo>
                <a:lnTo>
                  <a:pt x="1279884" y="55457"/>
                </a:lnTo>
                <a:close/>
              </a:path>
              <a:path w="1318259" h="111125">
                <a:moveTo>
                  <a:pt x="1223009" y="0"/>
                </a:moveTo>
                <a:lnTo>
                  <a:pt x="1217168" y="1524"/>
                </a:lnTo>
                <a:lnTo>
                  <a:pt x="1214501" y="6096"/>
                </a:lnTo>
                <a:lnTo>
                  <a:pt x="1211833" y="10540"/>
                </a:lnTo>
                <a:lnTo>
                  <a:pt x="1213357" y="16383"/>
                </a:lnTo>
                <a:lnTo>
                  <a:pt x="1263604" y="45890"/>
                </a:lnTo>
                <a:lnTo>
                  <a:pt x="1298828" y="45974"/>
                </a:lnTo>
                <a:lnTo>
                  <a:pt x="1298828" y="65024"/>
                </a:lnTo>
                <a:lnTo>
                  <a:pt x="1301370" y="65024"/>
                </a:lnTo>
                <a:lnTo>
                  <a:pt x="1317752" y="55499"/>
                </a:lnTo>
                <a:lnTo>
                  <a:pt x="1223009" y="0"/>
                </a:lnTo>
                <a:close/>
              </a:path>
              <a:path w="1318259" h="111125">
                <a:moveTo>
                  <a:pt x="76279" y="43082"/>
                </a:moveTo>
                <a:lnTo>
                  <a:pt x="76247" y="62133"/>
                </a:lnTo>
                <a:lnTo>
                  <a:pt x="1263583" y="64940"/>
                </a:lnTo>
                <a:lnTo>
                  <a:pt x="1279884" y="55457"/>
                </a:lnTo>
                <a:lnTo>
                  <a:pt x="1263604" y="45890"/>
                </a:lnTo>
                <a:lnTo>
                  <a:pt x="76279" y="43082"/>
                </a:lnTo>
                <a:close/>
              </a:path>
              <a:path w="1318259" h="111125">
                <a:moveTo>
                  <a:pt x="1294002" y="47244"/>
                </a:moveTo>
                <a:lnTo>
                  <a:pt x="1279884" y="55457"/>
                </a:lnTo>
                <a:lnTo>
                  <a:pt x="1294002" y="63753"/>
                </a:lnTo>
                <a:lnTo>
                  <a:pt x="1294002" y="47244"/>
                </a:lnTo>
                <a:close/>
              </a:path>
              <a:path w="1318259" h="111125">
                <a:moveTo>
                  <a:pt x="1298828" y="47244"/>
                </a:moveTo>
                <a:lnTo>
                  <a:pt x="1294002" y="47244"/>
                </a:lnTo>
                <a:lnTo>
                  <a:pt x="1294002" y="63753"/>
                </a:lnTo>
                <a:lnTo>
                  <a:pt x="1298828" y="63753"/>
                </a:lnTo>
                <a:lnTo>
                  <a:pt x="1298828" y="47244"/>
                </a:lnTo>
                <a:close/>
              </a:path>
              <a:path w="1318259" h="111125">
                <a:moveTo>
                  <a:pt x="63626" y="43052"/>
                </a:moveTo>
                <a:lnTo>
                  <a:pt x="63500" y="62102"/>
                </a:lnTo>
                <a:lnTo>
                  <a:pt x="76247" y="62133"/>
                </a:lnTo>
                <a:lnTo>
                  <a:pt x="76279" y="43082"/>
                </a:lnTo>
                <a:lnTo>
                  <a:pt x="63626" y="43052"/>
                </a:lnTo>
                <a:close/>
              </a:path>
              <a:path w="1318259" h="111125">
                <a:moveTo>
                  <a:pt x="1263604" y="45890"/>
                </a:moveTo>
                <a:lnTo>
                  <a:pt x="1279884" y="55457"/>
                </a:lnTo>
                <a:lnTo>
                  <a:pt x="1294002" y="47244"/>
                </a:lnTo>
                <a:lnTo>
                  <a:pt x="1298828" y="47244"/>
                </a:lnTo>
                <a:lnTo>
                  <a:pt x="1298828" y="45974"/>
                </a:lnTo>
                <a:lnTo>
                  <a:pt x="1263604" y="45890"/>
                </a:lnTo>
                <a:close/>
              </a:path>
              <a:path w="1318259" h="111125">
                <a:moveTo>
                  <a:pt x="76279" y="43052"/>
                </a:moveTo>
                <a:lnTo>
                  <a:pt x="63626" y="43052"/>
                </a:lnTo>
                <a:lnTo>
                  <a:pt x="76279" y="43082"/>
                </a:lnTo>
                <a:close/>
              </a:path>
            </a:pathLst>
          </a:custGeom>
          <a:solidFill>
            <a:srgbClr val="FF0000"/>
          </a:solidFill>
        </p:spPr>
        <p:txBody>
          <a:bodyPr wrap="square" lIns="0" tIns="0" rIns="0" bIns="0" rtlCol="0"/>
          <a:lstStyle/>
          <a:p>
            <a:endParaRPr/>
          </a:p>
        </p:txBody>
      </p:sp>
      <p:sp>
        <p:nvSpPr>
          <p:cNvPr id="17" name="object 17"/>
          <p:cNvSpPr/>
          <p:nvPr/>
        </p:nvSpPr>
        <p:spPr>
          <a:xfrm>
            <a:off x="1886397" y="2714625"/>
            <a:ext cx="926455" cy="78135"/>
          </a:xfrm>
          <a:custGeom>
            <a:avLst/>
            <a:gdLst/>
            <a:ahLst/>
            <a:cxnLst/>
            <a:rect l="l" t="t" r="r" b="b"/>
            <a:pathLst>
              <a:path w="1317625" h="111125">
                <a:moveTo>
                  <a:pt x="1263535" y="64940"/>
                </a:moveTo>
                <a:lnTo>
                  <a:pt x="1213103" y="94234"/>
                </a:lnTo>
                <a:lnTo>
                  <a:pt x="1211579" y="99949"/>
                </a:lnTo>
                <a:lnTo>
                  <a:pt x="1216914" y="109092"/>
                </a:lnTo>
                <a:lnTo>
                  <a:pt x="1222628" y="110616"/>
                </a:lnTo>
                <a:lnTo>
                  <a:pt x="1227201" y="108076"/>
                </a:lnTo>
                <a:lnTo>
                  <a:pt x="1301243" y="65024"/>
                </a:lnTo>
                <a:lnTo>
                  <a:pt x="1263535" y="64940"/>
                </a:lnTo>
                <a:close/>
              </a:path>
              <a:path w="1317625" h="111125">
                <a:moveTo>
                  <a:pt x="76326" y="14477"/>
                </a:moveTo>
                <a:lnTo>
                  <a:pt x="0" y="52324"/>
                </a:lnTo>
                <a:lnTo>
                  <a:pt x="76073" y="90677"/>
                </a:lnTo>
                <a:lnTo>
                  <a:pt x="76168" y="62132"/>
                </a:lnTo>
                <a:lnTo>
                  <a:pt x="63500" y="62102"/>
                </a:lnTo>
                <a:lnTo>
                  <a:pt x="63500" y="43052"/>
                </a:lnTo>
                <a:lnTo>
                  <a:pt x="76231" y="43052"/>
                </a:lnTo>
                <a:lnTo>
                  <a:pt x="76326" y="14477"/>
                </a:lnTo>
                <a:close/>
              </a:path>
              <a:path w="1317625" h="111125">
                <a:moveTo>
                  <a:pt x="1279861" y="55457"/>
                </a:moveTo>
                <a:lnTo>
                  <a:pt x="1263535" y="64940"/>
                </a:lnTo>
                <a:lnTo>
                  <a:pt x="1298702" y="65024"/>
                </a:lnTo>
                <a:lnTo>
                  <a:pt x="1298710" y="63753"/>
                </a:lnTo>
                <a:lnTo>
                  <a:pt x="1294002" y="63753"/>
                </a:lnTo>
                <a:lnTo>
                  <a:pt x="1279861" y="55457"/>
                </a:lnTo>
                <a:close/>
              </a:path>
              <a:path w="1317625" h="111125">
                <a:moveTo>
                  <a:pt x="1223010" y="0"/>
                </a:moveTo>
                <a:lnTo>
                  <a:pt x="1217167" y="1524"/>
                </a:lnTo>
                <a:lnTo>
                  <a:pt x="1214501" y="6096"/>
                </a:lnTo>
                <a:lnTo>
                  <a:pt x="1211834" y="10540"/>
                </a:lnTo>
                <a:lnTo>
                  <a:pt x="1213358" y="16383"/>
                </a:lnTo>
                <a:lnTo>
                  <a:pt x="1217802" y="19050"/>
                </a:lnTo>
                <a:lnTo>
                  <a:pt x="1263554" y="45890"/>
                </a:lnTo>
                <a:lnTo>
                  <a:pt x="1298828" y="45974"/>
                </a:lnTo>
                <a:lnTo>
                  <a:pt x="1298702" y="65024"/>
                </a:lnTo>
                <a:lnTo>
                  <a:pt x="1301243" y="65024"/>
                </a:lnTo>
                <a:lnTo>
                  <a:pt x="1317625" y="55499"/>
                </a:lnTo>
                <a:lnTo>
                  <a:pt x="1227454" y="2666"/>
                </a:lnTo>
                <a:lnTo>
                  <a:pt x="1223010" y="0"/>
                </a:lnTo>
                <a:close/>
              </a:path>
              <a:path w="1317625" h="111125">
                <a:moveTo>
                  <a:pt x="76231" y="43083"/>
                </a:moveTo>
                <a:lnTo>
                  <a:pt x="76168" y="62132"/>
                </a:lnTo>
                <a:lnTo>
                  <a:pt x="1263535" y="64940"/>
                </a:lnTo>
                <a:lnTo>
                  <a:pt x="1279861" y="55457"/>
                </a:lnTo>
                <a:lnTo>
                  <a:pt x="1263554" y="45890"/>
                </a:lnTo>
                <a:lnTo>
                  <a:pt x="76231" y="43083"/>
                </a:lnTo>
                <a:close/>
              </a:path>
              <a:path w="1317625" h="111125">
                <a:moveTo>
                  <a:pt x="1294002" y="47244"/>
                </a:moveTo>
                <a:lnTo>
                  <a:pt x="1279861" y="55457"/>
                </a:lnTo>
                <a:lnTo>
                  <a:pt x="1294002" y="63753"/>
                </a:lnTo>
                <a:lnTo>
                  <a:pt x="1294002" y="47244"/>
                </a:lnTo>
                <a:close/>
              </a:path>
              <a:path w="1317625" h="111125">
                <a:moveTo>
                  <a:pt x="1298820" y="47244"/>
                </a:moveTo>
                <a:lnTo>
                  <a:pt x="1294002" y="47244"/>
                </a:lnTo>
                <a:lnTo>
                  <a:pt x="1294002" y="63753"/>
                </a:lnTo>
                <a:lnTo>
                  <a:pt x="1298710" y="63753"/>
                </a:lnTo>
                <a:lnTo>
                  <a:pt x="1298820" y="47244"/>
                </a:lnTo>
                <a:close/>
              </a:path>
              <a:path w="1317625" h="111125">
                <a:moveTo>
                  <a:pt x="63500" y="43052"/>
                </a:moveTo>
                <a:lnTo>
                  <a:pt x="63500" y="62102"/>
                </a:lnTo>
                <a:lnTo>
                  <a:pt x="76168" y="62132"/>
                </a:lnTo>
                <a:lnTo>
                  <a:pt x="76231" y="43083"/>
                </a:lnTo>
                <a:lnTo>
                  <a:pt x="63500" y="43052"/>
                </a:lnTo>
                <a:close/>
              </a:path>
              <a:path w="1317625" h="111125">
                <a:moveTo>
                  <a:pt x="1263554" y="45890"/>
                </a:moveTo>
                <a:lnTo>
                  <a:pt x="1279861" y="55457"/>
                </a:lnTo>
                <a:lnTo>
                  <a:pt x="1294002" y="47244"/>
                </a:lnTo>
                <a:lnTo>
                  <a:pt x="1298820" y="47244"/>
                </a:lnTo>
                <a:lnTo>
                  <a:pt x="1298828" y="45974"/>
                </a:lnTo>
                <a:lnTo>
                  <a:pt x="1263554" y="45890"/>
                </a:lnTo>
                <a:close/>
              </a:path>
              <a:path w="1317625" h="111125">
                <a:moveTo>
                  <a:pt x="76231" y="43052"/>
                </a:moveTo>
                <a:lnTo>
                  <a:pt x="63500" y="43052"/>
                </a:lnTo>
                <a:lnTo>
                  <a:pt x="76231" y="43083"/>
                </a:lnTo>
                <a:close/>
              </a:path>
            </a:pathLst>
          </a:custGeom>
          <a:solidFill>
            <a:srgbClr val="FF0000"/>
          </a:solidFill>
        </p:spPr>
        <p:txBody>
          <a:bodyPr wrap="square" lIns="0" tIns="0" rIns="0" bIns="0" rtlCol="0"/>
          <a:lstStyle/>
          <a:p>
            <a:endParaRPr/>
          </a:p>
        </p:txBody>
      </p:sp>
      <p:sp>
        <p:nvSpPr>
          <p:cNvPr id="18" name="object 18"/>
          <p:cNvSpPr/>
          <p:nvPr/>
        </p:nvSpPr>
        <p:spPr>
          <a:xfrm>
            <a:off x="2202329" y="4001571"/>
            <a:ext cx="0" cy="176361"/>
          </a:xfrm>
          <a:custGeom>
            <a:avLst/>
            <a:gdLst/>
            <a:ahLst/>
            <a:cxnLst/>
            <a:rect l="l" t="t" r="r" b="b"/>
            <a:pathLst>
              <a:path h="250825">
                <a:moveTo>
                  <a:pt x="0" y="0"/>
                </a:moveTo>
                <a:lnTo>
                  <a:pt x="0" y="250825"/>
                </a:lnTo>
              </a:path>
            </a:pathLst>
          </a:custGeom>
          <a:ln w="9525">
            <a:solidFill>
              <a:srgbClr val="B6DCDF"/>
            </a:solidFill>
          </a:ln>
        </p:spPr>
        <p:txBody>
          <a:bodyPr wrap="square" lIns="0" tIns="0" rIns="0" bIns="0" rtlCol="0"/>
          <a:lstStyle/>
          <a:p>
            <a:endParaRPr/>
          </a:p>
        </p:txBody>
      </p:sp>
      <p:sp>
        <p:nvSpPr>
          <p:cNvPr id="19" name="object 19"/>
          <p:cNvSpPr/>
          <p:nvPr/>
        </p:nvSpPr>
        <p:spPr>
          <a:xfrm>
            <a:off x="5784250" y="4234324"/>
            <a:ext cx="6697" cy="0"/>
          </a:xfrm>
          <a:custGeom>
            <a:avLst/>
            <a:gdLst/>
            <a:ahLst/>
            <a:cxnLst/>
            <a:rect l="l" t="t" r="r" b="b"/>
            <a:pathLst>
              <a:path w="9525">
                <a:moveTo>
                  <a:pt x="0" y="0"/>
                </a:moveTo>
                <a:lnTo>
                  <a:pt x="9525" y="0"/>
                </a:lnTo>
              </a:path>
            </a:pathLst>
          </a:custGeom>
          <a:ln w="14350">
            <a:solidFill>
              <a:srgbClr val="B6DCDF"/>
            </a:solidFill>
          </a:ln>
        </p:spPr>
        <p:txBody>
          <a:bodyPr wrap="square" lIns="0" tIns="0" rIns="0" bIns="0" rtlCol="0"/>
          <a:lstStyle/>
          <a:p>
            <a:endParaRPr/>
          </a:p>
        </p:txBody>
      </p:sp>
      <p:sp>
        <p:nvSpPr>
          <p:cNvPr id="20" name="object 20"/>
          <p:cNvSpPr/>
          <p:nvPr/>
        </p:nvSpPr>
        <p:spPr>
          <a:xfrm>
            <a:off x="2603985" y="3914775"/>
            <a:ext cx="1822728" cy="2582466"/>
          </a:xfrm>
          <a:prstGeom prst="rect">
            <a:avLst/>
          </a:prstGeom>
          <a:blipFill>
            <a:blip r:embed="rId3" cstate="print"/>
            <a:stretch>
              <a:fillRect/>
            </a:stretch>
          </a:blipFill>
        </p:spPr>
        <p:txBody>
          <a:bodyPr wrap="square" lIns="0" tIns="0" rIns="0" bIns="0" rtlCol="0"/>
          <a:lstStyle/>
          <a:p>
            <a:endParaRPr/>
          </a:p>
        </p:txBody>
      </p:sp>
      <p:sp>
        <p:nvSpPr>
          <p:cNvPr id="21" name="object 21"/>
          <p:cNvSpPr/>
          <p:nvPr/>
        </p:nvSpPr>
        <p:spPr>
          <a:xfrm>
            <a:off x="4797475" y="3751630"/>
            <a:ext cx="3681264" cy="1454378"/>
          </a:xfrm>
          <a:prstGeom prst="rect">
            <a:avLst/>
          </a:prstGeom>
          <a:blipFill>
            <a:blip r:embed="rId4" cstate="print"/>
            <a:stretch>
              <a:fillRect/>
            </a:stretch>
          </a:blipFill>
        </p:spPr>
        <p:txBody>
          <a:bodyPr wrap="square" lIns="0" tIns="0" rIns="0" bIns="0" rtlCol="0"/>
          <a:lstStyle/>
          <a:p>
            <a:endParaRPr/>
          </a:p>
        </p:txBody>
      </p:sp>
      <p:sp>
        <p:nvSpPr>
          <p:cNvPr id="22" name="object 22"/>
          <p:cNvSpPr/>
          <p:nvPr/>
        </p:nvSpPr>
        <p:spPr>
          <a:xfrm>
            <a:off x="4791849" y="5017368"/>
            <a:ext cx="3716982" cy="1435447"/>
          </a:xfrm>
          <a:prstGeom prst="rect">
            <a:avLst/>
          </a:prstGeom>
          <a:blipFill>
            <a:blip r:embed="rId5" cstate="print"/>
            <a:stretch>
              <a:fillRect/>
            </a:stretch>
          </a:blipFill>
        </p:spPr>
        <p:txBody>
          <a:bodyPr wrap="square" lIns="0" tIns="0" rIns="0" bIns="0" rtlCol="0"/>
          <a:lstStyle/>
          <a:p>
            <a:endParaRPr/>
          </a:p>
        </p:txBody>
      </p:sp>
      <p:sp>
        <p:nvSpPr>
          <p:cNvPr id="23" name="object 23"/>
          <p:cNvSpPr/>
          <p:nvPr/>
        </p:nvSpPr>
        <p:spPr>
          <a:xfrm>
            <a:off x="4625399" y="3726377"/>
            <a:ext cx="4175075" cy="2978944"/>
          </a:xfrm>
          <a:custGeom>
            <a:avLst/>
            <a:gdLst/>
            <a:ahLst/>
            <a:cxnLst/>
            <a:rect l="l" t="t" r="r" b="b"/>
            <a:pathLst>
              <a:path w="5937884" h="4236720">
                <a:moveTo>
                  <a:pt x="0" y="4236593"/>
                </a:moveTo>
                <a:lnTo>
                  <a:pt x="5937884" y="4236593"/>
                </a:lnTo>
                <a:lnTo>
                  <a:pt x="5937884" y="0"/>
                </a:lnTo>
                <a:lnTo>
                  <a:pt x="0" y="0"/>
                </a:lnTo>
                <a:lnTo>
                  <a:pt x="0" y="4236593"/>
                </a:lnTo>
                <a:close/>
              </a:path>
            </a:pathLst>
          </a:custGeom>
          <a:solidFill>
            <a:srgbClr val="FFFFFF"/>
          </a:solidFill>
        </p:spPr>
        <p:txBody>
          <a:bodyPr wrap="square" lIns="0" tIns="0" rIns="0" bIns="0" rtlCol="0"/>
          <a:lstStyle/>
          <a:p>
            <a:endParaRPr/>
          </a:p>
        </p:txBody>
      </p:sp>
      <p:sp>
        <p:nvSpPr>
          <p:cNvPr id="26" name="object 26"/>
          <p:cNvSpPr txBox="1"/>
          <p:nvPr/>
        </p:nvSpPr>
        <p:spPr>
          <a:xfrm>
            <a:off x="3713231" y="4874569"/>
            <a:ext cx="713482" cy="307777"/>
          </a:xfrm>
          <a:prstGeom prst="rect">
            <a:avLst/>
          </a:prstGeom>
        </p:spPr>
        <p:txBody>
          <a:bodyPr vert="horz" wrap="square" lIns="0" tIns="0" rIns="0" bIns="0" rtlCol="0">
            <a:spAutoFit/>
          </a:bodyPr>
          <a:lstStyle/>
          <a:p>
            <a:pPr marL="8929"/>
            <a:r>
              <a:rPr sz="2000" spc="-14" dirty="0">
                <a:latin typeface="Arial"/>
                <a:cs typeface="Arial"/>
              </a:rPr>
              <a:t>p</a:t>
            </a:r>
            <a:r>
              <a:rPr sz="2000" spc="-11" dirty="0">
                <a:latin typeface="Arial"/>
                <a:cs typeface="Arial"/>
              </a:rPr>
              <a:t>e</a:t>
            </a:r>
            <a:r>
              <a:rPr sz="2000" spc="-7" dirty="0">
                <a:latin typeface="Arial"/>
                <a:cs typeface="Arial"/>
              </a:rPr>
              <a:t>rio</a:t>
            </a:r>
            <a:r>
              <a:rPr sz="2000" spc="-14" dirty="0">
                <a:latin typeface="Arial"/>
                <a:cs typeface="Arial"/>
              </a:rPr>
              <a:t>d</a:t>
            </a:r>
            <a:endParaRPr sz="2000" dirty="0">
              <a:latin typeface="Arial"/>
              <a:cs typeface="Arial"/>
            </a:endParaRPr>
          </a:p>
        </p:txBody>
      </p:sp>
      <p:sp>
        <p:nvSpPr>
          <p:cNvPr id="28" name="object 28"/>
          <p:cNvSpPr txBox="1"/>
          <p:nvPr/>
        </p:nvSpPr>
        <p:spPr>
          <a:xfrm>
            <a:off x="5726698" y="1715554"/>
            <a:ext cx="1044327" cy="348813"/>
          </a:xfrm>
          <a:prstGeom prst="rect">
            <a:avLst/>
          </a:prstGeom>
        </p:spPr>
        <p:txBody>
          <a:bodyPr vert="horz" wrap="square" lIns="0" tIns="0" rIns="0" bIns="0" rtlCol="0">
            <a:spAutoFit/>
          </a:bodyPr>
          <a:lstStyle/>
          <a:p>
            <a:pPr marL="8929"/>
            <a:r>
              <a:rPr sz="3400" spc="-522" baseline="1736" dirty="0">
                <a:latin typeface="Times New Roman"/>
                <a:cs typeface="Times New Roman"/>
              </a:rPr>
              <a:t>L</a:t>
            </a:r>
            <a:r>
              <a:rPr sz="3400" spc="-469" baseline="1736" dirty="0">
                <a:latin typeface="Times New Roman"/>
                <a:cs typeface="Times New Roman"/>
              </a:rPr>
              <a:t>S</a:t>
            </a:r>
            <a:r>
              <a:rPr sz="3400" spc="-137" baseline="1736" dirty="0">
                <a:latin typeface="Times New Roman"/>
                <a:cs typeface="Times New Roman"/>
              </a:rPr>
              <a:t> </a:t>
            </a:r>
            <a:r>
              <a:rPr sz="2200" dirty="0">
                <a:solidFill>
                  <a:srgbClr val="FF0000"/>
                </a:solidFill>
                <a:latin typeface="Arial"/>
                <a:cs typeface="Arial"/>
              </a:rPr>
              <a:t>0</a:t>
            </a:r>
            <a:r>
              <a:rPr sz="2200" spc="-7" dirty="0">
                <a:solidFill>
                  <a:srgbClr val="FF0000"/>
                </a:solidFill>
                <a:latin typeface="Arial"/>
                <a:cs typeface="Arial"/>
              </a:rPr>
              <a:t>.</a:t>
            </a:r>
            <a:r>
              <a:rPr sz="2200" dirty="0">
                <a:solidFill>
                  <a:srgbClr val="FF0000"/>
                </a:solidFill>
                <a:latin typeface="Arial"/>
                <a:cs typeface="Arial"/>
              </a:rPr>
              <a:t>7</a:t>
            </a:r>
            <a:r>
              <a:rPr sz="2200" spc="-7" dirty="0">
                <a:solidFill>
                  <a:srgbClr val="FF0000"/>
                </a:solidFill>
                <a:latin typeface="Arial"/>
                <a:cs typeface="Arial"/>
              </a:rPr>
              <a:t> </a:t>
            </a:r>
            <a:r>
              <a:rPr sz="2200" dirty="0">
                <a:solidFill>
                  <a:srgbClr val="FF0000"/>
                </a:solidFill>
                <a:latin typeface="Arial"/>
                <a:cs typeface="Arial"/>
              </a:rPr>
              <a:t>m</a:t>
            </a:r>
            <a:endParaRPr sz="2200" dirty="0">
              <a:latin typeface="Arial"/>
              <a:cs typeface="Arial"/>
            </a:endParaRPr>
          </a:p>
        </p:txBody>
      </p:sp>
      <p:sp>
        <p:nvSpPr>
          <p:cNvPr id="29" name="object 29"/>
          <p:cNvSpPr txBox="1"/>
          <p:nvPr/>
        </p:nvSpPr>
        <p:spPr>
          <a:xfrm>
            <a:off x="4229100" y="1918878"/>
            <a:ext cx="1051471" cy="348813"/>
          </a:xfrm>
          <a:prstGeom prst="rect">
            <a:avLst/>
          </a:prstGeom>
        </p:spPr>
        <p:txBody>
          <a:bodyPr vert="horz" wrap="square" lIns="0" tIns="0" rIns="0" bIns="0" rtlCol="0">
            <a:spAutoFit/>
          </a:bodyPr>
          <a:lstStyle/>
          <a:p>
            <a:pPr marL="8929"/>
            <a:r>
              <a:rPr sz="3400" spc="-358" baseline="1736" dirty="0">
                <a:latin typeface="Times New Roman"/>
                <a:cs typeface="Times New Roman"/>
              </a:rPr>
              <a:t>L</a:t>
            </a:r>
            <a:r>
              <a:rPr sz="3400" spc="-290" baseline="1736" dirty="0">
                <a:latin typeface="Times New Roman"/>
                <a:cs typeface="Times New Roman"/>
              </a:rPr>
              <a:t>2</a:t>
            </a:r>
            <a:r>
              <a:rPr sz="3400" spc="-205" baseline="1736" dirty="0">
                <a:latin typeface="Times New Roman"/>
                <a:cs typeface="Times New Roman"/>
              </a:rPr>
              <a:t> </a:t>
            </a:r>
            <a:r>
              <a:rPr sz="2200" dirty="0">
                <a:solidFill>
                  <a:srgbClr val="FF0000"/>
                </a:solidFill>
                <a:latin typeface="Arial"/>
                <a:cs typeface="Arial"/>
              </a:rPr>
              <a:t>2.8</a:t>
            </a:r>
            <a:r>
              <a:rPr sz="2200" spc="-11" dirty="0">
                <a:solidFill>
                  <a:srgbClr val="FF0000"/>
                </a:solidFill>
                <a:latin typeface="Arial"/>
                <a:cs typeface="Arial"/>
              </a:rPr>
              <a:t> </a:t>
            </a:r>
            <a:r>
              <a:rPr sz="2200" dirty="0">
                <a:solidFill>
                  <a:srgbClr val="FF0000"/>
                </a:solidFill>
                <a:latin typeface="Arial"/>
                <a:cs typeface="Arial"/>
              </a:rPr>
              <a:t>m</a:t>
            </a:r>
            <a:endParaRPr sz="2200" dirty="0">
              <a:latin typeface="Arial"/>
              <a:cs typeface="Arial"/>
            </a:endParaRPr>
          </a:p>
        </p:txBody>
      </p:sp>
      <p:sp>
        <p:nvSpPr>
          <p:cNvPr id="30" name="object 30"/>
          <p:cNvSpPr txBox="1"/>
          <p:nvPr/>
        </p:nvSpPr>
        <p:spPr>
          <a:xfrm>
            <a:off x="1846124" y="1867443"/>
            <a:ext cx="1238101" cy="348813"/>
          </a:xfrm>
          <a:prstGeom prst="rect">
            <a:avLst/>
          </a:prstGeom>
        </p:spPr>
        <p:txBody>
          <a:bodyPr vert="horz" wrap="square" lIns="0" tIns="0" rIns="0" bIns="0" rtlCol="0">
            <a:spAutoFit/>
          </a:bodyPr>
          <a:lstStyle/>
          <a:p>
            <a:pPr marL="8929">
              <a:tabLst>
                <a:tab pos="751853" algn="l"/>
              </a:tabLst>
            </a:pPr>
            <a:r>
              <a:rPr sz="2200" spc="-218" dirty="0">
                <a:latin typeface="Times New Roman"/>
                <a:cs typeface="Times New Roman"/>
              </a:rPr>
              <a:t>L1</a:t>
            </a:r>
            <a:r>
              <a:rPr sz="2200" spc="-63" dirty="0">
                <a:latin typeface="Times New Roman"/>
                <a:cs typeface="Times New Roman"/>
              </a:rPr>
              <a:t>-</a:t>
            </a:r>
            <a:r>
              <a:rPr sz="2200" spc="-239" dirty="0">
                <a:latin typeface="Times New Roman"/>
                <a:cs typeface="Times New Roman"/>
              </a:rPr>
              <a:t>L</a:t>
            </a:r>
            <a:r>
              <a:rPr sz="2200" spc="-193" dirty="0">
                <a:latin typeface="Times New Roman"/>
                <a:cs typeface="Times New Roman"/>
              </a:rPr>
              <a:t>2</a:t>
            </a:r>
            <a:r>
              <a:rPr sz="2200" dirty="0">
                <a:latin typeface="Times New Roman"/>
                <a:cs typeface="Times New Roman"/>
              </a:rPr>
              <a:t>	</a:t>
            </a:r>
            <a:r>
              <a:rPr sz="3400" baseline="-1736" dirty="0">
                <a:solidFill>
                  <a:srgbClr val="FF0000"/>
                </a:solidFill>
                <a:latin typeface="Arial"/>
                <a:cs typeface="Arial"/>
              </a:rPr>
              <a:t>2 m</a:t>
            </a:r>
            <a:endParaRPr sz="3400" baseline="-1736" dirty="0">
              <a:latin typeface="Arial"/>
              <a:cs typeface="Arial"/>
            </a:endParaRPr>
          </a:p>
        </p:txBody>
      </p:sp>
      <p:sp>
        <p:nvSpPr>
          <p:cNvPr id="31" name="object 31"/>
          <p:cNvSpPr txBox="1"/>
          <p:nvPr/>
        </p:nvSpPr>
        <p:spPr>
          <a:xfrm>
            <a:off x="2806244" y="3192453"/>
            <a:ext cx="194221" cy="677108"/>
          </a:xfrm>
          <a:prstGeom prst="rect">
            <a:avLst/>
          </a:prstGeom>
        </p:spPr>
        <p:txBody>
          <a:bodyPr vert="horz" wrap="square" lIns="0" tIns="0" rIns="0" bIns="0" rtlCol="0">
            <a:spAutoFit/>
          </a:bodyPr>
          <a:lstStyle/>
          <a:p>
            <a:pPr marL="8929"/>
            <a:r>
              <a:rPr sz="2200" spc="-246" dirty="0">
                <a:latin typeface="Times New Roman"/>
                <a:cs typeface="Times New Roman"/>
              </a:rPr>
              <a:t>D</a:t>
            </a:r>
            <a:endParaRPr sz="2200" dirty="0">
              <a:latin typeface="Times New Roman"/>
              <a:cs typeface="Times New Roman"/>
            </a:endParaRPr>
          </a:p>
        </p:txBody>
      </p:sp>
      <p:sp>
        <p:nvSpPr>
          <p:cNvPr id="33" name="object 33"/>
          <p:cNvSpPr txBox="1"/>
          <p:nvPr/>
        </p:nvSpPr>
        <p:spPr>
          <a:xfrm>
            <a:off x="1475631" y="2726322"/>
            <a:ext cx="318343" cy="338554"/>
          </a:xfrm>
          <a:prstGeom prst="rect">
            <a:avLst/>
          </a:prstGeom>
        </p:spPr>
        <p:txBody>
          <a:bodyPr vert="horz" wrap="square" lIns="0" tIns="0" rIns="0" bIns="0" rtlCol="0">
            <a:spAutoFit/>
          </a:bodyPr>
          <a:lstStyle/>
          <a:p>
            <a:pPr marL="8929"/>
            <a:r>
              <a:rPr sz="2200" spc="-137" dirty="0">
                <a:latin typeface="Times New Roman"/>
                <a:cs typeface="Times New Roman"/>
              </a:rPr>
              <a:t>B1</a:t>
            </a:r>
            <a:endParaRPr sz="2200" dirty="0">
              <a:latin typeface="Times New Roman"/>
              <a:cs typeface="Times New Roman"/>
            </a:endParaRPr>
          </a:p>
        </p:txBody>
      </p:sp>
      <p:sp>
        <p:nvSpPr>
          <p:cNvPr id="34" name="object 34"/>
          <p:cNvSpPr txBox="1"/>
          <p:nvPr/>
        </p:nvSpPr>
        <p:spPr>
          <a:xfrm>
            <a:off x="3668048" y="2625150"/>
            <a:ext cx="318343" cy="338554"/>
          </a:xfrm>
          <a:prstGeom prst="rect">
            <a:avLst/>
          </a:prstGeom>
        </p:spPr>
        <p:txBody>
          <a:bodyPr vert="horz" wrap="square" lIns="0" tIns="0" rIns="0" bIns="0" rtlCol="0">
            <a:spAutoFit/>
          </a:bodyPr>
          <a:lstStyle/>
          <a:p>
            <a:pPr marL="8929"/>
            <a:r>
              <a:rPr sz="2200" spc="-137" dirty="0">
                <a:latin typeface="Times New Roman"/>
                <a:cs typeface="Times New Roman"/>
              </a:rPr>
              <a:t>B2</a:t>
            </a:r>
            <a:endParaRPr sz="2200" dirty="0">
              <a:latin typeface="Times New Roman"/>
              <a:cs typeface="Times New Roman"/>
            </a:endParaRPr>
          </a:p>
        </p:txBody>
      </p:sp>
      <p:sp>
        <p:nvSpPr>
          <p:cNvPr id="35" name="object 35"/>
          <p:cNvSpPr txBox="1"/>
          <p:nvPr/>
        </p:nvSpPr>
        <p:spPr>
          <a:xfrm>
            <a:off x="5674012" y="2026610"/>
            <a:ext cx="645170" cy="338554"/>
          </a:xfrm>
          <a:prstGeom prst="rect">
            <a:avLst/>
          </a:prstGeom>
        </p:spPr>
        <p:txBody>
          <a:bodyPr vert="horz" wrap="square" lIns="0" tIns="0" rIns="0" bIns="0" rtlCol="0">
            <a:spAutoFit/>
          </a:bodyPr>
          <a:lstStyle/>
          <a:p>
            <a:pPr marL="8929"/>
            <a:r>
              <a:rPr sz="2200" spc="25" dirty="0">
                <a:latin typeface="Times New Roman"/>
                <a:cs typeface="Times New Roman"/>
              </a:rPr>
              <a:t>sa</a:t>
            </a:r>
            <a:r>
              <a:rPr sz="2200" spc="39" dirty="0">
                <a:latin typeface="Times New Roman"/>
                <a:cs typeface="Times New Roman"/>
              </a:rPr>
              <a:t>m</a:t>
            </a:r>
            <a:r>
              <a:rPr sz="2200" spc="56" dirty="0">
                <a:latin typeface="Times New Roman"/>
                <a:cs typeface="Times New Roman"/>
              </a:rPr>
              <a:t>p</a:t>
            </a:r>
            <a:endParaRPr sz="2200" dirty="0">
              <a:latin typeface="Times New Roman"/>
              <a:cs typeface="Times New Roman"/>
            </a:endParaRPr>
          </a:p>
        </p:txBody>
      </p:sp>
      <p:sp>
        <p:nvSpPr>
          <p:cNvPr id="36" name="object 36"/>
          <p:cNvSpPr txBox="1"/>
          <p:nvPr/>
        </p:nvSpPr>
        <p:spPr>
          <a:xfrm>
            <a:off x="6957744" y="2171142"/>
            <a:ext cx="2160538" cy="1367041"/>
          </a:xfrm>
          <a:prstGeom prst="rect">
            <a:avLst/>
          </a:prstGeom>
        </p:spPr>
        <p:txBody>
          <a:bodyPr vert="horz" wrap="square" lIns="0" tIns="0" rIns="0" bIns="0" rtlCol="0">
            <a:spAutoFit/>
          </a:bodyPr>
          <a:lstStyle/>
          <a:p>
            <a:pPr marL="399589"/>
            <a:r>
              <a:rPr sz="2200" dirty="0">
                <a:solidFill>
                  <a:srgbClr val="FF0000"/>
                </a:solidFill>
                <a:latin typeface="Arial"/>
                <a:cs typeface="Arial"/>
              </a:rPr>
              <a:t>2.</a:t>
            </a:r>
            <a:r>
              <a:rPr sz="2200" spc="-11" dirty="0">
                <a:solidFill>
                  <a:srgbClr val="FF0000"/>
                </a:solidFill>
                <a:latin typeface="Arial"/>
                <a:cs typeface="Arial"/>
              </a:rPr>
              <a:t>1</a:t>
            </a:r>
            <a:r>
              <a:rPr sz="2200" dirty="0">
                <a:solidFill>
                  <a:srgbClr val="FF0000"/>
                </a:solidFill>
                <a:latin typeface="Arial"/>
                <a:cs typeface="Arial"/>
              </a:rPr>
              <a:t>A</a:t>
            </a:r>
            <a:endParaRPr sz="2200" dirty="0">
              <a:latin typeface="Arial"/>
              <a:cs typeface="Arial"/>
            </a:endParaRPr>
          </a:p>
          <a:p>
            <a:pPr marL="8929">
              <a:spcBef>
                <a:spcPts val="91"/>
              </a:spcBef>
            </a:pPr>
            <a:r>
              <a:rPr sz="2200" dirty="0">
                <a:solidFill>
                  <a:srgbClr val="FF0000"/>
                </a:solidFill>
                <a:latin typeface="Arial"/>
                <a:cs typeface="Arial"/>
              </a:rPr>
              <a:t>th</a:t>
            </a:r>
            <a:r>
              <a:rPr sz="2200" spc="-11" dirty="0">
                <a:solidFill>
                  <a:srgbClr val="FF0000"/>
                </a:solidFill>
                <a:latin typeface="Arial"/>
                <a:cs typeface="Arial"/>
              </a:rPr>
              <a:t>e</a:t>
            </a:r>
            <a:r>
              <a:rPr sz="2200" dirty="0">
                <a:solidFill>
                  <a:srgbClr val="FF0000"/>
                </a:solidFill>
                <a:latin typeface="Arial"/>
                <a:cs typeface="Arial"/>
              </a:rPr>
              <a:t>or</a:t>
            </a:r>
            <a:r>
              <a:rPr sz="2200" spc="-7" dirty="0">
                <a:solidFill>
                  <a:srgbClr val="FF0000"/>
                </a:solidFill>
                <a:latin typeface="Arial"/>
                <a:cs typeface="Arial"/>
              </a:rPr>
              <a:t>e</a:t>
            </a:r>
            <a:r>
              <a:rPr sz="2200" dirty="0">
                <a:solidFill>
                  <a:srgbClr val="FF0000"/>
                </a:solidFill>
                <a:latin typeface="Arial"/>
                <a:cs typeface="Arial"/>
              </a:rPr>
              <a:t>t.</a:t>
            </a:r>
            <a:endParaRPr sz="2200" dirty="0">
              <a:latin typeface="Arial"/>
              <a:cs typeface="Arial"/>
            </a:endParaRPr>
          </a:p>
          <a:p>
            <a:pPr marL="8929" marR="3572"/>
            <a:r>
              <a:rPr sz="2200" dirty="0">
                <a:solidFill>
                  <a:srgbClr val="FF0000"/>
                </a:solidFill>
                <a:latin typeface="Arial"/>
                <a:cs typeface="Arial"/>
              </a:rPr>
              <a:t>spat</a:t>
            </a:r>
            <a:r>
              <a:rPr sz="2200" spc="-7" dirty="0">
                <a:solidFill>
                  <a:srgbClr val="FF0000"/>
                </a:solidFill>
                <a:latin typeface="Arial"/>
                <a:cs typeface="Arial"/>
              </a:rPr>
              <a:t>i</a:t>
            </a:r>
            <a:r>
              <a:rPr sz="2200" dirty="0">
                <a:solidFill>
                  <a:srgbClr val="FF0000"/>
                </a:solidFill>
                <a:latin typeface="Arial"/>
                <a:cs typeface="Arial"/>
              </a:rPr>
              <a:t>al</a:t>
            </a:r>
            <a:r>
              <a:rPr sz="2200" spc="-11" dirty="0">
                <a:solidFill>
                  <a:srgbClr val="FF0000"/>
                </a:solidFill>
                <a:latin typeface="Arial"/>
                <a:cs typeface="Arial"/>
              </a:rPr>
              <a:t> </a:t>
            </a:r>
            <a:r>
              <a:rPr sz="2200" dirty="0">
                <a:solidFill>
                  <a:srgbClr val="FF0000"/>
                </a:solidFill>
                <a:latin typeface="Arial"/>
                <a:cs typeface="Arial"/>
              </a:rPr>
              <a:t>resol</a:t>
            </a:r>
            <a:r>
              <a:rPr sz="2200" spc="-11" dirty="0">
                <a:solidFill>
                  <a:srgbClr val="FF0000"/>
                </a:solidFill>
                <a:latin typeface="Arial"/>
                <a:cs typeface="Arial"/>
              </a:rPr>
              <a:t>u</a:t>
            </a:r>
            <a:r>
              <a:rPr sz="2200" dirty="0">
                <a:solidFill>
                  <a:srgbClr val="FF0000"/>
                </a:solidFill>
                <a:latin typeface="Arial"/>
                <a:cs typeface="Arial"/>
              </a:rPr>
              <a:t>ti</a:t>
            </a:r>
            <a:r>
              <a:rPr sz="2200" spc="-11" dirty="0">
                <a:solidFill>
                  <a:srgbClr val="FF0000"/>
                </a:solidFill>
                <a:latin typeface="Arial"/>
                <a:cs typeface="Arial"/>
              </a:rPr>
              <a:t>o</a:t>
            </a:r>
            <a:r>
              <a:rPr sz="2200" dirty="0">
                <a:solidFill>
                  <a:srgbClr val="FF0000"/>
                </a:solidFill>
                <a:latin typeface="Arial"/>
                <a:cs typeface="Arial"/>
              </a:rPr>
              <a:t>n a</a:t>
            </a:r>
            <a:r>
              <a:rPr sz="2200" spc="-7" dirty="0">
                <a:solidFill>
                  <a:srgbClr val="FF0000"/>
                </a:solidFill>
                <a:latin typeface="Arial"/>
                <a:cs typeface="Arial"/>
              </a:rPr>
              <a:t>p</a:t>
            </a:r>
            <a:r>
              <a:rPr sz="2200" dirty="0">
                <a:solidFill>
                  <a:srgbClr val="FF0000"/>
                </a:solidFill>
                <a:latin typeface="Arial"/>
                <a:cs typeface="Arial"/>
              </a:rPr>
              <a:t>p.</a:t>
            </a:r>
            <a:r>
              <a:rPr sz="2200" spc="-7" dirty="0">
                <a:solidFill>
                  <a:srgbClr val="FF0000"/>
                </a:solidFill>
                <a:latin typeface="Arial"/>
                <a:cs typeface="Arial"/>
              </a:rPr>
              <a:t> </a:t>
            </a:r>
            <a:r>
              <a:rPr sz="2200" dirty="0">
                <a:solidFill>
                  <a:srgbClr val="FF0000"/>
                </a:solidFill>
                <a:latin typeface="Arial"/>
                <a:cs typeface="Arial"/>
              </a:rPr>
              <a:t>1</a:t>
            </a:r>
            <a:r>
              <a:rPr sz="2200" spc="-7" dirty="0">
                <a:solidFill>
                  <a:srgbClr val="FF0000"/>
                </a:solidFill>
                <a:latin typeface="Arial"/>
                <a:cs typeface="Arial"/>
              </a:rPr>
              <a:t>m</a:t>
            </a:r>
            <a:r>
              <a:rPr sz="2200" dirty="0">
                <a:solidFill>
                  <a:srgbClr val="FF0000"/>
                </a:solidFill>
                <a:latin typeface="Arial"/>
                <a:cs typeface="Arial"/>
              </a:rPr>
              <a:t>m</a:t>
            </a:r>
            <a:endParaRPr sz="2200" dirty="0">
              <a:latin typeface="Arial"/>
              <a:cs typeface="Arial"/>
            </a:endParaRPr>
          </a:p>
        </p:txBody>
      </p:sp>
      <p:sp>
        <p:nvSpPr>
          <p:cNvPr id="37" name="object 37"/>
          <p:cNvSpPr txBox="1"/>
          <p:nvPr/>
        </p:nvSpPr>
        <p:spPr>
          <a:xfrm>
            <a:off x="4272856" y="2449012"/>
            <a:ext cx="589359" cy="338554"/>
          </a:xfrm>
          <a:prstGeom prst="rect">
            <a:avLst/>
          </a:prstGeom>
          <a:solidFill>
            <a:srgbClr val="BADFE2"/>
          </a:solidFill>
          <a:ln w="25400">
            <a:solidFill>
              <a:srgbClr val="88A3A7"/>
            </a:solidFill>
          </a:ln>
        </p:spPr>
        <p:txBody>
          <a:bodyPr vert="horz" wrap="square" lIns="0" tIns="0" rIns="0" bIns="0" rtlCol="0">
            <a:spAutoFit/>
          </a:bodyPr>
          <a:lstStyle/>
          <a:p>
            <a:pPr marL="103134"/>
            <a:r>
              <a:rPr sz="2200" spc="70" dirty="0">
                <a:latin typeface="Times New Roman"/>
                <a:cs typeface="Times New Roman"/>
              </a:rPr>
              <a:t>ana</a:t>
            </a:r>
            <a:endParaRPr sz="2200" dirty="0">
              <a:latin typeface="Times New Roman"/>
              <a:cs typeface="Times New Roman"/>
            </a:endParaRPr>
          </a:p>
        </p:txBody>
      </p:sp>
      <p:sp>
        <p:nvSpPr>
          <p:cNvPr id="38" name="object 38"/>
          <p:cNvSpPr txBox="1"/>
          <p:nvPr/>
        </p:nvSpPr>
        <p:spPr>
          <a:xfrm>
            <a:off x="4046042" y="3533098"/>
            <a:ext cx="956816" cy="348813"/>
          </a:xfrm>
          <a:prstGeom prst="rect">
            <a:avLst/>
          </a:prstGeom>
        </p:spPr>
        <p:txBody>
          <a:bodyPr vert="horz" wrap="square" lIns="0" tIns="0" rIns="0" bIns="0" rtlCol="0">
            <a:spAutoFit/>
          </a:bodyPr>
          <a:lstStyle/>
          <a:p>
            <a:pPr marL="8929"/>
            <a:r>
              <a:rPr sz="3400" spc="-664" baseline="1736" dirty="0">
                <a:latin typeface="Times New Roman"/>
                <a:cs typeface="Times New Roman"/>
              </a:rPr>
              <a:t>L</a:t>
            </a:r>
            <a:r>
              <a:rPr sz="3400" spc="380" baseline="1736" dirty="0">
                <a:latin typeface="Times New Roman"/>
                <a:cs typeface="Times New Roman"/>
              </a:rPr>
              <a:t> </a:t>
            </a:r>
            <a:r>
              <a:rPr sz="2200" dirty="0">
                <a:solidFill>
                  <a:srgbClr val="FF0000"/>
                </a:solidFill>
                <a:latin typeface="Arial"/>
                <a:cs typeface="Arial"/>
              </a:rPr>
              <a:t>5.2</a:t>
            </a:r>
            <a:r>
              <a:rPr sz="2200" spc="-11" dirty="0">
                <a:solidFill>
                  <a:srgbClr val="FF0000"/>
                </a:solidFill>
                <a:latin typeface="Arial"/>
                <a:cs typeface="Arial"/>
              </a:rPr>
              <a:t> </a:t>
            </a:r>
            <a:r>
              <a:rPr sz="2200" dirty="0">
                <a:solidFill>
                  <a:srgbClr val="FF0000"/>
                </a:solidFill>
                <a:latin typeface="Arial"/>
                <a:cs typeface="Arial"/>
              </a:rPr>
              <a:t>m</a:t>
            </a:r>
            <a:endParaRPr sz="2200" dirty="0">
              <a:latin typeface="Arial"/>
              <a:cs typeface="Arial"/>
            </a:endParaRPr>
          </a:p>
        </p:txBody>
      </p:sp>
      <p:sp>
        <p:nvSpPr>
          <p:cNvPr id="39" name="object 39"/>
          <p:cNvSpPr txBox="1"/>
          <p:nvPr/>
        </p:nvSpPr>
        <p:spPr>
          <a:xfrm>
            <a:off x="4994379" y="6416026"/>
            <a:ext cx="210294" cy="107722"/>
          </a:xfrm>
          <a:prstGeom prst="rect">
            <a:avLst/>
          </a:prstGeom>
        </p:spPr>
        <p:txBody>
          <a:bodyPr vert="horz" wrap="square" lIns="0" tIns="0" rIns="0" bIns="0" rtlCol="0">
            <a:spAutoFit/>
          </a:bodyPr>
          <a:lstStyle/>
          <a:p>
            <a:pPr marL="8929"/>
            <a:r>
              <a:rPr sz="700" spc="35" dirty="0">
                <a:latin typeface="Arial"/>
                <a:cs typeface="Arial"/>
              </a:rPr>
              <a:t>0</a:t>
            </a:r>
            <a:r>
              <a:rPr sz="700" spc="21" dirty="0">
                <a:latin typeface="Arial"/>
                <a:cs typeface="Arial"/>
              </a:rPr>
              <a:t>.</a:t>
            </a:r>
            <a:r>
              <a:rPr sz="700" spc="35" dirty="0">
                <a:latin typeface="Arial"/>
                <a:cs typeface="Arial"/>
              </a:rPr>
              <a:t>0</a:t>
            </a:r>
            <a:r>
              <a:rPr sz="700" spc="42" dirty="0">
                <a:latin typeface="Arial"/>
                <a:cs typeface="Arial"/>
              </a:rPr>
              <a:t>2</a:t>
            </a:r>
            <a:endParaRPr sz="700" dirty="0">
              <a:latin typeface="Arial"/>
              <a:cs typeface="Arial"/>
            </a:endParaRPr>
          </a:p>
        </p:txBody>
      </p:sp>
      <p:sp>
        <p:nvSpPr>
          <p:cNvPr id="40" name="object 40"/>
          <p:cNvSpPr txBox="1"/>
          <p:nvPr/>
        </p:nvSpPr>
        <p:spPr>
          <a:xfrm>
            <a:off x="5329104" y="6416026"/>
            <a:ext cx="210294" cy="107722"/>
          </a:xfrm>
          <a:prstGeom prst="rect">
            <a:avLst/>
          </a:prstGeom>
        </p:spPr>
        <p:txBody>
          <a:bodyPr vert="horz" wrap="square" lIns="0" tIns="0" rIns="0" bIns="0" rtlCol="0">
            <a:spAutoFit/>
          </a:bodyPr>
          <a:lstStyle/>
          <a:p>
            <a:pPr marL="8929"/>
            <a:r>
              <a:rPr sz="700" spc="35" dirty="0">
                <a:latin typeface="Arial"/>
                <a:cs typeface="Arial"/>
              </a:rPr>
              <a:t>0</a:t>
            </a:r>
            <a:r>
              <a:rPr sz="700" spc="21" dirty="0">
                <a:latin typeface="Arial"/>
                <a:cs typeface="Arial"/>
              </a:rPr>
              <a:t>.</a:t>
            </a:r>
            <a:r>
              <a:rPr sz="700" spc="35" dirty="0">
                <a:latin typeface="Arial"/>
                <a:cs typeface="Arial"/>
              </a:rPr>
              <a:t>0</a:t>
            </a:r>
            <a:r>
              <a:rPr sz="700" spc="42" dirty="0">
                <a:latin typeface="Arial"/>
                <a:cs typeface="Arial"/>
              </a:rPr>
              <a:t>4</a:t>
            </a:r>
            <a:endParaRPr sz="700" dirty="0">
              <a:latin typeface="Arial"/>
              <a:cs typeface="Arial"/>
            </a:endParaRPr>
          </a:p>
        </p:txBody>
      </p:sp>
      <p:sp>
        <p:nvSpPr>
          <p:cNvPr id="41" name="object 41"/>
          <p:cNvSpPr txBox="1"/>
          <p:nvPr/>
        </p:nvSpPr>
        <p:spPr>
          <a:xfrm>
            <a:off x="5663831" y="6416026"/>
            <a:ext cx="210294" cy="107722"/>
          </a:xfrm>
          <a:prstGeom prst="rect">
            <a:avLst/>
          </a:prstGeom>
        </p:spPr>
        <p:txBody>
          <a:bodyPr vert="horz" wrap="square" lIns="0" tIns="0" rIns="0" bIns="0" rtlCol="0">
            <a:spAutoFit/>
          </a:bodyPr>
          <a:lstStyle/>
          <a:p>
            <a:pPr marL="8929"/>
            <a:r>
              <a:rPr sz="700" spc="35" dirty="0">
                <a:latin typeface="Arial"/>
                <a:cs typeface="Arial"/>
              </a:rPr>
              <a:t>0</a:t>
            </a:r>
            <a:r>
              <a:rPr sz="700" spc="21" dirty="0">
                <a:latin typeface="Arial"/>
                <a:cs typeface="Arial"/>
              </a:rPr>
              <a:t>.</a:t>
            </a:r>
            <a:r>
              <a:rPr sz="700" spc="35" dirty="0">
                <a:latin typeface="Arial"/>
                <a:cs typeface="Arial"/>
              </a:rPr>
              <a:t>0</a:t>
            </a:r>
            <a:r>
              <a:rPr sz="700" spc="42" dirty="0">
                <a:latin typeface="Arial"/>
                <a:cs typeface="Arial"/>
              </a:rPr>
              <a:t>6</a:t>
            </a:r>
            <a:endParaRPr sz="700" dirty="0">
              <a:latin typeface="Arial"/>
              <a:cs typeface="Arial"/>
            </a:endParaRPr>
          </a:p>
        </p:txBody>
      </p:sp>
      <p:sp>
        <p:nvSpPr>
          <p:cNvPr id="42" name="object 42"/>
          <p:cNvSpPr txBox="1"/>
          <p:nvPr/>
        </p:nvSpPr>
        <p:spPr>
          <a:xfrm>
            <a:off x="5999982" y="6416026"/>
            <a:ext cx="210294" cy="107722"/>
          </a:xfrm>
          <a:prstGeom prst="rect">
            <a:avLst/>
          </a:prstGeom>
        </p:spPr>
        <p:txBody>
          <a:bodyPr vert="horz" wrap="square" lIns="0" tIns="0" rIns="0" bIns="0" rtlCol="0">
            <a:spAutoFit/>
          </a:bodyPr>
          <a:lstStyle/>
          <a:p>
            <a:pPr marL="8929"/>
            <a:r>
              <a:rPr sz="700" spc="35" dirty="0">
                <a:latin typeface="Arial"/>
                <a:cs typeface="Arial"/>
              </a:rPr>
              <a:t>0</a:t>
            </a:r>
            <a:r>
              <a:rPr sz="700" spc="21" dirty="0">
                <a:latin typeface="Arial"/>
                <a:cs typeface="Arial"/>
              </a:rPr>
              <a:t>.</a:t>
            </a:r>
            <a:r>
              <a:rPr sz="700" spc="35" dirty="0">
                <a:latin typeface="Arial"/>
                <a:cs typeface="Arial"/>
              </a:rPr>
              <a:t>0</a:t>
            </a:r>
            <a:r>
              <a:rPr sz="700" spc="42" dirty="0">
                <a:latin typeface="Arial"/>
                <a:cs typeface="Arial"/>
              </a:rPr>
              <a:t>8</a:t>
            </a:r>
            <a:endParaRPr sz="700" dirty="0">
              <a:latin typeface="Arial"/>
              <a:cs typeface="Arial"/>
            </a:endParaRPr>
          </a:p>
        </p:txBody>
      </p:sp>
      <p:sp>
        <p:nvSpPr>
          <p:cNvPr id="43" name="object 43"/>
          <p:cNvSpPr/>
          <p:nvPr/>
        </p:nvSpPr>
        <p:spPr>
          <a:xfrm>
            <a:off x="5099985" y="4144959"/>
            <a:ext cx="0" cy="2252960"/>
          </a:xfrm>
          <a:custGeom>
            <a:avLst/>
            <a:gdLst/>
            <a:ahLst/>
            <a:cxnLst/>
            <a:rect l="l" t="t" r="r" b="b"/>
            <a:pathLst>
              <a:path h="3204209">
                <a:moveTo>
                  <a:pt x="0" y="0"/>
                </a:moveTo>
                <a:lnTo>
                  <a:pt x="0" y="3203883"/>
                </a:lnTo>
              </a:path>
            </a:pathLst>
          </a:custGeom>
          <a:ln w="14359">
            <a:solidFill>
              <a:srgbClr val="000000"/>
            </a:solidFill>
          </a:ln>
        </p:spPr>
        <p:txBody>
          <a:bodyPr wrap="square" lIns="0" tIns="0" rIns="0" bIns="0" rtlCol="0"/>
          <a:lstStyle/>
          <a:p>
            <a:endParaRPr/>
          </a:p>
        </p:txBody>
      </p:sp>
      <p:sp>
        <p:nvSpPr>
          <p:cNvPr id="44" name="object 44"/>
          <p:cNvSpPr/>
          <p:nvPr/>
        </p:nvSpPr>
        <p:spPr>
          <a:xfrm>
            <a:off x="5267348" y="6353746"/>
            <a:ext cx="0" cy="22324"/>
          </a:xfrm>
          <a:custGeom>
            <a:avLst/>
            <a:gdLst/>
            <a:ahLst/>
            <a:cxnLst/>
            <a:rect l="l" t="t" r="r" b="b"/>
            <a:pathLst>
              <a:path h="31750">
                <a:moveTo>
                  <a:pt x="0" y="31235"/>
                </a:moveTo>
                <a:lnTo>
                  <a:pt x="0" y="0"/>
                </a:lnTo>
              </a:path>
            </a:pathLst>
          </a:custGeom>
          <a:ln w="14359">
            <a:solidFill>
              <a:srgbClr val="000000"/>
            </a:solidFill>
          </a:ln>
        </p:spPr>
        <p:txBody>
          <a:bodyPr wrap="square" lIns="0" tIns="0" rIns="0" bIns="0" rtlCol="0"/>
          <a:lstStyle/>
          <a:p>
            <a:endParaRPr/>
          </a:p>
        </p:txBody>
      </p:sp>
      <p:sp>
        <p:nvSpPr>
          <p:cNvPr id="45" name="object 45"/>
          <p:cNvSpPr/>
          <p:nvPr/>
        </p:nvSpPr>
        <p:spPr>
          <a:xfrm>
            <a:off x="5434710" y="6353747"/>
            <a:ext cx="0" cy="44202"/>
          </a:xfrm>
          <a:custGeom>
            <a:avLst/>
            <a:gdLst/>
            <a:ahLst/>
            <a:cxnLst/>
            <a:rect l="l" t="t" r="r" b="b"/>
            <a:pathLst>
              <a:path h="62865">
                <a:moveTo>
                  <a:pt x="0" y="62496"/>
                </a:moveTo>
                <a:lnTo>
                  <a:pt x="0" y="0"/>
                </a:lnTo>
              </a:path>
            </a:pathLst>
          </a:custGeom>
          <a:ln w="14359">
            <a:solidFill>
              <a:srgbClr val="000000"/>
            </a:solidFill>
          </a:ln>
        </p:spPr>
        <p:txBody>
          <a:bodyPr wrap="square" lIns="0" tIns="0" rIns="0" bIns="0" rtlCol="0"/>
          <a:lstStyle/>
          <a:p>
            <a:endParaRPr/>
          </a:p>
        </p:txBody>
      </p:sp>
      <p:sp>
        <p:nvSpPr>
          <p:cNvPr id="46" name="object 46"/>
          <p:cNvSpPr/>
          <p:nvPr/>
        </p:nvSpPr>
        <p:spPr>
          <a:xfrm>
            <a:off x="5602075" y="6353746"/>
            <a:ext cx="0" cy="22324"/>
          </a:xfrm>
          <a:custGeom>
            <a:avLst/>
            <a:gdLst/>
            <a:ahLst/>
            <a:cxnLst/>
            <a:rect l="l" t="t" r="r" b="b"/>
            <a:pathLst>
              <a:path h="31750">
                <a:moveTo>
                  <a:pt x="0" y="31235"/>
                </a:moveTo>
                <a:lnTo>
                  <a:pt x="0" y="0"/>
                </a:lnTo>
              </a:path>
            </a:pathLst>
          </a:custGeom>
          <a:ln w="14359">
            <a:solidFill>
              <a:srgbClr val="000000"/>
            </a:solidFill>
          </a:ln>
        </p:spPr>
        <p:txBody>
          <a:bodyPr wrap="square" lIns="0" tIns="0" rIns="0" bIns="0" rtlCol="0"/>
          <a:lstStyle/>
          <a:p>
            <a:endParaRPr/>
          </a:p>
        </p:txBody>
      </p:sp>
      <p:sp>
        <p:nvSpPr>
          <p:cNvPr id="47" name="object 47"/>
          <p:cNvSpPr/>
          <p:nvPr/>
        </p:nvSpPr>
        <p:spPr>
          <a:xfrm>
            <a:off x="5769437" y="6353747"/>
            <a:ext cx="0" cy="44202"/>
          </a:xfrm>
          <a:custGeom>
            <a:avLst/>
            <a:gdLst/>
            <a:ahLst/>
            <a:cxnLst/>
            <a:rect l="l" t="t" r="r" b="b"/>
            <a:pathLst>
              <a:path h="62865">
                <a:moveTo>
                  <a:pt x="0" y="62496"/>
                </a:moveTo>
                <a:lnTo>
                  <a:pt x="0" y="0"/>
                </a:lnTo>
              </a:path>
            </a:pathLst>
          </a:custGeom>
          <a:ln w="14359">
            <a:solidFill>
              <a:srgbClr val="000000"/>
            </a:solidFill>
          </a:ln>
        </p:spPr>
        <p:txBody>
          <a:bodyPr wrap="square" lIns="0" tIns="0" rIns="0" bIns="0" rtlCol="0"/>
          <a:lstStyle/>
          <a:p>
            <a:endParaRPr/>
          </a:p>
        </p:txBody>
      </p:sp>
      <p:sp>
        <p:nvSpPr>
          <p:cNvPr id="48" name="object 48"/>
          <p:cNvSpPr/>
          <p:nvPr/>
        </p:nvSpPr>
        <p:spPr>
          <a:xfrm>
            <a:off x="5938245" y="6353746"/>
            <a:ext cx="0" cy="22324"/>
          </a:xfrm>
          <a:custGeom>
            <a:avLst/>
            <a:gdLst/>
            <a:ahLst/>
            <a:cxnLst/>
            <a:rect l="l" t="t" r="r" b="b"/>
            <a:pathLst>
              <a:path h="31750">
                <a:moveTo>
                  <a:pt x="0" y="31235"/>
                </a:moveTo>
                <a:lnTo>
                  <a:pt x="0" y="0"/>
                </a:lnTo>
              </a:path>
            </a:pathLst>
          </a:custGeom>
          <a:ln w="14359">
            <a:solidFill>
              <a:srgbClr val="000000"/>
            </a:solidFill>
          </a:ln>
        </p:spPr>
        <p:txBody>
          <a:bodyPr wrap="square" lIns="0" tIns="0" rIns="0" bIns="0" rtlCol="0"/>
          <a:lstStyle/>
          <a:p>
            <a:endParaRPr/>
          </a:p>
        </p:txBody>
      </p:sp>
      <p:sp>
        <p:nvSpPr>
          <p:cNvPr id="49" name="object 49"/>
          <p:cNvSpPr/>
          <p:nvPr/>
        </p:nvSpPr>
        <p:spPr>
          <a:xfrm>
            <a:off x="6105608" y="6353747"/>
            <a:ext cx="0" cy="44202"/>
          </a:xfrm>
          <a:custGeom>
            <a:avLst/>
            <a:gdLst/>
            <a:ahLst/>
            <a:cxnLst/>
            <a:rect l="l" t="t" r="r" b="b"/>
            <a:pathLst>
              <a:path h="62865">
                <a:moveTo>
                  <a:pt x="0" y="62496"/>
                </a:moveTo>
                <a:lnTo>
                  <a:pt x="0" y="0"/>
                </a:lnTo>
              </a:path>
            </a:pathLst>
          </a:custGeom>
          <a:ln w="14359">
            <a:solidFill>
              <a:srgbClr val="000000"/>
            </a:solidFill>
          </a:ln>
        </p:spPr>
        <p:txBody>
          <a:bodyPr wrap="square" lIns="0" tIns="0" rIns="0" bIns="0" rtlCol="0"/>
          <a:lstStyle/>
          <a:p>
            <a:endParaRPr/>
          </a:p>
        </p:txBody>
      </p:sp>
      <p:sp>
        <p:nvSpPr>
          <p:cNvPr id="50" name="object 50"/>
          <p:cNvSpPr/>
          <p:nvPr/>
        </p:nvSpPr>
        <p:spPr>
          <a:xfrm>
            <a:off x="6272972" y="6353746"/>
            <a:ext cx="0" cy="22324"/>
          </a:xfrm>
          <a:custGeom>
            <a:avLst/>
            <a:gdLst/>
            <a:ahLst/>
            <a:cxnLst/>
            <a:rect l="l" t="t" r="r" b="b"/>
            <a:pathLst>
              <a:path h="31750">
                <a:moveTo>
                  <a:pt x="0" y="31235"/>
                </a:moveTo>
                <a:lnTo>
                  <a:pt x="0" y="0"/>
                </a:lnTo>
              </a:path>
            </a:pathLst>
          </a:custGeom>
          <a:ln w="14359">
            <a:solidFill>
              <a:srgbClr val="000000"/>
            </a:solidFill>
          </a:ln>
        </p:spPr>
        <p:txBody>
          <a:bodyPr wrap="square" lIns="0" tIns="0" rIns="0" bIns="0" rtlCol="0"/>
          <a:lstStyle/>
          <a:p>
            <a:endParaRPr/>
          </a:p>
        </p:txBody>
      </p:sp>
      <p:sp>
        <p:nvSpPr>
          <p:cNvPr id="51" name="object 51"/>
          <p:cNvSpPr/>
          <p:nvPr/>
        </p:nvSpPr>
        <p:spPr>
          <a:xfrm>
            <a:off x="6440335" y="6353747"/>
            <a:ext cx="0" cy="44202"/>
          </a:xfrm>
          <a:custGeom>
            <a:avLst/>
            <a:gdLst/>
            <a:ahLst/>
            <a:cxnLst/>
            <a:rect l="l" t="t" r="r" b="b"/>
            <a:pathLst>
              <a:path h="62865">
                <a:moveTo>
                  <a:pt x="0" y="62496"/>
                </a:moveTo>
                <a:lnTo>
                  <a:pt x="0" y="0"/>
                </a:lnTo>
              </a:path>
            </a:pathLst>
          </a:custGeom>
          <a:ln w="14359">
            <a:solidFill>
              <a:srgbClr val="000000"/>
            </a:solidFill>
          </a:ln>
        </p:spPr>
        <p:txBody>
          <a:bodyPr wrap="square" lIns="0" tIns="0" rIns="0" bIns="0" rtlCol="0"/>
          <a:lstStyle/>
          <a:p>
            <a:endParaRPr/>
          </a:p>
        </p:txBody>
      </p:sp>
      <p:sp>
        <p:nvSpPr>
          <p:cNvPr id="52" name="object 52"/>
          <p:cNvSpPr/>
          <p:nvPr/>
        </p:nvSpPr>
        <p:spPr>
          <a:xfrm>
            <a:off x="6607698" y="6353746"/>
            <a:ext cx="0" cy="22324"/>
          </a:xfrm>
          <a:custGeom>
            <a:avLst/>
            <a:gdLst/>
            <a:ahLst/>
            <a:cxnLst/>
            <a:rect l="l" t="t" r="r" b="b"/>
            <a:pathLst>
              <a:path h="31750">
                <a:moveTo>
                  <a:pt x="0" y="31235"/>
                </a:moveTo>
                <a:lnTo>
                  <a:pt x="0" y="0"/>
                </a:lnTo>
              </a:path>
            </a:pathLst>
          </a:custGeom>
          <a:ln w="14359">
            <a:solidFill>
              <a:srgbClr val="000000"/>
            </a:solidFill>
          </a:ln>
        </p:spPr>
        <p:txBody>
          <a:bodyPr wrap="square" lIns="0" tIns="0" rIns="0" bIns="0" rtlCol="0"/>
          <a:lstStyle/>
          <a:p>
            <a:endParaRPr/>
          </a:p>
        </p:txBody>
      </p:sp>
      <p:sp>
        <p:nvSpPr>
          <p:cNvPr id="53" name="object 53"/>
          <p:cNvSpPr/>
          <p:nvPr/>
        </p:nvSpPr>
        <p:spPr>
          <a:xfrm>
            <a:off x="6775061" y="6353747"/>
            <a:ext cx="0" cy="44202"/>
          </a:xfrm>
          <a:custGeom>
            <a:avLst/>
            <a:gdLst/>
            <a:ahLst/>
            <a:cxnLst/>
            <a:rect l="l" t="t" r="r" b="b"/>
            <a:pathLst>
              <a:path h="62865">
                <a:moveTo>
                  <a:pt x="0" y="62496"/>
                </a:moveTo>
                <a:lnTo>
                  <a:pt x="0" y="0"/>
                </a:lnTo>
              </a:path>
            </a:pathLst>
          </a:custGeom>
          <a:ln w="14359">
            <a:solidFill>
              <a:srgbClr val="000000"/>
            </a:solidFill>
          </a:ln>
        </p:spPr>
        <p:txBody>
          <a:bodyPr wrap="square" lIns="0" tIns="0" rIns="0" bIns="0" rtlCol="0"/>
          <a:lstStyle/>
          <a:p>
            <a:endParaRPr/>
          </a:p>
        </p:txBody>
      </p:sp>
      <p:sp>
        <p:nvSpPr>
          <p:cNvPr id="54" name="object 54"/>
          <p:cNvSpPr/>
          <p:nvPr/>
        </p:nvSpPr>
        <p:spPr>
          <a:xfrm>
            <a:off x="6942404" y="6353746"/>
            <a:ext cx="0" cy="22324"/>
          </a:xfrm>
          <a:custGeom>
            <a:avLst/>
            <a:gdLst/>
            <a:ahLst/>
            <a:cxnLst/>
            <a:rect l="l" t="t" r="r" b="b"/>
            <a:pathLst>
              <a:path h="31750">
                <a:moveTo>
                  <a:pt x="0" y="31235"/>
                </a:moveTo>
                <a:lnTo>
                  <a:pt x="0" y="0"/>
                </a:lnTo>
              </a:path>
            </a:pathLst>
          </a:custGeom>
          <a:ln w="14359">
            <a:solidFill>
              <a:srgbClr val="000000"/>
            </a:solidFill>
          </a:ln>
        </p:spPr>
        <p:txBody>
          <a:bodyPr wrap="square" lIns="0" tIns="0" rIns="0" bIns="0" rtlCol="0"/>
          <a:lstStyle/>
          <a:p>
            <a:endParaRPr/>
          </a:p>
        </p:txBody>
      </p:sp>
      <p:sp>
        <p:nvSpPr>
          <p:cNvPr id="55" name="object 55"/>
          <p:cNvSpPr/>
          <p:nvPr/>
        </p:nvSpPr>
        <p:spPr>
          <a:xfrm>
            <a:off x="7109767" y="6353747"/>
            <a:ext cx="0" cy="44202"/>
          </a:xfrm>
          <a:custGeom>
            <a:avLst/>
            <a:gdLst/>
            <a:ahLst/>
            <a:cxnLst/>
            <a:rect l="l" t="t" r="r" b="b"/>
            <a:pathLst>
              <a:path h="62865">
                <a:moveTo>
                  <a:pt x="0" y="62496"/>
                </a:moveTo>
                <a:lnTo>
                  <a:pt x="0" y="0"/>
                </a:lnTo>
              </a:path>
            </a:pathLst>
          </a:custGeom>
          <a:ln w="14359">
            <a:solidFill>
              <a:srgbClr val="000000"/>
            </a:solidFill>
          </a:ln>
        </p:spPr>
        <p:txBody>
          <a:bodyPr wrap="square" lIns="0" tIns="0" rIns="0" bIns="0" rtlCol="0"/>
          <a:lstStyle/>
          <a:p>
            <a:endParaRPr/>
          </a:p>
        </p:txBody>
      </p:sp>
      <p:sp>
        <p:nvSpPr>
          <p:cNvPr id="56" name="object 56"/>
          <p:cNvSpPr/>
          <p:nvPr/>
        </p:nvSpPr>
        <p:spPr>
          <a:xfrm>
            <a:off x="7277190" y="6353746"/>
            <a:ext cx="0" cy="22324"/>
          </a:xfrm>
          <a:custGeom>
            <a:avLst/>
            <a:gdLst/>
            <a:ahLst/>
            <a:cxnLst/>
            <a:rect l="l" t="t" r="r" b="b"/>
            <a:pathLst>
              <a:path h="31750">
                <a:moveTo>
                  <a:pt x="0" y="31235"/>
                </a:moveTo>
                <a:lnTo>
                  <a:pt x="0" y="0"/>
                </a:lnTo>
              </a:path>
            </a:pathLst>
          </a:custGeom>
          <a:ln w="14359">
            <a:solidFill>
              <a:srgbClr val="000000"/>
            </a:solidFill>
          </a:ln>
        </p:spPr>
        <p:txBody>
          <a:bodyPr wrap="square" lIns="0" tIns="0" rIns="0" bIns="0" rtlCol="0"/>
          <a:lstStyle/>
          <a:p>
            <a:endParaRPr/>
          </a:p>
        </p:txBody>
      </p:sp>
      <p:sp>
        <p:nvSpPr>
          <p:cNvPr id="57" name="object 57"/>
          <p:cNvSpPr/>
          <p:nvPr/>
        </p:nvSpPr>
        <p:spPr>
          <a:xfrm>
            <a:off x="7444555" y="6353747"/>
            <a:ext cx="0" cy="44202"/>
          </a:xfrm>
          <a:custGeom>
            <a:avLst/>
            <a:gdLst/>
            <a:ahLst/>
            <a:cxnLst/>
            <a:rect l="l" t="t" r="r" b="b"/>
            <a:pathLst>
              <a:path h="62865">
                <a:moveTo>
                  <a:pt x="0" y="62496"/>
                </a:moveTo>
                <a:lnTo>
                  <a:pt x="0" y="0"/>
                </a:lnTo>
              </a:path>
            </a:pathLst>
          </a:custGeom>
          <a:ln w="14359">
            <a:solidFill>
              <a:srgbClr val="000000"/>
            </a:solidFill>
          </a:ln>
        </p:spPr>
        <p:txBody>
          <a:bodyPr wrap="square" lIns="0" tIns="0" rIns="0" bIns="0" rtlCol="0"/>
          <a:lstStyle/>
          <a:p>
            <a:endParaRPr/>
          </a:p>
        </p:txBody>
      </p:sp>
      <p:sp>
        <p:nvSpPr>
          <p:cNvPr id="58" name="object 58"/>
          <p:cNvSpPr/>
          <p:nvPr/>
        </p:nvSpPr>
        <p:spPr>
          <a:xfrm>
            <a:off x="7613342" y="6353746"/>
            <a:ext cx="0" cy="22324"/>
          </a:xfrm>
          <a:custGeom>
            <a:avLst/>
            <a:gdLst/>
            <a:ahLst/>
            <a:cxnLst/>
            <a:rect l="l" t="t" r="r" b="b"/>
            <a:pathLst>
              <a:path h="31750">
                <a:moveTo>
                  <a:pt x="0" y="31235"/>
                </a:moveTo>
                <a:lnTo>
                  <a:pt x="0" y="0"/>
                </a:lnTo>
              </a:path>
            </a:pathLst>
          </a:custGeom>
          <a:ln w="14359">
            <a:solidFill>
              <a:srgbClr val="000000"/>
            </a:solidFill>
          </a:ln>
        </p:spPr>
        <p:txBody>
          <a:bodyPr wrap="square" lIns="0" tIns="0" rIns="0" bIns="0" rtlCol="0"/>
          <a:lstStyle/>
          <a:p>
            <a:endParaRPr/>
          </a:p>
        </p:txBody>
      </p:sp>
      <p:sp>
        <p:nvSpPr>
          <p:cNvPr id="59" name="object 59"/>
          <p:cNvSpPr/>
          <p:nvPr/>
        </p:nvSpPr>
        <p:spPr>
          <a:xfrm>
            <a:off x="7780705" y="6353747"/>
            <a:ext cx="0" cy="44202"/>
          </a:xfrm>
          <a:custGeom>
            <a:avLst/>
            <a:gdLst/>
            <a:ahLst/>
            <a:cxnLst/>
            <a:rect l="l" t="t" r="r" b="b"/>
            <a:pathLst>
              <a:path h="62865">
                <a:moveTo>
                  <a:pt x="0" y="62496"/>
                </a:moveTo>
                <a:lnTo>
                  <a:pt x="0" y="0"/>
                </a:lnTo>
              </a:path>
            </a:pathLst>
          </a:custGeom>
          <a:ln w="14359">
            <a:solidFill>
              <a:srgbClr val="000000"/>
            </a:solidFill>
          </a:ln>
        </p:spPr>
        <p:txBody>
          <a:bodyPr wrap="square" lIns="0" tIns="0" rIns="0" bIns="0" rtlCol="0"/>
          <a:lstStyle/>
          <a:p>
            <a:endParaRPr/>
          </a:p>
        </p:txBody>
      </p:sp>
      <p:sp>
        <p:nvSpPr>
          <p:cNvPr id="60" name="object 60"/>
          <p:cNvSpPr/>
          <p:nvPr/>
        </p:nvSpPr>
        <p:spPr>
          <a:xfrm>
            <a:off x="7948069" y="6353746"/>
            <a:ext cx="0" cy="22324"/>
          </a:xfrm>
          <a:custGeom>
            <a:avLst/>
            <a:gdLst/>
            <a:ahLst/>
            <a:cxnLst/>
            <a:rect l="l" t="t" r="r" b="b"/>
            <a:pathLst>
              <a:path h="31750">
                <a:moveTo>
                  <a:pt x="0" y="31235"/>
                </a:moveTo>
                <a:lnTo>
                  <a:pt x="0" y="0"/>
                </a:lnTo>
              </a:path>
            </a:pathLst>
          </a:custGeom>
          <a:ln w="14359">
            <a:solidFill>
              <a:srgbClr val="000000"/>
            </a:solidFill>
          </a:ln>
        </p:spPr>
        <p:txBody>
          <a:bodyPr wrap="square" lIns="0" tIns="0" rIns="0" bIns="0" rtlCol="0"/>
          <a:lstStyle/>
          <a:p>
            <a:endParaRPr/>
          </a:p>
        </p:txBody>
      </p:sp>
      <p:sp>
        <p:nvSpPr>
          <p:cNvPr id="61" name="object 61"/>
          <p:cNvSpPr/>
          <p:nvPr/>
        </p:nvSpPr>
        <p:spPr>
          <a:xfrm>
            <a:off x="8115431" y="6353747"/>
            <a:ext cx="0" cy="44202"/>
          </a:xfrm>
          <a:custGeom>
            <a:avLst/>
            <a:gdLst/>
            <a:ahLst/>
            <a:cxnLst/>
            <a:rect l="l" t="t" r="r" b="b"/>
            <a:pathLst>
              <a:path h="62865">
                <a:moveTo>
                  <a:pt x="0" y="62496"/>
                </a:moveTo>
                <a:lnTo>
                  <a:pt x="0" y="0"/>
                </a:lnTo>
              </a:path>
            </a:pathLst>
          </a:custGeom>
          <a:ln w="14359">
            <a:solidFill>
              <a:srgbClr val="000000"/>
            </a:solidFill>
          </a:ln>
        </p:spPr>
        <p:txBody>
          <a:bodyPr wrap="square" lIns="0" tIns="0" rIns="0" bIns="0" rtlCol="0"/>
          <a:lstStyle/>
          <a:p>
            <a:endParaRPr/>
          </a:p>
        </p:txBody>
      </p:sp>
      <p:sp>
        <p:nvSpPr>
          <p:cNvPr id="62" name="object 62"/>
          <p:cNvSpPr/>
          <p:nvPr/>
        </p:nvSpPr>
        <p:spPr>
          <a:xfrm>
            <a:off x="8282794" y="6353746"/>
            <a:ext cx="0" cy="22324"/>
          </a:xfrm>
          <a:custGeom>
            <a:avLst/>
            <a:gdLst/>
            <a:ahLst/>
            <a:cxnLst/>
            <a:rect l="l" t="t" r="r" b="b"/>
            <a:pathLst>
              <a:path h="31750">
                <a:moveTo>
                  <a:pt x="0" y="31235"/>
                </a:moveTo>
                <a:lnTo>
                  <a:pt x="0" y="0"/>
                </a:lnTo>
              </a:path>
            </a:pathLst>
          </a:custGeom>
          <a:ln w="14359">
            <a:solidFill>
              <a:srgbClr val="000000"/>
            </a:solidFill>
          </a:ln>
        </p:spPr>
        <p:txBody>
          <a:bodyPr wrap="square" lIns="0" tIns="0" rIns="0" bIns="0" rtlCol="0"/>
          <a:lstStyle/>
          <a:p>
            <a:endParaRPr/>
          </a:p>
        </p:txBody>
      </p:sp>
      <p:sp>
        <p:nvSpPr>
          <p:cNvPr id="63" name="object 63"/>
          <p:cNvSpPr/>
          <p:nvPr/>
        </p:nvSpPr>
        <p:spPr>
          <a:xfrm>
            <a:off x="8450158" y="5468272"/>
            <a:ext cx="0" cy="929580"/>
          </a:xfrm>
          <a:custGeom>
            <a:avLst/>
            <a:gdLst/>
            <a:ahLst/>
            <a:cxnLst/>
            <a:rect l="l" t="t" r="r" b="b"/>
            <a:pathLst>
              <a:path h="1322070">
                <a:moveTo>
                  <a:pt x="0" y="0"/>
                </a:moveTo>
                <a:lnTo>
                  <a:pt x="0" y="1321837"/>
                </a:lnTo>
              </a:path>
            </a:pathLst>
          </a:custGeom>
          <a:ln w="14359">
            <a:solidFill>
              <a:srgbClr val="000000"/>
            </a:solidFill>
          </a:ln>
        </p:spPr>
        <p:txBody>
          <a:bodyPr wrap="square" lIns="0" tIns="0" rIns="0" bIns="0" rtlCol="0"/>
          <a:lstStyle/>
          <a:p>
            <a:endParaRPr/>
          </a:p>
        </p:txBody>
      </p:sp>
      <p:sp>
        <p:nvSpPr>
          <p:cNvPr id="64" name="object 64"/>
          <p:cNvSpPr/>
          <p:nvPr/>
        </p:nvSpPr>
        <p:spPr>
          <a:xfrm>
            <a:off x="5050913" y="6353746"/>
            <a:ext cx="3399532" cy="0"/>
          </a:xfrm>
          <a:custGeom>
            <a:avLst/>
            <a:gdLst/>
            <a:ahLst/>
            <a:cxnLst/>
            <a:rect l="l" t="t" r="r" b="b"/>
            <a:pathLst>
              <a:path w="4834890">
                <a:moveTo>
                  <a:pt x="0" y="0"/>
                </a:moveTo>
                <a:lnTo>
                  <a:pt x="4834480" y="0"/>
                </a:lnTo>
              </a:path>
            </a:pathLst>
          </a:custGeom>
          <a:ln w="12869">
            <a:solidFill>
              <a:srgbClr val="000000"/>
            </a:solidFill>
          </a:ln>
        </p:spPr>
        <p:txBody>
          <a:bodyPr wrap="square" lIns="0" tIns="0" rIns="0" bIns="0" rtlCol="0"/>
          <a:lstStyle/>
          <a:p>
            <a:endParaRPr/>
          </a:p>
        </p:txBody>
      </p:sp>
      <p:sp>
        <p:nvSpPr>
          <p:cNvPr id="65" name="object 65"/>
          <p:cNvSpPr/>
          <p:nvPr/>
        </p:nvSpPr>
        <p:spPr>
          <a:xfrm>
            <a:off x="5075419" y="6170096"/>
            <a:ext cx="25003" cy="0"/>
          </a:xfrm>
          <a:custGeom>
            <a:avLst/>
            <a:gdLst/>
            <a:ahLst/>
            <a:cxnLst/>
            <a:rect l="l" t="t" r="r" b="b"/>
            <a:pathLst>
              <a:path w="35559">
                <a:moveTo>
                  <a:pt x="0" y="0"/>
                </a:moveTo>
                <a:lnTo>
                  <a:pt x="34938" y="0"/>
                </a:lnTo>
              </a:path>
            </a:pathLst>
          </a:custGeom>
          <a:ln w="12869">
            <a:solidFill>
              <a:srgbClr val="000000"/>
            </a:solidFill>
          </a:ln>
        </p:spPr>
        <p:txBody>
          <a:bodyPr wrap="square" lIns="0" tIns="0" rIns="0" bIns="0" rtlCol="0"/>
          <a:lstStyle/>
          <a:p>
            <a:endParaRPr/>
          </a:p>
        </p:txBody>
      </p:sp>
      <p:sp>
        <p:nvSpPr>
          <p:cNvPr id="66" name="object 66"/>
          <p:cNvSpPr/>
          <p:nvPr/>
        </p:nvSpPr>
        <p:spPr>
          <a:xfrm>
            <a:off x="5050913" y="5985205"/>
            <a:ext cx="49113" cy="0"/>
          </a:xfrm>
          <a:custGeom>
            <a:avLst/>
            <a:gdLst/>
            <a:ahLst/>
            <a:cxnLst/>
            <a:rect l="l" t="t" r="r" b="b"/>
            <a:pathLst>
              <a:path w="69850">
                <a:moveTo>
                  <a:pt x="0" y="0"/>
                </a:moveTo>
                <a:lnTo>
                  <a:pt x="69790" y="0"/>
                </a:lnTo>
              </a:path>
            </a:pathLst>
          </a:custGeom>
          <a:ln w="12869">
            <a:solidFill>
              <a:srgbClr val="000000"/>
            </a:solidFill>
          </a:ln>
        </p:spPr>
        <p:txBody>
          <a:bodyPr wrap="square" lIns="0" tIns="0" rIns="0" bIns="0" rtlCol="0"/>
          <a:lstStyle/>
          <a:p>
            <a:endParaRPr/>
          </a:p>
        </p:txBody>
      </p:sp>
      <p:sp>
        <p:nvSpPr>
          <p:cNvPr id="67" name="object 67"/>
          <p:cNvSpPr/>
          <p:nvPr/>
        </p:nvSpPr>
        <p:spPr>
          <a:xfrm>
            <a:off x="5075419" y="5801554"/>
            <a:ext cx="25003" cy="0"/>
          </a:xfrm>
          <a:custGeom>
            <a:avLst/>
            <a:gdLst/>
            <a:ahLst/>
            <a:cxnLst/>
            <a:rect l="l" t="t" r="r" b="b"/>
            <a:pathLst>
              <a:path w="35559">
                <a:moveTo>
                  <a:pt x="0" y="0"/>
                </a:moveTo>
                <a:lnTo>
                  <a:pt x="34938" y="0"/>
                </a:lnTo>
              </a:path>
            </a:pathLst>
          </a:custGeom>
          <a:ln w="12869">
            <a:solidFill>
              <a:srgbClr val="000000"/>
            </a:solidFill>
          </a:ln>
        </p:spPr>
        <p:txBody>
          <a:bodyPr wrap="square" lIns="0" tIns="0" rIns="0" bIns="0" rtlCol="0"/>
          <a:lstStyle/>
          <a:p>
            <a:endParaRPr/>
          </a:p>
        </p:txBody>
      </p:sp>
      <p:sp>
        <p:nvSpPr>
          <p:cNvPr id="68" name="object 68"/>
          <p:cNvSpPr/>
          <p:nvPr/>
        </p:nvSpPr>
        <p:spPr>
          <a:xfrm>
            <a:off x="5050913" y="5617903"/>
            <a:ext cx="49113" cy="0"/>
          </a:xfrm>
          <a:custGeom>
            <a:avLst/>
            <a:gdLst/>
            <a:ahLst/>
            <a:cxnLst/>
            <a:rect l="l" t="t" r="r" b="b"/>
            <a:pathLst>
              <a:path w="69850">
                <a:moveTo>
                  <a:pt x="0" y="0"/>
                </a:moveTo>
                <a:lnTo>
                  <a:pt x="69790" y="0"/>
                </a:lnTo>
              </a:path>
            </a:pathLst>
          </a:custGeom>
          <a:ln w="12869">
            <a:solidFill>
              <a:srgbClr val="000000"/>
            </a:solidFill>
          </a:ln>
        </p:spPr>
        <p:txBody>
          <a:bodyPr wrap="square" lIns="0" tIns="0" rIns="0" bIns="0" rtlCol="0"/>
          <a:lstStyle/>
          <a:p>
            <a:endParaRPr/>
          </a:p>
        </p:txBody>
      </p:sp>
      <p:sp>
        <p:nvSpPr>
          <p:cNvPr id="69" name="object 69"/>
          <p:cNvSpPr/>
          <p:nvPr/>
        </p:nvSpPr>
        <p:spPr>
          <a:xfrm>
            <a:off x="5075419" y="5432994"/>
            <a:ext cx="25003" cy="0"/>
          </a:xfrm>
          <a:custGeom>
            <a:avLst/>
            <a:gdLst/>
            <a:ahLst/>
            <a:cxnLst/>
            <a:rect l="l" t="t" r="r" b="b"/>
            <a:pathLst>
              <a:path w="35559">
                <a:moveTo>
                  <a:pt x="0" y="0"/>
                </a:moveTo>
                <a:lnTo>
                  <a:pt x="34938" y="0"/>
                </a:lnTo>
              </a:path>
            </a:pathLst>
          </a:custGeom>
          <a:ln w="12869">
            <a:solidFill>
              <a:srgbClr val="000000"/>
            </a:solidFill>
          </a:ln>
        </p:spPr>
        <p:txBody>
          <a:bodyPr wrap="square" lIns="0" tIns="0" rIns="0" bIns="0" rtlCol="0"/>
          <a:lstStyle/>
          <a:p>
            <a:endParaRPr/>
          </a:p>
        </p:txBody>
      </p:sp>
      <p:sp>
        <p:nvSpPr>
          <p:cNvPr id="70" name="object 70"/>
          <p:cNvSpPr/>
          <p:nvPr/>
        </p:nvSpPr>
        <p:spPr>
          <a:xfrm>
            <a:off x="5050913" y="5249362"/>
            <a:ext cx="49113" cy="0"/>
          </a:xfrm>
          <a:custGeom>
            <a:avLst/>
            <a:gdLst/>
            <a:ahLst/>
            <a:cxnLst/>
            <a:rect l="l" t="t" r="r" b="b"/>
            <a:pathLst>
              <a:path w="69850">
                <a:moveTo>
                  <a:pt x="0" y="0"/>
                </a:moveTo>
                <a:lnTo>
                  <a:pt x="69790" y="0"/>
                </a:lnTo>
              </a:path>
            </a:pathLst>
          </a:custGeom>
          <a:ln w="12869">
            <a:solidFill>
              <a:srgbClr val="000000"/>
            </a:solidFill>
          </a:ln>
        </p:spPr>
        <p:txBody>
          <a:bodyPr wrap="square" lIns="0" tIns="0" rIns="0" bIns="0" rtlCol="0"/>
          <a:lstStyle/>
          <a:p>
            <a:endParaRPr/>
          </a:p>
        </p:txBody>
      </p:sp>
      <p:sp>
        <p:nvSpPr>
          <p:cNvPr id="71" name="object 71"/>
          <p:cNvSpPr/>
          <p:nvPr/>
        </p:nvSpPr>
        <p:spPr>
          <a:xfrm>
            <a:off x="5075419" y="5065711"/>
            <a:ext cx="25003" cy="0"/>
          </a:xfrm>
          <a:custGeom>
            <a:avLst/>
            <a:gdLst/>
            <a:ahLst/>
            <a:cxnLst/>
            <a:rect l="l" t="t" r="r" b="b"/>
            <a:pathLst>
              <a:path w="35559">
                <a:moveTo>
                  <a:pt x="0" y="0"/>
                </a:moveTo>
                <a:lnTo>
                  <a:pt x="34938" y="0"/>
                </a:lnTo>
              </a:path>
            </a:pathLst>
          </a:custGeom>
          <a:ln w="12869">
            <a:solidFill>
              <a:srgbClr val="000000"/>
            </a:solidFill>
          </a:ln>
        </p:spPr>
        <p:txBody>
          <a:bodyPr wrap="square" lIns="0" tIns="0" rIns="0" bIns="0" rtlCol="0"/>
          <a:lstStyle/>
          <a:p>
            <a:endParaRPr/>
          </a:p>
        </p:txBody>
      </p:sp>
      <p:sp>
        <p:nvSpPr>
          <p:cNvPr id="72" name="object 72"/>
          <p:cNvSpPr/>
          <p:nvPr/>
        </p:nvSpPr>
        <p:spPr>
          <a:xfrm>
            <a:off x="5050913" y="4880801"/>
            <a:ext cx="49113" cy="0"/>
          </a:xfrm>
          <a:custGeom>
            <a:avLst/>
            <a:gdLst/>
            <a:ahLst/>
            <a:cxnLst/>
            <a:rect l="l" t="t" r="r" b="b"/>
            <a:pathLst>
              <a:path w="69850">
                <a:moveTo>
                  <a:pt x="0" y="0"/>
                </a:moveTo>
                <a:lnTo>
                  <a:pt x="69790" y="0"/>
                </a:lnTo>
              </a:path>
            </a:pathLst>
          </a:custGeom>
          <a:ln w="12869">
            <a:solidFill>
              <a:srgbClr val="000000"/>
            </a:solidFill>
          </a:ln>
        </p:spPr>
        <p:txBody>
          <a:bodyPr wrap="square" lIns="0" tIns="0" rIns="0" bIns="0" rtlCol="0"/>
          <a:lstStyle/>
          <a:p>
            <a:endParaRPr/>
          </a:p>
        </p:txBody>
      </p:sp>
      <p:sp>
        <p:nvSpPr>
          <p:cNvPr id="73" name="object 73"/>
          <p:cNvSpPr/>
          <p:nvPr/>
        </p:nvSpPr>
        <p:spPr>
          <a:xfrm>
            <a:off x="5075419" y="4697169"/>
            <a:ext cx="25003" cy="0"/>
          </a:xfrm>
          <a:custGeom>
            <a:avLst/>
            <a:gdLst/>
            <a:ahLst/>
            <a:cxnLst/>
            <a:rect l="l" t="t" r="r" b="b"/>
            <a:pathLst>
              <a:path w="35559">
                <a:moveTo>
                  <a:pt x="0" y="0"/>
                </a:moveTo>
                <a:lnTo>
                  <a:pt x="34938" y="0"/>
                </a:lnTo>
              </a:path>
            </a:pathLst>
          </a:custGeom>
          <a:ln w="12869">
            <a:solidFill>
              <a:srgbClr val="000000"/>
            </a:solidFill>
          </a:ln>
        </p:spPr>
        <p:txBody>
          <a:bodyPr wrap="square" lIns="0" tIns="0" rIns="0" bIns="0" rtlCol="0"/>
          <a:lstStyle/>
          <a:p>
            <a:endParaRPr/>
          </a:p>
        </p:txBody>
      </p:sp>
      <p:sp>
        <p:nvSpPr>
          <p:cNvPr id="74" name="object 74"/>
          <p:cNvSpPr/>
          <p:nvPr/>
        </p:nvSpPr>
        <p:spPr>
          <a:xfrm>
            <a:off x="5050913" y="4513518"/>
            <a:ext cx="49113" cy="0"/>
          </a:xfrm>
          <a:custGeom>
            <a:avLst/>
            <a:gdLst/>
            <a:ahLst/>
            <a:cxnLst/>
            <a:rect l="l" t="t" r="r" b="b"/>
            <a:pathLst>
              <a:path w="69850">
                <a:moveTo>
                  <a:pt x="0" y="0"/>
                </a:moveTo>
                <a:lnTo>
                  <a:pt x="69790" y="0"/>
                </a:lnTo>
              </a:path>
            </a:pathLst>
          </a:custGeom>
          <a:ln w="12869">
            <a:solidFill>
              <a:srgbClr val="000000"/>
            </a:solidFill>
          </a:ln>
        </p:spPr>
        <p:txBody>
          <a:bodyPr wrap="square" lIns="0" tIns="0" rIns="0" bIns="0" rtlCol="0"/>
          <a:lstStyle/>
          <a:p>
            <a:endParaRPr/>
          </a:p>
        </p:txBody>
      </p:sp>
      <p:sp>
        <p:nvSpPr>
          <p:cNvPr id="75" name="object 75"/>
          <p:cNvSpPr/>
          <p:nvPr/>
        </p:nvSpPr>
        <p:spPr>
          <a:xfrm>
            <a:off x="5075419" y="4328609"/>
            <a:ext cx="25003" cy="0"/>
          </a:xfrm>
          <a:custGeom>
            <a:avLst/>
            <a:gdLst/>
            <a:ahLst/>
            <a:cxnLst/>
            <a:rect l="l" t="t" r="r" b="b"/>
            <a:pathLst>
              <a:path w="35559">
                <a:moveTo>
                  <a:pt x="0" y="0"/>
                </a:moveTo>
                <a:lnTo>
                  <a:pt x="34938" y="0"/>
                </a:lnTo>
              </a:path>
            </a:pathLst>
          </a:custGeom>
          <a:ln w="12869">
            <a:solidFill>
              <a:srgbClr val="000000"/>
            </a:solidFill>
          </a:ln>
        </p:spPr>
        <p:txBody>
          <a:bodyPr wrap="square" lIns="0" tIns="0" rIns="0" bIns="0" rtlCol="0"/>
          <a:lstStyle/>
          <a:p>
            <a:endParaRPr/>
          </a:p>
        </p:txBody>
      </p:sp>
      <p:sp>
        <p:nvSpPr>
          <p:cNvPr id="76" name="object 76"/>
          <p:cNvSpPr/>
          <p:nvPr/>
        </p:nvSpPr>
        <p:spPr>
          <a:xfrm>
            <a:off x="5050913" y="4144958"/>
            <a:ext cx="938957" cy="0"/>
          </a:xfrm>
          <a:custGeom>
            <a:avLst/>
            <a:gdLst/>
            <a:ahLst/>
            <a:cxnLst/>
            <a:rect l="l" t="t" r="r" b="b"/>
            <a:pathLst>
              <a:path w="1335404">
                <a:moveTo>
                  <a:pt x="0" y="0"/>
                </a:moveTo>
                <a:lnTo>
                  <a:pt x="1335003" y="0"/>
                </a:lnTo>
              </a:path>
            </a:pathLst>
          </a:custGeom>
          <a:ln w="12869">
            <a:solidFill>
              <a:srgbClr val="000000"/>
            </a:solidFill>
          </a:ln>
        </p:spPr>
        <p:txBody>
          <a:bodyPr wrap="square" lIns="0" tIns="0" rIns="0" bIns="0" rtlCol="0"/>
          <a:lstStyle/>
          <a:p>
            <a:endParaRPr/>
          </a:p>
        </p:txBody>
      </p:sp>
      <p:sp>
        <p:nvSpPr>
          <p:cNvPr id="77" name="object 77"/>
          <p:cNvSpPr/>
          <p:nvPr/>
        </p:nvSpPr>
        <p:spPr>
          <a:xfrm>
            <a:off x="5099985" y="4144958"/>
            <a:ext cx="0" cy="0"/>
          </a:xfrm>
          <a:custGeom>
            <a:avLst/>
            <a:gdLst/>
            <a:ahLst/>
            <a:cxnLst/>
            <a:rect l="l" t="t" r="r" b="b"/>
            <a:pathLst>
              <a:path>
                <a:moveTo>
                  <a:pt x="0" y="0"/>
                </a:moveTo>
                <a:lnTo>
                  <a:pt x="0" y="0"/>
                </a:lnTo>
              </a:path>
            </a:pathLst>
          </a:custGeom>
          <a:ln w="12869">
            <a:solidFill>
              <a:srgbClr val="000000"/>
            </a:solidFill>
          </a:ln>
        </p:spPr>
        <p:txBody>
          <a:bodyPr wrap="square" lIns="0" tIns="0" rIns="0" bIns="0" rtlCol="0"/>
          <a:lstStyle/>
          <a:p>
            <a:endParaRPr/>
          </a:p>
        </p:txBody>
      </p:sp>
      <p:sp>
        <p:nvSpPr>
          <p:cNvPr id="78" name="object 78"/>
          <p:cNvSpPr/>
          <p:nvPr/>
        </p:nvSpPr>
        <p:spPr>
          <a:xfrm>
            <a:off x="5267348" y="4144958"/>
            <a:ext cx="0" cy="0"/>
          </a:xfrm>
          <a:custGeom>
            <a:avLst/>
            <a:gdLst/>
            <a:ahLst/>
            <a:cxnLst/>
            <a:rect l="l" t="t" r="r" b="b"/>
            <a:pathLst>
              <a:path>
                <a:moveTo>
                  <a:pt x="0" y="0"/>
                </a:moveTo>
                <a:lnTo>
                  <a:pt x="0" y="0"/>
                </a:lnTo>
              </a:path>
            </a:pathLst>
          </a:custGeom>
          <a:ln w="12869">
            <a:solidFill>
              <a:srgbClr val="000000"/>
            </a:solidFill>
          </a:ln>
        </p:spPr>
        <p:txBody>
          <a:bodyPr wrap="square" lIns="0" tIns="0" rIns="0" bIns="0" rtlCol="0"/>
          <a:lstStyle/>
          <a:p>
            <a:endParaRPr/>
          </a:p>
        </p:txBody>
      </p:sp>
      <p:sp>
        <p:nvSpPr>
          <p:cNvPr id="79" name="object 79"/>
          <p:cNvSpPr/>
          <p:nvPr/>
        </p:nvSpPr>
        <p:spPr>
          <a:xfrm>
            <a:off x="5434710" y="4144958"/>
            <a:ext cx="0" cy="0"/>
          </a:xfrm>
          <a:custGeom>
            <a:avLst/>
            <a:gdLst/>
            <a:ahLst/>
            <a:cxnLst/>
            <a:rect l="l" t="t" r="r" b="b"/>
            <a:pathLst>
              <a:path>
                <a:moveTo>
                  <a:pt x="0" y="0"/>
                </a:moveTo>
                <a:lnTo>
                  <a:pt x="0" y="0"/>
                </a:lnTo>
              </a:path>
            </a:pathLst>
          </a:custGeom>
          <a:ln w="12869">
            <a:solidFill>
              <a:srgbClr val="000000"/>
            </a:solidFill>
          </a:ln>
        </p:spPr>
        <p:txBody>
          <a:bodyPr wrap="square" lIns="0" tIns="0" rIns="0" bIns="0" rtlCol="0"/>
          <a:lstStyle/>
          <a:p>
            <a:endParaRPr/>
          </a:p>
        </p:txBody>
      </p:sp>
      <p:sp>
        <p:nvSpPr>
          <p:cNvPr id="80" name="object 80"/>
          <p:cNvSpPr/>
          <p:nvPr/>
        </p:nvSpPr>
        <p:spPr>
          <a:xfrm>
            <a:off x="5602075" y="4144958"/>
            <a:ext cx="0" cy="0"/>
          </a:xfrm>
          <a:custGeom>
            <a:avLst/>
            <a:gdLst/>
            <a:ahLst/>
            <a:cxnLst/>
            <a:rect l="l" t="t" r="r" b="b"/>
            <a:pathLst>
              <a:path>
                <a:moveTo>
                  <a:pt x="0" y="0"/>
                </a:moveTo>
                <a:lnTo>
                  <a:pt x="0" y="0"/>
                </a:lnTo>
              </a:path>
            </a:pathLst>
          </a:custGeom>
          <a:ln w="12869">
            <a:solidFill>
              <a:srgbClr val="000000"/>
            </a:solidFill>
          </a:ln>
        </p:spPr>
        <p:txBody>
          <a:bodyPr wrap="square" lIns="0" tIns="0" rIns="0" bIns="0" rtlCol="0"/>
          <a:lstStyle/>
          <a:p>
            <a:endParaRPr/>
          </a:p>
        </p:txBody>
      </p:sp>
      <p:sp>
        <p:nvSpPr>
          <p:cNvPr id="81" name="object 81"/>
          <p:cNvSpPr/>
          <p:nvPr/>
        </p:nvSpPr>
        <p:spPr>
          <a:xfrm>
            <a:off x="5769437" y="4144958"/>
            <a:ext cx="0" cy="0"/>
          </a:xfrm>
          <a:custGeom>
            <a:avLst/>
            <a:gdLst/>
            <a:ahLst/>
            <a:cxnLst/>
            <a:rect l="l" t="t" r="r" b="b"/>
            <a:pathLst>
              <a:path>
                <a:moveTo>
                  <a:pt x="0" y="0"/>
                </a:moveTo>
                <a:lnTo>
                  <a:pt x="0" y="0"/>
                </a:lnTo>
              </a:path>
            </a:pathLst>
          </a:custGeom>
          <a:ln w="12869">
            <a:solidFill>
              <a:srgbClr val="000000"/>
            </a:solidFill>
          </a:ln>
        </p:spPr>
        <p:txBody>
          <a:bodyPr wrap="square" lIns="0" tIns="0" rIns="0" bIns="0" rtlCol="0"/>
          <a:lstStyle/>
          <a:p>
            <a:endParaRPr/>
          </a:p>
        </p:txBody>
      </p:sp>
      <p:sp>
        <p:nvSpPr>
          <p:cNvPr id="82" name="object 82"/>
          <p:cNvSpPr/>
          <p:nvPr/>
        </p:nvSpPr>
        <p:spPr>
          <a:xfrm>
            <a:off x="5938245" y="4144958"/>
            <a:ext cx="0" cy="0"/>
          </a:xfrm>
          <a:custGeom>
            <a:avLst/>
            <a:gdLst/>
            <a:ahLst/>
            <a:cxnLst/>
            <a:rect l="l" t="t" r="r" b="b"/>
            <a:pathLst>
              <a:path>
                <a:moveTo>
                  <a:pt x="0" y="0"/>
                </a:moveTo>
                <a:lnTo>
                  <a:pt x="0" y="0"/>
                </a:lnTo>
              </a:path>
            </a:pathLst>
          </a:custGeom>
          <a:ln w="12869">
            <a:solidFill>
              <a:srgbClr val="000000"/>
            </a:solidFill>
          </a:ln>
        </p:spPr>
        <p:txBody>
          <a:bodyPr wrap="square" lIns="0" tIns="0" rIns="0" bIns="0" rtlCol="0"/>
          <a:lstStyle/>
          <a:p>
            <a:endParaRPr/>
          </a:p>
        </p:txBody>
      </p:sp>
      <p:sp>
        <p:nvSpPr>
          <p:cNvPr id="83" name="object 83"/>
          <p:cNvSpPr/>
          <p:nvPr/>
        </p:nvSpPr>
        <p:spPr>
          <a:xfrm>
            <a:off x="6105608" y="4144958"/>
            <a:ext cx="0" cy="0"/>
          </a:xfrm>
          <a:custGeom>
            <a:avLst/>
            <a:gdLst/>
            <a:ahLst/>
            <a:cxnLst/>
            <a:rect l="l" t="t" r="r" b="b"/>
            <a:pathLst>
              <a:path>
                <a:moveTo>
                  <a:pt x="0" y="0"/>
                </a:moveTo>
                <a:lnTo>
                  <a:pt x="0" y="0"/>
                </a:lnTo>
              </a:path>
            </a:pathLst>
          </a:custGeom>
          <a:ln w="12869">
            <a:solidFill>
              <a:srgbClr val="000000"/>
            </a:solidFill>
          </a:ln>
        </p:spPr>
        <p:txBody>
          <a:bodyPr wrap="square" lIns="0" tIns="0" rIns="0" bIns="0" rtlCol="0"/>
          <a:lstStyle/>
          <a:p>
            <a:endParaRPr/>
          </a:p>
        </p:txBody>
      </p:sp>
      <p:sp>
        <p:nvSpPr>
          <p:cNvPr id="84" name="object 84"/>
          <p:cNvSpPr/>
          <p:nvPr/>
        </p:nvSpPr>
        <p:spPr>
          <a:xfrm>
            <a:off x="6272972" y="4144958"/>
            <a:ext cx="0" cy="0"/>
          </a:xfrm>
          <a:custGeom>
            <a:avLst/>
            <a:gdLst/>
            <a:ahLst/>
            <a:cxnLst/>
            <a:rect l="l" t="t" r="r" b="b"/>
            <a:pathLst>
              <a:path>
                <a:moveTo>
                  <a:pt x="0" y="0"/>
                </a:moveTo>
                <a:lnTo>
                  <a:pt x="0" y="0"/>
                </a:lnTo>
              </a:path>
            </a:pathLst>
          </a:custGeom>
          <a:ln w="12869">
            <a:solidFill>
              <a:srgbClr val="000000"/>
            </a:solidFill>
          </a:ln>
        </p:spPr>
        <p:txBody>
          <a:bodyPr wrap="square" lIns="0" tIns="0" rIns="0" bIns="0" rtlCol="0"/>
          <a:lstStyle/>
          <a:p>
            <a:endParaRPr/>
          </a:p>
        </p:txBody>
      </p:sp>
      <p:sp>
        <p:nvSpPr>
          <p:cNvPr id="85" name="object 85"/>
          <p:cNvSpPr/>
          <p:nvPr/>
        </p:nvSpPr>
        <p:spPr>
          <a:xfrm>
            <a:off x="6440335" y="4144958"/>
            <a:ext cx="0" cy="0"/>
          </a:xfrm>
          <a:custGeom>
            <a:avLst/>
            <a:gdLst/>
            <a:ahLst/>
            <a:cxnLst/>
            <a:rect l="l" t="t" r="r" b="b"/>
            <a:pathLst>
              <a:path>
                <a:moveTo>
                  <a:pt x="0" y="0"/>
                </a:moveTo>
                <a:lnTo>
                  <a:pt x="0" y="0"/>
                </a:lnTo>
              </a:path>
            </a:pathLst>
          </a:custGeom>
          <a:ln w="12869">
            <a:solidFill>
              <a:srgbClr val="000000"/>
            </a:solidFill>
          </a:ln>
        </p:spPr>
        <p:txBody>
          <a:bodyPr wrap="square" lIns="0" tIns="0" rIns="0" bIns="0" rtlCol="0"/>
          <a:lstStyle/>
          <a:p>
            <a:endParaRPr/>
          </a:p>
        </p:txBody>
      </p:sp>
      <p:sp>
        <p:nvSpPr>
          <p:cNvPr id="86" name="object 86"/>
          <p:cNvSpPr/>
          <p:nvPr/>
        </p:nvSpPr>
        <p:spPr>
          <a:xfrm>
            <a:off x="6607698" y="4144958"/>
            <a:ext cx="0" cy="0"/>
          </a:xfrm>
          <a:custGeom>
            <a:avLst/>
            <a:gdLst/>
            <a:ahLst/>
            <a:cxnLst/>
            <a:rect l="l" t="t" r="r" b="b"/>
            <a:pathLst>
              <a:path>
                <a:moveTo>
                  <a:pt x="0" y="0"/>
                </a:moveTo>
                <a:lnTo>
                  <a:pt x="0" y="0"/>
                </a:lnTo>
              </a:path>
            </a:pathLst>
          </a:custGeom>
          <a:ln w="12869">
            <a:solidFill>
              <a:srgbClr val="000000"/>
            </a:solidFill>
          </a:ln>
        </p:spPr>
        <p:txBody>
          <a:bodyPr wrap="square" lIns="0" tIns="0" rIns="0" bIns="0" rtlCol="0"/>
          <a:lstStyle/>
          <a:p>
            <a:endParaRPr/>
          </a:p>
        </p:txBody>
      </p:sp>
      <p:sp>
        <p:nvSpPr>
          <p:cNvPr id="87" name="object 87"/>
          <p:cNvSpPr/>
          <p:nvPr/>
        </p:nvSpPr>
        <p:spPr>
          <a:xfrm>
            <a:off x="6775061" y="4144958"/>
            <a:ext cx="0" cy="0"/>
          </a:xfrm>
          <a:custGeom>
            <a:avLst/>
            <a:gdLst/>
            <a:ahLst/>
            <a:cxnLst/>
            <a:rect l="l" t="t" r="r" b="b"/>
            <a:pathLst>
              <a:path>
                <a:moveTo>
                  <a:pt x="0" y="0"/>
                </a:moveTo>
                <a:lnTo>
                  <a:pt x="0" y="0"/>
                </a:lnTo>
              </a:path>
            </a:pathLst>
          </a:custGeom>
          <a:ln w="12869">
            <a:solidFill>
              <a:srgbClr val="000000"/>
            </a:solidFill>
          </a:ln>
        </p:spPr>
        <p:txBody>
          <a:bodyPr wrap="square" lIns="0" tIns="0" rIns="0" bIns="0" rtlCol="0"/>
          <a:lstStyle/>
          <a:p>
            <a:endParaRPr/>
          </a:p>
        </p:txBody>
      </p:sp>
      <p:sp>
        <p:nvSpPr>
          <p:cNvPr id="88" name="object 88"/>
          <p:cNvSpPr/>
          <p:nvPr/>
        </p:nvSpPr>
        <p:spPr>
          <a:xfrm>
            <a:off x="6942404" y="4144958"/>
            <a:ext cx="0" cy="0"/>
          </a:xfrm>
          <a:custGeom>
            <a:avLst/>
            <a:gdLst/>
            <a:ahLst/>
            <a:cxnLst/>
            <a:rect l="l" t="t" r="r" b="b"/>
            <a:pathLst>
              <a:path>
                <a:moveTo>
                  <a:pt x="0" y="0"/>
                </a:moveTo>
                <a:lnTo>
                  <a:pt x="0" y="0"/>
                </a:lnTo>
              </a:path>
            </a:pathLst>
          </a:custGeom>
          <a:ln w="12869">
            <a:solidFill>
              <a:srgbClr val="000000"/>
            </a:solidFill>
          </a:ln>
        </p:spPr>
        <p:txBody>
          <a:bodyPr wrap="square" lIns="0" tIns="0" rIns="0" bIns="0" rtlCol="0"/>
          <a:lstStyle/>
          <a:p>
            <a:endParaRPr/>
          </a:p>
        </p:txBody>
      </p:sp>
      <p:sp>
        <p:nvSpPr>
          <p:cNvPr id="89" name="object 89"/>
          <p:cNvSpPr/>
          <p:nvPr/>
        </p:nvSpPr>
        <p:spPr>
          <a:xfrm>
            <a:off x="7109767" y="4144958"/>
            <a:ext cx="0" cy="0"/>
          </a:xfrm>
          <a:custGeom>
            <a:avLst/>
            <a:gdLst/>
            <a:ahLst/>
            <a:cxnLst/>
            <a:rect l="l" t="t" r="r" b="b"/>
            <a:pathLst>
              <a:path>
                <a:moveTo>
                  <a:pt x="0" y="0"/>
                </a:moveTo>
                <a:lnTo>
                  <a:pt x="0" y="0"/>
                </a:lnTo>
              </a:path>
            </a:pathLst>
          </a:custGeom>
          <a:ln w="12869">
            <a:solidFill>
              <a:srgbClr val="000000"/>
            </a:solidFill>
          </a:ln>
        </p:spPr>
        <p:txBody>
          <a:bodyPr wrap="square" lIns="0" tIns="0" rIns="0" bIns="0" rtlCol="0"/>
          <a:lstStyle/>
          <a:p>
            <a:endParaRPr/>
          </a:p>
        </p:txBody>
      </p:sp>
      <p:sp>
        <p:nvSpPr>
          <p:cNvPr id="90" name="object 90"/>
          <p:cNvSpPr/>
          <p:nvPr/>
        </p:nvSpPr>
        <p:spPr>
          <a:xfrm>
            <a:off x="7277190" y="4144958"/>
            <a:ext cx="0" cy="0"/>
          </a:xfrm>
          <a:custGeom>
            <a:avLst/>
            <a:gdLst/>
            <a:ahLst/>
            <a:cxnLst/>
            <a:rect l="l" t="t" r="r" b="b"/>
            <a:pathLst>
              <a:path>
                <a:moveTo>
                  <a:pt x="0" y="0"/>
                </a:moveTo>
                <a:lnTo>
                  <a:pt x="0" y="0"/>
                </a:lnTo>
              </a:path>
            </a:pathLst>
          </a:custGeom>
          <a:ln w="12869">
            <a:solidFill>
              <a:srgbClr val="000000"/>
            </a:solidFill>
          </a:ln>
        </p:spPr>
        <p:txBody>
          <a:bodyPr wrap="square" lIns="0" tIns="0" rIns="0" bIns="0" rtlCol="0"/>
          <a:lstStyle/>
          <a:p>
            <a:endParaRPr/>
          </a:p>
        </p:txBody>
      </p:sp>
      <p:sp>
        <p:nvSpPr>
          <p:cNvPr id="91" name="object 91"/>
          <p:cNvSpPr/>
          <p:nvPr/>
        </p:nvSpPr>
        <p:spPr>
          <a:xfrm>
            <a:off x="7444555" y="4144958"/>
            <a:ext cx="0" cy="0"/>
          </a:xfrm>
          <a:custGeom>
            <a:avLst/>
            <a:gdLst/>
            <a:ahLst/>
            <a:cxnLst/>
            <a:rect l="l" t="t" r="r" b="b"/>
            <a:pathLst>
              <a:path>
                <a:moveTo>
                  <a:pt x="0" y="0"/>
                </a:moveTo>
                <a:lnTo>
                  <a:pt x="0" y="0"/>
                </a:lnTo>
              </a:path>
            </a:pathLst>
          </a:custGeom>
          <a:ln w="12869">
            <a:solidFill>
              <a:srgbClr val="000000"/>
            </a:solidFill>
          </a:ln>
        </p:spPr>
        <p:txBody>
          <a:bodyPr wrap="square" lIns="0" tIns="0" rIns="0" bIns="0" rtlCol="0"/>
          <a:lstStyle/>
          <a:p>
            <a:endParaRPr/>
          </a:p>
        </p:txBody>
      </p:sp>
      <p:sp>
        <p:nvSpPr>
          <p:cNvPr id="92" name="object 92"/>
          <p:cNvSpPr/>
          <p:nvPr/>
        </p:nvSpPr>
        <p:spPr>
          <a:xfrm>
            <a:off x="7613342" y="4144958"/>
            <a:ext cx="0" cy="0"/>
          </a:xfrm>
          <a:custGeom>
            <a:avLst/>
            <a:gdLst/>
            <a:ahLst/>
            <a:cxnLst/>
            <a:rect l="l" t="t" r="r" b="b"/>
            <a:pathLst>
              <a:path>
                <a:moveTo>
                  <a:pt x="0" y="0"/>
                </a:moveTo>
                <a:lnTo>
                  <a:pt x="0" y="0"/>
                </a:lnTo>
              </a:path>
            </a:pathLst>
          </a:custGeom>
          <a:ln w="12869">
            <a:solidFill>
              <a:srgbClr val="000000"/>
            </a:solidFill>
          </a:ln>
        </p:spPr>
        <p:txBody>
          <a:bodyPr wrap="square" lIns="0" tIns="0" rIns="0" bIns="0" rtlCol="0"/>
          <a:lstStyle/>
          <a:p>
            <a:endParaRPr/>
          </a:p>
        </p:txBody>
      </p:sp>
      <p:sp>
        <p:nvSpPr>
          <p:cNvPr id="93" name="object 93"/>
          <p:cNvSpPr/>
          <p:nvPr/>
        </p:nvSpPr>
        <p:spPr>
          <a:xfrm>
            <a:off x="7780705" y="4144958"/>
            <a:ext cx="0" cy="0"/>
          </a:xfrm>
          <a:custGeom>
            <a:avLst/>
            <a:gdLst/>
            <a:ahLst/>
            <a:cxnLst/>
            <a:rect l="l" t="t" r="r" b="b"/>
            <a:pathLst>
              <a:path>
                <a:moveTo>
                  <a:pt x="0" y="0"/>
                </a:moveTo>
                <a:lnTo>
                  <a:pt x="0" y="0"/>
                </a:lnTo>
              </a:path>
            </a:pathLst>
          </a:custGeom>
          <a:ln w="12869">
            <a:solidFill>
              <a:srgbClr val="000000"/>
            </a:solidFill>
          </a:ln>
        </p:spPr>
        <p:txBody>
          <a:bodyPr wrap="square" lIns="0" tIns="0" rIns="0" bIns="0" rtlCol="0"/>
          <a:lstStyle/>
          <a:p>
            <a:endParaRPr/>
          </a:p>
        </p:txBody>
      </p:sp>
      <p:sp>
        <p:nvSpPr>
          <p:cNvPr id="94" name="object 94"/>
          <p:cNvSpPr/>
          <p:nvPr/>
        </p:nvSpPr>
        <p:spPr>
          <a:xfrm>
            <a:off x="7948069" y="4144958"/>
            <a:ext cx="0" cy="0"/>
          </a:xfrm>
          <a:custGeom>
            <a:avLst/>
            <a:gdLst/>
            <a:ahLst/>
            <a:cxnLst/>
            <a:rect l="l" t="t" r="r" b="b"/>
            <a:pathLst>
              <a:path>
                <a:moveTo>
                  <a:pt x="0" y="0"/>
                </a:moveTo>
                <a:lnTo>
                  <a:pt x="0" y="0"/>
                </a:lnTo>
              </a:path>
            </a:pathLst>
          </a:custGeom>
          <a:ln w="12869">
            <a:solidFill>
              <a:srgbClr val="000000"/>
            </a:solidFill>
          </a:ln>
        </p:spPr>
        <p:txBody>
          <a:bodyPr wrap="square" lIns="0" tIns="0" rIns="0" bIns="0" rtlCol="0"/>
          <a:lstStyle/>
          <a:p>
            <a:endParaRPr/>
          </a:p>
        </p:txBody>
      </p:sp>
      <p:sp>
        <p:nvSpPr>
          <p:cNvPr id="95" name="object 95"/>
          <p:cNvSpPr/>
          <p:nvPr/>
        </p:nvSpPr>
        <p:spPr>
          <a:xfrm>
            <a:off x="8115431" y="4144958"/>
            <a:ext cx="0" cy="0"/>
          </a:xfrm>
          <a:custGeom>
            <a:avLst/>
            <a:gdLst/>
            <a:ahLst/>
            <a:cxnLst/>
            <a:rect l="l" t="t" r="r" b="b"/>
            <a:pathLst>
              <a:path>
                <a:moveTo>
                  <a:pt x="0" y="0"/>
                </a:moveTo>
                <a:lnTo>
                  <a:pt x="0" y="0"/>
                </a:lnTo>
              </a:path>
            </a:pathLst>
          </a:custGeom>
          <a:ln w="12869">
            <a:solidFill>
              <a:srgbClr val="000000"/>
            </a:solidFill>
          </a:ln>
        </p:spPr>
        <p:txBody>
          <a:bodyPr wrap="square" lIns="0" tIns="0" rIns="0" bIns="0" rtlCol="0"/>
          <a:lstStyle/>
          <a:p>
            <a:endParaRPr/>
          </a:p>
        </p:txBody>
      </p:sp>
      <p:sp>
        <p:nvSpPr>
          <p:cNvPr id="96" name="object 96"/>
          <p:cNvSpPr/>
          <p:nvPr/>
        </p:nvSpPr>
        <p:spPr>
          <a:xfrm>
            <a:off x="8282794" y="4144958"/>
            <a:ext cx="0" cy="0"/>
          </a:xfrm>
          <a:custGeom>
            <a:avLst/>
            <a:gdLst/>
            <a:ahLst/>
            <a:cxnLst/>
            <a:rect l="l" t="t" r="r" b="b"/>
            <a:pathLst>
              <a:path>
                <a:moveTo>
                  <a:pt x="0" y="0"/>
                </a:moveTo>
                <a:lnTo>
                  <a:pt x="0" y="0"/>
                </a:lnTo>
              </a:path>
            </a:pathLst>
          </a:custGeom>
          <a:ln w="12869">
            <a:solidFill>
              <a:srgbClr val="000000"/>
            </a:solidFill>
          </a:ln>
        </p:spPr>
        <p:txBody>
          <a:bodyPr wrap="square" lIns="0" tIns="0" rIns="0" bIns="0" rtlCol="0"/>
          <a:lstStyle/>
          <a:p>
            <a:endParaRPr/>
          </a:p>
        </p:txBody>
      </p:sp>
      <p:sp>
        <p:nvSpPr>
          <p:cNvPr id="97" name="object 97"/>
          <p:cNvSpPr/>
          <p:nvPr/>
        </p:nvSpPr>
        <p:spPr>
          <a:xfrm>
            <a:off x="8450158" y="4144958"/>
            <a:ext cx="0" cy="0"/>
          </a:xfrm>
          <a:custGeom>
            <a:avLst/>
            <a:gdLst/>
            <a:ahLst/>
            <a:cxnLst/>
            <a:rect l="l" t="t" r="r" b="b"/>
            <a:pathLst>
              <a:path>
                <a:moveTo>
                  <a:pt x="0" y="0"/>
                </a:moveTo>
                <a:lnTo>
                  <a:pt x="0" y="0"/>
                </a:lnTo>
              </a:path>
            </a:pathLst>
          </a:custGeom>
          <a:ln w="12869">
            <a:solidFill>
              <a:srgbClr val="000000"/>
            </a:solidFill>
          </a:ln>
        </p:spPr>
        <p:txBody>
          <a:bodyPr wrap="square" lIns="0" tIns="0" rIns="0" bIns="0" rtlCol="0"/>
          <a:lstStyle/>
          <a:p>
            <a:endParaRPr/>
          </a:p>
        </p:txBody>
      </p:sp>
      <p:sp>
        <p:nvSpPr>
          <p:cNvPr id="98" name="object 98"/>
          <p:cNvSpPr/>
          <p:nvPr/>
        </p:nvSpPr>
        <p:spPr>
          <a:xfrm>
            <a:off x="8450158" y="6353746"/>
            <a:ext cx="0" cy="0"/>
          </a:xfrm>
          <a:custGeom>
            <a:avLst/>
            <a:gdLst/>
            <a:ahLst/>
            <a:cxnLst/>
            <a:rect l="l" t="t" r="r" b="b"/>
            <a:pathLst>
              <a:path>
                <a:moveTo>
                  <a:pt x="0" y="0"/>
                </a:moveTo>
                <a:lnTo>
                  <a:pt x="0" y="0"/>
                </a:lnTo>
              </a:path>
            </a:pathLst>
          </a:custGeom>
          <a:ln w="12869">
            <a:solidFill>
              <a:srgbClr val="000000"/>
            </a:solidFill>
          </a:ln>
        </p:spPr>
        <p:txBody>
          <a:bodyPr wrap="square" lIns="0" tIns="0" rIns="0" bIns="0" rtlCol="0"/>
          <a:lstStyle/>
          <a:p>
            <a:endParaRPr/>
          </a:p>
        </p:txBody>
      </p:sp>
      <p:sp>
        <p:nvSpPr>
          <p:cNvPr id="99" name="object 99"/>
          <p:cNvSpPr/>
          <p:nvPr/>
        </p:nvSpPr>
        <p:spPr>
          <a:xfrm>
            <a:off x="8450158" y="6170096"/>
            <a:ext cx="0" cy="0"/>
          </a:xfrm>
          <a:custGeom>
            <a:avLst/>
            <a:gdLst/>
            <a:ahLst/>
            <a:cxnLst/>
            <a:rect l="l" t="t" r="r" b="b"/>
            <a:pathLst>
              <a:path>
                <a:moveTo>
                  <a:pt x="0" y="0"/>
                </a:moveTo>
                <a:lnTo>
                  <a:pt x="0" y="0"/>
                </a:lnTo>
              </a:path>
            </a:pathLst>
          </a:custGeom>
          <a:ln w="12869">
            <a:solidFill>
              <a:srgbClr val="000000"/>
            </a:solidFill>
          </a:ln>
        </p:spPr>
        <p:txBody>
          <a:bodyPr wrap="square" lIns="0" tIns="0" rIns="0" bIns="0" rtlCol="0"/>
          <a:lstStyle/>
          <a:p>
            <a:endParaRPr/>
          </a:p>
        </p:txBody>
      </p:sp>
      <p:sp>
        <p:nvSpPr>
          <p:cNvPr id="100" name="object 100"/>
          <p:cNvSpPr/>
          <p:nvPr/>
        </p:nvSpPr>
        <p:spPr>
          <a:xfrm>
            <a:off x="8450158" y="5985205"/>
            <a:ext cx="0" cy="0"/>
          </a:xfrm>
          <a:custGeom>
            <a:avLst/>
            <a:gdLst/>
            <a:ahLst/>
            <a:cxnLst/>
            <a:rect l="l" t="t" r="r" b="b"/>
            <a:pathLst>
              <a:path>
                <a:moveTo>
                  <a:pt x="0" y="0"/>
                </a:moveTo>
                <a:lnTo>
                  <a:pt x="0" y="0"/>
                </a:lnTo>
              </a:path>
            </a:pathLst>
          </a:custGeom>
          <a:ln w="12869">
            <a:solidFill>
              <a:srgbClr val="000000"/>
            </a:solidFill>
          </a:ln>
        </p:spPr>
        <p:txBody>
          <a:bodyPr wrap="square" lIns="0" tIns="0" rIns="0" bIns="0" rtlCol="0"/>
          <a:lstStyle/>
          <a:p>
            <a:endParaRPr/>
          </a:p>
        </p:txBody>
      </p:sp>
      <p:sp>
        <p:nvSpPr>
          <p:cNvPr id="101" name="object 101"/>
          <p:cNvSpPr/>
          <p:nvPr/>
        </p:nvSpPr>
        <p:spPr>
          <a:xfrm>
            <a:off x="8450158" y="5801554"/>
            <a:ext cx="0" cy="0"/>
          </a:xfrm>
          <a:custGeom>
            <a:avLst/>
            <a:gdLst/>
            <a:ahLst/>
            <a:cxnLst/>
            <a:rect l="l" t="t" r="r" b="b"/>
            <a:pathLst>
              <a:path>
                <a:moveTo>
                  <a:pt x="0" y="0"/>
                </a:moveTo>
                <a:lnTo>
                  <a:pt x="0" y="0"/>
                </a:lnTo>
              </a:path>
            </a:pathLst>
          </a:custGeom>
          <a:ln w="12869">
            <a:solidFill>
              <a:srgbClr val="000000"/>
            </a:solidFill>
          </a:ln>
        </p:spPr>
        <p:txBody>
          <a:bodyPr wrap="square" lIns="0" tIns="0" rIns="0" bIns="0" rtlCol="0"/>
          <a:lstStyle/>
          <a:p>
            <a:endParaRPr/>
          </a:p>
        </p:txBody>
      </p:sp>
      <p:sp>
        <p:nvSpPr>
          <p:cNvPr id="102" name="object 102"/>
          <p:cNvSpPr/>
          <p:nvPr/>
        </p:nvSpPr>
        <p:spPr>
          <a:xfrm>
            <a:off x="8450158" y="5617903"/>
            <a:ext cx="0" cy="0"/>
          </a:xfrm>
          <a:custGeom>
            <a:avLst/>
            <a:gdLst/>
            <a:ahLst/>
            <a:cxnLst/>
            <a:rect l="l" t="t" r="r" b="b"/>
            <a:pathLst>
              <a:path>
                <a:moveTo>
                  <a:pt x="0" y="0"/>
                </a:moveTo>
                <a:lnTo>
                  <a:pt x="0" y="0"/>
                </a:lnTo>
              </a:path>
            </a:pathLst>
          </a:custGeom>
          <a:ln w="12869">
            <a:solidFill>
              <a:srgbClr val="000000"/>
            </a:solidFill>
          </a:ln>
        </p:spPr>
        <p:txBody>
          <a:bodyPr wrap="square" lIns="0" tIns="0" rIns="0" bIns="0" rtlCol="0"/>
          <a:lstStyle/>
          <a:p>
            <a:endParaRPr/>
          </a:p>
        </p:txBody>
      </p:sp>
      <p:sp>
        <p:nvSpPr>
          <p:cNvPr id="103" name="object 103"/>
          <p:cNvSpPr/>
          <p:nvPr/>
        </p:nvSpPr>
        <p:spPr>
          <a:xfrm>
            <a:off x="8450158" y="5432994"/>
            <a:ext cx="0" cy="0"/>
          </a:xfrm>
          <a:custGeom>
            <a:avLst/>
            <a:gdLst/>
            <a:ahLst/>
            <a:cxnLst/>
            <a:rect l="l" t="t" r="r" b="b"/>
            <a:pathLst>
              <a:path>
                <a:moveTo>
                  <a:pt x="0" y="0"/>
                </a:moveTo>
                <a:lnTo>
                  <a:pt x="0" y="0"/>
                </a:lnTo>
              </a:path>
            </a:pathLst>
          </a:custGeom>
          <a:ln w="12869">
            <a:solidFill>
              <a:srgbClr val="000000"/>
            </a:solidFill>
          </a:ln>
        </p:spPr>
        <p:txBody>
          <a:bodyPr wrap="square" lIns="0" tIns="0" rIns="0" bIns="0" rtlCol="0"/>
          <a:lstStyle/>
          <a:p>
            <a:endParaRPr/>
          </a:p>
        </p:txBody>
      </p:sp>
      <p:sp>
        <p:nvSpPr>
          <p:cNvPr id="104" name="object 104"/>
          <p:cNvSpPr/>
          <p:nvPr/>
        </p:nvSpPr>
        <p:spPr>
          <a:xfrm>
            <a:off x="8450158" y="5249362"/>
            <a:ext cx="0" cy="0"/>
          </a:xfrm>
          <a:custGeom>
            <a:avLst/>
            <a:gdLst/>
            <a:ahLst/>
            <a:cxnLst/>
            <a:rect l="l" t="t" r="r" b="b"/>
            <a:pathLst>
              <a:path>
                <a:moveTo>
                  <a:pt x="0" y="0"/>
                </a:moveTo>
                <a:lnTo>
                  <a:pt x="0" y="0"/>
                </a:lnTo>
              </a:path>
            </a:pathLst>
          </a:custGeom>
          <a:ln w="12869">
            <a:solidFill>
              <a:srgbClr val="000000"/>
            </a:solidFill>
          </a:ln>
        </p:spPr>
        <p:txBody>
          <a:bodyPr wrap="square" lIns="0" tIns="0" rIns="0" bIns="0" rtlCol="0"/>
          <a:lstStyle/>
          <a:p>
            <a:endParaRPr/>
          </a:p>
        </p:txBody>
      </p:sp>
      <p:sp>
        <p:nvSpPr>
          <p:cNvPr id="105" name="object 105"/>
          <p:cNvSpPr/>
          <p:nvPr/>
        </p:nvSpPr>
        <p:spPr>
          <a:xfrm>
            <a:off x="8450158" y="5065711"/>
            <a:ext cx="0" cy="0"/>
          </a:xfrm>
          <a:custGeom>
            <a:avLst/>
            <a:gdLst/>
            <a:ahLst/>
            <a:cxnLst/>
            <a:rect l="l" t="t" r="r" b="b"/>
            <a:pathLst>
              <a:path>
                <a:moveTo>
                  <a:pt x="0" y="0"/>
                </a:moveTo>
                <a:lnTo>
                  <a:pt x="0" y="0"/>
                </a:lnTo>
              </a:path>
            </a:pathLst>
          </a:custGeom>
          <a:ln w="12869">
            <a:solidFill>
              <a:srgbClr val="000000"/>
            </a:solidFill>
          </a:ln>
        </p:spPr>
        <p:txBody>
          <a:bodyPr wrap="square" lIns="0" tIns="0" rIns="0" bIns="0" rtlCol="0"/>
          <a:lstStyle/>
          <a:p>
            <a:endParaRPr/>
          </a:p>
        </p:txBody>
      </p:sp>
      <p:sp>
        <p:nvSpPr>
          <p:cNvPr id="106" name="object 106"/>
          <p:cNvSpPr/>
          <p:nvPr/>
        </p:nvSpPr>
        <p:spPr>
          <a:xfrm>
            <a:off x="8450158" y="4880801"/>
            <a:ext cx="0" cy="0"/>
          </a:xfrm>
          <a:custGeom>
            <a:avLst/>
            <a:gdLst/>
            <a:ahLst/>
            <a:cxnLst/>
            <a:rect l="l" t="t" r="r" b="b"/>
            <a:pathLst>
              <a:path>
                <a:moveTo>
                  <a:pt x="0" y="0"/>
                </a:moveTo>
                <a:lnTo>
                  <a:pt x="0" y="0"/>
                </a:lnTo>
              </a:path>
            </a:pathLst>
          </a:custGeom>
          <a:ln w="12869">
            <a:solidFill>
              <a:srgbClr val="000000"/>
            </a:solidFill>
          </a:ln>
        </p:spPr>
        <p:txBody>
          <a:bodyPr wrap="square" lIns="0" tIns="0" rIns="0" bIns="0" rtlCol="0"/>
          <a:lstStyle/>
          <a:p>
            <a:endParaRPr/>
          </a:p>
        </p:txBody>
      </p:sp>
      <p:sp>
        <p:nvSpPr>
          <p:cNvPr id="107" name="object 107"/>
          <p:cNvSpPr/>
          <p:nvPr/>
        </p:nvSpPr>
        <p:spPr>
          <a:xfrm>
            <a:off x="8450158" y="4697169"/>
            <a:ext cx="0" cy="0"/>
          </a:xfrm>
          <a:custGeom>
            <a:avLst/>
            <a:gdLst/>
            <a:ahLst/>
            <a:cxnLst/>
            <a:rect l="l" t="t" r="r" b="b"/>
            <a:pathLst>
              <a:path>
                <a:moveTo>
                  <a:pt x="0" y="0"/>
                </a:moveTo>
                <a:lnTo>
                  <a:pt x="0" y="0"/>
                </a:lnTo>
              </a:path>
            </a:pathLst>
          </a:custGeom>
          <a:ln w="12869">
            <a:solidFill>
              <a:srgbClr val="000000"/>
            </a:solidFill>
          </a:ln>
        </p:spPr>
        <p:txBody>
          <a:bodyPr wrap="square" lIns="0" tIns="0" rIns="0" bIns="0" rtlCol="0"/>
          <a:lstStyle/>
          <a:p>
            <a:endParaRPr/>
          </a:p>
        </p:txBody>
      </p:sp>
      <p:sp>
        <p:nvSpPr>
          <p:cNvPr id="108" name="object 108"/>
          <p:cNvSpPr/>
          <p:nvPr/>
        </p:nvSpPr>
        <p:spPr>
          <a:xfrm>
            <a:off x="8450158" y="4513518"/>
            <a:ext cx="0" cy="0"/>
          </a:xfrm>
          <a:custGeom>
            <a:avLst/>
            <a:gdLst/>
            <a:ahLst/>
            <a:cxnLst/>
            <a:rect l="l" t="t" r="r" b="b"/>
            <a:pathLst>
              <a:path>
                <a:moveTo>
                  <a:pt x="0" y="0"/>
                </a:moveTo>
                <a:lnTo>
                  <a:pt x="0" y="0"/>
                </a:lnTo>
              </a:path>
            </a:pathLst>
          </a:custGeom>
          <a:ln w="12869">
            <a:solidFill>
              <a:srgbClr val="000000"/>
            </a:solidFill>
          </a:ln>
        </p:spPr>
        <p:txBody>
          <a:bodyPr wrap="square" lIns="0" tIns="0" rIns="0" bIns="0" rtlCol="0"/>
          <a:lstStyle/>
          <a:p>
            <a:endParaRPr/>
          </a:p>
        </p:txBody>
      </p:sp>
      <p:sp>
        <p:nvSpPr>
          <p:cNvPr id="109" name="object 109"/>
          <p:cNvSpPr/>
          <p:nvPr/>
        </p:nvSpPr>
        <p:spPr>
          <a:xfrm>
            <a:off x="8450158" y="4328609"/>
            <a:ext cx="0" cy="0"/>
          </a:xfrm>
          <a:custGeom>
            <a:avLst/>
            <a:gdLst/>
            <a:ahLst/>
            <a:cxnLst/>
            <a:rect l="l" t="t" r="r" b="b"/>
            <a:pathLst>
              <a:path>
                <a:moveTo>
                  <a:pt x="0" y="0"/>
                </a:moveTo>
                <a:lnTo>
                  <a:pt x="0" y="0"/>
                </a:lnTo>
              </a:path>
            </a:pathLst>
          </a:custGeom>
          <a:ln w="12869">
            <a:solidFill>
              <a:srgbClr val="000000"/>
            </a:solidFill>
          </a:ln>
        </p:spPr>
        <p:txBody>
          <a:bodyPr wrap="square" lIns="0" tIns="0" rIns="0" bIns="0" rtlCol="0"/>
          <a:lstStyle/>
          <a:p>
            <a:endParaRPr/>
          </a:p>
        </p:txBody>
      </p:sp>
      <p:sp>
        <p:nvSpPr>
          <p:cNvPr id="110" name="object 110"/>
          <p:cNvSpPr/>
          <p:nvPr/>
        </p:nvSpPr>
        <p:spPr>
          <a:xfrm>
            <a:off x="8450158" y="4144958"/>
            <a:ext cx="0" cy="0"/>
          </a:xfrm>
          <a:custGeom>
            <a:avLst/>
            <a:gdLst/>
            <a:ahLst/>
            <a:cxnLst/>
            <a:rect l="l" t="t" r="r" b="b"/>
            <a:pathLst>
              <a:path>
                <a:moveTo>
                  <a:pt x="0" y="0"/>
                </a:moveTo>
                <a:lnTo>
                  <a:pt x="0" y="0"/>
                </a:lnTo>
              </a:path>
            </a:pathLst>
          </a:custGeom>
          <a:ln w="12869">
            <a:solidFill>
              <a:srgbClr val="000000"/>
            </a:solidFill>
          </a:ln>
        </p:spPr>
        <p:txBody>
          <a:bodyPr wrap="square" lIns="0" tIns="0" rIns="0" bIns="0" rtlCol="0"/>
          <a:lstStyle/>
          <a:p>
            <a:endParaRPr/>
          </a:p>
        </p:txBody>
      </p:sp>
      <p:sp>
        <p:nvSpPr>
          <p:cNvPr id="111" name="object 111"/>
          <p:cNvSpPr/>
          <p:nvPr/>
        </p:nvSpPr>
        <p:spPr>
          <a:xfrm>
            <a:off x="5313509" y="4432067"/>
            <a:ext cx="50899" cy="45541"/>
          </a:xfrm>
          <a:custGeom>
            <a:avLst/>
            <a:gdLst/>
            <a:ahLst/>
            <a:cxnLst/>
            <a:rect l="l" t="t" r="r" b="b"/>
            <a:pathLst>
              <a:path w="72390" h="64770">
                <a:moveTo>
                  <a:pt x="0" y="64345"/>
                </a:moveTo>
                <a:lnTo>
                  <a:pt x="71796" y="64345"/>
                </a:lnTo>
                <a:lnTo>
                  <a:pt x="71796" y="0"/>
                </a:lnTo>
                <a:lnTo>
                  <a:pt x="0" y="0"/>
                </a:lnTo>
                <a:lnTo>
                  <a:pt x="0" y="64345"/>
                </a:lnTo>
                <a:close/>
              </a:path>
            </a:pathLst>
          </a:custGeom>
          <a:solidFill>
            <a:srgbClr val="000000"/>
          </a:solidFill>
        </p:spPr>
        <p:txBody>
          <a:bodyPr wrap="square" lIns="0" tIns="0" rIns="0" bIns="0" rtlCol="0"/>
          <a:lstStyle/>
          <a:p>
            <a:endParaRPr/>
          </a:p>
        </p:txBody>
      </p:sp>
      <p:sp>
        <p:nvSpPr>
          <p:cNvPr id="112" name="object 112"/>
          <p:cNvSpPr/>
          <p:nvPr/>
        </p:nvSpPr>
        <p:spPr>
          <a:xfrm>
            <a:off x="5456346" y="4619557"/>
            <a:ext cx="50899" cy="45541"/>
          </a:xfrm>
          <a:custGeom>
            <a:avLst/>
            <a:gdLst/>
            <a:ahLst/>
            <a:cxnLst/>
            <a:rect l="l" t="t" r="r" b="b"/>
            <a:pathLst>
              <a:path w="72390" h="64770">
                <a:moveTo>
                  <a:pt x="0" y="64410"/>
                </a:moveTo>
                <a:lnTo>
                  <a:pt x="71796" y="64410"/>
                </a:lnTo>
                <a:lnTo>
                  <a:pt x="71796" y="0"/>
                </a:lnTo>
                <a:lnTo>
                  <a:pt x="0" y="0"/>
                </a:lnTo>
                <a:lnTo>
                  <a:pt x="0" y="64410"/>
                </a:lnTo>
                <a:close/>
              </a:path>
            </a:pathLst>
          </a:custGeom>
          <a:solidFill>
            <a:srgbClr val="000000"/>
          </a:solidFill>
        </p:spPr>
        <p:txBody>
          <a:bodyPr wrap="square" lIns="0" tIns="0" rIns="0" bIns="0" rtlCol="0"/>
          <a:lstStyle/>
          <a:p>
            <a:endParaRPr/>
          </a:p>
        </p:txBody>
      </p:sp>
      <p:sp>
        <p:nvSpPr>
          <p:cNvPr id="113" name="object 113"/>
          <p:cNvSpPr/>
          <p:nvPr/>
        </p:nvSpPr>
        <p:spPr>
          <a:xfrm>
            <a:off x="5593424" y="4854903"/>
            <a:ext cx="50899" cy="45541"/>
          </a:xfrm>
          <a:custGeom>
            <a:avLst/>
            <a:gdLst/>
            <a:ahLst/>
            <a:cxnLst/>
            <a:rect l="l" t="t" r="r" b="b"/>
            <a:pathLst>
              <a:path w="72390" h="64770">
                <a:moveTo>
                  <a:pt x="0" y="64410"/>
                </a:moveTo>
                <a:lnTo>
                  <a:pt x="71796" y="64410"/>
                </a:lnTo>
                <a:lnTo>
                  <a:pt x="71796" y="0"/>
                </a:lnTo>
                <a:lnTo>
                  <a:pt x="0" y="0"/>
                </a:lnTo>
                <a:lnTo>
                  <a:pt x="0" y="64410"/>
                </a:lnTo>
                <a:close/>
              </a:path>
            </a:pathLst>
          </a:custGeom>
          <a:solidFill>
            <a:srgbClr val="000000"/>
          </a:solidFill>
        </p:spPr>
        <p:txBody>
          <a:bodyPr wrap="square" lIns="0" tIns="0" rIns="0" bIns="0" rtlCol="0"/>
          <a:lstStyle/>
          <a:p>
            <a:endParaRPr/>
          </a:p>
        </p:txBody>
      </p:sp>
      <p:sp>
        <p:nvSpPr>
          <p:cNvPr id="114" name="object 114"/>
          <p:cNvSpPr/>
          <p:nvPr/>
        </p:nvSpPr>
        <p:spPr>
          <a:xfrm>
            <a:off x="5886325" y="5211871"/>
            <a:ext cx="50899" cy="45541"/>
          </a:xfrm>
          <a:custGeom>
            <a:avLst/>
            <a:gdLst/>
            <a:ahLst/>
            <a:cxnLst/>
            <a:rect l="l" t="t" r="r" b="b"/>
            <a:pathLst>
              <a:path w="72390" h="64770">
                <a:moveTo>
                  <a:pt x="0" y="64345"/>
                </a:moveTo>
                <a:lnTo>
                  <a:pt x="71796" y="64345"/>
                </a:lnTo>
                <a:lnTo>
                  <a:pt x="71796" y="0"/>
                </a:lnTo>
                <a:lnTo>
                  <a:pt x="0" y="0"/>
                </a:lnTo>
                <a:lnTo>
                  <a:pt x="0" y="64345"/>
                </a:lnTo>
                <a:close/>
              </a:path>
            </a:pathLst>
          </a:custGeom>
          <a:solidFill>
            <a:srgbClr val="000000"/>
          </a:solidFill>
        </p:spPr>
        <p:txBody>
          <a:bodyPr wrap="square" lIns="0" tIns="0" rIns="0" bIns="0" rtlCol="0"/>
          <a:lstStyle/>
          <a:p>
            <a:endParaRPr/>
          </a:p>
        </p:txBody>
      </p:sp>
      <p:sp>
        <p:nvSpPr>
          <p:cNvPr id="115" name="object 115"/>
          <p:cNvSpPr/>
          <p:nvPr/>
        </p:nvSpPr>
        <p:spPr>
          <a:xfrm>
            <a:off x="6173405" y="5482130"/>
            <a:ext cx="50899" cy="45541"/>
          </a:xfrm>
          <a:custGeom>
            <a:avLst/>
            <a:gdLst/>
            <a:ahLst/>
            <a:cxnLst/>
            <a:rect l="l" t="t" r="r" b="b"/>
            <a:pathLst>
              <a:path w="72390" h="64770">
                <a:moveTo>
                  <a:pt x="0" y="64345"/>
                </a:moveTo>
                <a:lnTo>
                  <a:pt x="71868" y="64345"/>
                </a:lnTo>
                <a:lnTo>
                  <a:pt x="71868" y="0"/>
                </a:lnTo>
                <a:lnTo>
                  <a:pt x="0" y="0"/>
                </a:lnTo>
                <a:lnTo>
                  <a:pt x="0" y="64345"/>
                </a:lnTo>
                <a:close/>
              </a:path>
            </a:pathLst>
          </a:custGeom>
          <a:solidFill>
            <a:srgbClr val="000000"/>
          </a:solidFill>
        </p:spPr>
        <p:txBody>
          <a:bodyPr wrap="square" lIns="0" tIns="0" rIns="0" bIns="0" rtlCol="0"/>
          <a:lstStyle/>
          <a:p>
            <a:endParaRPr/>
          </a:p>
        </p:txBody>
      </p:sp>
      <p:sp>
        <p:nvSpPr>
          <p:cNvPr id="116" name="object 116"/>
          <p:cNvSpPr/>
          <p:nvPr/>
        </p:nvSpPr>
        <p:spPr>
          <a:xfrm>
            <a:off x="6460525" y="5782158"/>
            <a:ext cx="50899" cy="45541"/>
          </a:xfrm>
          <a:custGeom>
            <a:avLst/>
            <a:gdLst/>
            <a:ahLst/>
            <a:cxnLst/>
            <a:rect l="l" t="t" r="r" b="b"/>
            <a:pathLst>
              <a:path w="72390" h="64770">
                <a:moveTo>
                  <a:pt x="0" y="64345"/>
                </a:moveTo>
                <a:lnTo>
                  <a:pt x="71868" y="64345"/>
                </a:lnTo>
                <a:lnTo>
                  <a:pt x="71868" y="0"/>
                </a:lnTo>
                <a:lnTo>
                  <a:pt x="0" y="0"/>
                </a:lnTo>
                <a:lnTo>
                  <a:pt x="0" y="64345"/>
                </a:lnTo>
                <a:close/>
              </a:path>
            </a:pathLst>
          </a:custGeom>
          <a:solidFill>
            <a:srgbClr val="000000"/>
          </a:solidFill>
        </p:spPr>
        <p:txBody>
          <a:bodyPr wrap="square" lIns="0" tIns="0" rIns="0" bIns="0" rtlCol="0"/>
          <a:lstStyle/>
          <a:p>
            <a:endParaRPr/>
          </a:p>
        </p:txBody>
      </p:sp>
      <p:sp>
        <p:nvSpPr>
          <p:cNvPr id="117" name="object 117"/>
          <p:cNvSpPr/>
          <p:nvPr/>
        </p:nvSpPr>
        <p:spPr>
          <a:xfrm>
            <a:off x="6744756" y="5996837"/>
            <a:ext cx="50899" cy="45541"/>
          </a:xfrm>
          <a:custGeom>
            <a:avLst/>
            <a:gdLst/>
            <a:ahLst/>
            <a:cxnLst/>
            <a:rect l="l" t="t" r="r" b="b"/>
            <a:pathLst>
              <a:path w="72390" h="64770">
                <a:moveTo>
                  <a:pt x="0" y="64345"/>
                </a:moveTo>
                <a:lnTo>
                  <a:pt x="71796" y="64345"/>
                </a:lnTo>
                <a:lnTo>
                  <a:pt x="71796" y="0"/>
                </a:lnTo>
                <a:lnTo>
                  <a:pt x="0" y="0"/>
                </a:lnTo>
                <a:lnTo>
                  <a:pt x="0" y="64345"/>
                </a:lnTo>
                <a:close/>
              </a:path>
            </a:pathLst>
          </a:custGeom>
          <a:solidFill>
            <a:srgbClr val="000000"/>
          </a:solidFill>
        </p:spPr>
        <p:txBody>
          <a:bodyPr wrap="square" lIns="0" tIns="0" rIns="0" bIns="0" rtlCol="0"/>
          <a:lstStyle/>
          <a:p>
            <a:endParaRPr/>
          </a:p>
        </p:txBody>
      </p:sp>
      <p:sp>
        <p:nvSpPr>
          <p:cNvPr id="118" name="object 118"/>
          <p:cNvSpPr/>
          <p:nvPr/>
        </p:nvSpPr>
        <p:spPr>
          <a:xfrm>
            <a:off x="7034766" y="6011047"/>
            <a:ext cx="50899" cy="45541"/>
          </a:xfrm>
          <a:custGeom>
            <a:avLst/>
            <a:gdLst/>
            <a:ahLst/>
            <a:cxnLst/>
            <a:rect l="l" t="t" r="r" b="b"/>
            <a:pathLst>
              <a:path w="72390" h="64770">
                <a:moveTo>
                  <a:pt x="0" y="64345"/>
                </a:moveTo>
                <a:lnTo>
                  <a:pt x="71796" y="64345"/>
                </a:lnTo>
                <a:lnTo>
                  <a:pt x="71796" y="0"/>
                </a:lnTo>
                <a:lnTo>
                  <a:pt x="0" y="0"/>
                </a:lnTo>
                <a:lnTo>
                  <a:pt x="0" y="64345"/>
                </a:lnTo>
                <a:close/>
              </a:path>
            </a:pathLst>
          </a:custGeom>
          <a:solidFill>
            <a:srgbClr val="000000"/>
          </a:solidFill>
        </p:spPr>
        <p:txBody>
          <a:bodyPr wrap="square" lIns="0" tIns="0" rIns="0" bIns="0" rtlCol="0"/>
          <a:lstStyle/>
          <a:p>
            <a:endParaRPr/>
          </a:p>
        </p:txBody>
      </p:sp>
      <p:sp>
        <p:nvSpPr>
          <p:cNvPr id="119" name="object 119"/>
          <p:cNvSpPr/>
          <p:nvPr/>
        </p:nvSpPr>
        <p:spPr>
          <a:xfrm>
            <a:off x="7609027" y="5991657"/>
            <a:ext cx="50899" cy="45541"/>
          </a:xfrm>
          <a:custGeom>
            <a:avLst/>
            <a:gdLst/>
            <a:ahLst/>
            <a:cxnLst/>
            <a:rect l="l" t="t" r="r" b="b"/>
            <a:pathLst>
              <a:path w="72390" h="64770">
                <a:moveTo>
                  <a:pt x="0" y="64345"/>
                </a:moveTo>
                <a:lnTo>
                  <a:pt x="71796" y="64345"/>
                </a:lnTo>
                <a:lnTo>
                  <a:pt x="71796" y="0"/>
                </a:lnTo>
                <a:lnTo>
                  <a:pt x="0" y="0"/>
                </a:lnTo>
                <a:lnTo>
                  <a:pt x="0" y="64345"/>
                </a:lnTo>
                <a:close/>
              </a:path>
            </a:pathLst>
          </a:custGeom>
          <a:solidFill>
            <a:srgbClr val="000000"/>
          </a:solidFill>
        </p:spPr>
        <p:txBody>
          <a:bodyPr wrap="square" lIns="0" tIns="0" rIns="0" bIns="0" rtlCol="0"/>
          <a:lstStyle/>
          <a:p>
            <a:endParaRPr/>
          </a:p>
        </p:txBody>
      </p:sp>
      <p:sp>
        <p:nvSpPr>
          <p:cNvPr id="120" name="object 120"/>
          <p:cNvSpPr/>
          <p:nvPr/>
        </p:nvSpPr>
        <p:spPr>
          <a:xfrm>
            <a:off x="8181782" y="5969631"/>
            <a:ext cx="50899" cy="45541"/>
          </a:xfrm>
          <a:custGeom>
            <a:avLst/>
            <a:gdLst/>
            <a:ahLst/>
            <a:cxnLst/>
            <a:rect l="l" t="t" r="r" b="b"/>
            <a:pathLst>
              <a:path w="72390" h="64770">
                <a:moveTo>
                  <a:pt x="0" y="64410"/>
                </a:moveTo>
                <a:lnTo>
                  <a:pt x="71868" y="64410"/>
                </a:lnTo>
                <a:lnTo>
                  <a:pt x="71868" y="0"/>
                </a:lnTo>
                <a:lnTo>
                  <a:pt x="0" y="0"/>
                </a:lnTo>
                <a:lnTo>
                  <a:pt x="0" y="64410"/>
                </a:lnTo>
                <a:close/>
              </a:path>
            </a:pathLst>
          </a:custGeom>
          <a:solidFill>
            <a:srgbClr val="000000"/>
          </a:solidFill>
        </p:spPr>
        <p:txBody>
          <a:bodyPr wrap="square" lIns="0" tIns="0" rIns="0" bIns="0" rtlCol="0"/>
          <a:lstStyle/>
          <a:p>
            <a:endParaRPr/>
          </a:p>
        </p:txBody>
      </p:sp>
      <p:sp>
        <p:nvSpPr>
          <p:cNvPr id="121" name="object 121"/>
          <p:cNvSpPr/>
          <p:nvPr/>
        </p:nvSpPr>
        <p:spPr>
          <a:xfrm>
            <a:off x="6697170" y="4442415"/>
            <a:ext cx="1587252" cy="276820"/>
          </a:xfrm>
          <a:custGeom>
            <a:avLst/>
            <a:gdLst/>
            <a:ahLst/>
            <a:cxnLst/>
            <a:rect l="l" t="t" r="r" b="b"/>
            <a:pathLst>
              <a:path w="2257425" h="393700">
                <a:moveTo>
                  <a:pt x="0" y="393552"/>
                </a:moveTo>
                <a:lnTo>
                  <a:pt x="2257165" y="393552"/>
                </a:lnTo>
                <a:lnTo>
                  <a:pt x="2257165" y="0"/>
                </a:lnTo>
                <a:lnTo>
                  <a:pt x="0" y="0"/>
                </a:lnTo>
                <a:lnTo>
                  <a:pt x="0" y="393552"/>
                </a:lnTo>
                <a:close/>
              </a:path>
            </a:pathLst>
          </a:custGeom>
          <a:ln w="5534">
            <a:solidFill>
              <a:srgbClr val="000000"/>
            </a:solidFill>
          </a:ln>
        </p:spPr>
        <p:txBody>
          <a:bodyPr wrap="square" lIns="0" tIns="0" rIns="0" bIns="0" rtlCol="0"/>
          <a:lstStyle/>
          <a:p>
            <a:endParaRPr/>
          </a:p>
        </p:txBody>
      </p:sp>
      <p:sp>
        <p:nvSpPr>
          <p:cNvPr id="122" name="object 122"/>
          <p:cNvSpPr txBox="1"/>
          <p:nvPr/>
        </p:nvSpPr>
        <p:spPr>
          <a:xfrm>
            <a:off x="6334769" y="6416026"/>
            <a:ext cx="880021" cy="282129"/>
          </a:xfrm>
          <a:prstGeom prst="rect">
            <a:avLst/>
          </a:prstGeom>
        </p:spPr>
        <p:txBody>
          <a:bodyPr vert="horz" wrap="square" lIns="0" tIns="0" rIns="0" bIns="0" rtlCol="0">
            <a:spAutoFit/>
          </a:bodyPr>
          <a:lstStyle/>
          <a:p>
            <a:pPr marL="8929">
              <a:tabLst>
                <a:tab pos="343334" algn="l"/>
                <a:tab pos="678186" algn="l"/>
              </a:tabLst>
            </a:pPr>
            <a:r>
              <a:rPr sz="700" spc="35" dirty="0">
                <a:latin typeface="Arial"/>
                <a:cs typeface="Arial"/>
              </a:rPr>
              <a:t>0</a:t>
            </a:r>
            <a:r>
              <a:rPr sz="700" spc="21" dirty="0">
                <a:latin typeface="Arial"/>
                <a:cs typeface="Arial"/>
              </a:rPr>
              <a:t>.</a:t>
            </a:r>
            <a:r>
              <a:rPr sz="700" spc="35" dirty="0">
                <a:latin typeface="Arial"/>
                <a:cs typeface="Arial"/>
              </a:rPr>
              <a:t>1</a:t>
            </a:r>
            <a:r>
              <a:rPr sz="700" spc="42" dirty="0">
                <a:latin typeface="Arial"/>
                <a:cs typeface="Arial"/>
              </a:rPr>
              <a:t>0</a:t>
            </a:r>
            <a:r>
              <a:rPr sz="700" dirty="0">
                <a:latin typeface="Arial"/>
                <a:cs typeface="Arial"/>
              </a:rPr>
              <a:t>	</a:t>
            </a:r>
            <a:r>
              <a:rPr sz="700" spc="35" dirty="0">
                <a:latin typeface="Arial"/>
                <a:cs typeface="Arial"/>
              </a:rPr>
              <a:t>0</a:t>
            </a:r>
            <a:r>
              <a:rPr sz="700" spc="21" dirty="0">
                <a:latin typeface="Arial"/>
                <a:cs typeface="Arial"/>
              </a:rPr>
              <a:t>.</a:t>
            </a:r>
            <a:r>
              <a:rPr sz="700" spc="35" dirty="0">
                <a:latin typeface="Arial"/>
                <a:cs typeface="Arial"/>
              </a:rPr>
              <a:t>1</a:t>
            </a:r>
            <a:r>
              <a:rPr sz="700" spc="42" dirty="0">
                <a:latin typeface="Arial"/>
                <a:cs typeface="Arial"/>
              </a:rPr>
              <a:t>2</a:t>
            </a:r>
            <a:r>
              <a:rPr sz="700" dirty="0">
                <a:latin typeface="Arial"/>
                <a:cs typeface="Arial"/>
              </a:rPr>
              <a:t>	</a:t>
            </a:r>
            <a:r>
              <a:rPr sz="700" spc="35" dirty="0">
                <a:latin typeface="Arial"/>
                <a:cs typeface="Arial"/>
              </a:rPr>
              <a:t>0</a:t>
            </a:r>
            <a:r>
              <a:rPr sz="700" spc="21" dirty="0">
                <a:latin typeface="Arial"/>
                <a:cs typeface="Arial"/>
              </a:rPr>
              <a:t>.</a:t>
            </a:r>
            <a:r>
              <a:rPr sz="700" spc="35" dirty="0">
                <a:latin typeface="Arial"/>
                <a:cs typeface="Arial"/>
              </a:rPr>
              <a:t>1</a:t>
            </a:r>
            <a:r>
              <a:rPr sz="700" spc="42" dirty="0">
                <a:latin typeface="Arial"/>
                <a:cs typeface="Arial"/>
              </a:rPr>
              <a:t>4</a:t>
            </a:r>
            <a:endParaRPr sz="700" dirty="0">
              <a:latin typeface="Arial"/>
              <a:cs typeface="Arial"/>
            </a:endParaRPr>
          </a:p>
          <a:p>
            <a:pPr marL="37503">
              <a:spcBef>
                <a:spcPts val="369"/>
              </a:spcBef>
            </a:pPr>
            <a:r>
              <a:rPr sz="800" spc="53" dirty="0">
                <a:latin typeface="Arial"/>
                <a:cs typeface="Arial"/>
              </a:rPr>
              <a:t>SE-leng</a:t>
            </a:r>
            <a:r>
              <a:rPr sz="800" spc="21" dirty="0">
                <a:latin typeface="Arial"/>
                <a:cs typeface="Arial"/>
              </a:rPr>
              <a:t>t</a:t>
            </a:r>
            <a:r>
              <a:rPr sz="800" spc="60" dirty="0">
                <a:latin typeface="Arial"/>
                <a:cs typeface="Arial"/>
              </a:rPr>
              <a:t>h</a:t>
            </a:r>
            <a:r>
              <a:rPr sz="800" spc="28" dirty="0">
                <a:latin typeface="Arial"/>
                <a:cs typeface="Arial"/>
              </a:rPr>
              <a:t> </a:t>
            </a:r>
            <a:r>
              <a:rPr sz="800" spc="21" dirty="0">
                <a:latin typeface="Arial"/>
                <a:cs typeface="Arial"/>
              </a:rPr>
              <a:t>[</a:t>
            </a:r>
            <a:r>
              <a:rPr sz="800" spc="53" dirty="0">
                <a:latin typeface="Arial"/>
                <a:cs typeface="Arial"/>
              </a:rPr>
              <a:t>µ</a:t>
            </a:r>
            <a:r>
              <a:rPr sz="800" spc="102" dirty="0">
                <a:latin typeface="Arial"/>
                <a:cs typeface="Arial"/>
              </a:rPr>
              <a:t>m</a:t>
            </a:r>
            <a:r>
              <a:rPr sz="800" spc="28" dirty="0">
                <a:latin typeface="Arial"/>
                <a:cs typeface="Arial"/>
              </a:rPr>
              <a:t>]</a:t>
            </a:r>
            <a:endParaRPr sz="800" dirty="0">
              <a:latin typeface="Arial"/>
              <a:cs typeface="Arial"/>
            </a:endParaRPr>
          </a:p>
        </p:txBody>
      </p:sp>
      <p:sp>
        <p:nvSpPr>
          <p:cNvPr id="123" name="object 123"/>
          <p:cNvSpPr txBox="1"/>
          <p:nvPr/>
        </p:nvSpPr>
        <p:spPr>
          <a:xfrm>
            <a:off x="7338928" y="6416026"/>
            <a:ext cx="210294" cy="107722"/>
          </a:xfrm>
          <a:prstGeom prst="rect">
            <a:avLst/>
          </a:prstGeom>
        </p:spPr>
        <p:txBody>
          <a:bodyPr vert="horz" wrap="square" lIns="0" tIns="0" rIns="0" bIns="0" rtlCol="0">
            <a:spAutoFit/>
          </a:bodyPr>
          <a:lstStyle/>
          <a:p>
            <a:pPr marL="8929"/>
            <a:r>
              <a:rPr sz="700" spc="35" dirty="0">
                <a:latin typeface="Arial"/>
                <a:cs typeface="Arial"/>
              </a:rPr>
              <a:t>0</a:t>
            </a:r>
            <a:r>
              <a:rPr sz="700" spc="21" dirty="0">
                <a:latin typeface="Arial"/>
                <a:cs typeface="Arial"/>
              </a:rPr>
              <a:t>.</a:t>
            </a:r>
            <a:r>
              <a:rPr sz="700" spc="35" dirty="0">
                <a:latin typeface="Arial"/>
                <a:cs typeface="Arial"/>
              </a:rPr>
              <a:t>1</a:t>
            </a:r>
            <a:r>
              <a:rPr sz="700" spc="42" dirty="0">
                <a:latin typeface="Arial"/>
                <a:cs typeface="Arial"/>
              </a:rPr>
              <a:t>6</a:t>
            </a:r>
            <a:endParaRPr sz="700" dirty="0">
              <a:latin typeface="Arial"/>
              <a:cs typeface="Arial"/>
            </a:endParaRPr>
          </a:p>
        </p:txBody>
      </p:sp>
      <p:sp>
        <p:nvSpPr>
          <p:cNvPr id="124" name="object 124"/>
          <p:cNvSpPr txBox="1"/>
          <p:nvPr/>
        </p:nvSpPr>
        <p:spPr>
          <a:xfrm>
            <a:off x="7675098" y="6416026"/>
            <a:ext cx="210294" cy="107722"/>
          </a:xfrm>
          <a:prstGeom prst="rect">
            <a:avLst/>
          </a:prstGeom>
        </p:spPr>
        <p:txBody>
          <a:bodyPr vert="horz" wrap="square" lIns="0" tIns="0" rIns="0" bIns="0" rtlCol="0">
            <a:spAutoFit/>
          </a:bodyPr>
          <a:lstStyle/>
          <a:p>
            <a:pPr marL="8929"/>
            <a:r>
              <a:rPr sz="700" spc="35" dirty="0">
                <a:latin typeface="Arial"/>
                <a:cs typeface="Arial"/>
              </a:rPr>
              <a:t>0</a:t>
            </a:r>
            <a:r>
              <a:rPr sz="700" spc="21" dirty="0">
                <a:latin typeface="Arial"/>
                <a:cs typeface="Arial"/>
              </a:rPr>
              <a:t>.</a:t>
            </a:r>
            <a:r>
              <a:rPr sz="700" spc="35" dirty="0">
                <a:latin typeface="Arial"/>
                <a:cs typeface="Arial"/>
              </a:rPr>
              <a:t>1</a:t>
            </a:r>
            <a:r>
              <a:rPr sz="700" spc="42" dirty="0">
                <a:latin typeface="Arial"/>
                <a:cs typeface="Arial"/>
              </a:rPr>
              <a:t>8</a:t>
            </a:r>
            <a:endParaRPr sz="700" dirty="0">
              <a:latin typeface="Arial"/>
              <a:cs typeface="Arial"/>
            </a:endParaRPr>
          </a:p>
        </p:txBody>
      </p:sp>
      <p:sp>
        <p:nvSpPr>
          <p:cNvPr id="125" name="object 125"/>
          <p:cNvSpPr txBox="1"/>
          <p:nvPr/>
        </p:nvSpPr>
        <p:spPr>
          <a:xfrm>
            <a:off x="8009825" y="6416026"/>
            <a:ext cx="210294" cy="107722"/>
          </a:xfrm>
          <a:prstGeom prst="rect">
            <a:avLst/>
          </a:prstGeom>
        </p:spPr>
        <p:txBody>
          <a:bodyPr vert="horz" wrap="square" lIns="0" tIns="0" rIns="0" bIns="0" rtlCol="0">
            <a:spAutoFit/>
          </a:bodyPr>
          <a:lstStyle/>
          <a:p>
            <a:pPr marL="8929"/>
            <a:r>
              <a:rPr sz="700" spc="35" dirty="0">
                <a:latin typeface="Arial"/>
                <a:cs typeface="Arial"/>
              </a:rPr>
              <a:t>0</a:t>
            </a:r>
            <a:r>
              <a:rPr sz="700" spc="21" dirty="0">
                <a:latin typeface="Arial"/>
                <a:cs typeface="Arial"/>
              </a:rPr>
              <a:t>.</a:t>
            </a:r>
            <a:r>
              <a:rPr sz="700" spc="35" dirty="0">
                <a:latin typeface="Arial"/>
                <a:cs typeface="Arial"/>
              </a:rPr>
              <a:t>2</a:t>
            </a:r>
            <a:r>
              <a:rPr sz="700" spc="42" dirty="0">
                <a:latin typeface="Arial"/>
                <a:cs typeface="Arial"/>
              </a:rPr>
              <a:t>0</a:t>
            </a:r>
            <a:endParaRPr sz="700" dirty="0">
              <a:latin typeface="Arial"/>
              <a:cs typeface="Arial"/>
            </a:endParaRPr>
          </a:p>
        </p:txBody>
      </p:sp>
      <p:sp>
        <p:nvSpPr>
          <p:cNvPr id="126" name="object 126"/>
          <p:cNvSpPr txBox="1"/>
          <p:nvPr/>
        </p:nvSpPr>
        <p:spPr>
          <a:xfrm>
            <a:off x="8344552" y="6416026"/>
            <a:ext cx="210294" cy="107722"/>
          </a:xfrm>
          <a:prstGeom prst="rect">
            <a:avLst/>
          </a:prstGeom>
        </p:spPr>
        <p:txBody>
          <a:bodyPr vert="horz" wrap="square" lIns="0" tIns="0" rIns="0" bIns="0" rtlCol="0">
            <a:spAutoFit/>
          </a:bodyPr>
          <a:lstStyle/>
          <a:p>
            <a:pPr marL="8929"/>
            <a:r>
              <a:rPr sz="700" spc="35" dirty="0">
                <a:latin typeface="Arial"/>
                <a:cs typeface="Arial"/>
              </a:rPr>
              <a:t>0</a:t>
            </a:r>
            <a:r>
              <a:rPr sz="700" spc="21" dirty="0">
                <a:latin typeface="Arial"/>
                <a:cs typeface="Arial"/>
              </a:rPr>
              <a:t>.</a:t>
            </a:r>
            <a:r>
              <a:rPr sz="700" spc="35" dirty="0">
                <a:latin typeface="Arial"/>
                <a:cs typeface="Arial"/>
              </a:rPr>
              <a:t>2</a:t>
            </a:r>
            <a:r>
              <a:rPr sz="700" spc="42" dirty="0">
                <a:latin typeface="Arial"/>
                <a:cs typeface="Arial"/>
              </a:rPr>
              <a:t>2</a:t>
            </a:r>
            <a:endParaRPr sz="700" dirty="0">
              <a:latin typeface="Arial"/>
              <a:cs typeface="Arial"/>
            </a:endParaRPr>
          </a:p>
        </p:txBody>
      </p:sp>
      <p:sp>
        <p:nvSpPr>
          <p:cNvPr id="127" name="object 127"/>
          <p:cNvSpPr txBox="1"/>
          <p:nvPr/>
        </p:nvSpPr>
        <p:spPr>
          <a:xfrm>
            <a:off x="4816920" y="5561215"/>
            <a:ext cx="210294" cy="107722"/>
          </a:xfrm>
          <a:prstGeom prst="rect">
            <a:avLst/>
          </a:prstGeom>
        </p:spPr>
        <p:txBody>
          <a:bodyPr vert="horz" wrap="square" lIns="0" tIns="0" rIns="0" bIns="0" rtlCol="0">
            <a:spAutoFit/>
          </a:bodyPr>
          <a:lstStyle/>
          <a:p>
            <a:pPr marL="8929"/>
            <a:r>
              <a:rPr sz="700" spc="35" dirty="0">
                <a:latin typeface="Arial"/>
                <a:cs typeface="Arial"/>
              </a:rPr>
              <a:t>0</a:t>
            </a:r>
            <a:r>
              <a:rPr sz="700" spc="21" dirty="0">
                <a:latin typeface="Arial"/>
                <a:cs typeface="Arial"/>
              </a:rPr>
              <a:t>.</a:t>
            </a:r>
            <a:r>
              <a:rPr sz="700" spc="35" dirty="0">
                <a:latin typeface="Arial"/>
                <a:cs typeface="Arial"/>
              </a:rPr>
              <a:t>7</a:t>
            </a:r>
            <a:r>
              <a:rPr sz="700" spc="42" dirty="0">
                <a:latin typeface="Arial"/>
                <a:cs typeface="Arial"/>
              </a:rPr>
              <a:t>0</a:t>
            </a:r>
            <a:endParaRPr sz="700" dirty="0">
              <a:latin typeface="Arial"/>
              <a:cs typeface="Arial"/>
            </a:endParaRPr>
          </a:p>
        </p:txBody>
      </p:sp>
      <p:sp>
        <p:nvSpPr>
          <p:cNvPr id="128" name="object 128"/>
          <p:cNvSpPr txBox="1"/>
          <p:nvPr/>
        </p:nvSpPr>
        <p:spPr>
          <a:xfrm>
            <a:off x="4816920" y="5192673"/>
            <a:ext cx="210294" cy="107722"/>
          </a:xfrm>
          <a:prstGeom prst="rect">
            <a:avLst/>
          </a:prstGeom>
        </p:spPr>
        <p:txBody>
          <a:bodyPr vert="horz" wrap="square" lIns="0" tIns="0" rIns="0" bIns="0" rtlCol="0">
            <a:spAutoFit/>
          </a:bodyPr>
          <a:lstStyle/>
          <a:p>
            <a:pPr marL="8929"/>
            <a:r>
              <a:rPr sz="700" spc="35" dirty="0">
                <a:latin typeface="Arial"/>
                <a:cs typeface="Arial"/>
              </a:rPr>
              <a:t>0</a:t>
            </a:r>
            <a:r>
              <a:rPr sz="700" spc="21" dirty="0">
                <a:latin typeface="Arial"/>
                <a:cs typeface="Arial"/>
              </a:rPr>
              <a:t>.</a:t>
            </a:r>
            <a:r>
              <a:rPr sz="700" spc="35" dirty="0">
                <a:latin typeface="Arial"/>
                <a:cs typeface="Arial"/>
              </a:rPr>
              <a:t>7</a:t>
            </a:r>
            <a:r>
              <a:rPr sz="700" spc="42" dirty="0">
                <a:latin typeface="Arial"/>
                <a:cs typeface="Arial"/>
              </a:rPr>
              <a:t>5</a:t>
            </a:r>
            <a:endParaRPr sz="700" dirty="0">
              <a:latin typeface="Arial"/>
              <a:cs typeface="Arial"/>
            </a:endParaRPr>
          </a:p>
        </p:txBody>
      </p:sp>
      <p:sp>
        <p:nvSpPr>
          <p:cNvPr id="129" name="object 129"/>
          <p:cNvSpPr txBox="1"/>
          <p:nvPr/>
        </p:nvSpPr>
        <p:spPr>
          <a:xfrm>
            <a:off x="4816920" y="4824131"/>
            <a:ext cx="210294" cy="107722"/>
          </a:xfrm>
          <a:prstGeom prst="rect">
            <a:avLst/>
          </a:prstGeom>
        </p:spPr>
        <p:txBody>
          <a:bodyPr vert="horz" wrap="square" lIns="0" tIns="0" rIns="0" bIns="0" rtlCol="0">
            <a:spAutoFit/>
          </a:bodyPr>
          <a:lstStyle/>
          <a:p>
            <a:pPr marL="8929"/>
            <a:r>
              <a:rPr sz="700" spc="35" dirty="0">
                <a:latin typeface="Arial"/>
                <a:cs typeface="Arial"/>
              </a:rPr>
              <a:t>0</a:t>
            </a:r>
            <a:r>
              <a:rPr sz="700" spc="21" dirty="0">
                <a:latin typeface="Arial"/>
                <a:cs typeface="Arial"/>
              </a:rPr>
              <a:t>.</a:t>
            </a:r>
            <a:r>
              <a:rPr sz="700" spc="35" dirty="0">
                <a:latin typeface="Arial"/>
                <a:cs typeface="Arial"/>
              </a:rPr>
              <a:t>8</a:t>
            </a:r>
            <a:r>
              <a:rPr sz="700" spc="42" dirty="0">
                <a:latin typeface="Arial"/>
                <a:cs typeface="Arial"/>
              </a:rPr>
              <a:t>0</a:t>
            </a:r>
            <a:endParaRPr sz="700" dirty="0">
              <a:latin typeface="Arial"/>
              <a:cs typeface="Arial"/>
            </a:endParaRPr>
          </a:p>
        </p:txBody>
      </p:sp>
      <p:sp>
        <p:nvSpPr>
          <p:cNvPr id="130" name="object 130"/>
          <p:cNvSpPr txBox="1"/>
          <p:nvPr/>
        </p:nvSpPr>
        <p:spPr>
          <a:xfrm>
            <a:off x="4816920" y="4456885"/>
            <a:ext cx="210294" cy="107722"/>
          </a:xfrm>
          <a:prstGeom prst="rect">
            <a:avLst/>
          </a:prstGeom>
        </p:spPr>
        <p:txBody>
          <a:bodyPr vert="horz" wrap="square" lIns="0" tIns="0" rIns="0" bIns="0" rtlCol="0">
            <a:spAutoFit/>
          </a:bodyPr>
          <a:lstStyle/>
          <a:p>
            <a:pPr marL="8929"/>
            <a:r>
              <a:rPr sz="700" spc="35" dirty="0">
                <a:latin typeface="Arial"/>
                <a:cs typeface="Arial"/>
              </a:rPr>
              <a:t>0</a:t>
            </a:r>
            <a:r>
              <a:rPr sz="700" spc="21" dirty="0">
                <a:latin typeface="Arial"/>
                <a:cs typeface="Arial"/>
              </a:rPr>
              <a:t>.</a:t>
            </a:r>
            <a:r>
              <a:rPr sz="700" spc="35" dirty="0">
                <a:latin typeface="Arial"/>
                <a:cs typeface="Arial"/>
              </a:rPr>
              <a:t>8</a:t>
            </a:r>
            <a:r>
              <a:rPr sz="700" spc="42" dirty="0">
                <a:latin typeface="Arial"/>
                <a:cs typeface="Arial"/>
              </a:rPr>
              <a:t>5</a:t>
            </a:r>
            <a:endParaRPr sz="700" dirty="0">
              <a:latin typeface="Arial"/>
              <a:cs typeface="Arial"/>
            </a:endParaRPr>
          </a:p>
        </p:txBody>
      </p:sp>
      <p:sp>
        <p:nvSpPr>
          <p:cNvPr id="131" name="object 131"/>
          <p:cNvSpPr txBox="1"/>
          <p:nvPr/>
        </p:nvSpPr>
        <p:spPr>
          <a:xfrm>
            <a:off x="4816920" y="4088288"/>
            <a:ext cx="210294" cy="107722"/>
          </a:xfrm>
          <a:prstGeom prst="rect">
            <a:avLst/>
          </a:prstGeom>
        </p:spPr>
        <p:txBody>
          <a:bodyPr vert="horz" wrap="square" lIns="0" tIns="0" rIns="0" bIns="0" rtlCol="0">
            <a:spAutoFit/>
          </a:bodyPr>
          <a:lstStyle/>
          <a:p>
            <a:pPr marL="8929"/>
            <a:r>
              <a:rPr sz="700" spc="35" dirty="0">
                <a:latin typeface="Arial"/>
                <a:cs typeface="Arial"/>
              </a:rPr>
              <a:t>0</a:t>
            </a:r>
            <a:r>
              <a:rPr sz="700" spc="21" dirty="0">
                <a:latin typeface="Arial"/>
                <a:cs typeface="Arial"/>
              </a:rPr>
              <a:t>.</a:t>
            </a:r>
            <a:r>
              <a:rPr sz="700" spc="35" dirty="0">
                <a:latin typeface="Arial"/>
                <a:cs typeface="Arial"/>
              </a:rPr>
              <a:t>9</a:t>
            </a:r>
            <a:r>
              <a:rPr sz="700" spc="42" dirty="0">
                <a:latin typeface="Arial"/>
                <a:cs typeface="Arial"/>
              </a:rPr>
              <a:t>0</a:t>
            </a:r>
            <a:endParaRPr sz="700" dirty="0">
              <a:latin typeface="Arial"/>
              <a:cs typeface="Arial"/>
            </a:endParaRPr>
          </a:p>
        </p:txBody>
      </p:sp>
      <p:sp>
        <p:nvSpPr>
          <p:cNvPr id="132" name="object 132"/>
          <p:cNvSpPr txBox="1"/>
          <p:nvPr/>
        </p:nvSpPr>
        <p:spPr>
          <a:xfrm>
            <a:off x="5989588" y="3853070"/>
            <a:ext cx="2835176" cy="255249"/>
          </a:xfrm>
          <a:prstGeom prst="rect">
            <a:avLst/>
          </a:prstGeom>
        </p:spPr>
        <p:txBody>
          <a:bodyPr vert="horz" wrap="square" lIns="0" tIns="0" rIns="0" bIns="0" rtlCol="0">
            <a:spAutoFit/>
          </a:bodyPr>
          <a:lstStyle/>
          <a:p>
            <a:pPr marL="1170640" marR="568354" indent="-122779">
              <a:lnSpc>
                <a:spcPct val="103600"/>
              </a:lnSpc>
            </a:pPr>
            <a:r>
              <a:rPr sz="800" spc="67" dirty="0">
                <a:latin typeface="Arial"/>
                <a:cs typeface="Arial"/>
              </a:rPr>
              <a:t>Cu</a:t>
            </a:r>
            <a:r>
              <a:rPr sz="800" spc="63" dirty="0">
                <a:latin typeface="Arial"/>
                <a:cs typeface="Arial"/>
              </a:rPr>
              <a:t>v</a:t>
            </a:r>
            <a:r>
              <a:rPr sz="800" spc="60" dirty="0">
                <a:latin typeface="Arial"/>
                <a:cs typeface="Arial"/>
              </a:rPr>
              <a:t>e</a:t>
            </a:r>
            <a:r>
              <a:rPr sz="800" spc="21" dirty="0">
                <a:latin typeface="Arial"/>
                <a:cs typeface="Arial"/>
              </a:rPr>
              <a:t>tt</a:t>
            </a:r>
            <a:r>
              <a:rPr sz="800" spc="60" dirty="0">
                <a:latin typeface="Arial"/>
                <a:cs typeface="Arial"/>
              </a:rPr>
              <a:t>e</a:t>
            </a:r>
            <a:r>
              <a:rPr sz="800" spc="28" dirty="0">
                <a:latin typeface="Arial"/>
                <a:cs typeface="Arial"/>
              </a:rPr>
              <a:t> </a:t>
            </a:r>
            <a:r>
              <a:rPr sz="800" spc="46" dirty="0">
                <a:latin typeface="Arial"/>
                <a:cs typeface="Arial"/>
              </a:rPr>
              <a:t>1;</a:t>
            </a:r>
            <a:r>
              <a:rPr sz="800" spc="21" dirty="0">
                <a:latin typeface="Arial"/>
                <a:cs typeface="Arial"/>
              </a:rPr>
              <a:t> </a:t>
            </a:r>
            <a:r>
              <a:rPr sz="800" spc="70" dirty="0">
                <a:latin typeface="Arial"/>
                <a:cs typeface="Arial"/>
              </a:rPr>
              <a:t>PS</a:t>
            </a:r>
            <a:r>
              <a:rPr sz="800" spc="25" dirty="0">
                <a:latin typeface="Arial"/>
                <a:cs typeface="Arial"/>
              </a:rPr>
              <a:t> </a:t>
            </a:r>
            <a:r>
              <a:rPr sz="800" spc="53" dirty="0">
                <a:latin typeface="Arial"/>
                <a:cs typeface="Arial"/>
              </a:rPr>
              <a:t>spheres 136n</a:t>
            </a:r>
            <a:r>
              <a:rPr sz="800" spc="102" dirty="0">
                <a:latin typeface="Arial"/>
                <a:cs typeface="Arial"/>
              </a:rPr>
              <a:t>m</a:t>
            </a:r>
            <a:r>
              <a:rPr sz="800" spc="28" dirty="0">
                <a:latin typeface="Arial"/>
                <a:cs typeface="Arial"/>
              </a:rPr>
              <a:t>;</a:t>
            </a:r>
            <a:r>
              <a:rPr sz="800" spc="21" dirty="0">
                <a:latin typeface="Arial"/>
                <a:cs typeface="Arial"/>
              </a:rPr>
              <a:t> </a:t>
            </a:r>
            <a:r>
              <a:rPr sz="800" spc="60" dirty="0">
                <a:latin typeface="Arial"/>
                <a:cs typeface="Arial"/>
              </a:rPr>
              <a:t>12</a:t>
            </a:r>
            <a:r>
              <a:rPr sz="800" spc="21" dirty="0">
                <a:latin typeface="Arial"/>
                <a:cs typeface="Arial"/>
              </a:rPr>
              <a:t>.</a:t>
            </a:r>
            <a:r>
              <a:rPr sz="800" spc="60" dirty="0">
                <a:latin typeface="Arial"/>
                <a:cs typeface="Arial"/>
              </a:rPr>
              <a:t>4</a:t>
            </a:r>
            <a:r>
              <a:rPr sz="800" spc="28" dirty="0">
                <a:latin typeface="Arial"/>
                <a:cs typeface="Arial"/>
              </a:rPr>
              <a:t> </a:t>
            </a:r>
            <a:r>
              <a:rPr sz="800" spc="77" dirty="0">
                <a:latin typeface="Arial"/>
                <a:cs typeface="Arial"/>
              </a:rPr>
              <a:t>w</a:t>
            </a:r>
            <a:r>
              <a:rPr sz="800" spc="21" dirty="0">
                <a:latin typeface="Arial"/>
                <a:cs typeface="Arial"/>
              </a:rPr>
              <a:t>t</a:t>
            </a:r>
            <a:r>
              <a:rPr sz="800" spc="95" dirty="0">
                <a:latin typeface="Arial"/>
                <a:cs typeface="Arial"/>
              </a:rPr>
              <a:t>%</a:t>
            </a:r>
            <a:endParaRPr sz="800" dirty="0">
              <a:latin typeface="Arial"/>
              <a:cs typeface="Arial"/>
            </a:endParaRPr>
          </a:p>
        </p:txBody>
      </p:sp>
      <p:sp>
        <p:nvSpPr>
          <p:cNvPr id="133" name="object 133"/>
          <p:cNvSpPr txBox="1"/>
          <p:nvPr/>
        </p:nvSpPr>
        <p:spPr>
          <a:xfrm>
            <a:off x="4632122" y="4706377"/>
            <a:ext cx="276999" cy="1233636"/>
          </a:xfrm>
          <a:prstGeom prst="rect">
            <a:avLst/>
          </a:prstGeom>
        </p:spPr>
        <p:txBody>
          <a:bodyPr vert="vert270" wrap="square" lIns="0" tIns="0" rIns="0" bIns="0" rtlCol="0">
            <a:spAutoFit/>
          </a:bodyPr>
          <a:lstStyle/>
          <a:p>
            <a:pPr marL="8929"/>
            <a:r>
              <a:rPr sz="900" dirty="0">
                <a:latin typeface="Arial"/>
                <a:cs typeface="Arial"/>
              </a:rPr>
              <a:t>rel.</a:t>
            </a:r>
            <a:r>
              <a:rPr sz="900" spc="-35" dirty="0">
                <a:latin typeface="Arial"/>
                <a:cs typeface="Arial"/>
              </a:rPr>
              <a:t> </a:t>
            </a:r>
            <a:r>
              <a:rPr sz="900" dirty="0">
                <a:latin typeface="Arial"/>
                <a:cs typeface="Arial"/>
              </a:rPr>
              <a:t>modula</a:t>
            </a:r>
            <a:r>
              <a:rPr sz="900" spc="-4" dirty="0">
                <a:latin typeface="Arial"/>
                <a:cs typeface="Arial"/>
              </a:rPr>
              <a:t>t</a:t>
            </a:r>
            <a:r>
              <a:rPr sz="900" dirty="0">
                <a:latin typeface="Arial"/>
                <a:cs typeface="Arial"/>
              </a:rPr>
              <a:t>ion</a:t>
            </a:r>
            <a:r>
              <a:rPr sz="900" spc="-28" dirty="0">
                <a:latin typeface="Arial"/>
                <a:cs typeface="Arial"/>
              </a:rPr>
              <a:t> </a:t>
            </a:r>
            <a:r>
              <a:rPr sz="900" dirty="0">
                <a:latin typeface="Arial"/>
                <a:cs typeface="Arial"/>
              </a:rPr>
              <a:t>ampli</a:t>
            </a:r>
            <a:r>
              <a:rPr sz="900" spc="-4" dirty="0">
                <a:latin typeface="Arial"/>
                <a:cs typeface="Arial"/>
              </a:rPr>
              <a:t>t</a:t>
            </a:r>
            <a:r>
              <a:rPr sz="900" dirty="0">
                <a:latin typeface="Arial"/>
                <a:cs typeface="Arial"/>
              </a:rPr>
              <a:t>ude</a:t>
            </a:r>
          </a:p>
        </p:txBody>
      </p:sp>
      <p:sp>
        <p:nvSpPr>
          <p:cNvPr id="134" name="object 134"/>
          <p:cNvSpPr/>
          <p:nvPr/>
        </p:nvSpPr>
        <p:spPr>
          <a:xfrm>
            <a:off x="3636615" y="5635749"/>
            <a:ext cx="428625" cy="528191"/>
          </a:xfrm>
          <a:custGeom>
            <a:avLst/>
            <a:gdLst/>
            <a:ahLst/>
            <a:cxnLst/>
            <a:rect l="l" t="t" r="r" b="b"/>
            <a:pathLst>
              <a:path w="609600" h="751204">
                <a:moveTo>
                  <a:pt x="0" y="750887"/>
                </a:moveTo>
                <a:lnTo>
                  <a:pt x="609600" y="750887"/>
                </a:lnTo>
                <a:lnTo>
                  <a:pt x="609600" y="0"/>
                </a:lnTo>
                <a:lnTo>
                  <a:pt x="0" y="0"/>
                </a:lnTo>
                <a:lnTo>
                  <a:pt x="0" y="750887"/>
                </a:lnTo>
                <a:close/>
              </a:path>
            </a:pathLst>
          </a:custGeom>
          <a:ln w="34925">
            <a:solidFill>
              <a:srgbClr val="FF0000"/>
            </a:solidFill>
          </a:ln>
        </p:spPr>
        <p:txBody>
          <a:bodyPr wrap="square" lIns="0" tIns="0" rIns="0" bIns="0" rtlCol="0"/>
          <a:lstStyle/>
          <a:p>
            <a:endParaRPr/>
          </a:p>
        </p:txBody>
      </p:sp>
      <p:sp>
        <p:nvSpPr>
          <p:cNvPr id="135" name="object 135"/>
          <p:cNvSpPr/>
          <p:nvPr/>
        </p:nvSpPr>
        <p:spPr>
          <a:xfrm>
            <a:off x="412998" y="3654651"/>
            <a:ext cx="2125266" cy="2619524"/>
          </a:xfrm>
          <a:prstGeom prst="rect">
            <a:avLst/>
          </a:prstGeom>
          <a:blipFill>
            <a:blip r:embed="rId6" cstate="print"/>
            <a:stretch>
              <a:fillRect/>
            </a:stretch>
          </a:blipFill>
        </p:spPr>
        <p:txBody>
          <a:bodyPr wrap="square" lIns="0" tIns="0" rIns="0" bIns="0" rtlCol="0"/>
          <a:lstStyle/>
          <a:p>
            <a:endParaRPr/>
          </a:p>
        </p:txBody>
      </p:sp>
      <p:sp>
        <p:nvSpPr>
          <p:cNvPr id="136" name="object 136"/>
          <p:cNvSpPr txBox="1"/>
          <p:nvPr/>
        </p:nvSpPr>
        <p:spPr>
          <a:xfrm>
            <a:off x="1561802" y="3910392"/>
            <a:ext cx="429518" cy="384721"/>
          </a:xfrm>
          <a:prstGeom prst="rect">
            <a:avLst/>
          </a:prstGeom>
        </p:spPr>
        <p:txBody>
          <a:bodyPr vert="horz" wrap="square" lIns="0" tIns="0" rIns="0" bIns="0" rtlCol="0">
            <a:spAutoFit/>
          </a:bodyPr>
          <a:lstStyle/>
          <a:p>
            <a:pPr marL="8929"/>
            <a:r>
              <a:rPr sz="2500" dirty="0">
                <a:latin typeface="Arial"/>
                <a:cs typeface="Arial"/>
              </a:rPr>
              <a:t>Cd</a:t>
            </a:r>
          </a:p>
        </p:txBody>
      </p:sp>
      <p:sp>
        <p:nvSpPr>
          <p:cNvPr id="137" name="object 137"/>
          <p:cNvSpPr/>
          <p:nvPr/>
        </p:nvSpPr>
        <p:spPr>
          <a:xfrm>
            <a:off x="1896487" y="5118988"/>
            <a:ext cx="245566" cy="293787"/>
          </a:xfrm>
          <a:custGeom>
            <a:avLst/>
            <a:gdLst/>
            <a:ahLst/>
            <a:cxnLst/>
            <a:rect l="l" t="t" r="r" b="b"/>
            <a:pathLst>
              <a:path w="349250" h="417829">
                <a:moveTo>
                  <a:pt x="0" y="417512"/>
                </a:moveTo>
                <a:lnTo>
                  <a:pt x="349250" y="417512"/>
                </a:lnTo>
                <a:lnTo>
                  <a:pt x="349250" y="0"/>
                </a:lnTo>
                <a:lnTo>
                  <a:pt x="0" y="0"/>
                </a:lnTo>
                <a:lnTo>
                  <a:pt x="0" y="417512"/>
                </a:lnTo>
                <a:close/>
              </a:path>
            </a:pathLst>
          </a:custGeom>
          <a:ln w="34925">
            <a:solidFill>
              <a:srgbClr val="FF0000"/>
            </a:solidFill>
          </a:ln>
        </p:spPr>
        <p:txBody>
          <a:bodyPr wrap="square" lIns="0" tIns="0" rIns="0" bIns="0" rtlCol="0"/>
          <a:lstStyle/>
          <a:p>
            <a:endParaRPr/>
          </a:p>
        </p:txBody>
      </p:sp>
      <p:sp>
        <p:nvSpPr>
          <p:cNvPr id="139" name="object 139"/>
          <p:cNvSpPr/>
          <p:nvPr/>
        </p:nvSpPr>
        <p:spPr>
          <a:xfrm>
            <a:off x="6356017" y="3975504"/>
            <a:ext cx="2198489" cy="1314004"/>
          </a:xfrm>
          <a:custGeom>
            <a:avLst/>
            <a:gdLst/>
            <a:ahLst/>
            <a:cxnLst/>
            <a:rect l="l" t="t" r="r" b="b"/>
            <a:pathLst>
              <a:path w="3126740" h="1868804">
                <a:moveTo>
                  <a:pt x="0" y="1868605"/>
                </a:moveTo>
                <a:lnTo>
                  <a:pt x="3126339" y="1868605"/>
                </a:lnTo>
                <a:lnTo>
                  <a:pt x="3126339" y="0"/>
                </a:lnTo>
                <a:lnTo>
                  <a:pt x="0" y="0"/>
                </a:lnTo>
                <a:lnTo>
                  <a:pt x="0" y="1868605"/>
                </a:lnTo>
                <a:close/>
              </a:path>
            </a:pathLst>
          </a:custGeom>
          <a:solidFill>
            <a:srgbClr val="FFFFFF"/>
          </a:solidFill>
        </p:spPr>
        <p:txBody>
          <a:bodyPr wrap="square" lIns="0" tIns="0" rIns="0" bIns="0" rtlCol="0"/>
          <a:lstStyle/>
          <a:p>
            <a:endParaRPr/>
          </a:p>
        </p:txBody>
      </p:sp>
      <p:sp>
        <p:nvSpPr>
          <p:cNvPr id="140" name="object 140"/>
          <p:cNvSpPr/>
          <p:nvPr/>
        </p:nvSpPr>
        <p:spPr>
          <a:xfrm>
            <a:off x="6356017" y="3975451"/>
            <a:ext cx="2198489" cy="1314004"/>
          </a:xfrm>
          <a:custGeom>
            <a:avLst/>
            <a:gdLst/>
            <a:ahLst/>
            <a:cxnLst/>
            <a:rect l="l" t="t" r="r" b="b"/>
            <a:pathLst>
              <a:path w="3126740" h="1868804">
                <a:moveTo>
                  <a:pt x="0" y="1868680"/>
                </a:moveTo>
                <a:lnTo>
                  <a:pt x="0" y="0"/>
                </a:lnTo>
                <a:lnTo>
                  <a:pt x="3126327" y="0"/>
                </a:lnTo>
                <a:lnTo>
                  <a:pt x="3126327" y="1868680"/>
                </a:lnTo>
                <a:lnTo>
                  <a:pt x="0" y="1868680"/>
                </a:lnTo>
              </a:path>
            </a:pathLst>
          </a:custGeom>
          <a:ln w="3175">
            <a:solidFill>
              <a:srgbClr val="FFFFFF"/>
            </a:solidFill>
          </a:ln>
        </p:spPr>
        <p:txBody>
          <a:bodyPr wrap="square" lIns="0" tIns="0" rIns="0" bIns="0" rtlCol="0"/>
          <a:lstStyle/>
          <a:p>
            <a:endParaRPr/>
          </a:p>
        </p:txBody>
      </p:sp>
      <p:sp>
        <p:nvSpPr>
          <p:cNvPr id="141" name="object 141"/>
          <p:cNvSpPr/>
          <p:nvPr/>
        </p:nvSpPr>
        <p:spPr>
          <a:xfrm>
            <a:off x="6356018" y="3977587"/>
            <a:ext cx="2206972" cy="0"/>
          </a:xfrm>
          <a:custGeom>
            <a:avLst/>
            <a:gdLst/>
            <a:ahLst/>
            <a:cxnLst/>
            <a:rect l="l" t="t" r="r" b="b"/>
            <a:pathLst>
              <a:path w="3138804">
                <a:moveTo>
                  <a:pt x="0" y="0"/>
                </a:moveTo>
                <a:lnTo>
                  <a:pt x="3138294" y="0"/>
                </a:lnTo>
              </a:path>
            </a:pathLst>
          </a:custGeom>
          <a:ln w="7390">
            <a:solidFill>
              <a:srgbClr val="000000"/>
            </a:solidFill>
          </a:ln>
        </p:spPr>
        <p:txBody>
          <a:bodyPr wrap="square" lIns="0" tIns="0" rIns="0" bIns="0" rtlCol="0"/>
          <a:lstStyle/>
          <a:p>
            <a:endParaRPr/>
          </a:p>
        </p:txBody>
      </p:sp>
      <p:sp>
        <p:nvSpPr>
          <p:cNvPr id="142" name="object 142"/>
          <p:cNvSpPr/>
          <p:nvPr/>
        </p:nvSpPr>
        <p:spPr>
          <a:xfrm>
            <a:off x="6356018" y="5291482"/>
            <a:ext cx="2206972" cy="0"/>
          </a:xfrm>
          <a:custGeom>
            <a:avLst/>
            <a:gdLst/>
            <a:ahLst/>
            <a:cxnLst/>
            <a:rect l="l" t="t" r="r" b="b"/>
            <a:pathLst>
              <a:path w="3138804">
                <a:moveTo>
                  <a:pt x="0" y="0"/>
                </a:moveTo>
                <a:lnTo>
                  <a:pt x="3138294" y="0"/>
                </a:lnTo>
              </a:path>
            </a:pathLst>
          </a:custGeom>
          <a:ln w="7334">
            <a:solidFill>
              <a:srgbClr val="000000"/>
            </a:solidFill>
          </a:ln>
        </p:spPr>
        <p:txBody>
          <a:bodyPr wrap="square" lIns="0" tIns="0" rIns="0" bIns="0" rtlCol="0"/>
          <a:lstStyle/>
          <a:p>
            <a:endParaRPr/>
          </a:p>
        </p:txBody>
      </p:sp>
      <p:sp>
        <p:nvSpPr>
          <p:cNvPr id="143" name="object 143"/>
          <p:cNvSpPr/>
          <p:nvPr/>
        </p:nvSpPr>
        <p:spPr>
          <a:xfrm>
            <a:off x="8554216" y="3975451"/>
            <a:ext cx="0" cy="1314004"/>
          </a:xfrm>
          <a:custGeom>
            <a:avLst/>
            <a:gdLst/>
            <a:ahLst/>
            <a:cxnLst/>
            <a:rect l="l" t="t" r="r" b="b"/>
            <a:pathLst>
              <a:path h="1868804">
                <a:moveTo>
                  <a:pt x="0" y="0"/>
                </a:moveTo>
                <a:lnTo>
                  <a:pt x="0" y="1868681"/>
                </a:lnTo>
              </a:path>
            </a:pathLst>
          </a:custGeom>
          <a:ln w="3175">
            <a:solidFill>
              <a:srgbClr val="000000"/>
            </a:solidFill>
          </a:ln>
        </p:spPr>
        <p:txBody>
          <a:bodyPr wrap="square" lIns="0" tIns="0" rIns="0" bIns="0" rtlCol="0"/>
          <a:lstStyle/>
          <a:p>
            <a:endParaRPr/>
          </a:p>
        </p:txBody>
      </p:sp>
      <p:sp>
        <p:nvSpPr>
          <p:cNvPr id="144" name="object 144"/>
          <p:cNvSpPr/>
          <p:nvPr/>
        </p:nvSpPr>
        <p:spPr>
          <a:xfrm>
            <a:off x="6356017" y="3975451"/>
            <a:ext cx="0" cy="1314004"/>
          </a:xfrm>
          <a:custGeom>
            <a:avLst/>
            <a:gdLst/>
            <a:ahLst/>
            <a:cxnLst/>
            <a:rect l="l" t="t" r="r" b="b"/>
            <a:pathLst>
              <a:path h="1868804">
                <a:moveTo>
                  <a:pt x="0" y="0"/>
                </a:moveTo>
                <a:lnTo>
                  <a:pt x="0" y="1868681"/>
                </a:lnTo>
              </a:path>
            </a:pathLst>
          </a:custGeom>
          <a:ln w="3175">
            <a:solidFill>
              <a:srgbClr val="000000"/>
            </a:solidFill>
          </a:ln>
        </p:spPr>
        <p:txBody>
          <a:bodyPr wrap="square" lIns="0" tIns="0" rIns="0" bIns="0" rtlCol="0"/>
          <a:lstStyle/>
          <a:p>
            <a:endParaRPr/>
          </a:p>
        </p:txBody>
      </p:sp>
      <p:sp>
        <p:nvSpPr>
          <p:cNvPr id="145" name="object 145"/>
          <p:cNvSpPr/>
          <p:nvPr/>
        </p:nvSpPr>
        <p:spPr>
          <a:xfrm>
            <a:off x="6358827" y="5272770"/>
            <a:ext cx="5804" cy="0"/>
          </a:xfrm>
          <a:custGeom>
            <a:avLst/>
            <a:gdLst/>
            <a:ahLst/>
            <a:cxnLst/>
            <a:rect l="l" t="t" r="r" b="b"/>
            <a:pathLst>
              <a:path w="8254">
                <a:moveTo>
                  <a:pt x="0" y="0"/>
                </a:moveTo>
                <a:lnTo>
                  <a:pt x="8004" y="0"/>
                </a:lnTo>
              </a:path>
            </a:pathLst>
          </a:custGeom>
          <a:ln w="6677">
            <a:solidFill>
              <a:srgbClr val="000000"/>
            </a:solidFill>
          </a:ln>
        </p:spPr>
        <p:txBody>
          <a:bodyPr wrap="square" lIns="0" tIns="0" rIns="0" bIns="0" rtlCol="0"/>
          <a:lstStyle/>
          <a:p>
            <a:endParaRPr/>
          </a:p>
        </p:txBody>
      </p:sp>
      <p:sp>
        <p:nvSpPr>
          <p:cNvPr id="146" name="object 146"/>
          <p:cNvSpPr/>
          <p:nvPr/>
        </p:nvSpPr>
        <p:spPr>
          <a:xfrm>
            <a:off x="6358827" y="3991883"/>
            <a:ext cx="5804" cy="0"/>
          </a:xfrm>
          <a:custGeom>
            <a:avLst/>
            <a:gdLst/>
            <a:ahLst/>
            <a:cxnLst/>
            <a:rect l="l" t="t" r="r" b="b"/>
            <a:pathLst>
              <a:path w="8254">
                <a:moveTo>
                  <a:pt x="0" y="0"/>
                </a:moveTo>
                <a:lnTo>
                  <a:pt x="8004" y="0"/>
                </a:lnTo>
              </a:path>
            </a:pathLst>
          </a:custGeom>
          <a:ln w="6677">
            <a:solidFill>
              <a:srgbClr val="000000"/>
            </a:solidFill>
          </a:ln>
        </p:spPr>
        <p:txBody>
          <a:bodyPr wrap="square" lIns="0" tIns="0" rIns="0" bIns="0" rtlCol="0"/>
          <a:lstStyle/>
          <a:p>
            <a:endParaRPr/>
          </a:p>
        </p:txBody>
      </p:sp>
      <p:sp>
        <p:nvSpPr>
          <p:cNvPr id="147" name="object 147"/>
          <p:cNvSpPr txBox="1"/>
          <p:nvPr/>
        </p:nvSpPr>
        <p:spPr>
          <a:xfrm>
            <a:off x="6330210" y="5306132"/>
            <a:ext cx="58936" cy="79474"/>
          </a:xfrm>
          <a:prstGeom prst="rect">
            <a:avLst/>
          </a:prstGeom>
        </p:spPr>
        <p:txBody>
          <a:bodyPr vert="horz" wrap="square" lIns="0" tIns="0" rIns="0" bIns="0" rtlCol="0">
            <a:spAutoFit/>
          </a:bodyPr>
          <a:lstStyle/>
          <a:p>
            <a:pPr marL="8929"/>
            <a:r>
              <a:rPr sz="500" spc="63" dirty="0">
                <a:latin typeface="Helvetica"/>
                <a:cs typeface="Helvetica"/>
              </a:rPr>
              <a:t>0</a:t>
            </a:r>
            <a:endParaRPr sz="500" dirty="0">
              <a:latin typeface="Helvetica"/>
              <a:cs typeface="Helvetica"/>
            </a:endParaRPr>
          </a:p>
        </p:txBody>
      </p:sp>
      <p:sp>
        <p:nvSpPr>
          <p:cNvPr id="148" name="object 148"/>
          <p:cNvSpPr/>
          <p:nvPr/>
        </p:nvSpPr>
        <p:spPr>
          <a:xfrm>
            <a:off x="6795539" y="5270419"/>
            <a:ext cx="0" cy="19199"/>
          </a:xfrm>
          <a:custGeom>
            <a:avLst/>
            <a:gdLst/>
            <a:ahLst/>
            <a:cxnLst/>
            <a:rect l="l" t="t" r="r" b="b"/>
            <a:pathLst>
              <a:path h="27304">
                <a:moveTo>
                  <a:pt x="0" y="26950"/>
                </a:moveTo>
                <a:lnTo>
                  <a:pt x="0" y="0"/>
                </a:lnTo>
              </a:path>
            </a:pathLst>
          </a:custGeom>
          <a:ln w="3175">
            <a:solidFill>
              <a:srgbClr val="000000"/>
            </a:solidFill>
          </a:ln>
        </p:spPr>
        <p:txBody>
          <a:bodyPr wrap="square" lIns="0" tIns="0" rIns="0" bIns="0" rtlCol="0"/>
          <a:lstStyle/>
          <a:p>
            <a:endParaRPr/>
          </a:p>
        </p:txBody>
      </p:sp>
      <p:sp>
        <p:nvSpPr>
          <p:cNvPr id="149" name="object 149"/>
          <p:cNvSpPr/>
          <p:nvPr/>
        </p:nvSpPr>
        <p:spPr>
          <a:xfrm>
            <a:off x="6798397" y="5272770"/>
            <a:ext cx="5804" cy="0"/>
          </a:xfrm>
          <a:custGeom>
            <a:avLst/>
            <a:gdLst/>
            <a:ahLst/>
            <a:cxnLst/>
            <a:rect l="l" t="t" r="r" b="b"/>
            <a:pathLst>
              <a:path w="8254">
                <a:moveTo>
                  <a:pt x="0" y="0"/>
                </a:moveTo>
                <a:lnTo>
                  <a:pt x="8015" y="0"/>
                </a:lnTo>
              </a:path>
            </a:pathLst>
          </a:custGeom>
          <a:ln w="6677">
            <a:solidFill>
              <a:srgbClr val="000000"/>
            </a:solidFill>
          </a:ln>
        </p:spPr>
        <p:txBody>
          <a:bodyPr wrap="square" lIns="0" tIns="0" rIns="0" bIns="0" rtlCol="0"/>
          <a:lstStyle/>
          <a:p>
            <a:endParaRPr/>
          </a:p>
        </p:txBody>
      </p:sp>
      <p:sp>
        <p:nvSpPr>
          <p:cNvPr id="150" name="object 150"/>
          <p:cNvSpPr/>
          <p:nvPr/>
        </p:nvSpPr>
        <p:spPr>
          <a:xfrm>
            <a:off x="6795539" y="3975451"/>
            <a:ext cx="0" cy="14288"/>
          </a:xfrm>
          <a:custGeom>
            <a:avLst/>
            <a:gdLst/>
            <a:ahLst/>
            <a:cxnLst/>
            <a:rect l="l" t="t" r="r" b="b"/>
            <a:pathLst>
              <a:path h="20320">
                <a:moveTo>
                  <a:pt x="0" y="0"/>
                </a:moveTo>
                <a:lnTo>
                  <a:pt x="0" y="20071"/>
                </a:lnTo>
              </a:path>
            </a:pathLst>
          </a:custGeom>
          <a:ln w="3175">
            <a:solidFill>
              <a:srgbClr val="000000"/>
            </a:solidFill>
          </a:ln>
        </p:spPr>
        <p:txBody>
          <a:bodyPr wrap="square" lIns="0" tIns="0" rIns="0" bIns="0" rtlCol="0"/>
          <a:lstStyle/>
          <a:p>
            <a:endParaRPr/>
          </a:p>
        </p:txBody>
      </p:sp>
      <p:sp>
        <p:nvSpPr>
          <p:cNvPr id="151" name="object 151"/>
          <p:cNvSpPr/>
          <p:nvPr/>
        </p:nvSpPr>
        <p:spPr>
          <a:xfrm>
            <a:off x="6798397" y="3991883"/>
            <a:ext cx="5804" cy="0"/>
          </a:xfrm>
          <a:custGeom>
            <a:avLst/>
            <a:gdLst/>
            <a:ahLst/>
            <a:cxnLst/>
            <a:rect l="l" t="t" r="r" b="b"/>
            <a:pathLst>
              <a:path w="8254">
                <a:moveTo>
                  <a:pt x="0" y="0"/>
                </a:moveTo>
                <a:lnTo>
                  <a:pt x="8015" y="0"/>
                </a:lnTo>
              </a:path>
            </a:pathLst>
          </a:custGeom>
          <a:ln w="6677">
            <a:solidFill>
              <a:srgbClr val="000000"/>
            </a:solidFill>
          </a:ln>
        </p:spPr>
        <p:txBody>
          <a:bodyPr wrap="square" lIns="0" tIns="0" rIns="0" bIns="0" rtlCol="0"/>
          <a:lstStyle/>
          <a:p>
            <a:endParaRPr/>
          </a:p>
        </p:txBody>
      </p:sp>
      <p:sp>
        <p:nvSpPr>
          <p:cNvPr id="152" name="object 152"/>
          <p:cNvSpPr txBox="1"/>
          <p:nvPr/>
        </p:nvSpPr>
        <p:spPr>
          <a:xfrm>
            <a:off x="6747260" y="5306132"/>
            <a:ext cx="96887" cy="79474"/>
          </a:xfrm>
          <a:prstGeom prst="rect">
            <a:avLst/>
          </a:prstGeom>
        </p:spPr>
        <p:txBody>
          <a:bodyPr vert="horz" wrap="square" lIns="0" tIns="0" rIns="0" bIns="0" rtlCol="0">
            <a:spAutoFit/>
          </a:bodyPr>
          <a:lstStyle/>
          <a:p>
            <a:pPr marL="8929"/>
            <a:r>
              <a:rPr sz="500" spc="49" dirty="0">
                <a:latin typeface="Helvetica"/>
                <a:cs typeface="Helvetica"/>
              </a:rPr>
              <a:t>50</a:t>
            </a:r>
            <a:endParaRPr sz="500" dirty="0">
              <a:latin typeface="Helvetica"/>
              <a:cs typeface="Helvetica"/>
            </a:endParaRPr>
          </a:p>
        </p:txBody>
      </p:sp>
      <p:sp>
        <p:nvSpPr>
          <p:cNvPr id="153" name="object 153"/>
          <p:cNvSpPr/>
          <p:nvPr/>
        </p:nvSpPr>
        <p:spPr>
          <a:xfrm>
            <a:off x="7239236" y="5269992"/>
            <a:ext cx="0" cy="19645"/>
          </a:xfrm>
          <a:custGeom>
            <a:avLst/>
            <a:gdLst/>
            <a:ahLst/>
            <a:cxnLst/>
            <a:rect l="l" t="t" r="r" b="b"/>
            <a:pathLst>
              <a:path h="27940">
                <a:moveTo>
                  <a:pt x="0" y="0"/>
                </a:moveTo>
                <a:lnTo>
                  <a:pt x="0" y="27556"/>
                </a:lnTo>
              </a:path>
            </a:pathLst>
          </a:custGeom>
          <a:ln w="12757">
            <a:solidFill>
              <a:srgbClr val="000000"/>
            </a:solidFill>
          </a:ln>
        </p:spPr>
        <p:txBody>
          <a:bodyPr wrap="square" lIns="0" tIns="0" rIns="0" bIns="0" rtlCol="0"/>
          <a:lstStyle/>
          <a:p>
            <a:endParaRPr/>
          </a:p>
        </p:txBody>
      </p:sp>
      <p:sp>
        <p:nvSpPr>
          <p:cNvPr id="154" name="object 154"/>
          <p:cNvSpPr/>
          <p:nvPr/>
        </p:nvSpPr>
        <p:spPr>
          <a:xfrm>
            <a:off x="7239236" y="3975451"/>
            <a:ext cx="0" cy="19645"/>
          </a:xfrm>
          <a:custGeom>
            <a:avLst/>
            <a:gdLst/>
            <a:ahLst/>
            <a:cxnLst/>
            <a:rect l="l" t="t" r="r" b="b"/>
            <a:pathLst>
              <a:path h="27939">
                <a:moveTo>
                  <a:pt x="0" y="0"/>
                </a:moveTo>
                <a:lnTo>
                  <a:pt x="0" y="27320"/>
                </a:lnTo>
              </a:path>
            </a:pathLst>
          </a:custGeom>
          <a:ln w="12757">
            <a:solidFill>
              <a:srgbClr val="000000"/>
            </a:solidFill>
          </a:ln>
        </p:spPr>
        <p:txBody>
          <a:bodyPr wrap="square" lIns="0" tIns="0" rIns="0" bIns="0" rtlCol="0"/>
          <a:lstStyle/>
          <a:p>
            <a:endParaRPr/>
          </a:p>
        </p:txBody>
      </p:sp>
      <p:sp>
        <p:nvSpPr>
          <p:cNvPr id="155" name="object 155"/>
          <p:cNvSpPr txBox="1"/>
          <p:nvPr/>
        </p:nvSpPr>
        <p:spPr>
          <a:xfrm>
            <a:off x="7169938" y="5306132"/>
            <a:ext cx="136178" cy="79474"/>
          </a:xfrm>
          <a:prstGeom prst="rect">
            <a:avLst/>
          </a:prstGeom>
        </p:spPr>
        <p:txBody>
          <a:bodyPr vert="horz" wrap="square" lIns="0" tIns="0" rIns="0" bIns="0" rtlCol="0">
            <a:spAutoFit/>
          </a:bodyPr>
          <a:lstStyle/>
          <a:p>
            <a:pPr marL="8929"/>
            <a:r>
              <a:rPr sz="500" spc="49" dirty="0">
                <a:latin typeface="Helvetica"/>
                <a:cs typeface="Helvetica"/>
              </a:rPr>
              <a:t>100</a:t>
            </a:r>
            <a:endParaRPr sz="500" dirty="0">
              <a:latin typeface="Helvetica"/>
              <a:cs typeface="Helvetica"/>
            </a:endParaRPr>
          </a:p>
        </p:txBody>
      </p:sp>
      <p:sp>
        <p:nvSpPr>
          <p:cNvPr id="156" name="object 156"/>
          <p:cNvSpPr/>
          <p:nvPr/>
        </p:nvSpPr>
        <p:spPr>
          <a:xfrm>
            <a:off x="7674917" y="5270419"/>
            <a:ext cx="0" cy="19199"/>
          </a:xfrm>
          <a:custGeom>
            <a:avLst/>
            <a:gdLst/>
            <a:ahLst/>
            <a:cxnLst/>
            <a:rect l="l" t="t" r="r" b="b"/>
            <a:pathLst>
              <a:path h="27304">
                <a:moveTo>
                  <a:pt x="0" y="26950"/>
                </a:moveTo>
                <a:lnTo>
                  <a:pt x="0" y="0"/>
                </a:lnTo>
              </a:path>
            </a:pathLst>
          </a:custGeom>
          <a:ln w="3175">
            <a:solidFill>
              <a:srgbClr val="000000"/>
            </a:solidFill>
          </a:ln>
        </p:spPr>
        <p:txBody>
          <a:bodyPr wrap="square" lIns="0" tIns="0" rIns="0" bIns="0" rtlCol="0"/>
          <a:lstStyle/>
          <a:p>
            <a:endParaRPr/>
          </a:p>
        </p:txBody>
      </p:sp>
      <p:sp>
        <p:nvSpPr>
          <p:cNvPr id="157" name="object 157"/>
          <p:cNvSpPr/>
          <p:nvPr/>
        </p:nvSpPr>
        <p:spPr>
          <a:xfrm>
            <a:off x="7677696" y="5272770"/>
            <a:ext cx="5804" cy="0"/>
          </a:xfrm>
          <a:custGeom>
            <a:avLst/>
            <a:gdLst/>
            <a:ahLst/>
            <a:cxnLst/>
            <a:rect l="l" t="t" r="r" b="b"/>
            <a:pathLst>
              <a:path w="8254">
                <a:moveTo>
                  <a:pt x="0" y="0"/>
                </a:moveTo>
                <a:lnTo>
                  <a:pt x="8015" y="0"/>
                </a:lnTo>
              </a:path>
            </a:pathLst>
          </a:custGeom>
          <a:ln w="6677">
            <a:solidFill>
              <a:srgbClr val="000000"/>
            </a:solidFill>
          </a:ln>
        </p:spPr>
        <p:txBody>
          <a:bodyPr wrap="square" lIns="0" tIns="0" rIns="0" bIns="0" rtlCol="0"/>
          <a:lstStyle/>
          <a:p>
            <a:endParaRPr/>
          </a:p>
        </p:txBody>
      </p:sp>
      <p:sp>
        <p:nvSpPr>
          <p:cNvPr id="158" name="object 158"/>
          <p:cNvSpPr/>
          <p:nvPr/>
        </p:nvSpPr>
        <p:spPr>
          <a:xfrm>
            <a:off x="7674917" y="3975451"/>
            <a:ext cx="0" cy="14288"/>
          </a:xfrm>
          <a:custGeom>
            <a:avLst/>
            <a:gdLst/>
            <a:ahLst/>
            <a:cxnLst/>
            <a:rect l="l" t="t" r="r" b="b"/>
            <a:pathLst>
              <a:path h="20320">
                <a:moveTo>
                  <a:pt x="0" y="0"/>
                </a:moveTo>
                <a:lnTo>
                  <a:pt x="0" y="20071"/>
                </a:lnTo>
              </a:path>
            </a:pathLst>
          </a:custGeom>
          <a:ln w="3175">
            <a:solidFill>
              <a:srgbClr val="000000"/>
            </a:solidFill>
          </a:ln>
        </p:spPr>
        <p:txBody>
          <a:bodyPr wrap="square" lIns="0" tIns="0" rIns="0" bIns="0" rtlCol="0"/>
          <a:lstStyle/>
          <a:p>
            <a:endParaRPr/>
          </a:p>
        </p:txBody>
      </p:sp>
      <p:sp>
        <p:nvSpPr>
          <p:cNvPr id="159" name="object 159"/>
          <p:cNvSpPr/>
          <p:nvPr/>
        </p:nvSpPr>
        <p:spPr>
          <a:xfrm>
            <a:off x="7677696" y="3991883"/>
            <a:ext cx="5804" cy="0"/>
          </a:xfrm>
          <a:custGeom>
            <a:avLst/>
            <a:gdLst/>
            <a:ahLst/>
            <a:cxnLst/>
            <a:rect l="l" t="t" r="r" b="b"/>
            <a:pathLst>
              <a:path w="8254">
                <a:moveTo>
                  <a:pt x="0" y="0"/>
                </a:moveTo>
                <a:lnTo>
                  <a:pt x="8015" y="0"/>
                </a:lnTo>
              </a:path>
            </a:pathLst>
          </a:custGeom>
          <a:ln w="6677">
            <a:solidFill>
              <a:srgbClr val="000000"/>
            </a:solidFill>
          </a:ln>
        </p:spPr>
        <p:txBody>
          <a:bodyPr wrap="square" lIns="0" tIns="0" rIns="0" bIns="0" rtlCol="0"/>
          <a:lstStyle/>
          <a:p>
            <a:endParaRPr/>
          </a:p>
        </p:txBody>
      </p:sp>
      <p:sp>
        <p:nvSpPr>
          <p:cNvPr id="160" name="object 160"/>
          <p:cNvSpPr txBox="1"/>
          <p:nvPr/>
        </p:nvSpPr>
        <p:spPr>
          <a:xfrm>
            <a:off x="7609706" y="5306132"/>
            <a:ext cx="136178" cy="79474"/>
          </a:xfrm>
          <a:prstGeom prst="rect">
            <a:avLst/>
          </a:prstGeom>
        </p:spPr>
        <p:txBody>
          <a:bodyPr vert="horz" wrap="square" lIns="0" tIns="0" rIns="0" bIns="0" rtlCol="0">
            <a:spAutoFit/>
          </a:bodyPr>
          <a:lstStyle/>
          <a:p>
            <a:pPr marL="8929"/>
            <a:r>
              <a:rPr sz="500" spc="49" dirty="0">
                <a:latin typeface="Helvetica"/>
                <a:cs typeface="Helvetica"/>
              </a:rPr>
              <a:t>150</a:t>
            </a:r>
            <a:endParaRPr sz="500" dirty="0">
              <a:latin typeface="Helvetica"/>
              <a:cs typeface="Helvetica"/>
            </a:endParaRPr>
          </a:p>
        </p:txBody>
      </p:sp>
      <p:sp>
        <p:nvSpPr>
          <p:cNvPr id="161" name="object 161"/>
          <p:cNvSpPr/>
          <p:nvPr/>
        </p:nvSpPr>
        <p:spPr>
          <a:xfrm>
            <a:off x="8114606" y="5270419"/>
            <a:ext cx="0" cy="19199"/>
          </a:xfrm>
          <a:custGeom>
            <a:avLst/>
            <a:gdLst/>
            <a:ahLst/>
            <a:cxnLst/>
            <a:rect l="l" t="t" r="r" b="b"/>
            <a:pathLst>
              <a:path h="27304">
                <a:moveTo>
                  <a:pt x="0" y="26950"/>
                </a:moveTo>
                <a:lnTo>
                  <a:pt x="0" y="0"/>
                </a:lnTo>
              </a:path>
            </a:pathLst>
          </a:custGeom>
          <a:ln w="3175">
            <a:solidFill>
              <a:srgbClr val="000000"/>
            </a:solidFill>
          </a:ln>
        </p:spPr>
        <p:txBody>
          <a:bodyPr wrap="square" lIns="0" tIns="0" rIns="0" bIns="0" rtlCol="0"/>
          <a:lstStyle/>
          <a:p>
            <a:endParaRPr/>
          </a:p>
        </p:txBody>
      </p:sp>
      <p:sp>
        <p:nvSpPr>
          <p:cNvPr id="162" name="object 162"/>
          <p:cNvSpPr/>
          <p:nvPr/>
        </p:nvSpPr>
        <p:spPr>
          <a:xfrm>
            <a:off x="8117464" y="5272770"/>
            <a:ext cx="5804" cy="0"/>
          </a:xfrm>
          <a:custGeom>
            <a:avLst/>
            <a:gdLst/>
            <a:ahLst/>
            <a:cxnLst/>
            <a:rect l="l" t="t" r="r" b="b"/>
            <a:pathLst>
              <a:path w="8254">
                <a:moveTo>
                  <a:pt x="0" y="0"/>
                </a:moveTo>
                <a:lnTo>
                  <a:pt x="8015" y="0"/>
                </a:lnTo>
              </a:path>
            </a:pathLst>
          </a:custGeom>
          <a:ln w="6677">
            <a:solidFill>
              <a:srgbClr val="000000"/>
            </a:solidFill>
          </a:ln>
        </p:spPr>
        <p:txBody>
          <a:bodyPr wrap="square" lIns="0" tIns="0" rIns="0" bIns="0" rtlCol="0"/>
          <a:lstStyle/>
          <a:p>
            <a:endParaRPr/>
          </a:p>
        </p:txBody>
      </p:sp>
      <p:sp>
        <p:nvSpPr>
          <p:cNvPr id="163" name="object 163"/>
          <p:cNvSpPr/>
          <p:nvPr/>
        </p:nvSpPr>
        <p:spPr>
          <a:xfrm>
            <a:off x="8114606" y="3975451"/>
            <a:ext cx="0" cy="14288"/>
          </a:xfrm>
          <a:custGeom>
            <a:avLst/>
            <a:gdLst/>
            <a:ahLst/>
            <a:cxnLst/>
            <a:rect l="l" t="t" r="r" b="b"/>
            <a:pathLst>
              <a:path h="20320">
                <a:moveTo>
                  <a:pt x="0" y="0"/>
                </a:moveTo>
                <a:lnTo>
                  <a:pt x="0" y="20071"/>
                </a:lnTo>
              </a:path>
            </a:pathLst>
          </a:custGeom>
          <a:ln w="3175">
            <a:solidFill>
              <a:srgbClr val="000000"/>
            </a:solidFill>
          </a:ln>
        </p:spPr>
        <p:txBody>
          <a:bodyPr wrap="square" lIns="0" tIns="0" rIns="0" bIns="0" rtlCol="0"/>
          <a:lstStyle/>
          <a:p>
            <a:endParaRPr/>
          </a:p>
        </p:txBody>
      </p:sp>
      <p:sp>
        <p:nvSpPr>
          <p:cNvPr id="164" name="object 164"/>
          <p:cNvSpPr/>
          <p:nvPr/>
        </p:nvSpPr>
        <p:spPr>
          <a:xfrm>
            <a:off x="8117464" y="3991883"/>
            <a:ext cx="5804" cy="0"/>
          </a:xfrm>
          <a:custGeom>
            <a:avLst/>
            <a:gdLst/>
            <a:ahLst/>
            <a:cxnLst/>
            <a:rect l="l" t="t" r="r" b="b"/>
            <a:pathLst>
              <a:path w="8254">
                <a:moveTo>
                  <a:pt x="0" y="0"/>
                </a:moveTo>
                <a:lnTo>
                  <a:pt x="8015" y="0"/>
                </a:lnTo>
              </a:path>
            </a:pathLst>
          </a:custGeom>
          <a:ln w="6677">
            <a:solidFill>
              <a:srgbClr val="000000"/>
            </a:solidFill>
          </a:ln>
        </p:spPr>
        <p:txBody>
          <a:bodyPr wrap="square" lIns="0" tIns="0" rIns="0" bIns="0" rtlCol="0"/>
          <a:lstStyle/>
          <a:p>
            <a:endParaRPr/>
          </a:p>
        </p:txBody>
      </p:sp>
      <p:sp>
        <p:nvSpPr>
          <p:cNvPr id="165" name="object 165"/>
          <p:cNvSpPr txBox="1"/>
          <p:nvPr/>
        </p:nvSpPr>
        <p:spPr>
          <a:xfrm>
            <a:off x="8049237" y="5306132"/>
            <a:ext cx="136178" cy="79474"/>
          </a:xfrm>
          <a:prstGeom prst="rect">
            <a:avLst/>
          </a:prstGeom>
        </p:spPr>
        <p:txBody>
          <a:bodyPr vert="horz" wrap="square" lIns="0" tIns="0" rIns="0" bIns="0" rtlCol="0">
            <a:spAutoFit/>
          </a:bodyPr>
          <a:lstStyle/>
          <a:p>
            <a:pPr marL="8929"/>
            <a:r>
              <a:rPr sz="500" spc="49" dirty="0">
                <a:latin typeface="Helvetica"/>
                <a:cs typeface="Helvetica"/>
              </a:rPr>
              <a:t>200</a:t>
            </a:r>
            <a:endParaRPr sz="500" dirty="0">
              <a:latin typeface="Helvetica"/>
              <a:cs typeface="Helvetica"/>
            </a:endParaRPr>
          </a:p>
        </p:txBody>
      </p:sp>
      <p:sp>
        <p:nvSpPr>
          <p:cNvPr id="166" name="object 166"/>
          <p:cNvSpPr/>
          <p:nvPr/>
        </p:nvSpPr>
        <p:spPr>
          <a:xfrm>
            <a:off x="8556994" y="5272770"/>
            <a:ext cx="5804" cy="0"/>
          </a:xfrm>
          <a:custGeom>
            <a:avLst/>
            <a:gdLst/>
            <a:ahLst/>
            <a:cxnLst/>
            <a:rect l="l" t="t" r="r" b="b"/>
            <a:pathLst>
              <a:path w="8254">
                <a:moveTo>
                  <a:pt x="0" y="0"/>
                </a:moveTo>
                <a:lnTo>
                  <a:pt x="8015" y="0"/>
                </a:lnTo>
              </a:path>
            </a:pathLst>
          </a:custGeom>
          <a:ln w="6677">
            <a:solidFill>
              <a:srgbClr val="000000"/>
            </a:solidFill>
          </a:ln>
        </p:spPr>
        <p:txBody>
          <a:bodyPr wrap="square" lIns="0" tIns="0" rIns="0" bIns="0" rtlCol="0"/>
          <a:lstStyle/>
          <a:p>
            <a:endParaRPr/>
          </a:p>
        </p:txBody>
      </p:sp>
      <p:sp>
        <p:nvSpPr>
          <p:cNvPr id="167" name="object 167"/>
          <p:cNvSpPr/>
          <p:nvPr/>
        </p:nvSpPr>
        <p:spPr>
          <a:xfrm>
            <a:off x="8556994" y="3991883"/>
            <a:ext cx="5804" cy="0"/>
          </a:xfrm>
          <a:custGeom>
            <a:avLst/>
            <a:gdLst/>
            <a:ahLst/>
            <a:cxnLst/>
            <a:rect l="l" t="t" r="r" b="b"/>
            <a:pathLst>
              <a:path w="8254">
                <a:moveTo>
                  <a:pt x="0" y="0"/>
                </a:moveTo>
                <a:lnTo>
                  <a:pt x="8015" y="0"/>
                </a:lnTo>
              </a:path>
            </a:pathLst>
          </a:custGeom>
          <a:ln w="6677">
            <a:solidFill>
              <a:srgbClr val="000000"/>
            </a:solidFill>
          </a:ln>
        </p:spPr>
        <p:txBody>
          <a:bodyPr wrap="square" lIns="0" tIns="0" rIns="0" bIns="0" rtlCol="0"/>
          <a:lstStyle/>
          <a:p>
            <a:endParaRPr/>
          </a:p>
        </p:txBody>
      </p:sp>
      <p:sp>
        <p:nvSpPr>
          <p:cNvPr id="168" name="object 168"/>
          <p:cNvSpPr txBox="1"/>
          <p:nvPr/>
        </p:nvSpPr>
        <p:spPr>
          <a:xfrm>
            <a:off x="8489006" y="5306132"/>
            <a:ext cx="136178" cy="79474"/>
          </a:xfrm>
          <a:prstGeom prst="rect">
            <a:avLst/>
          </a:prstGeom>
        </p:spPr>
        <p:txBody>
          <a:bodyPr vert="horz" wrap="square" lIns="0" tIns="0" rIns="0" bIns="0" rtlCol="0">
            <a:spAutoFit/>
          </a:bodyPr>
          <a:lstStyle/>
          <a:p>
            <a:pPr marL="8929"/>
            <a:r>
              <a:rPr sz="500" spc="49" dirty="0">
                <a:latin typeface="Helvetica"/>
                <a:cs typeface="Helvetica"/>
              </a:rPr>
              <a:t>250</a:t>
            </a:r>
            <a:endParaRPr sz="500" dirty="0">
              <a:latin typeface="Helvetica"/>
              <a:cs typeface="Helvetica"/>
            </a:endParaRPr>
          </a:p>
        </p:txBody>
      </p:sp>
      <p:sp>
        <p:nvSpPr>
          <p:cNvPr id="169" name="object 169"/>
          <p:cNvSpPr/>
          <p:nvPr/>
        </p:nvSpPr>
        <p:spPr>
          <a:xfrm>
            <a:off x="6356017" y="5289368"/>
            <a:ext cx="2198489" cy="0"/>
          </a:xfrm>
          <a:custGeom>
            <a:avLst/>
            <a:gdLst/>
            <a:ahLst/>
            <a:cxnLst/>
            <a:rect l="l" t="t" r="r" b="b"/>
            <a:pathLst>
              <a:path w="3126740">
                <a:moveTo>
                  <a:pt x="0" y="0"/>
                </a:moveTo>
                <a:lnTo>
                  <a:pt x="3126327" y="0"/>
                </a:lnTo>
              </a:path>
            </a:pathLst>
          </a:custGeom>
          <a:ln w="3175">
            <a:solidFill>
              <a:srgbClr val="000000"/>
            </a:solidFill>
          </a:ln>
        </p:spPr>
        <p:txBody>
          <a:bodyPr wrap="square" lIns="0" tIns="0" rIns="0" bIns="0" rtlCol="0"/>
          <a:lstStyle/>
          <a:p>
            <a:endParaRPr/>
          </a:p>
        </p:txBody>
      </p:sp>
      <p:sp>
        <p:nvSpPr>
          <p:cNvPr id="170" name="object 170"/>
          <p:cNvSpPr txBox="1"/>
          <p:nvPr/>
        </p:nvSpPr>
        <p:spPr>
          <a:xfrm>
            <a:off x="6222935" y="5254320"/>
            <a:ext cx="120551" cy="76944"/>
          </a:xfrm>
          <a:prstGeom prst="rect">
            <a:avLst/>
          </a:prstGeom>
        </p:spPr>
        <p:txBody>
          <a:bodyPr vert="horz" wrap="square" lIns="0" tIns="0" rIns="0" bIns="0" rtlCol="0">
            <a:spAutoFit/>
          </a:bodyPr>
          <a:lstStyle/>
          <a:p>
            <a:pPr marL="8929"/>
            <a:r>
              <a:rPr sz="500" spc="49" dirty="0">
                <a:latin typeface="Helvetica"/>
                <a:cs typeface="Helvetica"/>
              </a:rPr>
              <a:t>0</a:t>
            </a:r>
            <a:r>
              <a:rPr sz="500" spc="42" dirty="0">
                <a:latin typeface="Helvetica"/>
                <a:cs typeface="Helvetica"/>
              </a:rPr>
              <a:t>.</a:t>
            </a:r>
            <a:r>
              <a:rPr sz="500" spc="63" dirty="0">
                <a:latin typeface="Helvetica"/>
                <a:cs typeface="Helvetica"/>
              </a:rPr>
              <a:t>5</a:t>
            </a:r>
            <a:endParaRPr sz="500" dirty="0">
              <a:latin typeface="Helvetica"/>
              <a:cs typeface="Helvetica"/>
            </a:endParaRPr>
          </a:p>
        </p:txBody>
      </p:sp>
      <p:sp>
        <p:nvSpPr>
          <p:cNvPr id="171" name="object 171"/>
          <p:cNvSpPr/>
          <p:nvPr/>
        </p:nvSpPr>
        <p:spPr>
          <a:xfrm>
            <a:off x="6356017" y="5027732"/>
            <a:ext cx="25450" cy="0"/>
          </a:xfrm>
          <a:custGeom>
            <a:avLst/>
            <a:gdLst/>
            <a:ahLst/>
            <a:cxnLst/>
            <a:rect l="l" t="t" r="r" b="b"/>
            <a:pathLst>
              <a:path w="36195">
                <a:moveTo>
                  <a:pt x="0" y="0"/>
                </a:moveTo>
                <a:lnTo>
                  <a:pt x="36002" y="0"/>
                </a:lnTo>
              </a:path>
            </a:pathLst>
          </a:custGeom>
          <a:ln w="7343">
            <a:solidFill>
              <a:srgbClr val="000000"/>
            </a:solidFill>
          </a:ln>
        </p:spPr>
        <p:txBody>
          <a:bodyPr wrap="square" lIns="0" tIns="0" rIns="0" bIns="0" rtlCol="0"/>
          <a:lstStyle/>
          <a:p>
            <a:endParaRPr/>
          </a:p>
        </p:txBody>
      </p:sp>
      <p:sp>
        <p:nvSpPr>
          <p:cNvPr id="172" name="object 172"/>
          <p:cNvSpPr/>
          <p:nvPr/>
        </p:nvSpPr>
        <p:spPr>
          <a:xfrm>
            <a:off x="8531672" y="5025614"/>
            <a:ext cx="22770" cy="0"/>
          </a:xfrm>
          <a:custGeom>
            <a:avLst/>
            <a:gdLst/>
            <a:ahLst/>
            <a:cxnLst/>
            <a:rect l="l" t="t" r="r" b="b"/>
            <a:pathLst>
              <a:path w="32384">
                <a:moveTo>
                  <a:pt x="32062" y="0"/>
                </a:moveTo>
                <a:lnTo>
                  <a:pt x="0" y="0"/>
                </a:lnTo>
              </a:path>
            </a:pathLst>
          </a:custGeom>
          <a:ln w="3175">
            <a:solidFill>
              <a:srgbClr val="000000"/>
            </a:solidFill>
          </a:ln>
        </p:spPr>
        <p:txBody>
          <a:bodyPr wrap="square" lIns="0" tIns="0" rIns="0" bIns="0" rtlCol="0"/>
          <a:lstStyle/>
          <a:p>
            <a:endParaRPr/>
          </a:p>
        </p:txBody>
      </p:sp>
      <p:sp>
        <p:nvSpPr>
          <p:cNvPr id="173" name="object 173"/>
          <p:cNvSpPr/>
          <p:nvPr/>
        </p:nvSpPr>
        <p:spPr>
          <a:xfrm>
            <a:off x="8534530" y="5027966"/>
            <a:ext cx="5804" cy="0"/>
          </a:xfrm>
          <a:custGeom>
            <a:avLst/>
            <a:gdLst/>
            <a:ahLst/>
            <a:cxnLst/>
            <a:rect l="l" t="t" r="r" b="b"/>
            <a:pathLst>
              <a:path w="8254">
                <a:moveTo>
                  <a:pt x="0" y="0"/>
                </a:moveTo>
                <a:lnTo>
                  <a:pt x="7902" y="0"/>
                </a:lnTo>
              </a:path>
            </a:pathLst>
          </a:custGeom>
          <a:ln w="6677">
            <a:solidFill>
              <a:srgbClr val="000000"/>
            </a:solidFill>
          </a:ln>
        </p:spPr>
        <p:txBody>
          <a:bodyPr wrap="square" lIns="0" tIns="0" rIns="0" bIns="0" rtlCol="0"/>
          <a:lstStyle/>
          <a:p>
            <a:endParaRPr/>
          </a:p>
        </p:txBody>
      </p:sp>
      <p:sp>
        <p:nvSpPr>
          <p:cNvPr id="174" name="object 174"/>
          <p:cNvSpPr txBox="1"/>
          <p:nvPr/>
        </p:nvSpPr>
        <p:spPr>
          <a:xfrm>
            <a:off x="6222935" y="4990573"/>
            <a:ext cx="120551" cy="76944"/>
          </a:xfrm>
          <a:prstGeom prst="rect">
            <a:avLst/>
          </a:prstGeom>
        </p:spPr>
        <p:txBody>
          <a:bodyPr vert="horz" wrap="square" lIns="0" tIns="0" rIns="0" bIns="0" rtlCol="0">
            <a:spAutoFit/>
          </a:bodyPr>
          <a:lstStyle/>
          <a:p>
            <a:pPr marL="8929"/>
            <a:r>
              <a:rPr sz="500" spc="49" dirty="0">
                <a:latin typeface="Helvetica"/>
                <a:cs typeface="Helvetica"/>
              </a:rPr>
              <a:t>0</a:t>
            </a:r>
            <a:r>
              <a:rPr sz="500" spc="42" dirty="0">
                <a:latin typeface="Helvetica"/>
                <a:cs typeface="Helvetica"/>
              </a:rPr>
              <a:t>.</a:t>
            </a:r>
            <a:r>
              <a:rPr sz="500" spc="63" dirty="0">
                <a:latin typeface="Helvetica"/>
                <a:cs typeface="Helvetica"/>
              </a:rPr>
              <a:t>6</a:t>
            </a:r>
            <a:endParaRPr sz="500" dirty="0">
              <a:latin typeface="Helvetica"/>
              <a:cs typeface="Helvetica"/>
            </a:endParaRPr>
          </a:p>
        </p:txBody>
      </p:sp>
      <p:sp>
        <p:nvSpPr>
          <p:cNvPr id="175" name="object 175"/>
          <p:cNvSpPr/>
          <p:nvPr/>
        </p:nvSpPr>
        <p:spPr>
          <a:xfrm>
            <a:off x="6356017" y="4763982"/>
            <a:ext cx="25450" cy="0"/>
          </a:xfrm>
          <a:custGeom>
            <a:avLst/>
            <a:gdLst/>
            <a:ahLst/>
            <a:cxnLst/>
            <a:rect l="l" t="t" r="r" b="b"/>
            <a:pathLst>
              <a:path w="36195">
                <a:moveTo>
                  <a:pt x="0" y="0"/>
                </a:moveTo>
                <a:lnTo>
                  <a:pt x="36002" y="0"/>
                </a:lnTo>
              </a:path>
            </a:pathLst>
          </a:custGeom>
          <a:ln w="7390">
            <a:solidFill>
              <a:srgbClr val="000000"/>
            </a:solidFill>
          </a:ln>
        </p:spPr>
        <p:txBody>
          <a:bodyPr wrap="square" lIns="0" tIns="0" rIns="0" bIns="0" rtlCol="0"/>
          <a:lstStyle/>
          <a:p>
            <a:endParaRPr/>
          </a:p>
        </p:txBody>
      </p:sp>
      <p:sp>
        <p:nvSpPr>
          <p:cNvPr id="176" name="object 176"/>
          <p:cNvSpPr/>
          <p:nvPr/>
        </p:nvSpPr>
        <p:spPr>
          <a:xfrm>
            <a:off x="8531672" y="4761847"/>
            <a:ext cx="22770" cy="0"/>
          </a:xfrm>
          <a:custGeom>
            <a:avLst/>
            <a:gdLst/>
            <a:ahLst/>
            <a:cxnLst/>
            <a:rect l="l" t="t" r="r" b="b"/>
            <a:pathLst>
              <a:path w="32384">
                <a:moveTo>
                  <a:pt x="32062" y="0"/>
                </a:moveTo>
                <a:lnTo>
                  <a:pt x="0" y="0"/>
                </a:lnTo>
              </a:path>
            </a:pathLst>
          </a:custGeom>
          <a:ln w="3175">
            <a:solidFill>
              <a:srgbClr val="000000"/>
            </a:solidFill>
          </a:ln>
        </p:spPr>
        <p:txBody>
          <a:bodyPr wrap="square" lIns="0" tIns="0" rIns="0" bIns="0" rtlCol="0"/>
          <a:lstStyle/>
          <a:p>
            <a:endParaRPr/>
          </a:p>
        </p:txBody>
      </p:sp>
      <p:sp>
        <p:nvSpPr>
          <p:cNvPr id="177" name="object 177"/>
          <p:cNvSpPr/>
          <p:nvPr/>
        </p:nvSpPr>
        <p:spPr>
          <a:xfrm>
            <a:off x="8534530" y="4764233"/>
            <a:ext cx="5804" cy="0"/>
          </a:xfrm>
          <a:custGeom>
            <a:avLst/>
            <a:gdLst/>
            <a:ahLst/>
            <a:cxnLst/>
            <a:rect l="l" t="t" r="r" b="b"/>
            <a:pathLst>
              <a:path w="8254">
                <a:moveTo>
                  <a:pt x="0" y="0"/>
                </a:moveTo>
                <a:lnTo>
                  <a:pt x="7902" y="0"/>
                </a:lnTo>
              </a:path>
            </a:pathLst>
          </a:custGeom>
          <a:ln w="6677">
            <a:solidFill>
              <a:srgbClr val="000000"/>
            </a:solidFill>
          </a:ln>
        </p:spPr>
        <p:txBody>
          <a:bodyPr wrap="square" lIns="0" tIns="0" rIns="0" bIns="0" rtlCol="0"/>
          <a:lstStyle/>
          <a:p>
            <a:endParaRPr/>
          </a:p>
        </p:txBody>
      </p:sp>
      <p:sp>
        <p:nvSpPr>
          <p:cNvPr id="178" name="object 178"/>
          <p:cNvSpPr txBox="1"/>
          <p:nvPr/>
        </p:nvSpPr>
        <p:spPr>
          <a:xfrm>
            <a:off x="6222935" y="4726979"/>
            <a:ext cx="120551" cy="76944"/>
          </a:xfrm>
          <a:prstGeom prst="rect">
            <a:avLst/>
          </a:prstGeom>
        </p:spPr>
        <p:txBody>
          <a:bodyPr vert="horz" wrap="square" lIns="0" tIns="0" rIns="0" bIns="0" rtlCol="0">
            <a:spAutoFit/>
          </a:bodyPr>
          <a:lstStyle/>
          <a:p>
            <a:pPr marL="8929"/>
            <a:r>
              <a:rPr sz="500" spc="49" dirty="0">
                <a:latin typeface="Helvetica"/>
                <a:cs typeface="Helvetica"/>
              </a:rPr>
              <a:t>0</a:t>
            </a:r>
            <a:r>
              <a:rPr sz="500" spc="42" dirty="0">
                <a:latin typeface="Helvetica"/>
                <a:cs typeface="Helvetica"/>
              </a:rPr>
              <a:t>.</a:t>
            </a:r>
            <a:r>
              <a:rPr sz="500" spc="63" dirty="0">
                <a:latin typeface="Helvetica"/>
                <a:cs typeface="Helvetica"/>
              </a:rPr>
              <a:t>7</a:t>
            </a:r>
            <a:endParaRPr sz="500" dirty="0">
              <a:latin typeface="Helvetica"/>
              <a:cs typeface="Helvetica"/>
            </a:endParaRPr>
          </a:p>
        </p:txBody>
      </p:sp>
      <p:sp>
        <p:nvSpPr>
          <p:cNvPr id="179" name="object 179"/>
          <p:cNvSpPr/>
          <p:nvPr/>
        </p:nvSpPr>
        <p:spPr>
          <a:xfrm>
            <a:off x="6356017" y="4500381"/>
            <a:ext cx="25450" cy="0"/>
          </a:xfrm>
          <a:custGeom>
            <a:avLst/>
            <a:gdLst/>
            <a:ahLst/>
            <a:cxnLst/>
            <a:rect l="l" t="t" r="r" b="b"/>
            <a:pathLst>
              <a:path w="36195">
                <a:moveTo>
                  <a:pt x="0" y="0"/>
                </a:moveTo>
                <a:lnTo>
                  <a:pt x="36002" y="0"/>
                </a:lnTo>
              </a:path>
            </a:pathLst>
          </a:custGeom>
          <a:ln w="7296">
            <a:solidFill>
              <a:srgbClr val="000000"/>
            </a:solidFill>
          </a:ln>
        </p:spPr>
        <p:txBody>
          <a:bodyPr wrap="square" lIns="0" tIns="0" rIns="0" bIns="0" rtlCol="0"/>
          <a:lstStyle/>
          <a:p>
            <a:endParaRPr/>
          </a:p>
        </p:txBody>
      </p:sp>
      <p:sp>
        <p:nvSpPr>
          <p:cNvPr id="180" name="object 180"/>
          <p:cNvSpPr/>
          <p:nvPr/>
        </p:nvSpPr>
        <p:spPr>
          <a:xfrm>
            <a:off x="8531672" y="4498279"/>
            <a:ext cx="22770" cy="0"/>
          </a:xfrm>
          <a:custGeom>
            <a:avLst/>
            <a:gdLst/>
            <a:ahLst/>
            <a:cxnLst/>
            <a:rect l="l" t="t" r="r" b="b"/>
            <a:pathLst>
              <a:path w="32384">
                <a:moveTo>
                  <a:pt x="32062" y="0"/>
                </a:moveTo>
                <a:lnTo>
                  <a:pt x="0" y="0"/>
                </a:lnTo>
              </a:path>
            </a:pathLst>
          </a:custGeom>
          <a:ln w="3175">
            <a:solidFill>
              <a:srgbClr val="000000"/>
            </a:solidFill>
          </a:ln>
        </p:spPr>
        <p:txBody>
          <a:bodyPr wrap="square" lIns="0" tIns="0" rIns="0" bIns="0" rtlCol="0"/>
          <a:lstStyle/>
          <a:p>
            <a:endParaRPr/>
          </a:p>
        </p:txBody>
      </p:sp>
      <p:sp>
        <p:nvSpPr>
          <p:cNvPr id="181" name="object 181"/>
          <p:cNvSpPr/>
          <p:nvPr/>
        </p:nvSpPr>
        <p:spPr>
          <a:xfrm>
            <a:off x="8534530" y="4500598"/>
            <a:ext cx="5804" cy="0"/>
          </a:xfrm>
          <a:custGeom>
            <a:avLst/>
            <a:gdLst/>
            <a:ahLst/>
            <a:cxnLst/>
            <a:rect l="l" t="t" r="r" b="b"/>
            <a:pathLst>
              <a:path w="8254">
                <a:moveTo>
                  <a:pt x="0" y="0"/>
                </a:moveTo>
                <a:lnTo>
                  <a:pt x="7902" y="0"/>
                </a:lnTo>
              </a:path>
            </a:pathLst>
          </a:custGeom>
          <a:ln w="6677">
            <a:solidFill>
              <a:srgbClr val="000000"/>
            </a:solidFill>
          </a:ln>
        </p:spPr>
        <p:txBody>
          <a:bodyPr wrap="square" lIns="0" tIns="0" rIns="0" bIns="0" rtlCol="0"/>
          <a:lstStyle/>
          <a:p>
            <a:endParaRPr/>
          </a:p>
        </p:txBody>
      </p:sp>
      <p:sp>
        <p:nvSpPr>
          <p:cNvPr id="182" name="object 182"/>
          <p:cNvSpPr txBox="1"/>
          <p:nvPr/>
        </p:nvSpPr>
        <p:spPr>
          <a:xfrm>
            <a:off x="6222935" y="4463213"/>
            <a:ext cx="120551" cy="76944"/>
          </a:xfrm>
          <a:prstGeom prst="rect">
            <a:avLst/>
          </a:prstGeom>
        </p:spPr>
        <p:txBody>
          <a:bodyPr vert="horz" wrap="square" lIns="0" tIns="0" rIns="0" bIns="0" rtlCol="0">
            <a:spAutoFit/>
          </a:bodyPr>
          <a:lstStyle/>
          <a:p>
            <a:pPr marL="8929"/>
            <a:r>
              <a:rPr sz="500" spc="49" dirty="0">
                <a:latin typeface="Helvetica"/>
                <a:cs typeface="Helvetica"/>
              </a:rPr>
              <a:t>0</a:t>
            </a:r>
            <a:r>
              <a:rPr sz="500" spc="42" dirty="0">
                <a:latin typeface="Helvetica"/>
                <a:cs typeface="Helvetica"/>
              </a:rPr>
              <a:t>.</a:t>
            </a:r>
            <a:r>
              <a:rPr sz="500" spc="63" dirty="0">
                <a:latin typeface="Helvetica"/>
                <a:cs typeface="Helvetica"/>
              </a:rPr>
              <a:t>8</a:t>
            </a:r>
            <a:endParaRPr sz="500" dirty="0">
              <a:latin typeface="Helvetica"/>
              <a:cs typeface="Helvetica"/>
            </a:endParaRPr>
          </a:p>
        </p:txBody>
      </p:sp>
      <p:sp>
        <p:nvSpPr>
          <p:cNvPr id="183" name="object 183"/>
          <p:cNvSpPr/>
          <p:nvPr/>
        </p:nvSpPr>
        <p:spPr>
          <a:xfrm>
            <a:off x="6356017" y="4236648"/>
            <a:ext cx="25450" cy="0"/>
          </a:xfrm>
          <a:custGeom>
            <a:avLst/>
            <a:gdLst/>
            <a:ahLst/>
            <a:cxnLst/>
            <a:rect l="l" t="t" r="r" b="b"/>
            <a:pathLst>
              <a:path w="36195">
                <a:moveTo>
                  <a:pt x="0" y="0"/>
                </a:moveTo>
                <a:lnTo>
                  <a:pt x="36002" y="0"/>
                </a:lnTo>
              </a:path>
            </a:pathLst>
          </a:custGeom>
          <a:ln w="7390">
            <a:solidFill>
              <a:srgbClr val="000000"/>
            </a:solidFill>
          </a:ln>
        </p:spPr>
        <p:txBody>
          <a:bodyPr wrap="square" lIns="0" tIns="0" rIns="0" bIns="0" rtlCol="0"/>
          <a:lstStyle/>
          <a:p>
            <a:endParaRPr/>
          </a:p>
        </p:txBody>
      </p:sp>
      <p:sp>
        <p:nvSpPr>
          <p:cNvPr id="184" name="object 184"/>
          <p:cNvSpPr/>
          <p:nvPr/>
        </p:nvSpPr>
        <p:spPr>
          <a:xfrm>
            <a:off x="8531672" y="4234513"/>
            <a:ext cx="22770" cy="0"/>
          </a:xfrm>
          <a:custGeom>
            <a:avLst/>
            <a:gdLst/>
            <a:ahLst/>
            <a:cxnLst/>
            <a:rect l="l" t="t" r="r" b="b"/>
            <a:pathLst>
              <a:path w="32384">
                <a:moveTo>
                  <a:pt x="32062" y="0"/>
                </a:moveTo>
                <a:lnTo>
                  <a:pt x="0" y="0"/>
                </a:lnTo>
              </a:path>
            </a:pathLst>
          </a:custGeom>
          <a:ln w="3175">
            <a:solidFill>
              <a:srgbClr val="000000"/>
            </a:solidFill>
          </a:ln>
        </p:spPr>
        <p:txBody>
          <a:bodyPr wrap="square" lIns="0" tIns="0" rIns="0" bIns="0" rtlCol="0"/>
          <a:lstStyle/>
          <a:p>
            <a:endParaRPr/>
          </a:p>
        </p:txBody>
      </p:sp>
      <p:sp>
        <p:nvSpPr>
          <p:cNvPr id="185" name="object 185"/>
          <p:cNvSpPr/>
          <p:nvPr/>
        </p:nvSpPr>
        <p:spPr>
          <a:xfrm>
            <a:off x="8534530" y="4236898"/>
            <a:ext cx="5804" cy="0"/>
          </a:xfrm>
          <a:custGeom>
            <a:avLst/>
            <a:gdLst/>
            <a:ahLst/>
            <a:cxnLst/>
            <a:rect l="l" t="t" r="r" b="b"/>
            <a:pathLst>
              <a:path w="8254">
                <a:moveTo>
                  <a:pt x="0" y="0"/>
                </a:moveTo>
                <a:lnTo>
                  <a:pt x="7902" y="0"/>
                </a:lnTo>
              </a:path>
            </a:pathLst>
          </a:custGeom>
          <a:ln w="6677">
            <a:solidFill>
              <a:srgbClr val="000000"/>
            </a:solidFill>
          </a:ln>
        </p:spPr>
        <p:txBody>
          <a:bodyPr wrap="square" lIns="0" tIns="0" rIns="0" bIns="0" rtlCol="0"/>
          <a:lstStyle/>
          <a:p>
            <a:endParaRPr/>
          </a:p>
        </p:txBody>
      </p:sp>
      <p:sp>
        <p:nvSpPr>
          <p:cNvPr id="186" name="object 186"/>
          <p:cNvSpPr txBox="1"/>
          <p:nvPr/>
        </p:nvSpPr>
        <p:spPr>
          <a:xfrm>
            <a:off x="6222935" y="4199513"/>
            <a:ext cx="120551" cy="76944"/>
          </a:xfrm>
          <a:prstGeom prst="rect">
            <a:avLst/>
          </a:prstGeom>
        </p:spPr>
        <p:txBody>
          <a:bodyPr vert="horz" wrap="square" lIns="0" tIns="0" rIns="0" bIns="0" rtlCol="0">
            <a:spAutoFit/>
          </a:bodyPr>
          <a:lstStyle/>
          <a:p>
            <a:pPr marL="8929"/>
            <a:r>
              <a:rPr sz="500" spc="49" dirty="0">
                <a:latin typeface="Helvetica"/>
                <a:cs typeface="Helvetica"/>
              </a:rPr>
              <a:t>0</a:t>
            </a:r>
            <a:r>
              <a:rPr sz="500" spc="42" dirty="0">
                <a:latin typeface="Helvetica"/>
                <a:cs typeface="Helvetica"/>
              </a:rPr>
              <a:t>.</a:t>
            </a:r>
            <a:r>
              <a:rPr sz="500" spc="63" dirty="0">
                <a:latin typeface="Helvetica"/>
                <a:cs typeface="Helvetica"/>
              </a:rPr>
              <a:t>9</a:t>
            </a:r>
            <a:endParaRPr sz="500" dirty="0">
              <a:latin typeface="Helvetica"/>
              <a:cs typeface="Helvetica"/>
            </a:endParaRPr>
          </a:p>
        </p:txBody>
      </p:sp>
      <p:sp>
        <p:nvSpPr>
          <p:cNvPr id="187" name="object 187"/>
          <p:cNvSpPr/>
          <p:nvPr/>
        </p:nvSpPr>
        <p:spPr>
          <a:xfrm>
            <a:off x="6356017" y="3975451"/>
            <a:ext cx="2198489" cy="0"/>
          </a:xfrm>
          <a:custGeom>
            <a:avLst/>
            <a:gdLst/>
            <a:ahLst/>
            <a:cxnLst/>
            <a:rect l="l" t="t" r="r" b="b"/>
            <a:pathLst>
              <a:path w="3126740">
                <a:moveTo>
                  <a:pt x="0" y="0"/>
                </a:moveTo>
                <a:lnTo>
                  <a:pt x="3126327" y="0"/>
                </a:lnTo>
              </a:path>
            </a:pathLst>
          </a:custGeom>
          <a:ln w="3175">
            <a:solidFill>
              <a:srgbClr val="000000"/>
            </a:solidFill>
          </a:ln>
        </p:spPr>
        <p:txBody>
          <a:bodyPr wrap="square" lIns="0" tIns="0" rIns="0" bIns="0" rtlCol="0"/>
          <a:lstStyle/>
          <a:p>
            <a:endParaRPr/>
          </a:p>
        </p:txBody>
      </p:sp>
      <p:sp>
        <p:nvSpPr>
          <p:cNvPr id="188" name="object 188"/>
          <p:cNvSpPr txBox="1"/>
          <p:nvPr/>
        </p:nvSpPr>
        <p:spPr>
          <a:xfrm>
            <a:off x="6285011" y="3940583"/>
            <a:ext cx="58936" cy="79474"/>
          </a:xfrm>
          <a:prstGeom prst="rect">
            <a:avLst/>
          </a:prstGeom>
        </p:spPr>
        <p:txBody>
          <a:bodyPr vert="horz" wrap="square" lIns="0" tIns="0" rIns="0" bIns="0" rtlCol="0">
            <a:spAutoFit/>
          </a:bodyPr>
          <a:lstStyle/>
          <a:p>
            <a:pPr marL="8929"/>
            <a:r>
              <a:rPr sz="500" spc="63" dirty="0">
                <a:latin typeface="Helvetica"/>
                <a:cs typeface="Helvetica"/>
              </a:rPr>
              <a:t>1</a:t>
            </a:r>
            <a:endParaRPr sz="500" dirty="0">
              <a:latin typeface="Helvetica"/>
              <a:cs typeface="Helvetica"/>
            </a:endParaRPr>
          </a:p>
        </p:txBody>
      </p:sp>
      <p:sp>
        <p:nvSpPr>
          <p:cNvPr id="189" name="object 189"/>
          <p:cNvSpPr/>
          <p:nvPr/>
        </p:nvSpPr>
        <p:spPr>
          <a:xfrm>
            <a:off x="6575790" y="4229809"/>
            <a:ext cx="0" cy="84832"/>
          </a:xfrm>
          <a:custGeom>
            <a:avLst/>
            <a:gdLst/>
            <a:ahLst/>
            <a:cxnLst/>
            <a:rect l="l" t="t" r="r" b="b"/>
            <a:pathLst>
              <a:path h="120650">
                <a:moveTo>
                  <a:pt x="0" y="0"/>
                </a:moveTo>
                <a:lnTo>
                  <a:pt x="0" y="120427"/>
                </a:lnTo>
              </a:path>
            </a:pathLst>
          </a:custGeom>
          <a:ln w="3175">
            <a:solidFill>
              <a:srgbClr val="000000"/>
            </a:solidFill>
          </a:ln>
        </p:spPr>
        <p:txBody>
          <a:bodyPr wrap="square" lIns="0" tIns="0" rIns="0" bIns="0" rtlCol="0"/>
          <a:lstStyle/>
          <a:p>
            <a:endParaRPr/>
          </a:p>
        </p:txBody>
      </p:sp>
      <p:sp>
        <p:nvSpPr>
          <p:cNvPr id="190" name="object 190"/>
          <p:cNvSpPr/>
          <p:nvPr/>
        </p:nvSpPr>
        <p:spPr>
          <a:xfrm>
            <a:off x="6558913" y="4229809"/>
            <a:ext cx="33933" cy="0"/>
          </a:xfrm>
          <a:custGeom>
            <a:avLst/>
            <a:gdLst/>
            <a:ahLst/>
            <a:cxnLst/>
            <a:rect l="l" t="t" r="r" b="b"/>
            <a:pathLst>
              <a:path w="48259">
                <a:moveTo>
                  <a:pt x="0" y="0"/>
                </a:moveTo>
                <a:lnTo>
                  <a:pt x="48004" y="0"/>
                </a:lnTo>
              </a:path>
            </a:pathLst>
          </a:custGeom>
          <a:ln w="3175">
            <a:solidFill>
              <a:srgbClr val="000000"/>
            </a:solidFill>
          </a:ln>
        </p:spPr>
        <p:txBody>
          <a:bodyPr wrap="square" lIns="0" tIns="0" rIns="0" bIns="0" rtlCol="0"/>
          <a:lstStyle/>
          <a:p>
            <a:endParaRPr/>
          </a:p>
        </p:txBody>
      </p:sp>
      <p:sp>
        <p:nvSpPr>
          <p:cNvPr id="191" name="object 191"/>
          <p:cNvSpPr/>
          <p:nvPr/>
        </p:nvSpPr>
        <p:spPr>
          <a:xfrm>
            <a:off x="6558913" y="4314485"/>
            <a:ext cx="33933" cy="0"/>
          </a:xfrm>
          <a:custGeom>
            <a:avLst/>
            <a:gdLst/>
            <a:ahLst/>
            <a:cxnLst/>
            <a:rect l="l" t="t" r="r" b="b"/>
            <a:pathLst>
              <a:path w="48259">
                <a:moveTo>
                  <a:pt x="0" y="0"/>
                </a:moveTo>
                <a:lnTo>
                  <a:pt x="48004" y="0"/>
                </a:lnTo>
              </a:path>
            </a:pathLst>
          </a:custGeom>
          <a:ln w="3175">
            <a:solidFill>
              <a:srgbClr val="000000"/>
            </a:solidFill>
          </a:ln>
        </p:spPr>
        <p:txBody>
          <a:bodyPr wrap="square" lIns="0" tIns="0" rIns="0" bIns="0" rtlCol="0"/>
          <a:lstStyle/>
          <a:p>
            <a:endParaRPr/>
          </a:p>
        </p:txBody>
      </p:sp>
      <p:sp>
        <p:nvSpPr>
          <p:cNvPr id="192" name="object 192"/>
          <p:cNvSpPr/>
          <p:nvPr/>
        </p:nvSpPr>
        <p:spPr>
          <a:xfrm>
            <a:off x="6722247" y="4422814"/>
            <a:ext cx="0" cy="94208"/>
          </a:xfrm>
          <a:custGeom>
            <a:avLst/>
            <a:gdLst/>
            <a:ahLst/>
            <a:cxnLst/>
            <a:rect l="l" t="t" r="r" b="b"/>
            <a:pathLst>
              <a:path h="133985">
                <a:moveTo>
                  <a:pt x="0" y="0"/>
                </a:moveTo>
                <a:lnTo>
                  <a:pt x="0" y="133997"/>
                </a:lnTo>
              </a:path>
            </a:pathLst>
          </a:custGeom>
          <a:ln w="3175">
            <a:solidFill>
              <a:srgbClr val="000000"/>
            </a:solidFill>
          </a:ln>
        </p:spPr>
        <p:txBody>
          <a:bodyPr wrap="square" lIns="0" tIns="0" rIns="0" bIns="0" rtlCol="0"/>
          <a:lstStyle/>
          <a:p>
            <a:endParaRPr/>
          </a:p>
        </p:txBody>
      </p:sp>
      <p:sp>
        <p:nvSpPr>
          <p:cNvPr id="193" name="object 193"/>
          <p:cNvSpPr/>
          <p:nvPr/>
        </p:nvSpPr>
        <p:spPr>
          <a:xfrm>
            <a:off x="6705371" y="4422814"/>
            <a:ext cx="34379" cy="0"/>
          </a:xfrm>
          <a:custGeom>
            <a:avLst/>
            <a:gdLst/>
            <a:ahLst/>
            <a:cxnLst/>
            <a:rect l="l" t="t" r="r" b="b"/>
            <a:pathLst>
              <a:path w="48895">
                <a:moveTo>
                  <a:pt x="0" y="0"/>
                </a:moveTo>
                <a:lnTo>
                  <a:pt x="48275" y="0"/>
                </a:lnTo>
              </a:path>
            </a:pathLst>
          </a:custGeom>
          <a:ln w="3175">
            <a:solidFill>
              <a:srgbClr val="000000"/>
            </a:solidFill>
          </a:ln>
        </p:spPr>
        <p:txBody>
          <a:bodyPr wrap="square" lIns="0" tIns="0" rIns="0" bIns="0" rtlCol="0"/>
          <a:lstStyle/>
          <a:p>
            <a:endParaRPr/>
          </a:p>
        </p:txBody>
      </p:sp>
      <p:sp>
        <p:nvSpPr>
          <p:cNvPr id="194" name="object 194"/>
          <p:cNvSpPr/>
          <p:nvPr/>
        </p:nvSpPr>
        <p:spPr>
          <a:xfrm>
            <a:off x="6705371" y="4517030"/>
            <a:ext cx="34379" cy="0"/>
          </a:xfrm>
          <a:custGeom>
            <a:avLst/>
            <a:gdLst/>
            <a:ahLst/>
            <a:cxnLst/>
            <a:rect l="l" t="t" r="r" b="b"/>
            <a:pathLst>
              <a:path w="48895">
                <a:moveTo>
                  <a:pt x="0" y="0"/>
                </a:moveTo>
                <a:lnTo>
                  <a:pt x="48275" y="0"/>
                </a:lnTo>
              </a:path>
            </a:pathLst>
          </a:custGeom>
          <a:ln w="3175">
            <a:solidFill>
              <a:srgbClr val="000000"/>
            </a:solidFill>
          </a:ln>
        </p:spPr>
        <p:txBody>
          <a:bodyPr wrap="square" lIns="0" tIns="0" rIns="0" bIns="0" rtlCol="0"/>
          <a:lstStyle/>
          <a:p>
            <a:endParaRPr/>
          </a:p>
        </p:txBody>
      </p:sp>
      <p:sp>
        <p:nvSpPr>
          <p:cNvPr id="195" name="object 195"/>
          <p:cNvSpPr/>
          <p:nvPr/>
        </p:nvSpPr>
        <p:spPr>
          <a:xfrm>
            <a:off x="6795539" y="4455876"/>
            <a:ext cx="0" cy="94208"/>
          </a:xfrm>
          <a:custGeom>
            <a:avLst/>
            <a:gdLst/>
            <a:ahLst/>
            <a:cxnLst/>
            <a:rect l="l" t="t" r="r" b="b"/>
            <a:pathLst>
              <a:path h="133985">
                <a:moveTo>
                  <a:pt x="0" y="0"/>
                </a:moveTo>
                <a:lnTo>
                  <a:pt x="0" y="133997"/>
                </a:lnTo>
              </a:path>
            </a:pathLst>
          </a:custGeom>
          <a:ln w="3175">
            <a:solidFill>
              <a:srgbClr val="000000"/>
            </a:solidFill>
          </a:ln>
        </p:spPr>
        <p:txBody>
          <a:bodyPr wrap="square" lIns="0" tIns="0" rIns="0" bIns="0" rtlCol="0"/>
          <a:lstStyle/>
          <a:p>
            <a:endParaRPr/>
          </a:p>
        </p:txBody>
      </p:sp>
      <p:sp>
        <p:nvSpPr>
          <p:cNvPr id="196" name="object 196"/>
          <p:cNvSpPr/>
          <p:nvPr/>
        </p:nvSpPr>
        <p:spPr>
          <a:xfrm>
            <a:off x="6778694" y="4455876"/>
            <a:ext cx="39737" cy="0"/>
          </a:xfrm>
          <a:custGeom>
            <a:avLst/>
            <a:gdLst/>
            <a:ahLst/>
            <a:cxnLst/>
            <a:rect l="l" t="t" r="r" b="b"/>
            <a:pathLst>
              <a:path w="56515">
                <a:moveTo>
                  <a:pt x="0" y="0"/>
                </a:moveTo>
                <a:lnTo>
                  <a:pt x="56019" y="0"/>
                </a:lnTo>
              </a:path>
            </a:pathLst>
          </a:custGeom>
          <a:ln w="3175">
            <a:solidFill>
              <a:srgbClr val="000000"/>
            </a:solidFill>
          </a:ln>
        </p:spPr>
        <p:txBody>
          <a:bodyPr wrap="square" lIns="0" tIns="0" rIns="0" bIns="0" rtlCol="0"/>
          <a:lstStyle/>
          <a:p>
            <a:endParaRPr/>
          </a:p>
        </p:txBody>
      </p:sp>
      <p:sp>
        <p:nvSpPr>
          <p:cNvPr id="197" name="object 197"/>
          <p:cNvSpPr/>
          <p:nvPr/>
        </p:nvSpPr>
        <p:spPr>
          <a:xfrm>
            <a:off x="6778694" y="4550092"/>
            <a:ext cx="39737" cy="0"/>
          </a:xfrm>
          <a:custGeom>
            <a:avLst/>
            <a:gdLst/>
            <a:ahLst/>
            <a:cxnLst/>
            <a:rect l="l" t="t" r="r" b="b"/>
            <a:pathLst>
              <a:path w="56515">
                <a:moveTo>
                  <a:pt x="0" y="0"/>
                </a:moveTo>
                <a:lnTo>
                  <a:pt x="56019" y="0"/>
                </a:lnTo>
              </a:path>
            </a:pathLst>
          </a:custGeom>
          <a:ln w="3175">
            <a:solidFill>
              <a:srgbClr val="000000"/>
            </a:solidFill>
          </a:ln>
        </p:spPr>
        <p:txBody>
          <a:bodyPr wrap="square" lIns="0" tIns="0" rIns="0" bIns="0" rtlCol="0"/>
          <a:lstStyle/>
          <a:p>
            <a:endParaRPr/>
          </a:p>
        </p:txBody>
      </p:sp>
      <p:sp>
        <p:nvSpPr>
          <p:cNvPr id="198" name="object 198"/>
          <p:cNvSpPr/>
          <p:nvPr/>
        </p:nvSpPr>
        <p:spPr>
          <a:xfrm>
            <a:off x="6874523" y="4686581"/>
            <a:ext cx="0" cy="94208"/>
          </a:xfrm>
          <a:custGeom>
            <a:avLst/>
            <a:gdLst/>
            <a:ahLst/>
            <a:cxnLst/>
            <a:rect l="l" t="t" r="r" b="b"/>
            <a:pathLst>
              <a:path h="133984">
                <a:moveTo>
                  <a:pt x="0" y="0"/>
                </a:moveTo>
                <a:lnTo>
                  <a:pt x="0" y="133997"/>
                </a:lnTo>
              </a:path>
            </a:pathLst>
          </a:custGeom>
          <a:ln w="3175">
            <a:solidFill>
              <a:srgbClr val="000000"/>
            </a:solidFill>
          </a:ln>
        </p:spPr>
        <p:txBody>
          <a:bodyPr wrap="square" lIns="0" tIns="0" rIns="0" bIns="0" rtlCol="0"/>
          <a:lstStyle/>
          <a:p>
            <a:endParaRPr/>
          </a:p>
        </p:txBody>
      </p:sp>
      <p:sp>
        <p:nvSpPr>
          <p:cNvPr id="199" name="object 199"/>
          <p:cNvSpPr/>
          <p:nvPr/>
        </p:nvSpPr>
        <p:spPr>
          <a:xfrm>
            <a:off x="6857614" y="4686581"/>
            <a:ext cx="33933" cy="0"/>
          </a:xfrm>
          <a:custGeom>
            <a:avLst/>
            <a:gdLst/>
            <a:ahLst/>
            <a:cxnLst/>
            <a:rect l="l" t="t" r="r" b="b"/>
            <a:pathLst>
              <a:path w="48259">
                <a:moveTo>
                  <a:pt x="0" y="0"/>
                </a:moveTo>
                <a:lnTo>
                  <a:pt x="48094" y="0"/>
                </a:lnTo>
              </a:path>
            </a:pathLst>
          </a:custGeom>
          <a:ln w="3175">
            <a:solidFill>
              <a:srgbClr val="000000"/>
            </a:solidFill>
          </a:ln>
        </p:spPr>
        <p:txBody>
          <a:bodyPr wrap="square" lIns="0" tIns="0" rIns="0" bIns="0" rtlCol="0"/>
          <a:lstStyle/>
          <a:p>
            <a:endParaRPr/>
          </a:p>
        </p:txBody>
      </p:sp>
      <p:sp>
        <p:nvSpPr>
          <p:cNvPr id="200" name="object 200"/>
          <p:cNvSpPr/>
          <p:nvPr/>
        </p:nvSpPr>
        <p:spPr>
          <a:xfrm>
            <a:off x="6857614" y="4780797"/>
            <a:ext cx="33933" cy="0"/>
          </a:xfrm>
          <a:custGeom>
            <a:avLst/>
            <a:gdLst/>
            <a:ahLst/>
            <a:cxnLst/>
            <a:rect l="l" t="t" r="r" b="b"/>
            <a:pathLst>
              <a:path w="48259">
                <a:moveTo>
                  <a:pt x="0" y="0"/>
                </a:moveTo>
                <a:lnTo>
                  <a:pt x="48094" y="0"/>
                </a:lnTo>
              </a:path>
            </a:pathLst>
          </a:custGeom>
          <a:ln w="3175">
            <a:solidFill>
              <a:srgbClr val="000000"/>
            </a:solidFill>
          </a:ln>
        </p:spPr>
        <p:txBody>
          <a:bodyPr wrap="square" lIns="0" tIns="0" rIns="0" bIns="0" rtlCol="0"/>
          <a:lstStyle/>
          <a:p>
            <a:endParaRPr/>
          </a:p>
        </p:txBody>
      </p:sp>
      <p:sp>
        <p:nvSpPr>
          <p:cNvPr id="201" name="object 201"/>
          <p:cNvSpPr/>
          <p:nvPr/>
        </p:nvSpPr>
        <p:spPr>
          <a:xfrm>
            <a:off x="6947871" y="4738393"/>
            <a:ext cx="0" cy="108496"/>
          </a:xfrm>
          <a:custGeom>
            <a:avLst/>
            <a:gdLst/>
            <a:ahLst/>
            <a:cxnLst/>
            <a:rect l="l" t="t" r="r" b="b"/>
            <a:pathLst>
              <a:path h="154304">
                <a:moveTo>
                  <a:pt x="0" y="0"/>
                </a:moveTo>
                <a:lnTo>
                  <a:pt x="0" y="154049"/>
                </a:lnTo>
              </a:path>
            </a:pathLst>
          </a:custGeom>
          <a:ln w="3175">
            <a:solidFill>
              <a:srgbClr val="000000"/>
            </a:solidFill>
          </a:ln>
        </p:spPr>
        <p:txBody>
          <a:bodyPr wrap="square" lIns="0" tIns="0" rIns="0" bIns="0" rtlCol="0"/>
          <a:lstStyle/>
          <a:p>
            <a:endParaRPr/>
          </a:p>
        </p:txBody>
      </p:sp>
      <p:sp>
        <p:nvSpPr>
          <p:cNvPr id="202" name="object 202"/>
          <p:cNvSpPr/>
          <p:nvPr/>
        </p:nvSpPr>
        <p:spPr>
          <a:xfrm>
            <a:off x="6930962" y="4738393"/>
            <a:ext cx="33933" cy="0"/>
          </a:xfrm>
          <a:custGeom>
            <a:avLst/>
            <a:gdLst/>
            <a:ahLst/>
            <a:cxnLst/>
            <a:rect l="l" t="t" r="r" b="b"/>
            <a:pathLst>
              <a:path w="48259">
                <a:moveTo>
                  <a:pt x="0" y="0"/>
                </a:moveTo>
                <a:lnTo>
                  <a:pt x="47981" y="0"/>
                </a:lnTo>
              </a:path>
            </a:pathLst>
          </a:custGeom>
          <a:ln w="3175">
            <a:solidFill>
              <a:srgbClr val="000000"/>
            </a:solidFill>
          </a:ln>
        </p:spPr>
        <p:txBody>
          <a:bodyPr wrap="square" lIns="0" tIns="0" rIns="0" bIns="0" rtlCol="0"/>
          <a:lstStyle/>
          <a:p>
            <a:endParaRPr/>
          </a:p>
        </p:txBody>
      </p:sp>
      <p:sp>
        <p:nvSpPr>
          <p:cNvPr id="203" name="object 203"/>
          <p:cNvSpPr/>
          <p:nvPr/>
        </p:nvSpPr>
        <p:spPr>
          <a:xfrm>
            <a:off x="6930962" y="4846709"/>
            <a:ext cx="33933" cy="0"/>
          </a:xfrm>
          <a:custGeom>
            <a:avLst/>
            <a:gdLst/>
            <a:ahLst/>
            <a:cxnLst/>
            <a:rect l="l" t="t" r="r" b="b"/>
            <a:pathLst>
              <a:path w="48259">
                <a:moveTo>
                  <a:pt x="0" y="0"/>
                </a:moveTo>
                <a:lnTo>
                  <a:pt x="47982" y="0"/>
                </a:lnTo>
              </a:path>
            </a:pathLst>
          </a:custGeom>
          <a:ln w="3175">
            <a:solidFill>
              <a:srgbClr val="000000"/>
            </a:solidFill>
          </a:ln>
        </p:spPr>
        <p:txBody>
          <a:bodyPr wrap="square" lIns="0" tIns="0" rIns="0" bIns="0" rtlCol="0"/>
          <a:lstStyle/>
          <a:p>
            <a:endParaRPr/>
          </a:p>
        </p:txBody>
      </p:sp>
      <p:sp>
        <p:nvSpPr>
          <p:cNvPr id="204" name="object 204"/>
          <p:cNvSpPr/>
          <p:nvPr/>
        </p:nvSpPr>
        <p:spPr>
          <a:xfrm>
            <a:off x="6930962" y="4757143"/>
            <a:ext cx="33933" cy="0"/>
          </a:xfrm>
          <a:custGeom>
            <a:avLst/>
            <a:gdLst/>
            <a:ahLst/>
            <a:cxnLst/>
            <a:rect l="l" t="t" r="r" b="b"/>
            <a:pathLst>
              <a:path w="48259">
                <a:moveTo>
                  <a:pt x="0" y="0"/>
                </a:moveTo>
                <a:lnTo>
                  <a:pt x="47981" y="0"/>
                </a:lnTo>
              </a:path>
            </a:pathLst>
          </a:custGeom>
          <a:ln w="3175">
            <a:solidFill>
              <a:srgbClr val="000000"/>
            </a:solidFill>
          </a:ln>
        </p:spPr>
        <p:txBody>
          <a:bodyPr wrap="square" lIns="0" tIns="0" rIns="0" bIns="0" rtlCol="0"/>
          <a:lstStyle/>
          <a:p>
            <a:endParaRPr/>
          </a:p>
        </p:txBody>
      </p:sp>
      <p:sp>
        <p:nvSpPr>
          <p:cNvPr id="205" name="object 205"/>
          <p:cNvSpPr/>
          <p:nvPr/>
        </p:nvSpPr>
        <p:spPr>
          <a:xfrm>
            <a:off x="7021138" y="4851406"/>
            <a:ext cx="0" cy="94655"/>
          </a:xfrm>
          <a:custGeom>
            <a:avLst/>
            <a:gdLst/>
            <a:ahLst/>
            <a:cxnLst/>
            <a:rect l="l" t="t" r="r" b="b"/>
            <a:pathLst>
              <a:path h="134620">
                <a:moveTo>
                  <a:pt x="0" y="0"/>
                </a:moveTo>
                <a:lnTo>
                  <a:pt x="0" y="134015"/>
                </a:lnTo>
              </a:path>
            </a:pathLst>
          </a:custGeom>
          <a:ln w="3175">
            <a:solidFill>
              <a:srgbClr val="000000"/>
            </a:solidFill>
          </a:ln>
        </p:spPr>
        <p:txBody>
          <a:bodyPr wrap="square" lIns="0" tIns="0" rIns="0" bIns="0" rtlCol="0"/>
          <a:lstStyle/>
          <a:p>
            <a:endParaRPr/>
          </a:p>
        </p:txBody>
      </p:sp>
      <p:sp>
        <p:nvSpPr>
          <p:cNvPr id="206" name="object 206"/>
          <p:cNvSpPr/>
          <p:nvPr/>
        </p:nvSpPr>
        <p:spPr>
          <a:xfrm>
            <a:off x="7004073" y="4851406"/>
            <a:ext cx="34379" cy="0"/>
          </a:xfrm>
          <a:custGeom>
            <a:avLst/>
            <a:gdLst/>
            <a:ahLst/>
            <a:cxnLst/>
            <a:rect l="l" t="t" r="r" b="b"/>
            <a:pathLst>
              <a:path w="48895">
                <a:moveTo>
                  <a:pt x="0" y="0"/>
                </a:moveTo>
                <a:lnTo>
                  <a:pt x="48320" y="0"/>
                </a:lnTo>
              </a:path>
            </a:pathLst>
          </a:custGeom>
          <a:ln w="3175">
            <a:solidFill>
              <a:srgbClr val="000000"/>
            </a:solidFill>
          </a:ln>
        </p:spPr>
        <p:txBody>
          <a:bodyPr wrap="square" lIns="0" tIns="0" rIns="0" bIns="0" rtlCol="0"/>
          <a:lstStyle/>
          <a:p>
            <a:endParaRPr/>
          </a:p>
        </p:txBody>
      </p:sp>
      <p:sp>
        <p:nvSpPr>
          <p:cNvPr id="207" name="object 207"/>
          <p:cNvSpPr/>
          <p:nvPr/>
        </p:nvSpPr>
        <p:spPr>
          <a:xfrm>
            <a:off x="7004073" y="4945636"/>
            <a:ext cx="34379" cy="0"/>
          </a:xfrm>
          <a:custGeom>
            <a:avLst/>
            <a:gdLst/>
            <a:ahLst/>
            <a:cxnLst/>
            <a:rect l="l" t="t" r="r" b="b"/>
            <a:pathLst>
              <a:path w="48895">
                <a:moveTo>
                  <a:pt x="0" y="0"/>
                </a:moveTo>
                <a:lnTo>
                  <a:pt x="48320" y="0"/>
                </a:lnTo>
              </a:path>
            </a:pathLst>
          </a:custGeom>
          <a:ln w="3175">
            <a:solidFill>
              <a:srgbClr val="000000"/>
            </a:solidFill>
          </a:ln>
        </p:spPr>
        <p:txBody>
          <a:bodyPr wrap="square" lIns="0" tIns="0" rIns="0" bIns="0" rtlCol="0"/>
          <a:lstStyle/>
          <a:p>
            <a:endParaRPr/>
          </a:p>
        </p:txBody>
      </p:sp>
      <p:sp>
        <p:nvSpPr>
          <p:cNvPr id="208" name="object 208"/>
          <p:cNvSpPr/>
          <p:nvPr/>
        </p:nvSpPr>
        <p:spPr>
          <a:xfrm>
            <a:off x="7094327" y="4907909"/>
            <a:ext cx="0" cy="117872"/>
          </a:xfrm>
          <a:custGeom>
            <a:avLst/>
            <a:gdLst/>
            <a:ahLst/>
            <a:cxnLst/>
            <a:rect l="l" t="t" r="r" b="b"/>
            <a:pathLst>
              <a:path h="167640">
                <a:moveTo>
                  <a:pt x="0" y="0"/>
                </a:moveTo>
                <a:lnTo>
                  <a:pt x="0" y="167402"/>
                </a:lnTo>
              </a:path>
            </a:pathLst>
          </a:custGeom>
          <a:ln w="3175">
            <a:solidFill>
              <a:srgbClr val="000000"/>
            </a:solidFill>
          </a:ln>
        </p:spPr>
        <p:txBody>
          <a:bodyPr wrap="square" lIns="0" tIns="0" rIns="0" bIns="0" rtlCol="0"/>
          <a:lstStyle/>
          <a:p>
            <a:endParaRPr/>
          </a:p>
        </p:txBody>
      </p:sp>
      <p:sp>
        <p:nvSpPr>
          <p:cNvPr id="209" name="object 209"/>
          <p:cNvSpPr/>
          <p:nvPr/>
        </p:nvSpPr>
        <p:spPr>
          <a:xfrm>
            <a:off x="7077420" y="4907910"/>
            <a:ext cx="39737" cy="0"/>
          </a:xfrm>
          <a:custGeom>
            <a:avLst/>
            <a:gdLst/>
            <a:ahLst/>
            <a:cxnLst/>
            <a:rect l="l" t="t" r="r" b="b"/>
            <a:pathLst>
              <a:path w="56515">
                <a:moveTo>
                  <a:pt x="0" y="0"/>
                </a:moveTo>
                <a:lnTo>
                  <a:pt x="56335" y="0"/>
                </a:lnTo>
              </a:path>
            </a:pathLst>
          </a:custGeom>
          <a:ln w="3175">
            <a:solidFill>
              <a:srgbClr val="000000"/>
            </a:solidFill>
          </a:ln>
        </p:spPr>
        <p:txBody>
          <a:bodyPr wrap="square" lIns="0" tIns="0" rIns="0" bIns="0" rtlCol="0"/>
          <a:lstStyle/>
          <a:p>
            <a:endParaRPr/>
          </a:p>
        </p:txBody>
      </p:sp>
      <p:sp>
        <p:nvSpPr>
          <p:cNvPr id="210" name="object 210"/>
          <p:cNvSpPr/>
          <p:nvPr/>
        </p:nvSpPr>
        <p:spPr>
          <a:xfrm>
            <a:off x="7077420" y="5025614"/>
            <a:ext cx="39737" cy="0"/>
          </a:xfrm>
          <a:custGeom>
            <a:avLst/>
            <a:gdLst/>
            <a:ahLst/>
            <a:cxnLst/>
            <a:rect l="l" t="t" r="r" b="b"/>
            <a:pathLst>
              <a:path w="56515">
                <a:moveTo>
                  <a:pt x="0" y="0"/>
                </a:moveTo>
                <a:lnTo>
                  <a:pt x="56335" y="0"/>
                </a:lnTo>
              </a:path>
            </a:pathLst>
          </a:custGeom>
          <a:ln w="3175">
            <a:solidFill>
              <a:srgbClr val="000000"/>
            </a:solidFill>
          </a:ln>
        </p:spPr>
        <p:txBody>
          <a:bodyPr wrap="square" lIns="0" tIns="0" rIns="0" bIns="0" rtlCol="0"/>
          <a:lstStyle/>
          <a:p>
            <a:endParaRPr/>
          </a:p>
        </p:txBody>
      </p:sp>
      <p:sp>
        <p:nvSpPr>
          <p:cNvPr id="211" name="object 211"/>
          <p:cNvSpPr/>
          <p:nvPr/>
        </p:nvSpPr>
        <p:spPr>
          <a:xfrm>
            <a:off x="7173231" y="4964413"/>
            <a:ext cx="0" cy="94655"/>
          </a:xfrm>
          <a:custGeom>
            <a:avLst/>
            <a:gdLst/>
            <a:ahLst/>
            <a:cxnLst/>
            <a:rect l="l" t="t" r="r" b="b"/>
            <a:pathLst>
              <a:path h="134620">
                <a:moveTo>
                  <a:pt x="0" y="0"/>
                </a:moveTo>
                <a:lnTo>
                  <a:pt x="0" y="134015"/>
                </a:lnTo>
              </a:path>
            </a:pathLst>
          </a:custGeom>
          <a:ln w="3175">
            <a:solidFill>
              <a:srgbClr val="000000"/>
            </a:solidFill>
          </a:ln>
        </p:spPr>
        <p:txBody>
          <a:bodyPr wrap="square" lIns="0" tIns="0" rIns="0" bIns="0" rtlCol="0"/>
          <a:lstStyle/>
          <a:p>
            <a:endParaRPr/>
          </a:p>
        </p:txBody>
      </p:sp>
      <p:sp>
        <p:nvSpPr>
          <p:cNvPr id="212" name="object 212"/>
          <p:cNvSpPr/>
          <p:nvPr/>
        </p:nvSpPr>
        <p:spPr>
          <a:xfrm>
            <a:off x="7150768" y="4964413"/>
            <a:ext cx="39737" cy="0"/>
          </a:xfrm>
          <a:custGeom>
            <a:avLst/>
            <a:gdLst/>
            <a:ahLst/>
            <a:cxnLst/>
            <a:rect l="l" t="t" r="r" b="b"/>
            <a:pathLst>
              <a:path w="56515">
                <a:moveTo>
                  <a:pt x="0" y="0"/>
                </a:moveTo>
                <a:lnTo>
                  <a:pt x="55997" y="0"/>
                </a:lnTo>
              </a:path>
            </a:pathLst>
          </a:custGeom>
          <a:ln w="3175">
            <a:solidFill>
              <a:srgbClr val="000000"/>
            </a:solidFill>
          </a:ln>
        </p:spPr>
        <p:txBody>
          <a:bodyPr wrap="square" lIns="0" tIns="0" rIns="0" bIns="0" rtlCol="0"/>
          <a:lstStyle/>
          <a:p>
            <a:endParaRPr/>
          </a:p>
        </p:txBody>
      </p:sp>
      <p:sp>
        <p:nvSpPr>
          <p:cNvPr id="213" name="object 213"/>
          <p:cNvSpPr/>
          <p:nvPr/>
        </p:nvSpPr>
        <p:spPr>
          <a:xfrm>
            <a:off x="7150768" y="5058643"/>
            <a:ext cx="39737" cy="0"/>
          </a:xfrm>
          <a:custGeom>
            <a:avLst/>
            <a:gdLst/>
            <a:ahLst/>
            <a:cxnLst/>
            <a:rect l="l" t="t" r="r" b="b"/>
            <a:pathLst>
              <a:path w="56515">
                <a:moveTo>
                  <a:pt x="0" y="0"/>
                </a:moveTo>
                <a:lnTo>
                  <a:pt x="55997" y="0"/>
                </a:lnTo>
              </a:path>
            </a:pathLst>
          </a:custGeom>
          <a:ln w="3175">
            <a:solidFill>
              <a:srgbClr val="000000"/>
            </a:solidFill>
          </a:ln>
        </p:spPr>
        <p:txBody>
          <a:bodyPr wrap="square" lIns="0" tIns="0" rIns="0" bIns="0" rtlCol="0"/>
          <a:lstStyle/>
          <a:p>
            <a:endParaRPr/>
          </a:p>
        </p:txBody>
      </p:sp>
      <p:sp>
        <p:nvSpPr>
          <p:cNvPr id="214" name="object 214"/>
          <p:cNvSpPr/>
          <p:nvPr/>
        </p:nvSpPr>
        <p:spPr>
          <a:xfrm>
            <a:off x="7246579" y="5020923"/>
            <a:ext cx="0" cy="108496"/>
          </a:xfrm>
          <a:custGeom>
            <a:avLst/>
            <a:gdLst/>
            <a:ahLst/>
            <a:cxnLst/>
            <a:rect l="l" t="t" r="r" b="b"/>
            <a:pathLst>
              <a:path h="154304">
                <a:moveTo>
                  <a:pt x="0" y="0"/>
                </a:moveTo>
                <a:lnTo>
                  <a:pt x="0" y="154049"/>
                </a:lnTo>
              </a:path>
            </a:pathLst>
          </a:custGeom>
          <a:ln w="3175">
            <a:solidFill>
              <a:srgbClr val="000000"/>
            </a:solidFill>
          </a:ln>
        </p:spPr>
        <p:txBody>
          <a:bodyPr wrap="square" lIns="0" tIns="0" rIns="0" bIns="0" rtlCol="0"/>
          <a:lstStyle/>
          <a:p>
            <a:endParaRPr/>
          </a:p>
        </p:txBody>
      </p:sp>
      <p:sp>
        <p:nvSpPr>
          <p:cNvPr id="215" name="object 215"/>
          <p:cNvSpPr/>
          <p:nvPr/>
        </p:nvSpPr>
        <p:spPr>
          <a:xfrm>
            <a:off x="7229671" y="5020923"/>
            <a:ext cx="33933" cy="0"/>
          </a:xfrm>
          <a:custGeom>
            <a:avLst/>
            <a:gdLst/>
            <a:ahLst/>
            <a:cxnLst/>
            <a:rect l="l" t="t" r="r" b="b"/>
            <a:pathLst>
              <a:path w="48259">
                <a:moveTo>
                  <a:pt x="0" y="0"/>
                </a:moveTo>
                <a:lnTo>
                  <a:pt x="48094" y="0"/>
                </a:lnTo>
              </a:path>
            </a:pathLst>
          </a:custGeom>
          <a:ln w="3175">
            <a:solidFill>
              <a:srgbClr val="000000"/>
            </a:solidFill>
          </a:ln>
        </p:spPr>
        <p:txBody>
          <a:bodyPr wrap="square" lIns="0" tIns="0" rIns="0" bIns="0" rtlCol="0"/>
          <a:lstStyle/>
          <a:p>
            <a:endParaRPr/>
          </a:p>
        </p:txBody>
      </p:sp>
      <p:sp>
        <p:nvSpPr>
          <p:cNvPr id="216" name="object 216"/>
          <p:cNvSpPr/>
          <p:nvPr/>
        </p:nvSpPr>
        <p:spPr>
          <a:xfrm>
            <a:off x="7229671" y="5129239"/>
            <a:ext cx="33933" cy="0"/>
          </a:xfrm>
          <a:custGeom>
            <a:avLst/>
            <a:gdLst/>
            <a:ahLst/>
            <a:cxnLst/>
            <a:rect l="l" t="t" r="r" b="b"/>
            <a:pathLst>
              <a:path w="48259">
                <a:moveTo>
                  <a:pt x="0" y="0"/>
                </a:moveTo>
                <a:lnTo>
                  <a:pt x="48094" y="0"/>
                </a:lnTo>
              </a:path>
            </a:pathLst>
          </a:custGeom>
          <a:ln w="3175">
            <a:solidFill>
              <a:srgbClr val="000000"/>
            </a:solidFill>
          </a:ln>
        </p:spPr>
        <p:txBody>
          <a:bodyPr wrap="square" lIns="0" tIns="0" rIns="0" bIns="0" rtlCol="0"/>
          <a:lstStyle/>
          <a:p>
            <a:endParaRPr/>
          </a:p>
        </p:txBody>
      </p:sp>
      <p:sp>
        <p:nvSpPr>
          <p:cNvPr id="217" name="object 217"/>
          <p:cNvSpPr/>
          <p:nvPr/>
        </p:nvSpPr>
        <p:spPr>
          <a:xfrm>
            <a:off x="7319927" y="5086815"/>
            <a:ext cx="0" cy="66080"/>
          </a:xfrm>
          <a:custGeom>
            <a:avLst/>
            <a:gdLst/>
            <a:ahLst/>
            <a:cxnLst/>
            <a:rect l="l" t="t" r="r" b="b"/>
            <a:pathLst>
              <a:path h="93979">
                <a:moveTo>
                  <a:pt x="0" y="0"/>
                </a:moveTo>
                <a:lnTo>
                  <a:pt x="0" y="93722"/>
                </a:lnTo>
              </a:path>
            </a:pathLst>
          </a:custGeom>
          <a:ln w="3175">
            <a:solidFill>
              <a:srgbClr val="000000"/>
            </a:solidFill>
          </a:ln>
        </p:spPr>
        <p:txBody>
          <a:bodyPr wrap="square" lIns="0" tIns="0" rIns="0" bIns="0" rtlCol="0"/>
          <a:lstStyle/>
          <a:p>
            <a:endParaRPr/>
          </a:p>
        </p:txBody>
      </p:sp>
      <p:sp>
        <p:nvSpPr>
          <p:cNvPr id="218" name="object 218"/>
          <p:cNvSpPr/>
          <p:nvPr/>
        </p:nvSpPr>
        <p:spPr>
          <a:xfrm>
            <a:off x="7302860" y="5086815"/>
            <a:ext cx="33933" cy="0"/>
          </a:xfrm>
          <a:custGeom>
            <a:avLst/>
            <a:gdLst/>
            <a:ahLst/>
            <a:cxnLst/>
            <a:rect l="l" t="t" r="r" b="b"/>
            <a:pathLst>
              <a:path w="48259">
                <a:moveTo>
                  <a:pt x="0" y="0"/>
                </a:moveTo>
                <a:lnTo>
                  <a:pt x="48207" y="0"/>
                </a:lnTo>
              </a:path>
            </a:pathLst>
          </a:custGeom>
          <a:ln w="3175">
            <a:solidFill>
              <a:srgbClr val="000000"/>
            </a:solidFill>
          </a:ln>
        </p:spPr>
        <p:txBody>
          <a:bodyPr wrap="square" lIns="0" tIns="0" rIns="0" bIns="0" rtlCol="0"/>
          <a:lstStyle/>
          <a:p>
            <a:endParaRPr/>
          </a:p>
        </p:txBody>
      </p:sp>
      <p:sp>
        <p:nvSpPr>
          <p:cNvPr id="219" name="object 219"/>
          <p:cNvSpPr/>
          <p:nvPr/>
        </p:nvSpPr>
        <p:spPr>
          <a:xfrm>
            <a:off x="7302860" y="5152713"/>
            <a:ext cx="33933" cy="0"/>
          </a:xfrm>
          <a:custGeom>
            <a:avLst/>
            <a:gdLst/>
            <a:ahLst/>
            <a:cxnLst/>
            <a:rect l="l" t="t" r="r" b="b"/>
            <a:pathLst>
              <a:path w="48259">
                <a:moveTo>
                  <a:pt x="0" y="0"/>
                </a:moveTo>
                <a:lnTo>
                  <a:pt x="48207" y="0"/>
                </a:lnTo>
              </a:path>
            </a:pathLst>
          </a:custGeom>
          <a:ln w="3175">
            <a:solidFill>
              <a:srgbClr val="000000"/>
            </a:solidFill>
          </a:ln>
        </p:spPr>
        <p:txBody>
          <a:bodyPr wrap="square" lIns="0" tIns="0" rIns="0" bIns="0" rtlCol="0"/>
          <a:lstStyle/>
          <a:p>
            <a:endParaRPr/>
          </a:p>
        </p:txBody>
      </p:sp>
      <p:sp>
        <p:nvSpPr>
          <p:cNvPr id="220" name="object 220"/>
          <p:cNvSpPr/>
          <p:nvPr/>
        </p:nvSpPr>
        <p:spPr>
          <a:xfrm>
            <a:off x="7393037" y="5002139"/>
            <a:ext cx="0" cy="99120"/>
          </a:xfrm>
          <a:custGeom>
            <a:avLst/>
            <a:gdLst/>
            <a:ahLst/>
            <a:cxnLst/>
            <a:rect l="l" t="t" r="r" b="b"/>
            <a:pathLst>
              <a:path h="140970">
                <a:moveTo>
                  <a:pt x="0" y="0"/>
                </a:moveTo>
                <a:lnTo>
                  <a:pt x="0" y="140461"/>
                </a:lnTo>
              </a:path>
            </a:pathLst>
          </a:custGeom>
          <a:ln w="3175">
            <a:solidFill>
              <a:srgbClr val="000000"/>
            </a:solidFill>
          </a:ln>
        </p:spPr>
        <p:txBody>
          <a:bodyPr wrap="square" lIns="0" tIns="0" rIns="0" bIns="0" rtlCol="0"/>
          <a:lstStyle/>
          <a:p>
            <a:endParaRPr/>
          </a:p>
        </p:txBody>
      </p:sp>
      <p:sp>
        <p:nvSpPr>
          <p:cNvPr id="221" name="object 221"/>
          <p:cNvSpPr/>
          <p:nvPr/>
        </p:nvSpPr>
        <p:spPr>
          <a:xfrm>
            <a:off x="7376128" y="5002140"/>
            <a:ext cx="34379" cy="0"/>
          </a:xfrm>
          <a:custGeom>
            <a:avLst/>
            <a:gdLst/>
            <a:ahLst/>
            <a:cxnLst/>
            <a:rect l="l" t="t" r="r" b="b"/>
            <a:pathLst>
              <a:path w="48895">
                <a:moveTo>
                  <a:pt x="0" y="0"/>
                </a:moveTo>
                <a:lnTo>
                  <a:pt x="48320" y="0"/>
                </a:lnTo>
              </a:path>
            </a:pathLst>
          </a:custGeom>
          <a:ln w="3175">
            <a:solidFill>
              <a:srgbClr val="000000"/>
            </a:solidFill>
          </a:ln>
        </p:spPr>
        <p:txBody>
          <a:bodyPr wrap="square" lIns="0" tIns="0" rIns="0" bIns="0" rtlCol="0"/>
          <a:lstStyle/>
          <a:p>
            <a:endParaRPr/>
          </a:p>
        </p:txBody>
      </p:sp>
      <p:sp>
        <p:nvSpPr>
          <p:cNvPr id="222" name="object 222"/>
          <p:cNvSpPr/>
          <p:nvPr/>
        </p:nvSpPr>
        <p:spPr>
          <a:xfrm>
            <a:off x="7376128" y="5100901"/>
            <a:ext cx="34379" cy="0"/>
          </a:xfrm>
          <a:custGeom>
            <a:avLst/>
            <a:gdLst/>
            <a:ahLst/>
            <a:cxnLst/>
            <a:rect l="l" t="t" r="r" b="b"/>
            <a:pathLst>
              <a:path w="48895">
                <a:moveTo>
                  <a:pt x="0" y="0"/>
                </a:moveTo>
                <a:lnTo>
                  <a:pt x="48320" y="0"/>
                </a:lnTo>
              </a:path>
            </a:pathLst>
          </a:custGeom>
          <a:ln w="3175">
            <a:solidFill>
              <a:srgbClr val="000000"/>
            </a:solidFill>
          </a:ln>
        </p:spPr>
        <p:txBody>
          <a:bodyPr wrap="square" lIns="0" tIns="0" rIns="0" bIns="0" rtlCol="0"/>
          <a:lstStyle/>
          <a:p>
            <a:endParaRPr/>
          </a:p>
        </p:txBody>
      </p:sp>
      <p:sp>
        <p:nvSpPr>
          <p:cNvPr id="223" name="object 223"/>
          <p:cNvSpPr/>
          <p:nvPr/>
        </p:nvSpPr>
        <p:spPr>
          <a:xfrm>
            <a:off x="7466385" y="4907910"/>
            <a:ext cx="0" cy="122783"/>
          </a:xfrm>
          <a:custGeom>
            <a:avLst/>
            <a:gdLst/>
            <a:ahLst/>
            <a:cxnLst/>
            <a:rect l="l" t="t" r="r" b="b"/>
            <a:pathLst>
              <a:path h="174625">
                <a:moveTo>
                  <a:pt x="0" y="0"/>
                </a:moveTo>
                <a:lnTo>
                  <a:pt x="0" y="174083"/>
                </a:lnTo>
              </a:path>
            </a:pathLst>
          </a:custGeom>
          <a:ln w="3175">
            <a:solidFill>
              <a:srgbClr val="000000"/>
            </a:solidFill>
          </a:ln>
        </p:spPr>
        <p:txBody>
          <a:bodyPr wrap="square" lIns="0" tIns="0" rIns="0" bIns="0" rtlCol="0"/>
          <a:lstStyle/>
          <a:p>
            <a:endParaRPr/>
          </a:p>
        </p:txBody>
      </p:sp>
      <p:sp>
        <p:nvSpPr>
          <p:cNvPr id="224" name="object 224"/>
          <p:cNvSpPr/>
          <p:nvPr/>
        </p:nvSpPr>
        <p:spPr>
          <a:xfrm>
            <a:off x="7449476" y="4907910"/>
            <a:ext cx="39737" cy="0"/>
          </a:xfrm>
          <a:custGeom>
            <a:avLst/>
            <a:gdLst/>
            <a:ahLst/>
            <a:cxnLst/>
            <a:rect l="l" t="t" r="r" b="b"/>
            <a:pathLst>
              <a:path w="56515">
                <a:moveTo>
                  <a:pt x="0" y="0"/>
                </a:moveTo>
                <a:lnTo>
                  <a:pt x="55997" y="0"/>
                </a:lnTo>
              </a:path>
            </a:pathLst>
          </a:custGeom>
          <a:ln w="3175">
            <a:solidFill>
              <a:srgbClr val="000000"/>
            </a:solidFill>
          </a:ln>
        </p:spPr>
        <p:txBody>
          <a:bodyPr wrap="square" lIns="0" tIns="0" rIns="0" bIns="0" rtlCol="0"/>
          <a:lstStyle/>
          <a:p>
            <a:endParaRPr/>
          </a:p>
        </p:txBody>
      </p:sp>
      <p:sp>
        <p:nvSpPr>
          <p:cNvPr id="225" name="object 225"/>
          <p:cNvSpPr/>
          <p:nvPr/>
        </p:nvSpPr>
        <p:spPr>
          <a:xfrm>
            <a:off x="7449476" y="5030312"/>
            <a:ext cx="39737" cy="0"/>
          </a:xfrm>
          <a:custGeom>
            <a:avLst/>
            <a:gdLst/>
            <a:ahLst/>
            <a:cxnLst/>
            <a:rect l="l" t="t" r="r" b="b"/>
            <a:pathLst>
              <a:path w="56515">
                <a:moveTo>
                  <a:pt x="0" y="0"/>
                </a:moveTo>
                <a:lnTo>
                  <a:pt x="55997" y="0"/>
                </a:lnTo>
              </a:path>
            </a:pathLst>
          </a:custGeom>
          <a:ln w="3175">
            <a:solidFill>
              <a:srgbClr val="000000"/>
            </a:solidFill>
          </a:ln>
        </p:spPr>
        <p:txBody>
          <a:bodyPr wrap="square" lIns="0" tIns="0" rIns="0" bIns="0" rtlCol="0"/>
          <a:lstStyle/>
          <a:p>
            <a:endParaRPr/>
          </a:p>
        </p:txBody>
      </p:sp>
      <p:sp>
        <p:nvSpPr>
          <p:cNvPr id="226" name="object 226"/>
          <p:cNvSpPr/>
          <p:nvPr/>
        </p:nvSpPr>
        <p:spPr>
          <a:xfrm>
            <a:off x="7545289" y="5020923"/>
            <a:ext cx="0" cy="94655"/>
          </a:xfrm>
          <a:custGeom>
            <a:avLst/>
            <a:gdLst/>
            <a:ahLst/>
            <a:cxnLst/>
            <a:rect l="l" t="t" r="r" b="b"/>
            <a:pathLst>
              <a:path h="134620">
                <a:moveTo>
                  <a:pt x="0" y="0"/>
                </a:moveTo>
                <a:lnTo>
                  <a:pt x="0" y="134015"/>
                </a:lnTo>
              </a:path>
            </a:pathLst>
          </a:custGeom>
          <a:ln w="3175">
            <a:solidFill>
              <a:srgbClr val="000000"/>
            </a:solidFill>
          </a:ln>
        </p:spPr>
        <p:txBody>
          <a:bodyPr wrap="square" lIns="0" tIns="0" rIns="0" bIns="0" rtlCol="0"/>
          <a:lstStyle/>
          <a:p>
            <a:endParaRPr/>
          </a:p>
        </p:txBody>
      </p:sp>
      <p:sp>
        <p:nvSpPr>
          <p:cNvPr id="227" name="object 227"/>
          <p:cNvSpPr/>
          <p:nvPr/>
        </p:nvSpPr>
        <p:spPr>
          <a:xfrm>
            <a:off x="7522824" y="5020923"/>
            <a:ext cx="39737" cy="0"/>
          </a:xfrm>
          <a:custGeom>
            <a:avLst/>
            <a:gdLst/>
            <a:ahLst/>
            <a:cxnLst/>
            <a:rect l="l" t="t" r="r" b="b"/>
            <a:pathLst>
              <a:path w="56515">
                <a:moveTo>
                  <a:pt x="0" y="0"/>
                </a:moveTo>
                <a:lnTo>
                  <a:pt x="55997" y="0"/>
                </a:lnTo>
              </a:path>
            </a:pathLst>
          </a:custGeom>
          <a:ln w="3175">
            <a:solidFill>
              <a:srgbClr val="000000"/>
            </a:solidFill>
          </a:ln>
        </p:spPr>
        <p:txBody>
          <a:bodyPr wrap="square" lIns="0" tIns="0" rIns="0" bIns="0" rtlCol="0"/>
          <a:lstStyle/>
          <a:p>
            <a:endParaRPr/>
          </a:p>
        </p:txBody>
      </p:sp>
      <p:sp>
        <p:nvSpPr>
          <p:cNvPr id="228" name="object 228"/>
          <p:cNvSpPr/>
          <p:nvPr/>
        </p:nvSpPr>
        <p:spPr>
          <a:xfrm>
            <a:off x="7522824" y="5115153"/>
            <a:ext cx="39737" cy="0"/>
          </a:xfrm>
          <a:custGeom>
            <a:avLst/>
            <a:gdLst/>
            <a:ahLst/>
            <a:cxnLst/>
            <a:rect l="l" t="t" r="r" b="b"/>
            <a:pathLst>
              <a:path w="56515">
                <a:moveTo>
                  <a:pt x="0" y="0"/>
                </a:moveTo>
                <a:lnTo>
                  <a:pt x="55997" y="0"/>
                </a:lnTo>
              </a:path>
            </a:pathLst>
          </a:custGeom>
          <a:ln w="3175">
            <a:solidFill>
              <a:srgbClr val="000000"/>
            </a:solidFill>
          </a:ln>
        </p:spPr>
        <p:txBody>
          <a:bodyPr wrap="square" lIns="0" tIns="0" rIns="0" bIns="0" rtlCol="0"/>
          <a:lstStyle/>
          <a:p>
            <a:endParaRPr/>
          </a:p>
        </p:txBody>
      </p:sp>
      <p:sp>
        <p:nvSpPr>
          <p:cNvPr id="229" name="object 229"/>
          <p:cNvSpPr/>
          <p:nvPr/>
        </p:nvSpPr>
        <p:spPr>
          <a:xfrm>
            <a:off x="7618636" y="4983197"/>
            <a:ext cx="0" cy="104031"/>
          </a:xfrm>
          <a:custGeom>
            <a:avLst/>
            <a:gdLst/>
            <a:ahLst/>
            <a:cxnLst/>
            <a:rect l="l" t="t" r="r" b="b"/>
            <a:pathLst>
              <a:path h="147954">
                <a:moveTo>
                  <a:pt x="0" y="0"/>
                </a:moveTo>
                <a:lnTo>
                  <a:pt x="0" y="147368"/>
                </a:lnTo>
              </a:path>
            </a:pathLst>
          </a:custGeom>
          <a:ln w="3175">
            <a:solidFill>
              <a:srgbClr val="000000"/>
            </a:solidFill>
          </a:ln>
        </p:spPr>
        <p:txBody>
          <a:bodyPr wrap="square" lIns="0" tIns="0" rIns="0" bIns="0" rtlCol="0"/>
          <a:lstStyle/>
          <a:p>
            <a:endParaRPr/>
          </a:p>
        </p:txBody>
      </p:sp>
      <p:sp>
        <p:nvSpPr>
          <p:cNvPr id="230" name="object 230"/>
          <p:cNvSpPr/>
          <p:nvPr/>
        </p:nvSpPr>
        <p:spPr>
          <a:xfrm>
            <a:off x="7601569" y="4983197"/>
            <a:ext cx="33933" cy="0"/>
          </a:xfrm>
          <a:custGeom>
            <a:avLst/>
            <a:gdLst/>
            <a:ahLst/>
            <a:cxnLst/>
            <a:rect l="l" t="t" r="r" b="b"/>
            <a:pathLst>
              <a:path w="48259">
                <a:moveTo>
                  <a:pt x="0" y="0"/>
                </a:moveTo>
                <a:lnTo>
                  <a:pt x="48207" y="0"/>
                </a:lnTo>
              </a:path>
            </a:pathLst>
          </a:custGeom>
          <a:ln w="3175">
            <a:solidFill>
              <a:srgbClr val="000000"/>
            </a:solidFill>
          </a:ln>
        </p:spPr>
        <p:txBody>
          <a:bodyPr wrap="square" lIns="0" tIns="0" rIns="0" bIns="0" rtlCol="0"/>
          <a:lstStyle/>
          <a:p>
            <a:endParaRPr/>
          </a:p>
        </p:txBody>
      </p:sp>
      <p:sp>
        <p:nvSpPr>
          <p:cNvPr id="231" name="object 231"/>
          <p:cNvSpPr/>
          <p:nvPr/>
        </p:nvSpPr>
        <p:spPr>
          <a:xfrm>
            <a:off x="7601569" y="5086815"/>
            <a:ext cx="33933" cy="0"/>
          </a:xfrm>
          <a:custGeom>
            <a:avLst/>
            <a:gdLst/>
            <a:ahLst/>
            <a:cxnLst/>
            <a:rect l="l" t="t" r="r" b="b"/>
            <a:pathLst>
              <a:path w="48259">
                <a:moveTo>
                  <a:pt x="0" y="0"/>
                </a:moveTo>
                <a:lnTo>
                  <a:pt x="48207" y="0"/>
                </a:lnTo>
              </a:path>
            </a:pathLst>
          </a:custGeom>
          <a:ln w="3175">
            <a:solidFill>
              <a:srgbClr val="000000"/>
            </a:solidFill>
          </a:ln>
        </p:spPr>
        <p:txBody>
          <a:bodyPr wrap="square" lIns="0" tIns="0" rIns="0" bIns="0" rtlCol="0"/>
          <a:lstStyle/>
          <a:p>
            <a:endParaRPr/>
          </a:p>
        </p:txBody>
      </p:sp>
      <p:sp>
        <p:nvSpPr>
          <p:cNvPr id="232" name="object 232"/>
          <p:cNvSpPr/>
          <p:nvPr/>
        </p:nvSpPr>
        <p:spPr>
          <a:xfrm>
            <a:off x="7691745" y="4973808"/>
            <a:ext cx="0" cy="61615"/>
          </a:xfrm>
          <a:custGeom>
            <a:avLst/>
            <a:gdLst/>
            <a:ahLst/>
            <a:cxnLst/>
            <a:rect l="l" t="t" r="r" b="b"/>
            <a:pathLst>
              <a:path h="87629">
                <a:moveTo>
                  <a:pt x="0" y="0"/>
                </a:moveTo>
                <a:lnTo>
                  <a:pt x="0" y="87041"/>
                </a:lnTo>
              </a:path>
            </a:pathLst>
          </a:custGeom>
          <a:ln w="3175">
            <a:solidFill>
              <a:srgbClr val="000000"/>
            </a:solidFill>
          </a:ln>
        </p:spPr>
        <p:txBody>
          <a:bodyPr wrap="square" lIns="0" tIns="0" rIns="0" bIns="0" rtlCol="0"/>
          <a:lstStyle/>
          <a:p>
            <a:endParaRPr/>
          </a:p>
        </p:txBody>
      </p:sp>
      <p:sp>
        <p:nvSpPr>
          <p:cNvPr id="233" name="object 233"/>
          <p:cNvSpPr/>
          <p:nvPr/>
        </p:nvSpPr>
        <p:spPr>
          <a:xfrm>
            <a:off x="7674917" y="4973809"/>
            <a:ext cx="33933" cy="0"/>
          </a:xfrm>
          <a:custGeom>
            <a:avLst/>
            <a:gdLst/>
            <a:ahLst/>
            <a:cxnLst/>
            <a:rect l="l" t="t" r="r" b="b"/>
            <a:pathLst>
              <a:path w="48259">
                <a:moveTo>
                  <a:pt x="0" y="0"/>
                </a:moveTo>
                <a:lnTo>
                  <a:pt x="48207" y="0"/>
                </a:lnTo>
              </a:path>
            </a:pathLst>
          </a:custGeom>
          <a:ln w="3175">
            <a:solidFill>
              <a:srgbClr val="000000"/>
            </a:solidFill>
          </a:ln>
        </p:spPr>
        <p:txBody>
          <a:bodyPr wrap="square" lIns="0" tIns="0" rIns="0" bIns="0" rtlCol="0"/>
          <a:lstStyle/>
          <a:p>
            <a:endParaRPr/>
          </a:p>
        </p:txBody>
      </p:sp>
      <p:sp>
        <p:nvSpPr>
          <p:cNvPr id="234" name="object 234"/>
          <p:cNvSpPr/>
          <p:nvPr/>
        </p:nvSpPr>
        <p:spPr>
          <a:xfrm>
            <a:off x="7674917" y="5035009"/>
            <a:ext cx="33933" cy="0"/>
          </a:xfrm>
          <a:custGeom>
            <a:avLst/>
            <a:gdLst/>
            <a:ahLst/>
            <a:cxnLst/>
            <a:rect l="l" t="t" r="r" b="b"/>
            <a:pathLst>
              <a:path w="48259">
                <a:moveTo>
                  <a:pt x="0" y="0"/>
                </a:moveTo>
                <a:lnTo>
                  <a:pt x="48207" y="0"/>
                </a:lnTo>
              </a:path>
            </a:pathLst>
          </a:custGeom>
          <a:ln w="3175">
            <a:solidFill>
              <a:srgbClr val="000000"/>
            </a:solidFill>
          </a:ln>
        </p:spPr>
        <p:txBody>
          <a:bodyPr wrap="square" lIns="0" tIns="0" rIns="0" bIns="0" rtlCol="0"/>
          <a:lstStyle/>
          <a:p>
            <a:endParaRPr/>
          </a:p>
        </p:txBody>
      </p:sp>
      <p:sp>
        <p:nvSpPr>
          <p:cNvPr id="235" name="object 235"/>
          <p:cNvSpPr/>
          <p:nvPr/>
        </p:nvSpPr>
        <p:spPr>
          <a:xfrm>
            <a:off x="7765093" y="4931384"/>
            <a:ext cx="0" cy="70991"/>
          </a:xfrm>
          <a:custGeom>
            <a:avLst/>
            <a:gdLst/>
            <a:ahLst/>
            <a:cxnLst/>
            <a:rect l="l" t="t" r="r" b="b"/>
            <a:pathLst>
              <a:path h="100965">
                <a:moveTo>
                  <a:pt x="0" y="0"/>
                </a:moveTo>
                <a:lnTo>
                  <a:pt x="0" y="100629"/>
                </a:lnTo>
              </a:path>
            </a:pathLst>
          </a:custGeom>
          <a:ln w="3175">
            <a:solidFill>
              <a:srgbClr val="000000"/>
            </a:solidFill>
          </a:ln>
        </p:spPr>
        <p:txBody>
          <a:bodyPr wrap="square" lIns="0" tIns="0" rIns="0" bIns="0" rtlCol="0"/>
          <a:lstStyle/>
          <a:p>
            <a:endParaRPr/>
          </a:p>
        </p:txBody>
      </p:sp>
      <p:sp>
        <p:nvSpPr>
          <p:cNvPr id="236" name="object 236"/>
          <p:cNvSpPr/>
          <p:nvPr/>
        </p:nvSpPr>
        <p:spPr>
          <a:xfrm>
            <a:off x="7748185" y="4931384"/>
            <a:ext cx="33933" cy="0"/>
          </a:xfrm>
          <a:custGeom>
            <a:avLst/>
            <a:gdLst/>
            <a:ahLst/>
            <a:cxnLst/>
            <a:rect l="l" t="t" r="r" b="b"/>
            <a:pathLst>
              <a:path w="48259">
                <a:moveTo>
                  <a:pt x="0" y="0"/>
                </a:moveTo>
                <a:lnTo>
                  <a:pt x="47981" y="0"/>
                </a:lnTo>
              </a:path>
            </a:pathLst>
          </a:custGeom>
          <a:ln w="3175">
            <a:solidFill>
              <a:srgbClr val="000000"/>
            </a:solidFill>
          </a:ln>
        </p:spPr>
        <p:txBody>
          <a:bodyPr wrap="square" lIns="0" tIns="0" rIns="0" bIns="0" rtlCol="0"/>
          <a:lstStyle/>
          <a:p>
            <a:endParaRPr/>
          </a:p>
        </p:txBody>
      </p:sp>
      <p:sp>
        <p:nvSpPr>
          <p:cNvPr id="237" name="object 237"/>
          <p:cNvSpPr/>
          <p:nvPr/>
        </p:nvSpPr>
        <p:spPr>
          <a:xfrm>
            <a:off x="7748185" y="5002140"/>
            <a:ext cx="33933" cy="0"/>
          </a:xfrm>
          <a:custGeom>
            <a:avLst/>
            <a:gdLst/>
            <a:ahLst/>
            <a:cxnLst/>
            <a:rect l="l" t="t" r="r" b="b"/>
            <a:pathLst>
              <a:path w="48259">
                <a:moveTo>
                  <a:pt x="0" y="0"/>
                </a:moveTo>
                <a:lnTo>
                  <a:pt x="47981" y="0"/>
                </a:lnTo>
              </a:path>
            </a:pathLst>
          </a:custGeom>
          <a:ln w="3175">
            <a:solidFill>
              <a:srgbClr val="000000"/>
            </a:solidFill>
          </a:ln>
        </p:spPr>
        <p:txBody>
          <a:bodyPr wrap="square" lIns="0" tIns="0" rIns="0" bIns="0" rtlCol="0"/>
          <a:lstStyle/>
          <a:p>
            <a:endParaRPr/>
          </a:p>
        </p:txBody>
      </p:sp>
      <p:sp>
        <p:nvSpPr>
          <p:cNvPr id="238" name="object 238"/>
          <p:cNvSpPr/>
          <p:nvPr/>
        </p:nvSpPr>
        <p:spPr>
          <a:xfrm>
            <a:off x="7838441" y="4898521"/>
            <a:ext cx="0" cy="132159"/>
          </a:xfrm>
          <a:custGeom>
            <a:avLst/>
            <a:gdLst/>
            <a:ahLst/>
            <a:cxnLst/>
            <a:rect l="l" t="t" r="r" b="b"/>
            <a:pathLst>
              <a:path h="187959">
                <a:moveTo>
                  <a:pt x="0" y="0"/>
                </a:moveTo>
                <a:lnTo>
                  <a:pt x="0" y="187435"/>
                </a:lnTo>
              </a:path>
            </a:pathLst>
          </a:custGeom>
          <a:ln w="3175">
            <a:solidFill>
              <a:srgbClr val="000000"/>
            </a:solidFill>
          </a:ln>
        </p:spPr>
        <p:txBody>
          <a:bodyPr wrap="square" lIns="0" tIns="0" rIns="0" bIns="0" rtlCol="0"/>
          <a:lstStyle/>
          <a:p>
            <a:endParaRPr/>
          </a:p>
        </p:txBody>
      </p:sp>
      <p:sp>
        <p:nvSpPr>
          <p:cNvPr id="239" name="object 239"/>
          <p:cNvSpPr/>
          <p:nvPr/>
        </p:nvSpPr>
        <p:spPr>
          <a:xfrm>
            <a:off x="7821533" y="4898521"/>
            <a:ext cx="39737" cy="0"/>
          </a:xfrm>
          <a:custGeom>
            <a:avLst/>
            <a:gdLst/>
            <a:ahLst/>
            <a:cxnLst/>
            <a:rect l="l" t="t" r="r" b="b"/>
            <a:pathLst>
              <a:path w="56515">
                <a:moveTo>
                  <a:pt x="0" y="0"/>
                </a:moveTo>
                <a:lnTo>
                  <a:pt x="55997" y="0"/>
                </a:lnTo>
              </a:path>
            </a:pathLst>
          </a:custGeom>
          <a:ln w="3175">
            <a:solidFill>
              <a:srgbClr val="000000"/>
            </a:solidFill>
          </a:ln>
        </p:spPr>
        <p:txBody>
          <a:bodyPr wrap="square" lIns="0" tIns="0" rIns="0" bIns="0" rtlCol="0"/>
          <a:lstStyle/>
          <a:p>
            <a:endParaRPr/>
          </a:p>
        </p:txBody>
      </p:sp>
      <p:sp>
        <p:nvSpPr>
          <p:cNvPr id="240" name="object 240"/>
          <p:cNvSpPr/>
          <p:nvPr/>
        </p:nvSpPr>
        <p:spPr>
          <a:xfrm>
            <a:off x="7821533" y="5030312"/>
            <a:ext cx="39737" cy="0"/>
          </a:xfrm>
          <a:custGeom>
            <a:avLst/>
            <a:gdLst/>
            <a:ahLst/>
            <a:cxnLst/>
            <a:rect l="l" t="t" r="r" b="b"/>
            <a:pathLst>
              <a:path w="56515">
                <a:moveTo>
                  <a:pt x="0" y="0"/>
                </a:moveTo>
                <a:lnTo>
                  <a:pt x="55997" y="0"/>
                </a:lnTo>
              </a:path>
            </a:pathLst>
          </a:custGeom>
          <a:ln w="3175">
            <a:solidFill>
              <a:srgbClr val="000000"/>
            </a:solidFill>
          </a:ln>
        </p:spPr>
        <p:txBody>
          <a:bodyPr wrap="square" lIns="0" tIns="0" rIns="0" bIns="0" rtlCol="0"/>
          <a:lstStyle/>
          <a:p>
            <a:endParaRPr/>
          </a:p>
        </p:txBody>
      </p:sp>
      <p:sp>
        <p:nvSpPr>
          <p:cNvPr id="241" name="object 241"/>
          <p:cNvSpPr/>
          <p:nvPr/>
        </p:nvSpPr>
        <p:spPr>
          <a:xfrm>
            <a:off x="7917346" y="4931384"/>
            <a:ext cx="0" cy="99120"/>
          </a:xfrm>
          <a:custGeom>
            <a:avLst/>
            <a:gdLst/>
            <a:ahLst/>
            <a:cxnLst/>
            <a:rect l="l" t="t" r="r" b="b"/>
            <a:pathLst>
              <a:path h="140970">
                <a:moveTo>
                  <a:pt x="0" y="0"/>
                </a:moveTo>
                <a:lnTo>
                  <a:pt x="0" y="140696"/>
                </a:lnTo>
              </a:path>
            </a:pathLst>
          </a:custGeom>
          <a:ln w="3175">
            <a:solidFill>
              <a:srgbClr val="000000"/>
            </a:solidFill>
          </a:ln>
        </p:spPr>
        <p:txBody>
          <a:bodyPr wrap="square" lIns="0" tIns="0" rIns="0" bIns="0" rtlCol="0"/>
          <a:lstStyle/>
          <a:p>
            <a:endParaRPr/>
          </a:p>
        </p:txBody>
      </p:sp>
      <p:sp>
        <p:nvSpPr>
          <p:cNvPr id="242" name="object 242"/>
          <p:cNvSpPr/>
          <p:nvPr/>
        </p:nvSpPr>
        <p:spPr>
          <a:xfrm>
            <a:off x="7894643" y="4931384"/>
            <a:ext cx="39737" cy="0"/>
          </a:xfrm>
          <a:custGeom>
            <a:avLst/>
            <a:gdLst/>
            <a:ahLst/>
            <a:cxnLst/>
            <a:rect l="l" t="t" r="r" b="b"/>
            <a:pathLst>
              <a:path w="56515">
                <a:moveTo>
                  <a:pt x="0" y="0"/>
                </a:moveTo>
                <a:lnTo>
                  <a:pt x="56335" y="0"/>
                </a:lnTo>
              </a:path>
            </a:pathLst>
          </a:custGeom>
          <a:ln w="3175">
            <a:solidFill>
              <a:srgbClr val="000000"/>
            </a:solidFill>
          </a:ln>
        </p:spPr>
        <p:txBody>
          <a:bodyPr wrap="square" lIns="0" tIns="0" rIns="0" bIns="0" rtlCol="0"/>
          <a:lstStyle/>
          <a:p>
            <a:endParaRPr/>
          </a:p>
        </p:txBody>
      </p:sp>
      <p:sp>
        <p:nvSpPr>
          <p:cNvPr id="243" name="object 243"/>
          <p:cNvSpPr/>
          <p:nvPr/>
        </p:nvSpPr>
        <p:spPr>
          <a:xfrm>
            <a:off x="7894643" y="5030312"/>
            <a:ext cx="39737" cy="0"/>
          </a:xfrm>
          <a:custGeom>
            <a:avLst/>
            <a:gdLst/>
            <a:ahLst/>
            <a:cxnLst/>
            <a:rect l="l" t="t" r="r" b="b"/>
            <a:pathLst>
              <a:path w="56515">
                <a:moveTo>
                  <a:pt x="0" y="0"/>
                </a:moveTo>
                <a:lnTo>
                  <a:pt x="56335" y="0"/>
                </a:lnTo>
              </a:path>
            </a:pathLst>
          </a:custGeom>
          <a:ln w="3175">
            <a:solidFill>
              <a:srgbClr val="000000"/>
            </a:solidFill>
          </a:ln>
        </p:spPr>
        <p:txBody>
          <a:bodyPr wrap="square" lIns="0" tIns="0" rIns="0" bIns="0" rtlCol="0"/>
          <a:lstStyle/>
          <a:p>
            <a:endParaRPr/>
          </a:p>
        </p:txBody>
      </p:sp>
      <p:sp>
        <p:nvSpPr>
          <p:cNvPr id="244" name="object 244"/>
          <p:cNvSpPr/>
          <p:nvPr/>
        </p:nvSpPr>
        <p:spPr>
          <a:xfrm>
            <a:off x="7990455" y="4931384"/>
            <a:ext cx="0" cy="108496"/>
          </a:xfrm>
          <a:custGeom>
            <a:avLst/>
            <a:gdLst/>
            <a:ahLst/>
            <a:cxnLst/>
            <a:rect l="l" t="t" r="r" b="b"/>
            <a:pathLst>
              <a:path h="154304">
                <a:moveTo>
                  <a:pt x="0" y="0"/>
                </a:moveTo>
                <a:lnTo>
                  <a:pt x="0" y="154049"/>
                </a:lnTo>
              </a:path>
            </a:pathLst>
          </a:custGeom>
          <a:ln w="3175">
            <a:solidFill>
              <a:srgbClr val="000000"/>
            </a:solidFill>
          </a:ln>
        </p:spPr>
        <p:txBody>
          <a:bodyPr wrap="square" lIns="0" tIns="0" rIns="0" bIns="0" rtlCol="0"/>
          <a:lstStyle/>
          <a:p>
            <a:endParaRPr/>
          </a:p>
        </p:txBody>
      </p:sp>
      <p:sp>
        <p:nvSpPr>
          <p:cNvPr id="245" name="object 245"/>
          <p:cNvSpPr/>
          <p:nvPr/>
        </p:nvSpPr>
        <p:spPr>
          <a:xfrm>
            <a:off x="7973626" y="4931384"/>
            <a:ext cx="33933" cy="0"/>
          </a:xfrm>
          <a:custGeom>
            <a:avLst/>
            <a:gdLst/>
            <a:ahLst/>
            <a:cxnLst/>
            <a:rect l="l" t="t" r="r" b="b"/>
            <a:pathLst>
              <a:path w="48259">
                <a:moveTo>
                  <a:pt x="0" y="0"/>
                </a:moveTo>
                <a:lnTo>
                  <a:pt x="48207" y="0"/>
                </a:lnTo>
              </a:path>
            </a:pathLst>
          </a:custGeom>
          <a:ln w="3175">
            <a:solidFill>
              <a:srgbClr val="000000"/>
            </a:solidFill>
          </a:ln>
        </p:spPr>
        <p:txBody>
          <a:bodyPr wrap="square" lIns="0" tIns="0" rIns="0" bIns="0" rtlCol="0"/>
          <a:lstStyle/>
          <a:p>
            <a:endParaRPr/>
          </a:p>
        </p:txBody>
      </p:sp>
      <p:sp>
        <p:nvSpPr>
          <p:cNvPr id="246" name="object 246"/>
          <p:cNvSpPr/>
          <p:nvPr/>
        </p:nvSpPr>
        <p:spPr>
          <a:xfrm>
            <a:off x="7973626" y="5039700"/>
            <a:ext cx="33933" cy="0"/>
          </a:xfrm>
          <a:custGeom>
            <a:avLst/>
            <a:gdLst/>
            <a:ahLst/>
            <a:cxnLst/>
            <a:rect l="l" t="t" r="r" b="b"/>
            <a:pathLst>
              <a:path w="48259">
                <a:moveTo>
                  <a:pt x="0" y="0"/>
                </a:moveTo>
                <a:lnTo>
                  <a:pt x="48207" y="0"/>
                </a:lnTo>
              </a:path>
            </a:pathLst>
          </a:custGeom>
          <a:ln w="3175">
            <a:solidFill>
              <a:srgbClr val="000000"/>
            </a:solidFill>
          </a:ln>
        </p:spPr>
        <p:txBody>
          <a:bodyPr wrap="square" lIns="0" tIns="0" rIns="0" bIns="0" rtlCol="0"/>
          <a:lstStyle/>
          <a:p>
            <a:endParaRPr/>
          </a:p>
        </p:txBody>
      </p:sp>
      <p:sp>
        <p:nvSpPr>
          <p:cNvPr id="247" name="object 247"/>
          <p:cNvSpPr/>
          <p:nvPr/>
        </p:nvSpPr>
        <p:spPr>
          <a:xfrm>
            <a:off x="8063802" y="4950327"/>
            <a:ext cx="0" cy="84832"/>
          </a:xfrm>
          <a:custGeom>
            <a:avLst/>
            <a:gdLst/>
            <a:ahLst/>
            <a:cxnLst/>
            <a:rect l="l" t="t" r="r" b="b"/>
            <a:pathLst>
              <a:path h="120650">
                <a:moveTo>
                  <a:pt x="0" y="0"/>
                </a:moveTo>
                <a:lnTo>
                  <a:pt x="0" y="120437"/>
                </a:lnTo>
              </a:path>
            </a:pathLst>
          </a:custGeom>
          <a:ln w="3175">
            <a:solidFill>
              <a:srgbClr val="000000"/>
            </a:solidFill>
          </a:ln>
        </p:spPr>
        <p:txBody>
          <a:bodyPr wrap="square" lIns="0" tIns="0" rIns="0" bIns="0" rtlCol="0"/>
          <a:lstStyle/>
          <a:p>
            <a:endParaRPr/>
          </a:p>
        </p:txBody>
      </p:sp>
      <p:sp>
        <p:nvSpPr>
          <p:cNvPr id="248" name="object 248"/>
          <p:cNvSpPr/>
          <p:nvPr/>
        </p:nvSpPr>
        <p:spPr>
          <a:xfrm>
            <a:off x="8046894" y="4950327"/>
            <a:ext cx="33933" cy="0"/>
          </a:xfrm>
          <a:custGeom>
            <a:avLst/>
            <a:gdLst/>
            <a:ahLst/>
            <a:cxnLst/>
            <a:rect l="l" t="t" r="r" b="b"/>
            <a:pathLst>
              <a:path w="48259">
                <a:moveTo>
                  <a:pt x="0" y="0"/>
                </a:moveTo>
                <a:lnTo>
                  <a:pt x="48094" y="0"/>
                </a:lnTo>
              </a:path>
            </a:pathLst>
          </a:custGeom>
          <a:ln w="3175">
            <a:solidFill>
              <a:srgbClr val="000000"/>
            </a:solidFill>
          </a:ln>
        </p:spPr>
        <p:txBody>
          <a:bodyPr wrap="square" lIns="0" tIns="0" rIns="0" bIns="0" rtlCol="0"/>
          <a:lstStyle/>
          <a:p>
            <a:endParaRPr/>
          </a:p>
        </p:txBody>
      </p:sp>
      <p:sp>
        <p:nvSpPr>
          <p:cNvPr id="249" name="object 249"/>
          <p:cNvSpPr/>
          <p:nvPr/>
        </p:nvSpPr>
        <p:spPr>
          <a:xfrm>
            <a:off x="8046894" y="5035009"/>
            <a:ext cx="33933" cy="0"/>
          </a:xfrm>
          <a:custGeom>
            <a:avLst/>
            <a:gdLst/>
            <a:ahLst/>
            <a:cxnLst/>
            <a:rect l="l" t="t" r="r" b="b"/>
            <a:pathLst>
              <a:path w="48259">
                <a:moveTo>
                  <a:pt x="0" y="0"/>
                </a:moveTo>
                <a:lnTo>
                  <a:pt x="48094" y="0"/>
                </a:lnTo>
              </a:path>
            </a:pathLst>
          </a:custGeom>
          <a:ln w="3175">
            <a:solidFill>
              <a:srgbClr val="000000"/>
            </a:solidFill>
          </a:ln>
        </p:spPr>
        <p:txBody>
          <a:bodyPr wrap="square" lIns="0" tIns="0" rIns="0" bIns="0" rtlCol="0"/>
          <a:lstStyle/>
          <a:p>
            <a:endParaRPr/>
          </a:p>
        </p:txBody>
      </p:sp>
      <p:sp>
        <p:nvSpPr>
          <p:cNvPr id="250" name="object 250"/>
          <p:cNvSpPr/>
          <p:nvPr/>
        </p:nvSpPr>
        <p:spPr>
          <a:xfrm>
            <a:off x="8137150" y="4921995"/>
            <a:ext cx="0" cy="85279"/>
          </a:xfrm>
          <a:custGeom>
            <a:avLst/>
            <a:gdLst/>
            <a:ahLst/>
            <a:cxnLst/>
            <a:rect l="l" t="t" r="r" b="b"/>
            <a:pathLst>
              <a:path h="121284">
                <a:moveTo>
                  <a:pt x="0" y="0"/>
                </a:moveTo>
                <a:lnTo>
                  <a:pt x="0" y="120663"/>
                </a:lnTo>
              </a:path>
            </a:pathLst>
          </a:custGeom>
          <a:ln w="3175">
            <a:solidFill>
              <a:srgbClr val="000000"/>
            </a:solidFill>
          </a:ln>
        </p:spPr>
        <p:txBody>
          <a:bodyPr wrap="square" lIns="0" tIns="0" rIns="0" bIns="0" rtlCol="0"/>
          <a:lstStyle/>
          <a:p>
            <a:endParaRPr/>
          </a:p>
        </p:txBody>
      </p:sp>
      <p:sp>
        <p:nvSpPr>
          <p:cNvPr id="251" name="object 251"/>
          <p:cNvSpPr/>
          <p:nvPr/>
        </p:nvSpPr>
        <p:spPr>
          <a:xfrm>
            <a:off x="8120241" y="4921995"/>
            <a:ext cx="33933" cy="0"/>
          </a:xfrm>
          <a:custGeom>
            <a:avLst/>
            <a:gdLst/>
            <a:ahLst/>
            <a:cxnLst/>
            <a:rect l="l" t="t" r="r" b="b"/>
            <a:pathLst>
              <a:path w="48259">
                <a:moveTo>
                  <a:pt x="0" y="0"/>
                </a:moveTo>
                <a:lnTo>
                  <a:pt x="47981" y="0"/>
                </a:lnTo>
              </a:path>
            </a:pathLst>
          </a:custGeom>
          <a:ln w="3175">
            <a:solidFill>
              <a:srgbClr val="000000"/>
            </a:solidFill>
          </a:ln>
        </p:spPr>
        <p:txBody>
          <a:bodyPr wrap="square" lIns="0" tIns="0" rIns="0" bIns="0" rtlCol="0"/>
          <a:lstStyle/>
          <a:p>
            <a:endParaRPr/>
          </a:p>
        </p:txBody>
      </p:sp>
      <p:sp>
        <p:nvSpPr>
          <p:cNvPr id="252" name="object 252"/>
          <p:cNvSpPr/>
          <p:nvPr/>
        </p:nvSpPr>
        <p:spPr>
          <a:xfrm>
            <a:off x="8120241" y="5006837"/>
            <a:ext cx="33933" cy="0"/>
          </a:xfrm>
          <a:custGeom>
            <a:avLst/>
            <a:gdLst/>
            <a:ahLst/>
            <a:cxnLst/>
            <a:rect l="l" t="t" r="r" b="b"/>
            <a:pathLst>
              <a:path w="48259">
                <a:moveTo>
                  <a:pt x="0" y="0"/>
                </a:moveTo>
                <a:lnTo>
                  <a:pt x="47981" y="0"/>
                </a:lnTo>
              </a:path>
            </a:pathLst>
          </a:custGeom>
          <a:ln w="3175">
            <a:solidFill>
              <a:srgbClr val="000000"/>
            </a:solidFill>
          </a:ln>
        </p:spPr>
        <p:txBody>
          <a:bodyPr wrap="square" lIns="0" tIns="0" rIns="0" bIns="0" rtlCol="0"/>
          <a:lstStyle/>
          <a:p>
            <a:endParaRPr/>
          </a:p>
        </p:txBody>
      </p:sp>
      <p:sp>
        <p:nvSpPr>
          <p:cNvPr id="253" name="object 253"/>
          <p:cNvSpPr/>
          <p:nvPr/>
        </p:nvSpPr>
        <p:spPr>
          <a:xfrm>
            <a:off x="8210418" y="4893823"/>
            <a:ext cx="0" cy="141536"/>
          </a:xfrm>
          <a:custGeom>
            <a:avLst/>
            <a:gdLst/>
            <a:ahLst/>
            <a:cxnLst/>
            <a:rect l="l" t="t" r="r" b="b"/>
            <a:pathLst>
              <a:path h="201295">
                <a:moveTo>
                  <a:pt x="0" y="0"/>
                </a:moveTo>
                <a:lnTo>
                  <a:pt x="0" y="200797"/>
                </a:lnTo>
              </a:path>
            </a:pathLst>
          </a:custGeom>
          <a:ln w="3175">
            <a:solidFill>
              <a:srgbClr val="000000"/>
            </a:solidFill>
          </a:ln>
        </p:spPr>
        <p:txBody>
          <a:bodyPr wrap="square" lIns="0" tIns="0" rIns="0" bIns="0" rtlCol="0"/>
          <a:lstStyle/>
          <a:p>
            <a:endParaRPr/>
          </a:p>
        </p:txBody>
      </p:sp>
      <p:sp>
        <p:nvSpPr>
          <p:cNvPr id="254" name="object 254"/>
          <p:cNvSpPr/>
          <p:nvPr/>
        </p:nvSpPr>
        <p:spPr>
          <a:xfrm>
            <a:off x="8193590" y="4893824"/>
            <a:ext cx="39737" cy="0"/>
          </a:xfrm>
          <a:custGeom>
            <a:avLst/>
            <a:gdLst/>
            <a:ahLst/>
            <a:cxnLst/>
            <a:rect l="l" t="t" r="r" b="b"/>
            <a:pathLst>
              <a:path w="56515">
                <a:moveTo>
                  <a:pt x="0" y="0"/>
                </a:moveTo>
                <a:lnTo>
                  <a:pt x="55997" y="0"/>
                </a:lnTo>
              </a:path>
            </a:pathLst>
          </a:custGeom>
          <a:ln w="3175">
            <a:solidFill>
              <a:srgbClr val="000000"/>
            </a:solidFill>
          </a:ln>
        </p:spPr>
        <p:txBody>
          <a:bodyPr wrap="square" lIns="0" tIns="0" rIns="0" bIns="0" rtlCol="0"/>
          <a:lstStyle/>
          <a:p>
            <a:endParaRPr/>
          </a:p>
        </p:txBody>
      </p:sp>
      <p:sp>
        <p:nvSpPr>
          <p:cNvPr id="255" name="object 255"/>
          <p:cNvSpPr/>
          <p:nvPr/>
        </p:nvSpPr>
        <p:spPr>
          <a:xfrm>
            <a:off x="8193590" y="5035009"/>
            <a:ext cx="39737" cy="0"/>
          </a:xfrm>
          <a:custGeom>
            <a:avLst/>
            <a:gdLst/>
            <a:ahLst/>
            <a:cxnLst/>
            <a:rect l="l" t="t" r="r" b="b"/>
            <a:pathLst>
              <a:path w="56515">
                <a:moveTo>
                  <a:pt x="0" y="0"/>
                </a:moveTo>
                <a:lnTo>
                  <a:pt x="55997" y="0"/>
                </a:lnTo>
              </a:path>
            </a:pathLst>
          </a:custGeom>
          <a:ln w="3175">
            <a:solidFill>
              <a:srgbClr val="000000"/>
            </a:solidFill>
          </a:ln>
        </p:spPr>
        <p:txBody>
          <a:bodyPr wrap="square" lIns="0" tIns="0" rIns="0" bIns="0" rtlCol="0"/>
          <a:lstStyle/>
          <a:p>
            <a:endParaRPr/>
          </a:p>
        </p:txBody>
      </p:sp>
      <p:sp>
        <p:nvSpPr>
          <p:cNvPr id="256" name="object 256"/>
          <p:cNvSpPr/>
          <p:nvPr/>
        </p:nvSpPr>
        <p:spPr>
          <a:xfrm>
            <a:off x="8289402" y="4865493"/>
            <a:ext cx="0" cy="207615"/>
          </a:xfrm>
          <a:custGeom>
            <a:avLst/>
            <a:gdLst/>
            <a:ahLst/>
            <a:cxnLst/>
            <a:rect l="l" t="t" r="r" b="b"/>
            <a:pathLst>
              <a:path h="295275">
                <a:moveTo>
                  <a:pt x="0" y="0"/>
                </a:moveTo>
                <a:lnTo>
                  <a:pt x="0" y="294737"/>
                </a:lnTo>
              </a:path>
            </a:pathLst>
          </a:custGeom>
          <a:ln w="3175">
            <a:solidFill>
              <a:srgbClr val="000000"/>
            </a:solidFill>
          </a:ln>
        </p:spPr>
        <p:txBody>
          <a:bodyPr wrap="square" lIns="0" tIns="0" rIns="0" bIns="0" rtlCol="0"/>
          <a:lstStyle/>
          <a:p>
            <a:endParaRPr/>
          </a:p>
        </p:txBody>
      </p:sp>
      <p:sp>
        <p:nvSpPr>
          <p:cNvPr id="257" name="object 257"/>
          <p:cNvSpPr/>
          <p:nvPr/>
        </p:nvSpPr>
        <p:spPr>
          <a:xfrm>
            <a:off x="8266699" y="4865492"/>
            <a:ext cx="39737" cy="0"/>
          </a:xfrm>
          <a:custGeom>
            <a:avLst/>
            <a:gdLst/>
            <a:ahLst/>
            <a:cxnLst/>
            <a:rect l="l" t="t" r="r" b="b"/>
            <a:pathLst>
              <a:path w="56515">
                <a:moveTo>
                  <a:pt x="0" y="0"/>
                </a:moveTo>
                <a:lnTo>
                  <a:pt x="56335" y="0"/>
                </a:lnTo>
              </a:path>
            </a:pathLst>
          </a:custGeom>
          <a:ln w="3175">
            <a:solidFill>
              <a:srgbClr val="000000"/>
            </a:solidFill>
          </a:ln>
        </p:spPr>
        <p:txBody>
          <a:bodyPr wrap="square" lIns="0" tIns="0" rIns="0" bIns="0" rtlCol="0"/>
          <a:lstStyle/>
          <a:p>
            <a:endParaRPr/>
          </a:p>
        </p:txBody>
      </p:sp>
      <p:sp>
        <p:nvSpPr>
          <p:cNvPr id="258" name="object 258"/>
          <p:cNvSpPr/>
          <p:nvPr/>
        </p:nvSpPr>
        <p:spPr>
          <a:xfrm>
            <a:off x="8266699" y="4978499"/>
            <a:ext cx="39737" cy="0"/>
          </a:xfrm>
          <a:custGeom>
            <a:avLst/>
            <a:gdLst/>
            <a:ahLst/>
            <a:cxnLst/>
            <a:rect l="l" t="t" r="r" b="b"/>
            <a:pathLst>
              <a:path w="56515">
                <a:moveTo>
                  <a:pt x="0" y="0"/>
                </a:moveTo>
                <a:lnTo>
                  <a:pt x="56335" y="0"/>
                </a:lnTo>
              </a:path>
            </a:pathLst>
          </a:custGeom>
          <a:ln w="3175">
            <a:solidFill>
              <a:srgbClr val="000000"/>
            </a:solidFill>
          </a:ln>
        </p:spPr>
        <p:txBody>
          <a:bodyPr wrap="square" lIns="0" tIns="0" rIns="0" bIns="0" rtlCol="0"/>
          <a:lstStyle/>
          <a:p>
            <a:endParaRPr/>
          </a:p>
        </p:txBody>
      </p:sp>
      <p:sp>
        <p:nvSpPr>
          <p:cNvPr id="259" name="object 259"/>
          <p:cNvSpPr/>
          <p:nvPr/>
        </p:nvSpPr>
        <p:spPr>
          <a:xfrm>
            <a:off x="8266699" y="4987894"/>
            <a:ext cx="39737" cy="0"/>
          </a:xfrm>
          <a:custGeom>
            <a:avLst/>
            <a:gdLst/>
            <a:ahLst/>
            <a:cxnLst/>
            <a:rect l="l" t="t" r="r" b="b"/>
            <a:pathLst>
              <a:path w="56515">
                <a:moveTo>
                  <a:pt x="0" y="0"/>
                </a:moveTo>
                <a:lnTo>
                  <a:pt x="56335" y="0"/>
                </a:lnTo>
              </a:path>
            </a:pathLst>
          </a:custGeom>
          <a:ln w="3175">
            <a:solidFill>
              <a:srgbClr val="000000"/>
            </a:solidFill>
          </a:ln>
        </p:spPr>
        <p:txBody>
          <a:bodyPr wrap="square" lIns="0" tIns="0" rIns="0" bIns="0" rtlCol="0"/>
          <a:lstStyle/>
          <a:p>
            <a:endParaRPr/>
          </a:p>
        </p:txBody>
      </p:sp>
      <p:sp>
        <p:nvSpPr>
          <p:cNvPr id="260" name="object 260"/>
          <p:cNvSpPr/>
          <p:nvPr/>
        </p:nvSpPr>
        <p:spPr>
          <a:xfrm>
            <a:off x="8266699" y="5072729"/>
            <a:ext cx="39737" cy="0"/>
          </a:xfrm>
          <a:custGeom>
            <a:avLst/>
            <a:gdLst/>
            <a:ahLst/>
            <a:cxnLst/>
            <a:rect l="l" t="t" r="r" b="b"/>
            <a:pathLst>
              <a:path w="56515">
                <a:moveTo>
                  <a:pt x="0" y="0"/>
                </a:moveTo>
                <a:lnTo>
                  <a:pt x="56335" y="0"/>
                </a:lnTo>
              </a:path>
            </a:pathLst>
          </a:custGeom>
          <a:ln w="3175">
            <a:solidFill>
              <a:srgbClr val="000000"/>
            </a:solidFill>
          </a:ln>
        </p:spPr>
        <p:txBody>
          <a:bodyPr wrap="square" lIns="0" tIns="0" rIns="0" bIns="0" rtlCol="0"/>
          <a:lstStyle/>
          <a:p>
            <a:endParaRPr/>
          </a:p>
        </p:txBody>
      </p:sp>
      <p:sp>
        <p:nvSpPr>
          <p:cNvPr id="261" name="object 261"/>
          <p:cNvSpPr/>
          <p:nvPr/>
        </p:nvSpPr>
        <p:spPr>
          <a:xfrm>
            <a:off x="8362512" y="4969111"/>
            <a:ext cx="0" cy="94655"/>
          </a:xfrm>
          <a:custGeom>
            <a:avLst/>
            <a:gdLst/>
            <a:ahLst/>
            <a:cxnLst/>
            <a:rect l="l" t="t" r="r" b="b"/>
            <a:pathLst>
              <a:path h="134620">
                <a:moveTo>
                  <a:pt x="0" y="0"/>
                </a:moveTo>
                <a:lnTo>
                  <a:pt x="0" y="134015"/>
                </a:lnTo>
              </a:path>
            </a:pathLst>
          </a:custGeom>
          <a:ln w="3175">
            <a:solidFill>
              <a:srgbClr val="000000"/>
            </a:solidFill>
          </a:ln>
        </p:spPr>
        <p:txBody>
          <a:bodyPr wrap="square" lIns="0" tIns="0" rIns="0" bIns="0" rtlCol="0"/>
          <a:lstStyle/>
          <a:p>
            <a:endParaRPr/>
          </a:p>
        </p:txBody>
      </p:sp>
      <p:sp>
        <p:nvSpPr>
          <p:cNvPr id="262" name="object 262"/>
          <p:cNvSpPr/>
          <p:nvPr/>
        </p:nvSpPr>
        <p:spPr>
          <a:xfrm>
            <a:off x="8345682" y="4969111"/>
            <a:ext cx="33933" cy="0"/>
          </a:xfrm>
          <a:custGeom>
            <a:avLst/>
            <a:gdLst/>
            <a:ahLst/>
            <a:cxnLst/>
            <a:rect l="l" t="t" r="r" b="b"/>
            <a:pathLst>
              <a:path w="48259">
                <a:moveTo>
                  <a:pt x="0" y="0"/>
                </a:moveTo>
                <a:lnTo>
                  <a:pt x="47981" y="0"/>
                </a:lnTo>
              </a:path>
            </a:pathLst>
          </a:custGeom>
          <a:ln w="3175">
            <a:solidFill>
              <a:srgbClr val="000000"/>
            </a:solidFill>
          </a:ln>
        </p:spPr>
        <p:txBody>
          <a:bodyPr wrap="square" lIns="0" tIns="0" rIns="0" bIns="0" rtlCol="0"/>
          <a:lstStyle/>
          <a:p>
            <a:endParaRPr/>
          </a:p>
        </p:txBody>
      </p:sp>
      <p:sp>
        <p:nvSpPr>
          <p:cNvPr id="263" name="object 263"/>
          <p:cNvSpPr/>
          <p:nvPr/>
        </p:nvSpPr>
        <p:spPr>
          <a:xfrm>
            <a:off x="8345682" y="5063340"/>
            <a:ext cx="33933" cy="0"/>
          </a:xfrm>
          <a:custGeom>
            <a:avLst/>
            <a:gdLst/>
            <a:ahLst/>
            <a:cxnLst/>
            <a:rect l="l" t="t" r="r" b="b"/>
            <a:pathLst>
              <a:path w="48259">
                <a:moveTo>
                  <a:pt x="0" y="0"/>
                </a:moveTo>
                <a:lnTo>
                  <a:pt x="47981" y="0"/>
                </a:lnTo>
              </a:path>
            </a:pathLst>
          </a:custGeom>
          <a:ln w="3175">
            <a:solidFill>
              <a:srgbClr val="000000"/>
            </a:solidFill>
          </a:ln>
        </p:spPr>
        <p:txBody>
          <a:bodyPr wrap="square" lIns="0" tIns="0" rIns="0" bIns="0" rtlCol="0"/>
          <a:lstStyle/>
          <a:p>
            <a:endParaRPr/>
          </a:p>
        </p:txBody>
      </p:sp>
      <p:sp>
        <p:nvSpPr>
          <p:cNvPr id="264" name="object 264"/>
          <p:cNvSpPr/>
          <p:nvPr/>
        </p:nvSpPr>
        <p:spPr>
          <a:xfrm>
            <a:off x="8362512" y="4827925"/>
            <a:ext cx="0" cy="108496"/>
          </a:xfrm>
          <a:custGeom>
            <a:avLst/>
            <a:gdLst/>
            <a:ahLst/>
            <a:cxnLst/>
            <a:rect l="l" t="t" r="r" b="b"/>
            <a:pathLst>
              <a:path h="154304">
                <a:moveTo>
                  <a:pt x="0" y="0"/>
                </a:moveTo>
                <a:lnTo>
                  <a:pt x="0" y="153823"/>
                </a:lnTo>
              </a:path>
            </a:pathLst>
          </a:custGeom>
          <a:ln w="3175">
            <a:solidFill>
              <a:srgbClr val="000000"/>
            </a:solidFill>
          </a:ln>
        </p:spPr>
        <p:txBody>
          <a:bodyPr wrap="square" lIns="0" tIns="0" rIns="0" bIns="0" rtlCol="0"/>
          <a:lstStyle/>
          <a:p>
            <a:endParaRPr/>
          </a:p>
        </p:txBody>
      </p:sp>
      <p:sp>
        <p:nvSpPr>
          <p:cNvPr id="265" name="object 265"/>
          <p:cNvSpPr/>
          <p:nvPr/>
        </p:nvSpPr>
        <p:spPr>
          <a:xfrm>
            <a:off x="8345682" y="4827925"/>
            <a:ext cx="33933" cy="0"/>
          </a:xfrm>
          <a:custGeom>
            <a:avLst/>
            <a:gdLst/>
            <a:ahLst/>
            <a:cxnLst/>
            <a:rect l="l" t="t" r="r" b="b"/>
            <a:pathLst>
              <a:path w="48259">
                <a:moveTo>
                  <a:pt x="0" y="0"/>
                </a:moveTo>
                <a:lnTo>
                  <a:pt x="47981" y="0"/>
                </a:lnTo>
              </a:path>
            </a:pathLst>
          </a:custGeom>
          <a:ln w="3175">
            <a:solidFill>
              <a:srgbClr val="000000"/>
            </a:solidFill>
          </a:ln>
        </p:spPr>
        <p:txBody>
          <a:bodyPr wrap="square" lIns="0" tIns="0" rIns="0" bIns="0" rtlCol="0"/>
          <a:lstStyle/>
          <a:p>
            <a:endParaRPr/>
          </a:p>
        </p:txBody>
      </p:sp>
      <p:sp>
        <p:nvSpPr>
          <p:cNvPr id="266" name="object 266"/>
          <p:cNvSpPr/>
          <p:nvPr/>
        </p:nvSpPr>
        <p:spPr>
          <a:xfrm>
            <a:off x="8345682" y="4936082"/>
            <a:ext cx="33933" cy="0"/>
          </a:xfrm>
          <a:custGeom>
            <a:avLst/>
            <a:gdLst/>
            <a:ahLst/>
            <a:cxnLst/>
            <a:rect l="l" t="t" r="r" b="b"/>
            <a:pathLst>
              <a:path w="48259">
                <a:moveTo>
                  <a:pt x="0" y="0"/>
                </a:moveTo>
                <a:lnTo>
                  <a:pt x="47981" y="0"/>
                </a:lnTo>
              </a:path>
            </a:pathLst>
          </a:custGeom>
          <a:ln w="3175">
            <a:solidFill>
              <a:srgbClr val="000000"/>
            </a:solidFill>
          </a:ln>
        </p:spPr>
        <p:txBody>
          <a:bodyPr wrap="square" lIns="0" tIns="0" rIns="0" bIns="0" rtlCol="0"/>
          <a:lstStyle/>
          <a:p>
            <a:endParaRPr/>
          </a:p>
        </p:txBody>
      </p:sp>
      <p:sp>
        <p:nvSpPr>
          <p:cNvPr id="267" name="object 267"/>
          <p:cNvSpPr/>
          <p:nvPr/>
        </p:nvSpPr>
        <p:spPr>
          <a:xfrm>
            <a:off x="6553293" y="4254269"/>
            <a:ext cx="44648" cy="36611"/>
          </a:xfrm>
          <a:custGeom>
            <a:avLst/>
            <a:gdLst/>
            <a:ahLst/>
            <a:cxnLst/>
            <a:rect l="l" t="t" r="r" b="b"/>
            <a:pathLst>
              <a:path w="63500" h="52070">
                <a:moveTo>
                  <a:pt x="0" y="25614"/>
                </a:moveTo>
                <a:lnTo>
                  <a:pt x="4008" y="37412"/>
                </a:lnTo>
                <a:lnTo>
                  <a:pt x="14219" y="46970"/>
                </a:lnTo>
                <a:lnTo>
                  <a:pt x="27912" y="51998"/>
                </a:lnTo>
                <a:lnTo>
                  <a:pt x="43664" y="49287"/>
                </a:lnTo>
                <a:lnTo>
                  <a:pt x="55862" y="41908"/>
                </a:lnTo>
                <a:lnTo>
                  <a:pt x="62904" y="31713"/>
                </a:lnTo>
                <a:lnTo>
                  <a:pt x="60359" y="17225"/>
                </a:lnTo>
                <a:lnTo>
                  <a:pt x="52305" y="6370"/>
                </a:lnTo>
                <a:lnTo>
                  <a:pt x="40792" y="0"/>
                </a:lnTo>
                <a:lnTo>
                  <a:pt x="23610" y="1621"/>
                </a:lnTo>
                <a:lnTo>
                  <a:pt x="10605" y="7562"/>
                </a:lnTo>
                <a:lnTo>
                  <a:pt x="2503" y="16363"/>
                </a:lnTo>
                <a:lnTo>
                  <a:pt x="0" y="25614"/>
                </a:lnTo>
                <a:close/>
              </a:path>
            </a:pathLst>
          </a:custGeom>
          <a:ln w="3175">
            <a:solidFill>
              <a:srgbClr val="000000"/>
            </a:solidFill>
          </a:ln>
        </p:spPr>
        <p:txBody>
          <a:bodyPr wrap="square" lIns="0" tIns="0" rIns="0" bIns="0" rtlCol="0"/>
          <a:lstStyle/>
          <a:p>
            <a:endParaRPr/>
          </a:p>
        </p:txBody>
      </p:sp>
      <p:sp>
        <p:nvSpPr>
          <p:cNvPr id="268" name="object 268"/>
          <p:cNvSpPr/>
          <p:nvPr/>
        </p:nvSpPr>
        <p:spPr>
          <a:xfrm>
            <a:off x="6699742" y="4452156"/>
            <a:ext cx="44648" cy="36611"/>
          </a:xfrm>
          <a:custGeom>
            <a:avLst/>
            <a:gdLst/>
            <a:ahLst/>
            <a:cxnLst/>
            <a:rect l="l" t="t" r="r" b="b"/>
            <a:pathLst>
              <a:path w="63500" h="52070">
                <a:moveTo>
                  <a:pt x="0" y="25267"/>
                </a:moveTo>
                <a:lnTo>
                  <a:pt x="3998" y="37110"/>
                </a:lnTo>
                <a:lnTo>
                  <a:pt x="14186" y="46687"/>
                </a:lnTo>
                <a:lnTo>
                  <a:pt x="27851" y="51735"/>
                </a:lnTo>
                <a:lnTo>
                  <a:pt x="43712" y="49069"/>
                </a:lnTo>
                <a:lnTo>
                  <a:pt x="55967" y="41774"/>
                </a:lnTo>
                <a:lnTo>
                  <a:pt x="63096" y="31650"/>
                </a:lnTo>
                <a:lnTo>
                  <a:pt x="60631" y="17232"/>
                </a:lnTo>
                <a:lnTo>
                  <a:pt x="52646" y="6402"/>
                </a:lnTo>
                <a:lnTo>
                  <a:pt x="41136" y="0"/>
                </a:lnTo>
                <a:lnTo>
                  <a:pt x="23805" y="1566"/>
                </a:lnTo>
                <a:lnTo>
                  <a:pt x="10718" y="7420"/>
                </a:lnTo>
                <a:lnTo>
                  <a:pt x="2561" y="16080"/>
                </a:lnTo>
                <a:lnTo>
                  <a:pt x="0" y="25267"/>
                </a:lnTo>
                <a:close/>
              </a:path>
            </a:pathLst>
          </a:custGeom>
          <a:ln w="3175">
            <a:solidFill>
              <a:srgbClr val="000000"/>
            </a:solidFill>
          </a:ln>
        </p:spPr>
        <p:txBody>
          <a:bodyPr wrap="square" lIns="0" tIns="0" rIns="0" bIns="0" rtlCol="0"/>
          <a:lstStyle/>
          <a:p>
            <a:endParaRPr/>
          </a:p>
        </p:txBody>
      </p:sp>
      <p:sp>
        <p:nvSpPr>
          <p:cNvPr id="269" name="object 269"/>
          <p:cNvSpPr/>
          <p:nvPr/>
        </p:nvSpPr>
        <p:spPr>
          <a:xfrm>
            <a:off x="6773066" y="4484986"/>
            <a:ext cx="44648" cy="36611"/>
          </a:xfrm>
          <a:custGeom>
            <a:avLst/>
            <a:gdLst/>
            <a:ahLst/>
            <a:cxnLst/>
            <a:rect l="l" t="t" r="r" b="b"/>
            <a:pathLst>
              <a:path w="63500" h="52070">
                <a:moveTo>
                  <a:pt x="0" y="25597"/>
                </a:moveTo>
                <a:lnTo>
                  <a:pt x="4020" y="37443"/>
                </a:lnTo>
                <a:lnTo>
                  <a:pt x="14247" y="46989"/>
                </a:lnTo>
                <a:lnTo>
                  <a:pt x="27923" y="51986"/>
                </a:lnTo>
                <a:lnTo>
                  <a:pt x="43665" y="49289"/>
                </a:lnTo>
                <a:lnTo>
                  <a:pt x="55870" y="41934"/>
                </a:lnTo>
                <a:lnTo>
                  <a:pt x="62923" y="31732"/>
                </a:lnTo>
                <a:lnTo>
                  <a:pt x="60382" y="17241"/>
                </a:lnTo>
                <a:lnTo>
                  <a:pt x="52333" y="6382"/>
                </a:lnTo>
                <a:lnTo>
                  <a:pt x="40827" y="0"/>
                </a:lnTo>
                <a:lnTo>
                  <a:pt x="23654" y="1608"/>
                </a:lnTo>
                <a:lnTo>
                  <a:pt x="10642" y="7535"/>
                </a:lnTo>
                <a:lnTo>
                  <a:pt x="2521" y="16324"/>
                </a:lnTo>
                <a:lnTo>
                  <a:pt x="0" y="25597"/>
                </a:lnTo>
                <a:close/>
              </a:path>
            </a:pathLst>
          </a:custGeom>
          <a:ln w="3175">
            <a:solidFill>
              <a:srgbClr val="000000"/>
            </a:solidFill>
          </a:ln>
        </p:spPr>
        <p:txBody>
          <a:bodyPr wrap="square" lIns="0" tIns="0" rIns="0" bIns="0" rtlCol="0"/>
          <a:lstStyle/>
          <a:p>
            <a:endParaRPr/>
          </a:p>
        </p:txBody>
      </p:sp>
      <p:sp>
        <p:nvSpPr>
          <p:cNvPr id="270" name="object 270"/>
          <p:cNvSpPr/>
          <p:nvPr/>
        </p:nvSpPr>
        <p:spPr>
          <a:xfrm>
            <a:off x="6852058" y="4715692"/>
            <a:ext cx="44202" cy="36611"/>
          </a:xfrm>
          <a:custGeom>
            <a:avLst/>
            <a:gdLst/>
            <a:ahLst/>
            <a:cxnLst/>
            <a:rect l="l" t="t" r="r" b="b"/>
            <a:pathLst>
              <a:path w="62865" h="52070">
                <a:moveTo>
                  <a:pt x="0" y="25595"/>
                </a:moveTo>
                <a:lnTo>
                  <a:pt x="3987" y="37448"/>
                </a:lnTo>
                <a:lnTo>
                  <a:pt x="14159" y="47031"/>
                </a:lnTo>
                <a:lnTo>
                  <a:pt x="27834" y="52069"/>
                </a:lnTo>
                <a:lnTo>
                  <a:pt x="43593" y="49363"/>
                </a:lnTo>
                <a:lnTo>
                  <a:pt x="55770" y="41983"/>
                </a:lnTo>
                <a:lnTo>
                  <a:pt x="62797" y="31761"/>
                </a:lnTo>
                <a:lnTo>
                  <a:pt x="60271" y="17316"/>
                </a:lnTo>
                <a:lnTo>
                  <a:pt x="52248" y="6426"/>
                </a:lnTo>
                <a:lnTo>
                  <a:pt x="40760" y="0"/>
                </a:lnTo>
                <a:lnTo>
                  <a:pt x="23557" y="1638"/>
                </a:lnTo>
                <a:lnTo>
                  <a:pt x="10566" y="7622"/>
                </a:lnTo>
                <a:lnTo>
                  <a:pt x="2487" y="16431"/>
                </a:lnTo>
                <a:lnTo>
                  <a:pt x="0" y="25595"/>
                </a:lnTo>
                <a:close/>
              </a:path>
            </a:pathLst>
          </a:custGeom>
          <a:ln w="3175">
            <a:solidFill>
              <a:srgbClr val="000000"/>
            </a:solidFill>
          </a:ln>
        </p:spPr>
        <p:txBody>
          <a:bodyPr wrap="square" lIns="0" tIns="0" rIns="0" bIns="0" rtlCol="0"/>
          <a:lstStyle/>
          <a:p>
            <a:endParaRPr/>
          </a:p>
        </p:txBody>
      </p:sp>
      <p:sp>
        <p:nvSpPr>
          <p:cNvPr id="271" name="object 271"/>
          <p:cNvSpPr/>
          <p:nvPr/>
        </p:nvSpPr>
        <p:spPr>
          <a:xfrm>
            <a:off x="6925327" y="4777011"/>
            <a:ext cx="44648" cy="36611"/>
          </a:xfrm>
          <a:custGeom>
            <a:avLst/>
            <a:gdLst/>
            <a:ahLst/>
            <a:cxnLst/>
            <a:rect l="l" t="t" r="r" b="b"/>
            <a:pathLst>
              <a:path w="63500" h="52070">
                <a:moveTo>
                  <a:pt x="0" y="25455"/>
                </a:moveTo>
                <a:lnTo>
                  <a:pt x="4004" y="37283"/>
                </a:lnTo>
                <a:lnTo>
                  <a:pt x="14208" y="46831"/>
                </a:lnTo>
                <a:lnTo>
                  <a:pt x="27898" y="51859"/>
                </a:lnTo>
                <a:lnTo>
                  <a:pt x="43637" y="49169"/>
                </a:lnTo>
                <a:lnTo>
                  <a:pt x="55841" y="41817"/>
                </a:lnTo>
                <a:lnTo>
                  <a:pt x="62902" y="31619"/>
                </a:lnTo>
                <a:lnTo>
                  <a:pt x="60347" y="17175"/>
                </a:lnTo>
                <a:lnTo>
                  <a:pt x="52259" y="6344"/>
                </a:lnTo>
                <a:lnTo>
                  <a:pt x="40727" y="0"/>
                </a:lnTo>
                <a:lnTo>
                  <a:pt x="23542" y="1650"/>
                </a:lnTo>
                <a:lnTo>
                  <a:pt x="10533" y="7618"/>
                </a:lnTo>
                <a:lnTo>
                  <a:pt x="2448" y="16412"/>
                </a:lnTo>
                <a:lnTo>
                  <a:pt x="0" y="25455"/>
                </a:lnTo>
                <a:close/>
              </a:path>
            </a:pathLst>
          </a:custGeom>
          <a:ln w="3175">
            <a:solidFill>
              <a:srgbClr val="000000"/>
            </a:solidFill>
          </a:ln>
        </p:spPr>
        <p:txBody>
          <a:bodyPr wrap="square" lIns="0" tIns="0" rIns="0" bIns="0" rtlCol="0"/>
          <a:lstStyle/>
          <a:p>
            <a:endParaRPr/>
          </a:p>
        </p:txBody>
      </p:sp>
      <p:sp>
        <p:nvSpPr>
          <p:cNvPr id="272" name="object 272"/>
          <p:cNvSpPr/>
          <p:nvPr/>
        </p:nvSpPr>
        <p:spPr>
          <a:xfrm>
            <a:off x="6925327" y="4781710"/>
            <a:ext cx="44648" cy="36611"/>
          </a:xfrm>
          <a:custGeom>
            <a:avLst/>
            <a:gdLst/>
            <a:ahLst/>
            <a:cxnLst/>
            <a:rect l="l" t="t" r="r" b="b"/>
            <a:pathLst>
              <a:path w="63500" h="52070">
                <a:moveTo>
                  <a:pt x="0" y="25463"/>
                </a:moveTo>
                <a:lnTo>
                  <a:pt x="4006" y="37264"/>
                </a:lnTo>
                <a:lnTo>
                  <a:pt x="14215" y="46815"/>
                </a:lnTo>
                <a:lnTo>
                  <a:pt x="27911" y="51848"/>
                </a:lnTo>
                <a:lnTo>
                  <a:pt x="43649" y="49149"/>
                </a:lnTo>
                <a:lnTo>
                  <a:pt x="55852" y="41784"/>
                </a:lnTo>
                <a:lnTo>
                  <a:pt x="62908" y="31590"/>
                </a:lnTo>
                <a:lnTo>
                  <a:pt x="60345" y="17160"/>
                </a:lnTo>
                <a:lnTo>
                  <a:pt x="52246" y="6337"/>
                </a:lnTo>
                <a:lnTo>
                  <a:pt x="40703" y="0"/>
                </a:lnTo>
                <a:lnTo>
                  <a:pt x="23525" y="1656"/>
                </a:lnTo>
                <a:lnTo>
                  <a:pt x="10520" y="7632"/>
                </a:lnTo>
                <a:lnTo>
                  <a:pt x="2440" y="16433"/>
                </a:lnTo>
                <a:lnTo>
                  <a:pt x="0" y="25463"/>
                </a:lnTo>
                <a:close/>
              </a:path>
            </a:pathLst>
          </a:custGeom>
          <a:ln w="3175">
            <a:solidFill>
              <a:srgbClr val="000000"/>
            </a:solidFill>
          </a:ln>
        </p:spPr>
        <p:txBody>
          <a:bodyPr wrap="square" lIns="0" tIns="0" rIns="0" bIns="0" rtlCol="0"/>
          <a:lstStyle/>
          <a:p>
            <a:endParaRPr/>
          </a:p>
        </p:txBody>
      </p:sp>
      <p:sp>
        <p:nvSpPr>
          <p:cNvPr id="273" name="object 273"/>
          <p:cNvSpPr/>
          <p:nvPr/>
        </p:nvSpPr>
        <p:spPr>
          <a:xfrm>
            <a:off x="6998435" y="4880584"/>
            <a:ext cx="44648" cy="36611"/>
          </a:xfrm>
          <a:custGeom>
            <a:avLst/>
            <a:gdLst/>
            <a:ahLst/>
            <a:cxnLst/>
            <a:rect l="l" t="t" r="r" b="b"/>
            <a:pathLst>
              <a:path w="63500" h="52070">
                <a:moveTo>
                  <a:pt x="0" y="25511"/>
                </a:moveTo>
                <a:lnTo>
                  <a:pt x="3978" y="37280"/>
                </a:lnTo>
                <a:lnTo>
                  <a:pt x="14152" y="46819"/>
                </a:lnTo>
                <a:lnTo>
                  <a:pt x="27881" y="51896"/>
                </a:lnTo>
                <a:lnTo>
                  <a:pt x="43747" y="49253"/>
                </a:lnTo>
                <a:lnTo>
                  <a:pt x="56015" y="41985"/>
                </a:lnTo>
                <a:lnTo>
                  <a:pt x="63158" y="31889"/>
                </a:lnTo>
                <a:lnTo>
                  <a:pt x="60701" y="17403"/>
                </a:lnTo>
                <a:lnTo>
                  <a:pt x="52751" y="6482"/>
                </a:lnTo>
                <a:lnTo>
                  <a:pt x="41338" y="0"/>
                </a:lnTo>
                <a:lnTo>
                  <a:pt x="24002" y="1555"/>
                </a:lnTo>
                <a:lnTo>
                  <a:pt x="10896" y="7403"/>
                </a:lnTo>
                <a:lnTo>
                  <a:pt x="2678" y="16060"/>
                </a:lnTo>
                <a:lnTo>
                  <a:pt x="0" y="25511"/>
                </a:lnTo>
                <a:close/>
              </a:path>
            </a:pathLst>
          </a:custGeom>
          <a:ln w="3175">
            <a:solidFill>
              <a:srgbClr val="000000"/>
            </a:solidFill>
          </a:ln>
        </p:spPr>
        <p:txBody>
          <a:bodyPr wrap="square" lIns="0" tIns="0" rIns="0" bIns="0" rtlCol="0"/>
          <a:lstStyle/>
          <a:p>
            <a:endParaRPr/>
          </a:p>
        </p:txBody>
      </p:sp>
      <p:sp>
        <p:nvSpPr>
          <p:cNvPr id="274" name="object 274"/>
          <p:cNvSpPr/>
          <p:nvPr/>
        </p:nvSpPr>
        <p:spPr>
          <a:xfrm>
            <a:off x="7071783" y="4946627"/>
            <a:ext cx="44648" cy="36611"/>
          </a:xfrm>
          <a:custGeom>
            <a:avLst/>
            <a:gdLst/>
            <a:ahLst/>
            <a:cxnLst/>
            <a:rect l="l" t="t" r="r" b="b"/>
            <a:pathLst>
              <a:path w="63500" h="52070">
                <a:moveTo>
                  <a:pt x="0" y="25296"/>
                </a:moveTo>
                <a:lnTo>
                  <a:pt x="4002" y="37116"/>
                </a:lnTo>
                <a:lnTo>
                  <a:pt x="14200" y="46675"/>
                </a:lnTo>
                <a:lnTo>
                  <a:pt x="27886" y="51716"/>
                </a:lnTo>
                <a:lnTo>
                  <a:pt x="43605" y="49055"/>
                </a:lnTo>
                <a:lnTo>
                  <a:pt x="55911" y="41775"/>
                </a:lnTo>
                <a:lnTo>
                  <a:pt x="63139" y="31669"/>
                </a:lnTo>
                <a:lnTo>
                  <a:pt x="60635" y="17234"/>
                </a:lnTo>
                <a:lnTo>
                  <a:pt x="52579" y="6403"/>
                </a:lnTo>
                <a:lnTo>
                  <a:pt x="41094" y="0"/>
                </a:lnTo>
                <a:lnTo>
                  <a:pt x="23795" y="1558"/>
                </a:lnTo>
                <a:lnTo>
                  <a:pt x="10718" y="7408"/>
                </a:lnTo>
                <a:lnTo>
                  <a:pt x="2560" y="16082"/>
                </a:lnTo>
                <a:lnTo>
                  <a:pt x="0" y="25296"/>
                </a:lnTo>
                <a:close/>
              </a:path>
            </a:pathLst>
          </a:custGeom>
          <a:ln w="3175">
            <a:solidFill>
              <a:srgbClr val="000000"/>
            </a:solidFill>
          </a:ln>
        </p:spPr>
        <p:txBody>
          <a:bodyPr wrap="square" lIns="0" tIns="0" rIns="0" bIns="0" rtlCol="0"/>
          <a:lstStyle/>
          <a:p>
            <a:endParaRPr/>
          </a:p>
        </p:txBody>
      </p:sp>
      <p:sp>
        <p:nvSpPr>
          <p:cNvPr id="275" name="object 275"/>
          <p:cNvSpPr/>
          <p:nvPr/>
        </p:nvSpPr>
        <p:spPr>
          <a:xfrm>
            <a:off x="7150767" y="4993556"/>
            <a:ext cx="44648" cy="36611"/>
          </a:xfrm>
          <a:custGeom>
            <a:avLst/>
            <a:gdLst/>
            <a:ahLst/>
            <a:cxnLst/>
            <a:rect l="l" t="t" r="r" b="b"/>
            <a:pathLst>
              <a:path w="63500" h="52070">
                <a:moveTo>
                  <a:pt x="0" y="25560"/>
                </a:moveTo>
                <a:lnTo>
                  <a:pt x="3992" y="37403"/>
                </a:lnTo>
                <a:lnTo>
                  <a:pt x="14177" y="46970"/>
                </a:lnTo>
                <a:lnTo>
                  <a:pt x="27866" y="51992"/>
                </a:lnTo>
                <a:lnTo>
                  <a:pt x="43616" y="49293"/>
                </a:lnTo>
                <a:lnTo>
                  <a:pt x="55825" y="41935"/>
                </a:lnTo>
                <a:lnTo>
                  <a:pt x="62894" y="31741"/>
                </a:lnTo>
                <a:lnTo>
                  <a:pt x="60368" y="17327"/>
                </a:lnTo>
                <a:lnTo>
                  <a:pt x="52337" y="6443"/>
                </a:lnTo>
                <a:lnTo>
                  <a:pt x="40847" y="0"/>
                </a:lnTo>
                <a:lnTo>
                  <a:pt x="23618" y="1619"/>
                </a:lnTo>
                <a:lnTo>
                  <a:pt x="10610" y="7581"/>
                </a:lnTo>
                <a:lnTo>
                  <a:pt x="2515" y="16362"/>
                </a:lnTo>
                <a:lnTo>
                  <a:pt x="0" y="25560"/>
                </a:lnTo>
                <a:close/>
              </a:path>
            </a:pathLst>
          </a:custGeom>
          <a:ln w="3175">
            <a:solidFill>
              <a:srgbClr val="000000"/>
            </a:solidFill>
          </a:ln>
        </p:spPr>
        <p:txBody>
          <a:bodyPr wrap="square" lIns="0" tIns="0" rIns="0" bIns="0" rtlCol="0"/>
          <a:lstStyle/>
          <a:p>
            <a:endParaRPr/>
          </a:p>
        </p:txBody>
      </p:sp>
      <p:sp>
        <p:nvSpPr>
          <p:cNvPr id="276" name="object 276"/>
          <p:cNvSpPr/>
          <p:nvPr/>
        </p:nvSpPr>
        <p:spPr>
          <a:xfrm>
            <a:off x="7224035" y="5059555"/>
            <a:ext cx="44648" cy="36611"/>
          </a:xfrm>
          <a:custGeom>
            <a:avLst/>
            <a:gdLst/>
            <a:ahLst/>
            <a:cxnLst/>
            <a:rect l="l" t="t" r="r" b="b"/>
            <a:pathLst>
              <a:path w="63500" h="52070">
                <a:moveTo>
                  <a:pt x="0" y="25417"/>
                </a:moveTo>
                <a:lnTo>
                  <a:pt x="4002" y="37232"/>
                </a:lnTo>
                <a:lnTo>
                  <a:pt x="14200" y="46793"/>
                </a:lnTo>
                <a:lnTo>
                  <a:pt x="27886" y="51836"/>
                </a:lnTo>
                <a:lnTo>
                  <a:pt x="43675" y="49142"/>
                </a:lnTo>
                <a:lnTo>
                  <a:pt x="55866" y="41783"/>
                </a:lnTo>
                <a:lnTo>
                  <a:pt x="62903" y="31589"/>
                </a:lnTo>
                <a:lnTo>
                  <a:pt x="60362" y="17153"/>
                </a:lnTo>
                <a:lnTo>
                  <a:pt x="52292" y="6332"/>
                </a:lnTo>
                <a:lnTo>
                  <a:pt x="40746" y="0"/>
                </a:lnTo>
                <a:lnTo>
                  <a:pt x="23545" y="1652"/>
                </a:lnTo>
                <a:lnTo>
                  <a:pt x="10528" y="7617"/>
                </a:lnTo>
                <a:lnTo>
                  <a:pt x="2443" y="16401"/>
                </a:lnTo>
                <a:lnTo>
                  <a:pt x="0" y="25417"/>
                </a:lnTo>
                <a:close/>
              </a:path>
            </a:pathLst>
          </a:custGeom>
          <a:ln w="3175">
            <a:solidFill>
              <a:srgbClr val="000000"/>
            </a:solidFill>
          </a:ln>
        </p:spPr>
        <p:txBody>
          <a:bodyPr wrap="square" lIns="0" tIns="0" rIns="0" bIns="0" rtlCol="0"/>
          <a:lstStyle/>
          <a:p>
            <a:endParaRPr/>
          </a:p>
        </p:txBody>
      </p:sp>
      <p:sp>
        <p:nvSpPr>
          <p:cNvPr id="277" name="object 277"/>
          <p:cNvSpPr/>
          <p:nvPr/>
        </p:nvSpPr>
        <p:spPr>
          <a:xfrm>
            <a:off x="7297224" y="5101886"/>
            <a:ext cx="44648" cy="36611"/>
          </a:xfrm>
          <a:custGeom>
            <a:avLst/>
            <a:gdLst/>
            <a:ahLst/>
            <a:cxnLst/>
            <a:rect l="l" t="t" r="r" b="b"/>
            <a:pathLst>
              <a:path w="63500" h="52070">
                <a:moveTo>
                  <a:pt x="0" y="25540"/>
                </a:moveTo>
                <a:lnTo>
                  <a:pt x="3955" y="37314"/>
                </a:lnTo>
                <a:lnTo>
                  <a:pt x="14099" y="46855"/>
                </a:lnTo>
                <a:lnTo>
                  <a:pt x="27849" y="51934"/>
                </a:lnTo>
                <a:lnTo>
                  <a:pt x="43683" y="49285"/>
                </a:lnTo>
                <a:lnTo>
                  <a:pt x="55935" y="41999"/>
                </a:lnTo>
                <a:lnTo>
                  <a:pt x="63061" y="31879"/>
                </a:lnTo>
                <a:lnTo>
                  <a:pt x="60582" y="17389"/>
                </a:lnTo>
                <a:lnTo>
                  <a:pt x="52607" y="6466"/>
                </a:lnTo>
                <a:lnTo>
                  <a:pt x="41191" y="0"/>
                </a:lnTo>
                <a:lnTo>
                  <a:pt x="23851" y="1584"/>
                </a:lnTo>
                <a:lnTo>
                  <a:pt x="10777" y="7474"/>
                </a:lnTo>
                <a:lnTo>
                  <a:pt x="2616" y="16172"/>
                </a:lnTo>
                <a:lnTo>
                  <a:pt x="0" y="25540"/>
                </a:lnTo>
                <a:close/>
              </a:path>
            </a:pathLst>
          </a:custGeom>
          <a:ln w="3175">
            <a:solidFill>
              <a:srgbClr val="000000"/>
            </a:solidFill>
          </a:ln>
        </p:spPr>
        <p:txBody>
          <a:bodyPr wrap="square" lIns="0" tIns="0" rIns="0" bIns="0" rtlCol="0"/>
          <a:lstStyle/>
          <a:p>
            <a:endParaRPr/>
          </a:p>
        </p:txBody>
      </p:sp>
      <p:sp>
        <p:nvSpPr>
          <p:cNvPr id="278" name="object 278"/>
          <p:cNvSpPr/>
          <p:nvPr/>
        </p:nvSpPr>
        <p:spPr>
          <a:xfrm>
            <a:off x="7370492" y="5036027"/>
            <a:ext cx="44648" cy="36611"/>
          </a:xfrm>
          <a:custGeom>
            <a:avLst/>
            <a:gdLst/>
            <a:ahLst/>
            <a:cxnLst/>
            <a:rect l="l" t="t" r="r" b="b"/>
            <a:pathLst>
              <a:path w="63500" h="52070">
                <a:moveTo>
                  <a:pt x="0" y="25493"/>
                </a:moveTo>
                <a:lnTo>
                  <a:pt x="4003" y="37308"/>
                </a:lnTo>
                <a:lnTo>
                  <a:pt x="14204" y="46864"/>
                </a:lnTo>
                <a:lnTo>
                  <a:pt x="27892" y="51904"/>
                </a:lnTo>
                <a:lnTo>
                  <a:pt x="43660" y="49242"/>
                </a:lnTo>
                <a:lnTo>
                  <a:pt x="55953" y="41959"/>
                </a:lnTo>
                <a:lnTo>
                  <a:pt x="63150" y="31853"/>
                </a:lnTo>
                <a:lnTo>
                  <a:pt x="60675" y="17322"/>
                </a:lnTo>
                <a:lnTo>
                  <a:pt x="52689" y="6442"/>
                </a:lnTo>
                <a:lnTo>
                  <a:pt x="41256" y="0"/>
                </a:lnTo>
                <a:lnTo>
                  <a:pt x="23950" y="1516"/>
                </a:lnTo>
                <a:lnTo>
                  <a:pt x="10861" y="7318"/>
                </a:lnTo>
                <a:lnTo>
                  <a:pt x="2658" y="15981"/>
                </a:lnTo>
                <a:lnTo>
                  <a:pt x="0" y="25493"/>
                </a:lnTo>
                <a:close/>
              </a:path>
            </a:pathLst>
          </a:custGeom>
          <a:ln w="3175">
            <a:solidFill>
              <a:srgbClr val="000000"/>
            </a:solidFill>
          </a:ln>
        </p:spPr>
        <p:txBody>
          <a:bodyPr wrap="square" lIns="0" tIns="0" rIns="0" bIns="0" rtlCol="0"/>
          <a:lstStyle/>
          <a:p>
            <a:endParaRPr/>
          </a:p>
        </p:txBody>
      </p:sp>
      <p:sp>
        <p:nvSpPr>
          <p:cNvPr id="279" name="object 279"/>
          <p:cNvSpPr/>
          <p:nvPr/>
        </p:nvSpPr>
        <p:spPr>
          <a:xfrm>
            <a:off x="7443840" y="4951240"/>
            <a:ext cx="44648" cy="36611"/>
          </a:xfrm>
          <a:custGeom>
            <a:avLst/>
            <a:gdLst/>
            <a:ahLst/>
            <a:cxnLst/>
            <a:rect l="l" t="t" r="r" b="b"/>
            <a:pathLst>
              <a:path w="63500" h="52070">
                <a:moveTo>
                  <a:pt x="0" y="25415"/>
                </a:moveTo>
                <a:lnTo>
                  <a:pt x="4002" y="37231"/>
                </a:lnTo>
                <a:lnTo>
                  <a:pt x="14200" y="46791"/>
                </a:lnTo>
                <a:lnTo>
                  <a:pt x="27886" y="51835"/>
                </a:lnTo>
                <a:lnTo>
                  <a:pt x="43625" y="49141"/>
                </a:lnTo>
                <a:lnTo>
                  <a:pt x="55830" y="41782"/>
                </a:lnTo>
                <a:lnTo>
                  <a:pt x="62896" y="31587"/>
                </a:lnTo>
                <a:lnTo>
                  <a:pt x="60341" y="17153"/>
                </a:lnTo>
                <a:lnTo>
                  <a:pt x="52248" y="6333"/>
                </a:lnTo>
                <a:lnTo>
                  <a:pt x="40708" y="0"/>
                </a:lnTo>
                <a:lnTo>
                  <a:pt x="23520" y="1654"/>
                </a:lnTo>
                <a:lnTo>
                  <a:pt x="10511" y="7625"/>
                </a:lnTo>
                <a:lnTo>
                  <a:pt x="2433" y="16417"/>
                </a:lnTo>
                <a:lnTo>
                  <a:pt x="0" y="25415"/>
                </a:lnTo>
                <a:close/>
              </a:path>
            </a:pathLst>
          </a:custGeom>
          <a:ln w="3175">
            <a:solidFill>
              <a:srgbClr val="000000"/>
            </a:solidFill>
          </a:ln>
        </p:spPr>
        <p:txBody>
          <a:bodyPr wrap="square" lIns="0" tIns="0" rIns="0" bIns="0" rtlCol="0"/>
          <a:lstStyle/>
          <a:p>
            <a:endParaRPr/>
          </a:p>
        </p:txBody>
      </p:sp>
      <p:sp>
        <p:nvSpPr>
          <p:cNvPr id="280" name="object 280"/>
          <p:cNvSpPr/>
          <p:nvPr/>
        </p:nvSpPr>
        <p:spPr>
          <a:xfrm>
            <a:off x="7522824" y="5050063"/>
            <a:ext cx="44648" cy="36611"/>
          </a:xfrm>
          <a:custGeom>
            <a:avLst/>
            <a:gdLst/>
            <a:ahLst/>
            <a:cxnLst/>
            <a:rect l="l" t="t" r="r" b="b"/>
            <a:pathLst>
              <a:path w="63500" h="52070">
                <a:moveTo>
                  <a:pt x="0" y="25563"/>
                </a:moveTo>
                <a:lnTo>
                  <a:pt x="3993" y="37402"/>
                </a:lnTo>
                <a:lnTo>
                  <a:pt x="14181" y="46967"/>
                </a:lnTo>
                <a:lnTo>
                  <a:pt x="27872" y="51987"/>
                </a:lnTo>
                <a:lnTo>
                  <a:pt x="43621" y="49286"/>
                </a:lnTo>
                <a:lnTo>
                  <a:pt x="55830" y="41926"/>
                </a:lnTo>
                <a:lnTo>
                  <a:pt x="62897" y="31733"/>
                </a:lnTo>
                <a:lnTo>
                  <a:pt x="60368" y="17319"/>
                </a:lnTo>
                <a:lnTo>
                  <a:pt x="52333" y="6438"/>
                </a:lnTo>
                <a:lnTo>
                  <a:pt x="40838" y="0"/>
                </a:lnTo>
                <a:lnTo>
                  <a:pt x="23612" y="1621"/>
                </a:lnTo>
                <a:lnTo>
                  <a:pt x="10605" y="7583"/>
                </a:lnTo>
                <a:lnTo>
                  <a:pt x="2512" y="16367"/>
                </a:lnTo>
                <a:lnTo>
                  <a:pt x="0" y="25563"/>
                </a:lnTo>
                <a:close/>
              </a:path>
            </a:pathLst>
          </a:custGeom>
          <a:ln w="3175">
            <a:solidFill>
              <a:srgbClr val="000000"/>
            </a:solidFill>
          </a:ln>
        </p:spPr>
        <p:txBody>
          <a:bodyPr wrap="square" lIns="0" tIns="0" rIns="0" bIns="0" rtlCol="0"/>
          <a:lstStyle/>
          <a:p>
            <a:endParaRPr/>
          </a:p>
        </p:txBody>
      </p:sp>
      <p:sp>
        <p:nvSpPr>
          <p:cNvPr id="281" name="object 281"/>
          <p:cNvSpPr/>
          <p:nvPr/>
        </p:nvSpPr>
        <p:spPr>
          <a:xfrm>
            <a:off x="7595933" y="5017194"/>
            <a:ext cx="44648" cy="36611"/>
          </a:xfrm>
          <a:custGeom>
            <a:avLst/>
            <a:gdLst/>
            <a:ahLst/>
            <a:cxnLst/>
            <a:rect l="l" t="t" r="r" b="b"/>
            <a:pathLst>
              <a:path w="63500" h="52070">
                <a:moveTo>
                  <a:pt x="0" y="25337"/>
                </a:moveTo>
                <a:lnTo>
                  <a:pt x="3994" y="37119"/>
                </a:lnTo>
                <a:lnTo>
                  <a:pt x="14161" y="46744"/>
                </a:lnTo>
                <a:lnTo>
                  <a:pt x="27776" y="51929"/>
                </a:lnTo>
                <a:lnTo>
                  <a:pt x="43638" y="49277"/>
                </a:lnTo>
                <a:lnTo>
                  <a:pt x="55873" y="41966"/>
                </a:lnTo>
                <a:lnTo>
                  <a:pt x="63012" y="31841"/>
                </a:lnTo>
                <a:lnTo>
                  <a:pt x="60580" y="17284"/>
                </a:lnTo>
                <a:lnTo>
                  <a:pt x="52644" y="6400"/>
                </a:lnTo>
                <a:lnTo>
                  <a:pt x="41226" y="0"/>
                </a:lnTo>
                <a:lnTo>
                  <a:pt x="23975" y="1569"/>
                </a:lnTo>
                <a:lnTo>
                  <a:pt x="10858" y="7409"/>
                </a:lnTo>
                <a:lnTo>
                  <a:pt x="2623" y="16062"/>
                </a:lnTo>
                <a:lnTo>
                  <a:pt x="0" y="25337"/>
                </a:lnTo>
                <a:close/>
              </a:path>
            </a:pathLst>
          </a:custGeom>
          <a:ln w="3175">
            <a:solidFill>
              <a:srgbClr val="000000"/>
            </a:solidFill>
          </a:ln>
        </p:spPr>
        <p:txBody>
          <a:bodyPr wrap="square" lIns="0" tIns="0" rIns="0" bIns="0" rtlCol="0"/>
          <a:lstStyle/>
          <a:p>
            <a:endParaRPr/>
          </a:p>
        </p:txBody>
      </p:sp>
      <p:sp>
        <p:nvSpPr>
          <p:cNvPr id="282" name="object 282"/>
          <p:cNvSpPr/>
          <p:nvPr/>
        </p:nvSpPr>
        <p:spPr>
          <a:xfrm>
            <a:off x="7669281" y="4984204"/>
            <a:ext cx="44648" cy="36611"/>
          </a:xfrm>
          <a:custGeom>
            <a:avLst/>
            <a:gdLst/>
            <a:ahLst/>
            <a:cxnLst/>
            <a:rect l="l" t="t" r="r" b="b"/>
            <a:pathLst>
              <a:path w="63500" h="52070">
                <a:moveTo>
                  <a:pt x="0" y="25508"/>
                </a:moveTo>
                <a:lnTo>
                  <a:pt x="3992" y="37347"/>
                </a:lnTo>
                <a:lnTo>
                  <a:pt x="14177" y="46916"/>
                </a:lnTo>
                <a:lnTo>
                  <a:pt x="27866" y="51940"/>
                </a:lnTo>
                <a:lnTo>
                  <a:pt x="43700" y="49261"/>
                </a:lnTo>
                <a:lnTo>
                  <a:pt x="55952" y="41952"/>
                </a:lnTo>
                <a:lnTo>
                  <a:pt x="63071" y="31818"/>
                </a:lnTo>
                <a:lnTo>
                  <a:pt x="60604" y="17302"/>
                </a:lnTo>
                <a:lnTo>
                  <a:pt x="52645" y="6430"/>
                </a:lnTo>
                <a:lnTo>
                  <a:pt x="41180" y="0"/>
                </a:lnTo>
                <a:lnTo>
                  <a:pt x="23849" y="1531"/>
                </a:lnTo>
                <a:lnTo>
                  <a:pt x="10780" y="7353"/>
                </a:lnTo>
                <a:lnTo>
                  <a:pt x="2619" y="16037"/>
                </a:lnTo>
                <a:lnTo>
                  <a:pt x="0" y="25508"/>
                </a:lnTo>
                <a:close/>
              </a:path>
            </a:pathLst>
          </a:custGeom>
          <a:ln w="3175">
            <a:solidFill>
              <a:srgbClr val="000000"/>
            </a:solidFill>
          </a:ln>
        </p:spPr>
        <p:txBody>
          <a:bodyPr wrap="square" lIns="0" tIns="0" rIns="0" bIns="0" rtlCol="0"/>
          <a:lstStyle/>
          <a:p>
            <a:endParaRPr/>
          </a:p>
        </p:txBody>
      </p:sp>
      <p:sp>
        <p:nvSpPr>
          <p:cNvPr id="283" name="object 283"/>
          <p:cNvSpPr/>
          <p:nvPr/>
        </p:nvSpPr>
        <p:spPr>
          <a:xfrm>
            <a:off x="7742549" y="4951239"/>
            <a:ext cx="44648" cy="36611"/>
          </a:xfrm>
          <a:custGeom>
            <a:avLst/>
            <a:gdLst/>
            <a:ahLst/>
            <a:cxnLst/>
            <a:rect l="l" t="t" r="r" b="b"/>
            <a:pathLst>
              <a:path w="63500" h="52070">
                <a:moveTo>
                  <a:pt x="0" y="25417"/>
                </a:moveTo>
                <a:lnTo>
                  <a:pt x="4002" y="37232"/>
                </a:lnTo>
                <a:lnTo>
                  <a:pt x="14200" y="46793"/>
                </a:lnTo>
                <a:lnTo>
                  <a:pt x="27886" y="51836"/>
                </a:lnTo>
                <a:lnTo>
                  <a:pt x="43675" y="49142"/>
                </a:lnTo>
                <a:lnTo>
                  <a:pt x="55866" y="41783"/>
                </a:lnTo>
                <a:lnTo>
                  <a:pt x="62903" y="31589"/>
                </a:lnTo>
                <a:lnTo>
                  <a:pt x="60362" y="17153"/>
                </a:lnTo>
                <a:lnTo>
                  <a:pt x="52292" y="6332"/>
                </a:lnTo>
                <a:lnTo>
                  <a:pt x="40746" y="0"/>
                </a:lnTo>
                <a:lnTo>
                  <a:pt x="23545" y="1652"/>
                </a:lnTo>
                <a:lnTo>
                  <a:pt x="10528" y="7617"/>
                </a:lnTo>
                <a:lnTo>
                  <a:pt x="2443" y="16401"/>
                </a:lnTo>
                <a:lnTo>
                  <a:pt x="0" y="25417"/>
                </a:lnTo>
                <a:close/>
              </a:path>
            </a:pathLst>
          </a:custGeom>
          <a:ln w="3175">
            <a:solidFill>
              <a:srgbClr val="000000"/>
            </a:solidFill>
          </a:ln>
        </p:spPr>
        <p:txBody>
          <a:bodyPr wrap="square" lIns="0" tIns="0" rIns="0" bIns="0" rtlCol="0"/>
          <a:lstStyle/>
          <a:p>
            <a:endParaRPr/>
          </a:p>
        </p:txBody>
      </p:sp>
      <p:sp>
        <p:nvSpPr>
          <p:cNvPr id="284" name="object 284"/>
          <p:cNvSpPr/>
          <p:nvPr/>
        </p:nvSpPr>
        <p:spPr>
          <a:xfrm>
            <a:off x="7815897" y="4946547"/>
            <a:ext cx="44648" cy="36611"/>
          </a:xfrm>
          <a:custGeom>
            <a:avLst/>
            <a:gdLst/>
            <a:ahLst/>
            <a:cxnLst/>
            <a:rect l="l" t="t" r="r" b="b"/>
            <a:pathLst>
              <a:path w="63500" h="52070">
                <a:moveTo>
                  <a:pt x="0" y="25408"/>
                </a:moveTo>
                <a:lnTo>
                  <a:pt x="4002" y="37228"/>
                </a:lnTo>
                <a:lnTo>
                  <a:pt x="14200" y="46787"/>
                </a:lnTo>
                <a:lnTo>
                  <a:pt x="27886" y="51828"/>
                </a:lnTo>
                <a:lnTo>
                  <a:pt x="43626" y="49135"/>
                </a:lnTo>
                <a:lnTo>
                  <a:pt x="55830" y="41778"/>
                </a:lnTo>
                <a:lnTo>
                  <a:pt x="62896" y="31583"/>
                </a:lnTo>
                <a:lnTo>
                  <a:pt x="60341" y="17147"/>
                </a:lnTo>
                <a:lnTo>
                  <a:pt x="52246" y="6329"/>
                </a:lnTo>
                <a:lnTo>
                  <a:pt x="40704" y="0"/>
                </a:lnTo>
                <a:lnTo>
                  <a:pt x="23516" y="1655"/>
                </a:lnTo>
                <a:lnTo>
                  <a:pt x="10507" y="7625"/>
                </a:lnTo>
                <a:lnTo>
                  <a:pt x="2430" y="16416"/>
                </a:lnTo>
                <a:lnTo>
                  <a:pt x="0" y="25408"/>
                </a:lnTo>
                <a:close/>
              </a:path>
            </a:pathLst>
          </a:custGeom>
          <a:ln w="3175">
            <a:solidFill>
              <a:srgbClr val="000000"/>
            </a:solidFill>
          </a:ln>
        </p:spPr>
        <p:txBody>
          <a:bodyPr wrap="square" lIns="0" tIns="0" rIns="0" bIns="0" rtlCol="0"/>
          <a:lstStyle/>
          <a:p>
            <a:endParaRPr/>
          </a:p>
        </p:txBody>
      </p:sp>
      <p:sp>
        <p:nvSpPr>
          <p:cNvPr id="285" name="object 285"/>
          <p:cNvSpPr/>
          <p:nvPr/>
        </p:nvSpPr>
        <p:spPr>
          <a:xfrm>
            <a:off x="7894643" y="4965408"/>
            <a:ext cx="44648" cy="36611"/>
          </a:xfrm>
          <a:custGeom>
            <a:avLst/>
            <a:gdLst/>
            <a:ahLst/>
            <a:cxnLst/>
            <a:rect l="l" t="t" r="r" b="b"/>
            <a:pathLst>
              <a:path w="63500" h="52070">
                <a:moveTo>
                  <a:pt x="0" y="25299"/>
                </a:moveTo>
                <a:lnTo>
                  <a:pt x="3994" y="37080"/>
                </a:lnTo>
                <a:lnTo>
                  <a:pt x="14161" y="46706"/>
                </a:lnTo>
                <a:lnTo>
                  <a:pt x="27776" y="51891"/>
                </a:lnTo>
                <a:lnTo>
                  <a:pt x="43631" y="49249"/>
                </a:lnTo>
                <a:lnTo>
                  <a:pt x="55900" y="41963"/>
                </a:lnTo>
                <a:lnTo>
                  <a:pt x="63092" y="31867"/>
                </a:lnTo>
                <a:lnTo>
                  <a:pt x="60677" y="17316"/>
                </a:lnTo>
                <a:lnTo>
                  <a:pt x="52754" y="6426"/>
                </a:lnTo>
                <a:lnTo>
                  <a:pt x="41355" y="0"/>
                </a:lnTo>
                <a:lnTo>
                  <a:pt x="24067" y="1538"/>
                </a:lnTo>
                <a:lnTo>
                  <a:pt x="10929" y="7340"/>
                </a:lnTo>
                <a:lnTo>
                  <a:pt x="2667" y="15954"/>
                </a:lnTo>
                <a:lnTo>
                  <a:pt x="0" y="25299"/>
                </a:lnTo>
                <a:close/>
              </a:path>
            </a:pathLst>
          </a:custGeom>
          <a:ln w="3175">
            <a:solidFill>
              <a:srgbClr val="000000"/>
            </a:solidFill>
          </a:ln>
        </p:spPr>
        <p:txBody>
          <a:bodyPr wrap="square" lIns="0" tIns="0" rIns="0" bIns="0" rtlCol="0"/>
          <a:lstStyle/>
          <a:p>
            <a:endParaRPr/>
          </a:p>
        </p:txBody>
      </p:sp>
      <p:sp>
        <p:nvSpPr>
          <p:cNvPr id="286" name="object 286"/>
          <p:cNvSpPr/>
          <p:nvPr/>
        </p:nvSpPr>
        <p:spPr>
          <a:xfrm>
            <a:off x="7967990" y="4965425"/>
            <a:ext cx="44648" cy="36611"/>
          </a:xfrm>
          <a:custGeom>
            <a:avLst/>
            <a:gdLst/>
            <a:ahLst/>
            <a:cxnLst/>
            <a:rect l="l" t="t" r="r" b="b"/>
            <a:pathLst>
              <a:path w="63500" h="52070">
                <a:moveTo>
                  <a:pt x="0" y="25275"/>
                </a:moveTo>
                <a:lnTo>
                  <a:pt x="3988" y="37125"/>
                </a:lnTo>
                <a:lnTo>
                  <a:pt x="14140" y="46779"/>
                </a:lnTo>
                <a:lnTo>
                  <a:pt x="27739" y="51907"/>
                </a:lnTo>
                <a:lnTo>
                  <a:pt x="43622" y="49231"/>
                </a:lnTo>
                <a:lnTo>
                  <a:pt x="55867" y="41910"/>
                </a:lnTo>
                <a:lnTo>
                  <a:pt x="63010" y="31783"/>
                </a:lnTo>
                <a:lnTo>
                  <a:pt x="60601" y="17295"/>
                </a:lnTo>
                <a:lnTo>
                  <a:pt x="52694" y="6433"/>
                </a:lnTo>
                <a:lnTo>
                  <a:pt x="41241" y="0"/>
                </a:lnTo>
                <a:lnTo>
                  <a:pt x="23900" y="1530"/>
                </a:lnTo>
                <a:lnTo>
                  <a:pt x="10797" y="7343"/>
                </a:lnTo>
                <a:lnTo>
                  <a:pt x="2610" y="15977"/>
                </a:lnTo>
                <a:lnTo>
                  <a:pt x="0" y="25275"/>
                </a:lnTo>
                <a:close/>
              </a:path>
            </a:pathLst>
          </a:custGeom>
          <a:ln w="3175">
            <a:solidFill>
              <a:srgbClr val="000000"/>
            </a:solidFill>
          </a:ln>
        </p:spPr>
        <p:txBody>
          <a:bodyPr wrap="square" lIns="0" tIns="0" rIns="0" bIns="0" rtlCol="0"/>
          <a:lstStyle/>
          <a:p>
            <a:endParaRPr/>
          </a:p>
        </p:txBody>
      </p:sp>
      <p:sp>
        <p:nvSpPr>
          <p:cNvPr id="287" name="object 287"/>
          <p:cNvSpPr/>
          <p:nvPr/>
        </p:nvSpPr>
        <p:spPr>
          <a:xfrm>
            <a:off x="8041338" y="4974781"/>
            <a:ext cx="44202" cy="36611"/>
          </a:xfrm>
          <a:custGeom>
            <a:avLst/>
            <a:gdLst/>
            <a:ahLst/>
            <a:cxnLst/>
            <a:rect l="l" t="t" r="r" b="b"/>
            <a:pathLst>
              <a:path w="62865" h="52070">
                <a:moveTo>
                  <a:pt x="0" y="25322"/>
                </a:moveTo>
                <a:lnTo>
                  <a:pt x="3966" y="37276"/>
                </a:lnTo>
                <a:lnTo>
                  <a:pt x="14091" y="46892"/>
                </a:lnTo>
                <a:lnTo>
                  <a:pt x="27714" y="51959"/>
                </a:lnTo>
                <a:lnTo>
                  <a:pt x="43474" y="49300"/>
                </a:lnTo>
                <a:lnTo>
                  <a:pt x="55694" y="41989"/>
                </a:lnTo>
                <a:lnTo>
                  <a:pt x="62822" y="31792"/>
                </a:lnTo>
                <a:lnTo>
                  <a:pt x="60351" y="17268"/>
                </a:lnTo>
                <a:lnTo>
                  <a:pt x="52368" y="6399"/>
                </a:lnTo>
                <a:lnTo>
                  <a:pt x="40917" y="0"/>
                </a:lnTo>
                <a:lnTo>
                  <a:pt x="23624" y="1586"/>
                </a:lnTo>
                <a:lnTo>
                  <a:pt x="10586" y="7480"/>
                </a:lnTo>
                <a:lnTo>
                  <a:pt x="2491" y="16201"/>
                </a:lnTo>
                <a:lnTo>
                  <a:pt x="0" y="25322"/>
                </a:lnTo>
                <a:close/>
              </a:path>
            </a:pathLst>
          </a:custGeom>
          <a:ln w="3175">
            <a:solidFill>
              <a:srgbClr val="000000"/>
            </a:solidFill>
          </a:ln>
        </p:spPr>
        <p:txBody>
          <a:bodyPr wrap="square" lIns="0" tIns="0" rIns="0" bIns="0" rtlCol="0"/>
          <a:lstStyle/>
          <a:p>
            <a:endParaRPr/>
          </a:p>
        </p:txBody>
      </p:sp>
      <p:sp>
        <p:nvSpPr>
          <p:cNvPr id="288" name="object 288"/>
          <p:cNvSpPr/>
          <p:nvPr/>
        </p:nvSpPr>
        <p:spPr>
          <a:xfrm>
            <a:off x="8114606" y="4946547"/>
            <a:ext cx="44648" cy="36611"/>
          </a:xfrm>
          <a:custGeom>
            <a:avLst/>
            <a:gdLst/>
            <a:ahLst/>
            <a:cxnLst/>
            <a:rect l="l" t="t" r="r" b="b"/>
            <a:pathLst>
              <a:path w="63500" h="52070">
                <a:moveTo>
                  <a:pt x="0" y="25408"/>
                </a:moveTo>
                <a:lnTo>
                  <a:pt x="4002" y="37228"/>
                </a:lnTo>
                <a:lnTo>
                  <a:pt x="14200" y="46787"/>
                </a:lnTo>
                <a:lnTo>
                  <a:pt x="27886" y="51828"/>
                </a:lnTo>
                <a:lnTo>
                  <a:pt x="43626" y="49135"/>
                </a:lnTo>
                <a:lnTo>
                  <a:pt x="55830" y="41778"/>
                </a:lnTo>
                <a:lnTo>
                  <a:pt x="62896" y="31583"/>
                </a:lnTo>
                <a:lnTo>
                  <a:pt x="60341" y="17147"/>
                </a:lnTo>
                <a:lnTo>
                  <a:pt x="52246" y="6329"/>
                </a:lnTo>
                <a:lnTo>
                  <a:pt x="40704" y="0"/>
                </a:lnTo>
                <a:lnTo>
                  <a:pt x="23516" y="1655"/>
                </a:lnTo>
                <a:lnTo>
                  <a:pt x="10507" y="7625"/>
                </a:lnTo>
                <a:lnTo>
                  <a:pt x="2430" y="16416"/>
                </a:lnTo>
                <a:lnTo>
                  <a:pt x="0" y="25408"/>
                </a:lnTo>
                <a:close/>
              </a:path>
            </a:pathLst>
          </a:custGeom>
          <a:ln w="3175">
            <a:solidFill>
              <a:srgbClr val="000000"/>
            </a:solidFill>
          </a:ln>
        </p:spPr>
        <p:txBody>
          <a:bodyPr wrap="square" lIns="0" tIns="0" rIns="0" bIns="0" rtlCol="0"/>
          <a:lstStyle/>
          <a:p>
            <a:endParaRPr/>
          </a:p>
        </p:txBody>
      </p:sp>
      <p:sp>
        <p:nvSpPr>
          <p:cNvPr id="289" name="object 289"/>
          <p:cNvSpPr/>
          <p:nvPr/>
        </p:nvSpPr>
        <p:spPr>
          <a:xfrm>
            <a:off x="8187795" y="4946581"/>
            <a:ext cx="44648" cy="36611"/>
          </a:xfrm>
          <a:custGeom>
            <a:avLst/>
            <a:gdLst/>
            <a:ahLst/>
            <a:cxnLst/>
            <a:rect l="l" t="t" r="r" b="b"/>
            <a:pathLst>
              <a:path w="63500" h="52070">
                <a:moveTo>
                  <a:pt x="0" y="25361"/>
                </a:moveTo>
                <a:lnTo>
                  <a:pt x="4033" y="37158"/>
                </a:lnTo>
                <a:lnTo>
                  <a:pt x="14272" y="46708"/>
                </a:lnTo>
                <a:lnTo>
                  <a:pt x="27930" y="51768"/>
                </a:lnTo>
                <a:lnTo>
                  <a:pt x="43736" y="49102"/>
                </a:lnTo>
                <a:lnTo>
                  <a:pt x="55974" y="41792"/>
                </a:lnTo>
                <a:lnTo>
                  <a:pt x="63081" y="31647"/>
                </a:lnTo>
                <a:lnTo>
                  <a:pt x="60571" y="17194"/>
                </a:lnTo>
                <a:lnTo>
                  <a:pt x="52531" y="6363"/>
                </a:lnTo>
                <a:lnTo>
                  <a:pt x="41020" y="0"/>
                </a:lnTo>
                <a:lnTo>
                  <a:pt x="23830" y="1604"/>
                </a:lnTo>
                <a:lnTo>
                  <a:pt x="10750" y="7495"/>
                </a:lnTo>
                <a:lnTo>
                  <a:pt x="2556" y="16202"/>
                </a:lnTo>
                <a:lnTo>
                  <a:pt x="0" y="25361"/>
                </a:lnTo>
                <a:close/>
              </a:path>
            </a:pathLst>
          </a:custGeom>
          <a:ln w="3175">
            <a:solidFill>
              <a:srgbClr val="000000"/>
            </a:solidFill>
          </a:ln>
        </p:spPr>
        <p:txBody>
          <a:bodyPr wrap="square" lIns="0" tIns="0" rIns="0" bIns="0" rtlCol="0"/>
          <a:lstStyle/>
          <a:p>
            <a:endParaRPr/>
          </a:p>
        </p:txBody>
      </p:sp>
      <p:sp>
        <p:nvSpPr>
          <p:cNvPr id="290" name="object 290"/>
          <p:cNvSpPr/>
          <p:nvPr/>
        </p:nvSpPr>
        <p:spPr>
          <a:xfrm>
            <a:off x="8266699" y="4904186"/>
            <a:ext cx="44648" cy="36611"/>
          </a:xfrm>
          <a:custGeom>
            <a:avLst/>
            <a:gdLst/>
            <a:ahLst/>
            <a:cxnLst/>
            <a:rect l="l" t="t" r="r" b="b"/>
            <a:pathLst>
              <a:path w="63500" h="52070">
                <a:moveTo>
                  <a:pt x="0" y="25329"/>
                </a:moveTo>
                <a:lnTo>
                  <a:pt x="3951" y="37110"/>
                </a:lnTo>
                <a:lnTo>
                  <a:pt x="14063" y="46736"/>
                </a:lnTo>
                <a:lnTo>
                  <a:pt x="27724" y="51921"/>
                </a:lnTo>
                <a:lnTo>
                  <a:pt x="43606" y="49273"/>
                </a:lnTo>
                <a:lnTo>
                  <a:pt x="55850" y="41974"/>
                </a:lnTo>
                <a:lnTo>
                  <a:pt x="63000" y="31862"/>
                </a:lnTo>
                <a:lnTo>
                  <a:pt x="60579" y="17300"/>
                </a:lnTo>
                <a:lnTo>
                  <a:pt x="52655" y="6408"/>
                </a:lnTo>
                <a:lnTo>
                  <a:pt x="41249" y="0"/>
                </a:lnTo>
                <a:lnTo>
                  <a:pt x="23896" y="1563"/>
                </a:lnTo>
                <a:lnTo>
                  <a:pt x="10788" y="7398"/>
                </a:lnTo>
                <a:lnTo>
                  <a:pt x="2602" y="16043"/>
                </a:lnTo>
                <a:lnTo>
                  <a:pt x="0" y="25329"/>
                </a:lnTo>
                <a:close/>
              </a:path>
            </a:pathLst>
          </a:custGeom>
          <a:ln w="3175">
            <a:solidFill>
              <a:srgbClr val="000000"/>
            </a:solidFill>
          </a:ln>
        </p:spPr>
        <p:txBody>
          <a:bodyPr wrap="square" lIns="0" tIns="0" rIns="0" bIns="0" rtlCol="0"/>
          <a:lstStyle/>
          <a:p>
            <a:endParaRPr/>
          </a:p>
        </p:txBody>
      </p:sp>
      <p:sp>
        <p:nvSpPr>
          <p:cNvPr id="291" name="object 291"/>
          <p:cNvSpPr/>
          <p:nvPr/>
        </p:nvSpPr>
        <p:spPr>
          <a:xfrm>
            <a:off x="8266699" y="5012466"/>
            <a:ext cx="44648" cy="36611"/>
          </a:xfrm>
          <a:custGeom>
            <a:avLst/>
            <a:gdLst/>
            <a:ahLst/>
            <a:cxnLst/>
            <a:rect l="l" t="t" r="r" b="b"/>
            <a:pathLst>
              <a:path w="63500" h="52070">
                <a:moveTo>
                  <a:pt x="0" y="25380"/>
                </a:moveTo>
                <a:lnTo>
                  <a:pt x="3977" y="37150"/>
                </a:lnTo>
                <a:lnTo>
                  <a:pt x="14148" y="46692"/>
                </a:lnTo>
                <a:lnTo>
                  <a:pt x="27875" y="51774"/>
                </a:lnTo>
                <a:lnTo>
                  <a:pt x="43748" y="49121"/>
                </a:lnTo>
                <a:lnTo>
                  <a:pt x="55982" y="41827"/>
                </a:lnTo>
                <a:lnTo>
                  <a:pt x="63074" y="31702"/>
                </a:lnTo>
                <a:lnTo>
                  <a:pt x="60584" y="17213"/>
                </a:lnTo>
                <a:lnTo>
                  <a:pt x="52576" y="6364"/>
                </a:lnTo>
                <a:lnTo>
                  <a:pt x="41088" y="0"/>
                </a:lnTo>
                <a:lnTo>
                  <a:pt x="23779" y="1607"/>
                </a:lnTo>
                <a:lnTo>
                  <a:pt x="10699" y="7492"/>
                </a:lnTo>
                <a:lnTo>
                  <a:pt x="2546" y="16188"/>
                </a:lnTo>
                <a:lnTo>
                  <a:pt x="0" y="25380"/>
                </a:lnTo>
                <a:close/>
              </a:path>
            </a:pathLst>
          </a:custGeom>
          <a:ln w="3175">
            <a:solidFill>
              <a:srgbClr val="000000"/>
            </a:solidFill>
          </a:ln>
        </p:spPr>
        <p:txBody>
          <a:bodyPr wrap="square" lIns="0" tIns="0" rIns="0" bIns="0" rtlCol="0"/>
          <a:lstStyle/>
          <a:p>
            <a:endParaRPr/>
          </a:p>
        </p:txBody>
      </p:sp>
      <p:sp>
        <p:nvSpPr>
          <p:cNvPr id="292" name="object 292"/>
          <p:cNvSpPr/>
          <p:nvPr/>
        </p:nvSpPr>
        <p:spPr>
          <a:xfrm>
            <a:off x="8340047" y="4998420"/>
            <a:ext cx="44648" cy="36611"/>
          </a:xfrm>
          <a:custGeom>
            <a:avLst/>
            <a:gdLst/>
            <a:ahLst/>
            <a:cxnLst/>
            <a:rect l="l" t="t" r="r" b="b"/>
            <a:pathLst>
              <a:path w="63500" h="52070">
                <a:moveTo>
                  <a:pt x="0" y="25323"/>
                </a:moveTo>
                <a:lnTo>
                  <a:pt x="4014" y="37162"/>
                </a:lnTo>
                <a:lnTo>
                  <a:pt x="14226" y="46731"/>
                </a:lnTo>
                <a:lnTo>
                  <a:pt x="27890" y="51755"/>
                </a:lnTo>
                <a:lnTo>
                  <a:pt x="43617" y="49074"/>
                </a:lnTo>
                <a:lnTo>
                  <a:pt x="55889" y="41759"/>
                </a:lnTo>
                <a:lnTo>
                  <a:pt x="63062" y="31619"/>
                </a:lnTo>
                <a:lnTo>
                  <a:pt x="60546" y="17210"/>
                </a:lnTo>
                <a:lnTo>
                  <a:pt x="52484" y="6391"/>
                </a:lnTo>
                <a:lnTo>
                  <a:pt x="40966" y="0"/>
                </a:lnTo>
                <a:lnTo>
                  <a:pt x="23708" y="1578"/>
                </a:lnTo>
                <a:lnTo>
                  <a:pt x="10655" y="7462"/>
                </a:lnTo>
                <a:lnTo>
                  <a:pt x="2522" y="16171"/>
                </a:lnTo>
                <a:lnTo>
                  <a:pt x="0" y="25323"/>
                </a:lnTo>
                <a:close/>
              </a:path>
            </a:pathLst>
          </a:custGeom>
          <a:ln w="3175">
            <a:solidFill>
              <a:srgbClr val="000000"/>
            </a:solidFill>
          </a:ln>
        </p:spPr>
        <p:txBody>
          <a:bodyPr wrap="square" lIns="0" tIns="0" rIns="0" bIns="0" rtlCol="0"/>
          <a:lstStyle/>
          <a:p>
            <a:endParaRPr/>
          </a:p>
        </p:txBody>
      </p:sp>
      <p:sp>
        <p:nvSpPr>
          <p:cNvPr id="293" name="object 293"/>
          <p:cNvSpPr/>
          <p:nvPr/>
        </p:nvSpPr>
        <p:spPr>
          <a:xfrm>
            <a:off x="8340047" y="4866497"/>
            <a:ext cx="44648" cy="36611"/>
          </a:xfrm>
          <a:custGeom>
            <a:avLst/>
            <a:gdLst/>
            <a:ahLst/>
            <a:cxnLst/>
            <a:rect l="l" t="t" r="r" b="b"/>
            <a:pathLst>
              <a:path w="63500" h="52070">
                <a:moveTo>
                  <a:pt x="0" y="25511"/>
                </a:moveTo>
                <a:lnTo>
                  <a:pt x="4015" y="37349"/>
                </a:lnTo>
                <a:lnTo>
                  <a:pt x="14230" y="46915"/>
                </a:lnTo>
                <a:lnTo>
                  <a:pt x="27896" y="51935"/>
                </a:lnTo>
                <a:lnTo>
                  <a:pt x="43623" y="49253"/>
                </a:lnTo>
                <a:lnTo>
                  <a:pt x="55895" y="41939"/>
                </a:lnTo>
                <a:lnTo>
                  <a:pt x="63065" y="31798"/>
                </a:lnTo>
                <a:lnTo>
                  <a:pt x="60565" y="17293"/>
                </a:lnTo>
                <a:lnTo>
                  <a:pt x="52549" y="6426"/>
                </a:lnTo>
                <a:lnTo>
                  <a:pt x="41086" y="0"/>
                </a:lnTo>
                <a:lnTo>
                  <a:pt x="23834" y="1539"/>
                </a:lnTo>
                <a:lnTo>
                  <a:pt x="10776" y="7380"/>
                </a:lnTo>
                <a:lnTo>
                  <a:pt x="2606" y="16086"/>
                </a:lnTo>
                <a:lnTo>
                  <a:pt x="0" y="25511"/>
                </a:lnTo>
                <a:close/>
              </a:path>
            </a:pathLst>
          </a:custGeom>
          <a:ln w="3175">
            <a:solidFill>
              <a:srgbClr val="000000"/>
            </a:solidFill>
          </a:ln>
        </p:spPr>
        <p:txBody>
          <a:bodyPr wrap="square" lIns="0" tIns="0" rIns="0" bIns="0" rtlCol="0"/>
          <a:lstStyle/>
          <a:p>
            <a:endParaRPr/>
          </a:p>
        </p:txBody>
      </p:sp>
      <p:sp>
        <p:nvSpPr>
          <p:cNvPr id="294" name="object 294"/>
          <p:cNvSpPr txBox="1"/>
          <p:nvPr/>
        </p:nvSpPr>
        <p:spPr>
          <a:xfrm>
            <a:off x="7333462" y="5386274"/>
            <a:ext cx="224135" cy="76944"/>
          </a:xfrm>
          <a:prstGeom prst="rect">
            <a:avLst/>
          </a:prstGeom>
        </p:spPr>
        <p:txBody>
          <a:bodyPr vert="horz" wrap="square" lIns="0" tIns="0" rIns="0" bIns="0" rtlCol="0">
            <a:spAutoFit/>
          </a:bodyPr>
          <a:lstStyle/>
          <a:p>
            <a:pPr marL="8929"/>
            <a:r>
              <a:rPr sz="500" spc="56" dirty="0">
                <a:latin typeface="Helvetica"/>
                <a:cs typeface="Helvetica"/>
              </a:rPr>
              <a:t>z </a:t>
            </a:r>
            <a:r>
              <a:rPr sz="500" spc="-60" dirty="0">
                <a:latin typeface="Helvetica"/>
                <a:cs typeface="Helvetica"/>
              </a:rPr>
              <a:t> </a:t>
            </a:r>
            <a:r>
              <a:rPr sz="500" spc="42" dirty="0">
                <a:latin typeface="Helvetica"/>
                <a:cs typeface="Helvetica"/>
              </a:rPr>
              <a:t>[</a:t>
            </a:r>
            <a:r>
              <a:rPr sz="500" spc="49" dirty="0">
                <a:latin typeface="Helvetica"/>
                <a:cs typeface="Helvetica"/>
              </a:rPr>
              <a:t>n</a:t>
            </a:r>
            <a:r>
              <a:rPr sz="500" spc="105" dirty="0">
                <a:latin typeface="Helvetica"/>
                <a:cs typeface="Helvetica"/>
              </a:rPr>
              <a:t>m</a:t>
            </a:r>
            <a:r>
              <a:rPr sz="500" spc="32" dirty="0">
                <a:latin typeface="Helvetica"/>
                <a:cs typeface="Helvetica"/>
              </a:rPr>
              <a:t>]</a:t>
            </a:r>
            <a:endParaRPr sz="500" dirty="0">
              <a:latin typeface="Helvetica"/>
              <a:cs typeface="Helvetica"/>
            </a:endParaRPr>
          </a:p>
        </p:txBody>
      </p:sp>
      <p:sp>
        <p:nvSpPr>
          <p:cNvPr id="295" name="object 295"/>
          <p:cNvSpPr txBox="1"/>
          <p:nvPr/>
        </p:nvSpPr>
        <p:spPr>
          <a:xfrm>
            <a:off x="6101643" y="4339292"/>
            <a:ext cx="184666" cy="596503"/>
          </a:xfrm>
          <a:prstGeom prst="rect">
            <a:avLst/>
          </a:prstGeom>
        </p:spPr>
        <p:txBody>
          <a:bodyPr vert="vert270" wrap="square" lIns="0" tIns="0" rIns="0" bIns="0" rtlCol="0">
            <a:spAutoFit/>
          </a:bodyPr>
          <a:lstStyle/>
          <a:p>
            <a:pPr marL="8929"/>
            <a:r>
              <a:rPr sz="600" spc="-11" dirty="0">
                <a:latin typeface="Helvetica"/>
                <a:cs typeface="Helvetica"/>
              </a:rPr>
              <a:t>a</a:t>
            </a:r>
            <a:r>
              <a:rPr sz="600" spc="4" dirty="0">
                <a:latin typeface="Helvetica"/>
                <a:cs typeface="Helvetica"/>
              </a:rPr>
              <a:t>m</a:t>
            </a:r>
            <a:r>
              <a:rPr sz="600" spc="-11" dirty="0">
                <a:latin typeface="Helvetica"/>
                <a:cs typeface="Helvetica"/>
              </a:rPr>
              <a:t>p</a:t>
            </a:r>
            <a:r>
              <a:rPr sz="600" dirty="0">
                <a:latin typeface="Helvetica"/>
                <a:cs typeface="Helvetica"/>
              </a:rPr>
              <a:t>li</a:t>
            </a:r>
            <a:r>
              <a:rPr sz="600" spc="11" dirty="0">
                <a:latin typeface="Helvetica"/>
                <a:cs typeface="Helvetica"/>
              </a:rPr>
              <a:t>t</a:t>
            </a:r>
            <a:r>
              <a:rPr sz="600" spc="-11" dirty="0">
                <a:latin typeface="Helvetica"/>
                <a:cs typeface="Helvetica"/>
              </a:rPr>
              <a:t>ud</a:t>
            </a:r>
            <a:r>
              <a:rPr sz="600" dirty="0">
                <a:latin typeface="Helvetica"/>
                <a:cs typeface="Helvetica"/>
              </a:rPr>
              <a:t>e</a:t>
            </a:r>
            <a:r>
              <a:rPr sz="600" spc="-21" dirty="0">
                <a:latin typeface="Helvetica"/>
                <a:cs typeface="Helvetica"/>
              </a:rPr>
              <a:t> </a:t>
            </a:r>
            <a:r>
              <a:rPr sz="600" spc="-11" dirty="0">
                <a:latin typeface="Helvetica"/>
                <a:cs typeface="Helvetica"/>
              </a:rPr>
              <a:t>no</a:t>
            </a:r>
            <a:r>
              <a:rPr sz="600" spc="-14" dirty="0">
                <a:latin typeface="Helvetica"/>
                <a:cs typeface="Helvetica"/>
              </a:rPr>
              <a:t>r</a:t>
            </a:r>
            <a:r>
              <a:rPr sz="600" spc="4" dirty="0">
                <a:latin typeface="Helvetica"/>
                <a:cs typeface="Helvetica"/>
              </a:rPr>
              <a:t>m</a:t>
            </a:r>
            <a:r>
              <a:rPr sz="600" spc="-11" dirty="0">
                <a:latin typeface="Helvetica"/>
                <a:cs typeface="Helvetica"/>
              </a:rPr>
              <a:t>a</a:t>
            </a:r>
            <a:r>
              <a:rPr sz="600" dirty="0">
                <a:latin typeface="Helvetica"/>
                <a:cs typeface="Helvetica"/>
              </a:rPr>
              <a:t>li</a:t>
            </a:r>
            <a:r>
              <a:rPr sz="600" spc="14" dirty="0">
                <a:latin typeface="Helvetica"/>
                <a:cs typeface="Helvetica"/>
              </a:rPr>
              <a:t>s</a:t>
            </a:r>
            <a:r>
              <a:rPr sz="600" spc="-11" dirty="0">
                <a:latin typeface="Helvetica"/>
                <a:cs typeface="Helvetica"/>
              </a:rPr>
              <a:t>e</a:t>
            </a:r>
            <a:r>
              <a:rPr sz="600" dirty="0">
                <a:latin typeface="Helvetica"/>
                <a:cs typeface="Helvetica"/>
              </a:rPr>
              <a:t>d</a:t>
            </a:r>
          </a:p>
        </p:txBody>
      </p:sp>
      <p:sp>
        <p:nvSpPr>
          <p:cNvPr id="296" name="object 296"/>
          <p:cNvSpPr/>
          <p:nvPr/>
        </p:nvSpPr>
        <p:spPr>
          <a:xfrm>
            <a:off x="6389769" y="3975451"/>
            <a:ext cx="2074366" cy="1092994"/>
          </a:xfrm>
          <a:custGeom>
            <a:avLst/>
            <a:gdLst/>
            <a:ahLst/>
            <a:cxnLst/>
            <a:rect l="l" t="t" r="r" b="b"/>
            <a:pathLst>
              <a:path w="2950209" h="1554479">
                <a:moveTo>
                  <a:pt x="0" y="0"/>
                </a:moveTo>
                <a:lnTo>
                  <a:pt x="48003" y="40330"/>
                </a:lnTo>
                <a:lnTo>
                  <a:pt x="96278" y="93760"/>
                </a:lnTo>
                <a:lnTo>
                  <a:pt x="144282" y="167448"/>
                </a:lnTo>
                <a:lnTo>
                  <a:pt x="200561" y="241137"/>
                </a:lnTo>
                <a:lnTo>
                  <a:pt x="248564" y="321516"/>
                </a:lnTo>
                <a:lnTo>
                  <a:pt x="296568" y="408586"/>
                </a:lnTo>
                <a:lnTo>
                  <a:pt x="344843" y="495562"/>
                </a:lnTo>
                <a:lnTo>
                  <a:pt x="400851" y="582820"/>
                </a:lnTo>
                <a:lnTo>
                  <a:pt x="448855" y="669889"/>
                </a:lnTo>
                <a:lnTo>
                  <a:pt x="497129" y="756959"/>
                </a:lnTo>
                <a:lnTo>
                  <a:pt x="545133" y="837338"/>
                </a:lnTo>
                <a:lnTo>
                  <a:pt x="601141" y="917623"/>
                </a:lnTo>
                <a:lnTo>
                  <a:pt x="649461" y="991312"/>
                </a:lnTo>
                <a:lnTo>
                  <a:pt x="697442" y="1065001"/>
                </a:lnTo>
                <a:lnTo>
                  <a:pt x="745423" y="1131811"/>
                </a:lnTo>
                <a:lnTo>
                  <a:pt x="801759" y="1192147"/>
                </a:lnTo>
                <a:lnTo>
                  <a:pt x="849740" y="1252474"/>
                </a:lnTo>
                <a:lnTo>
                  <a:pt x="897947" y="1306129"/>
                </a:lnTo>
                <a:lnTo>
                  <a:pt x="946041" y="1352877"/>
                </a:lnTo>
                <a:lnTo>
                  <a:pt x="1002038" y="1393171"/>
                </a:lnTo>
                <a:lnTo>
                  <a:pt x="1050245" y="1426557"/>
                </a:lnTo>
                <a:lnTo>
                  <a:pt x="1098226" y="1460178"/>
                </a:lnTo>
                <a:lnTo>
                  <a:pt x="1146320" y="1486893"/>
                </a:lnTo>
                <a:lnTo>
                  <a:pt x="1202543" y="1513598"/>
                </a:lnTo>
                <a:lnTo>
                  <a:pt x="1250524" y="1526960"/>
                </a:lnTo>
                <a:lnTo>
                  <a:pt x="1298618" y="1540539"/>
                </a:lnTo>
                <a:lnTo>
                  <a:pt x="1346825" y="1553901"/>
                </a:lnTo>
                <a:lnTo>
                  <a:pt x="1394806" y="1553901"/>
                </a:lnTo>
                <a:lnTo>
                  <a:pt x="1451141" y="1553901"/>
                </a:lnTo>
                <a:lnTo>
                  <a:pt x="1499123" y="1553901"/>
                </a:lnTo>
                <a:lnTo>
                  <a:pt x="1547104" y="1547220"/>
                </a:lnTo>
                <a:lnTo>
                  <a:pt x="1595424" y="1540539"/>
                </a:lnTo>
                <a:lnTo>
                  <a:pt x="1651420" y="1526960"/>
                </a:lnTo>
                <a:lnTo>
                  <a:pt x="1699402" y="1520279"/>
                </a:lnTo>
                <a:lnTo>
                  <a:pt x="1747721" y="1506927"/>
                </a:lnTo>
                <a:lnTo>
                  <a:pt x="1795703" y="1500246"/>
                </a:lnTo>
                <a:lnTo>
                  <a:pt x="1851699" y="1493565"/>
                </a:lnTo>
                <a:lnTo>
                  <a:pt x="1900019" y="1486893"/>
                </a:lnTo>
                <a:lnTo>
                  <a:pt x="1948000" y="1480212"/>
                </a:lnTo>
                <a:lnTo>
                  <a:pt x="1995982" y="1473531"/>
                </a:lnTo>
                <a:lnTo>
                  <a:pt x="2052317" y="1473531"/>
                </a:lnTo>
                <a:lnTo>
                  <a:pt x="2100298" y="1466859"/>
                </a:lnTo>
                <a:lnTo>
                  <a:pt x="2148505" y="1460178"/>
                </a:lnTo>
                <a:lnTo>
                  <a:pt x="2196599" y="1460178"/>
                </a:lnTo>
                <a:lnTo>
                  <a:pt x="2252596" y="1460178"/>
                </a:lnTo>
                <a:lnTo>
                  <a:pt x="2300803" y="1460178"/>
                </a:lnTo>
                <a:lnTo>
                  <a:pt x="2348897" y="1453497"/>
                </a:lnTo>
                <a:lnTo>
                  <a:pt x="2396878" y="1453497"/>
                </a:lnTo>
                <a:lnTo>
                  <a:pt x="2453101" y="1453497"/>
                </a:lnTo>
                <a:lnTo>
                  <a:pt x="2501082" y="1453497"/>
                </a:lnTo>
                <a:lnTo>
                  <a:pt x="2549176" y="1453497"/>
                </a:lnTo>
                <a:lnTo>
                  <a:pt x="2597383" y="1460178"/>
                </a:lnTo>
                <a:lnTo>
                  <a:pt x="2845982" y="1460178"/>
                </a:lnTo>
                <a:lnTo>
                  <a:pt x="2901979" y="1466859"/>
                </a:lnTo>
                <a:lnTo>
                  <a:pt x="2949960" y="1466859"/>
                </a:lnTo>
              </a:path>
            </a:pathLst>
          </a:custGeom>
          <a:ln w="3175">
            <a:solidFill>
              <a:srgbClr val="0000FF"/>
            </a:solidFill>
          </a:ln>
        </p:spPr>
        <p:txBody>
          <a:bodyPr wrap="square" lIns="0" tIns="0" rIns="0" bIns="0" rtlCol="0"/>
          <a:lstStyle/>
          <a:p>
            <a:endParaRPr/>
          </a:p>
        </p:txBody>
      </p:sp>
      <p:sp>
        <p:nvSpPr>
          <p:cNvPr id="297" name="object 297"/>
          <p:cNvSpPr/>
          <p:nvPr/>
        </p:nvSpPr>
        <p:spPr>
          <a:xfrm>
            <a:off x="6553293" y="4254269"/>
            <a:ext cx="44648" cy="36611"/>
          </a:xfrm>
          <a:custGeom>
            <a:avLst/>
            <a:gdLst/>
            <a:ahLst/>
            <a:cxnLst/>
            <a:rect l="l" t="t" r="r" b="b"/>
            <a:pathLst>
              <a:path w="63500" h="52070">
                <a:moveTo>
                  <a:pt x="0" y="25614"/>
                </a:moveTo>
                <a:lnTo>
                  <a:pt x="4008" y="37412"/>
                </a:lnTo>
                <a:lnTo>
                  <a:pt x="14219" y="46970"/>
                </a:lnTo>
                <a:lnTo>
                  <a:pt x="27912" y="51998"/>
                </a:lnTo>
                <a:lnTo>
                  <a:pt x="43664" y="49287"/>
                </a:lnTo>
                <a:lnTo>
                  <a:pt x="55862" y="41908"/>
                </a:lnTo>
                <a:lnTo>
                  <a:pt x="62904" y="31713"/>
                </a:lnTo>
                <a:lnTo>
                  <a:pt x="60359" y="17225"/>
                </a:lnTo>
                <a:lnTo>
                  <a:pt x="52305" y="6370"/>
                </a:lnTo>
                <a:lnTo>
                  <a:pt x="40792" y="0"/>
                </a:lnTo>
                <a:lnTo>
                  <a:pt x="23610" y="1621"/>
                </a:lnTo>
                <a:lnTo>
                  <a:pt x="10605" y="7562"/>
                </a:lnTo>
                <a:lnTo>
                  <a:pt x="2503" y="16363"/>
                </a:lnTo>
                <a:lnTo>
                  <a:pt x="0" y="25614"/>
                </a:lnTo>
                <a:close/>
              </a:path>
            </a:pathLst>
          </a:custGeom>
          <a:ln w="3175">
            <a:solidFill>
              <a:srgbClr val="000000"/>
            </a:solidFill>
          </a:ln>
        </p:spPr>
        <p:txBody>
          <a:bodyPr wrap="square" lIns="0" tIns="0" rIns="0" bIns="0" rtlCol="0"/>
          <a:lstStyle/>
          <a:p>
            <a:endParaRPr/>
          </a:p>
        </p:txBody>
      </p:sp>
      <p:sp>
        <p:nvSpPr>
          <p:cNvPr id="298" name="object 298"/>
          <p:cNvSpPr/>
          <p:nvPr/>
        </p:nvSpPr>
        <p:spPr>
          <a:xfrm>
            <a:off x="6699742" y="4452156"/>
            <a:ext cx="44648" cy="36611"/>
          </a:xfrm>
          <a:custGeom>
            <a:avLst/>
            <a:gdLst/>
            <a:ahLst/>
            <a:cxnLst/>
            <a:rect l="l" t="t" r="r" b="b"/>
            <a:pathLst>
              <a:path w="63500" h="52070">
                <a:moveTo>
                  <a:pt x="0" y="25267"/>
                </a:moveTo>
                <a:lnTo>
                  <a:pt x="3998" y="37110"/>
                </a:lnTo>
                <a:lnTo>
                  <a:pt x="14186" y="46687"/>
                </a:lnTo>
                <a:lnTo>
                  <a:pt x="27851" y="51735"/>
                </a:lnTo>
                <a:lnTo>
                  <a:pt x="43712" y="49069"/>
                </a:lnTo>
                <a:lnTo>
                  <a:pt x="55967" y="41774"/>
                </a:lnTo>
                <a:lnTo>
                  <a:pt x="63096" y="31650"/>
                </a:lnTo>
                <a:lnTo>
                  <a:pt x="60631" y="17232"/>
                </a:lnTo>
                <a:lnTo>
                  <a:pt x="52646" y="6402"/>
                </a:lnTo>
                <a:lnTo>
                  <a:pt x="41136" y="0"/>
                </a:lnTo>
                <a:lnTo>
                  <a:pt x="23805" y="1566"/>
                </a:lnTo>
                <a:lnTo>
                  <a:pt x="10718" y="7420"/>
                </a:lnTo>
                <a:lnTo>
                  <a:pt x="2561" y="16080"/>
                </a:lnTo>
                <a:lnTo>
                  <a:pt x="0" y="25267"/>
                </a:lnTo>
                <a:close/>
              </a:path>
            </a:pathLst>
          </a:custGeom>
          <a:ln w="3175">
            <a:solidFill>
              <a:srgbClr val="000000"/>
            </a:solidFill>
          </a:ln>
        </p:spPr>
        <p:txBody>
          <a:bodyPr wrap="square" lIns="0" tIns="0" rIns="0" bIns="0" rtlCol="0"/>
          <a:lstStyle/>
          <a:p>
            <a:endParaRPr/>
          </a:p>
        </p:txBody>
      </p:sp>
      <p:sp>
        <p:nvSpPr>
          <p:cNvPr id="299" name="object 299"/>
          <p:cNvSpPr/>
          <p:nvPr/>
        </p:nvSpPr>
        <p:spPr>
          <a:xfrm>
            <a:off x="6773066" y="4484986"/>
            <a:ext cx="44648" cy="36611"/>
          </a:xfrm>
          <a:custGeom>
            <a:avLst/>
            <a:gdLst/>
            <a:ahLst/>
            <a:cxnLst/>
            <a:rect l="l" t="t" r="r" b="b"/>
            <a:pathLst>
              <a:path w="63500" h="52070">
                <a:moveTo>
                  <a:pt x="0" y="25597"/>
                </a:moveTo>
                <a:lnTo>
                  <a:pt x="4020" y="37443"/>
                </a:lnTo>
                <a:lnTo>
                  <a:pt x="14247" y="46989"/>
                </a:lnTo>
                <a:lnTo>
                  <a:pt x="27923" y="51986"/>
                </a:lnTo>
                <a:lnTo>
                  <a:pt x="43665" y="49289"/>
                </a:lnTo>
                <a:lnTo>
                  <a:pt x="55870" y="41934"/>
                </a:lnTo>
                <a:lnTo>
                  <a:pt x="62923" y="31732"/>
                </a:lnTo>
                <a:lnTo>
                  <a:pt x="60382" y="17241"/>
                </a:lnTo>
                <a:lnTo>
                  <a:pt x="52333" y="6382"/>
                </a:lnTo>
                <a:lnTo>
                  <a:pt x="40827" y="0"/>
                </a:lnTo>
                <a:lnTo>
                  <a:pt x="23654" y="1608"/>
                </a:lnTo>
                <a:lnTo>
                  <a:pt x="10642" y="7535"/>
                </a:lnTo>
                <a:lnTo>
                  <a:pt x="2521" y="16324"/>
                </a:lnTo>
                <a:lnTo>
                  <a:pt x="0" y="25597"/>
                </a:lnTo>
                <a:close/>
              </a:path>
            </a:pathLst>
          </a:custGeom>
          <a:ln w="3175">
            <a:solidFill>
              <a:srgbClr val="000000"/>
            </a:solidFill>
          </a:ln>
        </p:spPr>
        <p:txBody>
          <a:bodyPr wrap="square" lIns="0" tIns="0" rIns="0" bIns="0" rtlCol="0"/>
          <a:lstStyle/>
          <a:p>
            <a:endParaRPr/>
          </a:p>
        </p:txBody>
      </p:sp>
      <p:sp>
        <p:nvSpPr>
          <p:cNvPr id="300" name="object 300"/>
          <p:cNvSpPr/>
          <p:nvPr/>
        </p:nvSpPr>
        <p:spPr>
          <a:xfrm>
            <a:off x="6852058" y="4715692"/>
            <a:ext cx="44202" cy="36611"/>
          </a:xfrm>
          <a:custGeom>
            <a:avLst/>
            <a:gdLst/>
            <a:ahLst/>
            <a:cxnLst/>
            <a:rect l="l" t="t" r="r" b="b"/>
            <a:pathLst>
              <a:path w="62865" h="52070">
                <a:moveTo>
                  <a:pt x="0" y="25595"/>
                </a:moveTo>
                <a:lnTo>
                  <a:pt x="3987" y="37448"/>
                </a:lnTo>
                <a:lnTo>
                  <a:pt x="14159" y="47031"/>
                </a:lnTo>
                <a:lnTo>
                  <a:pt x="27834" y="52069"/>
                </a:lnTo>
                <a:lnTo>
                  <a:pt x="43593" y="49363"/>
                </a:lnTo>
                <a:lnTo>
                  <a:pt x="55770" y="41983"/>
                </a:lnTo>
                <a:lnTo>
                  <a:pt x="62797" y="31761"/>
                </a:lnTo>
                <a:lnTo>
                  <a:pt x="60271" y="17316"/>
                </a:lnTo>
                <a:lnTo>
                  <a:pt x="52248" y="6426"/>
                </a:lnTo>
                <a:lnTo>
                  <a:pt x="40760" y="0"/>
                </a:lnTo>
                <a:lnTo>
                  <a:pt x="23557" y="1638"/>
                </a:lnTo>
                <a:lnTo>
                  <a:pt x="10566" y="7622"/>
                </a:lnTo>
                <a:lnTo>
                  <a:pt x="2487" y="16431"/>
                </a:lnTo>
                <a:lnTo>
                  <a:pt x="0" y="25595"/>
                </a:lnTo>
                <a:close/>
              </a:path>
            </a:pathLst>
          </a:custGeom>
          <a:ln w="3175">
            <a:solidFill>
              <a:srgbClr val="000000"/>
            </a:solidFill>
          </a:ln>
        </p:spPr>
        <p:txBody>
          <a:bodyPr wrap="square" lIns="0" tIns="0" rIns="0" bIns="0" rtlCol="0"/>
          <a:lstStyle/>
          <a:p>
            <a:endParaRPr/>
          </a:p>
        </p:txBody>
      </p:sp>
      <p:sp>
        <p:nvSpPr>
          <p:cNvPr id="301" name="object 301"/>
          <p:cNvSpPr/>
          <p:nvPr/>
        </p:nvSpPr>
        <p:spPr>
          <a:xfrm>
            <a:off x="6925327" y="4777011"/>
            <a:ext cx="44648" cy="36611"/>
          </a:xfrm>
          <a:custGeom>
            <a:avLst/>
            <a:gdLst/>
            <a:ahLst/>
            <a:cxnLst/>
            <a:rect l="l" t="t" r="r" b="b"/>
            <a:pathLst>
              <a:path w="63500" h="52070">
                <a:moveTo>
                  <a:pt x="0" y="25455"/>
                </a:moveTo>
                <a:lnTo>
                  <a:pt x="4004" y="37283"/>
                </a:lnTo>
                <a:lnTo>
                  <a:pt x="14208" y="46831"/>
                </a:lnTo>
                <a:lnTo>
                  <a:pt x="27898" y="51859"/>
                </a:lnTo>
                <a:lnTo>
                  <a:pt x="43637" y="49169"/>
                </a:lnTo>
                <a:lnTo>
                  <a:pt x="55841" y="41817"/>
                </a:lnTo>
                <a:lnTo>
                  <a:pt x="62902" y="31619"/>
                </a:lnTo>
                <a:lnTo>
                  <a:pt x="60347" y="17175"/>
                </a:lnTo>
                <a:lnTo>
                  <a:pt x="52259" y="6344"/>
                </a:lnTo>
                <a:lnTo>
                  <a:pt x="40727" y="0"/>
                </a:lnTo>
                <a:lnTo>
                  <a:pt x="23542" y="1650"/>
                </a:lnTo>
                <a:lnTo>
                  <a:pt x="10533" y="7618"/>
                </a:lnTo>
                <a:lnTo>
                  <a:pt x="2448" y="16412"/>
                </a:lnTo>
                <a:lnTo>
                  <a:pt x="0" y="25455"/>
                </a:lnTo>
                <a:close/>
              </a:path>
            </a:pathLst>
          </a:custGeom>
          <a:ln w="3175">
            <a:solidFill>
              <a:srgbClr val="000000"/>
            </a:solidFill>
          </a:ln>
        </p:spPr>
        <p:txBody>
          <a:bodyPr wrap="square" lIns="0" tIns="0" rIns="0" bIns="0" rtlCol="0"/>
          <a:lstStyle/>
          <a:p>
            <a:endParaRPr/>
          </a:p>
        </p:txBody>
      </p:sp>
      <p:sp>
        <p:nvSpPr>
          <p:cNvPr id="302" name="object 302"/>
          <p:cNvSpPr/>
          <p:nvPr/>
        </p:nvSpPr>
        <p:spPr>
          <a:xfrm>
            <a:off x="6925327" y="4781710"/>
            <a:ext cx="44648" cy="36611"/>
          </a:xfrm>
          <a:custGeom>
            <a:avLst/>
            <a:gdLst/>
            <a:ahLst/>
            <a:cxnLst/>
            <a:rect l="l" t="t" r="r" b="b"/>
            <a:pathLst>
              <a:path w="63500" h="52070">
                <a:moveTo>
                  <a:pt x="0" y="25463"/>
                </a:moveTo>
                <a:lnTo>
                  <a:pt x="4006" y="37264"/>
                </a:lnTo>
                <a:lnTo>
                  <a:pt x="14215" y="46815"/>
                </a:lnTo>
                <a:lnTo>
                  <a:pt x="27911" y="51848"/>
                </a:lnTo>
                <a:lnTo>
                  <a:pt x="43649" y="49149"/>
                </a:lnTo>
                <a:lnTo>
                  <a:pt x="55852" y="41784"/>
                </a:lnTo>
                <a:lnTo>
                  <a:pt x="62908" y="31590"/>
                </a:lnTo>
                <a:lnTo>
                  <a:pt x="60345" y="17160"/>
                </a:lnTo>
                <a:lnTo>
                  <a:pt x="52246" y="6337"/>
                </a:lnTo>
                <a:lnTo>
                  <a:pt x="40703" y="0"/>
                </a:lnTo>
                <a:lnTo>
                  <a:pt x="23525" y="1656"/>
                </a:lnTo>
                <a:lnTo>
                  <a:pt x="10520" y="7632"/>
                </a:lnTo>
                <a:lnTo>
                  <a:pt x="2440" y="16433"/>
                </a:lnTo>
                <a:lnTo>
                  <a:pt x="0" y="25463"/>
                </a:lnTo>
                <a:close/>
              </a:path>
            </a:pathLst>
          </a:custGeom>
          <a:ln w="3175">
            <a:solidFill>
              <a:srgbClr val="000000"/>
            </a:solidFill>
          </a:ln>
        </p:spPr>
        <p:txBody>
          <a:bodyPr wrap="square" lIns="0" tIns="0" rIns="0" bIns="0" rtlCol="0"/>
          <a:lstStyle/>
          <a:p>
            <a:endParaRPr/>
          </a:p>
        </p:txBody>
      </p:sp>
      <p:sp>
        <p:nvSpPr>
          <p:cNvPr id="303" name="object 303"/>
          <p:cNvSpPr/>
          <p:nvPr/>
        </p:nvSpPr>
        <p:spPr>
          <a:xfrm>
            <a:off x="6998435" y="4880584"/>
            <a:ext cx="44648" cy="36611"/>
          </a:xfrm>
          <a:custGeom>
            <a:avLst/>
            <a:gdLst/>
            <a:ahLst/>
            <a:cxnLst/>
            <a:rect l="l" t="t" r="r" b="b"/>
            <a:pathLst>
              <a:path w="63500" h="52070">
                <a:moveTo>
                  <a:pt x="0" y="25511"/>
                </a:moveTo>
                <a:lnTo>
                  <a:pt x="3978" y="37280"/>
                </a:lnTo>
                <a:lnTo>
                  <a:pt x="14152" y="46819"/>
                </a:lnTo>
                <a:lnTo>
                  <a:pt x="27881" y="51896"/>
                </a:lnTo>
                <a:lnTo>
                  <a:pt x="43747" y="49253"/>
                </a:lnTo>
                <a:lnTo>
                  <a:pt x="56015" y="41985"/>
                </a:lnTo>
                <a:lnTo>
                  <a:pt x="63158" y="31889"/>
                </a:lnTo>
                <a:lnTo>
                  <a:pt x="60701" y="17403"/>
                </a:lnTo>
                <a:lnTo>
                  <a:pt x="52751" y="6482"/>
                </a:lnTo>
                <a:lnTo>
                  <a:pt x="41338" y="0"/>
                </a:lnTo>
                <a:lnTo>
                  <a:pt x="24002" y="1555"/>
                </a:lnTo>
                <a:lnTo>
                  <a:pt x="10896" y="7403"/>
                </a:lnTo>
                <a:lnTo>
                  <a:pt x="2678" y="16060"/>
                </a:lnTo>
                <a:lnTo>
                  <a:pt x="0" y="25511"/>
                </a:lnTo>
                <a:close/>
              </a:path>
            </a:pathLst>
          </a:custGeom>
          <a:ln w="3175">
            <a:solidFill>
              <a:srgbClr val="000000"/>
            </a:solidFill>
          </a:ln>
        </p:spPr>
        <p:txBody>
          <a:bodyPr wrap="square" lIns="0" tIns="0" rIns="0" bIns="0" rtlCol="0"/>
          <a:lstStyle/>
          <a:p>
            <a:endParaRPr/>
          </a:p>
        </p:txBody>
      </p:sp>
      <p:sp>
        <p:nvSpPr>
          <p:cNvPr id="304" name="object 304"/>
          <p:cNvSpPr/>
          <p:nvPr/>
        </p:nvSpPr>
        <p:spPr>
          <a:xfrm>
            <a:off x="7071783" y="4946627"/>
            <a:ext cx="44648" cy="36611"/>
          </a:xfrm>
          <a:custGeom>
            <a:avLst/>
            <a:gdLst/>
            <a:ahLst/>
            <a:cxnLst/>
            <a:rect l="l" t="t" r="r" b="b"/>
            <a:pathLst>
              <a:path w="63500" h="52070">
                <a:moveTo>
                  <a:pt x="0" y="25296"/>
                </a:moveTo>
                <a:lnTo>
                  <a:pt x="4002" y="37116"/>
                </a:lnTo>
                <a:lnTo>
                  <a:pt x="14200" y="46675"/>
                </a:lnTo>
                <a:lnTo>
                  <a:pt x="27886" y="51716"/>
                </a:lnTo>
                <a:lnTo>
                  <a:pt x="43605" y="49055"/>
                </a:lnTo>
                <a:lnTo>
                  <a:pt x="55911" y="41775"/>
                </a:lnTo>
                <a:lnTo>
                  <a:pt x="63139" y="31669"/>
                </a:lnTo>
                <a:lnTo>
                  <a:pt x="60635" y="17234"/>
                </a:lnTo>
                <a:lnTo>
                  <a:pt x="52579" y="6403"/>
                </a:lnTo>
                <a:lnTo>
                  <a:pt x="41094" y="0"/>
                </a:lnTo>
                <a:lnTo>
                  <a:pt x="23795" y="1558"/>
                </a:lnTo>
                <a:lnTo>
                  <a:pt x="10718" y="7408"/>
                </a:lnTo>
                <a:lnTo>
                  <a:pt x="2560" y="16082"/>
                </a:lnTo>
                <a:lnTo>
                  <a:pt x="0" y="25296"/>
                </a:lnTo>
                <a:close/>
              </a:path>
            </a:pathLst>
          </a:custGeom>
          <a:ln w="3175">
            <a:solidFill>
              <a:srgbClr val="000000"/>
            </a:solidFill>
          </a:ln>
        </p:spPr>
        <p:txBody>
          <a:bodyPr wrap="square" lIns="0" tIns="0" rIns="0" bIns="0" rtlCol="0"/>
          <a:lstStyle/>
          <a:p>
            <a:endParaRPr/>
          </a:p>
        </p:txBody>
      </p:sp>
      <p:sp>
        <p:nvSpPr>
          <p:cNvPr id="305" name="object 305"/>
          <p:cNvSpPr/>
          <p:nvPr/>
        </p:nvSpPr>
        <p:spPr>
          <a:xfrm>
            <a:off x="7150767" y="4993556"/>
            <a:ext cx="44648" cy="36611"/>
          </a:xfrm>
          <a:custGeom>
            <a:avLst/>
            <a:gdLst/>
            <a:ahLst/>
            <a:cxnLst/>
            <a:rect l="l" t="t" r="r" b="b"/>
            <a:pathLst>
              <a:path w="63500" h="52070">
                <a:moveTo>
                  <a:pt x="0" y="25560"/>
                </a:moveTo>
                <a:lnTo>
                  <a:pt x="3992" y="37403"/>
                </a:lnTo>
                <a:lnTo>
                  <a:pt x="14177" y="46970"/>
                </a:lnTo>
                <a:lnTo>
                  <a:pt x="27866" y="51992"/>
                </a:lnTo>
                <a:lnTo>
                  <a:pt x="43616" y="49293"/>
                </a:lnTo>
                <a:lnTo>
                  <a:pt x="55825" y="41935"/>
                </a:lnTo>
                <a:lnTo>
                  <a:pt x="62894" y="31741"/>
                </a:lnTo>
                <a:lnTo>
                  <a:pt x="60368" y="17327"/>
                </a:lnTo>
                <a:lnTo>
                  <a:pt x="52337" y="6443"/>
                </a:lnTo>
                <a:lnTo>
                  <a:pt x="40847" y="0"/>
                </a:lnTo>
                <a:lnTo>
                  <a:pt x="23618" y="1619"/>
                </a:lnTo>
                <a:lnTo>
                  <a:pt x="10610" y="7581"/>
                </a:lnTo>
                <a:lnTo>
                  <a:pt x="2515" y="16362"/>
                </a:lnTo>
                <a:lnTo>
                  <a:pt x="0" y="25560"/>
                </a:lnTo>
                <a:close/>
              </a:path>
            </a:pathLst>
          </a:custGeom>
          <a:ln w="3175">
            <a:solidFill>
              <a:srgbClr val="000000"/>
            </a:solidFill>
          </a:ln>
        </p:spPr>
        <p:txBody>
          <a:bodyPr wrap="square" lIns="0" tIns="0" rIns="0" bIns="0" rtlCol="0"/>
          <a:lstStyle/>
          <a:p>
            <a:endParaRPr/>
          </a:p>
        </p:txBody>
      </p:sp>
      <p:sp>
        <p:nvSpPr>
          <p:cNvPr id="306" name="object 306"/>
          <p:cNvSpPr/>
          <p:nvPr/>
        </p:nvSpPr>
        <p:spPr>
          <a:xfrm>
            <a:off x="7224035" y="5059555"/>
            <a:ext cx="44648" cy="36611"/>
          </a:xfrm>
          <a:custGeom>
            <a:avLst/>
            <a:gdLst/>
            <a:ahLst/>
            <a:cxnLst/>
            <a:rect l="l" t="t" r="r" b="b"/>
            <a:pathLst>
              <a:path w="63500" h="52070">
                <a:moveTo>
                  <a:pt x="0" y="25417"/>
                </a:moveTo>
                <a:lnTo>
                  <a:pt x="4002" y="37232"/>
                </a:lnTo>
                <a:lnTo>
                  <a:pt x="14200" y="46793"/>
                </a:lnTo>
                <a:lnTo>
                  <a:pt x="27886" y="51836"/>
                </a:lnTo>
                <a:lnTo>
                  <a:pt x="43675" y="49142"/>
                </a:lnTo>
                <a:lnTo>
                  <a:pt x="55866" y="41783"/>
                </a:lnTo>
                <a:lnTo>
                  <a:pt x="62903" y="31589"/>
                </a:lnTo>
                <a:lnTo>
                  <a:pt x="60362" y="17153"/>
                </a:lnTo>
                <a:lnTo>
                  <a:pt x="52292" y="6332"/>
                </a:lnTo>
                <a:lnTo>
                  <a:pt x="40746" y="0"/>
                </a:lnTo>
                <a:lnTo>
                  <a:pt x="23545" y="1652"/>
                </a:lnTo>
                <a:lnTo>
                  <a:pt x="10528" y="7617"/>
                </a:lnTo>
                <a:lnTo>
                  <a:pt x="2443" y="16401"/>
                </a:lnTo>
                <a:lnTo>
                  <a:pt x="0" y="25417"/>
                </a:lnTo>
                <a:close/>
              </a:path>
            </a:pathLst>
          </a:custGeom>
          <a:ln w="3175">
            <a:solidFill>
              <a:srgbClr val="000000"/>
            </a:solidFill>
          </a:ln>
        </p:spPr>
        <p:txBody>
          <a:bodyPr wrap="square" lIns="0" tIns="0" rIns="0" bIns="0" rtlCol="0"/>
          <a:lstStyle/>
          <a:p>
            <a:endParaRPr/>
          </a:p>
        </p:txBody>
      </p:sp>
      <p:sp>
        <p:nvSpPr>
          <p:cNvPr id="307" name="object 307"/>
          <p:cNvSpPr/>
          <p:nvPr/>
        </p:nvSpPr>
        <p:spPr>
          <a:xfrm>
            <a:off x="7297224" y="5101886"/>
            <a:ext cx="44648" cy="36611"/>
          </a:xfrm>
          <a:custGeom>
            <a:avLst/>
            <a:gdLst/>
            <a:ahLst/>
            <a:cxnLst/>
            <a:rect l="l" t="t" r="r" b="b"/>
            <a:pathLst>
              <a:path w="63500" h="52070">
                <a:moveTo>
                  <a:pt x="0" y="25540"/>
                </a:moveTo>
                <a:lnTo>
                  <a:pt x="3955" y="37314"/>
                </a:lnTo>
                <a:lnTo>
                  <a:pt x="14099" y="46855"/>
                </a:lnTo>
                <a:lnTo>
                  <a:pt x="27849" y="51934"/>
                </a:lnTo>
                <a:lnTo>
                  <a:pt x="43683" y="49285"/>
                </a:lnTo>
                <a:lnTo>
                  <a:pt x="55935" y="41999"/>
                </a:lnTo>
                <a:lnTo>
                  <a:pt x="63061" y="31879"/>
                </a:lnTo>
                <a:lnTo>
                  <a:pt x="60582" y="17389"/>
                </a:lnTo>
                <a:lnTo>
                  <a:pt x="52607" y="6466"/>
                </a:lnTo>
                <a:lnTo>
                  <a:pt x="41191" y="0"/>
                </a:lnTo>
                <a:lnTo>
                  <a:pt x="23851" y="1584"/>
                </a:lnTo>
                <a:lnTo>
                  <a:pt x="10777" y="7474"/>
                </a:lnTo>
                <a:lnTo>
                  <a:pt x="2616" y="16172"/>
                </a:lnTo>
                <a:lnTo>
                  <a:pt x="0" y="25540"/>
                </a:lnTo>
                <a:close/>
              </a:path>
            </a:pathLst>
          </a:custGeom>
          <a:ln w="3175">
            <a:solidFill>
              <a:srgbClr val="000000"/>
            </a:solidFill>
          </a:ln>
        </p:spPr>
        <p:txBody>
          <a:bodyPr wrap="square" lIns="0" tIns="0" rIns="0" bIns="0" rtlCol="0"/>
          <a:lstStyle/>
          <a:p>
            <a:endParaRPr/>
          </a:p>
        </p:txBody>
      </p:sp>
      <p:sp>
        <p:nvSpPr>
          <p:cNvPr id="308" name="object 308"/>
          <p:cNvSpPr/>
          <p:nvPr/>
        </p:nvSpPr>
        <p:spPr>
          <a:xfrm>
            <a:off x="7370492" y="5036027"/>
            <a:ext cx="44648" cy="36611"/>
          </a:xfrm>
          <a:custGeom>
            <a:avLst/>
            <a:gdLst/>
            <a:ahLst/>
            <a:cxnLst/>
            <a:rect l="l" t="t" r="r" b="b"/>
            <a:pathLst>
              <a:path w="63500" h="52070">
                <a:moveTo>
                  <a:pt x="0" y="25493"/>
                </a:moveTo>
                <a:lnTo>
                  <a:pt x="4003" y="37308"/>
                </a:lnTo>
                <a:lnTo>
                  <a:pt x="14204" y="46864"/>
                </a:lnTo>
                <a:lnTo>
                  <a:pt x="27892" y="51904"/>
                </a:lnTo>
                <a:lnTo>
                  <a:pt x="43660" y="49242"/>
                </a:lnTo>
                <a:lnTo>
                  <a:pt x="55953" y="41959"/>
                </a:lnTo>
                <a:lnTo>
                  <a:pt x="63150" y="31853"/>
                </a:lnTo>
                <a:lnTo>
                  <a:pt x="60675" y="17322"/>
                </a:lnTo>
                <a:lnTo>
                  <a:pt x="52689" y="6442"/>
                </a:lnTo>
                <a:lnTo>
                  <a:pt x="41256" y="0"/>
                </a:lnTo>
                <a:lnTo>
                  <a:pt x="23950" y="1516"/>
                </a:lnTo>
                <a:lnTo>
                  <a:pt x="10861" y="7318"/>
                </a:lnTo>
                <a:lnTo>
                  <a:pt x="2658" y="15981"/>
                </a:lnTo>
                <a:lnTo>
                  <a:pt x="0" y="25493"/>
                </a:lnTo>
                <a:close/>
              </a:path>
            </a:pathLst>
          </a:custGeom>
          <a:ln w="3175">
            <a:solidFill>
              <a:srgbClr val="000000"/>
            </a:solidFill>
          </a:ln>
        </p:spPr>
        <p:txBody>
          <a:bodyPr wrap="square" lIns="0" tIns="0" rIns="0" bIns="0" rtlCol="0"/>
          <a:lstStyle/>
          <a:p>
            <a:endParaRPr/>
          </a:p>
        </p:txBody>
      </p:sp>
      <p:sp>
        <p:nvSpPr>
          <p:cNvPr id="309" name="object 309"/>
          <p:cNvSpPr/>
          <p:nvPr/>
        </p:nvSpPr>
        <p:spPr>
          <a:xfrm>
            <a:off x="7443840" y="4951240"/>
            <a:ext cx="44648" cy="36611"/>
          </a:xfrm>
          <a:custGeom>
            <a:avLst/>
            <a:gdLst/>
            <a:ahLst/>
            <a:cxnLst/>
            <a:rect l="l" t="t" r="r" b="b"/>
            <a:pathLst>
              <a:path w="63500" h="52070">
                <a:moveTo>
                  <a:pt x="0" y="25415"/>
                </a:moveTo>
                <a:lnTo>
                  <a:pt x="4002" y="37231"/>
                </a:lnTo>
                <a:lnTo>
                  <a:pt x="14200" y="46791"/>
                </a:lnTo>
                <a:lnTo>
                  <a:pt x="27886" y="51835"/>
                </a:lnTo>
                <a:lnTo>
                  <a:pt x="43625" y="49141"/>
                </a:lnTo>
                <a:lnTo>
                  <a:pt x="55830" y="41782"/>
                </a:lnTo>
                <a:lnTo>
                  <a:pt x="62896" y="31587"/>
                </a:lnTo>
                <a:lnTo>
                  <a:pt x="60341" y="17153"/>
                </a:lnTo>
                <a:lnTo>
                  <a:pt x="52248" y="6333"/>
                </a:lnTo>
                <a:lnTo>
                  <a:pt x="40708" y="0"/>
                </a:lnTo>
                <a:lnTo>
                  <a:pt x="23520" y="1654"/>
                </a:lnTo>
                <a:lnTo>
                  <a:pt x="10511" y="7625"/>
                </a:lnTo>
                <a:lnTo>
                  <a:pt x="2433" y="16417"/>
                </a:lnTo>
                <a:lnTo>
                  <a:pt x="0" y="25415"/>
                </a:lnTo>
                <a:close/>
              </a:path>
            </a:pathLst>
          </a:custGeom>
          <a:ln w="3175">
            <a:solidFill>
              <a:srgbClr val="000000"/>
            </a:solidFill>
          </a:ln>
        </p:spPr>
        <p:txBody>
          <a:bodyPr wrap="square" lIns="0" tIns="0" rIns="0" bIns="0" rtlCol="0"/>
          <a:lstStyle/>
          <a:p>
            <a:endParaRPr/>
          </a:p>
        </p:txBody>
      </p:sp>
      <p:sp>
        <p:nvSpPr>
          <p:cNvPr id="310" name="object 310"/>
          <p:cNvSpPr/>
          <p:nvPr/>
        </p:nvSpPr>
        <p:spPr>
          <a:xfrm>
            <a:off x="7522824" y="5050063"/>
            <a:ext cx="44648" cy="36611"/>
          </a:xfrm>
          <a:custGeom>
            <a:avLst/>
            <a:gdLst/>
            <a:ahLst/>
            <a:cxnLst/>
            <a:rect l="l" t="t" r="r" b="b"/>
            <a:pathLst>
              <a:path w="63500" h="52070">
                <a:moveTo>
                  <a:pt x="0" y="25563"/>
                </a:moveTo>
                <a:lnTo>
                  <a:pt x="3993" y="37402"/>
                </a:lnTo>
                <a:lnTo>
                  <a:pt x="14181" y="46967"/>
                </a:lnTo>
                <a:lnTo>
                  <a:pt x="27872" y="51987"/>
                </a:lnTo>
                <a:lnTo>
                  <a:pt x="43621" y="49286"/>
                </a:lnTo>
                <a:lnTo>
                  <a:pt x="55830" y="41926"/>
                </a:lnTo>
                <a:lnTo>
                  <a:pt x="62897" y="31733"/>
                </a:lnTo>
                <a:lnTo>
                  <a:pt x="60368" y="17319"/>
                </a:lnTo>
                <a:lnTo>
                  <a:pt x="52333" y="6438"/>
                </a:lnTo>
                <a:lnTo>
                  <a:pt x="40838" y="0"/>
                </a:lnTo>
                <a:lnTo>
                  <a:pt x="23612" y="1621"/>
                </a:lnTo>
                <a:lnTo>
                  <a:pt x="10605" y="7583"/>
                </a:lnTo>
                <a:lnTo>
                  <a:pt x="2512" y="16367"/>
                </a:lnTo>
                <a:lnTo>
                  <a:pt x="0" y="25563"/>
                </a:lnTo>
                <a:close/>
              </a:path>
            </a:pathLst>
          </a:custGeom>
          <a:ln w="3175">
            <a:solidFill>
              <a:srgbClr val="000000"/>
            </a:solidFill>
          </a:ln>
        </p:spPr>
        <p:txBody>
          <a:bodyPr wrap="square" lIns="0" tIns="0" rIns="0" bIns="0" rtlCol="0"/>
          <a:lstStyle/>
          <a:p>
            <a:endParaRPr/>
          </a:p>
        </p:txBody>
      </p:sp>
      <p:sp>
        <p:nvSpPr>
          <p:cNvPr id="311" name="object 311"/>
          <p:cNvSpPr/>
          <p:nvPr/>
        </p:nvSpPr>
        <p:spPr>
          <a:xfrm>
            <a:off x="7595933" y="5017194"/>
            <a:ext cx="44648" cy="36611"/>
          </a:xfrm>
          <a:custGeom>
            <a:avLst/>
            <a:gdLst/>
            <a:ahLst/>
            <a:cxnLst/>
            <a:rect l="l" t="t" r="r" b="b"/>
            <a:pathLst>
              <a:path w="63500" h="52070">
                <a:moveTo>
                  <a:pt x="0" y="25337"/>
                </a:moveTo>
                <a:lnTo>
                  <a:pt x="3994" y="37119"/>
                </a:lnTo>
                <a:lnTo>
                  <a:pt x="14161" y="46744"/>
                </a:lnTo>
                <a:lnTo>
                  <a:pt x="27776" y="51929"/>
                </a:lnTo>
                <a:lnTo>
                  <a:pt x="43638" y="49277"/>
                </a:lnTo>
                <a:lnTo>
                  <a:pt x="55873" y="41966"/>
                </a:lnTo>
                <a:lnTo>
                  <a:pt x="63012" y="31841"/>
                </a:lnTo>
                <a:lnTo>
                  <a:pt x="60580" y="17284"/>
                </a:lnTo>
                <a:lnTo>
                  <a:pt x="52644" y="6400"/>
                </a:lnTo>
                <a:lnTo>
                  <a:pt x="41226" y="0"/>
                </a:lnTo>
                <a:lnTo>
                  <a:pt x="23975" y="1569"/>
                </a:lnTo>
                <a:lnTo>
                  <a:pt x="10858" y="7409"/>
                </a:lnTo>
                <a:lnTo>
                  <a:pt x="2623" y="16062"/>
                </a:lnTo>
                <a:lnTo>
                  <a:pt x="0" y="25337"/>
                </a:lnTo>
                <a:close/>
              </a:path>
            </a:pathLst>
          </a:custGeom>
          <a:ln w="3175">
            <a:solidFill>
              <a:srgbClr val="000000"/>
            </a:solidFill>
          </a:ln>
        </p:spPr>
        <p:txBody>
          <a:bodyPr wrap="square" lIns="0" tIns="0" rIns="0" bIns="0" rtlCol="0"/>
          <a:lstStyle/>
          <a:p>
            <a:endParaRPr/>
          </a:p>
        </p:txBody>
      </p:sp>
      <p:sp>
        <p:nvSpPr>
          <p:cNvPr id="312" name="object 312"/>
          <p:cNvSpPr/>
          <p:nvPr/>
        </p:nvSpPr>
        <p:spPr>
          <a:xfrm>
            <a:off x="7669281" y="4984204"/>
            <a:ext cx="44648" cy="36611"/>
          </a:xfrm>
          <a:custGeom>
            <a:avLst/>
            <a:gdLst/>
            <a:ahLst/>
            <a:cxnLst/>
            <a:rect l="l" t="t" r="r" b="b"/>
            <a:pathLst>
              <a:path w="63500" h="52070">
                <a:moveTo>
                  <a:pt x="0" y="25508"/>
                </a:moveTo>
                <a:lnTo>
                  <a:pt x="3992" y="37347"/>
                </a:lnTo>
                <a:lnTo>
                  <a:pt x="14177" y="46916"/>
                </a:lnTo>
                <a:lnTo>
                  <a:pt x="27866" y="51940"/>
                </a:lnTo>
                <a:lnTo>
                  <a:pt x="43700" y="49261"/>
                </a:lnTo>
                <a:lnTo>
                  <a:pt x="55952" y="41952"/>
                </a:lnTo>
                <a:lnTo>
                  <a:pt x="63071" y="31818"/>
                </a:lnTo>
                <a:lnTo>
                  <a:pt x="60604" y="17302"/>
                </a:lnTo>
                <a:lnTo>
                  <a:pt x="52645" y="6430"/>
                </a:lnTo>
                <a:lnTo>
                  <a:pt x="41180" y="0"/>
                </a:lnTo>
                <a:lnTo>
                  <a:pt x="23849" y="1531"/>
                </a:lnTo>
                <a:lnTo>
                  <a:pt x="10780" y="7353"/>
                </a:lnTo>
                <a:lnTo>
                  <a:pt x="2619" y="16037"/>
                </a:lnTo>
                <a:lnTo>
                  <a:pt x="0" y="25508"/>
                </a:lnTo>
                <a:close/>
              </a:path>
            </a:pathLst>
          </a:custGeom>
          <a:ln w="3175">
            <a:solidFill>
              <a:srgbClr val="000000"/>
            </a:solidFill>
          </a:ln>
        </p:spPr>
        <p:txBody>
          <a:bodyPr wrap="square" lIns="0" tIns="0" rIns="0" bIns="0" rtlCol="0"/>
          <a:lstStyle/>
          <a:p>
            <a:endParaRPr/>
          </a:p>
        </p:txBody>
      </p:sp>
      <p:sp>
        <p:nvSpPr>
          <p:cNvPr id="313" name="object 313"/>
          <p:cNvSpPr/>
          <p:nvPr/>
        </p:nvSpPr>
        <p:spPr>
          <a:xfrm>
            <a:off x="7742549" y="4951239"/>
            <a:ext cx="44648" cy="36611"/>
          </a:xfrm>
          <a:custGeom>
            <a:avLst/>
            <a:gdLst/>
            <a:ahLst/>
            <a:cxnLst/>
            <a:rect l="l" t="t" r="r" b="b"/>
            <a:pathLst>
              <a:path w="63500" h="52070">
                <a:moveTo>
                  <a:pt x="0" y="25417"/>
                </a:moveTo>
                <a:lnTo>
                  <a:pt x="4002" y="37232"/>
                </a:lnTo>
                <a:lnTo>
                  <a:pt x="14200" y="46793"/>
                </a:lnTo>
                <a:lnTo>
                  <a:pt x="27886" y="51836"/>
                </a:lnTo>
                <a:lnTo>
                  <a:pt x="43675" y="49142"/>
                </a:lnTo>
                <a:lnTo>
                  <a:pt x="55866" y="41783"/>
                </a:lnTo>
                <a:lnTo>
                  <a:pt x="62903" y="31589"/>
                </a:lnTo>
                <a:lnTo>
                  <a:pt x="60362" y="17153"/>
                </a:lnTo>
                <a:lnTo>
                  <a:pt x="52292" y="6332"/>
                </a:lnTo>
                <a:lnTo>
                  <a:pt x="40746" y="0"/>
                </a:lnTo>
                <a:lnTo>
                  <a:pt x="23545" y="1652"/>
                </a:lnTo>
                <a:lnTo>
                  <a:pt x="10528" y="7617"/>
                </a:lnTo>
                <a:lnTo>
                  <a:pt x="2443" y="16401"/>
                </a:lnTo>
                <a:lnTo>
                  <a:pt x="0" y="25417"/>
                </a:lnTo>
                <a:close/>
              </a:path>
            </a:pathLst>
          </a:custGeom>
          <a:ln w="3175">
            <a:solidFill>
              <a:srgbClr val="000000"/>
            </a:solidFill>
          </a:ln>
        </p:spPr>
        <p:txBody>
          <a:bodyPr wrap="square" lIns="0" tIns="0" rIns="0" bIns="0" rtlCol="0"/>
          <a:lstStyle/>
          <a:p>
            <a:endParaRPr/>
          </a:p>
        </p:txBody>
      </p:sp>
      <p:sp>
        <p:nvSpPr>
          <p:cNvPr id="314" name="object 314"/>
          <p:cNvSpPr/>
          <p:nvPr/>
        </p:nvSpPr>
        <p:spPr>
          <a:xfrm>
            <a:off x="7815897" y="4946547"/>
            <a:ext cx="44648" cy="36611"/>
          </a:xfrm>
          <a:custGeom>
            <a:avLst/>
            <a:gdLst/>
            <a:ahLst/>
            <a:cxnLst/>
            <a:rect l="l" t="t" r="r" b="b"/>
            <a:pathLst>
              <a:path w="63500" h="52070">
                <a:moveTo>
                  <a:pt x="0" y="25408"/>
                </a:moveTo>
                <a:lnTo>
                  <a:pt x="4002" y="37228"/>
                </a:lnTo>
                <a:lnTo>
                  <a:pt x="14200" y="46787"/>
                </a:lnTo>
                <a:lnTo>
                  <a:pt x="27886" y="51828"/>
                </a:lnTo>
                <a:lnTo>
                  <a:pt x="43626" y="49135"/>
                </a:lnTo>
                <a:lnTo>
                  <a:pt x="55830" y="41778"/>
                </a:lnTo>
                <a:lnTo>
                  <a:pt x="62896" y="31583"/>
                </a:lnTo>
                <a:lnTo>
                  <a:pt x="60341" y="17147"/>
                </a:lnTo>
                <a:lnTo>
                  <a:pt x="52246" y="6329"/>
                </a:lnTo>
                <a:lnTo>
                  <a:pt x="40704" y="0"/>
                </a:lnTo>
                <a:lnTo>
                  <a:pt x="23516" y="1655"/>
                </a:lnTo>
                <a:lnTo>
                  <a:pt x="10507" y="7625"/>
                </a:lnTo>
                <a:lnTo>
                  <a:pt x="2430" y="16416"/>
                </a:lnTo>
                <a:lnTo>
                  <a:pt x="0" y="25408"/>
                </a:lnTo>
                <a:close/>
              </a:path>
            </a:pathLst>
          </a:custGeom>
          <a:ln w="3175">
            <a:solidFill>
              <a:srgbClr val="000000"/>
            </a:solidFill>
          </a:ln>
        </p:spPr>
        <p:txBody>
          <a:bodyPr wrap="square" lIns="0" tIns="0" rIns="0" bIns="0" rtlCol="0"/>
          <a:lstStyle/>
          <a:p>
            <a:endParaRPr/>
          </a:p>
        </p:txBody>
      </p:sp>
      <p:sp>
        <p:nvSpPr>
          <p:cNvPr id="315" name="object 315"/>
          <p:cNvSpPr/>
          <p:nvPr/>
        </p:nvSpPr>
        <p:spPr>
          <a:xfrm>
            <a:off x="7894643" y="4965408"/>
            <a:ext cx="44648" cy="36611"/>
          </a:xfrm>
          <a:custGeom>
            <a:avLst/>
            <a:gdLst/>
            <a:ahLst/>
            <a:cxnLst/>
            <a:rect l="l" t="t" r="r" b="b"/>
            <a:pathLst>
              <a:path w="63500" h="52070">
                <a:moveTo>
                  <a:pt x="0" y="25299"/>
                </a:moveTo>
                <a:lnTo>
                  <a:pt x="3994" y="37080"/>
                </a:lnTo>
                <a:lnTo>
                  <a:pt x="14161" y="46706"/>
                </a:lnTo>
                <a:lnTo>
                  <a:pt x="27776" y="51891"/>
                </a:lnTo>
                <a:lnTo>
                  <a:pt x="43631" y="49249"/>
                </a:lnTo>
                <a:lnTo>
                  <a:pt x="55900" y="41963"/>
                </a:lnTo>
                <a:lnTo>
                  <a:pt x="63092" y="31867"/>
                </a:lnTo>
                <a:lnTo>
                  <a:pt x="60677" y="17316"/>
                </a:lnTo>
                <a:lnTo>
                  <a:pt x="52754" y="6426"/>
                </a:lnTo>
                <a:lnTo>
                  <a:pt x="41355" y="0"/>
                </a:lnTo>
                <a:lnTo>
                  <a:pt x="24067" y="1538"/>
                </a:lnTo>
                <a:lnTo>
                  <a:pt x="10929" y="7340"/>
                </a:lnTo>
                <a:lnTo>
                  <a:pt x="2667" y="15954"/>
                </a:lnTo>
                <a:lnTo>
                  <a:pt x="0" y="25299"/>
                </a:lnTo>
                <a:close/>
              </a:path>
            </a:pathLst>
          </a:custGeom>
          <a:ln w="3175">
            <a:solidFill>
              <a:srgbClr val="000000"/>
            </a:solidFill>
          </a:ln>
        </p:spPr>
        <p:txBody>
          <a:bodyPr wrap="square" lIns="0" tIns="0" rIns="0" bIns="0" rtlCol="0"/>
          <a:lstStyle/>
          <a:p>
            <a:endParaRPr/>
          </a:p>
        </p:txBody>
      </p:sp>
      <p:sp>
        <p:nvSpPr>
          <p:cNvPr id="316" name="object 316"/>
          <p:cNvSpPr/>
          <p:nvPr/>
        </p:nvSpPr>
        <p:spPr>
          <a:xfrm>
            <a:off x="7967990" y="4965425"/>
            <a:ext cx="44648" cy="36611"/>
          </a:xfrm>
          <a:custGeom>
            <a:avLst/>
            <a:gdLst/>
            <a:ahLst/>
            <a:cxnLst/>
            <a:rect l="l" t="t" r="r" b="b"/>
            <a:pathLst>
              <a:path w="63500" h="52070">
                <a:moveTo>
                  <a:pt x="0" y="25275"/>
                </a:moveTo>
                <a:lnTo>
                  <a:pt x="3988" y="37125"/>
                </a:lnTo>
                <a:lnTo>
                  <a:pt x="14140" y="46779"/>
                </a:lnTo>
                <a:lnTo>
                  <a:pt x="27739" y="51907"/>
                </a:lnTo>
                <a:lnTo>
                  <a:pt x="43622" y="49231"/>
                </a:lnTo>
                <a:lnTo>
                  <a:pt x="55867" y="41910"/>
                </a:lnTo>
                <a:lnTo>
                  <a:pt x="63010" y="31783"/>
                </a:lnTo>
                <a:lnTo>
                  <a:pt x="60601" y="17295"/>
                </a:lnTo>
                <a:lnTo>
                  <a:pt x="52694" y="6433"/>
                </a:lnTo>
                <a:lnTo>
                  <a:pt x="41241" y="0"/>
                </a:lnTo>
                <a:lnTo>
                  <a:pt x="23900" y="1530"/>
                </a:lnTo>
                <a:lnTo>
                  <a:pt x="10797" y="7343"/>
                </a:lnTo>
                <a:lnTo>
                  <a:pt x="2610" y="15977"/>
                </a:lnTo>
                <a:lnTo>
                  <a:pt x="0" y="25275"/>
                </a:lnTo>
                <a:close/>
              </a:path>
            </a:pathLst>
          </a:custGeom>
          <a:ln w="3175">
            <a:solidFill>
              <a:srgbClr val="000000"/>
            </a:solidFill>
          </a:ln>
        </p:spPr>
        <p:txBody>
          <a:bodyPr wrap="square" lIns="0" tIns="0" rIns="0" bIns="0" rtlCol="0"/>
          <a:lstStyle/>
          <a:p>
            <a:endParaRPr/>
          </a:p>
        </p:txBody>
      </p:sp>
      <p:sp>
        <p:nvSpPr>
          <p:cNvPr id="317" name="object 317"/>
          <p:cNvSpPr/>
          <p:nvPr/>
        </p:nvSpPr>
        <p:spPr>
          <a:xfrm>
            <a:off x="8041338" y="4974781"/>
            <a:ext cx="44202" cy="36611"/>
          </a:xfrm>
          <a:custGeom>
            <a:avLst/>
            <a:gdLst/>
            <a:ahLst/>
            <a:cxnLst/>
            <a:rect l="l" t="t" r="r" b="b"/>
            <a:pathLst>
              <a:path w="62865" h="52070">
                <a:moveTo>
                  <a:pt x="0" y="25322"/>
                </a:moveTo>
                <a:lnTo>
                  <a:pt x="3966" y="37276"/>
                </a:lnTo>
                <a:lnTo>
                  <a:pt x="14091" y="46892"/>
                </a:lnTo>
                <a:lnTo>
                  <a:pt x="27714" y="51959"/>
                </a:lnTo>
                <a:lnTo>
                  <a:pt x="43474" y="49300"/>
                </a:lnTo>
                <a:lnTo>
                  <a:pt x="55694" y="41989"/>
                </a:lnTo>
                <a:lnTo>
                  <a:pt x="62822" y="31792"/>
                </a:lnTo>
                <a:lnTo>
                  <a:pt x="60351" y="17268"/>
                </a:lnTo>
                <a:lnTo>
                  <a:pt x="52368" y="6399"/>
                </a:lnTo>
                <a:lnTo>
                  <a:pt x="40917" y="0"/>
                </a:lnTo>
                <a:lnTo>
                  <a:pt x="23624" y="1586"/>
                </a:lnTo>
                <a:lnTo>
                  <a:pt x="10586" y="7480"/>
                </a:lnTo>
                <a:lnTo>
                  <a:pt x="2491" y="16201"/>
                </a:lnTo>
                <a:lnTo>
                  <a:pt x="0" y="25322"/>
                </a:lnTo>
                <a:close/>
              </a:path>
            </a:pathLst>
          </a:custGeom>
          <a:ln w="3175">
            <a:solidFill>
              <a:srgbClr val="000000"/>
            </a:solidFill>
          </a:ln>
        </p:spPr>
        <p:txBody>
          <a:bodyPr wrap="square" lIns="0" tIns="0" rIns="0" bIns="0" rtlCol="0"/>
          <a:lstStyle/>
          <a:p>
            <a:endParaRPr/>
          </a:p>
        </p:txBody>
      </p:sp>
      <p:sp>
        <p:nvSpPr>
          <p:cNvPr id="318" name="object 318"/>
          <p:cNvSpPr/>
          <p:nvPr/>
        </p:nvSpPr>
        <p:spPr>
          <a:xfrm>
            <a:off x="8114606" y="4946547"/>
            <a:ext cx="44648" cy="36611"/>
          </a:xfrm>
          <a:custGeom>
            <a:avLst/>
            <a:gdLst/>
            <a:ahLst/>
            <a:cxnLst/>
            <a:rect l="l" t="t" r="r" b="b"/>
            <a:pathLst>
              <a:path w="63500" h="52070">
                <a:moveTo>
                  <a:pt x="0" y="25408"/>
                </a:moveTo>
                <a:lnTo>
                  <a:pt x="4002" y="37228"/>
                </a:lnTo>
                <a:lnTo>
                  <a:pt x="14200" y="46787"/>
                </a:lnTo>
                <a:lnTo>
                  <a:pt x="27886" y="51828"/>
                </a:lnTo>
                <a:lnTo>
                  <a:pt x="43626" y="49135"/>
                </a:lnTo>
                <a:lnTo>
                  <a:pt x="55830" y="41778"/>
                </a:lnTo>
                <a:lnTo>
                  <a:pt x="62896" y="31583"/>
                </a:lnTo>
                <a:lnTo>
                  <a:pt x="60341" y="17147"/>
                </a:lnTo>
                <a:lnTo>
                  <a:pt x="52246" y="6329"/>
                </a:lnTo>
                <a:lnTo>
                  <a:pt x="40704" y="0"/>
                </a:lnTo>
                <a:lnTo>
                  <a:pt x="23516" y="1655"/>
                </a:lnTo>
                <a:lnTo>
                  <a:pt x="10507" y="7625"/>
                </a:lnTo>
                <a:lnTo>
                  <a:pt x="2430" y="16416"/>
                </a:lnTo>
                <a:lnTo>
                  <a:pt x="0" y="25408"/>
                </a:lnTo>
                <a:close/>
              </a:path>
            </a:pathLst>
          </a:custGeom>
          <a:ln w="3175">
            <a:solidFill>
              <a:srgbClr val="000000"/>
            </a:solidFill>
          </a:ln>
        </p:spPr>
        <p:txBody>
          <a:bodyPr wrap="square" lIns="0" tIns="0" rIns="0" bIns="0" rtlCol="0"/>
          <a:lstStyle/>
          <a:p>
            <a:endParaRPr/>
          </a:p>
        </p:txBody>
      </p:sp>
      <p:sp>
        <p:nvSpPr>
          <p:cNvPr id="319" name="object 319"/>
          <p:cNvSpPr/>
          <p:nvPr/>
        </p:nvSpPr>
        <p:spPr>
          <a:xfrm>
            <a:off x="8187795" y="4946581"/>
            <a:ext cx="44648" cy="36611"/>
          </a:xfrm>
          <a:custGeom>
            <a:avLst/>
            <a:gdLst/>
            <a:ahLst/>
            <a:cxnLst/>
            <a:rect l="l" t="t" r="r" b="b"/>
            <a:pathLst>
              <a:path w="63500" h="52070">
                <a:moveTo>
                  <a:pt x="0" y="25361"/>
                </a:moveTo>
                <a:lnTo>
                  <a:pt x="4033" y="37158"/>
                </a:lnTo>
                <a:lnTo>
                  <a:pt x="14272" y="46708"/>
                </a:lnTo>
                <a:lnTo>
                  <a:pt x="27930" y="51768"/>
                </a:lnTo>
                <a:lnTo>
                  <a:pt x="43736" y="49102"/>
                </a:lnTo>
                <a:lnTo>
                  <a:pt x="55974" y="41792"/>
                </a:lnTo>
                <a:lnTo>
                  <a:pt x="63081" y="31647"/>
                </a:lnTo>
                <a:lnTo>
                  <a:pt x="60571" y="17194"/>
                </a:lnTo>
                <a:lnTo>
                  <a:pt x="52531" y="6363"/>
                </a:lnTo>
                <a:lnTo>
                  <a:pt x="41020" y="0"/>
                </a:lnTo>
                <a:lnTo>
                  <a:pt x="23830" y="1604"/>
                </a:lnTo>
                <a:lnTo>
                  <a:pt x="10750" y="7495"/>
                </a:lnTo>
                <a:lnTo>
                  <a:pt x="2556" y="16202"/>
                </a:lnTo>
                <a:lnTo>
                  <a:pt x="0" y="25361"/>
                </a:lnTo>
                <a:close/>
              </a:path>
            </a:pathLst>
          </a:custGeom>
          <a:ln w="3175">
            <a:solidFill>
              <a:srgbClr val="000000"/>
            </a:solidFill>
          </a:ln>
        </p:spPr>
        <p:txBody>
          <a:bodyPr wrap="square" lIns="0" tIns="0" rIns="0" bIns="0" rtlCol="0"/>
          <a:lstStyle/>
          <a:p>
            <a:endParaRPr/>
          </a:p>
        </p:txBody>
      </p:sp>
      <p:sp>
        <p:nvSpPr>
          <p:cNvPr id="320" name="object 320"/>
          <p:cNvSpPr/>
          <p:nvPr/>
        </p:nvSpPr>
        <p:spPr>
          <a:xfrm>
            <a:off x="8266699" y="4904186"/>
            <a:ext cx="44648" cy="36611"/>
          </a:xfrm>
          <a:custGeom>
            <a:avLst/>
            <a:gdLst/>
            <a:ahLst/>
            <a:cxnLst/>
            <a:rect l="l" t="t" r="r" b="b"/>
            <a:pathLst>
              <a:path w="63500" h="52070">
                <a:moveTo>
                  <a:pt x="0" y="25329"/>
                </a:moveTo>
                <a:lnTo>
                  <a:pt x="3951" y="37110"/>
                </a:lnTo>
                <a:lnTo>
                  <a:pt x="14063" y="46736"/>
                </a:lnTo>
                <a:lnTo>
                  <a:pt x="27724" y="51921"/>
                </a:lnTo>
                <a:lnTo>
                  <a:pt x="43606" y="49273"/>
                </a:lnTo>
                <a:lnTo>
                  <a:pt x="55850" y="41974"/>
                </a:lnTo>
                <a:lnTo>
                  <a:pt x="63000" y="31862"/>
                </a:lnTo>
                <a:lnTo>
                  <a:pt x="60579" y="17300"/>
                </a:lnTo>
                <a:lnTo>
                  <a:pt x="52655" y="6408"/>
                </a:lnTo>
                <a:lnTo>
                  <a:pt x="41249" y="0"/>
                </a:lnTo>
                <a:lnTo>
                  <a:pt x="23896" y="1563"/>
                </a:lnTo>
                <a:lnTo>
                  <a:pt x="10788" y="7398"/>
                </a:lnTo>
                <a:lnTo>
                  <a:pt x="2602" y="16043"/>
                </a:lnTo>
                <a:lnTo>
                  <a:pt x="0" y="25329"/>
                </a:lnTo>
                <a:close/>
              </a:path>
            </a:pathLst>
          </a:custGeom>
          <a:ln w="3175">
            <a:solidFill>
              <a:srgbClr val="000000"/>
            </a:solidFill>
          </a:ln>
        </p:spPr>
        <p:txBody>
          <a:bodyPr wrap="square" lIns="0" tIns="0" rIns="0" bIns="0" rtlCol="0"/>
          <a:lstStyle/>
          <a:p>
            <a:endParaRPr/>
          </a:p>
        </p:txBody>
      </p:sp>
      <p:sp>
        <p:nvSpPr>
          <p:cNvPr id="321" name="object 321"/>
          <p:cNvSpPr/>
          <p:nvPr/>
        </p:nvSpPr>
        <p:spPr>
          <a:xfrm>
            <a:off x="8266699" y="5012466"/>
            <a:ext cx="44648" cy="36611"/>
          </a:xfrm>
          <a:custGeom>
            <a:avLst/>
            <a:gdLst/>
            <a:ahLst/>
            <a:cxnLst/>
            <a:rect l="l" t="t" r="r" b="b"/>
            <a:pathLst>
              <a:path w="63500" h="52070">
                <a:moveTo>
                  <a:pt x="0" y="25380"/>
                </a:moveTo>
                <a:lnTo>
                  <a:pt x="3977" y="37150"/>
                </a:lnTo>
                <a:lnTo>
                  <a:pt x="14148" y="46692"/>
                </a:lnTo>
                <a:lnTo>
                  <a:pt x="27875" y="51774"/>
                </a:lnTo>
                <a:lnTo>
                  <a:pt x="43748" y="49121"/>
                </a:lnTo>
                <a:lnTo>
                  <a:pt x="55982" y="41827"/>
                </a:lnTo>
                <a:lnTo>
                  <a:pt x="63074" y="31702"/>
                </a:lnTo>
                <a:lnTo>
                  <a:pt x="60584" y="17213"/>
                </a:lnTo>
                <a:lnTo>
                  <a:pt x="52576" y="6364"/>
                </a:lnTo>
                <a:lnTo>
                  <a:pt x="41088" y="0"/>
                </a:lnTo>
                <a:lnTo>
                  <a:pt x="23779" y="1607"/>
                </a:lnTo>
                <a:lnTo>
                  <a:pt x="10699" y="7492"/>
                </a:lnTo>
                <a:lnTo>
                  <a:pt x="2546" y="16188"/>
                </a:lnTo>
                <a:lnTo>
                  <a:pt x="0" y="25380"/>
                </a:lnTo>
                <a:close/>
              </a:path>
            </a:pathLst>
          </a:custGeom>
          <a:ln w="3175">
            <a:solidFill>
              <a:srgbClr val="000000"/>
            </a:solidFill>
          </a:ln>
        </p:spPr>
        <p:txBody>
          <a:bodyPr wrap="square" lIns="0" tIns="0" rIns="0" bIns="0" rtlCol="0"/>
          <a:lstStyle/>
          <a:p>
            <a:endParaRPr/>
          </a:p>
        </p:txBody>
      </p:sp>
      <p:sp>
        <p:nvSpPr>
          <p:cNvPr id="322" name="object 322"/>
          <p:cNvSpPr/>
          <p:nvPr/>
        </p:nvSpPr>
        <p:spPr>
          <a:xfrm>
            <a:off x="8340047" y="4998420"/>
            <a:ext cx="44648" cy="36611"/>
          </a:xfrm>
          <a:custGeom>
            <a:avLst/>
            <a:gdLst/>
            <a:ahLst/>
            <a:cxnLst/>
            <a:rect l="l" t="t" r="r" b="b"/>
            <a:pathLst>
              <a:path w="63500" h="52070">
                <a:moveTo>
                  <a:pt x="0" y="25323"/>
                </a:moveTo>
                <a:lnTo>
                  <a:pt x="4014" y="37162"/>
                </a:lnTo>
                <a:lnTo>
                  <a:pt x="14226" y="46731"/>
                </a:lnTo>
                <a:lnTo>
                  <a:pt x="27890" y="51755"/>
                </a:lnTo>
                <a:lnTo>
                  <a:pt x="43617" y="49074"/>
                </a:lnTo>
                <a:lnTo>
                  <a:pt x="55889" y="41759"/>
                </a:lnTo>
                <a:lnTo>
                  <a:pt x="63062" y="31619"/>
                </a:lnTo>
                <a:lnTo>
                  <a:pt x="60546" y="17210"/>
                </a:lnTo>
                <a:lnTo>
                  <a:pt x="52484" y="6391"/>
                </a:lnTo>
                <a:lnTo>
                  <a:pt x="40966" y="0"/>
                </a:lnTo>
                <a:lnTo>
                  <a:pt x="23708" y="1578"/>
                </a:lnTo>
                <a:lnTo>
                  <a:pt x="10655" y="7462"/>
                </a:lnTo>
                <a:lnTo>
                  <a:pt x="2522" y="16171"/>
                </a:lnTo>
                <a:lnTo>
                  <a:pt x="0" y="25323"/>
                </a:lnTo>
                <a:close/>
              </a:path>
            </a:pathLst>
          </a:custGeom>
          <a:ln w="3175">
            <a:solidFill>
              <a:srgbClr val="000000"/>
            </a:solidFill>
          </a:ln>
        </p:spPr>
        <p:txBody>
          <a:bodyPr wrap="square" lIns="0" tIns="0" rIns="0" bIns="0" rtlCol="0"/>
          <a:lstStyle/>
          <a:p>
            <a:endParaRPr/>
          </a:p>
        </p:txBody>
      </p:sp>
      <p:sp>
        <p:nvSpPr>
          <p:cNvPr id="323" name="object 323"/>
          <p:cNvSpPr/>
          <p:nvPr/>
        </p:nvSpPr>
        <p:spPr>
          <a:xfrm>
            <a:off x="8340047" y="4866497"/>
            <a:ext cx="44648" cy="36611"/>
          </a:xfrm>
          <a:custGeom>
            <a:avLst/>
            <a:gdLst/>
            <a:ahLst/>
            <a:cxnLst/>
            <a:rect l="l" t="t" r="r" b="b"/>
            <a:pathLst>
              <a:path w="63500" h="52070">
                <a:moveTo>
                  <a:pt x="0" y="25511"/>
                </a:moveTo>
                <a:lnTo>
                  <a:pt x="4015" y="37349"/>
                </a:lnTo>
                <a:lnTo>
                  <a:pt x="14230" y="46915"/>
                </a:lnTo>
                <a:lnTo>
                  <a:pt x="27896" y="51935"/>
                </a:lnTo>
                <a:lnTo>
                  <a:pt x="43623" y="49253"/>
                </a:lnTo>
                <a:lnTo>
                  <a:pt x="55895" y="41939"/>
                </a:lnTo>
                <a:lnTo>
                  <a:pt x="63065" y="31798"/>
                </a:lnTo>
                <a:lnTo>
                  <a:pt x="60565" y="17293"/>
                </a:lnTo>
                <a:lnTo>
                  <a:pt x="52549" y="6426"/>
                </a:lnTo>
                <a:lnTo>
                  <a:pt x="41086" y="0"/>
                </a:lnTo>
                <a:lnTo>
                  <a:pt x="23834" y="1539"/>
                </a:lnTo>
                <a:lnTo>
                  <a:pt x="10776" y="7380"/>
                </a:lnTo>
                <a:lnTo>
                  <a:pt x="2606" y="16086"/>
                </a:lnTo>
                <a:lnTo>
                  <a:pt x="0" y="25511"/>
                </a:lnTo>
                <a:close/>
              </a:path>
            </a:pathLst>
          </a:custGeom>
          <a:ln w="3175">
            <a:solidFill>
              <a:srgbClr val="000000"/>
            </a:solidFill>
          </a:ln>
        </p:spPr>
        <p:txBody>
          <a:bodyPr wrap="square" lIns="0" tIns="0" rIns="0" bIns="0" rtlCol="0"/>
          <a:lstStyle/>
          <a:p>
            <a:endParaRPr/>
          </a:p>
        </p:txBody>
      </p:sp>
      <p:sp>
        <p:nvSpPr>
          <p:cNvPr id="324" name="object 324"/>
          <p:cNvSpPr/>
          <p:nvPr/>
        </p:nvSpPr>
        <p:spPr>
          <a:xfrm>
            <a:off x="6389769" y="3975451"/>
            <a:ext cx="2074366" cy="1092994"/>
          </a:xfrm>
          <a:custGeom>
            <a:avLst/>
            <a:gdLst/>
            <a:ahLst/>
            <a:cxnLst/>
            <a:rect l="l" t="t" r="r" b="b"/>
            <a:pathLst>
              <a:path w="2950209" h="1554479">
                <a:moveTo>
                  <a:pt x="0" y="0"/>
                </a:moveTo>
                <a:lnTo>
                  <a:pt x="48003" y="40330"/>
                </a:lnTo>
                <a:lnTo>
                  <a:pt x="96278" y="93760"/>
                </a:lnTo>
                <a:lnTo>
                  <a:pt x="144282" y="167448"/>
                </a:lnTo>
                <a:lnTo>
                  <a:pt x="200561" y="241137"/>
                </a:lnTo>
                <a:lnTo>
                  <a:pt x="248564" y="321516"/>
                </a:lnTo>
                <a:lnTo>
                  <a:pt x="296568" y="408586"/>
                </a:lnTo>
                <a:lnTo>
                  <a:pt x="344843" y="495562"/>
                </a:lnTo>
                <a:lnTo>
                  <a:pt x="400851" y="582820"/>
                </a:lnTo>
                <a:lnTo>
                  <a:pt x="448855" y="669889"/>
                </a:lnTo>
                <a:lnTo>
                  <a:pt x="497129" y="756959"/>
                </a:lnTo>
                <a:lnTo>
                  <a:pt x="545133" y="837338"/>
                </a:lnTo>
                <a:lnTo>
                  <a:pt x="601141" y="917623"/>
                </a:lnTo>
                <a:lnTo>
                  <a:pt x="649461" y="991312"/>
                </a:lnTo>
                <a:lnTo>
                  <a:pt x="697442" y="1065001"/>
                </a:lnTo>
                <a:lnTo>
                  <a:pt x="745423" y="1131811"/>
                </a:lnTo>
                <a:lnTo>
                  <a:pt x="801759" y="1192147"/>
                </a:lnTo>
                <a:lnTo>
                  <a:pt x="849740" y="1252474"/>
                </a:lnTo>
                <a:lnTo>
                  <a:pt x="897947" y="1306129"/>
                </a:lnTo>
                <a:lnTo>
                  <a:pt x="946041" y="1352877"/>
                </a:lnTo>
                <a:lnTo>
                  <a:pt x="1002038" y="1393171"/>
                </a:lnTo>
                <a:lnTo>
                  <a:pt x="1050245" y="1426557"/>
                </a:lnTo>
                <a:lnTo>
                  <a:pt x="1098226" y="1460178"/>
                </a:lnTo>
                <a:lnTo>
                  <a:pt x="1146320" y="1486893"/>
                </a:lnTo>
                <a:lnTo>
                  <a:pt x="1202543" y="1513598"/>
                </a:lnTo>
                <a:lnTo>
                  <a:pt x="1250524" y="1526960"/>
                </a:lnTo>
                <a:lnTo>
                  <a:pt x="1298618" y="1540539"/>
                </a:lnTo>
                <a:lnTo>
                  <a:pt x="1346825" y="1553901"/>
                </a:lnTo>
                <a:lnTo>
                  <a:pt x="1394806" y="1553901"/>
                </a:lnTo>
                <a:lnTo>
                  <a:pt x="1451141" y="1553901"/>
                </a:lnTo>
                <a:lnTo>
                  <a:pt x="1499123" y="1553901"/>
                </a:lnTo>
                <a:lnTo>
                  <a:pt x="1547104" y="1547220"/>
                </a:lnTo>
                <a:lnTo>
                  <a:pt x="1595424" y="1540539"/>
                </a:lnTo>
                <a:lnTo>
                  <a:pt x="1651420" y="1526960"/>
                </a:lnTo>
                <a:lnTo>
                  <a:pt x="1699402" y="1520279"/>
                </a:lnTo>
                <a:lnTo>
                  <a:pt x="1747721" y="1506927"/>
                </a:lnTo>
                <a:lnTo>
                  <a:pt x="1795703" y="1500246"/>
                </a:lnTo>
                <a:lnTo>
                  <a:pt x="1851699" y="1493565"/>
                </a:lnTo>
                <a:lnTo>
                  <a:pt x="1900019" y="1486893"/>
                </a:lnTo>
                <a:lnTo>
                  <a:pt x="1948000" y="1480212"/>
                </a:lnTo>
                <a:lnTo>
                  <a:pt x="1995982" y="1473531"/>
                </a:lnTo>
                <a:lnTo>
                  <a:pt x="2052317" y="1473531"/>
                </a:lnTo>
                <a:lnTo>
                  <a:pt x="2100298" y="1466859"/>
                </a:lnTo>
                <a:lnTo>
                  <a:pt x="2148505" y="1460178"/>
                </a:lnTo>
                <a:lnTo>
                  <a:pt x="2196599" y="1460178"/>
                </a:lnTo>
                <a:lnTo>
                  <a:pt x="2252596" y="1460178"/>
                </a:lnTo>
                <a:lnTo>
                  <a:pt x="2300803" y="1460178"/>
                </a:lnTo>
                <a:lnTo>
                  <a:pt x="2348897" y="1453497"/>
                </a:lnTo>
                <a:lnTo>
                  <a:pt x="2396878" y="1453497"/>
                </a:lnTo>
                <a:lnTo>
                  <a:pt x="2453101" y="1453497"/>
                </a:lnTo>
                <a:lnTo>
                  <a:pt x="2501082" y="1453497"/>
                </a:lnTo>
                <a:lnTo>
                  <a:pt x="2549176" y="1453497"/>
                </a:lnTo>
                <a:lnTo>
                  <a:pt x="2597383" y="1460178"/>
                </a:lnTo>
                <a:lnTo>
                  <a:pt x="2845982" y="1460178"/>
                </a:lnTo>
                <a:lnTo>
                  <a:pt x="2901979" y="1466859"/>
                </a:lnTo>
                <a:lnTo>
                  <a:pt x="2949960" y="1466859"/>
                </a:lnTo>
              </a:path>
            </a:pathLst>
          </a:custGeom>
          <a:ln w="3175">
            <a:solidFill>
              <a:srgbClr val="0000FF"/>
            </a:solidFill>
          </a:ln>
        </p:spPr>
        <p:txBody>
          <a:bodyPr wrap="square" lIns="0" tIns="0" rIns="0" bIns="0" rtlCol="0"/>
          <a:lstStyle/>
          <a:p>
            <a:endParaRPr/>
          </a:p>
        </p:txBody>
      </p:sp>
      <p:sp>
        <p:nvSpPr>
          <p:cNvPr id="325" name="object 325"/>
          <p:cNvSpPr/>
          <p:nvPr/>
        </p:nvSpPr>
        <p:spPr>
          <a:xfrm>
            <a:off x="6553293" y="4254269"/>
            <a:ext cx="44648" cy="36611"/>
          </a:xfrm>
          <a:custGeom>
            <a:avLst/>
            <a:gdLst/>
            <a:ahLst/>
            <a:cxnLst/>
            <a:rect l="l" t="t" r="r" b="b"/>
            <a:pathLst>
              <a:path w="63500" h="52070">
                <a:moveTo>
                  <a:pt x="0" y="25614"/>
                </a:moveTo>
                <a:lnTo>
                  <a:pt x="4008" y="37412"/>
                </a:lnTo>
                <a:lnTo>
                  <a:pt x="14219" y="46970"/>
                </a:lnTo>
                <a:lnTo>
                  <a:pt x="27912" y="51998"/>
                </a:lnTo>
                <a:lnTo>
                  <a:pt x="43664" y="49287"/>
                </a:lnTo>
                <a:lnTo>
                  <a:pt x="55862" y="41908"/>
                </a:lnTo>
                <a:lnTo>
                  <a:pt x="62904" y="31713"/>
                </a:lnTo>
                <a:lnTo>
                  <a:pt x="60359" y="17225"/>
                </a:lnTo>
                <a:lnTo>
                  <a:pt x="52305" y="6370"/>
                </a:lnTo>
                <a:lnTo>
                  <a:pt x="40792" y="0"/>
                </a:lnTo>
                <a:lnTo>
                  <a:pt x="23610" y="1621"/>
                </a:lnTo>
                <a:lnTo>
                  <a:pt x="10605" y="7562"/>
                </a:lnTo>
                <a:lnTo>
                  <a:pt x="2503" y="16363"/>
                </a:lnTo>
                <a:lnTo>
                  <a:pt x="0" y="25614"/>
                </a:lnTo>
                <a:close/>
              </a:path>
            </a:pathLst>
          </a:custGeom>
          <a:ln w="3175">
            <a:solidFill>
              <a:srgbClr val="000000"/>
            </a:solidFill>
          </a:ln>
        </p:spPr>
        <p:txBody>
          <a:bodyPr wrap="square" lIns="0" tIns="0" rIns="0" bIns="0" rtlCol="0"/>
          <a:lstStyle/>
          <a:p>
            <a:endParaRPr/>
          </a:p>
        </p:txBody>
      </p:sp>
      <p:sp>
        <p:nvSpPr>
          <p:cNvPr id="326" name="object 326"/>
          <p:cNvSpPr/>
          <p:nvPr/>
        </p:nvSpPr>
        <p:spPr>
          <a:xfrm>
            <a:off x="6699742" y="4452156"/>
            <a:ext cx="44648" cy="36611"/>
          </a:xfrm>
          <a:custGeom>
            <a:avLst/>
            <a:gdLst/>
            <a:ahLst/>
            <a:cxnLst/>
            <a:rect l="l" t="t" r="r" b="b"/>
            <a:pathLst>
              <a:path w="63500" h="52070">
                <a:moveTo>
                  <a:pt x="0" y="25267"/>
                </a:moveTo>
                <a:lnTo>
                  <a:pt x="3998" y="37110"/>
                </a:lnTo>
                <a:lnTo>
                  <a:pt x="14186" y="46687"/>
                </a:lnTo>
                <a:lnTo>
                  <a:pt x="27851" y="51735"/>
                </a:lnTo>
                <a:lnTo>
                  <a:pt x="43712" y="49069"/>
                </a:lnTo>
                <a:lnTo>
                  <a:pt x="55967" y="41774"/>
                </a:lnTo>
                <a:lnTo>
                  <a:pt x="63096" y="31650"/>
                </a:lnTo>
                <a:lnTo>
                  <a:pt x="60631" y="17232"/>
                </a:lnTo>
                <a:lnTo>
                  <a:pt x="52646" y="6402"/>
                </a:lnTo>
                <a:lnTo>
                  <a:pt x="41136" y="0"/>
                </a:lnTo>
                <a:lnTo>
                  <a:pt x="23805" y="1566"/>
                </a:lnTo>
                <a:lnTo>
                  <a:pt x="10718" y="7420"/>
                </a:lnTo>
                <a:lnTo>
                  <a:pt x="2561" y="16080"/>
                </a:lnTo>
                <a:lnTo>
                  <a:pt x="0" y="25267"/>
                </a:lnTo>
                <a:close/>
              </a:path>
            </a:pathLst>
          </a:custGeom>
          <a:ln w="3175">
            <a:solidFill>
              <a:srgbClr val="000000"/>
            </a:solidFill>
          </a:ln>
        </p:spPr>
        <p:txBody>
          <a:bodyPr wrap="square" lIns="0" tIns="0" rIns="0" bIns="0" rtlCol="0"/>
          <a:lstStyle/>
          <a:p>
            <a:endParaRPr/>
          </a:p>
        </p:txBody>
      </p:sp>
      <p:sp>
        <p:nvSpPr>
          <p:cNvPr id="327" name="object 327"/>
          <p:cNvSpPr/>
          <p:nvPr/>
        </p:nvSpPr>
        <p:spPr>
          <a:xfrm>
            <a:off x="6773066" y="4484986"/>
            <a:ext cx="44648" cy="36611"/>
          </a:xfrm>
          <a:custGeom>
            <a:avLst/>
            <a:gdLst/>
            <a:ahLst/>
            <a:cxnLst/>
            <a:rect l="l" t="t" r="r" b="b"/>
            <a:pathLst>
              <a:path w="63500" h="52070">
                <a:moveTo>
                  <a:pt x="0" y="25597"/>
                </a:moveTo>
                <a:lnTo>
                  <a:pt x="4020" y="37443"/>
                </a:lnTo>
                <a:lnTo>
                  <a:pt x="14247" y="46989"/>
                </a:lnTo>
                <a:lnTo>
                  <a:pt x="27923" y="51986"/>
                </a:lnTo>
                <a:lnTo>
                  <a:pt x="43665" y="49289"/>
                </a:lnTo>
                <a:lnTo>
                  <a:pt x="55870" y="41934"/>
                </a:lnTo>
                <a:lnTo>
                  <a:pt x="62923" y="31732"/>
                </a:lnTo>
                <a:lnTo>
                  <a:pt x="60382" y="17241"/>
                </a:lnTo>
                <a:lnTo>
                  <a:pt x="52333" y="6382"/>
                </a:lnTo>
                <a:lnTo>
                  <a:pt x="40827" y="0"/>
                </a:lnTo>
                <a:lnTo>
                  <a:pt x="23654" y="1608"/>
                </a:lnTo>
                <a:lnTo>
                  <a:pt x="10642" y="7535"/>
                </a:lnTo>
                <a:lnTo>
                  <a:pt x="2521" y="16324"/>
                </a:lnTo>
                <a:lnTo>
                  <a:pt x="0" y="25597"/>
                </a:lnTo>
                <a:close/>
              </a:path>
            </a:pathLst>
          </a:custGeom>
          <a:ln w="3175">
            <a:solidFill>
              <a:srgbClr val="000000"/>
            </a:solidFill>
          </a:ln>
        </p:spPr>
        <p:txBody>
          <a:bodyPr wrap="square" lIns="0" tIns="0" rIns="0" bIns="0" rtlCol="0"/>
          <a:lstStyle/>
          <a:p>
            <a:endParaRPr/>
          </a:p>
        </p:txBody>
      </p:sp>
      <p:sp>
        <p:nvSpPr>
          <p:cNvPr id="328" name="object 328"/>
          <p:cNvSpPr/>
          <p:nvPr/>
        </p:nvSpPr>
        <p:spPr>
          <a:xfrm>
            <a:off x="6852058" y="4715692"/>
            <a:ext cx="44202" cy="36611"/>
          </a:xfrm>
          <a:custGeom>
            <a:avLst/>
            <a:gdLst/>
            <a:ahLst/>
            <a:cxnLst/>
            <a:rect l="l" t="t" r="r" b="b"/>
            <a:pathLst>
              <a:path w="62865" h="52070">
                <a:moveTo>
                  <a:pt x="0" y="25595"/>
                </a:moveTo>
                <a:lnTo>
                  <a:pt x="3987" y="37448"/>
                </a:lnTo>
                <a:lnTo>
                  <a:pt x="14159" y="47031"/>
                </a:lnTo>
                <a:lnTo>
                  <a:pt x="27834" y="52069"/>
                </a:lnTo>
                <a:lnTo>
                  <a:pt x="43593" y="49363"/>
                </a:lnTo>
                <a:lnTo>
                  <a:pt x="55770" y="41983"/>
                </a:lnTo>
                <a:lnTo>
                  <a:pt x="62797" y="31761"/>
                </a:lnTo>
                <a:lnTo>
                  <a:pt x="60271" y="17316"/>
                </a:lnTo>
                <a:lnTo>
                  <a:pt x="52248" y="6426"/>
                </a:lnTo>
                <a:lnTo>
                  <a:pt x="40760" y="0"/>
                </a:lnTo>
                <a:lnTo>
                  <a:pt x="23557" y="1638"/>
                </a:lnTo>
                <a:lnTo>
                  <a:pt x="10566" y="7622"/>
                </a:lnTo>
                <a:lnTo>
                  <a:pt x="2487" y="16431"/>
                </a:lnTo>
                <a:lnTo>
                  <a:pt x="0" y="25595"/>
                </a:lnTo>
                <a:close/>
              </a:path>
            </a:pathLst>
          </a:custGeom>
          <a:ln w="3175">
            <a:solidFill>
              <a:srgbClr val="000000"/>
            </a:solidFill>
          </a:ln>
        </p:spPr>
        <p:txBody>
          <a:bodyPr wrap="square" lIns="0" tIns="0" rIns="0" bIns="0" rtlCol="0"/>
          <a:lstStyle/>
          <a:p>
            <a:endParaRPr/>
          </a:p>
        </p:txBody>
      </p:sp>
      <p:sp>
        <p:nvSpPr>
          <p:cNvPr id="329" name="object 329"/>
          <p:cNvSpPr/>
          <p:nvPr/>
        </p:nvSpPr>
        <p:spPr>
          <a:xfrm>
            <a:off x="6925327" y="4777011"/>
            <a:ext cx="44648" cy="36611"/>
          </a:xfrm>
          <a:custGeom>
            <a:avLst/>
            <a:gdLst/>
            <a:ahLst/>
            <a:cxnLst/>
            <a:rect l="l" t="t" r="r" b="b"/>
            <a:pathLst>
              <a:path w="63500" h="52070">
                <a:moveTo>
                  <a:pt x="0" y="25455"/>
                </a:moveTo>
                <a:lnTo>
                  <a:pt x="4004" y="37283"/>
                </a:lnTo>
                <a:lnTo>
                  <a:pt x="14208" y="46831"/>
                </a:lnTo>
                <a:lnTo>
                  <a:pt x="27898" y="51859"/>
                </a:lnTo>
                <a:lnTo>
                  <a:pt x="43637" y="49169"/>
                </a:lnTo>
                <a:lnTo>
                  <a:pt x="55841" y="41817"/>
                </a:lnTo>
                <a:lnTo>
                  <a:pt x="62902" y="31619"/>
                </a:lnTo>
                <a:lnTo>
                  <a:pt x="60347" y="17175"/>
                </a:lnTo>
                <a:lnTo>
                  <a:pt x="52259" y="6344"/>
                </a:lnTo>
                <a:lnTo>
                  <a:pt x="40727" y="0"/>
                </a:lnTo>
                <a:lnTo>
                  <a:pt x="23542" y="1650"/>
                </a:lnTo>
                <a:lnTo>
                  <a:pt x="10533" y="7618"/>
                </a:lnTo>
                <a:lnTo>
                  <a:pt x="2448" y="16412"/>
                </a:lnTo>
                <a:lnTo>
                  <a:pt x="0" y="25455"/>
                </a:lnTo>
                <a:close/>
              </a:path>
            </a:pathLst>
          </a:custGeom>
          <a:ln w="3175">
            <a:solidFill>
              <a:srgbClr val="000000"/>
            </a:solidFill>
          </a:ln>
        </p:spPr>
        <p:txBody>
          <a:bodyPr wrap="square" lIns="0" tIns="0" rIns="0" bIns="0" rtlCol="0"/>
          <a:lstStyle/>
          <a:p>
            <a:endParaRPr/>
          </a:p>
        </p:txBody>
      </p:sp>
      <p:sp>
        <p:nvSpPr>
          <p:cNvPr id="330" name="object 330"/>
          <p:cNvSpPr/>
          <p:nvPr/>
        </p:nvSpPr>
        <p:spPr>
          <a:xfrm>
            <a:off x="6925327" y="4781710"/>
            <a:ext cx="44648" cy="36611"/>
          </a:xfrm>
          <a:custGeom>
            <a:avLst/>
            <a:gdLst/>
            <a:ahLst/>
            <a:cxnLst/>
            <a:rect l="l" t="t" r="r" b="b"/>
            <a:pathLst>
              <a:path w="63500" h="52070">
                <a:moveTo>
                  <a:pt x="0" y="25463"/>
                </a:moveTo>
                <a:lnTo>
                  <a:pt x="4006" y="37264"/>
                </a:lnTo>
                <a:lnTo>
                  <a:pt x="14215" y="46815"/>
                </a:lnTo>
                <a:lnTo>
                  <a:pt x="27911" y="51848"/>
                </a:lnTo>
                <a:lnTo>
                  <a:pt x="43649" y="49149"/>
                </a:lnTo>
                <a:lnTo>
                  <a:pt x="55852" y="41784"/>
                </a:lnTo>
                <a:lnTo>
                  <a:pt x="62908" y="31590"/>
                </a:lnTo>
                <a:lnTo>
                  <a:pt x="60345" y="17160"/>
                </a:lnTo>
                <a:lnTo>
                  <a:pt x="52246" y="6337"/>
                </a:lnTo>
                <a:lnTo>
                  <a:pt x="40703" y="0"/>
                </a:lnTo>
                <a:lnTo>
                  <a:pt x="23525" y="1656"/>
                </a:lnTo>
                <a:lnTo>
                  <a:pt x="10520" y="7632"/>
                </a:lnTo>
                <a:lnTo>
                  <a:pt x="2440" y="16433"/>
                </a:lnTo>
                <a:lnTo>
                  <a:pt x="0" y="25463"/>
                </a:lnTo>
                <a:close/>
              </a:path>
            </a:pathLst>
          </a:custGeom>
          <a:ln w="3175">
            <a:solidFill>
              <a:srgbClr val="000000"/>
            </a:solidFill>
          </a:ln>
        </p:spPr>
        <p:txBody>
          <a:bodyPr wrap="square" lIns="0" tIns="0" rIns="0" bIns="0" rtlCol="0"/>
          <a:lstStyle/>
          <a:p>
            <a:endParaRPr/>
          </a:p>
        </p:txBody>
      </p:sp>
      <p:sp>
        <p:nvSpPr>
          <p:cNvPr id="331" name="object 331"/>
          <p:cNvSpPr/>
          <p:nvPr/>
        </p:nvSpPr>
        <p:spPr>
          <a:xfrm>
            <a:off x="6998435" y="4880584"/>
            <a:ext cx="44648" cy="36611"/>
          </a:xfrm>
          <a:custGeom>
            <a:avLst/>
            <a:gdLst/>
            <a:ahLst/>
            <a:cxnLst/>
            <a:rect l="l" t="t" r="r" b="b"/>
            <a:pathLst>
              <a:path w="63500" h="52070">
                <a:moveTo>
                  <a:pt x="0" y="25511"/>
                </a:moveTo>
                <a:lnTo>
                  <a:pt x="3978" y="37280"/>
                </a:lnTo>
                <a:lnTo>
                  <a:pt x="14152" y="46819"/>
                </a:lnTo>
                <a:lnTo>
                  <a:pt x="27881" y="51896"/>
                </a:lnTo>
                <a:lnTo>
                  <a:pt x="43747" y="49253"/>
                </a:lnTo>
                <a:lnTo>
                  <a:pt x="56015" y="41985"/>
                </a:lnTo>
                <a:lnTo>
                  <a:pt x="63158" y="31889"/>
                </a:lnTo>
                <a:lnTo>
                  <a:pt x="60701" y="17403"/>
                </a:lnTo>
                <a:lnTo>
                  <a:pt x="52751" y="6482"/>
                </a:lnTo>
                <a:lnTo>
                  <a:pt x="41338" y="0"/>
                </a:lnTo>
                <a:lnTo>
                  <a:pt x="24002" y="1555"/>
                </a:lnTo>
                <a:lnTo>
                  <a:pt x="10896" y="7403"/>
                </a:lnTo>
                <a:lnTo>
                  <a:pt x="2678" y="16060"/>
                </a:lnTo>
                <a:lnTo>
                  <a:pt x="0" y="25511"/>
                </a:lnTo>
                <a:close/>
              </a:path>
            </a:pathLst>
          </a:custGeom>
          <a:ln w="3175">
            <a:solidFill>
              <a:srgbClr val="000000"/>
            </a:solidFill>
          </a:ln>
        </p:spPr>
        <p:txBody>
          <a:bodyPr wrap="square" lIns="0" tIns="0" rIns="0" bIns="0" rtlCol="0"/>
          <a:lstStyle/>
          <a:p>
            <a:endParaRPr/>
          </a:p>
        </p:txBody>
      </p:sp>
      <p:sp>
        <p:nvSpPr>
          <p:cNvPr id="332" name="object 332"/>
          <p:cNvSpPr/>
          <p:nvPr/>
        </p:nvSpPr>
        <p:spPr>
          <a:xfrm>
            <a:off x="7071783" y="4946627"/>
            <a:ext cx="44648" cy="36611"/>
          </a:xfrm>
          <a:custGeom>
            <a:avLst/>
            <a:gdLst/>
            <a:ahLst/>
            <a:cxnLst/>
            <a:rect l="l" t="t" r="r" b="b"/>
            <a:pathLst>
              <a:path w="63500" h="52070">
                <a:moveTo>
                  <a:pt x="0" y="25296"/>
                </a:moveTo>
                <a:lnTo>
                  <a:pt x="4002" y="37116"/>
                </a:lnTo>
                <a:lnTo>
                  <a:pt x="14200" y="46675"/>
                </a:lnTo>
                <a:lnTo>
                  <a:pt x="27886" y="51716"/>
                </a:lnTo>
                <a:lnTo>
                  <a:pt x="43605" y="49055"/>
                </a:lnTo>
                <a:lnTo>
                  <a:pt x="55911" y="41775"/>
                </a:lnTo>
                <a:lnTo>
                  <a:pt x="63139" y="31669"/>
                </a:lnTo>
                <a:lnTo>
                  <a:pt x="60635" y="17234"/>
                </a:lnTo>
                <a:lnTo>
                  <a:pt x="52579" y="6403"/>
                </a:lnTo>
                <a:lnTo>
                  <a:pt x="41094" y="0"/>
                </a:lnTo>
                <a:lnTo>
                  <a:pt x="23795" y="1558"/>
                </a:lnTo>
                <a:lnTo>
                  <a:pt x="10718" y="7408"/>
                </a:lnTo>
                <a:lnTo>
                  <a:pt x="2560" y="16082"/>
                </a:lnTo>
                <a:lnTo>
                  <a:pt x="0" y="25296"/>
                </a:lnTo>
                <a:close/>
              </a:path>
            </a:pathLst>
          </a:custGeom>
          <a:ln w="3175">
            <a:solidFill>
              <a:srgbClr val="000000"/>
            </a:solidFill>
          </a:ln>
        </p:spPr>
        <p:txBody>
          <a:bodyPr wrap="square" lIns="0" tIns="0" rIns="0" bIns="0" rtlCol="0"/>
          <a:lstStyle/>
          <a:p>
            <a:endParaRPr/>
          </a:p>
        </p:txBody>
      </p:sp>
      <p:sp>
        <p:nvSpPr>
          <p:cNvPr id="333" name="object 333"/>
          <p:cNvSpPr/>
          <p:nvPr/>
        </p:nvSpPr>
        <p:spPr>
          <a:xfrm>
            <a:off x="7150767" y="4993556"/>
            <a:ext cx="44648" cy="36611"/>
          </a:xfrm>
          <a:custGeom>
            <a:avLst/>
            <a:gdLst/>
            <a:ahLst/>
            <a:cxnLst/>
            <a:rect l="l" t="t" r="r" b="b"/>
            <a:pathLst>
              <a:path w="63500" h="52070">
                <a:moveTo>
                  <a:pt x="0" y="25560"/>
                </a:moveTo>
                <a:lnTo>
                  <a:pt x="3992" y="37403"/>
                </a:lnTo>
                <a:lnTo>
                  <a:pt x="14177" y="46970"/>
                </a:lnTo>
                <a:lnTo>
                  <a:pt x="27866" y="51992"/>
                </a:lnTo>
                <a:lnTo>
                  <a:pt x="43616" y="49293"/>
                </a:lnTo>
                <a:lnTo>
                  <a:pt x="55825" y="41935"/>
                </a:lnTo>
                <a:lnTo>
                  <a:pt x="62894" y="31741"/>
                </a:lnTo>
                <a:lnTo>
                  <a:pt x="60368" y="17327"/>
                </a:lnTo>
                <a:lnTo>
                  <a:pt x="52337" y="6443"/>
                </a:lnTo>
                <a:lnTo>
                  <a:pt x="40847" y="0"/>
                </a:lnTo>
                <a:lnTo>
                  <a:pt x="23618" y="1619"/>
                </a:lnTo>
                <a:lnTo>
                  <a:pt x="10610" y="7581"/>
                </a:lnTo>
                <a:lnTo>
                  <a:pt x="2515" y="16362"/>
                </a:lnTo>
                <a:lnTo>
                  <a:pt x="0" y="25560"/>
                </a:lnTo>
                <a:close/>
              </a:path>
            </a:pathLst>
          </a:custGeom>
          <a:ln w="3175">
            <a:solidFill>
              <a:srgbClr val="000000"/>
            </a:solidFill>
          </a:ln>
        </p:spPr>
        <p:txBody>
          <a:bodyPr wrap="square" lIns="0" tIns="0" rIns="0" bIns="0" rtlCol="0"/>
          <a:lstStyle/>
          <a:p>
            <a:endParaRPr/>
          </a:p>
        </p:txBody>
      </p:sp>
      <p:sp>
        <p:nvSpPr>
          <p:cNvPr id="334" name="object 334"/>
          <p:cNvSpPr/>
          <p:nvPr/>
        </p:nvSpPr>
        <p:spPr>
          <a:xfrm>
            <a:off x="7224035" y="5059555"/>
            <a:ext cx="44648" cy="36611"/>
          </a:xfrm>
          <a:custGeom>
            <a:avLst/>
            <a:gdLst/>
            <a:ahLst/>
            <a:cxnLst/>
            <a:rect l="l" t="t" r="r" b="b"/>
            <a:pathLst>
              <a:path w="63500" h="52070">
                <a:moveTo>
                  <a:pt x="0" y="25417"/>
                </a:moveTo>
                <a:lnTo>
                  <a:pt x="4002" y="37232"/>
                </a:lnTo>
                <a:lnTo>
                  <a:pt x="14200" y="46793"/>
                </a:lnTo>
                <a:lnTo>
                  <a:pt x="27886" y="51836"/>
                </a:lnTo>
                <a:lnTo>
                  <a:pt x="43675" y="49142"/>
                </a:lnTo>
                <a:lnTo>
                  <a:pt x="55866" y="41783"/>
                </a:lnTo>
                <a:lnTo>
                  <a:pt x="62903" y="31589"/>
                </a:lnTo>
                <a:lnTo>
                  <a:pt x="60362" y="17153"/>
                </a:lnTo>
                <a:lnTo>
                  <a:pt x="52292" y="6332"/>
                </a:lnTo>
                <a:lnTo>
                  <a:pt x="40746" y="0"/>
                </a:lnTo>
                <a:lnTo>
                  <a:pt x="23545" y="1652"/>
                </a:lnTo>
                <a:lnTo>
                  <a:pt x="10528" y="7617"/>
                </a:lnTo>
                <a:lnTo>
                  <a:pt x="2443" y="16401"/>
                </a:lnTo>
                <a:lnTo>
                  <a:pt x="0" y="25417"/>
                </a:lnTo>
                <a:close/>
              </a:path>
            </a:pathLst>
          </a:custGeom>
          <a:ln w="3175">
            <a:solidFill>
              <a:srgbClr val="000000"/>
            </a:solidFill>
          </a:ln>
        </p:spPr>
        <p:txBody>
          <a:bodyPr wrap="square" lIns="0" tIns="0" rIns="0" bIns="0" rtlCol="0"/>
          <a:lstStyle/>
          <a:p>
            <a:endParaRPr/>
          </a:p>
        </p:txBody>
      </p:sp>
      <p:sp>
        <p:nvSpPr>
          <p:cNvPr id="335" name="object 335"/>
          <p:cNvSpPr/>
          <p:nvPr/>
        </p:nvSpPr>
        <p:spPr>
          <a:xfrm>
            <a:off x="7297224" y="5101886"/>
            <a:ext cx="44648" cy="36611"/>
          </a:xfrm>
          <a:custGeom>
            <a:avLst/>
            <a:gdLst/>
            <a:ahLst/>
            <a:cxnLst/>
            <a:rect l="l" t="t" r="r" b="b"/>
            <a:pathLst>
              <a:path w="63500" h="52070">
                <a:moveTo>
                  <a:pt x="0" y="25540"/>
                </a:moveTo>
                <a:lnTo>
                  <a:pt x="3955" y="37314"/>
                </a:lnTo>
                <a:lnTo>
                  <a:pt x="14099" y="46855"/>
                </a:lnTo>
                <a:lnTo>
                  <a:pt x="27849" y="51934"/>
                </a:lnTo>
                <a:lnTo>
                  <a:pt x="43683" y="49285"/>
                </a:lnTo>
                <a:lnTo>
                  <a:pt x="55935" y="41999"/>
                </a:lnTo>
                <a:lnTo>
                  <a:pt x="63061" y="31879"/>
                </a:lnTo>
                <a:lnTo>
                  <a:pt x="60582" y="17389"/>
                </a:lnTo>
                <a:lnTo>
                  <a:pt x="52607" y="6466"/>
                </a:lnTo>
                <a:lnTo>
                  <a:pt x="41191" y="0"/>
                </a:lnTo>
                <a:lnTo>
                  <a:pt x="23851" y="1584"/>
                </a:lnTo>
                <a:lnTo>
                  <a:pt x="10777" y="7474"/>
                </a:lnTo>
                <a:lnTo>
                  <a:pt x="2616" y="16172"/>
                </a:lnTo>
                <a:lnTo>
                  <a:pt x="0" y="25540"/>
                </a:lnTo>
                <a:close/>
              </a:path>
            </a:pathLst>
          </a:custGeom>
          <a:ln w="3175">
            <a:solidFill>
              <a:srgbClr val="000000"/>
            </a:solidFill>
          </a:ln>
        </p:spPr>
        <p:txBody>
          <a:bodyPr wrap="square" lIns="0" tIns="0" rIns="0" bIns="0" rtlCol="0"/>
          <a:lstStyle/>
          <a:p>
            <a:endParaRPr/>
          </a:p>
        </p:txBody>
      </p:sp>
      <p:sp>
        <p:nvSpPr>
          <p:cNvPr id="336" name="object 336"/>
          <p:cNvSpPr/>
          <p:nvPr/>
        </p:nvSpPr>
        <p:spPr>
          <a:xfrm>
            <a:off x="7370492" y="5036027"/>
            <a:ext cx="44648" cy="36611"/>
          </a:xfrm>
          <a:custGeom>
            <a:avLst/>
            <a:gdLst/>
            <a:ahLst/>
            <a:cxnLst/>
            <a:rect l="l" t="t" r="r" b="b"/>
            <a:pathLst>
              <a:path w="63500" h="52070">
                <a:moveTo>
                  <a:pt x="0" y="25493"/>
                </a:moveTo>
                <a:lnTo>
                  <a:pt x="4003" y="37308"/>
                </a:lnTo>
                <a:lnTo>
                  <a:pt x="14204" y="46864"/>
                </a:lnTo>
                <a:lnTo>
                  <a:pt x="27892" y="51904"/>
                </a:lnTo>
                <a:lnTo>
                  <a:pt x="43660" y="49242"/>
                </a:lnTo>
                <a:lnTo>
                  <a:pt x="55953" y="41959"/>
                </a:lnTo>
                <a:lnTo>
                  <a:pt x="63150" y="31853"/>
                </a:lnTo>
                <a:lnTo>
                  <a:pt x="60675" y="17322"/>
                </a:lnTo>
                <a:lnTo>
                  <a:pt x="52689" y="6442"/>
                </a:lnTo>
                <a:lnTo>
                  <a:pt x="41256" y="0"/>
                </a:lnTo>
                <a:lnTo>
                  <a:pt x="23950" y="1516"/>
                </a:lnTo>
                <a:lnTo>
                  <a:pt x="10861" y="7318"/>
                </a:lnTo>
                <a:lnTo>
                  <a:pt x="2658" y="15981"/>
                </a:lnTo>
                <a:lnTo>
                  <a:pt x="0" y="25493"/>
                </a:lnTo>
                <a:close/>
              </a:path>
            </a:pathLst>
          </a:custGeom>
          <a:ln w="3175">
            <a:solidFill>
              <a:srgbClr val="000000"/>
            </a:solidFill>
          </a:ln>
        </p:spPr>
        <p:txBody>
          <a:bodyPr wrap="square" lIns="0" tIns="0" rIns="0" bIns="0" rtlCol="0"/>
          <a:lstStyle/>
          <a:p>
            <a:endParaRPr/>
          </a:p>
        </p:txBody>
      </p:sp>
      <p:sp>
        <p:nvSpPr>
          <p:cNvPr id="337" name="object 337"/>
          <p:cNvSpPr/>
          <p:nvPr/>
        </p:nvSpPr>
        <p:spPr>
          <a:xfrm>
            <a:off x="7443840" y="4951240"/>
            <a:ext cx="44648" cy="36611"/>
          </a:xfrm>
          <a:custGeom>
            <a:avLst/>
            <a:gdLst/>
            <a:ahLst/>
            <a:cxnLst/>
            <a:rect l="l" t="t" r="r" b="b"/>
            <a:pathLst>
              <a:path w="63500" h="52070">
                <a:moveTo>
                  <a:pt x="0" y="25415"/>
                </a:moveTo>
                <a:lnTo>
                  <a:pt x="4002" y="37231"/>
                </a:lnTo>
                <a:lnTo>
                  <a:pt x="14200" y="46791"/>
                </a:lnTo>
                <a:lnTo>
                  <a:pt x="27886" y="51835"/>
                </a:lnTo>
                <a:lnTo>
                  <a:pt x="43625" y="49141"/>
                </a:lnTo>
                <a:lnTo>
                  <a:pt x="55830" y="41782"/>
                </a:lnTo>
                <a:lnTo>
                  <a:pt x="62896" y="31587"/>
                </a:lnTo>
                <a:lnTo>
                  <a:pt x="60341" y="17153"/>
                </a:lnTo>
                <a:lnTo>
                  <a:pt x="52248" y="6333"/>
                </a:lnTo>
                <a:lnTo>
                  <a:pt x="40708" y="0"/>
                </a:lnTo>
                <a:lnTo>
                  <a:pt x="23520" y="1654"/>
                </a:lnTo>
                <a:lnTo>
                  <a:pt x="10511" y="7625"/>
                </a:lnTo>
                <a:lnTo>
                  <a:pt x="2433" y="16417"/>
                </a:lnTo>
                <a:lnTo>
                  <a:pt x="0" y="25415"/>
                </a:lnTo>
                <a:close/>
              </a:path>
            </a:pathLst>
          </a:custGeom>
          <a:ln w="3175">
            <a:solidFill>
              <a:srgbClr val="000000"/>
            </a:solidFill>
          </a:ln>
        </p:spPr>
        <p:txBody>
          <a:bodyPr wrap="square" lIns="0" tIns="0" rIns="0" bIns="0" rtlCol="0"/>
          <a:lstStyle/>
          <a:p>
            <a:endParaRPr/>
          </a:p>
        </p:txBody>
      </p:sp>
      <p:sp>
        <p:nvSpPr>
          <p:cNvPr id="338" name="object 338"/>
          <p:cNvSpPr/>
          <p:nvPr/>
        </p:nvSpPr>
        <p:spPr>
          <a:xfrm>
            <a:off x="7522824" y="5050063"/>
            <a:ext cx="44648" cy="36611"/>
          </a:xfrm>
          <a:custGeom>
            <a:avLst/>
            <a:gdLst/>
            <a:ahLst/>
            <a:cxnLst/>
            <a:rect l="l" t="t" r="r" b="b"/>
            <a:pathLst>
              <a:path w="63500" h="52070">
                <a:moveTo>
                  <a:pt x="0" y="25563"/>
                </a:moveTo>
                <a:lnTo>
                  <a:pt x="3993" y="37402"/>
                </a:lnTo>
                <a:lnTo>
                  <a:pt x="14181" y="46967"/>
                </a:lnTo>
                <a:lnTo>
                  <a:pt x="27872" y="51987"/>
                </a:lnTo>
                <a:lnTo>
                  <a:pt x="43621" y="49286"/>
                </a:lnTo>
                <a:lnTo>
                  <a:pt x="55830" y="41926"/>
                </a:lnTo>
                <a:lnTo>
                  <a:pt x="62897" y="31733"/>
                </a:lnTo>
                <a:lnTo>
                  <a:pt x="60368" y="17319"/>
                </a:lnTo>
                <a:lnTo>
                  <a:pt x="52333" y="6438"/>
                </a:lnTo>
                <a:lnTo>
                  <a:pt x="40838" y="0"/>
                </a:lnTo>
                <a:lnTo>
                  <a:pt x="23612" y="1621"/>
                </a:lnTo>
                <a:lnTo>
                  <a:pt x="10605" y="7583"/>
                </a:lnTo>
                <a:lnTo>
                  <a:pt x="2512" y="16367"/>
                </a:lnTo>
                <a:lnTo>
                  <a:pt x="0" y="25563"/>
                </a:lnTo>
                <a:close/>
              </a:path>
            </a:pathLst>
          </a:custGeom>
          <a:ln w="3175">
            <a:solidFill>
              <a:srgbClr val="000000"/>
            </a:solidFill>
          </a:ln>
        </p:spPr>
        <p:txBody>
          <a:bodyPr wrap="square" lIns="0" tIns="0" rIns="0" bIns="0" rtlCol="0"/>
          <a:lstStyle/>
          <a:p>
            <a:endParaRPr/>
          </a:p>
        </p:txBody>
      </p:sp>
      <p:sp>
        <p:nvSpPr>
          <p:cNvPr id="339" name="object 339"/>
          <p:cNvSpPr/>
          <p:nvPr/>
        </p:nvSpPr>
        <p:spPr>
          <a:xfrm>
            <a:off x="7595933" y="5017194"/>
            <a:ext cx="44648" cy="36611"/>
          </a:xfrm>
          <a:custGeom>
            <a:avLst/>
            <a:gdLst/>
            <a:ahLst/>
            <a:cxnLst/>
            <a:rect l="l" t="t" r="r" b="b"/>
            <a:pathLst>
              <a:path w="63500" h="52070">
                <a:moveTo>
                  <a:pt x="0" y="25337"/>
                </a:moveTo>
                <a:lnTo>
                  <a:pt x="3994" y="37119"/>
                </a:lnTo>
                <a:lnTo>
                  <a:pt x="14161" y="46744"/>
                </a:lnTo>
                <a:lnTo>
                  <a:pt x="27776" y="51929"/>
                </a:lnTo>
                <a:lnTo>
                  <a:pt x="43638" y="49277"/>
                </a:lnTo>
                <a:lnTo>
                  <a:pt x="55873" y="41966"/>
                </a:lnTo>
                <a:lnTo>
                  <a:pt x="63012" y="31841"/>
                </a:lnTo>
                <a:lnTo>
                  <a:pt x="60580" y="17284"/>
                </a:lnTo>
                <a:lnTo>
                  <a:pt x="52644" y="6400"/>
                </a:lnTo>
                <a:lnTo>
                  <a:pt x="41226" y="0"/>
                </a:lnTo>
                <a:lnTo>
                  <a:pt x="23975" y="1569"/>
                </a:lnTo>
                <a:lnTo>
                  <a:pt x="10858" y="7409"/>
                </a:lnTo>
                <a:lnTo>
                  <a:pt x="2623" y="16062"/>
                </a:lnTo>
                <a:lnTo>
                  <a:pt x="0" y="25337"/>
                </a:lnTo>
                <a:close/>
              </a:path>
            </a:pathLst>
          </a:custGeom>
          <a:ln w="3175">
            <a:solidFill>
              <a:srgbClr val="000000"/>
            </a:solidFill>
          </a:ln>
        </p:spPr>
        <p:txBody>
          <a:bodyPr wrap="square" lIns="0" tIns="0" rIns="0" bIns="0" rtlCol="0"/>
          <a:lstStyle/>
          <a:p>
            <a:endParaRPr/>
          </a:p>
        </p:txBody>
      </p:sp>
      <p:sp>
        <p:nvSpPr>
          <p:cNvPr id="340" name="object 340"/>
          <p:cNvSpPr/>
          <p:nvPr/>
        </p:nvSpPr>
        <p:spPr>
          <a:xfrm>
            <a:off x="7669281" y="4984204"/>
            <a:ext cx="44648" cy="36611"/>
          </a:xfrm>
          <a:custGeom>
            <a:avLst/>
            <a:gdLst/>
            <a:ahLst/>
            <a:cxnLst/>
            <a:rect l="l" t="t" r="r" b="b"/>
            <a:pathLst>
              <a:path w="63500" h="52070">
                <a:moveTo>
                  <a:pt x="0" y="25508"/>
                </a:moveTo>
                <a:lnTo>
                  <a:pt x="3992" y="37347"/>
                </a:lnTo>
                <a:lnTo>
                  <a:pt x="14177" y="46916"/>
                </a:lnTo>
                <a:lnTo>
                  <a:pt x="27866" y="51940"/>
                </a:lnTo>
                <a:lnTo>
                  <a:pt x="43700" y="49261"/>
                </a:lnTo>
                <a:lnTo>
                  <a:pt x="55952" y="41952"/>
                </a:lnTo>
                <a:lnTo>
                  <a:pt x="63071" y="31818"/>
                </a:lnTo>
                <a:lnTo>
                  <a:pt x="60604" y="17302"/>
                </a:lnTo>
                <a:lnTo>
                  <a:pt x="52645" y="6430"/>
                </a:lnTo>
                <a:lnTo>
                  <a:pt x="41180" y="0"/>
                </a:lnTo>
                <a:lnTo>
                  <a:pt x="23849" y="1531"/>
                </a:lnTo>
                <a:lnTo>
                  <a:pt x="10780" y="7353"/>
                </a:lnTo>
                <a:lnTo>
                  <a:pt x="2619" y="16037"/>
                </a:lnTo>
                <a:lnTo>
                  <a:pt x="0" y="25508"/>
                </a:lnTo>
                <a:close/>
              </a:path>
            </a:pathLst>
          </a:custGeom>
          <a:ln w="3175">
            <a:solidFill>
              <a:srgbClr val="000000"/>
            </a:solidFill>
          </a:ln>
        </p:spPr>
        <p:txBody>
          <a:bodyPr wrap="square" lIns="0" tIns="0" rIns="0" bIns="0" rtlCol="0"/>
          <a:lstStyle/>
          <a:p>
            <a:endParaRPr/>
          </a:p>
        </p:txBody>
      </p:sp>
      <p:sp>
        <p:nvSpPr>
          <p:cNvPr id="341" name="object 341"/>
          <p:cNvSpPr/>
          <p:nvPr/>
        </p:nvSpPr>
        <p:spPr>
          <a:xfrm>
            <a:off x="7742549" y="4951239"/>
            <a:ext cx="44648" cy="36611"/>
          </a:xfrm>
          <a:custGeom>
            <a:avLst/>
            <a:gdLst/>
            <a:ahLst/>
            <a:cxnLst/>
            <a:rect l="l" t="t" r="r" b="b"/>
            <a:pathLst>
              <a:path w="63500" h="52070">
                <a:moveTo>
                  <a:pt x="0" y="25417"/>
                </a:moveTo>
                <a:lnTo>
                  <a:pt x="4002" y="37232"/>
                </a:lnTo>
                <a:lnTo>
                  <a:pt x="14200" y="46793"/>
                </a:lnTo>
                <a:lnTo>
                  <a:pt x="27886" y="51836"/>
                </a:lnTo>
                <a:lnTo>
                  <a:pt x="43675" y="49142"/>
                </a:lnTo>
                <a:lnTo>
                  <a:pt x="55866" y="41783"/>
                </a:lnTo>
                <a:lnTo>
                  <a:pt x="62903" y="31589"/>
                </a:lnTo>
                <a:lnTo>
                  <a:pt x="60362" y="17153"/>
                </a:lnTo>
                <a:lnTo>
                  <a:pt x="52292" y="6332"/>
                </a:lnTo>
                <a:lnTo>
                  <a:pt x="40746" y="0"/>
                </a:lnTo>
                <a:lnTo>
                  <a:pt x="23545" y="1652"/>
                </a:lnTo>
                <a:lnTo>
                  <a:pt x="10528" y="7617"/>
                </a:lnTo>
                <a:lnTo>
                  <a:pt x="2443" y="16401"/>
                </a:lnTo>
                <a:lnTo>
                  <a:pt x="0" y="25417"/>
                </a:lnTo>
                <a:close/>
              </a:path>
            </a:pathLst>
          </a:custGeom>
          <a:ln w="3175">
            <a:solidFill>
              <a:srgbClr val="000000"/>
            </a:solidFill>
          </a:ln>
        </p:spPr>
        <p:txBody>
          <a:bodyPr wrap="square" lIns="0" tIns="0" rIns="0" bIns="0" rtlCol="0"/>
          <a:lstStyle/>
          <a:p>
            <a:endParaRPr/>
          </a:p>
        </p:txBody>
      </p:sp>
      <p:sp>
        <p:nvSpPr>
          <p:cNvPr id="342" name="object 342"/>
          <p:cNvSpPr/>
          <p:nvPr/>
        </p:nvSpPr>
        <p:spPr>
          <a:xfrm>
            <a:off x="7815897" y="4946547"/>
            <a:ext cx="44648" cy="36611"/>
          </a:xfrm>
          <a:custGeom>
            <a:avLst/>
            <a:gdLst/>
            <a:ahLst/>
            <a:cxnLst/>
            <a:rect l="l" t="t" r="r" b="b"/>
            <a:pathLst>
              <a:path w="63500" h="52070">
                <a:moveTo>
                  <a:pt x="0" y="25408"/>
                </a:moveTo>
                <a:lnTo>
                  <a:pt x="4002" y="37228"/>
                </a:lnTo>
                <a:lnTo>
                  <a:pt x="14200" y="46787"/>
                </a:lnTo>
                <a:lnTo>
                  <a:pt x="27886" y="51828"/>
                </a:lnTo>
                <a:lnTo>
                  <a:pt x="43626" y="49135"/>
                </a:lnTo>
                <a:lnTo>
                  <a:pt x="55830" y="41778"/>
                </a:lnTo>
                <a:lnTo>
                  <a:pt x="62896" y="31583"/>
                </a:lnTo>
                <a:lnTo>
                  <a:pt x="60341" y="17147"/>
                </a:lnTo>
                <a:lnTo>
                  <a:pt x="52246" y="6329"/>
                </a:lnTo>
                <a:lnTo>
                  <a:pt x="40704" y="0"/>
                </a:lnTo>
                <a:lnTo>
                  <a:pt x="23516" y="1655"/>
                </a:lnTo>
                <a:lnTo>
                  <a:pt x="10507" y="7625"/>
                </a:lnTo>
                <a:lnTo>
                  <a:pt x="2430" y="16416"/>
                </a:lnTo>
                <a:lnTo>
                  <a:pt x="0" y="25408"/>
                </a:lnTo>
                <a:close/>
              </a:path>
            </a:pathLst>
          </a:custGeom>
          <a:ln w="3175">
            <a:solidFill>
              <a:srgbClr val="000000"/>
            </a:solidFill>
          </a:ln>
        </p:spPr>
        <p:txBody>
          <a:bodyPr wrap="square" lIns="0" tIns="0" rIns="0" bIns="0" rtlCol="0"/>
          <a:lstStyle/>
          <a:p>
            <a:endParaRPr/>
          </a:p>
        </p:txBody>
      </p:sp>
      <p:sp>
        <p:nvSpPr>
          <p:cNvPr id="343" name="object 343"/>
          <p:cNvSpPr/>
          <p:nvPr/>
        </p:nvSpPr>
        <p:spPr>
          <a:xfrm>
            <a:off x="7894643" y="4965408"/>
            <a:ext cx="44648" cy="36611"/>
          </a:xfrm>
          <a:custGeom>
            <a:avLst/>
            <a:gdLst/>
            <a:ahLst/>
            <a:cxnLst/>
            <a:rect l="l" t="t" r="r" b="b"/>
            <a:pathLst>
              <a:path w="63500" h="52070">
                <a:moveTo>
                  <a:pt x="0" y="25299"/>
                </a:moveTo>
                <a:lnTo>
                  <a:pt x="3994" y="37080"/>
                </a:lnTo>
                <a:lnTo>
                  <a:pt x="14161" y="46706"/>
                </a:lnTo>
                <a:lnTo>
                  <a:pt x="27776" y="51891"/>
                </a:lnTo>
                <a:lnTo>
                  <a:pt x="43631" y="49249"/>
                </a:lnTo>
                <a:lnTo>
                  <a:pt x="55900" y="41963"/>
                </a:lnTo>
                <a:lnTo>
                  <a:pt x="63092" y="31867"/>
                </a:lnTo>
                <a:lnTo>
                  <a:pt x="60677" y="17316"/>
                </a:lnTo>
                <a:lnTo>
                  <a:pt x="52754" y="6426"/>
                </a:lnTo>
                <a:lnTo>
                  <a:pt x="41355" y="0"/>
                </a:lnTo>
                <a:lnTo>
                  <a:pt x="24067" y="1538"/>
                </a:lnTo>
                <a:lnTo>
                  <a:pt x="10929" y="7340"/>
                </a:lnTo>
                <a:lnTo>
                  <a:pt x="2667" y="15954"/>
                </a:lnTo>
                <a:lnTo>
                  <a:pt x="0" y="25299"/>
                </a:lnTo>
                <a:close/>
              </a:path>
            </a:pathLst>
          </a:custGeom>
          <a:ln w="3175">
            <a:solidFill>
              <a:srgbClr val="000000"/>
            </a:solidFill>
          </a:ln>
        </p:spPr>
        <p:txBody>
          <a:bodyPr wrap="square" lIns="0" tIns="0" rIns="0" bIns="0" rtlCol="0"/>
          <a:lstStyle/>
          <a:p>
            <a:endParaRPr/>
          </a:p>
        </p:txBody>
      </p:sp>
      <p:sp>
        <p:nvSpPr>
          <p:cNvPr id="344" name="object 344"/>
          <p:cNvSpPr/>
          <p:nvPr/>
        </p:nvSpPr>
        <p:spPr>
          <a:xfrm>
            <a:off x="7967990" y="4965425"/>
            <a:ext cx="44648" cy="36611"/>
          </a:xfrm>
          <a:custGeom>
            <a:avLst/>
            <a:gdLst/>
            <a:ahLst/>
            <a:cxnLst/>
            <a:rect l="l" t="t" r="r" b="b"/>
            <a:pathLst>
              <a:path w="63500" h="52070">
                <a:moveTo>
                  <a:pt x="0" y="25275"/>
                </a:moveTo>
                <a:lnTo>
                  <a:pt x="3988" y="37125"/>
                </a:lnTo>
                <a:lnTo>
                  <a:pt x="14140" y="46779"/>
                </a:lnTo>
                <a:lnTo>
                  <a:pt x="27739" y="51907"/>
                </a:lnTo>
                <a:lnTo>
                  <a:pt x="43622" y="49231"/>
                </a:lnTo>
                <a:lnTo>
                  <a:pt x="55867" y="41910"/>
                </a:lnTo>
                <a:lnTo>
                  <a:pt x="63010" y="31783"/>
                </a:lnTo>
                <a:lnTo>
                  <a:pt x="60601" y="17295"/>
                </a:lnTo>
                <a:lnTo>
                  <a:pt x="52694" y="6433"/>
                </a:lnTo>
                <a:lnTo>
                  <a:pt x="41241" y="0"/>
                </a:lnTo>
                <a:lnTo>
                  <a:pt x="23900" y="1530"/>
                </a:lnTo>
                <a:lnTo>
                  <a:pt x="10797" y="7343"/>
                </a:lnTo>
                <a:lnTo>
                  <a:pt x="2610" y="15977"/>
                </a:lnTo>
                <a:lnTo>
                  <a:pt x="0" y="25275"/>
                </a:lnTo>
                <a:close/>
              </a:path>
            </a:pathLst>
          </a:custGeom>
          <a:ln w="3175">
            <a:solidFill>
              <a:srgbClr val="000000"/>
            </a:solidFill>
          </a:ln>
        </p:spPr>
        <p:txBody>
          <a:bodyPr wrap="square" lIns="0" tIns="0" rIns="0" bIns="0" rtlCol="0"/>
          <a:lstStyle/>
          <a:p>
            <a:endParaRPr/>
          </a:p>
        </p:txBody>
      </p:sp>
      <p:sp>
        <p:nvSpPr>
          <p:cNvPr id="345" name="object 345"/>
          <p:cNvSpPr/>
          <p:nvPr/>
        </p:nvSpPr>
        <p:spPr>
          <a:xfrm>
            <a:off x="8041338" y="4974781"/>
            <a:ext cx="44202" cy="36611"/>
          </a:xfrm>
          <a:custGeom>
            <a:avLst/>
            <a:gdLst/>
            <a:ahLst/>
            <a:cxnLst/>
            <a:rect l="l" t="t" r="r" b="b"/>
            <a:pathLst>
              <a:path w="62865" h="52070">
                <a:moveTo>
                  <a:pt x="0" y="25322"/>
                </a:moveTo>
                <a:lnTo>
                  <a:pt x="3966" y="37276"/>
                </a:lnTo>
                <a:lnTo>
                  <a:pt x="14091" y="46892"/>
                </a:lnTo>
                <a:lnTo>
                  <a:pt x="27714" y="51959"/>
                </a:lnTo>
                <a:lnTo>
                  <a:pt x="43474" y="49300"/>
                </a:lnTo>
                <a:lnTo>
                  <a:pt x="55694" y="41989"/>
                </a:lnTo>
                <a:lnTo>
                  <a:pt x="62822" y="31792"/>
                </a:lnTo>
                <a:lnTo>
                  <a:pt x="60351" y="17268"/>
                </a:lnTo>
                <a:lnTo>
                  <a:pt x="52368" y="6399"/>
                </a:lnTo>
                <a:lnTo>
                  <a:pt x="40917" y="0"/>
                </a:lnTo>
                <a:lnTo>
                  <a:pt x="23624" y="1586"/>
                </a:lnTo>
                <a:lnTo>
                  <a:pt x="10586" y="7480"/>
                </a:lnTo>
                <a:lnTo>
                  <a:pt x="2491" y="16201"/>
                </a:lnTo>
                <a:lnTo>
                  <a:pt x="0" y="25322"/>
                </a:lnTo>
                <a:close/>
              </a:path>
            </a:pathLst>
          </a:custGeom>
          <a:ln w="3175">
            <a:solidFill>
              <a:srgbClr val="000000"/>
            </a:solidFill>
          </a:ln>
        </p:spPr>
        <p:txBody>
          <a:bodyPr wrap="square" lIns="0" tIns="0" rIns="0" bIns="0" rtlCol="0"/>
          <a:lstStyle/>
          <a:p>
            <a:endParaRPr/>
          </a:p>
        </p:txBody>
      </p:sp>
      <p:sp>
        <p:nvSpPr>
          <p:cNvPr id="346" name="object 346"/>
          <p:cNvSpPr/>
          <p:nvPr/>
        </p:nvSpPr>
        <p:spPr>
          <a:xfrm>
            <a:off x="8114606" y="4946547"/>
            <a:ext cx="44648" cy="36611"/>
          </a:xfrm>
          <a:custGeom>
            <a:avLst/>
            <a:gdLst/>
            <a:ahLst/>
            <a:cxnLst/>
            <a:rect l="l" t="t" r="r" b="b"/>
            <a:pathLst>
              <a:path w="63500" h="52070">
                <a:moveTo>
                  <a:pt x="0" y="25408"/>
                </a:moveTo>
                <a:lnTo>
                  <a:pt x="4002" y="37228"/>
                </a:lnTo>
                <a:lnTo>
                  <a:pt x="14200" y="46787"/>
                </a:lnTo>
                <a:lnTo>
                  <a:pt x="27886" y="51828"/>
                </a:lnTo>
                <a:lnTo>
                  <a:pt x="43626" y="49135"/>
                </a:lnTo>
                <a:lnTo>
                  <a:pt x="55830" y="41778"/>
                </a:lnTo>
                <a:lnTo>
                  <a:pt x="62896" y="31583"/>
                </a:lnTo>
                <a:lnTo>
                  <a:pt x="60341" y="17147"/>
                </a:lnTo>
                <a:lnTo>
                  <a:pt x="52246" y="6329"/>
                </a:lnTo>
                <a:lnTo>
                  <a:pt x="40704" y="0"/>
                </a:lnTo>
                <a:lnTo>
                  <a:pt x="23516" y="1655"/>
                </a:lnTo>
                <a:lnTo>
                  <a:pt x="10507" y="7625"/>
                </a:lnTo>
                <a:lnTo>
                  <a:pt x="2430" y="16416"/>
                </a:lnTo>
                <a:lnTo>
                  <a:pt x="0" y="25408"/>
                </a:lnTo>
                <a:close/>
              </a:path>
            </a:pathLst>
          </a:custGeom>
          <a:ln w="3175">
            <a:solidFill>
              <a:srgbClr val="000000"/>
            </a:solidFill>
          </a:ln>
        </p:spPr>
        <p:txBody>
          <a:bodyPr wrap="square" lIns="0" tIns="0" rIns="0" bIns="0" rtlCol="0"/>
          <a:lstStyle/>
          <a:p>
            <a:endParaRPr/>
          </a:p>
        </p:txBody>
      </p:sp>
      <p:sp>
        <p:nvSpPr>
          <p:cNvPr id="347" name="object 347"/>
          <p:cNvSpPr/>
          <p:nvPr/>
        </p:nvSpPr>
        <p:spPr>
          <a:xfrm>
            <a:off x="8187795" y="4946581"/>
            <a:ext cx="44648" cy="36611"/>
          </a:xfrm>
          <a:custGeom>
            <a:avLst/>
            <a:gdLst/>
            <a:ahLst/>
            <a:cxnLst/>
            <a:rect l="l" t="t" r="r" b="b"/>
            <a:pathLst>
              <a:path w="63500" h="52070">
                <a:moveTo>
                  <a:pt x="0" y="25361"/>
                </a:moveTo>
                <a:lnTo>
                  <a:pt x="4033" y="37158"/>
                </a:lnTo>
                <a:lnTo>
                  <a:pt x="14272" y="46708"/>
                </a:lnTo>
                <a:lnTo>
                  <a:pt x="27930" y="51768"/>
                </a:lnTo>
                <a:lnTo>
                  <a:pt x="43736" y="49102"/>
                </a:lnTo>
                <a:lnTo>
                  <a:pt x="55974" y="41792"/>
                </a:lnTo>
                <a:lnTo>
                  <a:pt x="63081" y="31647"/>
                </a:lnTo>
                <a:lnTo>
                  <a:pt x="60571" y="17194"/>
                </a:lnTo>
                <a:lnTo>
                  <a:pt x="52531" y="6363"/>
                </a:lnTo>
                <a:lnTo>
                  <a:pt x="41020" y="0"/>
                </a:lnTo>
                <a:lnTo>
                  <a:pt x="23830" y="1604"/>
                </a:lnTo>
                <a:lnTo>
                  <a:pt x="10750" y="7495"/>
                </a:lnTo>
                <a:lnTo>
                  <a:pt x="2556" y="16202"/>
                </a:lnTo>
                <a:lnTo>
                  <a:pt x="0" y="25361"/>
                </a:lnTo>
                <a:close/>
              </a:path>
            </a:pathLst>
          </a:custGeom>
          <a:ln w="3175">
            <a:solidFill>
              <a:srgbClr val="000000"/>
            </a:solidFill>
          </a:ln>
        </p:spPr>
        <p:txBody>
          <a:bodyPr wrap="square" lIns="0" tIns="0" rIns="0" bIns="0" rtlCol="0"/>
          <a:lstStyle/>
          <a:p>
            <a:endParaRPr/>
          </a:p>
        </p:txBody>
      </p:sp>
      <p:sp>
        <p:nvSpPr>
          <p:cNvPr id="348" name="object 348"/>
          <p:cNvSpPr/>
          <p:nvPr/>
        </p:nvSpPr>
        <p:spPr>
          <a:xfrm>
            <a:off x="8266699" y="4904186"/>
            <a:ext cx="44648" cy="36611"/>
          </a:xfrm>
          <a:custGeom>
            <a:avLst/>
            <a:gdLst/>
            <a:ahLst/>
            <a:cxnLst/>
            <a:rect l="l" t="t" r="r" b="b"/>
            <a:pathLst>
              <a:path w="63500" h="52070">
                <a:moveTo>
                  <a:pt x="0" y="25329"/>
                </a:moveTo>
                <a:lnTo>
                  <a:pt x="3951" y="37110"/>
                </a:lnTo>
                <a:lnTo>
                  <a:pt x="14063" y="46736"/>
                </a:lnTo>
                <a:lnTo>
                  <a:pt x="27724" y="51921"/>
                </a:lnTo>
                <a:lnTo>
                  <a:pt x="43606" y="49273"/>
                </a:lnTo>
                <a:lnTo>
                  <a:pt x="55850" y="41974"/>
                </a:lnTo>
                <a:lnTo>
                  <a:pt x="63000" y="31862"/>
                </a:lnTo>
                <a:lnTo>
                  <a:pt x="60579" y="17300"/>
                </a:lnTo>
                <a:lnTo>
                  <a:pt x="52655" y="6408"/>
                </a:lnTo>
                <a:lnTo>
                  <a:pt x="41249" y="0"/>
                </a:lnTo>
                <a:lnTo>
                  <a:pt x="23896" y="1563"/>
                </a:lnTo>
                <a:lnTo>
                  <a:pt x="10788" y="7398"/>
                </a:lnTo>
                <a:lnTo>
                  <a:pt x="2602" y="16043"/>
                </a:lnTo>
                <a:lnTo>
                  <a:pt x="0" y="25329"/>
                </a:lnTo>
                <a:close/>
              </a:path>
            </a:pathLst>
          </a:custGeom>
          <a:ln w="3175">
            <a:solidFill>
              <a:srgbClr val="000000"/>
            </a:solidFill>
          </a:ln>
        </p:spPr>
        <p:txBody>
          <a:bodyPr wrap="square" lIns="0" tIns="0" rIns="0" bIns="0" rtlCol="0"/>
          <a:lstStyle/>
          <a:p>
            <a:endParaRPr/>
          </a:p>
        </p:txBody>
      </p:sp>
      <p:sp>
        <p:nvSpPr>
          <p:cNvPr id="349" name="object 349"/>
          <p:cNvSpPr/>
          <p:nvPr/>
        </p:nvSpPr>
        <p:spPr>
          <a:xfrm>
            <a:off x="8266699" y="5012466"/>
            <a:ext cx="44648" cy="36611"/>
          </a:xfrm>
          <a:custGeom>
            <a:avLst/>
            <a:gdLst/>
            <a:ahLst/>
            <a:cxnLst/>
            <a:rect l="l" t="t" r="r" b="b"/>
            <a:pathLst>
              <a:path w="63500" h="52070">
                <a:moveTo>
                  <a:pt x="0" y="25380"/>
                </a:moveTo>
                <a:lnTo>
                  <a:pt x="3977" y="37150"/>
                </a:lnTo>
                <a:lnTo>
                  <a:pt x="14148" y="46692"/>
                </a:lnTo>
                <a:lnTo>
                  <a:pt x="27875" y="51774"/>
                </a:lnTo>
                <a:lnTo>
                  <a:pt x="43748" y="49121"/>
                </a:lnTo>
                <a:lnTo>
                  <a:pt x="55982" y="41827"/>
                </a:lnTo>
                <a:lnTo>
                  <a:pt x="63074" y="31702"/>
                </a:lnTo>
                <a:lnTo>
                  <a:pt x="60584" y="17213"/>
                </a:lnTo>
                <a:lnTo>
                  <a:pt x="52576" y="6364"/>
                </a:lnTo>
                <a:lnTo>
                  <a:pt x="41088" y="0"/>
                </a:lnTo>
                <a:lnTo>
                  <a:pt x="23779" y="1607"/>
                </a:lnTo>
                <a:lnTo>
                  <a:pt x="10699" y="7492"/>
                </a:lnTo>
                <a:lnTo>
                  <a:pt x="2546" y="16188"/>
                </a:lnTo>
                <a:lnTo>
                  <a:pt x="0" y="25380"/>
                </a:lnTo>
                <a:close/>
              </a:path>
            </a:pathLst>
          </a:custGeom>
          <a:ln w="3175">
            <a:solidFill>
              <a:srgbClr val="000000"/>
            </a:solidFill>
          </a:ln>
        </p:spPr>
        <p:txBody>
          <a:bodyPr wrap="square" lIns="0" tIns="0" rIns="0" bIns="0" rtlCol="0"/>
          <a:lstStyle/>
          <a:p>
            <a:endParaRPr/>
          </a:p>
        </p:txBody>
      </p:sp>
      <p:sp>
        <p:nvSpPr>
          <p:cNvPr id="350" name="object 350"/>
          <p:cNvSpPr/>
          <p:nvPr/>
        </p:nvSpPr>
        <p:spPr>
          <a:xfrm>
            <a:off x="8340047" y="4998420"/>
            <a:ext cx="44648" cy="36611"/>
          </a:xfrm>
          <a:custGeom>
            <a:avLst/>
            <a:gdLst/>
            <a:ahLst/>
            <a:cxnLst/>
            <a:rect l="l" t="t" r="r" b="b"/>
            <a:pathLst>
              <a:path w="63500" h="52070">
                <a:moveTo>
                  <a:pt x="0" y="25323"/>
                </a:moveTo>
                <a:lnTo>
                  <a:pt x="4014" y="37162"/>
                </a:lnTo>
                <a:lnTo>
                  <a:pt x="14226" y="46731"/>
                </a:lnTo>
                <a:lnTo>
                  <a:pt x="27890" y="51755"/>
                </a:lnTo>
                <a:lnTo>
                  <a:pt x="43617" y="49074"/>
                </a:lnTo>
                <a:lnTo>
                  <a:pt x="55889" y="41759"/>
                </a:lnTo>
                <a:lnTo>
                  <a:pt x="63062" y="31619"/>
                </a:lnTo>
                <a:lnTo>
                  <a:pt x="60546" y="17210"/>
                </a:lnTo>
                <a:lnTo>
                  <a:pt x="52484" y="6391"/>
                </a:lnTo>
                <a:lnTo>
                  <a:pt x="40966" y="0"/>
                </a:lnTo>
                <a:lnTo>
                  <a:pt x="23708" y="1578"/>
                </a:lnTo>
                <a:lnTo>
                  <a:pt x="10655" y="7462"/>
                </a:lnTo>
                <a:lnTo>
                  <a:pt x="2522" y="16171"/>
                </a:lnTo>
                <a:lnTo>
                  <a:pt x="0" y="25323"/>
                </a:lnTo>
                <a:close/>
              </a:path>
            </a:pathLst>
          </a:custGeom>
          <a:ln w="3175">
            <a:solidFill>
              <a:srgbClr val="000000"/>
            </a:solidFill>
          </a:ln>
        </p:spPr>
        <p:txBody>
          <a:bodyPr wrap="square" lIns="0" tIns="0" rIns="0" bIns="0" rtlCol="0"/>
          <a:lstStyle/>
          <a:p>
            <a:endParaRPr/>
          </a:p>
        </p:txBody>
      </p:sp>
      <p:sp>
        <p:nvSpPr>
          <p:cNvPr id="351" name="object 351"/>
          <p:cNvSpPr/>
          <p:nvPr/>
        </p:nvSpPr>
        <p:spPr>
          <a:xfrm>
            <a:off x="8340047" y="4866497"/>
            <a:ext cx="44648" cy="36611"/>
          </a:xfrm>
          <a:custGeom>
            <a:avLst/>
            <a:gdLst/>
            <a:ahLst/>
            <a:cxnLst/>
            <a:rect l="l" t="t" r="r" b="b"/>
            <a:pathLst>
              <a:path w="63500" h="52070">
                <a:moveTo>
                  <a:pt x="0" y="25511"/>
                </a:moveTo>
                <a:lnTo>
                  <a:pt x="4015" y="37349"/>
                </a:lnTo>
                <a:lnTo>
                  <a:pt x="14230" y="46915"/>
                </a:lnTo>
                <a:lnTo>
                  <a:pt x="27896" y="51935"/>
                </a:lnTo>
                <a:lnTo>
                  <a:pt x="43623" y="49253"/>
                </a:lnTo>
                <a:lnTo>
                  <a:pt x="55895" y="41939"/>
                </a:lnTo>
                <a:lnTo>
                  <a:pt x="63065" y="31798"/>
                </a:lnTo>
                <a:lnTo>
                  <a:pt x="60565" y="17293"/>
                </a:lnTo>
                <a:lnTo>
                  <a:pt x="52549" y="6426"/>
                </a:lnTo>
                <a:lnTo>
                  <a:pt x="41086" y="0"/>
                </a:lnTo>
                <a:lnTo>
                  <a:pt x="23834" y="1539"/>
                </a:lnTo>
                <a:lnTo>
                  <a:pt x="10776" y="7380"/>
                </a:lnTo>
                <a:lnTo>
                  <a:pt x="2606" y="16086"/>
                </a:lnTo>
                <a:lnTo>
                  <a:pt x="0" y="25511"/>
                </a:lnTo>
                <a:close/>
              </a:path>
            </a:pathLst>
          </a:custGeom>
          <a:ln w="3175">
            <a:solidFill>
              <a:srgbClr val="000000"/>
            </a:solidFill>
          </a:ln>
        </p:spPr>
        <p:txBody>
          <a:bodyPr wrap="square" lIns="0" tIns="0" rIns="0" bIns="0" rtlCol="0"/>
          <a:lstStyle/>
          <a:p>
            <a:endParaRPr/>
          </a:p>
        </p:txBody>
      </p:sp>
      <p:sp>
        <p:nvSpPr>
          <p:cNvPr id="352" name="object 352"/>
          <p:cNvSpPr/>
          <p:nvPr/>
        </p:nvSpPr>
        <p:spPr>
          <a:xfrm>
            <a:off x="6389769" y="3975451"/>
            <a:ext cx="2074366" cy="1092994"/>
          </a:xfrm>
          <a:custGeom>
            <a:avLst/>
            <a:gdLst/>
            <a:ahLst/>
            <a:cxnLst/>
            <a:rect l="l" t="t" r="r" b="b"/>
            <a:pathLst>
              <a:path w="2950209" h="1554479">
                <a:moveTo>
                  <a:pt x="0" y="0"/>
                </a:moveTo>
                <a:lnTo>
                  <a:pt x="48003" y="40330"/>
                </a:lnTo>
                <a:lnTo>
                  <a:pt x="96278" y="93760"/>
                </a:lnTo>
                <a:lnTo>
                  <a:pt x="144282" y="167448"/>
                </a:lnTo>
                <a:lnTo>
                  <a:pt x="200561" y="241137"/>
                </a:lnTo>
                <a:lnTo>
                  <a:pt x="248564" y="321516"/>
                </a:lnTo>
                <a:lnTo>
                  <a:pt x="296568" y="408586"/>
                </a:lnTo>
                <a:lnTo>
                  <a:pt x="344843" y="495562"/>
                </a:lnTo>
                <a:lnTo>
                  <a:pt x="400851" y="582820"/>
                </a:lnTo>
                <a:lnTo>
                  <a:pt x="448855" y="669889"/>
                </a:lnTo>
                <a:lnTo>
                  <a:pt x="497129" y="756959"/>
                </a:lnTo>
                <a:lnTo>
                  <a:pt x="545133" y="837338"/>
                </a:lnTo>
                <a:lnTo>
                  <a:pt x="601141" y="917623"/>
                </a:lnTo>
                <a:lnTo>
                  <a:pt x="649461" y="991312"/>
                </a:lnTo>
                <a:lnTo>
                  <a:pt x="697442" y="1065001"/>
                </a:lnTo>
                <a:lnTo>
                  <a:pt x="745423" y="1131811"/>
                </a:lnTo>
                <a:lnTo>
                  <a:pt x="801759" y="1192147"/>
                </a:lnTo>
                <a:lnTo>
                  <a:pt x="849740" y="1252474"/>
                </a:lnTo>
                <a:lnTo>
                  <a:pt x="897947" y="1306129"/>
                </a:lnTo>
                <a:lnTo>
                  <a:pt x="946041" y="1352877"/>
                </a:lnTo>
                <a:lnTo>
                  <a:pt x="1002038" y="1393171"/>
                </a:lnTo>
                <a:lnTo>
                  <a:pt x="1050245" y="1426557"/>
                </a:lnTo>
                <a:lnTo>
                  <a:pt x="1098226" y="1460178"/>
                </a:lnTo>
                <a:lnTo>
                  <a:pt x="1146320" y="1486893"/>
                </a:lnTo>
                <a:lnTo>
                  <a:pt x="1202543" y="1513598"/>
                </a:lnTo>
                <a:lnTo>
                  <a:pt x="1250524" y="1526960"/>
                </a:lnTo>
                <a:lnTo>
                  <a:pt x="1298618" y="1540539"/>
                </a:lnTo>
                <a:lnTo>
                  <a:pt x="1346825" y="1553901"/>
                </a:lnTo>
                <a:lnTo>
                  <a:pt x="1394806" y="1553901"/>
                </a:lnTo>
                <a:lnTo>
                  <a:pt x="1451141" y="1553901"/>
                </a:lnTo>
                <a:lnTo>
                  <a:pt x="1499123" y="1553901"/>
                </a:lnTo>
                <a:lnTo>
                  <a:pt x="1547104" y="1547220"/>
                </a:lnTo>
                <a:lnTo>
                  <a:pt x="1595424" y="1540539"/>
                </a:lnTo>
                <a:lnTo>
                  <a:pt x="1651420" y="1526960"/>
                </a:lnTo>
                <a:lnTo>
                  <a:pt x="1699402" y="1520279"/>
                </a:lnTo>
                <a:lnTo>
                  <a:pt x="1747721" y="1506927"/>
                </a:lnTo>
                <a:lnTo>
                  <a:pt x="1795703" y="1500246"/>
                </a:lnTo>
                <a:lnTo>
                  <a:pt x="1851699" y="1493565"/>
                </a:lnTo>
                <a:lnTo>
                  <a:pt x="1900019" y="1486893"/>
                </a:lnTo>
                <a:lnTo>
                  <a:pt x="1948000" y="1480212"/>
                </a:lnTo>
                <a:lnTo>
                  <a:pt x="1995982" y="1473531"/>
                </a:lnTo>
                <a:lnTo>
                  <a:pt x="2052317" y="1473531"/>
                </a:lnTo>
                <a:lnTo>
                  <a:pt x="2100298" y="1466859"/>
                </a:lnTo>
                <a:lnTo>
                  <a:pt x="2148505" y="1460178"/>
                </a:lnTo>
                <a:lnTo>
                  <a:pt x="2196599" y="1460178"/>
                </a:lnTo>
                <a:lnTo>
                  <a:pt x="2252596" y="1460178"/>
                </a:lnTo>
                <a:lnTo>
                  <a:pt x="2300803" y="1460178"/>
                </a:lnTo>
                <a:lnTo>
                  <a:pt x="2348897" y="1453497"/>
                </a:lnTo>
                <a:lnTo>
                  <a:pt x="2396878" y="1453497"/>
                </a:lnTo>
                <a:lnTo>
                  <a:pt x="2453101" y="1453497"/>
                </a:lnTo>
                <a:lnTo>
                  <a:pt x="2501082" y="1453497"/>
                </a:lnTo>
                <a:lnTo>
                  <a:pt x="2549176" y="1453497"/>
                </a:lnTo>
                <a:lnTo>
                  <a:pt x="2597383" y="1460178"/>
                </a:lnTo>
                <a:lnTo>
                  <a:pt x="2845982" y="1460178"/>
                </a:lnTo>
                <a:lnTo>
                  <a:pt x="2901979" y="1466859"/>
                </a:lnTo>
                <a:lnTo>
                  <a:pt x="2949960" y="1466859"/>
                </a:lnTo>
              </a:path>
            </a:pathLst>
          </a:custGeom>
          <a:ln w="3175">
            <a:solidFill>
              <a:srgbClr val="0000FF"/>
            </a:solidFill>
          </a:ln>
        </p:spPr>
        <p:txBody>
          <a:bodyPr wrap="square" lIns="0" tIns="0" rIns="0" bIns="0" rtlCol="0"/>
          <a:lstStyle/>
          <a:p>
            <a:endParaRPr/>
          </a:p>
        </p:txBody>
      </p:sp>
      <p:sp>
        <p:nvSpPr>
          <p:cNvPr id="353" name="object 353"/>
          <p:cNvSpPr/>
          <p:nvPr/>
        </p:nvSpPr>
        <p:spPr>
          <a:xfrm>
            <a:off x="6553293" y="4254269"/>
            <a:ext cx="44648" cy="36611"/>
          </a:xfrm>
          <a:custGeom>
            <a:avLst/>
            <a:gdLst/>
            <a:ahLst/>
            <a:cxnLst/>
            <a:rect l="l" t="t" r="r" b="b"/>
            <a:pathLst>
              <a:path w="63500" h="52070">
                <a:moveTo>
                  <a:pt x="0" y="25614"/>
                </a:moveTo>
                <a:lnTo>
                  <a:pt x="4008" y="37412"/>
                </a:lnTo>
                <a:lnTo>
                  <a:pt x="14219" y="46970"/>
                </a:lnTo>
                <a:lnTo>
                  <a:pt x="27912" y="51998"/>
                </a:lnTo>
                <a:lnTo>
                  <a:pt x="43664" y="49287"/>
                </a:lnTo>
                <a:lnTo>
                  <a:pt x="55862" y="41908"/>
                </a:lnTo>
                <a:lnTo>
                  <a:pt x="62904" y="31713"/>
                </a:lnTo>
                <a:lnTo>
                  <a:pt x="60359" y="17225"/>
                </a:lnTo>
                <a:lnTo>
                  <a:pt x="52305" y="6370"/>
                </a:lnTo>
                <a:lnTo>
                  <a:pt x="40792" y="0"/>
                </a:lnTo>
                <a:lnTo>
                  <a:pt x="23610" y="1621"/>
                </a:lnTo>
                <a:lnTo>
                  <a:pt x="10605" y="7562"/>
                </a:lnTo>
                <a:lnTo>
                  <a:pt x="2503" y="16363"/>
                </a:lnTo>
                <a:lnTo>
                  <a:pt x="0" y="25614"/>
                </a:lnTo>
                <a:close/>
              </a:path>
            </a:pathLst>
          </a:custGeom>
          <a:ln w="3175">
            <a:solidFill>
              <a:srgbClr val="000000"/>
            </a:solidFill>
          </a:ln>
        </p:spPr>
        <p:txBody>
          <a:bodyPr wrap="square" lIns="0" tIns="0" rIns="0" bIns="0" rtlCol="0"/>
          <a:lstStyle/>
          <a:p>
            <a:endParaRPr/>
          </a:p>
        </p:txBody>
      </p:sp>
      <p:sp>
        <p:nvSpPr>
          <p:cNvPr id="354" name="object 354"/>
          <p:cNvSpPr/>
          <p:nvPr/>
        </p:nvSpPr>
        <p:spPr>
          <a:xfrm>
            <a:off x="6699742" y="4452156"/>
            <a:ext cx="44648" cy="36611"/>
          </a:xfrm>
          <a:custGeom>
            <a:avLst/>
            <a:gdLst/>
            <a:ahLst/>
            <a:cxnLst/>
            <a:rect l="l" t="t" r="r" b="b"/>
            <a:pathLst>
              <a:path w="63500" h="52070">
                <a:moveTo>
                  <a:pt x="0" y="25267"/>
                </a:moveTo>
                <a:lnTo>
                  <a:pt x="3998" y="37110"/>
                </a:lnTo>
                <a:lnTo>
                  <a:pt x="14186" y="46687"/>
                </a:lnTo>
                <a:lnTo>
                  <a:pt x="27851" y="51735"/>
                </a:lnTo>
                <a:lnTo>
                  <a:pt x="43712" y="49069"/>
                </a:lnTo>
                <a:lnTo>
                  <a:pt x="55967" y="41774"/>
                </a:lnTo>
                <a:lnTo>
                  <a:pt x="63096" y="31650"/>
                </a:lnTo>
                <a:lnTo>
                  <a:pt x="60631" y="17232"/>
                </a:lnTo>
                <a:lnTo>
                  <a:pt x="52646" y="6402"/>
                </a:lnTo>
                <a:lnTo>
                  <a:pt x="41136" y="0"/>
                </a:lnTo>
                <a:lnTo>
                  <a:pt x="23805" y="1566"/>
                </a:lnTo>
                <a:lnTo>
                  <a:pt x="10718" y="7420"/>
                </a:lnTo>
                <a:lnTo>
                  <a:pt x="2561" y="16080"/>
                </a:lnTo>
                <a:lnTo>
                  <a:pt x="0" y="25267"/>
                </a:lnTo>
                <a:close/>
              </a:path>
            </a:pathLst>
          </a:custGeom>
          <a:ln w="3175">
            <a:solidFill>
              <a:srgbClr val="000000"/>
            </a:solidFill>
          </a:ln>
        </p:spPr>
        <p:txBody>
          <a:bodyPr wrap="square" lIns="0" tIns="0" rIns="0" bIns="0" rtlCol="0"/>
          <a:lstStyle/>
          <a:p>
            <a:endParaRPr/>
          </a:p>
        </p:txBody>
      </p:sp>
      <p:sp>
        <p:nvSpPr>
          <p:cNvPr id="355" name="object 355"/>
          <p:cNvSpPr/>
          <p:nvPr/>
        </p:nvSpPr>
        <p:spPr>
          <a:xfrm>
            <a:off x="6773066" y="4484986"/>
            <a:ext cx="44648" cy="36611"/>
          </a:xfrm>
          <a:custGeom>
            <a:avLst/>
            <a:gdLst/>
            <a:ahLst/>
            <a:cxnLst/>
            <a:rect l="l" t="t" r="r" b="b"/>
            <a:pathLst>
              <a:path w="63500" h="52070">
                <a:moveTo>
                  <a:pt x="0" y="25597"/>
                </a:moveTo>
                <a:lnTo>
                  <a:pt x="4020" y="37443"/>
                </a:lnTo>
                <a:lnTo>
                  <a:pt x="14247" y="46989"/>
                </a:lnTo>
                <a:lnTo>
                  <a:pt x="27923" y="51986"/>
                </a:lnTo>
                <a:lnTo>
                  <a:pt x="43665" y="49289"/>
                </a:lnTo>
                <a:lnTo>
                  <a:pt x="55870" y="41934"/>
                </a:lnTo>
                <a:lnTo>
                  <a:pt x="62923" y="31732"/>
                </a:lnTo>
                <a:lnTo>
                  <a:pt x="60382" y="17241"/>
                </a:lnTo>
                <a:lnTo>
                  <a:pt x="52333" y="6382"/>
                </a:lnTo>
                <a:lnTo>
                  <a:pt x="40827" y="0"/>
                </a:lnTo>
                <a:lnTo>
                  <a:pt x="23654" y="1608"/>
                </a:lnTo>
                <a:lnTo>
                  <a:pt x="10642" y="7535"/>
                </a:lnTo>
                <a:lnTo>
                  <a:pt x="2521" y="16324"/>
                </a:lnTo>
                <a:lnTo>
                  <a:pt x="0" y="25597"/>
                </a:lnTo>
                <a:close/>
              </a:path>
            </a:pathLst>
          </a:custGeom>
          <a:ln w="3175">
            <a:solidFill>
              <a:srgbClr val="000000"/>
            </a:solidFill>
          </a:ln>
        </p:spPr>
        <p:txBody>
          <a:bodyPr wrap="square" lIns="0" tIns="0" rIns="0" bIns="0" rtlCol="0"/>
          <a:lstStyle/>
          <a:p>
            <a:endParaRPr/>
          </a:p>
        </p:txBody>
      </p:sp>
      <p:sp>
        <p:nvSpPr>
          <p:cNvPr id="356" name="object 356"/>
          <p:cNvSpPr/>
          <p:nvPr/>
        </p:nvSpPr>
        <p:spPr>
          <a:xfrm>
            <a:off x="6852058" y="4715692"/>
            <a:ext cx="44202" cy="36611"/>
          </a:xfrm>
          <a:custGeom>
            <a:avLst/>
            <a:gdLst/>
            <a:ahLst/>
            <a:cxnLst/>
            <a:rect l="l" t="t" r="r" b="b"/>
            <a:pathLst>
              <a:path w="62865" h="52070">
                <a:moveTo>
                  <a:pt x="0" y="25595"/>
                </a:moveTo>
                <a:lnTo>
                  <a:pt x="3987" y="37448"/>
                </a:lnTo>
                <a:lnTo>
                  <a:pt x="14159" y="47031"/>
                </a:lnTo>
                <a:lnTo>
                  <a:pt x="27834" y="52069"/>
                </a:lnTo>
                <a:lnTo>
                  <a:pt x="43593" y="49363"/>
                </a:lnTo>
                <a:lnTo>
                  <a:pt x="55770" y="41983"/>
                </a:lnTo>
                <a:lnTo>
                  <a:pt x="62797" y="31761"/>
                </a:lnTo>
                <a:lnTo>
                  <a:pt x="60271" y="17316"/>
                </a:lnTo>
                <a:lnTo>
                  <a:pt x="52248" y="6426"/>
                </a:lnTo>
                <a:lnTo>
                  <a:pt x="40760" y="0"/>
                </a:lnTo>
                <a:lnTo>
                  <a:pt x="23557" y="1638"/>
                </a:lnTo>
                <a:lnTo>
                  <a:pt x="10566" y="7622"/>
                </a:lnTo>
                <a:lnTo>
                  <a:pt x="2487" y="16431"/>
                </a:lnTo>
                <a:lnTo>
                  <a:pt x="0" y="25595"/>
                </a:lnTo>
                <a:close/>
              </a:path>
            </a:pathLst>
          </a:custGeom>
          <a:ln w="3175">
            <a:solidFill>
              <a:srgbClr val="000000"/>
            </a:solidFill>
          </a:ln>
        </p:spPr>
        <p:txBody>
          <a:bodyPr wrap="square" lIns="0" tIns="0" rIns="0" bIns="0" rtlCol="0"/>
          <a:lstStyle/>
          <a:p>
            <a:endParaRPr/>
          </a:p>
        </p:txBody>
      </p:sp>
      <p:sp>
        <p:nvSpPr>
          <p:cNvPr id="357" name="object 357"/>
          <p:cNvSpPr/>
          <p:nvPr/>
        </p:nvSpPr>
        <p:spPr>
          <a:xfrm>
            <a:off x="6925327" y="4777011"/>
            <a:ext cx="44648" cy="36611"/>
          </a:xfrm>
          <a:custGeom>
            <a:avLst/>
            <a:gdLst/>
            <a:ahLst/>
            <a:cxnLst/>
            <a:rect l="l" t="t" r="r" b="b"/>
            <a:pathLst>
              <a:path w="63500" h="52070">
                <a:moveTo>
                  <a:pt x="0" y="25455"/>
                </a:moveTo>
                <a:lnTo>
                  <a:pt x="4004" y="37283"/>
                </a:lnTo>
                <a:lnTo>
                  <a:pt x="14208" y="46831"/>
                </a:lnTo>
                <a:lnTo>
                  <a:pt x="27898" y="51859"/>
                </a:lnTo>
                <a:lnTo>
                  <a:pt x="43637" y="49169"/>
                </a:lnTo>
                <a:lnTo>
                  <a:pt x="55841" y="41817"/>
                </a:lnTo>
                <a:lnTo>
                  <a:pt x="62902" y="31619"/>
                </a:lnTo>
                <a:lnTo>
                  <a:pt x="60347" y="17175"/>
                </a:lnTo>
                <a:lnTo>
                  <a:pt x="52259" y="6344"/>
                </a:lnTo>
                <a:lnTo>
                  <a:pt x="40727" y="0"/>
                </a:lnTo>
                <a:lnTo>
                  <a:pt x="23542" y="1650"/>
                </a:lnTo>
                <a:lnTo>
                  <a:pt x="10533" y="7618"/>
                </a:lnTo>
                <a:lnTo>
                  <a:pt x="2448" y="16412"/>
                </a:lnTo>
                <a:lnTo>
                  <a:pt x="0" y="25455"/>
                </a:lnTo>
                <a:close/>
              </a:path>
            </a:pathLst>
          </a:custGeom>
          <a:ln w="3175">
            <a:solidFill>
              <a:srgbClr val="000000"/>
            </a:solidFill>
          </a:ln>
        </p:spPr>
        <p:txBody>
          <a:bodyPr wrap="square" lIns="0" tIns="0" rIns="0" bIns="0" rtlCol="0"/>
          <a:lstStyle/>
          <a:p>
            <a:endParaRPr/>
          </a:p>
        </p:txBody>
      </p:sp>
      <p:sp>
        <p:nvSpPr>
          <p:cNvPr id="358" name="object 358"/>
          <p:cNvSpPr/>
          <p:nvPr/>
        </p:nvSpPr>
        <p:spPr>
          <a:xfrm>
            <a:off x="6925327" y="4781710"/>
            <a:ext cx="44648" cy="36611"/>
          </a:xfrm>
          <a:custGeom>
            <a:avLst/>
            <a:gdLst/>
            <a:ahLst/>
            <a:cxnLst/>
            <a:rect l="l" t="t" r="r" b="b"/>
            <a:pathLst>
              <a:path w="63500" h="52070">
                <a:moveTo>
                  <a:pt x="0" y="25463"/>
                </a:moveTo>
                <a:lnTo>
                  <a:pt x="4006" y="37264"/>
                </a:lnTo>
                <a:lnTo>
                  <a:pt x="14215" y="46815"/>
                </a:lnTo>
                <a:lnTo>
                  <a:pt x="27911" y="51848"/>
                </a:lnTo>
                <a:lnTo>
                  <a:pt x="43649" y="49149"/>
                </a:lnTo>
                <a:lnTo>
                  <a:pt x="55852" y="41784"/>
                </a:lnTo>
                <a:lnTo>
                  <a:pt x="62908" y="31590"/>
                </a:lnTo>
                <a:lnTo>
                  <a:pt x="60345" y="17160"/>
                </a:lnTo>
                <a:lnTo>
                  <a:pt x="52246" y="6337"/>
                </a:lnTo>
                <a:lnTo>
                  <a:pt x="40703" y="0"/>
                </a:lnTo>
                <a:lnTo>
                  <a:pt x="23525" y="1656"/>
                </a:lnTo>
                <a:lnTo>
                  <a:pt x="10520" y="7632"/>
                </a:lnTo>
                <a:lnTo>
                  <a:pt x="2440" y="16433"/>
                </a:lnTo>
                <a:lnTo>
                  <a:pt x="0" y="25463"/>
                </a:lnTo>
                <a:close/>
              </a:path>
            </a:pathLst>
          </a:custGeom>
          <a:ln w="3175">
            <a:solidFill>
              <a:srgbClr val="000000"/>
            </a:solidFill>
          </a:ln>
        </p:spPr>
        <p:txBody>
          <a:bodyPr wrap="square" lIns="0" tIns="0" rIns="0" bIns="0" rtlCol="0"/>
          <a:lstStyle/>
          <a:p>
            <a:endParaRPr/>
          </a:p>
        </p:txBody>
      </p:sp>
      <p:sp>
        <p:nvSpPr>
          <p:cNvPr id="359" name="object 359"/>
          <p:cNvSpPr/>
          <p:nvPr/>
        </p:nvSpPr>
        <p:spPr>
          <a:xfrm>
            <a:off x="6998435" y="4880584"/>
            <a:ext cx="44648" cy="36611"/>
          </a:xfrm>
          <a:custGeom>
            <a:avLst/>
            <a:gdLst/>
            <a:ahLst/>
            <a:cxnLst/>
            <a:rect l="l" t="t" r="r" b="b"/>
            <a:pathLst>
              <a:path w="63500" h="52070">
                <a:moveTo>
                  <a:pt x="0" y="25511"/>
                </a:moveTo>
                <a:lnTo>
                  <a:pt x="3978" y="37280"/>
                </a:lnTo>
                <a:lnTo>
                  <a:pt x="14152" y="46819"/>
                </a:lnTo>
                <a:lnTo>
                  <a:pt x="27881" y="51896"/>
                </a:lnTo>
                <a:lnTo>
                  <a:pt x="43747" y="49253"/>
                </a:lnTo>
                <a:lnTo>
                  <a:pt x="56015" y="41985"/>
                </a:lnTo>
                <a:lnTo>
                  <a:pt x="63158" y="31889"/>
                </a:lnTo>
                <a:lnTo>
                  <a:pt x="60701" y="17403"/>
                </a:lnTo>
                <a:lnTo>
                  <a:pt x="52751" y="6482"/>
                </a:lnTo>
                <a:lnTo>
                  <a:pt x="41338" y="0"/>
                </a:lnTo>
                <a:lnTo>
                  <a:pt x="24002" y="1555"/>
                </a:lnTo>
                <a:lnTo>
                  <a:pt x="10896" y="7403"/>
                </a:lnTo>
                <a:lnTo>
                  <a:pt x="2678" y="16060"/>
                </a:lnTo>
                <a:lnTo>
                  <a:pt x="0" y="25511"/>
                </a:lnTo>
                <a:close/>
              </a:path>
            </a:pathLst>
          </a:custGeom>
          <a:ln w="3175">
            <a:solidFill>
              <a:srgbClr val="000000"/>
            </a:solidFill>
          </a:ln>
        </p:spPr>
        <p:txBody>
          <a:bodyPr wrap="square" lIns="0" tIns="0" rIns="0" bIns="0" rtlCol="0"/>
          <a:lstStyle/>
          <a:p>
            <a:endParaRPr/>
          </a:p>
        </p:txBody>
      </p:sp>
      <p:sp>
        <p:nvSpPr>
          <p:cNvPr id="360" name="object 360"/>
          <p:cNvSpPr/>
          <p:nvPr/>
        </p:nvSpPr>
        <p:spPr>
          <a:xfrm>
            <a:off x="7071783" y="4946627"/>
            <a:ext cx="44648" cy="36611"/>
          </a:xfrm>
          <a:custGeom>
            <a:avLst/>
            <a:gdLst/>
            <a:ahLst/>
            <a:cxnLst/>
            <a:rect l="l" t="t" r="r" b="b"/>
            <a:pathLst>
              <a:path w="63500" h="52070">
                <a:moveTo>
                  <a:pt x="0" y="25296"/>
                </a:moveTo>
                <a:lnTo>
                  <a:pt x="4002" y="37116"/>
                </a:lnTo>
                <a:lnTo>
                  <a:pt x="14200" y="46675"/>
                </a:lnTo>
                <a:lnTo>
                  <a:pt x="27886" y="51716"/>
                </a:lnTo>
                <a:lnTo>
                  <a:pt x="43605" y="49055"/>
                </a:lnTo>
                <a:lnTo>
                  <a:pt x="55911" y="41775"/>
                </a:lnTo>
                <a:lnTo>
                  <a:pt x="63139" y="31669"/>
                </a:lnTo>
                <a:lnTo>
                  <a:pt x="60635" y="17234"/>
                </a:lnTo>
                <a:lnTo>
                  <a:pt x="52579" y="6403"/>
                </a:lnTo>
                <a:lnTo>
                  <a:pt x="41094" y="0"/>
                </a:lnTo>
                <a:lnTo>
                  <a:pt x="23795" y="1558"/>
                </a:lnTo>
                <a:lnTo>
                  <a:pt x="10718" y="7408"/>
                </a:lnTo>
                <a:lnTo>
                  <a:pt x="2560" y="16082"/>
                </a:lnTo>
                <a:lnTo>
                  <a:pt x="0" y="25296"/>
                </a:lnTo>
                <a:close/>
              </a:path>
            </a:pathLst>
          </a:custGeom>
          <a:ln w="3175">
            <a:solidFill>
              <a:srgbClr val="000000"/>
            </a:solidFill>
          </a:ln>
        </p:spPr>
        <p:txBody>
          <a:bodyPr wrap="square" lIns="0" tIns="0" rIns="0" bIns="0" rtlCol="0"/>
          <a:lstStyle/>
          <a:p>
            <a:endParaRPr/>
          </a:p>
        </p:txBody>
      </p:sp>
      <p:sp>
        <p:nvSpPr>
          <p:cNvPr id="361" name="object 361"/>
          <p:cNvSpPr/>
          <p:nvPr/>
        </p:nvSpPr>
        <p:spPr>
          <a:xfrm>
            <a:off x="7150767" y="4993556"/>
            <a:ext cx="44648" cy="36611"/>
          </a:xfrm>
          <a:custGeom>
            <a:avLst/>
            <a:gdLst/>
            <a:ahLst/>
            <a:cxnLst/>
            <a:rect l="l" t="t" r="r" b="b"/>
            <a:pathLst>
              <a:path w="63500" h="52070">
                <a:moveTo>
                  <a:pt x="0" y="25560"/>
                </a:moveTo>
                <a:lnTo>
                  <a:pt x="3992" y="37403"/>
                </a:lnTo>
                <a:lnTo>
                  <a:pt x="14177" y="46970"/>
                </a:lnTo>
                <a:lnTo>
                  <a:pt x="27866" y="51992"/>
                </a:lnTo>
                <a:lnTo>
                  <a:pt x="43616" y="49293"/>
                </a:lnTo>
                <a:lnTo>
                  <a:pt x="55825" y="41935"/>
                </a:lnTo>
                <a:lnTo>
                  <a:pt x="62894" y="31741"/>
                </a:lnTo>
                <a:lnTo>
                  <a:pt x="60368" y="17327"/>
                </a:lnTo>
                <a:lnTo>
                  <a:pt x="52337" y="6443"/>
                </a:lnTo>
                <a:lnTo>
                  <a:pt x="40847" y="0"/>
                </a:lnTo>
                <a:lnTo>
                  <a:pt x="23618" y="1619"/>
                </a:lnTo>
                <a:lnTo>
                  <a:pt x="10610" y="7581"/>
                </a:lnTo>
                <a:lnTo>
                  <a:pt x="2515" y="16362"/>
                </a:lnTo>
                <a:lnTo>
                  <a:pt x="0" y="25560"/>
                </a:lnTo>
                <a:close/>
              </a:path>
            </a:pathLst>
          </a:custGeom>
          <a:ln w="3175">
            <a:solidFill>
              <a:srgbClr val="000000"/>
            </a:solidFill>
          </a:ln>
        </p:spPr>
        <p:txBody>
          <a:bodyPr wrap="square" lIns="0" tIns="0" rIns="0" bIns="0" rtlCol="0"/>
          <a:lstStyle/>
          <a:p>
            <a:endParaRPr/>
          </a:p>
        </p:txBody>
      </p:sp>
      <p:sp>
        <p:nvSpPr>
          <p:cNvPr id="362" name="object 362"/>
          <p:cNvSpPr/>
          <p:nvPr/>
        </p:nvSpPr>
        <p:spPr>
          <a:xfrm>
            <a:off x="7224035" y="5059555"/>
            <a:ext cx="44648" cy="36611"/>
          </a:xfrm>
          <a:custGeom>
            <a:avLst/>
            <a:gdLst/>
            <a:ahLst/>
            <a:cxnLst/>
            <a:rect l="l" t="t" r="r" b="b"/>
            <a:pathLst>
              <a:path w="63500" h="52070">
                <a:moveTo>
                  <a:pt x="0" y="25417"/>
                </a:moveTo>
                <a:lnTo>
                  <a:pt x="4002" y="37232"/>
                </a:lnTo>
                <a:lnTo>
                  <a:pt x="14200" y="46793"/>
                </a:lnTo>
                <a:lnTo>
                  <a:pt x="27886" y="51836"/>
                </a:lnTo>
                <a:lnTo>
                  <a:pt x="43675" y="49142"/>
                </a:lnTo>
                <a:lnTo>
                  <a:pt x="55866" y="41783"/>
                </a:lnTo>
                <a:lnTo>
                  <a:pt x="62903" y="31589"/>
                </a:lnTo>
                <a:lnTo>
                  <a:pt x="60362" y="17153"/>
                </a:lnTo>
                <a:lnTo>
                  <a:pt x="52292" y="6332"/>
                </a:lnTo>
                <a:lnTo>
                  <a:pt x="40746" y="0"/>
                </a:lnTo>
                <a:lnTo>
                  <a:pt x="23545" y="1652"/>
                </a:lnTo>
                <a:lnTo>
                  <a:pt x="10528" y="7617"/>
                </a:lnTo>
                <a:lnTo>
                  <a:pt x="2443" y="16401"/>
                </a:lnTo>
                <a:lnTo>
                  <a:pt x="0" y="25417"/>
                </a:lnTo>
                <a:close/>
              </a:path>
            </a:pathLst>
          </a:custGeom>
          <a:ln w="3175">
            <a:solidFill>
              <a:srgbClr val="000000"/>
            </a:solidFill>
          </a:ln>
        </p:spPr>
        <p:txBody>
          <a:bodyPr wrap="square" lIns="0" tIns="0" rIns="0" bIns="0" rtlCol="0"/>
          <a:lstStyle/>
          <a:p>
            <a:endParaRPr/>
          </a:p>
        </p:txBody>
      </p:sp>
      <p:sp>
        <p:nvSpPr>
          <p:cNvPr id="363" name="object 363"/>
          <p:cNvSpPr/>
          <p:nvPr/>
        </p:nvSpPr>
        <p:spPr>
          <a:xfrm>
            <a:off x="7297224" y="5101886"/>
            <a:ext cx="44648" cy="36611"/>
          </a:xfrm>
          <a:custGeom>
            <a:avLst/>
            <a:gdLst/>
            <a:ahLst/>
            <a:cxnLst/>
            <a:rect l="l" t="t" r="r" b="b"/>
            <a:pathLst>
              <a:path w="63500" h="52070">
                <a:moveTo>
                  <a:pt x="0" y="25540"/>
                </a:moveTo>
                <a:lnTo>
                  <a:pt x="3955" y="37314"/>
                </a:lnTo>
                <a:lnTo>
                  <a:pt x="14099" y="46855"/>
                </a:lnTo>
                <a:lnTo>
                  <a:pt x="27849" y="51934"/>
                </a:lnTo>
                <a:lnTo>
                  <a:pt x="43683" y="49285"/>
                </a:lnTo>
                <a:lnTo>
                  <a:pt x="55935" y="41999"/>
                </a:lnTo>
                <a:lnTo>
                  <a:pt x="63061" y="31879"/>
                </a:lnTo>
                <a:lnTo>
                  <a:pt x="60582" y="17389"/>
                </a:lnTo>
                <a:lnTo>
                  <a:pt x="52607" y="6466"/>
                </a:lnTo>
                <a:lnTo>
                  <a:pt x="41191" y="0"/>
                </a:lnTo>
                <a:lnTo>
                  <a:pt x="23851" y="1584"/>
                </a:lnTo>
                <a:lnTo>
                  <a:pt x="10777" y="7474"/>
                </a:lnTo>
                <a:lnTo>
                  <a:pt x="2616" y="16172"/>
                </a:lnTo>
                <a:lnTo>
                  <a:pt x="0" y="25540"/>
                </a:lnTo>
                <a:close/>
              </a:path>
            </a:pathLst>
          </a:custGeom>
          <a:ln w="3175">
            <a:solidFill>
              <a:srgbClr val="000000"/>
            </a:solidFill>
          </a:ln>
        </p:spPr>
        <p:txBody>
          <a:bodyPr wrap="square" lIns="0" tIns="0" rIns="0" bIns="0" rtlCol="0"/>
          <a:lstStyle/>
          <a:p>
            <a:endParaRPr/>
          </a:p>
        </p:txBody>
      </p:sp>
      <p:sp>
        <p:nvSpPr>
          <p:cNvPr id="364" name="object 364"/>
          <p:cNvSpPr/>
          <p:nvPr/>
        </p:nvSpPr>
        <p:spPr>
          <a:xfrm>
            <a:off x="7370492" y="5036027"/>
            <a:ext cx="44648" cy="36611"/>
          </a:xfrm>
          <a:custGeom>
            <a:avLst/>
            <a:gdLst/>
            <a:ahLst/>
            <a:cxnLst/>
            <a:rect l="l" t="t" r="r" b="b"/>
            <a:pathLst>
              <a:path w="63500" h="52070">
                <a:moveTo>
                  <a:pt x="0" y="25493"/>
                </a:moveTo>
                <a:lnTo>
                  <a:pt x="4003" y="37308"/>
                </a:lnTo>
                <a:lnTo>
                  <a:pt x="14204" y="46864"/>
                </a:lnTo>
                <a:lnTo>
                  <a:pt x="27892" y="51904"/>
                </a:lnTo>
                <a:lnTo>
                  <a:pt x="43660" y="49242"/>
                </a:lnTo>
                <a:lnTo>
                  <a:pt x="55953" y="41959"/>
                </a:lnTo>
                <a:lnTo>
                  <a:pt x="63150" y="31853"/>
                </a:lnTo>
                <a:lnTo>
                  <a:pt x="60675" y="17322"/>
                </a:lnTo>
                <a:lnTo>
                  <a:pt x="52689" y="6442"/>
                </a:lnTo>
                <a:lnTo>
                  <a:pt x="41256" y="0"/>
                </a:lnTo>
                <a:lnTo>
                  <a:pt x="23950" y="1516"/>
                </a:lnTo>
                <a:lnTo>
                  <a:pt x="10861" y="7318"/>
                </a:lnTo>
                <a:lnTo>
                  <a:pt x="2658" y="15981"/>
                </a:lnTo>
                <a:lnTo>
                  <a:pt x="0" y="25493"/>
                </a:lnTo>
                <a:close/>
              </a:path>
            </a:pathLst>
          </a:custGeom>
          <a:ln w="3175">
            <a:solidFill>
              <a:srgbClr val="000000"/>
            </a:solidFill>
          </a:ln>
        </p:spPr>
        <p:txBody>
          <a:bodyPr wrap="square" lIns="0" tIns="0" rIns="0" bIns="0" rtlCol="0"/>
          <a:lstStyle/>
          <a:p>
            <a:endParaRPr/>
          </a:p>
        </p:txBody>
      </p:sp>
      <p:sp>
        <p:nvSpPr>
          <p:cNvPr id="365" name="object 365"/>
          <p:cNvSpPr/>
          <p:nvPr/>
        </p:nvSpPr>
        <p:spPr>
          <a:xfrm>
            <a:off x="7443840" y="4951240"/>
            <a:ext cx="44648" cy="36611"/>
          </a:xfrm>
          <a:custGeom>
            <a:avLst/>
            <a:gdLst/>
            <a:ahLst/>
            <a:cxnLst/>
            <a:rect l="l" t="t" r="r" b="b"/>
            <a:pathLst>
              <a:path w="63500" h="52070">
                <a:moveTo>
                  <a:pt x="0" y="25415"/>
                </a:moveTo>
                <a:lnTo>
                  <a:pt x="4002" y="37231"/>
                </a:lnTo>
                <a:lnTo>
                  <a:pt x="14200" y="46791"/>
                </a:lnTo>
                <a:lnTo>
                  <a:pt x="27886" y="51835"/>
                </a:lnTo>
                <a:lnTo>
                  <a:pt x="43625" y="49141"/>
                </a:lnTo>
                <a:lnTo>
                  <a:pt x="55830" y="41782"/>
                </a:lnTo>
                <a:lnTo>
                  <a:pt x="62896" y="31587"/>
                </a:lnTo>
                <a:lnTo>
                  <a:pt x="60341" y="17153"/>
                </a:lnTo>
                <a:lnTo>
                  <a:pt x="52248" y="6333"/>
                </a:lnTo>
                <a:lnTo>
                  <a:pt x="40708" y="0"/>
                </a:lnTo>
                <a:lnTo>
                  <a:pt x="23520" y="1654"/>
                </a:lnTo>
                <a:lnTo>
                  <a:pt x="10511" y="7625"/>
                </a:lnTo>
                <a:lnTo>
                  <a:pt x="2433" y="16417"/>
                </a:lnTo>
                <a:lnTo>
                  <a:pt x="0" y="25415"/>
                </a:lnTo>
                <a:close/>
              </a:path>
            </a:pathLst>
          </a:custGeom>
          <a:ln w="3175">
            <a:solidFill>
              <a:srgbClr val="000000"/>
            </a:solidFill>
          </a:ln>
        </p:spPr>
        <p:txBody>
          <a:bodyPr wrap="square" lIns="0" tIns="0" rIns="0" bIns="0" rtlCol="0"/>
          <a:lstStyle/>
          <a:p>
            <a:endParaRPr/>
          </a:p>
        </p:txBody>
      </p:sp>
      <p:sp>
        <p:nvSpPr>
          <p:cNvPr id="366" name="object 366"/>
          <p:cNvSpPr/>
          <p:nvPr/>
        </p:nvSpPr>
        <p:spPr>
          <a:xfrm>
            <a:off x="7522824" y="5050063"/>
            <a:ext cx="44648" cy="36611"/>
          </a:xfrm>
          <a:custGeom>
            <a:avLst/>
            <a:gdLst/>
            <a:ahLst/>
            <a:cxnLst/>
            <a:rect l="l" t="t" r="r" b="b"/>
            <a:pathLst>
              <a:path w="63500" h="52070">
                <a:moveTo>
                  <a:pt x="0" y="25563"/>
                </a:moveTo>
                <a:lnTo>
                  <a:pt x="3993" y="37402"/>
                </a:lnTo>
                <a:lnTo>
                  <a:pt x="14181" y="46967"/>
                </a:lnTo>
                <a:lnTo>
                  <a:pt x="27872" y="51987"/>
                </a:lnTo>
                <a:lnTo>
                  <a:pt x="43621" y="49286"/>
                </a:lnTo>
                <a:lnTo>
                  <a:pt x="55830" y="41926"/>
                </a:lnTo>
                <a:lnTo>
                  <a:pt x="62897" y="31733"/>
                </a:lnTo>
                <a:lnTo>
                  <a:pt x="60368" y="17319"/>
                </a:lnTo>
                <a:lnTo>
                  <a:pt x="52333" y="6438"/>
                </a:lnTo>
                <a:lnTo>
                  <a:pt x="40838" y="0"/>
                </a:lnTo>
                <a:lnTo>
                  <a:pt x="23612" y="1621"/>
                </a:lnTo>
                <a:lnTo>
                  <a:pt x="10605" y="7583"/>
                </a:lnTo>
                <a:lnTo>
                  <a:pt x="2512" y="16367"/>
                </a:lnTo>
                <a:lnTo>
                  <a:pt x="0" y="25563"/>
                </a:lnTo>
                <a:close/>
              </a:path>
            </a:pathLst>
          </a:custGeom>
          <a:ln w="3175">
            <a:solidFill>
              <a:srgbClr val="000000"/>
            </a:solidFill>
          </a:ln>
        </p:spPr>
        <p:txBody>
          <a:bodyPr wrap="square" lIns="0" tIns="0" rIns="0" bIns="0" rtlCol="0"/>
          <a:lstStyle/>
          <a:p>
            <a:endParaRPr/>
          </a:p>
        </p:txBody>
      </p:sp>
      <p:sp>
        <p:nvSpPr>
          <p:cNvPr id="367" name="object 367"/>
          <p:cNvSpPr/>
          <p:nvPr/>
        </p:nvSpPr>
        <p:spPr>
          <a:xfrm>
            <a:off x="7595933" y="5017194"/>
            <a:ext cx="44648" cy="36611"/>
          </a:xfrm>
          <a:custGeom>
            <a:avLst/>
            <a:gdLst/>
            <a:ahLst/>
            <a:cxnLst/>
            <a:rect l="l" t="t" r="r" b="b"/>
            <a:pathLst>
              <a:path w="63500" h="52070">
                <a:moveTo>
                  <a:pt x="0" y="25337"/>
                </a:moveTo>
                <a:lnTo>
                  <a:pt x="3994" y="37119"/>
                </a:lnTo>
                <a:lnTo>
                  <a:pt x="14161" y="46744"/>
                </a:lnTo>
                <a:lnTo>
                  <a:pt x="27776" y="51929"/>
                </a:lnTo>
                <a:lnTo>
                  <a:pt x="43638" y="49277"/>
                </a:lnTo>
                <a:lnTo>
                  <a:pt x="55873" y="41966"/>
                </a:lnTo>
                <a:lnTo>
                  <a:pt x="63012" y="31841"/>
                </a:lnTo>
                <a:lnTo>
                  <a:pt x="60580" y="17284"/>
                </a:lnTo>
                <a:lnTo>
                  <a:pt x="52644" y="6400"/>
                </a:lnTo>
                <a:lnTo>
                  <a:pt x="41226" y="0"/>
                </a:lnTo>
                <a:lnTo>
                  <a:pt x="23975" y="1569"/>
                </a:lnTo>
                <a:lnTo>
                  <a:pt x="10858" y="7409"/>
                </a:lnTo>
                <a:lnTo>
                  <a:pt x="2623" y="16062"/>
                </a:lnTo>
                <a:lnTo>
                  <a:pt x="0" y="25337"/>
                </a:lnTo>
                <a:close/>
              </a:path>
            </a:pathLst>
          </a:custGeom>
          <a:ln w="3175">
            <a:solidFill>
              <a:srgbClr val="000000"/>
            </a:solidFill>
          </a:ln>
        </p:spPr>
        <p:txBody>
          <a:bodyPr wrap="square" lIns="0" tIns="0" rIns="0" bIns="0" rtlCol="0"/>
          <a:lstStyle/>
          <a:p>
            <a:endParaRPr/>
          </a:p>
        </p:txBody>
      </p:sp>
      <p:sp>
        <p:nvSpPr>
          <p:cNvPr id="368" name="object 368"/>
          <p:cNvSpPr/>
          <p:nvPr/>
        </p:nvSpPr>
        <p:spPr>
          <a:xfrm>
            <a:off x="7669281" y="4984204"/>
            <a:ext cx="44648" cy="36611"/>
          </a:xfrm>
          <a:custGeom>
            <a:avLst/>
            <a:gdLst/>
            <a:ahLst/>
            <a:cxnLst/>
            <a:rect l="l" t="t" r="r" b="b"/>
            <a:pathLst>
              <a:path w="63500" h="52070">
                <a:moveTo>
                  <a:pt x="0" y="25508"/>
                </a:moveTo>
                <a:lnTo>
                  <a:pt x="3992" y="37347"/>
                </a:lnTo>
                <a:lnTo>
                  <a:pt x="14177" y="46916"/>
                </a:lnTo>
                <a:lnTo>
                  <a:pt x="27866" y="51940"/>
                </a:lnTo>
                <a:lnTo>
                  <a:pt x="43700" y="49261"/>
                </a:lnTo>
                <a:lnTo>
                  <a:pt x="55952" y="41952"/>
                </a:lnTo>
                <a:lnTo>
                  <a:pt x="63071" y="31818"/>
                </a:lnTo>
                <a:lnTo>
                  <a:pt x="60604" y="17302"/>
                </a:lnTo>
                <a:lnTo>
                  <a:pt x="52645" y="6430"/>
                </a:lnTo>
                <a:lnTo>
                  <a:pt x="41180" y="0"/>
                </a:lnTo>
                <a:lnTo>
                  <a:pt x="23849" y="1531"/>
                </a:lnTo>
                <a:lnTo>
                  <a:pt x="10780" y="7353"/>
                </a:lnTo>
                <a:lnTo>
                  <a:pt x="2619" y="16037"/>
                </a:lnTo>
                <a:lnTo>
                  <a:pt x="0" y="25508"/>
                </a:lnTo>
                <a:close/>
              </a:path>
            </a:pathLst>
          </a:custGeom>
          <a:ln w="3175">
            <a:solidFill>
              <a:srgbClr val="000000"/>
            </a:solidFill>
          </a:ln>
        </p:spPr>
        <p:txBody>
          <a:bodyPr wrap="square" lIns="0" tIns="0" rIns="0" bIns="0" rtlCol="0"/>
          <a:lstStyle/>
          <a:p>
            <a:endParaRPr/>
          </a:p>
        </p:txBody>
      </p:sp>
      <p:sp>
        <p:nvSpPr>
          <p:cNvPr id="369" name="object 369"/>
          <p:cNvSpPr/>
          <p:nvPr/>
        </p:nvSpPr>
        <p:spPr>
          <a:xfrm>
            <a:off x="7742549" y="4951239"/>
            <a:ext cx="44648" cy="36611"/>
          </a:xfrm>
          <a:custGeom>
            <a:avLst/>
            <a:gdLst/>
            <a:ahLst/>
            <a:cxnLst/>
            <a:rect l="l" t="t" r="r" b="b"/>
            <a:pathLst>
              <a:path w="63500" h="52070">
                <a:moveTo>
                  <a:pt x="0" y="25417"/>
                </a:moveTo>
                <a:lnTo>
                  <a:pt x="4002" y="37232"/>
                </a:lnTo>
                <a:lnTo>
                  <a:pt x="14200" y="46793"/>
                </a:lnTo>
                <a:lnTo>
                  <a:pt x="27886" y="51836"/>
                </a:lnTo>
                <a:lnTo>
                  <a:pt x="43675" y="49142"/>
                </a:lnTo>
                <a:lnTo>
                  <a:pt x="55866" y="41783"/>
                </a:lnTo>
                <a:lnTo>
                  <a:pt x="62903" y="31589"/>
                </a:lnTo>
                <a:lnTo>
                  <a:pt x="60362" y="17153"/>
                </a:lnTo>
                <a:lnTo>
                  <a:pt x="52292" y="6332"/>
                </a:lnTo>
                <a:lnTo>
                  <a:pt x="40746" y="0"/>
                </a:lnTo>
                <a:lnTo>
                  <a:pt x="23545" y="1652"/>
                </a:lnTo>
                <a:lnTo>
                  <a:pt x="10528" y="7617"/>
                </a:lnTo>
                <a:lnTo>
                  <a:pt x="2443" y="16401"/>
                </a:lnTo>
                <a:lnTo>
                  <a:pt x="0" y="25417"/>
                </a:lnTo>
                <a:close/>
              </a:path>
            </a:pathLst>
          </a:custGeom>
          <a:ln w="3175">
            <a:solidFill>
              <a:srgbClr val="000000"/>
            </a:solidFill>
          </a:ln>
        </p:spPr>
        <p:txBody>
          <a:bodyPr wrap="square" lIns="0" tIns="0" rIns="0" bIns="0" rtlCol="0"/>
          <a:lstStyle/>
          <a:p>
            <a:endParaRPr/>
          </a:p>
        </p:txBody>
      </p:sp>
      <p:sp>
        <p:nvSpPr>
          <p:cNvPr id="370" name="object 370"/>
          <p:cNvSpPr/>
          <p:nvPr/>
        </p:nvSpPr>
        <p:spPr>
          <a:xfrm>
            <a:off x="7815897" y="4946547"/>
            <a:ext cx="44648" cy="36611"/>
          </a:xfrm>
          <a:custGeom>
            <a:avLst/>
            <a:gdLst/>
            <a:ahLst/>
            <a:cxnLst/>
            <a:rect l="l" t="t" r="r" b="b"/>
            <a:pathLst>
              <a:path w="63500" h="52070">
                <a:moveTo>
                  <a:pt x="0" y="25408"/>
                </a:moveTo>
                <a:lnTo>
                  <a:pt x="4002" y="37228"/>
                </a:lnTo>
                <a:lnTo>
                  <a:pt x="14200" y="46787"/>
                </a:lnTo>
                <a:lnTo>
                  <a:pt x="27886" y="51828"/>
                </a:lnTo>
                <a:lnTo>
                  <a:pt x="43626" y="49135"/>
                </a:lnTo>
                <a:lnTo>
                  <a:pt x="55830" y="41778"/>
                </a:lnTo>
                <a:lnTo>
                  <a:pt x="62896" y="31583"/>
                </a:lnTo>
                <a:lnTo>
                  <a:pt x="60341" y="17147"/>
                </a:lnTo>
                <a:lnTo>
                  <a:pt x="52246" y="6329"/>
                </a:lnTo>
                <a:lnTo>
                  <a:pt x="40704" y="0"/>
                </a:lnTo>
                <a:lnTo>
                  <a:pt x="23516" y="1655"/>
                </a:lnTo>
                <a:lnTo>
                  <a:pt x="10507" y="7625"/>
                </a:lnTo>
                <a:lnTo>
                  <a:pt x="2430" y="16416"/>
                </a:lnTo>
                <a:lnTo>
                  <a:pt x="0" y="25408"/>
                </a:lnTo>
                <a:close/>
              </a:path>
            </a:pathLst>
          </a:custGeom>
          <a:ln w="3175">
            <a:solidFill>
              <a:srgbClr val="000000"/>
            </a:solidFill>
          </a:ln>
        </p:spPr>
        <p:txBody>
          <a:bodyPr wrap="square" lIns="0" tIns="0" rIns="0" bIns="0" rtlCol="0"/>
          <a:lstStyle/>
          <a:p>
            <a:endParaRPr/>
          </a:p>
        </p:txBody>
      </p:sp>
      <p:sp>
        <p:nvSpPr>
          <p:cNvPr id="371" name="object 371"/>
          <p:cNvSpPr/>
          <p:nvPr/>
        </p:nvSpPr>
        <p:spPr>
          <a:xfrm>
            <a:off x="7894643" y="4965408"/>
            <a:ext cx="44648" cy="36611"/>
          </a:xfrm>
          <a:custGeom>
            <a:avLst/>
            <a:gdLst/>
            <a:ahLst/>
            <a:cxnLst/>
            <a:rect l="l" t="t" r="r" b="b"/>
            <a:pathLst>
              <a:path w="63500" h="52070">
                <a:moveTo>
                  <a:pt x="0" y="25299"/>
                </a:moveTo>
                <a:lnTo>
                  <a:pt x="3994" y="37080"/>
                </a:lnTo>
                <a:lnTo>
                  <a:pt x="14161" y="46706"/>
                </a:lnTo>
                <a:lnTo>
                  <a:pt x="27776" y="51891"/>
                </a:lnTo>
                <a:lnTo>
                  <a:pt x="43631" y="49249"/>
                </a:lnTo>
                <a:lnTo>
                  <a:pt x="55900" y="41963"/>
                </a:lnTo>
                <a:lnTo>
                  <a:pt x="63092" y="31867"/>
                </a:lnTo>
                <a:lnTo>
                  <a:pt x="60677" y="17316"/>
                </a:lnTo>
                <a:lnTo>
                  <a:pt x="52754" y="6426"/>
                </a:lnTo>
                <a:lnTo>
                  <a:pt x="41355" y="0"/>
                </a:lnTo>
                <a:lnTo>
                  <a:pt x="24067" y="1538"/>
                </a:lnTo>
                <a:lnTo>
                  <a:pt x="10929" y="7340"/>
                </a:lnTo>
                <a:lnTo>
                  <a:pt x="2667" y="15954"/>
                </a:lnTo>
                <a:lnTo>
                  <a:pt x="0" y="25299"/>
                </a:lnTo>
                <a:close/>
              </a:path>
            </a:pathLst>
          </a:custGeom>
          <a:ln w="3175">
            <a:solidFill>
              <a:srgbClr val="000000"/>
            </a:solidFill>
          </a:ln>
        </p:spPr>
        <p:txBody>
          <a:bodyPr wrap="square" lIns="0" tIns="0" rIns="0" bIns="0" rtlCol="0"/>
          <a:lstStyle/>
          <a:p>
            <a:endParaRPr/>
          </a:p>
        </p:txBody>
      </p:sp>
      <p:sp>
        <p:nvSpPr>
          <p:cNvPr id="372" name="object 372"/>
          <p:cNvSpPr/>
          <p:nvPr/>
        </p:nvSpPr>
        <p:spPr>
          <a:xfrm>
            <a:off x="7967990" y="4965425"/>
            <a:ext cx="44648" cy="36611"/>
          </a:xfrm>
          <a:custGeom>
            <a:avLst/>
            <a:gdLst/>
            <a:ahLst/>
            <a:cxnLst/>
            <a:rect l="l" t="t" r="r" b="b"/>
            <a:pathLst>
              <a:path w="63500" h="52070">
                <a:moveTo>
                  <a:pt x="0" y="25275"/>
                </a:moveTo>
                <a:lnTo>
                  <a:pt x="3988" y="37125"/>
                </a:lnTo>
                <a:lnTo>
                  <a:pt x="14140" y="46779"/>
                </a:lnTo>
                <a:lnTo>
                  <a:pt x="27739" y="51907"/>
                </a:lnTo>
                <a:lnTo>
                  <a:pt x="43622" y="49231"/>
                </a:lnTo>
                <a:lnTo>
                  <a:pt x="55867" y="41910"/>
                </a:lnTo>
                <a:lnTo>
                  <a:pt x="63010" y="31783"/>
                </a:lnTo>
                <a:lnTo>
                  <a:pt x="60601" y="17295"/>
                </a:lnTo>
                <a:lnTo>
                  <a:pt x="52694" y="6433"/>
                </a:lnTo>
                <a:lnTo>
                  <a:pt x="41241" y="0"/>
                </a:lnTo>
                <a:lnTo>
                  <a:pt x="23900" y="1530"/>
                </a:lnTo>
                <a:lnTo>
                  <a:pt x="10797" y="7343"/>
                </a:lnTo>
                <a:lnTo>
                  <a:pt x="2610" y="15977"/>
                </a:lnTo>
                <a:lnTo>
                  <a:pt x="0" y="25275"/>
                </a:lnTo>
                <a:close/>
              </a:path>
            </a:pathLst>
          </a:custGeom>
          <a:ln w="3175">
            <a:solidFill>
              <a:srgbClr val="000000"/>
            </a:solidFill>
          </a:ln>
        </p:spPr>
        <p:txBody>
          <a:bodyPr wrap="square" lIns="0" tIns="0" rIns="0" bIns="0" rtlCol="0"/>
          <a:lstStyle/>
          <a:p>
            <a:endParaRPr/>
          </a:p>
        </p:txBody>
      </p:sp>
      <p:sp>
        <p:nvSpPr>
          <p:cNvPr id="373" name="object 373"/>
          <p:cNvSpPr/>
          <p:nvPr/>
        </p:nvSpPr>
        <p:spPr>
          <a:xfrm>
            <a:off x="8041338" y="4974781"/>
            <a:ext cx="44202" cy="36611"/>
          </a:xfrm>
          <a:custGeom>
            <a:avLst/>
            <a:gdLst/>
            <a:ahLst/>
            <a:cxnLst/>
            <a:rect l="l" t="t" r="r" b="b"/>
            <a:pathLst>
              <a:path w="62865" h="52070">
                <a:moveTo>
                  <a:pt x="0" y="25322"/>
                </a:moveTo>
                <a:lnTo>
                  <a:pt x="3966" y="37276"/>
                </a:lnTo>
                <a:lnTo>
                  <a:pt x="14091" y="46892"/>
                </a:lnTo>
                <a:lnTo>
                  <a:pt x="27714" y="51959"/>
                </a:lnTo>
                <a:lnTo>
                  <a:pt x="43474" y="49300"/>
                </a:lnTo>
                <a:lnTo>
                  <a:pt x="55694" y="41989"/>
                </a:lnTo>
                <a:lnTo>
                  <a:pt x="62822" y="31792"/>
                </a:lnTo>
                <a:lnTo>
                  <a:pt x="60351" y="17268"/>
                </a:lnTo>
                <a:lnTo>
                  <a:pt x="52368" y="6399"/>
                </a:lnTo>
                <a:lnTo>
                  <a:pt x="40917" y="0"/>
                </a:lnTo>
                <a:lnTo>
                  <a:pt x="23624" y="1586"/>
                </a:lnTo>
                <a:lnTo>
                  <a:pt x="10586" y="7480"/>
                </a:lnTo>
                <a:lnTo>
                  <a:pt x="2491" y="16201"/>
                </a:lnTo>
                <a:lnTo>
                  <a:pt x="0" y="25322"/>
                </a:lnTo>
                <a:close/>
              </a:path>
            </a:pathLst>
          </a:custGeom>
          <a:ln w="3175">
            <a:solidFill>
              <a:srgbClr val="000000"/>
            </a:solidFill>
          </a:ln>
        </p:spPr>
        <p:txBody>
          <a:bodyPr wrap="square" lIns="0" tIns="0" rIns="0" bIns="0" rtlCol="0"/>
          <a:lstStyle/>
          <a:p>
            <a:endParaRPr/>
          </a:p>
        </p:txBody>
      </p:sp>
      <p:sp>
        <p:nvSpPr>
          <p:cNvPr id="374" name="object 374"/>
          <p:cNvSpPr/>
          <p:nvPr/>
        </p:nvSpPr>
        <p:spPr>
          <a:xfrm>
            <a:off x="8114606" y="4946547"/>
            <a:ext cx="44648" cy="36611"/>
          </a:xfrm>
          <a:custGeom>
            <a:avLst/>
            <a:gdLst/>
            <a:ahLst/>
            <a:cxnLst/>
            <a:rect l="l" t="t" r="r" b="b"/>
            <a:pathLst>
              <a:path w="63500" h="52070">
                <a:moveTo>
                  <a:pt x="0" y="25408"/>
                </a:moveTo>
                <a:lnTo>
                  <a:pt x="4002" y="37228"/>
                </a:lnTo>
                <a:lnTo>
                  <a:pt x="14200" y="46787"/>
                </a:lnTo>
                <a:lnTo>
                  <a:pt x="27886" y="51828"/>
                </a:lnTo>
                <a:lnTo>
                  <a:pt x="43626" y="49135"/>
                </a:lnTo>
                <a:lnTo>
                  <a:pt x="55830" y="41778"/>
                </a:lnTo>
                <a:lnTo>
                  <a:pt x="62896" y="31583"/>
                </a:lnTo>
                <a:lnTo>
                  <a:pt x="60341" y="17147"/>
                </a:lnTo>
                <a:lnTo>
                  <a:pt x="52246" y="6329"/>
                </a:lnTo>
                <a:lnTo>
                  <a:pt x="40704" y="0"/>
                </a:lnTo>
                <a:lnTo>
                  <a:pt x="23516" y="1655"/>
                </a:lnTo>
                <a:lnTo>
                  <a:pt x="10507" y="7625"/>
                </a:lnTo>
                <a:lnTo>
                  <a:pt x="2430" y="16416"/>
                </a:lnTo>
                <a:lnTo>
                  <a:pt x="0" y="25408"/>
                </a:lnTo>
                <a:close/>
              </a:path>
            </a:pathLst>
          </a:custGeom>
          <a:ln w="3175">
            <a:solidFill>
              <a:srgbClr val="000000"/>
            </a:solidFill>
          </a:ln>
        </p:spPr>
        <p:txBody>
          <a:bodyPr wrap="square" lIns="0" tIns="0" rIns="0" bIns="0" rtlCol="0"/>
          <a:lstStyle/>
          <a:p>
            <a:endParaRPr/>
          </a:p>
        </p:txBody>
      </p:sp>
      <p:sp>
        <p:nvSpPr>
          <p:cNvPr id="375" name="object 375"/>
          <p:cNvSpPr/>
          <p:nvPr/>
        </p:nvSpPr>
        <p:spPr>
          <a:xfrm>
            <a:off x="8187795" y="4946581"/>
            <a:ext cx="44648" cy="36611"/>
          </a:xfrm>
          <a:custGeom>
            <a:avLst/>
            <a:gdLst/>
            <a:ahLst/>
            <a:cxnLst/>
            <a:rect l="l" t="t" r="r" b="b"/>
            <a:pathLst>
              <a:path w="63500" h="52070">
                <a:moveTo>
                  <a:pt x="0" y="25361"/>
                </a:moveTo>
                <a:lnTo>
                  <a:pt x="4033" y="37158"/>
                </a:lnTo>
                <a:lnTo>
                  <a:pt x="14272" y="46708"/>
                </a:lnTo>
                <a:lnTo>
                  <a:pt x="27930" y="51768"/>
                </a:lnTo>
                <a:lnTo>
                  <a:pt x="43736" y="49102"/>
                </a:lnTo>
                <a:lnTo>
                  <a:pt x="55974" y="41792"/>
                </a:lnTo>
                <a:lnTo>
                  <a:pt x="63081" y="31647"/>
                </a:lnTo>
                <a:lnTo>
                  <a:pt x="60571" y="17194"/>
                </a:lnTo>
                <a:lnTo>
                  <a:pt x="52531" y="6363"/>
                </a:lnTo>
                <a:lnTo>
                  <a:pt x="41020" y="0"/>
                </a:lnTo>
                <a:lnTo>
                  <a:pt x="23830" y="1604"/>
                </a:lnTo>
                <a:lnTo>
                  <a:pt x="10750" y="7495"/>
                </a:lnTo>
                <a:lnTo>
                  <a:pt x="2556" y="16202"/>
                </a:lnTo>
                <a:lnTo>
                  <a:pt x="0" y="25361"/>
                </a:lnTo>
                <a:close/>
              </a:path>
            </a:pathLst>
          </a:custGeom>
          <a:ln w="3175">
            <a:solidFill>
              <a:srgbClr val="000000"/>
            </a:solidFill>
          </a:ln>
        </p:spPr>
        <p:txBody>
          <a:bodyPr wrap="square" lIns="0" tIns="0" rIns="0" bIns="0" rtlCol="0"/>
          <a:lstStyle/>
          <a:p>
            <a:endParaRPr/>
          </a:p>
        </p:txBody>
      </p:sp>
      <p:sp>
        <p:nvSpPr>
          <p:cNvPr id="376" name="object 376"/>
          <p:cNvSpPr/>
          <p:nvPr/>
        </p:nvSpPr>
        <p:spPr>
          <a:xfrm>
            <a:off x="8266699" y="4904186"/>
            <a:ext cx="44648" cy="36611"/>
          </a:xfrm>
          <a:custGeom>
            <a:avLst/>
            <a:gdLst/>
            <a:ahLst/>
            <a:cxnLst/>
            <a:rect l="l" t="t" r="r" b="b"/>
            <a:pathLst>
              <a:path w="63500" h="52070">
                <a:moveTo>
                  <a:pt x="0" y="25329"/>
                </a:moveTo>
                <a:lnTo>
                  <a:pt x="3951" y="37110"/>
                </a:lnTo>
                <a:lnTo>
                  <a:pt x="14063" y="46736"/>
                </a:lnTo>
                <a:lnTo>
                  <a:pt x="27724" y="51921"/>
                </a:lnTo>
                <a:lnTo>
                  <a:pt x="43606" y="49273"/>
                </a:lnTo>
                <a:lnTo>
                  <a:pt x="55850" y="41974"/>
                </a:lnTo>
                <a:lnTo>
                  <a:pt x="63000" y="31862"/>
                </a:lnTo>
                <a:lnTo>
                  <a:pt x="60579" y="17300"/>
                </a:lnTo>
                <a:lnTo>
                  <a:pt x="52655" y="6408"/>
                </a:lnTo>
                <a:lnTo>
                  <a:pt x="41249" y="0"/>
                </a:lnTo>
                <a:lnTo>
                  <a:pt x="23896" y="1563"/>
                </a:lnTo>
                <a:lnTo>
                  <a:pt x="10788" y="7398"/>
                </a:lnTo>
                <a:lnTo>
                  <a:pt x="2602" y="16043"/>
                </a:lnTo>
                <a:lnTo>
                  <a:pt x="0" y="25329"/>
                </a:lnTo>
                <a:close/>
              </a:path>
            </a:pathLst>
          </a:custGeom>
          <a:ln w="3175">
            <a:solidFill>
              <a:srgbClr val="000000"/>
            </a:solidFill>
          </a:ln>
        </p:spPr>
        <p:txBody>
          <a:bodyPr wrap="square" lIns="0" tIns="0" rIns="0" bIns="0" rtlCol="0"/>
          <a:lstStyle/>
          <a:p>
            <a:endParaRPr/>
          </a:p>
        </p:txBody>
      </p:sp>
      <p:sp>
        <p:nvSpPr>
          <p:cNvPr id="377" name="object 377"/>
          <p:cNvSpPr/>
          <p:nvPr/>
        </p:nvSpPr>
        <p:spPr>
          <a:xfrm>
            <a:off x="8266699" y="5012466"/>
            <a:ext cx="44648" cy="36611"/>
          </a:xfrm>
          <a:custGeom>
            <a:avLst/>
            <a:gdLst/>
            <a:ahLst/>
            <a:cxnLst/>
            <a:rect l="l" t="t" r="r" b="b"/>
            <a:pathLst>
              <a:path w="63500" h="52070">
                <a:moveTo>
                  <a:pt x="0" y="25380"/>
                </a:moveTo>
                <a:lnTo>
                  <a:pt x="3977" y="37150"/>
                </a:lnTo>
                <a:lnTo>
                  <a:pt x="14148" y="46692"/>
                </a:lnTo>
                <a:lnTo>
                  <a:pt x="27875" y="51774"/>
                </a:lnTo>
                <a:lnTo>
                  <a:pt x="43748" y="49121"/>
                </a:lnTo>
                <a:lnTo>
                  <a:pt x="55982" y="41827"/>
                </a:lnTo>
                <a:lnTo>
                  <a:pt x="63074" y="31702"/>
                </a:lnTo>
                <a:lnTo>
                  <a:pt x="60584" y="17213"/>
                </a:lnTo>
                <a:lnTo>
                  <a:pt x="52576" y="6364"/>
                </a:lnTo>
                <a:lnTo>
                  <a:pt x="41088" y="0"/>
                </a:lnTo>
                <a:lnTo>
                  <a:pt x="23779" y="1607"/>
                </a:lnTo>
                <a:lnTo>
                  <a:pt x="10699" y="7492"/>
                </a:lnTo>
                <a:lnTo>
                  <a:pt x="2546" y="16188"/>
                </a:lnTo>
                <a:lnTo>
                  <a:pt x="0" y="25380"/>
                </a:lnTo>
                <a:close/>
              </a:path>
            </a:pathLst>
          </a:custGeom>
          <a:ln w="3175">
            <a:solidFill>
              <a:srgbClr val="000000"/>
            </a:solidFill>
          </a:ln>
        </p:spPr>
        <p:txBody>
          <a:bodyPr wrap="square" lIns="0" tIns="0" rIns="0" bIns="0" rtlCol="0"/>
          <a:lstStyle/>
          <a:p>
            <a:endParaRPr/>
          </a:p>
        </p:txBody>
      </p:sp>
      <p:sp>
        <p:nvSpPr>
          <p:cNvPr id="378" name="object 378"/>
          <p:cNvSpPr/>
          <p:nvPr/>
        </p:nvSpPr>
        <p:spPr>
          <a:xfrm>
            <a:off x="8340047" y="4998420"/>
            <a:ext cx="44648" cy="36611"/>
          </a:xfrm>
          <a:custGeom>
            <a:avLst/>
            <a:gdLst/>
            <a:ahLst/>
            <a:cxnLst/>
            <a:rect l="l" t="t" r="r" b="b"/>
            <a:pathLst>
              <a:path w="63500" h="52070">
                <a:moveTo>
                  <a:pt x="0" y="25323"/>
                </a:moveTo>
                <a:lnTo>
                  <a:pt x="4014" y="37162"/>
                </a:lnTo>
                <a:lnTo>
                  <a:pt x="14226" y="46731"/>
                </a:lnTo>
                <a:lnTo>
                  <a:pt x="27890" y="51755"/>
                </a:lnTo>
                <a:lnTo>
                  <a:pt x="43617" y="49074"/>
                </a:lnTo>
                <a:lnTo>
                  <a:pt x="55889" y="41759"/>
                </a:lnTo>
                <a:lnTo>
                  <a:pt x="63062" y="31619"/>
                </a:lnTo>
                <a:lnTo>
                  <a:pt x="60546" y="17210"/>
                </a:lnTo>
                <a:lnTo>
                  <a:pt x="52484" y="6391"/>
                </a:lnTo>
                <a:lnTo>
                  <a:pt x="40966" y="0"/>
                </a:lnTo>
                <a:lnTo>
                  <a:pt x="23708" y="1578"/>
                </a:lnTo>
                <a:lnTo>
                  <a:pt x="10655" y="7462"/>
                </a:lnTo>
                <a:lnTo>
                  <a:pt x="2522" y="16171"/>
                </a:lnTo>
                <a:lnTo>
                  <a:pt x="0" y="25323"/>
                </a:lnTo>
                <a:close/>
              </a:path>
            </a:pathLst>
          </a:custGeom>
          <a:ln w="3175">
            <a:solidFill>
              <a:srgbClr val="000000"/>
            </a:solidFill>
          </a:ln>
        </p:spPr>
        <p:txBody>
          <a:bodyPr wrap="square" lIns="0" tIns="0" rIns="0" bIns="0" rtlCol="0"/>
          <a:lstStyle/>
          <a:p>
            <a:endParaRPr/>
          </a:p>
        </p:txBody>
      </p:sp>
      <p:sp>
        <p:nvSpPr>
          <p:cNvPr id="379" name="object 379"/>
          <p:cNvSpPr/>
          <p:nvPr/>
        </p:nvSpPr>
        <p:spPr>
          <a:xfrm>
            <a:off x="8340047" y="4866497"/>
            <a:ext cx="44648" cy="36611"/>
          </a:xfrm>
          <a:custGeom>
            <a:avLst/>
            <a:gdLst/>
            <a:ahLst/>
            <a:cxnLst/>
            <a:rect l="l" t="t" r="r" b="b"/>
            <a:pathLst>
              <a:path w="63500" h="52070">
                <a:moveTo>
                  <a:pt x="0" y="25511"/>
                </a:moveTo>
                <a:lnTo>
                  <a:pt x="4015" y="37349"/>
                </a:lnTo>
                <a:lnTo>
                  <a:pt x="14230" y="46915"/>
                </a:lnTo>
                <a:lnTo>
                  <a:pt x="27896" y="51935"/>
                </a:lnTo>
                <a:lnTo>
                  <a:pt x="43623" y="49253"/>
                </a:lnTo>
                <a:lnTo>
                  <a:pt x="55895" y="41939"/>
                </a:lnTo>
                <a:lnTo>
                  <a:pt x="63065" y="31798"/>
                </a:lnTo>
                <a:lnTo>
                  <a:pt x="60565" y="17293"/>
                </a:lnTo>
                <a:lnTo>
                  <a:pt x="52549" y="6426"/>
                </a:lnTo>
                <a:lnTo>
                  <a:pt x="41086" y="0"/>
                </a:lnTo>
                <a:lnTo>
                  <a:pt x="23834" y="1539"/>
                </a:lnTo>
                <a:lnTo>
                  <a:pt x="10776" y="7380"/>
                </a:lnTo>
                <a:lnTo>
                  <a:pt x="2606" y="16086"/>
                </a:lnTo>
                <a:lnTo>
                  <a:pt x="0" y="25511"/>
                </a:lnTo>
                <a:close/>
              </a:path>
            </a:pathLst>
          </a:custGeom>
          <a:ln w="3175">
            <a:solidFill>
              <a:srgbClr val="000000"/>
            </a:solidFill>
          </a:ln>
        </p:spPr>
        <p:txBody>
          <a:bodyPr wrap="square" lIns="0" tIns="0" rIns="0" bIns="0" rtlCol="0"/>
          <a:lstStyle/>
          <a:p>
            <a:endParaRPr/>
          </a:p>
        </p:txBody>
      </p:sp>
      <p:sp>
        <p:nvSpPr>
          <p:cNvPr id="380" name="object 380"/>
          <p:cNvSpPr/>
          <p:nvPr/>
        </p:nvSpPr>
        <p:spPr>
          <a:xfrm>
            <a:off x="6389769" y="3975451"/>
            <a:ext cx="2074366" cy="1092994"/>
          </a:xfrm>
          <a:custGeom>
            <a:avLst/>
            <a:gdLst/>
            <a:ahLst/>
            <a:cxnLst/>
            <a:rect l="l" t="t" r="r" b="b"/>
            <a:pathLst>
              <a:path w="2950209" h="1554479">
                <a:moveTo>
                  <a:pt x="0" y="0"/>
                </a:moveTo>
                <a:lnTo>
                  <a:pt x="48003" y="40330"/>
                </a:lnTo>
                <a:lnTo>
                  <a:pt x="96278" y="93760"/>
                </a:lnTo>
                <a:lnTo>
                  <a:pt x="144282" y="167448"/>
                </a:lnTo>
                <a:lnTo>
                  <a:pt x="200561" y="241137"/>
                </a:lnTo>
                <a:lnTo>
                  <a:pt x="248564" y="321516"/>
                </a:lnTo>
                <a:lnTo>
                  <a:pt x="296568" y="408586"/>
                </a:lnTo>
                <a:lnTo>
                  <a:pt x="344843" y="495562"/>
                </a:lnTo>
                <a:lnTo>
                  <a:pt x="400851" y="582820"/>
                </a:lnTo>
                <a:lnTo>
                  <a:pt x="448855" y="669889"/>
                </a:lnTo>
                <a:lnTo>
                  <a:pt x="497129" y="756959"/>
                </a:lnTo>
                <a:lnTo>
                  <a:pt x="545133" y="837338"/>
                </a:lnTo>
                <a:lnTo>
                  <a:pt x="601141" y="917623"/>
                </a:lnTo>
                <a:lnTo>
                  <a:pt x="649461" y="991312"/>
                </a:lnTo>
                <a:lnTo>
                  <a:pt x="697442" y="1065001"/>
                </a:lnTo>
                <a:lnTo>
                  <a:pt x="745423" y="1131811"/>
                </a:lnTo>
                <a:lnTo>
                  <a:pt x="801759" y="1192147"/>
                </a:lnTo>
                <a:lnTo>
                  <a:pt x="849740" y="1252474"/>
                </a:lnTo>
                <a:lnTo>
                  <a:pt x="897947" y="1306129"/>
                </a:lnTo>
                <a:lnTo>
                  <a:pt x="946041" y="1352877"/>
                </a:lnTo>
                <a:lnTo>
                  <a:pt x="1002038" y="1393171"/>
                </a:lnTo>
                <a:lnTo>
                  <a:pt x="1050245" y="1426557"/>
                </a:lnTo>
                <a:lnTo>
                  <a:pt x="1098226" y="1460178"/>
                </a:lnTo>
                <a:lnTo>
                  <a:pt x="1146320" y="1486893"/>
                </a:lnTo>
                <a:lnTo>
                  <a:pt x="1202543" y="1513598"/>
                </a:lnTo>
                <a:lnTo>
                  <a:pt x="1250524" y="1526960"/>
                </a:lnTo>
                <a:lnTo>
                  <a:pt x="1298618" y="1540539"/>
                </a:lnTo>
                <a:lnTo>
                  <a:pt x="1346825" y="1553901"/>
                </a:lnTo>
                <a:lnTo>
                  <a:pt x="1394806" y="1553901"/>
                </a:lnTo>
                <a:lnTo>
                  <a:pt x="1451141" y="1553901"/>
                </a:lnTo>
                <a:lnTo>
                  <a:pt x="1499123" y="1553901"/>
                </a:lnTo>
                <a:lnTo>
                  <a:pt x="1547104" y="1547220"/>
                </a:lnTo>
                <a:lnTo>
                  <a:pt x="1595424" y="1540539"/>
                </a:lnTo>
                <a:lnTo>
                  <a:pt x="1651420" y="1526960"/>
                </a:lnTo>
                <a:lnTo>
                  <a:pt x="1699402" y="1520279"/>
                </a:lnTo>
                <a:lnTo>
                  <a:pt x="1747721" y="1506927"/>
                </a:lnTo>
                <a:lnTo>
                  <a:pt x="1795703" y="1500246"/>
                </a:lnTo>
                <a:lnTo>
                  <a:pt x="1851699" y="1493565"/>
                </a:lnTo>
                <a:lnTo>
                  <a:pt x="1900019" y="1486893"/>
                </a:lnTo>
                <a:lnTo>
                  <a:pt x="1948000" y="1480212"/>
                </a:lnTo>
                <a:lnTo>
                  <a:pt x="1995982" y="1473531"/>
                </a:lnTo>
                <a:lnTo>
                  <a:pt x="2052317" y="1473531"/>
                </a:lnTo>
                <a:lnTo>
                  <a:pt x="2100298" y="1466859"/>
                </a:lnTo>
                <a:lnTo>
                  <a:pt x="2148505" y="1460178"/>
                </a:lnTo>
                <a:lnTo>
                  <a:pt x="2196599" y="1460178"/>
                </a:lnTo>
                <a:lnTo>
                  <a:pt x="2252596" y="1460178"/>
                </a:lnTo>
                <a:lnTo>
                  <a:pt x="2300803" y="1460178"/>
                </a:lnTo>
                <a:lnTo>
                  <a:pt x="2348897" y="1453497"/>
                </a:lnTo>
                <a:lnTo>
                  <a:pt x="2396878" y="1453497"/>
                </a:lnTo>
                <a:lnTo>
                  <a:pt x="2453101" y="1453497"/>
                </a:lnTo>
                <a:lnTo>
                  <a:pt x="2501082" y="1453497"/>
                </a:lnTo>
                <a:lnTo>
                  <a:pt x="2549176" y="1453497"/>
                </a:lnTo>
                <a:lnTo>
                  <a:pt x="2597383" y="1460178"/>
                </a:lnTo>
                <a:lnTo>
                  <a:pt x="2845982" y="1460178"/>
                </a:lnTo>
                <a:lnTo>
                  <a:pt x="2901979" y="1466859"/>
                </a:lnTo>
                <a:lnTo>
                  <a:pt x="2949960" y="1466859"/>
                </a:lnTo>
              </a:path>
            </a:pathLst>
          </a:custGeom>
          <a:ln w="3175">
            <a:solidFill>
              <a:srgbClr val="0000FF"/>
            </a:solidFill>
          </a:ln>
        </p:spPr>
        <p:txBody>
          <a:bodyPr wrap="square" lIns="0" tIns="0" rIns="0" bIns="0" rtlCol="0"/>
          <a:lstStyle/>
          <a:p>
            <a:endParaRPr/>
          </a:p>
        </p:txBody>
      </p:sp>
      <p:sp>
        <p:nvSpPr>
          <p:cNvPr id="381" name="object 381"/>
          <p:cNvSpPr txBox="1"/>
          <p:nvPr/>
        </p:nvSpPr>
        <p:spPr>
          <a:xfrm>
            <a:off x="7967782" y="4092245"/>
            <a:ext cx="447377" cy="123111"/>
          </a:xfrm>
          <a:prstGeom prst="rect">
            <a:avLst/>
          </a:prstGeom>
        </p:spPr>
        <p:txBody>
          <a:bodyPr vert="horz" wrap="square" lIns="0" tIns="0" rIns="0" bIns="0" rtlCol="0">
            <a:spAutoFit/>
          </a:bodyPr>
          <a:lstStyle/>
          <a:p>
            <a:pPr marL="8929"/>
            <a:r>
              <a:rPr sz="800" spc="-7" dirty="0">
                <a:latin typeface="Arial"/>
                <a:cs typeface="Arial"/>
              </a:rPr>
              <a:t>D</a:t>
            </a:r>
            <a:r>
              <a:rPr sz="800" dirty="0">
                <a:latin typeface="Arial"/>
                <a:cs typeface="Arial"/>
              </a:rPr>
              <a:t>=136</a:t>
            </a:r>
            <a:r>
              <a:rPr sz="800" spc="-4" dirty="0">
                <a:latin typeface="Arial"/>
                <a:cs typeface="Arial"/>
              </a:rPr>
              <a:t>n</a:t>
            </a:r>
            <a:r>
              <a:rPr sz="800" dirty="0">
                <a:latin typeface="Arial"/>
                <a:cs typeface="Arial"/>
              </a:rPr>
              <a:t>m</a:t>
            </a:r>
          </a:p>
        </p:txBody>
      </p:sp>
      <p:sp>
        <p:nvSpPr>
          <p:cNvPr id="382" name="object 382"/>
          <p:cNvSpPr txBox="1"/>
          <p:nvPr/>
        </p:nvSpPr>
        <p:spPr>
          <a:xfrm>
            <a:off x="7987070" y="4210099"/>
            <a:ext cx="408087" cy="123111"/>
          </a:xfrm>
          <a:prstGeom prst="rect">
            <a:avLst/>
          </a:prstGeom>
        </p:spPr>
        <p:txBody>
          <a:bodyPr vert="horz" wrap="square" lIns="0" tIns="0" rIns="0" bIns="0" rtlCol="0">
            <a:spAutoFit/>
          </a:bodyPr>
          <a:lstStyle/>
          <a:p>
            <a:pPr marL="8929"/>
            <a:r>
              <a:rPr sz="800" spc="14" dirty="0">
                <a:latin typeface="Times New Roman"/>
                <a:cs typeface="Times New Roman"/>
              </a:rPr>
              <a:t>ϱ</a:t>
            </a:r>
            <a:r>
              <a:rPr sz="800" spc="14" dirty="0">
                <a:latin typeface="Arial"/>
                <a:cs typeface="Arial"/>
              </a:rPr>
              <a:t>=12.4%</a:t>
            </a:r>
            <a:endParaRPr sz="800" dirty="0">
              <a:latin typeface="Arial"/>
              <a:cs typeface="Arial"/>
            </a:endParaRPr>
          </a:p>
        </p:txBody>
      </p:sp>
      <p:sp>
        <p:nvSpPr>
          <p:cNvPr id="383" name="object 383"/>
          <p:cNvSpPr txBox="1"/>
          <p:nvPr/>
        </p:nvSpPr>
        <p:spPr>
          <a:xfrm>
            <a:off x="654796" y="1369293"/>
            <a:ext cx="7981204" cy="360783"/>
          </a:xfrm>
          <a:prstGeom prst="rect">
            <a:avLst/>
          </a:prstGeom>
        </p:spPr>
        <p:txBody>
          <a:bodyPr vert="horz" wrap="square" lIns="0" tIns="0" rIns="0" bIns="0" rtlCol="0">
            <a:spAutoFit/>
          </a:bodyPr>
          <a:lstStyle/>
          <a:p>
            <a:pPr marL="8929">
              <a:lnSpc>
                <a:spcPts val="2844"/>
              </a:lnSpc>
            </a:pPr>
            <a:r>
              <a:rPr sz="2400" spc="-18" dirty="0">
                <a:solidFill>
                  <a:srgbClr val="1C405B"/>
                </a:solidFill>
                <a:latin typeface="Arial"/>
                <a:cs typeface="Arial"/>
              </a:rPr>
              <a:t>Da</a:t>
            </a:r>
            <a:r>
              <a:rPr sz="2400" spc="-21" dirty="0">
                <a:solidFill>
                  <a:srgbClr val="1C405B"/>
                </a:solidFill>
                <a:latin typeface="Arial"/>
                <a:cs typeface="Arial"/>
              </a:rPr>
              <a:t>r</a:t>
            </a:r>
            <a:r>
              <a:rPr sz="2400" spc="-14" dirty="0">
                <a:solidFill>
                  <a:srgbClr val="1C405B"/>
                </a:solidFill>
                <a:latin typeface="Arial"/>
                <a:cs typeface="Arial"/>
              </a:rPr>
              <a:t>k</a:t>
            </a:r>
            <a:r>
              <a:rPr sz="2400" spc="11" dirty="0">
                <a:solidFill>
                  <a:srgbClr val="1C405B"/>
                </a:solidFill>
                <a:latin typeface="Arial"/>
                <a:cs typeface="Arial"/>
              </a:rPr>
              <a:t> </a:t>
            </a:r>
            <a:r>
              <a:rPr sz="2400" spc="-11" dirty="0">
                <a:solidFill>
                  <a:srgbClr val="1C405B"/>
                </a:solidFill>
                <a:latin typeface="Arial"/>
                <a:cs typeface="Arial"/>
              </a:rPr>
              <a:t>field</a:t>
            </a:r>
            <a:r>
              <a:rPr sz="2400" spc="4" dirty="0">
                <a:solidFill>
                  <a:srgbClr val="1C405B"/>
                </a:solidFill>
                <a:latin typeface="Arial"/>
                <a:cs typeface="Arial"/>
              </a:rPr>
              <a:t> </a:t>
            </a:r>
            <a:r>
              <a:rPr sz="2400" spc="-14" dirty="0">
                <a:solidFill>
                  <a:srgbClr val="1C405B"/>
                </a:solidFill>
                <a:latin typeface="Arial"/>
                <a:cs typeface="Arial"/>
              </a:rPr>
              <a:t>contrast</a:t>
            </a:r>
            <a:r>
              <a:rPr sz="2400" spc="21" dirty="0">
                <a:solidFill>
                  <a:srgbClr val="1C405B"/>
                </a:solidFill>
                <a:latin typeface="Arial"/>
                <a:cs typeface="Arial"/>
              </a:rPr>
              <a:t> </a:t>
            </a:r>
            <a:r>
              <a:rPr sz="2400" spc="-14" dirty="0">
                <a:solidFill>
                  <a:srgbClr val="1C405B"/>
                </a:solidFill>
                <a:latin typeface="Arial"/>
                <a:cs typeface="Arial"/>
              </a:rPr>
              <a:t>–</a:t>
            </a:r>
            <a:r>
              <a:rPr sz="2400" dirty="0">
                <a:solidFill>
                  <a:srgbClr val="1C405B"/>
                </a:solidFill>
                <a:latin typeface="Arial"/>
                <a:cs typeface="Arial"/>
              </a:rPr>
              <a:t> </a:t>
            </a:r>
            <a:r>
              <a:rPr sz="2400" spc="-18" dirty="0">
                <a:solidFill>
                  <a:srgbClr val="1C405B"/>
                </a:solidFill>
                <a:latin typeface="Arial"/>
                <a:cs typeface="Arial"/>
              </a:rPr>
              <a:t>SEM</a:t>
            </a:r>
            <a:r>
              <a:rPr sz="2400" spc="-14" dirty="0">
                <a:solidFill>
                  <a:srgbClr val="1C405B"/>
                </a:solidFill>
                <a:latin typeface="Arial"/>
                <a:cs typeface="Arial"/>
              </a:rPr>
              <a:t>S</a:t>
            </a:r>
            <a:r>
              <a:rPr sz="2400" spc="-18" dirty="0">
                <a:solidFill>
                  <a:srgbClr val="1C405B"/>
                </a:solidFill>
                <a:latin typeface="Arial"/>
                <a:cs typeface="Arial"/>
              </a:rPr>
              <a:t>ANS</a:t>
            </a:r>
            <a:r>
              <a:rPr sz="2400" spc="-11" dirty="0">
                <a:solidFill>
                  <a:srgbClr val="1C405B"/>
                </a:solidFill>
                <a:latin typeface="Arial"/>
                <a:cs typeface="Arial"/>
              </a:rPr>
              <a:t> </a:t>
            </a:r>
            <a:r>
              <a:rPr sz="1300" dirty="0">
                <a:solidFill>
                  <a:srgbClr val="1C405B"/>
                </a:solidFill>
                <a:latin typeface="Arial"/>
                <a:cs typeface="Arial"/>
              </a:rPr>
              <a:t>(M.S</a:t>
            </a:r>
            <a:r>
              <a:rPr sz="1300" spc="4" dirty="0">
                <a:solidFill>
                  <a:srgbClr val="1C405B"/>
                </a:solidFill>
                <a:latin typeface="Arial"/>
                <a:cs typeface="Arial"/>
              </a:rPr>
              <a:t>t</a:t>
            </a:r>
            <a:r>
              <a:rPr sz="1300" dirty="0">
                <a:solidFill>
                  <a:srgbClr val="1C405B"/>
                </a:solidFill>
                <a:latin typeface="Arial"/>
                <a:cs typeface="Arial"/>
              </a:rPr>
              <a:t>ro</a:t>
            </a:r>
            <a:r>
              <a:rPr sz="1300" spc="-7" dirty="0">
                <a:solidFill>
                  <a:srgbClr val="1C405B"/>
                </a:solidFill>
                <a:latin typeface="Arial"/>
                <a:cs typeface="Arial"/>
              </a:rPr>
              <a:t>b</a:t>
            </a:r>
            <a:r>
              <a:rPr sz="1300" dirty="0">
                <a:solidFill>
                  <a:srgbClr val="1C405B"/>
                </a:solidFill>
                <a:latin typeface="Arial"/>
                <a:cs typeface="Arial"/>
              </a:rPr>
              <a:t>l,</a:t>
            </a:r>
            <a:r>
              <a:rPr sz="1300" spc="4" dirty="0">
                <a:solidFill>
                  <a:srgbClr val="1C405B"/>
                </a:solidFill>
                <a:latin typeface="Arial"/>
                <a:cs typeface="Arial"/>
              </a:rPr>
              <a:t> </a:t>
            </a:r>
            <a:r>
              <a:rPr sz="1300" dirty="0">
                <a:solidFill>
                  <a:srgbClr val="1C405B"/>
                </a:solidFill>
                <a:latin typeface="Arial"/>
                <a:cs typeface="Arial"/>
              </a:rPr>
              <a:t>W. B</a:t>
            </a:r>
            <a:r>
              <a:rPr sz="1300" spc="-7" dirty="0">
                <a:solidFill>
                  <a:srgbClr val="1C405B"/>
                </a:solidFill>
                <a:latin typeface="Arial"/>
                <a:cs typeface="Arial"/>
              </a:rPr>
              <a:t>o</a:t>
            </a:r>
            <a:r>
              <a:rPr sz="1300" dirty="0">
                <a:solidFill>
                  <a:srgbClr val="1C405B"/>
                </a:solidFill>
                <a:latin typeface="Arial"/>
                <a:cs typeface="Arial"/>
              </a:rPr>
              <a:t>um</a:t>
            </a:r>
            <a:r>
              <a:rPr sz="1300" spc="-7" dirty="0">
                <a:solidFill>
                  <a:srgbClr val="1C405B"/>
                </a:solidFill>
                <a:latin typeface="Arial"/>
                <a:cs typeface="Arial"/>
              </a:rPr>
              <a:t>a</a:t>
            </a:r>
            <a:r>
              <a:rPr sz="1300" dirty="0">
                <a:solidFill>
                  <a:srgbClr val="1C405B"/>
                </a:solidFill>
                <a:latin typeface="Arial"/>
                <a:cs typeface="Arial"/>
              </a:rPr>
              <a:t>nn</a:t>
            </a:r>
            <a:r>
              <a:rPr sz="1300" spc="4" dirty="0">
                <a:solidFill>
                  <a:srgbClr val="1C405B"/>
                </a:solidFill>
                <a:latin typeface="Arial"/>
                <a:cs typeface="Arial"/>
              </a:rPr>
              <a:t> </a:t>
            </a:r>
            <a:r>
              <a:rPr sz="1300" dirty="0">
                <a:solidFill>
                  <a:srgbClr val="1C405B"/>
                </a:solidFill>
                <a:latin typeface="Arial"/>
                <a:cs typeface="Arial"/>
              </a:rPr>
              <a:t>et a</a:t>
            </a:r>
            <a:r>
              <a:rPr sz="1300" spc="-7" dirty="0">
                <a:solidFill>
                  <a:srgbClr val="1C405B"/>
                </a:solidFill>
                <a:latin typeface="Arial"/>
                <a:cs typeface="Arial"/>
              </a:rPr>
              <a:t>l</a:t>
            </a:r>
            <a:r>
              <a:rPr sz="1300" dirty="0">
                <a:solidFill>
                  <a:srgbClr val="1C405B"/>
                </a:solidFill>
                <a:latin typeface="Arial"/>
                <a:cs typeface="Arial"/>
              </a:rPr>
              <a:t>.)</a:t>
            </a:r>
            <a:endParaRPr sz="1300" dirty="0">
              <a:latin typeface="Arial"/>
              <a:cs typeface="Arial"/>
            </a:endParaRPr>
          </a:p>
        </p:txBody>
      </p:sp>
      <p:sp>
        <p:nvSpPr>
          <p:cNvPr id="384" name="object 384"/>
          <p:cNvSpPr txBox="1">
            <a:spLocks noGrp="1"/>
          </p:cNvSpPr>
          <p:nvPr>
            <p:ph type="title"/>
          </p:nvPr>
        </p:nvSpPr>
        <p:spPr>
          <a:xfrm>
            <a:off x="508000" y="849790"/>
            <a:ext cx="8128000" cy="477054"/>
          </a:xfrm>
          <a:prstGeom prst="rect">
            <a:avLst/>
          </a:prstGeom>
        </p:spPr>
        <p:txBody>
          <a:bodyPr vert="horz" wrap="square" lIns="0" tIns="0" rIns="0" bIns="0" rtlCol="0">
            <a:spAutoFit/>
          </a:bodyPr>
          <a:lstStyle/>
          <a:p>
            <a:r>
              <a:rPr sz="3100" dirty="0">
                <a:solidFill>
                  <a:srgbClr val="000000"/>
                </a:solidFill>
              </a:rPr>
              <a:t>Dar</a:t>
            </a:r>
            <a:r>
              <a:rPr sz="3100" spc="-4" dirty="0">
                <a:solidFill>
                  <a:srgbClr val="000000"/>
                </a:solidFill>
              </a:rPr>
              <a:t>k-</a:t>
            </a:r>
            <a:r>
              <a:rPr sz="3100" dirty="0">
                <a:solidFill>
                  <a:srgbClr val="000000"/>
                </a:solidFill>
              </a:rPr>
              <a:t>field/</a:t>
            </a:r>
            <a:r>
              <a:rPr sz="3100" dirty="0" smtClean="0">
                <a:solidFill>
                  <a:srgbClr val="000000"/>
                </a:solidFill>
              </a:rPr>
              <a:t>SA</a:t>
            </a:r>
            <a:r>
              <a:rPr sz="3100" spc="-11" dirty="0" smtClean="0">
                <a:solidFill>
                  <a:srgbClr val="000000"/>
                </a:solidFill>
              </a:rPr>
              <a:t>N</a:t>
            </a:r>
            <a:r>
              <a:rPr sz="3100" dirty="0" smtClean="0">
                <a:solidFill>
                  <a:srgbClr val="000000"/>
                </a:solidFill>
              </a:rPr>
              <a:t>S</a:t>
            </a:r>
            <a:r>
              <a:rPr lang="en-US" sz="3100" dirty="0" smtClean="0"/>
              <a:t> </a:t>
            </a:r>
            <a:r>
              <a:rPr sz="3100" spc="-4" dirty="0" smtClean="0">
                <a:solidFill>
                  <a:srgbClr val="000000"/>
                </a:solidFill>
              </a:rPr>
              <a:t>-</a:t>
            </a:r>
            <a:r>
              <a:rPr sz="3100" dirty="0">
                <a:solidFill>
                  <a:srgbClr val="000000"/>
                </a:solidFill>
              </a:rPr>
              <a:t>&gt; 2D spatial resolved SANS</a:t>
            </a:r>
            <a:endParaRPr sz="3100" dirty="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b="1870"/>
          <a:stretch>
            <a:fillRect/>
          </a:stretch>
        </p:blipFill>
        <p:spPr bwMode="auto">
          <a:xfrm>
            <a:off x="611560" y="3571892"/>
            <a:ext cx="7920880" cy="270081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sp>
        <p:nvSpPr>
          <p:cNvPr id="2" name="Titel 1"/>
          <p:cNvSpPr>
            <a:spLocks noGrp="1"/>
          </p:cNvSpPr>
          <p:nvPr>
            <p:ph type="title"/>
          </p:nvPr>
        </p:nvSpPr>
        <p:spPr/>
        <p:txBody>
          <a:bodyPr/>
          <a:lstStyle/>
          <a:p>
            <a:r>
              <a:rPr lang="de-CH" dirty="0" err="1" smtClean="0"/>
              <a:t>Full</a:t>
            </a:r>
            <a:r>
              <a:rPr lang="de-CH" dirty="0" smtClean="0"/>
              <a:t> </a:t>
            </a:r>
            <a:r>
              <a:rPr lang="de-CH" dirty="0" err="1" smtClean="0"/>
              <a:t>scope</a:t>
            </a:r>
            <a:r>
              <a:rPr lang="de-CH" dirty="0" smtClean="0"/>
              <a:t> </a:t>
            </a:r>
            <a:r>
              <a:rPr lang="de-CH" dirty="0" err="1" smtClean="0"/>
              <a:t>of</a:t>
            </a:r>
            <a:r>
              <a:rPr lang="de-CH" dirty="0" smtClean="0"/>
              <a:t> ODIN</a:t>
            </a:r>
            <a:endParaRPr lang="de-CH" dirty="0"/>
          </a:p>
        </p:txBody>
      </p:sp>
      <p:sp>
        <p:nvSpPr>
          <p:cNvPr id="6" name="Oval 5"/>
          <p:cNvSpPr>
            <a:spLocks noChangeAspect="1"/>
          </p:cNvSpPr>
          <p:nvPr/>
        </p:nvSpPr>
        <p:spPr bwMode="auto">
          <a:xfrm>
            <a:off x="508001" y="3571892"/>
            <a:ext cx="2590640" cy="2383388"/>
          </a:xfrm>
          <a:prstGeom prst="ellipse">
            <a:avLst/>
          </a:prstGeom>
          <a:noFill/>
          <a:ln w="63500"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cxnSp>
        <p:nvCxnSpPr>
          <p:cNvPr id="8" name="Straight Arrow Connector 7"/>
          <p:cNvCxnSpPr/>
          <p:nvPr/>
        </p:nvCxnSpPr>
        <p:spPr bwMode="auto">
          <a:xfrm rot="10800000" flipV="1">
            <a:off x="2874386" y="3419949"/>
            <a:ext cx="1247796" cy="679533"/>
          </a:xfrm>
          <a:prstGeom prst="straightConnector1">
            <a:avLst/>
          </a:prstGeom>
          <a:solidFill>
            <a:schemeClr val="accent1"/>
          </a:solidFill>
          <a:ln w="63500" cap="flat" cmpd="sng" algn="ctr">
            <a:solidFill>
              <a:schemeClr val="accent6"/>
            </a:solidFill>
            <a:prstDash val="solid"/>
            <a:round/>
            <a:headEnd type="none" w="med" len="med"/>
            <a:tailEnd type="arrow"/>
          </a:ln>
          <a:effectLst/>
        </p:spPr>
      </p:cxnSp>
      <p:sp>
        <p:nvSpPr>
          <p:cNvPr id="10" name="Content Placeholder 2"/>
          <p:cNvSpPr>
            <a:spLocks noGrp="1"/>
          </p:cNvSpPr>
          <p:nvPr>
            <p:ph idx="1"/>
          </p:nvPr>
        </p:nvSpPr>
        <p:spPr>
          <a:xfrm>
            <a:off x="508000" y="1701800"/>
            <a:ext cx="8128000" cy="4470400"/>
          </a:xfrm>
        </p:spPr>
        <p:txBody>
          <a:bodyPr/>
          <a:lstStyle/>
          <a:p>
            <a:r>
              <a:rPr lang="en-US" dirty="0" smtClean="0"/>
              <a:t>White beam imaging with best spatial resolution and variable </a:t>
            </a:r>
            <a:r>
              <a:rPr lang="en-US" dirty="0" err="1" smtClean="0"/>
              <a:t>FoV</a:t>
            </a:r>
            <a:r>
              <a:rPr lang="en-US" dirty="0" smtClean="0"/>
              <a:t>:</a:t>
            </a:r>
          </a:p>
          <a:p>
            <a:r>
              <a:rPr lang="en-US" dirty="0" smtClean="0"/>
              <a:t>Polarized neutron imaging</a:t>
            </a:r>
          </a:p>
          <a:p>
            <a:r>
              <a:rPr lang="en-US" dirty="0" smtClean="0"/>
              <a:t>Dark field imaging</a:t>
            </a:r>
          </a:p>
          <a:p>
            <a:r>
              <a:rPr lang="en-US" dirty="0" smtClean="0"/>
              <a:t>Wavelength resolved Bragg edge imaging</a:t>
            </a:r>
          </a:p>
          <a:p>
            <a:pPr lvl="1"/>
            <a:r>
              <a:rPr lang="en-US" sz="1800" dirty="0" smtClean="0"/>
              <a:t>To visualize grains, phases, strains and texture</a:t>
            </a:r>
          </a:p>
          <a:p>
            <a:pPr lvl="1"/>
            <a:endParaRPr lang="en-US" dirty="0" smtClean="0"/>
          </a:p>
          <a:p>
            <a:pPr lvl="1"/>
            <a:endParaRPr lang="en-US" dirty="0" smtClean="0"/>
          </a:p>
        </p:txBody>
      </p:sp>
      <p:sp>
        <p:nvSpPr>
          <p:cNvPr id="13" name="Date Placeholder 12"/>
          <p:cNvSpPr>
            <a:spLocks noGrp="1"/>
          </p:cNvSpPr>
          <p:nvPr>
            <p:ph type="dt" sz="half" idx="10"/>
          </p:nvPr>
        </p:nvSpPr>
        <p:spPr/>
        <p:txBody>
          <a:bodyPr/>
          <a:lstStyle/>
          <a:p>
            <a:r>
              <a:rPr lang="en-US" smtClean="0"/>
              <a:t>Oct. 5th. 2016</a:t>
            </a:r>
            <a:endParaRPr lang="en-US" dirty="0"/>
          </a:p>
        </p:txBody>
      </p:sp>
      <p:sp>
        <p:nvSpPr>
          <p:cNvPr id="14" name="Footer Placeholder 13"/>
          <p:cNvSpPr>
            <a:spLocks noGrp="1"/>
          </p:cNvSpPr>
          <p:nvPr>
            <p:ph type="ftr" sz="quarter" idx="11"/>
          </p:nvPr>
        </p:nvSpPr>
        <p:spPr/>
        <p:txBody>
          <a:bodyPr/>
          <a:lstStyle/>
          <a:p>
            <a:r>
              <a:rPr lang="en-US" smtClean="0"/>
              <a:t>ODIN Scope Setting Meeting, ESS Headquarters, Lund</a:t>
            </a:r>
            <a:endParaRPr lang="en-US" dirty="0"/>
          </a:p>
        </p:txBody>
      </p:sp>
      <p:sp>
        <p:nvSpPr>
          <p:cNvPr id="15" name="Slide Number Placeholder 5"/>
          <p:cNvSpPr>
            <a:spLocks noGrp="1"/>
          </p:cNvSpPr>
          <p:nvPr>
            <p:ph type="sldNum" sz="quarter" idx="12"/>
          </p:nvPr>
        </p:nvSpPr>
        <p:spPr>
          <a:xfrm>
            <a:off x="7438376" y="6400800"/>
            <a:ext cx="1197623" cy="304800"/>
          </a:xfrm>
        </p:spPr>
        <p:txBody>
          <a:bodyPr/>
          <a:lstStyle/>
          <a:p>
            <a:fld id="{E8A1288F-6C5F-6A48-B6D2-5A150C026086}" type="slidenum">
              <a:rPr lang="en-US" smtClean="0"/>
              <a:pPr/>
              <a:t>18</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81194753"/>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object 4"/>
          <p:cNvSpPr/>
          <p:nvPr/>
        </p:nvSpPr>
        <p:spPr>
          <a:xfrm>
            <a:off x="319237" y="1716732"/>
            <a:ext cx="1822817" cy="1822728"/>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4853285" y="1049239"/>
            <a:ext cx="1419820" cy="1417588"/>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4825425" y="3125391"/>
            <a:ext cx="1438751" cy="1439912"/>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4825425" y="3125391"/>
            <a:ext cx="1417588" cy="1417588"/>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4521815" y="999009"/>
            <a:ext cx="4506367" cy="5011787"/>
          </a:xfrm>
          <a:custGeom>
            <a:avLst/>
            <a:gdLst/>
            <a:ahLst/>
            <a:cxnLst/>
            <a:rect l="l" t="t" r="r" b="b"/>
            <a:pathLst>
              <a:path w="6409055" h="7127875">
                <a:moveTo>
                  <a:pt x="0" y="7127875"/>
                </a:moveTo>
                <a:lnTo>
                  <a:pt x="6408674" y="7127875"/>
                </a:lnTo>
                <a:lnTo>
                  <a:pt x="6408674" y="0"/>
                </a:lnTo>
                <a:lnTo>
                  <a:pt x="0" y="0"/>
                </a:lnTo>
                <a:lnTo>
                  <a:pt x="0" y="7127875"/>
                </a:lnTo>
                <a:close/>
              </a:path>
            </a:pathLst>
          </a:custGeom>
          <a:solidFill>
            <a:srgbClr val="FFFFFF"/>
          </a:solidFill>
        </p:spPr>
        <p:txBody>
          <a:bodyPr wrap="square" lIns="0" tIns="0" rIns="0" bIns="0" rtlCol="0"/>
          <a:lstStyle/>
          <a:p>
            <a:endParaRPr/>
          </a:p>
        </p:txBody>
      </p:sp>
      <p:sp>
        <p:nvSpPr>
          <p:cNvPr id="13" name="object 13"/>
          <p:cNvSpPr/>
          <p:nvPr/>
        </p:nvSpPr>
        <p:spPr>
          <a:xfrm>
            <a:off x="6574483" y="1016912"/>
            <a:ext cx="2078385" cy="2088386"/>
          </a:xfrm>
          <a:prstGeom prst="rect">
            <a:avLst/>
          </a:prstGeom>
          <a:blipFill>
            <a:blip r:embed="rId7" cstate="print"/>
            <a:stretch>
              <a:fillRect/>
            </a:stretch>
          </a:blipFill>
        </p:spPr>
        <p:txBody>
          <a:bodyPr wrap="square" lIns="0" tIns="0" rIns="0" bIns="0" rtlCol="0"/>
          <a:lstStyle/>
          <a:p>
            <a:endParaRPr/>
          </a:p>
        </p:txBody>
      </p:sp>
      <p:sp>
        <p:nvSpPr>
          <p:cNvPr id="14" name="object 14"/>
          <p:cNvSpPr/>
          <p:nvPr/>
        </p:nvSpPr>
        <p:spPr>
          <a:xfrm>
            <a:off x="4278481" y="1252389"/>
            <a:ext cx="2167682" cy="1873002"/>
          </a:xfrm>
          <a:prstGeom prst="rect">
            <a:avLst/>
          </a:prstGeom>
          <a:blipFill>
            <a:blip r:embed="rId8" cstate="print"/>
            <a:stretch>
              <a:fillRect/>
            </a:stretch>
          </a:blipFill>
        </p:spPr>
        <p:txBody>
          <a:bodyPr wrap="square" lIns="0" tIns="0" rIns="0" bIns="0" rtlCol="0"/>
          <a:lstStyle/>
          <a:p>
            <a:endParaRPr/>
          </a:p>
        </p:txBody>
      </p:sp>
      <p:sp>
        <p:nvSpPr>
          <p:cNvPr id="15" name="object 15"/>
          <p:cNvSpPr/>
          <p:nvPr/>
        </p:nvSpPr>
        <p:spPr>
          <a:xfrm>
            <a:off x="150653" y="3847359"/>
            <a:ext cx="2322871" cy="1628611"/>
          </a:xfrm>
          <a:prstGeom prst="rect">
            <a:avLst/>
          </a:prstGeom>
          <a:blipFill>
            <a:blip r:embed="rId9" cstate="print"/>
            <a:stretch>
              <a:fillRect/>
            </a:stretch>
          </a:blipFill>
        </p:spPr>
        <p:txBody>
          <a:bodyPr wrap="square" lIns="0" tIns="0" rIns="0" bIns="0" rtlCol="0"/>
          <a:lstStyle/>
          <a:p>
            <a:endParaRPr/>
          </a:p>
        </p:txBody>
      </p:sp>
      <p:sp>
        <p:nvSpPr>
          <p:cNvPr id="22" name="object 22"/>
          <p:cNvSpPr/>
          <p:nvPr/>
        </p:nvSpPr>
        <p:spPr>
          <a:xfrm>
            <a:off x="7302252" y="3479184"/>
            <a:ext cx="1485721" cy="1500188"/>
          </a:xfrm>
          <a:prstGeom prst="rect">
            <a:avLst/>
          </a:prstGeom>
          <a:blipFill>
            <a:blip r:embed="rId10" cstate="print"/>
            <a:stretch>
              <a:fillRect/>
            </a:stretch>
          </a:blipFill>
        </p:spPr>
        <p:txBody>
          <a:bodyPr wrap="square" lIns="0" tIns="0" rIns="0" bIns="0" rtlCol="0"/>
          <a:lstStyle/>
          <a:p>
            <a:endParaRPr/>
          </a:p>
        </p:txBody>
      </p:sp>
      <p:sp>
        <p:nvSpPr>
          <p:cNvPr id="23" name="object 23"/>
          <p:cNvSpPr/>
          <p:nvPr/>
        </p:nvSpPr>
        <p:spPr>
          <a:xfrm>
            <a:off x="5501849" y="3539460"/>
            <a:ext cx="1439912" cy="1439912"/>
          </a:xfrm>
          <a:prstGeom prst="rect">
            <a:avLst/>
          </a:prstGeom>
          <a:blipFill>
            <a:blip r:embed="rId11" cstate="print"/>
            <a:stretch>
              <a:fillRect/>
            </a:stretch>
          </a:blipFill>
        </p:spPr>
        <p:txBody>
          <a:bodyPr wrap="square" lIns="0" tIns="0" rIns="0" bIns="0" rtlCol="0"/>
          <a:lstStyle/>
          <a:p>
            <a:endParaRPr/>
          </a:p>
        </p:txBody>
      </p:sp>
      <p:sp>
        <p:nvSpPr>
          <p:cNvPr id="24" name="object 24"/>
          <p:cNvSpPr txBox="1"/>
          <p:nvPr/>
        </p:nvSpPr>
        <p:spPr>
          <a:xfrm>
            <a:off x="319237" y="1716732"/>
            <a:ext cx="3553123" cy="184666"/>
          </a:xfrm>
          <a:prstGeom prst="rect">
            <a:avLst/>
          </a:prstGeom>
        </p:spPr>
        <p:txBody>
          <a:bodyPr vert="horz" wrap="square" lIns="0" tIns="0" rIns="0" bIns="0" rtlCol="0">
            <a:spAutoFit/>
          </a:bodyPr>
          <a:lstStyle/>
          <a:p>
            <a:pPr marL="8929">
              <a:spcBef>
                <a:spcPts val="1086"/>
              </a:spcBef>
            </a:pPr>
            <a:r>
              <a:rPr sz="1200" i="1" spc="-7" dirty="0" smtClean="0">
                <a:latin typeface="Arial"/>
                <a:cs typeface="Arial"/>
              </a:rPr>
              <a:t>I</a:t>
            </a:r>
            <a:r>
              <a:rPr sz="1200" i="1" dirty="0">
                <a:latin typeface="Arial"/>
                <a:cs typeface="Arial"/>
              </a:rPr>
              <a:t>.</a:t>
            </a:r>
            <a:r>
              <a:rPr sz="1200" i="1" spc="7" dirty="0">
                <a:latin typeface="Arial"/>
                <a:cs typeface="Arial"/>
              </a:rPr>
              <a:t> </a:t>
            </a:r>
            <a:r>
              <a:rPr sz="1200" i="1" spc="-14" dirty="0">
                <a:latin typeface="Arial"/>
                <a:cs typeface="Arial"/>
              </a:rPr>
              <a:t>M</a:t>
            </a:r>
            <a:r>
              <a:rPr sz="1200" i="1" dirty="0">
                <a:latin typeface="Arial"/>
                <a:cs typeface="Arial"/>
              </a:rPr>
              <a:t>anke,</a:t>
            </a:r>
            <a:r>
              <a:rPr sz="1200" i="1" spc="7" dirty="0">
                <a:latin typeface="Arial"/>
                <a:cs typeface="Arial"/>
              </a:rPr>
              <a:t> </a:t>
            </a:r>
            <a:r>
              <a:rPr sz="1200" i="1" spc="-14" dirty="0">
                <a:latin typeface="Arial"/>
                <a:cs typeface="Arial"/>
              </a:rPr>
              <a:t>M</a:t>
            </a:r>
            <a:r>
              <a:rPr sz="1200" i="1" dirty="0">
                <a:latin typeface="Arial"/>
                <a:cs typeface="Arial"/>
              </a:rPr>
              <a:t>.</a:t>
            </a:r>
            <a:r>
              <a:rPr sz="1200" i="1" spc="7" dirty="0">
                <a:latin typeface="Arial"/>
                <a:cs typeface="Arial"/>
              </a:rPr>
              <a:t> </a:t>
            </a:r>
            <a:r>
              <a:rPr sz="1200" i="1" dirty="0">
                <a:latin typeface="Arial"/>
                <a:cs typeface="Arial"/>
              </a:rPr>
              <a:t>St</a:t>
            </a:r>
            <a:r>
              <a:rPr sz="1200" i="1" spc="-7" dirty="0">
                <a:latin typeface="Arial"/>
                <a:cs typeface="Arial"/>
              </a:rPr>
              <a:t>r</a:t>
            </a:r>
            <a:r>
              <a:rPr sz="1200" i="1" dirty="0">
                <a:latin typeface="Arial"/>
                <a:cs typeface="Arial"/>
              </a:rPr>
              <a:t>obl et</a:t>
            </a:r>
            <a:r>
              <a:rPr sz="1200" i="1" spc="7" dirty="0">
                <a:latin typeface="Arial"/>
                <a:cs typeface="Arial"/>
              </a:rPr>
              <a:t> </a:t>
            </a:r>
            <a:r>
              <a:rPr sz="1200" i="1" dirty="0">
                <a:latin typeface="Arial"/>
                <a:cs typeface="Arial"/>
              </a:rPr>
              <a:t>a</a:t>
            </a:r>
            <a:r>
              <a:rPr sz="1200" i="1" spc="4" dirty="0">
                <a:latin typeface="Arial"/>
                <a:cs typeface="Arial"/>
              </a:rPr>
              <a:t>l</a:t>
            </a:r>
            <a:r>
              <a:rPr sz="1200" i="1" dirty="0">
                <a:latin typeface="Arial"/>
                <a:cs typeface="Arial"/>
              </a:rPr>
              <a:t>.</a:t>
            </a:r>
            <a:endParaRPr sz="1200" dirty="0">
              <a:latin typeface="Arial"/>
              <a:cs typeface="Arial"/>
            </a:endParaRPr>
          </a:p>
        </p:txBody>
      </p:sp>
      <p:sp>
        <p:nvSpPr>
          <p:cNvPr id="25" name="object 25"/>
          <p:cNvSpPr txBox="1"/>
          <p:nvPr/>
        </p:nvSpPr>
        <p:spPr>
          <a:xfrm>
            <a:off x="6759505" y="3093353"/>
            <a:ext cx="2107406" cy="184666"/>
          </a:xfrm>
          <a:prstGeom prst="rect">
            <a:avLst/>
          </a:prstGeom>
        </p:spPr>
        <p:txBody>
          <a:bodyPr vert="horz" wrap="square" lIns="0" tIns="0" rIns="0" bIns="0" rtlCol="0">
            <a:spAutoFit/>
          </a:bodyPr>
          <a:lstStyle/>
          <a:p>
            <a:pPr marL="8929"/>
            <a:r>
              <a:rPr sz="1200" b="1" i="1" dirty="0">
                <a:latin typeface="Arial"/>
                <a:cs typeface="Arial"/>
              </a:rPr>
              <a:t>J</a:t>
            </a:r>
            <a:r>
              <a:rPr sz="1200" b="1" i="1" spc="-7" dirty="0">
                <a:latin typeface="Arial"/>
                <a:cs typeface="Arial"/>
              </a:rPr>
              <a:t>.</a:t>
            </a:r>
            <a:r>
              <a:rPr sz="1200" b="1" i="1" dirty="0">
                <a:latin typeface="Arial"/>
                <a:cs typeface="Arial"/>
              </a:rPr>
              <a:t>R. Sa</a:t>
            </a:r>
            <a:r>
              <a:rPr sz="1200" b="1" i="1" spc="4" dirty="0">
                <a:latin typeface="Arial"/>
                <a:cs typeface="Arial"/>
              </a:rPr>
              <a:t>n</a:t>
            </a:r>
            <a:r>
              <a:rPr sz="1200" b="1" i="1" dirty="0">
                <a:latin typeface="Arial"/>
                <a:cs typeface="Arial"/>
              </a:rPr>
              <a:t>t</a:t>
            </a:r>
            <a:r>
              <a:rPr sz="1200" b="1" i="1" spc="-7" dirty="0">
                <a:latin typeface="Arial"/>
                <a:cs typeface="Arial"/>
              </a:rPr>
              <a:t>i</a:t>
            </a:r>
            <a:r>
              <a:rPr sz="1200" b="1" i="1" dirty="0">
                <a:latin typeface="Arial"/>
                <a:cs typeface="Arial"/>
              </a:rPr>
              <a:t>stepan NI</a:t>
            </a:r>
            <a:r>
              <a:rPr sz="1200" b="1" i="1" spc="-21" dirty="0">
                <a:latin typeface="Arial"/>
                <a:cs typeface="Arial"/>
              </a:rPr>
              <a:t>M</a:t>
            </a:r>
            <a:r>
              <a:rPr sz="1200" b="1" i="1" dirty="0">
                <a:latin typeface="Arial"/>
                <a:cs typeface="Arial"/>
              </a:rPr>
              <a:t>A</a:t>
            </a:r>
            <a:r>
              <a:rPr sz="1200" b="1" i="1" spc="-35" dirty="0">
                <a:latin typeface="Arial"/>
                <a:cs typeface="Arial"/>
              </a:rPr>
              <a:t> </a:t>
            </a:r>
            <a:r>
              <a:rPr sz="1200" b="1" i="1" dirty="0">
                <a:latin typeface="Arial"/>
                <a:cs typeface="Arial"/>
              </a:rPr>
              <a:t>(2002)</a:t>
            </a:r>
            <a:endParaRPr sz="1200" dirty="0">
              <a:latin typeface="Arial"/>
              <a:cs typeface="Arial"/>
            </a:endParaRPr>
          </a:p>
        </p:txBody>
      </p:sp>
      <p:sp>
        <p:nvSpPr>
          <p:cNvPr id="26" name="object 26"/>
          <p:cNvSpPr txBox="1"/>
          <p:nvPr/>
        </p:nvSpPr>
        <p:spPr>
          <a:xfrm>
            <a:off x="4024253" y="3107998"/>
            <a:ext cx="2563713" cy="184666"/>
          </a:xfrm>
          <a:prstGeom prst="rect">
            <a:avLst/>
          </a:prstGeom>
        </p:spPr>
        <p:txBody>
          <a:bodyPr vert="horz" wrap="square" lIns="0" tIns="0" rIns="0" bIns="0" rtlCol="0">
            <a:spAutoFit/>
          </a:bodyPr>
          <a:lstStyle/>
          <a:p>
            <a:pPr marL="8929"/>
            <a:r>
              <a:rPr sz="1200" i="1" dirty="0">
                <a:latin typeface="Arial"/>
                <a:cs typeface="Arial"/>
              </a:rPr>
              <a:t>R.</a:t>
            </a:r>
            <a:r>
              <a:rPr sz="1200" i="1" spc="-7" dirty="0">
                <a:latin typeface="Arial"/>
                <a:cs typeface="Arial"/>
              </a:rPr>
              <a:t> </a:t>
            </a:r>
            <a:r>
              <a:rPr sz="1200" i="1" spc="21" dirty="0">
                <a:latin typeface="Arial"/>
                <a:cs typeface="Arial"/>
              </a:rPr>
              <a:t>W</a:t>
            </a:r>
            <a:r>
              <a:rPr sz="1200" i="1" dirty="0">
                <a:latin typeface="Arial"/>
                <a:cs typeface="Arial"/>
              </a:rPr>
              <a:t>oracek,</a:t>
            </a:r>
            <a:r>
              <a:rPr sz="1200" i="1" spc="-25" dirty="0" smtClean="0">
                <a:latin typeface="Arial"/>
                <a:cs typeface="Arial"/>
              </a:rPr>
              <a:t> </a:t>
            </a:r>
            <a:r>
              <a:rPr sz="1200" i="1" dirty="0" smtClean="0">
                <a:latin typeface="Arial"/>
                <a:cs typeface="Arial"/>
              </a:rPr>
              <a:t>et </a:t>
            </a:r>
            <a:r>
              <a:rPr sz="1200" i="1" dirty="0">
                <a:latin typeface="Arial"/>
                <a:cs typeface="Arial"/>
              </a:rPr>
              <a:t>a</a:t>
            </a:r>
            <a:r>
              <a:rPr sz="1200" i="1" spc="4" dirty="0">
                <a:latin typeface="Arial"/>
                <a:cs typeface="Arial"/>
              </a:rPr>
              <a:t>l</a:t>
            </a:r>
            <a:r>
              <a:rPr sz="1200" i="1" dirty="0">
                <a:latin typeface="Arial"/>
                <a:cs typeface="Arial"/>
              </a:rPr>
              <a:t>. JAP</a:t>
            </a:r>
            <a:r>
              <a:rPr sz="1200" i="1" spc="-42" dirty="0">
                <a:latin typeface="Arial"/>
                <a:cs typeface="Arial"/>
              </a:rPr>
              <a:t> </a:t>
            </a:r>
            <a:r>
              <a:rPr sz="1200" i="1" dirty="0">
                <a:latin typeface="Arial"/>
                <a:cs typeface="Arial"/>
              </a:rPr>
              <a:t>20</a:t>
            </a:r>
            <a:r>
              <a:rPr sz="1200" i="1" spc="-84" dirty="0">
                <a:latin typeface="Arial"/>
                <a:cs typeface="Arial"/>
              </a:rPr>
              <a:t>1</a:t>
            </a:r>
            <a:r>
              <a:rPr sz="1200" i="1" dirty="0">
                <a:latin typeface="Arial"/>
                <a:cs typeface="Arial"/>
              </a:rPr>
              <a:t>1</a:t>
            </a:r>
            <a:endParaRPr sz="1200" dirty="0">
              <a:latin typeface="Arial"/>
              <a:cs typeface="Arial"/>
            </a:endParaRPr>
          </a:p>
        </p:txBody>
      </p:sp>
      <p:sp>
        <p:nvSpPr>
          <p:cNvPr id="27" name="object 27"/>
          <p:cNvSpPr txBox="1"/>
          <p:nvPr/>
        </p:nvSpPr>
        <p:spPr>
          <a:xfrm>
            <a:off x="526852" y="5458281"/>
            <a:ext cx="1946672" cy="369332"/>
          </a:xfrm>
          <a:prstGeom prst="rect">
            <a:avLst/>
          </a:prstGeom>
        </p:spPr>
        <p:txBody>
          <a:bodyPr vert="horz" wrap="square" lIns="0" tIns="0" rIns="0" bIns="0" rtlCol="0">
            <a:spAutoFit/>
          </a:bodyPr>
          <a:lstStyle/>
          <a:p>
            <a:pPr marL="554067"/>
            <a:r>
              <a:rPr sz="1200" dirty="0">
                <a:latin typeface="Arial"/>
                <a:cs typeface="Arial"/>
              </a:rPr>
              <a:t>L. Ed</a:t>
            </a:r>
            <a:r>
              <a:rPr sz="1200" spc="-11" dirty="0">
                <a:latin typeface="Arial"/>
                <a:cs typeface="Arial"/>
              </a:rPr>
              <a:t>w</a:t>
            </a:r>
            <a:r>
              <a:rPr sz="1200" dirty="0">
                <a:latin typeface="Arial"/>
                <a:cs typeface="Arial"/>
              </a:rPr>
              <a:t>ards,</a:t>
            </a:r>
          </a:p>
          <a:p>
            <a:pPr marL="8929"/>
            <a:r>
              <a:rPr sz="1200" dirty="0">
                <a:latin typeface="Arial"/>
                <a:cs typeface="Arial"/>
              </a:rPr>
              <a:t>A. </a:t>
            </a:r>
            <a:r>
              <a:rPr sz="1200" spc="4" dirty="0">
                <a:latin typeface="Arial"/>
                <a:cs typeface="Arial"/>
              </a:rPr>
              <a:t>S</a:t>
            </a:r>
            <a:r>
              <a:rPr sz="1200" spc="-7" dirty="0">
                <a:latin typeface="Arial"/>
                <a:cs typeface="Arial"/>
              </a:rPr>
              <a:t>t</a:t>
            </a:r>
            <a:r>
              <a:rPr sz="1200" dirty="0">
                <a:latin typeface="Arial"/>
                <a:cs typeface="Arial"/>
              </a:rPr>
              <a:t>eu</a:t>
            </a:r>
            <a:r>
              <a:rPr sz="1200" spc="-14" dirty="0">
                <a:latin typeface="Arial"/>
                <a:cs typeface="Arial"/>
              </a:rPr>
              <a:t>w</a:t>
            </a:r>
            <a:r>
              <a:rPr sz="1200" dirty="0">
                <a:latin typeface="Arial"/>
                <a:cs typeface="Arial"/>
              </a:rPr>
              <a:t>er</a:t>
            </a:r>
            <a:r>
              <a:rPr sz="1200" spc="7" dirty="0">
                <a:latin typeface="Arial"/>
                <a:cs typeface="Arial"/>
              </a:rPr>
              <a:t> </a:t>
            </a:r>
            <a:r>
              <a:rPr sz="1200" dirty="0">
                <a:latin typeface="Arial"/>
                <a:cs typeface="Arial"/>
              </a:rPr>
              <a:t>et a</a:t>
            </a:r>
            <a:r>
              <a:rPr sz="1200" spc="4" dirty="0">
                <a:latin typeface="Arial"/>
                <a:cs typeface="Arial"/>
              </a:rPr>
              <a:t>l</a:t>
            </a:r>
            <a:r>
              <a:rPr sz="1200" dirty="0">
                <a:latin typeface="Arial"/>
                <a:cs typeface="Arial"/>
              </a:rPr>
              <a:t>. </a:t>
            </a:r>
            <a:r>
              <a:rPr sz="1200" spc="-7" dirty="0">
                <a:latin typeface="Arial"/>
                <a:cs typeface="Arial"/>
              </a:rPr>
              <a:t>I</a:t>
            </a:r>
            <a:r>
              <a:rPr sz="1200" dirty="0">
                <a:latin typeface="Arial"/>
                <a:cs typeface="Arial"/>
              </a:rPr>
              <a:t>SIS</a:t>
            </a:r>
            <a:r>
              <a:rPr sz="1200" spc="4" dirty="0">
                <a:latin typeface="Arial"/>
                <a:cs typeface="Arial"/>
              </a:rPr>
              <a:t> </a:t>
            </a:r>
            <a:r>
              <a:rPr sz="1200" dirty="0">
                <a:latin typeface="Arial"/>
                <a:cs typeface="Arial"/>
              </a:rPr>
              <a:t>(2002)</a:t>
            </a:r>
          </a:p>
        </p:txBody>
      </p:sp>
      <p:sp>
        <p:nvSpPr>
          <p:cNvPr id="28" name="object 28"/>
          <p:cNvSpPr txBox="1"/>
          <p:nvPr/>
        </p:nvSpPr>
        <p:spPr>
          <a:xfrm>
            <a:off x="5604986" y="5060563"/>
            <a:ext cx="2870001" cy="184666"/>
          </a:xfrm>
          <a:prstGeom prst="rect">
            <a:avLst/>
          </a:prstGeom>
        </p:spPr>
        <p:txBody>
          <a:bodyPr vert="horz" wrap="square" lIns="0" tIns="0" rIns="0" bIns="0" rtlCol="0">
            <a:spAutoFit/>
          </a:bodyPr>
          <a:lstStyle/>
          <a:p>
            <a:pPr marL="8929"/>
            <a:r>
              <a:rPr sz="1200" i="1" dirty="0">
                <a:latin typeface="Arial"/>
                <a:cs typeface="Arial"/>
              </a:rPr>
              <a:t>E. Lehmann,</a:t>
            </a:r>
            <a:r>
              <a:rPr sz="1200" i="1" spc="7" dirty="0">
                <a:latin typeface="Arial"/>
                <a:cs typeface="Arial"/>
              </a:rPr>
              <a:t> </a:t>
            </a:r>
            <a:r>
              <a:rPr sz="1200" i="1" dirty="0">
                <a:latin typeface="Arial"/>
                <a:cs typeface="Arial"/>
              </a:rPr>
              <a:t>N.</a:t>
            </a:r>
            <a:r>
              <a:rPr sz="1200" i="1" spc="-7" dirty="0">
                <a:latin typeface="Arial"/>
                <a:cs typeface="Arial"/>
              </a:rPr>
              <a:t> </a:t>
            </a:r>
            <a:r>
              <a:rPr sz="1200" i="1" dirty="0">
                <a:latin typeface="Arial"/>
                <a:cs typeface="Arial"/>
              </a:rPr>
              <a:t>Kard</a:t>
            </a:r>
            <a:r>
              <a:rPr sz="1200" i="1" spc="4" dirty="0">
                <a:latin typeface="Arial"/>
                <a:cs typeface="Arial"/>
              </a:rPr>
              <a:t>j</a:t>
            </a:r>
            <a:r>
              <a:rPr sz="1200" i="1" dirty="0">
                <a:latin typeface="Arial"/>
                <a:cs typeface="Arial"/>
              </a:rPr>
              <a:t>ilov</a:t>
            </a:r>
            <a:r>
              <a:rPr sz="1200" i="1" spc="-21" dirty="0">
                <a:latin typeface="Arial"/>
                <a:cs typeface="Arial"/>
              </a:rPr>
              <a:t> </a:t>
            </a:r>
            <a:r>
              <a:rPr sz="1200" i="1" dirty="0">
                <a:latin typeface="Arial"/>
                <a:cs typeface="Arial"/>
              </a:rPr>
              <a:t>et</a:t>
            </a:r>
            <a:r>
              <a:rPr sz="1200" i="1" spc="7" dirty="0">
                <a:latin typeface="Arial"/>
                <a:cs typeface="Arial"/>
              </a:rPr>
              <a:t> </a:t>
            </a:r>
            <a:r>
              <a:rPr sz="1200" i="1" dirty="0">
                <a:latin typeface="Arial"/>
                <a:cs typeface="Arial"/>
              </a:rPr>
              <a:t>a</a:t>
            </a:r>
            <a:r>
              <a:rPr sz="1200" i="1" spc="4" dirty="0">
                <a:latin typeface="Arial"/>
                <a:cs typeface="Arial"/>
              </a:rPr>
              <a:t>l</a:t>
            </a:r>
            <a:r>
              <a:rPr sz="1200" i="1" dirty="0">
                <a:latin typeface="Arial"/>
                <a:cs typeface="Arial"/>
              </a:rPr>
              <a:t>.</a:t>
            </a:r>
            <a:r>
              <a:rPr sz="1200" i="1" spc="-7" dirty="0">
                <a:latin typeface="Arial"/>
                <a:cs typeface="Arial"/>
              </a:rPr>
              <a:t> </a:t>
            </a:r>
            <a:r>
              <a:rPr sz="1200" i="1" dirty="0">
                <a:latin typeface="Arial"/>
                <a:cs typeface="Arial"/>
              </a:rPr>
              <a:t>N</a:t>
            </a:r>
            <a:r>
              <a:rPr sz="1200" i="1" spc="-7" dirty="0">
                <a:latin typeface="Arial"/>
                <a:cs typeface="Arial"/>
              </a:rPr>
              <a:t>I</a:t>
            </a:r>
            <a:r>
              <a:rPr sz="1200" i="1" spc="-14" dirty="0">
                <a:latin typeface="Arial"/>
                <a:cs typeface="Arial"/>
              </a:rPr>
              <a:t>M</a:t>
            </a:r>
            <a:r>
              <a:rPr sz="1200" i="1" dirty="0">
                <a:latin typeface="Arial"/>
                <a:cs typeface="Arial"/>
              </a:rPr>
              <a:t>A</a:t>
            </a:r>
            <a:r>
              <a:rPr sz="1200" i="1" spc="-35" dirty="0">
                <a:latin typeface="Arial"/>
                <a:cs typeface="Arial"/>
              </a:rPr>
              <a:t> </a:t>
            </a:r>
            <a:r>
              <a:rPr sz="1200" i="1" dirty="0">
                <a:latin typeface="Arial"/>
                <a:cs typeface="Arial"/>
              </a:rPr>
              <a:t>2009</a:t>
            </a:r>
            <a:endParaRPr sz="1200" dirty="0">
              <a:latin typeface="Arial"/>
              <a:cs typeface="Arial"/>
            </a:endParaRPr>
          </a:p>
        </p:txBody>
      </p:sp>
      <p:sp>
        <p:nvSpPr>
          <p:cNvPr id="29" name="object 29"/>
          <p:cNvSpPr/>
          <p:nvPr/>
        </p:nvSpPr>
        <p:spPr>
          <a:xfrm>
            <a:off x="2672209" y="4084515"/>
            <a:ext cx="2726421" cy="2222299"/>
          </a:xfrm>
          <a:prstGeom prst="rect">
            <a:avLst/>
          </a:prstGeom>
          <a:blipFill>
            <a:blip r:embed="rId12" cstate="print"/>
            <a:stretch>
              <a:fillRect/>
            </a:stretch>
          </a:blipFill>
        </p:spPr>
        <p:txBody>
          <a:bodyPr wrap="square" lIns="0" tIns="0" rIns="0" bIns="0" rtlCol="0"/>
          <a:lstStyle/>
          <a:p>
            <a:endParaRPr/>
          </a:p>
        </p:txBody>
      </p:sp>
      <p:sp>
        <p:nvSpPr>
          <p:cNvPr id="30" name="object 30"/>
          <p:cNvSpPr txBox="1"/>
          <p:nvPr/>
        </p:nvSpPr>
        <p:spPr>
          <a:xfrm>
            <a:off x="2958405" y="6163196"/>
            <a:ext cx="2543444" cy="184666"/>
          </a:xfrm>
          <a:prstGeom prst="rect">
            <a:avLst/>
          </a:prstGeom>
        </p:spPr>
        <p:txBody>
          <a:bodyPr vert="horz" wrap="square" lIns="0" tIns="0" rIns="0" bIns="0" rtlCol="0">
            <a:spAutoFit/>
          </a:bodyPr>
          <a:lstStyle/>
          <a:p>
            <a:pPr marL="8929">
              <a:spcBef>
                <a:spcPts val="443"/>
              </a:spcBef>
            </a:pPr>
            <a:r>
              <a:rPr sz="1200" i="1" dirty="0" smtClean="0">
                <a:latin typeface="Arial"/>
                <a:cs typeface="Arial"/>
              </a:rPr>
              <a:t>H</a:t>
            </a:r>
            <a:r>
              <a:rPr sz="1200" i="1" dirty="0">
                <a:latin typeface="Arial"/>
                <a:cs typeface="Arial"/>
              </a:rPr>
              <a:t>.</a:t>
            </a:r>
            <a:r>
              <a:rPr sz="1200" i="1" spc="-7" dirty="0">
                <a:latin typeface="Arial"/>
                <a:cs typeface="Arial"/>
              </a:rPr>
              <a:t> </a:t>
            </a:r>
            <a:r>
              <a:rPr sz="1200" i="1" dirty="0">
                <a:latin typeface="Arial"/>
                <a:cs typeface="Arial"/>
              </a:rPr>
              <a:t>Sato</a:t>
            </a:r>
            <a:r>
              <a:rPr sz="1200" i="1" spc="11" dirty="0">
                <a:latin typeface="Arial"/>
                <a:cs typeface="Arial"/>
              </a:rPr>
              <a:t> </a:t>
            </a:r>
            <a:r>
              <a:rPr sz="1200" i="1" dirty="0">
                <a:latin typeface="Arial"/>
                <a:cs typeface="Arial"/>
              </a:rPr>
              <a:t>et a</a:t>
            </a:r>
            <a:r>
              <a:rPr sz="1200" i="1" spc="4" dirty="0">
                <a:latin typeface="Arial"/>
                <a:cs typeface="Arial"/>
              </a:rPr>
              <a:t>l</a:t>
            </a:r>
            <a:r>
              <a:rPr sz="1200" i="1" dirty="0">
                <a:latin typeface="Arial"/>
                <a:cs typeface="Arial"/>
              </a:rPr>
              <a:t>.</a:t>
            </a:r>
            <a:r>
              <a:rPr sz="1200" i="1" spc="-7" dirty="0">
                <a:latin typeface="Arial"/>
                <a:cs typeface="Arial"/>
              </a:rPr>
              <a:t> </a:t>
            </a:r>
            <a:r>
              <a:rPr sz="1200" i="1" dirty="0">
                <a:latin typeface="Arial"/>
                <a:cs typeface="Arial"/>
              </a:rPr>
              <a:t>J. Phys</a:t>
            </a:r>
            <a:r>
              <a:rPr sz="1200" i="1" spc="4" dirty="0">
                <a:latin typeface="Arial"/>
                <a:cs typeface="Arial"/>
              </a:rPr>
              <a:t> </a:t>
            </a:r>
            <a:r>
              <a:rPr sz="1200" i="1" dirty="0">
                <a:latin typeface="Arial"/>
                <a:cs typeface="Arial"/>
              </a:rPr>
              <a:t>2010</a:t>
            </a:r>
            <a:endParaRPr sz="1200" dirty="0">
              <a:latin typeface="Arial"/>
              <a:cs typeface="Arial"/>
            </a:endParaRPr>
          </a:p>
        </p:txBody>
      </p:sp>
      <p:sp>
        <p:nvSpPr>
          <p:cNvPr id="31" name="object 31"/>
          <p:cNvSpPr txBox="1"/>
          <p:nvPr/>
        </p:nvSpPr>
        <p:spPr>
          <a:xfrm>
            <a:off x="5787598" y="1176214"/>
            <a:ext cx="985838" cy="461665"/>
          </a:xfrm>
          <a:prstGeom prst="rect">
            <a:avLst/>
          </a:prstGeom>
          <a:solidFill>
            <a:schemeClr val="tx2"/>
          </a:solidFill>
          <a:ln w="9525">
            <a:solidFill>
              <a:srgbClr val="FF0000"/>
            </a:solidFill>
          </a:ln>
        </p:spPr>
        <p:txBody>
          <a:bodyPr vert="horz" wrap="square" lIns="0" tIns="0" rIns="0" bIns="0" rtlCol="0">
            <a:spAutoFit/>
          </a:bodyPr>
          <a:lstStyle/>
          <a:p>
            <a:pPr marL="30806"/>
            <a:r>
              <a:rPr sz="3000" dirty="0">
                <a:solidFill>
                  <a:schemeClr val="bg1"/>
                </a:solidFill>
                <a:latin typeface="Arial"/>
                <a:cs typeface="Arial"/>
              </a:rPr>
              <a:t>strain</a:t>
            </a:r>
          </a:p>
        </p:txBody>
      </p:sp>
      <p:sp>
        <p:nvSpPr>
          <p:cNvPr id="35" name="object 35"/>
          <p:cNvSpPr txBox="1"/>
          <p:nvPr/>
        </p:nvSpPr>
        <p:spPr>
          <a:xfrm>
            <a:off x="2958404" y="3340170"/>
            <a:ext cx="2070795" cy="738664"/>
          </a:xfrm>
          <a:prstGeom prst="rect">
            <a:avLst/>
          </a:prstGeom>
          <a:solidFill>
            <a:schemeClr val="tx2"/>
          </a:solidFill>
          <a:ln w="9525">
            <a:solidFill>
              <a:srgbClr val="FF0000"/>
            </a:solidFill>
          </a:ln>
        </p:spPr>
        <p:txBody>
          <a:bodyPr vert="horz" wrap="square" lIns="0" tIns="0" rIns="0" bIns="0" rtlCol="0">
            <a:spAutoFit/>
          </a:bodyPr>
          <a:lstStyle/>
          <a:p>
            <a:pPr algn="ctr">
              <a:lnSpc>
                <a:spcPct val="100000"/>
              </a:lnSpc>
            </a:pPr>
            <a:r>
              <a:rPr sz="2400" dirty="0">
                <a:solidFill>
                  <a:schemeClr val="bg1"/>
                </a:solidFill>
                <a:latin typeface="Arial"/>
                <a:cs typeface="Arial"/>
              </a:rPr>
              <a:t>micr</a:t>
            </a:r>
            <a:r>
              <a:rPr sz="2400" spc="4" dirty="0">
                <a:solidFill>
                  <a:schemeClr val="bg1"/>
                </a:solidFill>
                <a:latin typeface="Arial"/>
                <a:cs typeface="Arial"/>
              </a:rPr>
              <a:t>o</a:t>
            </a:r>
            <a:r>
              <a:rPr sz="2400" dirty="0">
                <a:solidFill>
                  <a:schemeClr val="bg1"/>
                </a:solidFill>
                <a:latin typeface="Arial"/>
                <a:cs typeface="Arial"/>
              </a:rPr>
              <a:t>structure</a:t>
            </a:r>
          </a:p>
          <a:p>
            <a:pPr algn="ctr">
              <a:tabLst>
                <a:tab pos="354050" algn="l"/>
              </a:tabLst>
            </a:pPr>
            <a:r>
              <a:rPr sz="2400" dirty="0" smtClean="0">
                <a:solidFill>
                  <a:schemeClr val="bg1"/>
                </a:solidFill>
                <a:latin typeface="Arial"/>
                <a:cs typeface="Arial"/>
              </a:rPr>
              <a:t>&amp;</a:t>
            </a:r>
            <a:r>
              <a:rPr lang="en-US" sz="2400" dirty="0" smtClean="0">
                <a:solidFill>
                  <a:schemeClr val="bg1"/>
                </a:solidFill>
                <a:latin typeface="Arial"/>
                <a:cs typeface="Arial"/>
              </a:rPr>
              <a:t> </a:t>
            </a:r>
            <a:r>
              <a:rPr sz="2400" spc="-11" dirty="0" smtClean="0">
                <a:solidFill>
                  <a:schemeClr val="bg1"/>
                </a:solidFill>
                <a:latin typeface="Arial"/>
                <a:cs typeface="Arial"/>
              </a:rPr>
              <a:t>t</a:t>
            </a:r>
            <a:r>
              <a:rPr sz="2400" dirty="0" smtClean="0">
                <a:solidFill>
                  <a:schemeClr val="bg1"/>
                </a:solidFill>
                <a:latin typeface="Arial"/>
                <a:cs typeface="Arial"/>
              </a:rPr>
              <a:t>exture</a:t>
            </a:r>
            <a:endParaRPr sz="2400" dirty="0">
              <a:solidFill>
                <a:schemeClr val="bg1"/>
              </a:solidFill>
              <a:latin typeface="Arial"/>
              <a:cs typeface="Arial"/>
            </a:endParaRPr>
          </a:p>
        </p:txBody>
      </p:sp>
      <p:sp>
        <p:nvSpPr>
          <p:cNvPr id="37" name="Titel 1"/>
          <p:cNvSpPr txBox="1">
            <a:spLocks/>
          </p:cNvSpPr>
          <p:nvPr/>
        </p:nvSpPr>
        <p:spPr bwMode="auto">
          <a:xfrm>
            <a:off x="508000" y="849790"/>
            <a:ext cx="8128000" cy="6015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xmlns:p="http://schemas.openxmlformats.org/presentationml/2006/main" xmlns:r="http://schemas.openxmlformats.org/officeDocument/2006/relationships" xmlns:a="http://schemas.openxmlformats.org/drawingml/2006/main" val="1"/>
            </a:ext>
          </a:extLst>
        </p:spPr>
        <p:txBody>
          <a:bodyPr vert="horz" wrap="square" lIns="91440" tIns="45720" rIns="91440" bIns="45720" numCol="1" anchor="t" anchorCtr="0" compatLnSpc="1">
            <a:prstTxWarp prst="textNoShape">
              <a:avLst/>
            </a:prstTxWarp>
          </a:bodyPr>
          <a:lstStyle/>
          <a:p>
            <a:pPr marR="3572"/>
            <a:r>
              <a:rPr lang="en-US" sz="3200" dirty="0" smtClean="0">
                <a:cs typeface="Arial"/>
              </a:rPr>
              <a:t>Bragg</a:t>
            </a:r>
            <a:r>
              <a:rPr lang="en-US" sz="3200" spc="-7" dirty="0" smtClean="0">
                <a:cs typeface="Arial"/>
              </a:rPr>
              <a:t> </a:t>
            </a:r>
            <a:r>
              <a:rPr lang="en-US" sz="3200" dirty="0" smtClean="0">
                <a:cs typeface="Arial"/>
              </a:rPr>
              <a:t>ed</a:t>
            </a:r>
            <a:r>
              <a:rPr lang="en-US" sz="3200" spc="4" dirty="0" smtClean="0">
                <a:cs typeface="Arial"/>
              </a:rPr>
              <a:t>g</a:t>
            </a:r>
            <a:r>
              <a:rPr lang="en-US" sz="3200" dirty="0" smtClean="0">
                <a:cs typeface="Arial"/>
              </a:rPr>
              <a:t>e imaging</a:t>
            </a:r>
            <a:endParaRPr lang="en-US" sz="3200" dirty="0">
              <a:cs typeface="Arial"/>
            </a:endParaRPr>
          </a:p>
        </p:txBody>
      </p:sp>
      <p:sp>
        <p:nvSpPr>
          <p:cNvPr id="39" name="object 31"/>
          <p:cNvSpPr txBox="1"/>
          <p:nvPr/>
        </p:nvSpPr>
        <p:spPr>
          <a:xfrm>
            <a:off x="1092200" y="3539460"/>
            <a:ext cx="1206500" cy="461665"/>
          </a:xfrm>
          <a:prstGeom prst="rect">
            <a:avLst/>
          </a:prstGeom>
          <a:solidFill>
            <a:schemeClr val="tx2"/>
          </a:solidFill>
          <a:ln w="9525">
            <a:solidFill>
              <a:srgbClr val="FF0000"/>
            </a:solidFill>
          </a:ln>
        </p:spPr>
        <p:txBody>
          <a:bodyPr vert="horz" wrap="square" lIns="0" tIns="0" rIns="0" bIns="0" rtlCol="0">
            <a:spAutoFit/>
          </a:bodyPr>
          <a:lstStyle/>
          <a:p>
            <a:pPr marL="30806" algn="ctr"/>
            <a:r>
              <a:rPr lang="en-US" sz="3000" dirty="0" smtClean="0">
                <a:solidFill>
                  <a:schemeClr val="bg1"/>
                </a:solidFill>
                <a:latin typeface="Arial"/>
                <a:cs typeface="Arial"/>
              </a:rPr>
              <a:t>phase</a:t>
            </a:r>
            <a:endParaRPr sz="3000" dirty="0">
              <a:solidFill>
                <a:schemeClr val="bg1"/>
              </a:solidFill>
              <a:latin typeface="Arial"/>
              <a:cs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ODIN overview</a:t>
            </a:r>
          </a:p>
          <a:p>
            <a:r>
              <a:rPr lang="en-US" dirty="0" smtClean="0"/>
              <a:t>Science Case and Requirements</a:t>
            </a:r>
          </a:p>
          <a:p>
            <a:pPr lvl="1"/>
            <a:r>
              <a:rPr lang="en-US" dirty="0" smtClean="0"/>
              <a:t>White beam radio-/tomography</a:t>
            </a:r>
          </a:p>
          <a:p>
            <a:pPr lvl="1"/>
            <a:r>
              <a:rPr lang="en-US" dirty="0" smtClean="0"/>
              <a:t>Time of Flight (</a:t>
            </a:r>
            <a:r>
              <a:rPr lang="en-US" dirty="0" err="1" smtClean="0"/>
              <a:t>ToF</a:t>
            </a:r>
            <a:r>
              <a:rPr lang="en-US" dirty="0" smtClean="0"/>
              <a:t>) techniques</a:t>
            </a:r>
          </a:p>
          <a:p>
            <a:pPr lvl="2"/>
            <a:r>
              <a:rPr lang="en-US" dirty="0" smtClean="0"/>
              <a:t>Polarized Neutron Imaging</a:t>
            </a:r>
          </a:p>
          <a:p>
            <a:pPr lvl="2"/>
            <a:r>
              <a:rPr lang="en-US" dirty="0" smtClean="0"/>
              <a:t>Grating </a:t>
            </a:r>
            <a:r>
              <a:rPr lang="en-US" dirty="0" err="1" smtClean="0"/>
              <a:t>interferometry</a:t>
            </a:r>
            <a:endParaRPr lang="en-US" dirty="0" smtClean="0"/>
          </a:p>
          <a:p>
            <a:pPr lvl="2"/>
            <a:r>
              <a:rPr lang="en-US" dirty="0" smtClean="0"/>
              <a:t>Bragg Edge imaging</a:t>
            </a:r>
          </a:p>
          <a:p>
            <a:pPr marL="266700" lvl="1" indent="-266700">
              <a:buFont typeface="Wingdings" charset="2"/>
              <a:buChar char="§"/>
            </a:pPr>
            <a:r>
              <a:rPr lang="en-US" dirty="0" smtClean="0"/>
              <a:t>ODIN Design</a:t>
            </a:r>
          </a:p>
          <a:p>
            <a:pPr marL="266700" lvl="1" indent="-266700">
              <a:buFont typeface="Wingdings" charset="2"/>
              <a:buChar char="§"/>
            </a:pPr>
            <a:r>
              <a:rPr lang="en-US" dirty="0" smtClean="0"/>
              <a:t>Summary</a:t>
            </a:r>
          </a:p>
          <a:p>
            <a:endParaRPr lang="en-US" dirty="0" smtClean="0"/>
          </a:p>
          <a:p>
            <a:pPr lvl="2"/>
            <a:endParaRPr lang="en-US" dirty="0"/>
          </a:p>
        </p:txBody>
      </p:sp>
      <p:sp>
        <p:nvSpPr>
          <p:cNvPr id="4" name="Date Placeholder 3"/>
          <p:cNvSpPr>
            <a:spLocks noGrp="1"/>
          </p:cNvSpPr>
          <p:nvPr>
            <p:ph type="dt" sz="half" idx="10"/>
          </p:nvPr>
        </p:nvSpPr>
        <p:spPr/>
        <p:txBody>
          <a:bodyPr/>
          <a:lstStyle/>
          <a:p>
            <a:r>
              <a:rPr lang="en-US" smtClean="0"/>
              <a:t>Oct. 5th. 2016</a:t>
            </a:r>
            <a:endParaRPr lang="en-US"/>
          </a:p>
        </p:txBody>
      </p:sp>
      <p:sp>
        <p:nvSpPr>
          <p:cNvPr id="5" name="Slide Number Placeholder 4"/>
          <p:cNvSpPr>
            <a:spLocks noGrp="1"/>
          </p:cNvSpPr>
          <p:nvPr>
            <p:ph type="sldNum" sz="quarter" idx="12"/>
          </p:nvPr>
        </p:nvSpPr>
        <p:spPr/>
        <p:txBody>
          <a:bodyPr/>
          <a:lstStyle/>
          <a:p>
            <a:fld id="{E8A1288F-6C5F-6A48-B6D2-5A150C026086}" type="slidenum">
              <a:rPr lang="en-US" smtClean="0"/>
              <a:pPr/>
              <a:t>2</a:t>
            </a:fld>
            <a:endParaRPr lang="en-US"/>
          </a:p>
        </p:txBody>
      </p:sp>
      <p:sp>
        <p:nvSpPr>
          <p:cNvPr id="6" name="Footer Placeholder 5"/>
          <p:cNvSpPr>
            <a:spLocks noGrp="1"/>
          </p:cNvSpPr>
          <p:nvPr>
            <p:ph type="ftr" sz="quarter" idx="11"/>
          </p:nvPr>
        </p:nvSpPr>
        <p:spPr/>
        <p:txBody>
          <a:bodyPr/>
          <a:lstStyle/>
          <a:p>
            <a:r>
              <a:rPr lang="en-US" smtClean="0"/>
              <a:t>ODIN Scope Setting Meeting, ESS Headquarters, Lund</a:t>
            </a:r>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Scope adjustment</a:t>
            </a:r>
            <a:endParaRPr lang="en-US" dirty="0"/>
          </a:p>
        </p:txBody>
      </p:sp>
      <p:sp>
        <p:nvSpPr>
          <p:cNvPr id="3" name="Content Placeholder 2"/>
          <p:cNvSpPr>
            <a:spLocks noGrp="1"/>
          </p:cNvSpPr>
          <p:nvPr>
            <p:ph idx="1"/>
          </p:nvPr>
        </p:nvSpPr>
        <p:spPr/>
        <p:txBody>
          <a:bodyPr/>
          <a:lstStyle/>
          <a:p>
            <a:r>
              <a:rPr lang="en-US" dirty="0" smtClean="0"/>
              <a:t>Full proposal</a:t>
            </a:r>
          </a:p>
          <a:p>
            <a:pPr lvl="1"/>
            <a:r>
              <a:rPr lang="en-US" sz="1800" dirty="0" smtClean="0"/>
              <a:t>Includes X-ray option</a:t>
            </a:r>
          </a:p>
          <a:p>
            <a:pPr lvl="1"/>
            <a:r>
              <a:rPr lang="en-US" sz="1800" dirty="0" smtClean="0"/>
              <a:t>Includes diffraction</a:t>
            </a:r>
          </a:p>
          <a:p>
            <a:pPr>
              <a:buNone/>
            </a:pPr>
            <a:endParaRPr lang="en-US" dirty="0" smtClean="0"/>
          </a:p>
          <a:p>
            <a:r>
              <a:rPr lang="en-US" dirty="0" smtClean="0"/>
              <a:t>As proposed</a:t>
            </a:r>
          </a:p>
          <a:p>
            <a:pPr lvl="1"/>
            <a:r>
              <a:rPr lang="en-US" sz="1800" dirty="0" smtClean="0"/>
              <a:t>Upgrade to world class </a:t>
            </a:r>
          </a:p>
          <a:p>
            <a:pPr lvl="1">
              <a:buNone/>
            </a:pPr>
            <a:r>
              <a:rPr lang="en-US" sz="1800" dirty="0" smtClean="0"/>
              <a:t>	instrument and full scope </a:t>
            </a:r>
          </a:p>
          <a:p>
            <a:pPr lvl="1">
              <a:buNone/>
            </a:pPr>
            <a:r>
              <a:rPr lang="en-US" sz="1800" dirty="0" smtClean="0"/>
              <a:t>	is straightforward</a:t>
            </a:r>
          </a:p>
          <a:p>
            <a:endParaRPr lang="en-US" dirty="0" smtClean="0"/>
          </a:p>
          <a:p>
            <a:endParaRPr lang="en-US" dirty="0" smtClean="0"/>
          </a:p>
          <a:p>
            <a:r>
              <a:rPr lang="en-US" dirty="0" smtClean="0"/>
              <a:t>Cost Category A</a:t>
            </a:r>
          </a:p>
          <a:p>
            <a:pPr lvl="1"/>
            <a:r>
              <a:rPr lang="en-US" sz="1800" dirty="0" smtClean="0"/>
              <a:t>Not easily upgradable</a:t>
            </a:r>
          </a:p>
          <a:p>
            <a:endParaRPr lang="en-US" dirty="0" smtClean="0"/>
          </a:p>
          <a:p>
            <a:endParaRPr lang="en-US" dirty="0"/>
          </a:p>
        </p:txBody>
      </p:sp>
      <p:sp>
        <p:nvSpPr>
          <p:cNvPr id="4" name="Date Placeholder 3"/>
          <p:cNvSpPr>
            <a:spLocks noGrp="1"/>
          </p:cNvSpPr>
          <p:nvPr>
            <p:ph type="dt" sz="half" idx="10"/>
          </p:nvPr>
        </p:nvSpPr>
        <p:spPr/>
        <p:txBody>
          <a:bodyPr/>
          <a:lstStyle/>
          <a:p>
            <a:r>
              <a:rPr lang="en-US" smtClean="0"/>
              <a:t>Oct. 5th. 2016</a:t>
            </a:r>
            <a:endParaRPr lang="en-US"/>
          </a:p>
        </p:txBody>
      </p:sp>
      <p:sp>
        <p:nvSpPr>
          <p:cNvPr id="5" name="Footer Placeholder 4"/>
          <p:cNvSpPr>
            <a:spLocks noGrp="1"/>
          </p:cNvSpPr>
          <p:nvPr>
            <p:ph type="ftr" sz="quarter" idx="11"/>
          </p:nvPr>
        </p:nvSpPr>
        <p:spPr/>
        <p:txBody>
          <a:bodyPr/>
          <a:lstStyle/>
          <a:p>
            <a:r>
              <a:rPr lang="en-US" smtClean="0"/>
              <a:t>ODIN Scope Setting Meeting, ESS Headquarters, Lund</a:t>
            </a:r>
            <a:endParaRPr lang="en-US"/>
          </a:p>
        </p:txBody>
      </p:sp>
      <p:sp>
        <p:nvSpPr>
          <p:cNvPr id="6" name="Slide Number Placeholder 5"/>
          <p:cNvSpPr>
            <a:spLocks noGrp="1"/>
          </p:cNvSpPr>
          <p:nvPr>
            <p:ph type="sldNum" sz="quarter" idx="12"/>
          </p:nvPr>
        </p:nvSpPr>
        <p:spPr/>
        <p:txBody>
          <a:bodyPr/>
          <a:lstStyle/>
          <a:p>
            <a:fld id="{E8A1288F-6C5F-6A48-B6D2-5A150C026086}" type="slidenum">
              <a:rPr lang="en-US" smtClean="0"/>
              <a:pPr/>
              <a:t>20</a:t>
            </a:fld>
            <a:endParaRPr lang="en-US" dirty="0"/>
          </a:p>
        </p:txBody>
      </p:sp>
      <p:grpSp>
        <p:nvGrpSpPr>
          <p:cNvPr id="21" name="Group 20"/>
          <p:cNvGrpSpPr>
            <a:grpSpLocks noChangeAspect="1"/>
          </p:cNvGrpSpPr>
          <p:nvPr/>
        </p:nvGrpSpPr>
        <p:grpSpPr>
          <a:xfrm>
            <a:off x="4504835" y="1475451"/>
            <a:ext cx="3975870" cy="4830183"/>
            <a:chOff x="1763688" y="908720"/>
            <a:chExt cx="4740489" cy="5759100"/>
          </a:xfrm>
        </p:grpSpPr>
        <p:pic>
          <p:nvPicPr>
            <p:cNvPr id="7" name="Picture 3"/>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763688" y="908720"/>
              <a:ext cx="4736766" cy="164589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8" name="Picture 3"/>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767411" y="2890187"/>
              <a:ext cx="4736766" cy="164589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9" name="Picture 3"/>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763688" y="5021921"/>
              <a:ext cx="4736766" cy="164589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10" name="Down Arrow 9"/>
            <p:cNvSpPr/>
            <p:nvPr/>
          </p:nvSpPr>
          <p:spPr bwMode="auto">
            <a:xfrm>
              <a:off x="3765964" y="2554619"/>
              <a:ext cx="720080" cy="426789"/>
            </a:xfrm>
            <a:prstGeom prst="down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1" name="Down Arrow 10"/>
            <p:cNvSpPr/>
            <p:nvPr/>
          </p:nvSpPr>
          <p:spPr bwMode="auto">
            <a:xfrm>
              <a:off x="3772031" y="4610834"/>
              <a:ext cx="720080" cy="426789"/>
            </a:xfrm>
            <a:prstGeom prst="down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2" name="Cross 11"/>
            <p:cNvSpPr/>
            <p:nvPr/>
          </p:nvSpPr>
          <p:spPr bwMode="auto">
            <a:xfrm rot="2697737">
              <a:off x="5359978" y="2699673"/>
              <a:ext cx="839380" cy="839663"/>
            </a:xfrm>
            <a:prstGeom prst="plus">
              <a:avLst>
                <a:gd name="adj" fmla="val 44062"/>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3" name="Cross 12"/>
            <p:cNvSpPr/>
            <p:nvPr/>
          </p:nvSpPr>
          <p:spPr bwMode="auto">
            <a:xfrm rot="2697737">
              <a:off x="1785224" y="5194274"/>
              <a:ext cx="1144477" cy="1145573"/>
            </a:xfrm>
            <a:prstGeom prst="plus">
              <a:avLst>
                <a:gd name="adj" fmla="val 44062"/>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4" name="Cross 13"/>
            <p:cNvSpPr/>
            <p:nvPr/>
          </p:nvSpPr>
          <p:spPr bwMode="auto">
            <a:xfrm rot="2697737">
              <a:off x="5357125" y="4831408"/>
              <a:ext cx="839380" cy="839663"/>
            </a:xfrm>
            <a:prstGeom prst="plus">
              <a:avLst>
                <a:gd name="adj" fmla="val 44062"/>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5" name="Cross 14"/>
            <p:cNvSpPr/>
            <p:nvPr/>
          </p:nvSpPr>
          <p:spPr bwMode="auto">
            <a:xfrm rot="2697737">
              <a:off x="3593813" y="5475008"/>
              <a:ext cx="839380" cy="839663"/>
            </a:xfrm>
            <a:prstGeom prst="plus">
              <a:avLst>
                <a:gd name="adj" fmla="val 44062"/>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6" name="Cross 15"/>
            <p:cNvSpPr/>
            <p:nvPr/>
          </p:nvSpPr>
          <p:spPr bwMode="auto">
            <a:xfrm rot="2697737">
              <a:off x="4214254" y="5591694"/>
              <a:ext cx="839380" cy="839663"/>
            </a:xfrm>
            <a:prstGeom prst="plus">
              <a:avLst>
                <a:gd name="adj" fmla="val 44062"/>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7" name="Cross 16"/>
            <p:cNvSpPr/>
            <p:nvPr/>
          </p:nvSpPr>
          <p:spPr bwMode="auto">
            <a:xfrm rot="2697737">
              <a:off x="4072422" y="5029430"/>
              <a:ext cx="839380" cy="839663"/>
            </a:xfrm>
            <a:prstGeom prst="plus">
              <a:avLst>
                <a:gd name="adj" fmla="val 44062"/>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8" name="Cross 17"/>
            <p:cNvSpPr/>
            <p:nvPr/>
          </p:nvSpPr>
          <p:spPr bwMode="auto">
            <a:xfrm rot="2697737">
              <a:off x="3593814" y="3386776"/>
              <a:ext cx="839380" cy="839663"/>
            </a:xfrm>
            <a:prstGeom prst="plus">
              <a:avLst>
                <a:gd name="adj" fmla="val 44062"/>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9" name="Cross 18"/>
            <p:cNvSpPr/>
            <p:nvPr/>
          </p:nvSpPr>
          <p:spPr bwMode="auto">
            <a:xfrm rot="2697737">
              <a:off x="4187446" y="3491325"/>
              <a:ext cx="839380" cy="839663"/>
            </a:xfrm>
            <a:prstGeom prst="plus">
              <a:avLst>
                <a:gd name="adj" fmla="val 44062"/>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20" name="Cross 19"/>
            <p:cNvSpPr/>
            <p:nvPr/>
          </p:nvSpPr>
          <p:spPr bwMode="auto">
            <a:xfrm rot="2697737">
              <a:off x="4066354" y="2852072"/>
              <a:ext cx="839380" cy="839663"/>
            </a:xfrm>
            <a:prstGeom prst="plus">
              <a:avLst>
                <a:gd name="adj" fmla="val 44062"/>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Flux </a:t>
            </a:r>
            <a:r>
              <a:rPr lang="en-US" dirty="0" err="1" smtClean="0"/>
              <a:t>Comparision</a:t>
            </a:r>
            <a:endParaRPr lang="en-US" dirty="0"/>
          </a:p>
        </p:txBody>
      </p:sp>
      <p:sp>
        <p:nvSpPr>
          <p:cNvPr id="4" name="Date Placeholder 3"/>
          <p:cNvSpPr>
            <a:spLocks noGrp="1"/>
          </p:cNvSpPr>
          <p:nvPr>
            <p:ph type="dt" sz="half" idx="10"/>
          </p:nvPr>
        </p:nvSpPr>
        <p:spPr/>
        <p:txBody>
          <a:bodyPr/>
          <a:lstStyle/>
          <a:p>
            <a:r>
              <a:rPr lang="en-US" smtClean="0"/>
              <a:t>Oct. 5th. 2016</a:t>
            </a:r>
            <a:endParaRPr lang="en-US"/>
          </a:p>
        </p:txBody>
      </p:sp>
      <p:sp>
        <p:nvSpPr>
          <p:cNvPr id="5" name="Footer Placeholder 4"/>
          <p:cNvSpPr>
            <a:spLocks noGrp="1"/>
          </p:cNvSpPr>
          <p:nvPr>
            <p:ph type="ftr" sz="quarter" idx="11"/>
          </p:nvPr>
        </p:nvSpPr>
        <p:spPr/>
        <p:txBody>
          <a:bodyPr/>
          <a:lstStyle/>
          <a:p>
            <a:r>
              <a:rPr lang="en-US" smtClean="0"/>
              <a:t>ODIN Scope Setting Meeting, ESS Headquarters, Lund</a:t>
            </a:r>
            <a:endParaRPr lang="en-US"/>
          </a:p>
        </p:txBody>
      </p:sp>
      <p:sp>
        <p:nvSpPr>
          <p:cNvPr id="6" name="Slide Number Placeholder 5"/>
          <p:cNvSpPr>
            <a:spLocks noGrp="1"/>
          </p:cNvSpPr>
          <p:nvPr>
            <p:ph type="sldNum" sz="quarter" idx="12"/>
          </p:nvPr>
        </p:nvSpPr>
        <p:spPr/>
        <p:txBody>
          <a:bodyPr/>
          <a:lstStyle/>
          <a:p>
            <a:fld id="{E8A1288F-6C5F-6A48-B6D2-5A150C026086}" type="slidenum">
              <a:rPr lang="en-US" smtClean="0"/>
              <a:pPr/>
              <a:t>21</a:t>
            </a:fld>
            <a:endParaRPr lang="en-US"/>
          </a:p>
        </p:txBody>
      </p:sp>
      <p:pic>
        <p:nvPicPr>
          <p:cNvPr id="7" name="Picture 6"/>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71804" y="2216572"/>
            <a:ext cx="8164195" cy="275234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ODIN: Design</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2" descr="E:\_Projekte\Odin\Pixel\ODIN at S2 axis-2016.09-a.JPG"/>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97022" y="1710059"/>
            <a:ext cx="7924800" cy="44577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1" name="Title 10"/>
          <p:cNvSpPr>
            <a:spLocks noGrp="1"/>
          </p:cNvSpPr>
          <p:nvPr>
            <p:ph type="title"/>
          </p:nvPr>
        </p:nvSpPr>
        <p:spPr/>
        <p:txBody>
          <a:bodyPr/>
          <a:lstStyle/>
          <a:p>
            <a:r>
              <a:rPr lang="en-US" dirty="0" smtClean="0"/>
              <a:t>Overview</a:t>
            </a:r>
            <a:endParaRPr lang="en-US" dirty="0"/>
          </a:p>
        </p:txBody>
      </p:sp>
      <p:sp>
        <p:nvSpPr>
          <p:cNvPr id="13" name="Date Placeholder 12"/>
          <p:cNvSpPr>
            <a:spLocks noGrp="1"/>
          </p:cNvSpPr>
          <p:nvPr>
            <p:ph type="dt" sz="half" idx="10"/>
          </p:nvPr>
        </p:nvSpPr>
        <p:spPr/>
        <p:txBody>
          <a:bodyPr/>
          <a:lstStyle/>
          <a:p>
            <a:r>
              <a:rPr lang="en-US" smtClean="0"/>
              <a:t>Oct. 5th. 2016</a:t>
            </a:r>
            <a:endParaRPr lang="en-US"/>
          </a:p>
        </p:txBody>
      </p:sp>
      <p:sp>
        <p:nvSpPr>
          <p:cNvPr id="14" name="Slide Number Placeholder 13"/>
          <p:cNvSpPr>
            <a:spLocks noGrp="1"/>
          </p:cNvSpPr>
          <p:nvPr>
            <p:ph type="sldNum" sz="quarter" idx="12"/>
          </p:nvPr>
        </p:nvSpPr>
        <p:spPr/>
        <p:txBody>
          <a:bodyPr/>
          <a:lstStyle/>
          <a:p>
            <a:fld id="{E8A1288F-6C5F-6A48-B6D2-5A150C026086}" type="slidenum">
              <a:rPr lang="en-US" smtClean="0"/>
              <a:pPr/>
              <a:t>23</a:t>
            </a:fld>
            <a:endParaRPr lang="en-US"/>
          </a:p>
        </p:txBody>
      </p:sp>
      <p:sp>
        <p:nvSpPr>
          <p:cNvPr id="15" name="Footer Placeholder 14"/>
          <p:cNvSpPr>
            <a:spLocks noGrp="1"/>
          </p:cNvSpPr>
          <p:nvPr>
            <p:ph type="ftr" sz="quarter" idx="11"/>
          </p:nvPr>
        </p:nvSpPr>
        <p:spPr/>
        <p:txBody>
          <a:bodyPr/>
          <a:lstStyle/>
          <a:p>
            <a:r>
              <a:rPr lang="en-US" smtClean="0"/>
              <a:t>ODIN Scope Setting Meeting, ESS Headquarters, Lund</a:t>
            </a: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208379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0" name="Picture 2" descr="E:\_Projekte\Odin\Pixel\Gesamt\Odin gesamt-008.JPG"/>
          <p:cNvPicPr>
            <a:picLocks noChangeAspect="1" noChangeArrowheads="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10820" y="1705280"/>
            <a:ext cx="7910400" cy="44496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1" name="Title 10"/>
          <p:cNvSpPr>
            <a:spLocks noGrp="1"/>
          </p:cNvSpPr>
          <p:nvPr>
            <p:ph type="title"/>
          </p:nvPr>
        </p:nvSpPr>
        <p:spPr/>
        <p:txBody>
          <a:bodyPr/>
          <a:lstStyle/>
          <a:p>
            <a:r>
              <a:rPr lang="en-US" dirty="0" smtClean="0"/>
              <a:t>Overview</a:t>
            </a:r>
            <a:br>
              <a:rPr lang="en-US" dirty="0" smtClean="0"/>
            </a:br>
            <a:endParaRPr lang="en-US" dirty="0"/>
          </a:p>
        </p:txBody>
      </p:sp>
      <p:sp>
        <p:nvSpPr>
          <p:cNvPr id="7" name="Date Placeholder 6"/>
          <p:cNvSpPr>
            <a:spLocks noGrp="1"/>
          </p:cNvSpPr>
          <p:nvPr>
            <p:ph type="dt" sz="half" idx="10"/>
          </p:nvPr>
        </p:nvSpPr>
        <p:spPr/>
        <p:txBody>
          <a:bodyPr/>
          <a:lstStyle/>
          <a:p>
            <a:pPr>
              <a:defRPr/>
            </a:pPr>
            <a:r>
              <a:rPr lang="en-US" smtClean="0"/>
              <a:t>Oct. 5th. 2016</a:t>
            </a:r>
            <a:endParaRPr lang="de-DE" dirty="0"/>
          </a:p>
        </p:txBody>
      </p:sp>
      <p:sp>
        <p:nvSpPr>
          <p:cNvPr id="10" name="Footer Placeholder 9"/>
          <p:cNvSpPr>
            <a:spLocks noGrp="1"/>
          </p:cNvSpPr>
          <p:nvPr>
            <p:ph type="ftr" sz="quarter" idx="11"/>
          </p:nvPr>
        </p:nvSpPr>
        <p:spPr/>
        <p:txBody>
          <a:bodyPr/>
          <a:lstStyle/>
          <a:p>
            <a:pPr>
              <a:defRPr/>
            </a:pPr>
            <a:r>
              <a:rPr lang="en-US" smtClean="0"/>
              <a:t>ODIN Scope Setting Meeting, ESS Headquarters, Lund</a:t>
            </a:r>
            <a:endParaRPr lang="de-DE" dirty="0"/>
          </a:p>
        </p:txBody>
      </p:sp>
      <p:sp>
        <p:nvSpPr>
          <p:cNvPr id="9" name="Slide Number Placeholder 8"/>
          <p:cNvSpPr>
            <a:spLocks noGrp="1"/>
          </p:cNvSpPr>
          <p:nvPr>
            <p:ph type="sldNum" sz="quarter" idx="12"/>
          </p:nvPr>
        </p:nvSpPr>
        <p:spPr/>
        <p:txBody>
          <a:bodyPr/>
          <a:lstStyle/>
          <a:p>
            <a:pPr>
              <a:defRPr/>
            </a:pPr>
            <a:fld id="{26D66C7B-9718-44F0-9D32-8F0736C0EA1F}" type="slidenum">
              <a:rPr lang="de-DE" smtClean="0"/>
              <a:pPr>
                <a:defRPr/>
              </a:pPr>
              <a:t>24</a:t>
            </a:fld>
            <a:endParaRPr lang="de-DE"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996748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4" name="Picture 2" descr="E:\_Projekte\Odin\Pixel\Bunker area\Bunker-003.JPG"/>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28262" y="1377145"/>
            <a:ext cx="6561786" cy="4921339"/>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8" name="Textfeld 7"/>
          <p:cNvSpPr txBox="1">
            <a:spLocks noChangeAspect="1"/>
          </p:cNvSpPr>
          <p:nvPr/>
        </p:nvSpPr>
        <p:spPr>
          <a:xfrm>
            <a:off x="2608992" y="5931409"/>
            <a:ext cx="1354921" cy="331782"/>
          </a:xfrm>
          <a:prstGeom prst="rect">
            <a:avLst/>
          </a:prstGeom>
          <a:noFill/>
        </p:spPr>
        <p:txBody>
          <a:bodyPr wrap="square" rtlCol="0">
            <a:spAutoFit/>
          </a:bodyPr>
          <a:lstStyle/>
          <a:p>
            <a:pPr algn="l"/>
            <a:r>
              <a:rPr lang="en-US" sz="1600" dirty="0" smtClean="0"/>
              <a:t>WFMC 1</a:t>
            </a:r>
          </a:p>
        </p:txBody>
      </p:sp>
      <p:sp>
        <p:nvSpPr>
          <p:cNvPr id="9" name="Textfeld 8"/>
          <p:cNvSpPr txBox="1">
            <a:spLocks noChangeAspect="1"/>
          </p:cNvSpPr>
          <p:nvPr/>
        </p:nvSpPr>
        <p:spPr>
          <a:xfrm>
            <a:off x="2602251" y="5628780"/>
            <a:ext cx="1354921" cy="331782"/>
          </a:xfrm>
          <a:prstGeom prst="rect">
            <a:avLst/>
          </a:prstGeom>
          <a:noFill/>
        </p:spPr>
        <p:txBody>
          <a:bodyPr wrap="square" rtlCol="0">
            <a:spAutoFit/>
          </a:bodyPr>
          <a:lstStyle/>
          <a:p>
            <a:pPr algn="l"/>
            <a:r>
              <a:rPr lang="en-US" sz="1600" dirty="0" smtClean="0"/>
              <a:t>WFMC 2</a:t>
            </a:r>
          </a:p>
        </p:txBody>
      </p:sp>
      <p:sp>
        <p:nvSpPr>
          <p:cNvPr id="10" name="Textfeld 9"/>
          <p:cNvSpPr txBox="1">
            <a:spLocks noChangeAspect="1"/>
          </p:cNvSpPr>
          <p:nvPr/>
        </p:nvSpPr>
        <p:spPr>
          <a:xfrm>
            <a:off x="2024884" y="3595363"/>
            <a:ext cx="451677" cy="331782"/>
          </a:xfrm>
          <a:prstGeom prst="rect">
            <a:avLst/>
          </a:prstGeom>
          <a:noFill/>
        </p:spPr>
        <p:txBody>
          <a:bodyPr wrap="square" rtlCol="0">
            <a:spAutoFit/>
          </a:bodyPr>
          <a:lstStyle/>
          <a:p>
            <a:pPr algn="l"/>
            <a:r>
              <a:rPr lang="en-US" sz="1600" dirty="0" smtClean="0"/>
              <a:t>T0</a:t>
            </a:r>
          </a:p>
        </p:txBody>
      </p:sp>
      <p:sp>
        <p:nvSpPr>
          <p:cNvPr id="11" name="Textfeld 10"/>
          <p:cNvSpPr txBox="1">
            <a:spLocks noChangeAspect="1"/>
          </p:cNvSpPr>
          <p:nvPr/>
        </p:nvSpPr>
        <p:spPr>
          <a:xfrm>
            <a:off x="4394475" y="4860687"/>
            <a:ext cx="1354921" cy="331782"/>
          </a:xfrm>
          <a:prstGeom prst="rect">
            <a:avLst/>
          </a:prstGeom>
          <a:noFill/>
        </p:spPr>
        <p:txBody>
          <a:bodyPr wrap="square" rtlCol="0">
            <a:spAutoFit/>
          </a:bodyPr>
          <a:lstStyle/>
          <a:p>
            <a:pPr algn="l"/>
            <a:r>
              <a:rPr lang="en-US" sz="1600" dirty="0" smtClean="0"/>
              <a:t>FOC 2</a:t>
            </a:r>
          </a:p>
        </p:txBody>
      </p:sp>
      <p:sp>
        <p:nvSpPr>
          <p:cNvPr id="12" name="Textfeld 11"/>
          <p:cNvSpPr txBox="1">
            <a:spLocks noChangeAspect="1"/>
          </p:cNvSpPr>
          <p:nvPr/>
        </p:nvSpPr>
        <p:spPr>
          <a:xfrm>
            <a:off x="5681027" y="4522133"/>
            <a:ext cx="1354921" cy="331782"/>
          </a:xfrm>
          <a:prstGeom prst="rect">
            <a:avLst/>
          </a:prstGeom>
          <a:noFill/>
        </p:spPr>
        <p:txBody>
          <a:bodyPr wrap="square" rtlCol="0">
            <a:spAutoFit/>
          </a:bodyPr>
          <a:lstStyle/>
          <a:p>
            <a:pPr algn="l"/>
            <a:r>
              <a:rPr lang="en-US" sz="1600" dirty="0" smtClean="0"/>
              <a:t>FOC 3</a:t>
            </a:r>
          </a:p>
        </p:txBody>
      </p:sp>
      <p:sp>
        <p:nvSpPr>
          <p:cNvPr id="13" name="Textfeld 12"/>
          <p:cNvSpPr txBox="1">
            <a:spLocks noChangeAspect="1"/>
          </p:cNvSpPr>
          <p:nvPr/>
        </p:nvSpPr>
        <p:spPr>
          <a:xfrm>
            <a:off x="5580692" y="2095352"/>
            <a:ext cx="1354921" cy="331782"/>
          </a:xfrm>
          <a:prstGeom prst="rect">
            <a:avLst/>
          </a:prstGeom>
          <a:noFill/>
        </p:spPr>
        <p:txBody>
          <a:bodyPr wrap="square" rtlCol="0">
            <a:spAutoFit/>
          </a:bodyPr>
          <a:lstStyle/>
          <a:p>
            <a:pPr algn="l"/>
            <a:r>
              <a:rPr lang="en-US" sz="1600" dirty="0" smtClean="0"/>
              <a:t>FOC 4</a:t>
            </a:r>
          </a:p>
        </p:txBody>
      </p:sp>
      <p:sp>
        <p:nvSpPr>
          <p:cNvPr id="14" name="Textfeld 13"/>
          <p:cNvSpPr txBox="1">
            <a:spLocks noChangeAspect="1"/>
          </p:cNvSpPr>
          <p:nvPr/>
        </p:nvSpPr>
        <p:spPr>
          <a:xfrm>
            <a:off x="4623982" y="2739089"/>
            <a:ext cx="1525420" cy="331782"/>
          </a:xfrm>
          <a:prstGeom prst="rect">
            <a:avLst/>
          </a:prstGeom>
          <a:noFill/>
        </p:spPr>
        <p:txBody>
          <a:bodyPr wrap="square" rtlCol="0">
            <a:spAutoFit/>
          </a:bodyPr>
          <a:lstStyle/>
          <a:p>
            <a:pPr algn="l"/>
            <a:r>
              <a:rPr lang="en-US" sz="1600" dirty="0" smtClean="0"/>
              <a:t>Heavy Shutter</a:t>
            </a:r>
          </a:p>
        </p:txBody>
      </p:sp>
      <p:cxnSp>
        <p:nvCxnSpPr>
          <p:cNvPr id="3" name="Gerade Verbindung 2"/>
          <p:cNvCxnSpPr>
            <a:cxnSpLocks noChangeAspect="1"/>
          </p:cNvCxnSpPr>
          <p:nvPr/>
        </p:nvCxnSpPr>
        <p:spPr bwMode="auto">
          <a:xfrm>
            <a:off x="6372313" y="2264629"/>
            <a:ext cx="356889" cy="28141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6" name="Gerade Verbindung 15"/>
          <p:cNvCxnSpPr>
            <a:cxnSpLocks noChangeAspect="1"/>
          </p:cNvCxnSpPr>
          <p:nvPr/>
        </p:nvCxnSpPr>
        <p:spPr bwMode="auto">
          <a:xfrm>
            <a:off x="6028843" y="2930652"/>
            <a:ext cx="502599" cy="35127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 name="Gerade Verbindung 17"/>
          <p:cNvCxnSpPr>
            <a:cxnSpLocks noChangeAspect="1"/>
          </p:cNvCxnSpPr>
          <p:nvPr/>
        </p:nvCxnSpPr>
        <p:spPr bwMode="auto">
          <a:xfrm flipH="1" flipV="1">
            <a:off x="5085762" y="3992881"/>
            <a:ext cx="677461" cy="60218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 name="Gerade Verbindung 19"/>
          <p:cNvCxnSpPr>
            <a:cxnSpLocks noChangeAspect="1"/>
          </p:cNvCxnSpPr>
          <p:nvPr/>
        </p:nvCxnSpPr>
        <p:spPr bwMode="auto">
          <a:xfrm rot="10800000">
            <a:off x="3694686" y="4454150"/>
            <a:ext cx="687089" cy="54702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2" name="Gerade Verbindung 21"/>
          <p:cNvCxnSpPr>
            <a:cxnSpLocks noChangeAspect="1"/>
          </p:cNvCxnSpPr>
          <p:nvPr/>
        </p:nvCxnSpPr>
        <p:spPr bwMode="auto">
          <a:xfrm>
            <a:off x="2319463" y="3874719"/>
            <a:ext cx="394852" cy="57698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4" name="Gerade Verbindung 23"/>
          <p:cNvCxnSpPr>
            <a:cxnSpLocks noChangeAspect="1"/>
          </p:cNvCxnSpPr>
          <p:nvPr/>
        </p:nvCxnSpPr>
        <p:spPr bwMode="auto">
          <a:xfrm flipH="1" flipV="1">
            <a:off x="2252269" y="4860687"/>
            <a:ext cx="408627" cy="91862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7" name="Gerade Verbindung 26"/>
          <p:cNvCxnSpPr>
            <a:cxnSpLocks noChangeAspect="1"/>
          </p:cNvCxnSpPr>
          <p:nvPr/>
        </p:nvCxnSpPr>
        <p:spPr bwMode="auto">
          <a:xfrm flipH="1" flipV="1">
            <a:off x="2062073" y="4899833"/>
            <a:ext cx="529374" cy="1176836"/>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6" name="Textfeld 35"/>
          <p:cNvSpPr txBox="1">
            <a:spLocks noChangeAspect="1"/>
          </p:cNvSpPr>
          <p:nvPr/>
        </p:nvSpPr>
        <p:spPr>
          <a:xfrm>
            <a:off x="2608993" y="3157920"/>
            <a:ext cx="1525420" cy="573079"/>
          </a:xfrm>
          <a:prstGeom prst="rect">
            <a:avLst/>
          </a:prstGeom>
          <a:noFill/>
        </p:spPr>
        <p:txBody>
          <a:bodyPr wrap="square" rtlCol="0">
            <a:spAutoFit/>
          </a:bodyPr>
          <a:lstStyle/>
          <a:p>
            <a:pPr algn="ctr"/>
            <a:r>
              <a:rPr lang="en-US" sz="1600" dirty="0" smtClean="0"/>
              <a:t>Beam Delivery System</a:t>
            </a:r>
          </a:p>
        </p:txBody>
      </p:sp>
      <p:cxnSp>
        <p:nvCxnSpPr>
          <p:cNvPr id="2052" name="Gerade Verbindung 2051"/>
          <p:cNvCxnSpPr>
            <a:cxnSpLocks noChangeAspect="1"/>
          </p:cNvCxnSpPr>
          <p:nvPr/>
        </p:nvCxnSpPr>
        <p:spPr bwMode="auto">
          <a:xfrm>
            <a:off x="3750165" y="3505200"/>
            <a:ext cx="677454" cy="525122"/>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9" name="Textfeld 38"/>
          <p:cNvSpPr txBox="1"/>
          <p:nvPr/>
        </p:nvSpPr>
        <p:spPr>
          <a:xfrm>
            <a:off x="-5947" y="3870182"/>
            <a:ext cx="1556550" cy="830997"/>
          </a:xfrm>
          <a:prstGeom prst="rect">
            <a:avLst/>
          </a:prstGeom>
          <a:noFill/>
        </p:spPr>
        <p:txBody>
          <a:bodyPr wrap="square" rtlCol="0">
            <a:spAutoFit/>
          </a:bodyPr>
          <a:lstStyle/>
          <a:p>
            <a:pPr algn="ctr"/>
            <a:r>
              <a:rPr lang="en-US" sz="1600" dirty="0" smtClean="0"/>
              <a:t>Bi-spectral Extraction System</a:t>
            </a:r>
          </a:p>
        </p:txBody>
      </p:sp>
      <p:cxnSp>
        <p:nvCxnSpPr>
          <p:cNvPr id="2054" name="Gerade Verbindung 2053"/>
          <p:cNvCxnSpPr>
            <a:cxnSpLocks noChangeAspect="1"/>
          </p:cNvCxnSpPr>
          <p:nvPr/>
        </p:nvCxnSpPr>
        <p:spPr bwMode="auto">
          <a:xfrm>
            <a:off x="1228142" y="4615210"/>
            <a:ext cx="379737" cy="433789"/>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2" name="Textfeld 41"/>
          <p:cNvSpPr txBox="1">
            <a:spLocks noChangeAspect="1"/>
          </p:cNvSpPr>
          <p:nvPr/>
        </p:nvSpPr>
        <p:spPr>
          <a:xfrm>
            <a:off x="3002076" y="5222891"/>
            <a:ext cx="1354921" cy="331782"/>
          </a:xfrm>
          <a:prstGeom prst="rect">
            <a:avLst/>
          </a:prstGeom>
          <a:noFill/>
        </p:spPr>
        <p:txBody>
          <a:bodyPr wrap="square" rtlCol="0">
            <a:spAutoFit/>
          </a:bodyPr>
          <a:lstStyle/>
          <a:p>
            <a:pPr algn="l"/>
            <a:r>
              <a:rPr lang="en-US" sz="1600" dirty="0" smtClean="0"/>
              <a:t>FOC 1</a:t>
            </a:r>
          </a:p>
        </p:txBody>
      </p:sp>
      <p:cxnSp>
        <p:nvCxnSpPr>
          <p:cNvPr id="2058" name="Gerade Verbindung 2057"/>
          <p:cNvCxnSpPr>
            <a:cxnSpLocks noChangeAspect="1"/>
          </p:cNvCxnSpPr>
          <p:nvPr/>
        </p:nvCxnSpPr>
        <p:spPr bwMode="auto">
          <a:xfrm rot="10800000">
            <a:off x="2688592" y="4851602"/>
            <a:ext cx="326184" cy="524481"/>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1" name="Title 30"/>
          <p:cNvSpPr>
            <a:spLocks noGrp="1"/>
          </p:cNvSpPr>
          <p:nvPr>
            <p:ph type="title"/>
          </p:nvPr>
        </p:nvSpPr>
        <p:spPr/>
        <p:txBody>
          <a:bodyPr/>
          <a:lstStyle/>
          <a:p>
            <a:r>
              <a:rPr lang="en-US" dirty="0" smtClean="0"/>
              <a:t>Bunker Area</a:t>
            </a:r>
            <a:br>
              <a:rPr lang="en-US" dirty="0" smtClean="0"/>
            </a:br>
            <a:endParaRPr lang="en-US" dirty="0"/>
          </a:p>
        </p:txBody>
      </p:sp>
      <p:sp>
        <p:nvSpPr>
          <p:cNvPr id="28" name="Date Placeholder 27"/>
          <p:cNvSpPr>
            <a:spLocks noGrp="1"/>
          </p:cNvSpPr>
          <p:nvPr>
            <p:ph type="dt" sz="half" idx="10"/>
          </p:nvPr>
        </p:nvSpPr>
        <p:spPr/>
        <p:txBody>
          <a:bodyPr/>
          <a:lstStyle/>
          <a:p>
            <a:pPr>
              <a:defRPr/>
            </a:pPr>
            <a:r>
              <a:rPr lang="en-US" smtClean="0"/>
              <a:t>Oct. 5th. 2016</a:t>
            </a:r>
            <a:endParaRPr lang="de-DE" dirty="0"/>
          </a:p>
        </p:txBody>
      </p:sp>
      <p:sp>
        <p:nvSpPr>
          <p:cNvPr id="30" name="Footer Placeholder 29"/>
          <p:cNvSpPr>
            <a:spLocks noGrp="1"/>
          </p:cNvSpPr>
          <p:nvPr>
            <p:ph type="ftr" sz="quarter" idx="11"/>
          </p:nvPr>
        </p:nvSpPr>
        <p:spPr/>
        <p:txBody>
          <a:bodyPr/>
          <a:lstStyle/>
          <a:p>
            <a:pPr>
              <a:defRPr/>
            </a:pPr>
            <a:r>
              <a:rPr lang="en-US" smtClean="0"/>
              <a:t>ODIN Scope Setting Meeting, ESS Headquarters, Lund</a:t>
            </a:r>
            <a:endParaRPr lang="de-DE" dirty="0"/>
          </a:p>
        </p:txBody>
      </p:sp>
      <p:sp>
        <p:nvSpPr>
          <p:cNvPr id="29" name="Slide Number Placeholder 28"/>
          <p:cNvSpPr>
            <a:spLocks noGrp="1"/>
          </p:cNvSpPr>
          <p:nvPr>
            <p:ph type="sldNum" sz="quarter" idx="12"/>
          </p:nvPr>
        </p:nvSpPr>
        <p:spPr/>
        <p:txBody>
          <a:bodyPr/>
          <a:lstStyle/>
          <a:p>
            <a:pPr>
              <a:defRPr/>
            </a:pPr>
            <a:fld id="{26D66C7B-9718-44F0-9D32-8F0736C0EA1F}" type="slidenum">
              <a:rPr lang="de-DE" smtClean="0"/>
              <a:pPr>
                <a:defRPr/>
              </a:pPr>
              <a:t>25</a:t>
            </a:fld>
            <a:endParaRPr lang="de-DE"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8996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5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05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36" grpId="0"/>
      <p:bldP spid="39" grpId="0"/>
      <p:bldP spid="42" grpId="0"/>
    </p:bld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US" dirty="0" smtClean="0"/>
              <a:t>Neutron Guide Shape and Coating</a:t>
            </a:r>
            <a:br>
              <a:rPr lang="en-US" dirty="0" smtClean="0"/>
            </a:br>
            <a:endParaRPr lang="en-US" dirty="0"/>
          </a:p>
        </p:txBody>
      </p:sp>
      <p:sp>
        <p:nvSpPr>
          <p:cNvPr id="12" name="Date Placeholder 11"/>
          <p:cNvSpPr>
            <a:spLocks noGrp="1"/>
          </p:cNvSpPr>
          <p:nvPr>
            <p:ph type="dt" sz="half" idx="10"/>
          </p:nvPr>
        </p:nvSpPr>
        <p:spPr/>
        <p:txBody>
          <a:bodyPr/>
          <a:lstStyle/>
          <a:p>
            <a:pPr>
              <a:defRPr/>
            </a:pPr>
            <a:r>
              <a:rPr lang="en-US" smtClean="0"/>
              <a:t>Oct. 5th. 2016</a:t>
            </a:r>
            <a:endParaRPr lang="de-DE" dirty="0"/>
          </a:p>
        </p:txBody>
      </p:sp>
      <p:sp>
        <p:nvSpPr>
          <p:cNvPr id="14" name="Footer Placeholder 13"/>
          <p:cNvSpPr>
            <a:spLocks noGrp="1"/>
          </p:cNvSpPr>
          <p:nvPr>
            <p:ph type="ftr" sz="quarter" idx="11"/>
          </p:nvPr>
        </p:nvSpPr>
        <p:spPr/>
        <p:txBody>
          <a:bodyPr/>
          <a:lstStyle/>
          <a:p>
            <a:pPr>
              <a:defRPr/>
            </a:pPr>
            <a:r>
              <a:rPr lang="en-US" smtClean="0"/>
              <a:t>ODIN Scope Setting Meeting, ESS Headquarters, Lund</a:t>
            </a:r>
            <a:endParaRPr lang="de-DE" dirty="0"/>
          </a:p>
        </p:txBody>
      </p:sp>
      <p:sp>
        <p:nvSpPr>
          <p:cNvPr id="13" name="Slide Number Placeholder 12"/>
          <p:cNvSpPr>
            <a:spLocks noGrp="1"/>
          </p:cNvSpPr>
          <p:nvPr>
            <p:ph type="sldNum" sz="quarter" idx="12"/>
          </p:nvPr>
        </p:nvSpPr>
        <p:spPr/>
        <p:txBody>
          <a:bodyPr/>
          <a:lstStyle/>
          <a:p>
            <a:pPr>
              <a:defRPr/>
            </a:pPr>
            <a:fld id="{26D66C7B-9718-44F0-9D32-8F0736C0EA1F}" type="slidenum">
              <a:rPr lang="de-DE" smtClean="0"/>
              <a:pPr>
                <a:defRPr/>
              </a:pPr>
              <a:t>26</a:t>
            </a:fld>
            <a:endParaRPr lang="de-DE" dirty="0"/>
          </a:p>
        </p:txBody>
      </p:sp>
      <p:pic>
        <p:nvPicPr>
          <p:cNvPr id="9" name="Picture 2" descr="C:\Users\morgano_m\Desktop\m_coat\recap_horizontal.png"/>
          <p:cNvPicPr>
            <a:picLocks noChangeAspect="1" noChangeArrowheads="1"/>
          </p:cNvPicPr>
          <p:nvPr/>
        </p:nvPicPr>
        <p:blipFill rotWithShape="1">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3313" b="55372"/>
          <a:stretch/>
        </p:blipFill>
        <p:spPr bwMode="auto">
          <a:xfrm>
            <a:off x="27062" y="1870531"/>
            <a:ext cx="4989062" cy="210491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 name="Picture 2" descr="C:\Users\morgano_m\Desktop\m_coat\recap_vertical.png"/>
          <p:cNvPicPr>
            <a:picLocks noChangeAspect="1" noChangeArrowheads="1"/>
          </p:cNvPicPr>
          <p:nvPr/>
        </p:nvPicPr>
        <p:blipFill rotWithShape="1">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3275" b="54915"/>
          <a:stretch/>
        </p:blipFill>
        <p:spPr bwMode="auto">
          <a:xfrm>
            <a:off x="18895" y="4035274"/>
            <a:ext cx="4997229" cy="2134961"/>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grpSp>
        <p:nvGrpSpPr>
          <p:cNvPr id="42" name="Group 41"/>
          <p:cNvGrpSpPr/>
          <p:nvPr/>
        </p:nvGrpSpPr>
        <p:grpSpPr>
          <a:xfrm>
            <a:off x="4611844" y="1860897"/>
            <a:ext cx="4291219" cy="4348753"/>
            <a:chOff x="4611844" y="1860897"/>
            <a:chExt cx="4291219" cy="4348753"/>
          </a:xfrm>
        </p:grpSpPr>
        <p:pic>
          <p:nvPicPr>
            <p:cNvPr id="17" name="Picture 16"/>
            <p:cNvPicPr>
              <a:picLocks noChangeAspect="1"/>
            </p:cNvPicPr>
            <p:nvPr/>
          </p:nvPicPr>
          <p:blipFill>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4611844" y="1860897"/>
              <a:ext cx="4291219" cy="4348753"/>
            </a:xfrm>
            <a:prstGeom prst="rect">
              <a:avLst/>
            </a:prstGeom>
          </p:spPr>
        </p:pic>
        <p:sp>
          <p:nvSpPr>
            <p:cNvPr id="18" name="TextBox 17"/>
            <p:cNvSpPr txBox="1"/>
            <p:nvPr/>
          </p:nvSpPr>
          <p:spPr>
            <a:xfrm>
              <a:off x="7944178" y="1870531"/>
              <a:ext cx="958885" cy="338554"/>
            </a:xfrm>
            <a:prstGeom prst="rect">
              <a:avLst/>
            </a:prstGeom>
            <a:noFill/>
          </p:spPr>
          <p:txBody>
            <a:bodyPr wrap="square" rtlCol="0">
              <a:spAutoFit/>
            </a:bodyPr>
            <a:lstStyle/>
            <a:p>
              <a:r>
                <a:rPr lang="en-US" sz="1600" dirty="0" smtClean="0"/>
                <a:t>m-value</a:t>
              </a:r>
              <a:endParaRPr lang="en-US" sz="1600" dirty="0"/>
            </a:p>
          </p:txBody>
        </p:sp>
        <p:sp>
          <p:nvSpPr>
            <p:cNvPr id="19" name="TextBox 18"/>
            <p:cNvSpPr txBox="1"/>
            <p:nvPr/>
          </p:nvSpPr>
          <p:spPr>
            <a:xfrm>
              <a:off x="8172484" y="2110613"/>
              <a:ext cx="730579" cy="307777"/>
            </a:xfrm>
            <a:prstGeom prst="rect">
              <a:avLst/>
            </a:prstGeom>
            <a:noFill/>
          </p:spPr>
          <p:txBody>
            <a:bodyPr wrap="square" rtlCol="0">
              <a:spAutoFit/>
            </a:bodyPr>
            <a:lstStyle/>
            <a:p>
              <a:r>
                <a:rPr lang="en-US" sz="1400" dirty="0" smtClean="0"/>
                <a:t>m=5</a:t>
              </a:r>
              <a:endParaRPr lang="en-US" sz="1400" dirty="0"/>
            </a:p>
          </p:txBody>
        </p:sp>
        <p:sp>
          <p:nvSpPr>
            <p:cNvPr id="20" name="TextBox 19"/>
            <p:cNvSpPr txBox="1"/>
            <p:nvPr/>
          </p:nvSpPr>
          <p:spPr>
            <a:xfrm>
              <a:off x="8172484" y="2312594"/>
              <a:ext cx="730579" cy="307777"/>
            </a:xfrm>
            <a:prstGeom prst="rect">
              <a:avLst/>
            </a:prstGeom>
            <a:noFill/>
          </p:spPr>
          <p:txBody>
            <a:bodyPr wrap="square" rtlCol="0">
              <a:spAutoFit/>
            </a:bodyPr>
            <a:lstStyle/>
            <a:p>
              <a:r>
                <a:rPr lang="en-US" sz="1400" dirty="0" smtClean="0"/>
                <a:t>m=4.5</a:t>
              </a:r>
              <a:endParaRPr lang="en-US" sz="1400" dirty="0"/>
            </a:p>
          </p:txBody>
        </p:sp>
        <p:sp>
          <p:nvSpPr>
            <p:cNvPr id="21" name="TextBox 20"/>
            <p:cNvSpPr txBox="1"/>
            <p:nvPr/>
          </p:nvSpPr>
          <p:spPr>
            <a:xfrm>
              <a:off x="8172484" y="2538702"/>
              <a:ext cx="730579" cy="307777"/>
            </a:xfrm>
            <a:prstGeom prst="rect">
              <a:avLst/>
            </a:prstGeom>
            <a:noFill/>
          </p:spPr>
          <p:txBody>
            <a:bodyPr wrap="square" rtlCol="0">
              <a:spAutoFit/>
            </a:bodyPr>
            <a:lstStyle/>
            <a:p>
              <a:r>
                <a:rPr lang="en-US" sz="1400" dirty="0" smtClean="0"/>
                <a:t>m=4</a:t>
              </a:r>
              <a:endParaRPr lang="en-US" sz="1400" dirty="0"/>
            </a:p>
          </p:txBody>
        </p:sp>
        <p:sp>
          <p:nvSpPr>
            <p:cNvPr id="22" name="TextBox 21"/>
            <p:cNvSpPr txBox="1"/>
            <p:nvPr/>
          </p:nvSpPr>
          <p:spPr>
            <a:xfrm>
              <a:off x="8172484" y="2765688"/>
              <a:ext cx="730579" cy="307777"/>
            </a:xfrm>
            <a:prstGeom prst="rect">
              <a:avLst/>
            </a:prstGeom>
            <a:noFill/>
          </p:spPr>
          <p:txBody>
            <a:bodyPr wrap="square" rtlCol="0">
              <a:spAutoFit/>
            </a:bodyPr>
            <a:lstStyle/>
            <a:p>
              <a:r>
                <a:rPr lang="en-US" sz="1400" dirty="0" smtClean="0"/>
                <a:t>m=3.5</a:t>
              </a:r>
              <a:endParaRPr lang="en-US" sz="1400" dirty="0"/>
            </a:p>
          </p:txBody>
        </p:sp>
        <p:sp>
          <p:nvSpPr>
            <p:cNvPr id="23" name="TextBox 22"/>
            <p:cNvSpPr txBox="1"/>
            <p:nvPr/>
          </p:nvSpPr>
          <p:spPr>
            <a:xfrm>
              <a:off x="8172484" y="2974694"/>
              <a:ext cx="730579" cy="307777"/>
            </a:xfrm>
            <a:prstGeom prst="rect">
              <a:avLst/>
            </a:prstGeom>
            <a:noFill/>
          </p:spPr>
          <p:txBody>
            <a:bodyPr wrap="square" rtlCol="0">
              <a:spAutoFit/>
            </a:bodyPr>
            <a:lstStyle/>
            <a:p>
              <a:r>
                <a:rPr lang="en-US" sz="1400" dirty="0" smtClean="0"/>
                <a:t>m=3</a:t>
              </a:r>
              <a:endParaRPr lang="en-US" sz="1400" dirty="0"/>
            </a:p>
          </p:txBody>
        </p:sp>
        <p:sp>
          <p:nvSpPr>
            <p:cNvPr id="24" name="TextBox 23"/>
            <p:cNvSpPr txBox="1"/>
            <p:nvPr/>
          </p:nvSpPr>
          <p:spPr>
            <a:xfrm>
              <a:off x="8172484" y="3189782"/>
              <a:ext cx="730579" cy="307777"/>
            </a:xfrm>
            <a:prstGeom prst="rect">
              <a:avLst/>
            </a:prstGeom>
            <a:noFill/>
          </p:spPr>
          <p:txBody>
            <a:bodyPr wrap="square" rtlCol="0">
              <a:spAutoFit/>
            </a:bodyPr>
            <a:lstStyle/>
            <a:p>
              <a:r>
                <a:rPr lang="en-US" sz="1400" dirty="0" smtClean="0"/>
                <a:t>m=2.5</a:t>
              </a:r>
              <a:endParaRPr lang="en-US" sz="1400" dirty="0"/>
            </a:p>
          </p:txBody>
        </p:sp>
        <p:sp>
          <p:nvSpPr>
            <p:cNvPr id="25" name="TextBox 24"/>
            <p:cNvSpPr txBox="1"/>
            <p:nvPr/>
          </p:nvSpPr>
          <p:spPr>
            <a:xfrm>
              <a:off x="8172484" y="3404463"/>
              <a:ext cx="730579" cy="307777"/>
            </a:xfrm>
            <a:prstGeom prst="rect">
              <a:avLst/>
            </a:prstGeom>
            <a:noFill/>
          </p:spPr>
          <p:txBody>
            <a:bodyPr wrap="square" rtlCol="0">
              <a:spAutoFit/>
            </a:bodyPr>
            <a:lstStyle/>
            <a:p>
              <a:r>
                <a:rPr lang="en-US" sz="1400" dirty="0" smtClean="0"/>
                <a:t>m=2</a:t>
              </a:r>
              <a:endParaRPr lang="en-US" sz="1400" dirty="0"/>
            </a:p>
          </p:txBody>
        </p:sp>
        <p:sp>
          <p:nvSpPr>
            <p:cNvPr id="34" name="TextBox 33"/>
            <p:cNvSpPr txBox="1"/>
            <p:nvPr/>
          </p:nvSpPr>
          <p:spPr>
            <a:xfrm>
              <a:off x="7944178" y="3889831"/>
              <a:ext cx="958885" cy="338554"/>
            </a:xfrm>
            <a:prstGeom prst="rect">
              <a:avLst/>
            </a:prstGeom>
            <a:noFill/>
          </p:spPr>
          <p:txBody>
            <a:bodyPr wrap="square" rtlCol="0">
              <a:spAutoFit/>
            </a:bodyPr>
            <a:lstStyle/>
            <a:p>
              <a:r>
                <a:rPr lang="en-US" sz="1600" dirty="0" smtClean="0"/>
                <a:t>m-value</a:t>
              </a:r>
              <a:endParaRPr lang="en-US" sz="1600" dirty="0"/>
            </a:p>
          </p:txBody>
        </p:sp>
        <p:sp>
          <p:nvSpPr>
            <p:cNvPr id="35" name="TextBox 34"/>
            <p:cNvSpPr txBox="1"/>
            <p:nvPr/>
          </p:nvSpPr>
          <p:spPr>
            <a:xfrm>
              <a:off x="8172484" y="4129913"/>
              <a:ext cx="730579" cy="307777"/>
            </a:xfrm>
            <a:prstGeom prst="rect">
              <a:avLst/>
            </a:prstGeom>
            <a:noFill/>
          </p:spPr>
          <p:txBody>
            <a:bodyPr wrap="square" rtlCol="0">
              <a:spAutoFit/>
            </a:bodyPr>
            <a:lstStyle/>
            <a:p>
              <a:r>
                <a:rPr lang="en-US" sz="1400" dirty="0" smtClean="0"/>
                <a:t>m=5</a:t>
              </a:r>
              <a:endParaRPr lang="en-US" sz="1400" dirty="0"/>
            </a:p>
          </p:txBody>
        </p:sp>
        <p:sp>
          <p:nvSpPr>
            <p:cNvPr id="36" name="TextBox 35"/>
            <p:cNvSpPr txBox="1"/>
            <p:nvPr/>
          </p:nvSpPr>
          <p:spPr>
            <a:xfrm>
              <a:off x="8172484" y="4331894"/>
              <a:ext cx="730579" cy="307777"/>
            </a:xfrm>
            <a:prstGeom prst="rect">
              <a:avLst/>
            </a:prstGeom>
            <a:noFill/>
          </p:spPr>
          <p:txBody>
            <a:bodyPr wrap="square" rtlCol="0">
              <a:spAutoFit/>
            </a:bodyPr>
            <a:lstStyle/>
            <a:p>
              <a:r>
                <a:rPr lang="en-US" sz="1400" dirty="0" smtClean="0"/>
                <a:t>m=4.5</a:t>
              </a:r>
              <a:endParaRPr lang="en-US" sz="1400" dirty="0"/>
            </a:p>
          </p:txBody>
        </p:sp>
        <p:sp>
          <p:nvSpPr>
            <p:cNvPr id="37" name="TextBox 36"/>
            <p:cNvSpPr txBox="1"/>
            <p:nvPr/>
          </p:nvSpPr>
          <p:spPr>
            <a:xfrm>
              <a:off x="8172484" y="4558002"/>
              <a:ext cx="730579" cy="307777"/>
            </a:xfrm>
            <a:prstGeom prst="rect">
              <a:avLst/>
            </a:prstGeom>
            <a:noFill/>
          </p:spPr>
          <p:txBody>
            <a:bodyPr wrap="square" rtlCol="0">
              <a:spAutoFit/>
            </a:bodyPr>
            <a:lstStyle/>
            <a:p>
              <a:r>
                <a:rPr lang="en-US" sz="1400" dirty="0" smtClean="0"/>
                <a:t>m=4</a:t>
              </a:r>
              <a:endParaRPr lang="en-US" sz="1400" dirty="0"/>
            </a:p>
          </p:txBody>
        </p:sp>
        <p:sp>
          <p:nvSpPr>
            <p:cNvPr id="38" name="TextBox 37"/>
            <p:cNvSpPr txBox="1"/>
            <p:nvPr/>
          </p:nvSpPr>
          <p:spPr>
            <a:xfrm>
              <a:off x="8172484" y="4784988"/>
              <a:ext cx="730579" cy="307777"/>
            </a:xfrm>
            <a:prstGeom prst="rect">
              <a:avLst/>
            </a:prstGeom>
            <a:noFill/>
          </p:spPr>
          <p:txBody>
            <a:bodyPr wrap="square" rtlCol="0">
              <a:spAutoFit/>
            </a:bodyPr>
            <a:lstStyle/>
            <a:p>
              <a:r>
                <a:rPr lang="en-US" sz="1400" dirty="0" smtClean="0"/>
                <a:t>m=3.5</a:t>
              </a:r>
              <a:endParaRPr lang="en-US" sz="1400" dirty="0"/>
            </a:p>
          </p:txBody>
        </p:sp>
        <p:sp>
          <p:nvSpPr>
            <p:cNvPr id="39" name="TextBox 38"/>
            <p:cNvSpPr txBox="1"/>
            <p:nvPr/>
          </p:nvSpPr>
          <p:spPr>
            <a:xfrm>
              <a:off x="8172484" y="4993994"/>
              <a:ext cx="730579" cy="307777"/>
            </a:xfrm>
            <a:prstGeom prst="rect">
              <a:avLst/>
            </a:prstGeom>
            <a:noFill/>
          </p:spPr>
          <p:txBody>
            <a:bodyPr wrap="square" rtlCol="0">
              <a:spAutoFit/>
            </a:bodyPr>
            <a:lstStyle/>
            <a:p>
              <a:r>
                <a:rPr lang="en-US" sz="1400" dirty="0" smtClean="0"/>
                <a:t>m=3</a:t>
              </a:r>
              <a:endParaRPr lang="en-US" sz="1400" dirty="0"/>
            </a:p>
          </p:txBody>
        </p:sp>
        <p:sp>
          <p:nvSpPr>
            <p:cNvPr id="40" name="TextBox 39"/>
            <p:cNvSpPr txBox="1"/>
            <p:nvPr/>
          </p:nvSpPr>
          <p:spPr>
            <a:xfrm>
              <a:off x="8172484" y="5209082"/>
              <a:ext cx="730579" cy="307777"/>
            </a:xfrm>
            <a:prstGeom prst="rect">
              <a:avLst/>
            </a:prstGeom>
            <a:noFill/>
          </p:spPr>
          <p:txBody>
            <a:bodyPr wrap="square" rtlCol="0">
              <a:spAutoFit/>
            </a:bodyPr>
            <a:lstStyle/>
            <a:p>
              <a:r>
                <a:rPr lang="en-US" sz="1400" dirty="0" smtClean="0"/>
                <a:t>m=2.5</a:t>
              </a:r>
              <a:endParaRPr lang="en-US" sz="1400" dirty="0"/>
            </a:p>
          </p:txBody>
        </p:sp>
        <p:sp>
          <p:nvSpPr>
            <p:cNvPr id="41" name="TextBox 40"/>
            <p:cNvSpPr txBox="1"/>
            <p:nvPr/>
          </p:nvSpPr>
          <p:spPr>
            <a:xfrm>
              <a:off x="8172484" y="5423763"/>
              <a:ext cx="730579" cy="307777"/>
            </a:xfrm>
            <a:prstGeom prst="rect">
              <a:avLst/>
            </a:prstGeom>
            <a:noFill/>
          </p:spPr>
          <p:txBody>
            <a:bodyPr wrap="square" rtlCol="0">
              <a:spAutoFit/>
            </a:bodyPr>
            <a:lstStyle/>
            <a:p>
              <a:r>
                <a:rPr lang="en-US" sz="1400" dirty="0" smtClean="0"/>
                <a:t>m=2</a:t>
              </a:r>
              <a:endParaRPr lang="en-US" sz="1400" dirty="0"/>
            </a:p>
          </p:txBody>
        </p:sp>
      </p:gr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988094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Bi-spectral Extraction System</a:t>
            </a:r>
            <a:endParaRPr lang="en-US" dirty="0"/>
          </a:p>
        </p:txBody>
      </p:sp>
      <p:sp>
        <p:nvSpPr>
          <p:cNvPr id="3" name="Content Placeholder 2"/>
          <p:cNvSpPr>
            <a:spLocks noGrp="1"/>
          </p:cNvSpPr>
          <p:nvPr>
            <p:ph idx="1"/>
          </p:nvPr>
        </p:nvSpPr>
        <p:spPr>
          <a:xfrm>
            <a:off x="508000" y="1701800"/>
            <a:ext cx="2319534" cy="4470400"/>
          </a:xfrm>
        </p:spPr>
        <p:txBody>
          <a:bodyPr/>
          <a:lstStyle/>
          <a:p>
            <a:r>
              <a:rPr lang="en-US" dirty="0" smtClean="0"/>
              <a:t>Schematic</a:t>
            </a:r>
            <a:endParaRPr lang="en-US" dirty="0"/>
          </a:p>
        </p:txBody>
      </p:sp>
      <p:sp>
        <p:nvSpPr>
          <p:cNvPr id="4" name="Date Placeholder 3"/>
          <p:cNvSpPr>
            <a:spLocks noGrp="1"/>
          </p:cNvSpPr>
          <p:nvPr>
            <p:ph type="dt" sz="half" idx="10"/>
          </p:nvPr>
        </p:nvSpPr>
        <p:spPr/>
        <p:txBody>
          <a:bodyPr/>
          <a:lstStyle/>
          <a:p>
            <a:r>
              <a:rPr lang="en-US" smtClean="0"/>
              <a:t>Oct. 5th. 2016</a:t>
            </a:r>
            <a:endParaRPr lang="en-US"/>
          </a:p>
        </p:txBody>
      </p:sp>
      <p:sp>
        <p:nvSpPr>
          <p:cNvPr id="5" name="Footer Placeholder 4"/>
          <p:cNvSpPr>
            <a:spLocks noGrp="1"/>
          </p:cNvSpPr>
          <p:nvPr>
            <p:ph type="ftr" sz="quarter" idx="11"/>
          </p:nvPr>
        </p:nvSpPr>
        <p:spPr/>
        <p:txBody>
          <a:bodyPr/>
          <a:lstStyle/>
          <a:p>
            <a:pPr algn="ctr"/>
            <a:r>
              <a:rPr lang="en-US" smtClean="0"/>
              <a:t>ODIN Scope Setting Meeting, ESS Headquarters, Lund</a:t>
            </a:r>
            <a:endParaRPr lang="en-US" dirty="0"/>
          </a:p>
        </p:txBody>
      </p:sp>
      <p:sp>
        <p:nvSpPr>
          <p:cNvPr id="6" name="Slide Number Placeholder 5"/>
          <p:cNvSpPr>
            <a:spLocks noGrp="1"/>
          </p:cNvSpPr>
          <p:nvPr>
            <p:ph type="sldNum" sz="quarter" idx="12"/>
          </p:nvPr>
        </p:nvSpPr>
        <p:spPr/>
        <p:txBody>
          <a:bodyPr/>
          <a:lstStyle/>
          <a:p>
            <a:fld id="{C7101828-C199-5740-950D-C5285AE58BD5}" type="slidenum">
              <a:rPr lang="en-US" smtClean="0"/>
              <a:pPr/>
              <a:t>27</a:t>
            </a:fld>
            <a:endParaRPr lang="en-US"/>
          </a:p>
        </p:txBody>
      </p:sp>
      <p:pic>
        <p:nvPicPr>
          <p:cNvPr id="9" name="Picture 8"/>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827535" y="1701800"/>
            <a:ext cx="5808466" cy="4470400"/>
          </a:xfrm>
          <a:prstGeom prst="rect">
            <a:avLst/>
          </a:prstGeom>
          <a:noFill/>
          <a:ln>
            <a:no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Intensity Distribution</a:t>
            </a:r>
            <a:endParaRPr lang="en-US" dirty="0"/>
          </a:p>
        </p:txBody>
      </p:sp>
      <p:pic>
        <p:nvPicPr>
          <p:cNvPr id="7" name="Content Placeholder 6" descr="intensity_distribution.png"/>
          <p:cNvPicPr>
            <a:picLocks noGrp="1" noChangeAspect="1"/>
          </p:cNvPicPr>
          <p:nvPr>
            <p:ph idx="1"/>
          </p:nvPr>
        </p:nvPicPr>
        <p:blipFill>
          <a:blip r:embed="rId2"/>
          <a:srcRect l="-23813" r="-23813"/>
          <a:stretch>
            <a:fillRect/>
          </a:stretch>
        </p:blipFill>
        <p:spPr/>
      </p:pic>
      <p:sp>
        <p:nvSpPr>
          <p:cNvPr id="4" name="Date Placeholder 3"/>
          <p:cNvSpPr>
            <a:spLocks noGrp="1"/>
          </p:cNvSpPr>
          <p:nvPr>
            <p:ph type="dt" sz="half" idx="10"/>
          </p:nvPr>
        </p:nvSpPr>
        <p:spPr/>
        <p:txBody>
          <a:bodyPr/>
          <a:lstStyle/>
          <a:p>
            <a:r>
              <a:rPr lang="en-US" smtClean="0"/>
              <a:t>Oct. 5th. 2016</a:t>
            </a:r>
            <a:endParaRPr lang="en-US"/>
          </a:p>
        </p:txBody>
      </p:sp>
      <p:sp>
        <p:nvSpPr>
          <p:cNvPr id="5" name="Footer Placeholder 4"/>
          <p:cNvSpPr>
            <a:spLocks noGrp="1"/>
          </p:cNvSpPr>
          <p:nvPr>
            <p:ph type="ftr" sz="quarter" idx="11"/>
          </p:nvPr>
        </p:nvSpPr>
        <p:spPr/>
        <p:txBody>
          <a:bodyPr/>
          <a:lstStyle/>
          <a:p>
            <a:r>
              <a:rPr lang="en-US" smtClean="0"/>
              <a:t>ODIN Scope Setting Meeting, ESS Headquarters, Lund</a:t>
            </a:r>
            <a:endParaRPr lang="en-US"/>
          </a:p>
        </p:txBody>
      </p:sp>
      <p:sp>
        <p:nvSpPr>
          <p:cNvPr id="6" name="Slide Number Placeholder 5"/>
          <p:cNvSpPr>
            <a:spLocks noGrp="1"/>
          </p:cNvSpPr>
          <p:nvPr>
            <p:ph type="sldNum" sz="quarter" idx="12"/>
          </p:nvPr>
        </p:nvSpPr>
        <p:spPr/>
        <p:txBody>
          <a:bodyPr/>
          <a:lstStyle/>
          <a:p>
            <a:fld id="{E8A1288F-6C5F-6A48-B6D2-5A150C026086}" type="slidenum">
              <a:rPr lang="en-US" smtClean="0"/>
              <a:pPr/>
              <a:t>28</a:t>
            </a:fld>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ODIN’s</a:t>
            </a:r>
            <a:r>
              <a:rPr lang="en-US" dirty="0" smtClean="0"/>
              <a:t> Chopper System:</a:t>
            </a:r>
            <a:br>
              <a:rPr lang="en-US" dirty="0" smtClean="0"/>
            </a:br>
            <a:r>
              <a:rPr lang="en-US" dirty="0" err="1" smtClean="0"/>
              <a:t>McStas</a:t>
            </a:r>
            <a:r>
              <a:rPr lang="en-US" dirty="0" smtClean="0"/>
              <a:t> Simulations and resulting Design</a:t>
            </a:r>
            <a:br>
              <a:rPr lang="en-US" dirty="0" smtClean="0"/>
            </a:br>
            <a:endParaRPr lang="en-US" dirty="0"/>
          </a:p>
        </p:txBody>
      </p:sp>
      <p:sp>
        <p:nvSpPr>
          <p:cNvPr id="3" name="Subtitle 2"/>
          <p:cNvSpPr>
            <a:spLocks noGrp="1"/>
          </p:cNvSpPr>
          <p:nvPr>
            <p:ph type="subTitle" idx="1"/>
          </p:nvPr>
        </p:nvSpPr>
        <p:spPr/>
        <p:txBody>
          <a:bodyPr/>
          <a:lstStyle/>
          <a:p>
            <a:r>
              <a:rPr lang="en-US" dirty="0" smtClean="0"/>
              <a:t>Work presented is by: </a:t>
            </a:r>
            <a:r>
              <a:rPr lang="en-US" b="1" dirty="0" smtClean="0"/>
              <a:t>P. Schmakat</a:t>
            </a:r>
            <a:r>
              <a:rPr lang="en-US" baseline="30000" dirty="0" smtClean="0"/>
              <a:t>1</a:t>
            </a:r>
            <a:r>
              <a:rPr lang="en-US" b="1" dirty="0" smtClean="0"/>
              <a:t>, M. Seifert</a:t>
            </a:r>
            <a:r>
              <a:rPr lang="en-US" baseline="30000" dirty="0" smtClean="0"/>
              <a:t>1</a:t>
            </a:r>
            <a:r>
              <a:rPr lang="en-US" dirty="0" smtClean="0"/>
              <a:t>, M. Strobl</a:t>
            </a:r>
            <a:r>
              <a:rPr lang="en-US" baseline="30000" dirty="0" smtClean="0"/>
              <a:t>2</a:t>
            </a:r>
            <a:r>
              <a:rPr lang="en-US" dirty="0" smtClean="0"/>
              <a:t> and M. Schulz</a:t>
            </a:r>
            <a:r>
              <a:rPr lang="en-US" baseline="30000" dirty="0" smtClean="0"/>
              <a:t>1</a:t>
            </a:r>
          </a:p>
          <a:p>
            <a:endParaRPr lang="en-US" baseline="30000" dirty="0" smtClean="0"/>
          </a:p>
          <a:p>
            <a:endParaRPr lang="en-US" baseline="30000" dirty="0" smtClean="0"/>
          </a:p>
          <a:p>
            <a:pPr algn="r"/>
            <a:r>
              <a:rPr lang="en-US" sz="1400" baseline="30000" dirty="0" smtClean="0"/>
              <a:t>1</a:t>
            </a:r>
            <a:r>
              <a:rPr lang="en-US" sz="1400" dirty="0" smtClean="0"/>
              <a:t>TUM, </a:t>
            </a:r>
            <a:r>
              <a:rPr lang="en-US" sz="1400" baseline="30000" dirty="0" smtClean="0"/>
              <a:t>2</a:t>
            </a:r>
            <a:r>
              <a:rPr lang="en-US" sz="1400" dirty="0" smtClean="0"/>
              <a:t> ESS</a:t>
            </a:r>
            <a:endParaRPr lang="en-US" sz="1400" baseline="300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ODIN Overview</a:t>
            </a:r>
            <a:endParaRPr lang="en-US" dirty="0"/>
          </a:p>
        </p:txBody>
      </p:sp>
      <p:sp>
        <p:nvSpPr>
          <p:cNvPr id="3" name="Content Placeholder 2"/>
          <p:cNvSpPr>
            <a:spLocks noGrp="1"/>
          </p:cNvSpPr>
          <p:nvPr>
            <p:ph idx="1"/>
          </p:nvPr>
        </p:nvSpPr>
        <p:spPr/>
        <p:txBody>
          <a:bodyPr/>
          <a:lstStyle/>
          <a:p>
            <a:r>
              <a:rPr lang="en-US" b="1" dirty="0" smtClean="0"/>
              <a:t>O</a:t>
            </a:r>
            <a:r>
              <a:rPr lang="en-US" dirty="0" smtClean="0"/>
              <a:t>ptical and </a:t>
            </a:r>
            <a:r>
              <a:rPr lang="en-US" b="1" dirty="0" smtClean="0"/>
              <a:t>D</a:t>
            </a:r>
            <a:r>
              <a:rPr lang="en-US" dirty="0" smtClean="0"/>
              <a:t>iffraction </a:t>
            </a:r>
            <a:r>
              <a:rPr lang="en-US" b="1" dirty="0" smtClean="0"/>
              <a:t>I</a:t>
            </a:r>
            <a:r>
              <a:rPr lang="en-US" dirty="0" smtClean="0"/>
              <a:t>maging with </a:t>
            </a:r>
            <a:r>
              <a:rPr lang="en-US" b="1" dirty="0" smtClean="0"/>
              <a:t>N</a:t>
            </a:r>
            <a:r>
              <a:rPr lang="en-US" dirty="0" smtClean="0"/>
              <a:t>eutrons: Neutron radiography and </a:t>
            </a:r>
            <a:r>
              <a:rPr lang="en-US" dirty="0" err="1" smtClean="0"/>
              <a:t>ToF</a:t>
            </a:r>
            <a:r>
              <a:rPr lang="en-US" dirty="0" smtClean="0"/>
              <a:t> imaging with variable wavelength resolution</a:t>
            </a:r>
          </a:p>
          <a:p>
            <a:endParaRPr lang="en-US" dirty="0" smtClean="0"/>
          </a:p>
          <a:p>
            <a:r>
              <a:rPr lang="en-US" dirty="0" smtClean="0"/>
              <a:t>ODIN will be the only imaging instrument installed during the first round</a:t>
            </a:r>
          </a:p>
          <a:p>
            <a:endParaRPr lang="en-US" dirty="0" smtClean="0"/>
          </a:p>
          <a:p>
            <a:r>
              <a:rPr lang="en-US" dirty="0" smtClean="0"/>
              <a:t>It will be a “day-1” instrument: first neutrons planned for 2021</a:t>
            </a:r>
          </a:p>
          <a:p>
            <a:pPr>
              <a:buNone/>
            </a:pPr>
            <a:endParaRPr lang="en-US" dirty="0" smtClean="0"/>
          </a:p>
          <a:p>
            <a:r>
              <a:rPr lang="en-US" dirty="0" smtClean="0"/>
              <a:t>Joint project with TUM, PSI and ESS</a:t>
            </a:r>
          </a:p>
          <a:p>
            <a:endParaRPr lang="en-US" dirty="0" smtClean="0"/>
          </a:p>
          <a:p>
            <a:r>
              <a:rPr lang="en-US" dirty="0" smtClean="0"/>
              <a:t>Assigned a cost category A (9M€) despite the recommendations of the STAP. Our project internal target budget was 12.5M€.</a:t>
            </a:r>
          </a:p>
          <a:p>
            <a:endParaRPr lang="en-US" dirty="0"/>
          </a:p>
        </p:txBody>
      </p:sp>
      <p:sp>
        <p:nvSpPr>
          <p:cNvPr id="4" name="Date Placeholder 3"/>
          <p:cNvSpPr>
            <a:spLocks noGrp="1"/>
          </p:cNvSpPr>
          <p:nvPr>
            <p:ph type="dt" sz="half" idx="10"/>
          </p:nvPr>
        </p:nvSpPr>
        <p:spPr/>
        <p:txBody>
          <a:bodyPr/>
          <a:lstStyle/>
          <a:p>
            <a:r>
              <a:rPr lang="en-US" smtClean="0"/>
              <a:t>Oct. 5th. 2016</a:t>
            </a:r>
            <a:endParaRPr lang="en-US"/>
          </a:p>
        </p:txBody>
      </p:sp>
      <p:sp>
        <p:nvSpPr>
          <p:cNvPr id="5" name="Slide Number Placeholder 4"/>
          <p:cNvSpPr>
            <a:spLocks noGrp="1"/>
          </p:cNvSpPr>
          <p:nvPr>
            <p:ph type="sldNum" sz="quarter" idx="12"/>
          </p:nvPr>
        </p:nvSpPr>
        <p:spPr/>
        <p:txBody>
          <a:bodyPr/>
          <a:lstStyle/>
          <a:p>
            <a:fld id="{E8A1288F-6C5F-6A48-B6D2-5A150C026086}" type="slidenum">
              <a:rPr lang="en-US" smtClean="0"/>
              <a:pPr/>
              <a:t>3</a:t>
            </a:fld>
            <a:endParaRPr lang="en-US"/>
          </a:p>
        </p:txBody>
      </p:sp>
      <p:sp>
        <p:nvSpPr>
          <p:cNvPr id="6" name="Footer Placeholder 5"/>
          <p:cNvSpPr>
            <a:spLocks noGrp="1"/>
          </p:cNvSpPr>
          <p:nvPr>
            <p:ph type="ftr" sz="quarter" idx="11"/>
          </p:nvPr>
        </p:nvSpPr>
        <p:spPr/>
        <p:txBody>
          <a:bodyPr/>
          <a:lstStyle/>
          <a:p>
            <a:r>
              <a:rPr lang="en-US" smtClean="0"/>
              <a:t>ODIN Scope Setting Meeting, ESS Headquarters, Lund</a:t>
            </a:r>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Guide/Chopper Integration</a:t>
            </a:r>
            <a:endParaRPr lang="en-US" dirty="0"/>
          </a:p>
        </p:txBody>
      </p:sp>
      <p:pic>
        <p:nvPicPr>
          <p:cNvPr id="5" name="Content Placeholder 4" descr="GuideChopperInt.pdf"/>
          <p:cNvPicPr>
            <a:picLocks noGrp="1" noChangeAspect="1"/>
          </p:cNvPicPr>
          <p:nvPr>
            <p:ph idx="1"/>
          </p:nvPr>
        </p:nvPicPr>
        <mc:AlternateContent>
          <mc:Choice xmlns:ma="http://schemas.microsoft.com/office/mac/drawingml/2008/main" Requires="ma">
            <p:blipFill>
              <a:blip r:embed="rId3"/>
              <a:srcRect t="-69643" b="-69643"/>
              <a:stretch>
                <a:fillRect/>
              </a:stretch>
            </p:blipFill>
          </mc:Choice>
          <mc:Fallback>
            <p:blipFill>
              <a:blip r:embed="rId4"/>
              <a:srcRect t="-69643" b="-69643"/>
              <a:stretch>
                <a:fillRect/>
              </a:stretch>
            </p:blipFill>
          </mc:Fallback>
        </mc:AlternateContent>
        <p:spPr/>
      </p:pic>
      <p:sp>
        <p:nvSpPr>
          <p:cNvPr id="4" name="Date Placeholder 3"/>
          <p:cNvSpPr>
            <a:spLocks noGrp="1"/>
          </p:cNvSpPr>
          <p:nvPr>
            <p:ph type="dt" sz="half" idx="10"/>
          </p:nvPr>
        </p:nvSpPr>
        <p:spPr/>
        <p:txBody>
          <a:bodyPr/>
          <a:lstStyle/>
          <a:p>
            <a:r>
              <a:rPr lang="en-US" smtClean="0"/>
              <a:t>Oct. 5th. 2016</a:t>
            </a:r>
            <a:endParaRPr lang="en-US"/>
          </a:p>
        </p:txBody>
      </p:sp>
      <p:sp>
        <p:nvSpPr>
          <p:cNvPr id="6" name="Slide Number Placeholder 5"/>
          <p:cNvSpPr>
            <a:spLocks noGrp="1"/>
          </p:cNvSpPr>
          <p:nvPr>
            <p:ph type="sldNum" sz="quarter" idx="12"/>
          </p:nvPr>
        </p:nvSpPr>
        <p:spPr/>
        <p:txBody>
          <a:bodyPr/>
          <a:lstStyle/>
          <a:p>
            <a:fld id="{E8A1288F-6C5F-6A48-B6D2-5A150C026086}" type="slidenum">
              <a:rPr lang="en-US" smtClean="0"/>
              <a:pPr/>
              <a:t>30</a:t>
            </a:fld>
            <a:endParaRPr lang="en-US"/>
          </a:p>
        </p:txBody>
      </p:sp>
      <p:sp>
        <p:nvSpPr>
          <p:cNvPr id="7" name="Footer Placeholder 6"/>
          <p:cNvSpPr>
            <a:spLocks noGrp="1"/>
          </p:cNvSpPr>
          <p:nvPr>
            <p:ph type="ftr" sz="quarter" idx="11"/>
          </p:nvPr>
        </p:nvSpPr>
        <p:spPr/>
        <p:txBody>
          <a:bodyPr/>
          <a:lstStyle/>
          <a:p>
            <a:r>
              <a:rPr lang="en-US" smtClean="0"/>
              <a:t>ODIN Scope Setting Meeting, ESS Headquarters, Lund</a:t>
            </a:r>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Wavelength Frame Multiplication Chopper</a:t>
            </a:r>
            <a:endParaRPr lang="en-US" dirty="0"/>
          </a:p>
        </p:txBody>
      </p:sp>
      <p:pic>
        <p:nvPicPr>
          <p:cNvPr id="6" name="Picture 5" descr="one-wfm-frame-constant.pdf"/>
          <p:cNvPicPr>
            <a:picLocks noChangeAspect="1"/>
          </p:cNvPicPr>
          <p:nvPr/>
        </p:nvPicPr>
        <mc:AlternateContent>
          <mc:Choice xmlns:ma="http://schemas.microsoft.com/office/mac/drawingml/2008/main" Requires="ma">
            <p:blipFill>
              <a:blip r:embed="rId2"/>
              <a:srcRect l="10909" r="3636"/>
              <a:stretch>
                <a:fillRect/>
              </a:stretch>
            </p:blipFill>
          </mc:Choice>
          <mc:Fallback>
            <p:blipFill>
              <a:blip r:embed="rId3"/>
              <a:srcRect l="10909" r="3636"/>
              <a:stretch>
                <a:fillRect/>
              </a:stretch>
            </p:blipFill>
          </mc:Fallback>
        </mc:AlternateContent>
        <p:spPr>
          <a:xfrm>
            <a:off x="4647869" y="2492728"/>
            <a:ext cx="4211749" cy="4032504"/>
          </a:xfrm>
          <a:prstGeom prst="rect">
            <a:avLst/>
          </a:prstGeom>
        </p:spPr>
      </p:pic>
      <p:pic>
        <p:nvPicPr>
          <p:cNvPr id="8" name="Picture 7" descr="one-wfm-frame-simple.pdf"/>
          <p:cNvPicPr>
            <a:picLocks noChangeAspect="1"/>
          </p:cNvPicPr>
          <p:nvPr/>
        </p:nvPicPr>
        <mc:AlternateContent>
          <mc:Choice xmlns:ma="http://schemas.microsoft.com/office/mac/drawingml/2008/main" Requires="ma">
            <p:blipFill>
              <a:blip r:embed="rId4"/>
              <a:srcRect l="3636" r="5455"/>
              <a:stretch>
                <a:fillRect/>
              </a:stretch>
            </p:blipFill>
          </mc:Choice>
          <mc:Fallback>
            <p:blipFill>
              <a:blip r:embed="rId5"/>
              <a:srcRect l="3636" r="5455"/>
              <a:stretch>
                <a:fillRect/>
              </a:stretch>
            </p:blipFill>
          </mc:Fallback>
        </mc:AlternateContent>
        <p:spPr>
          <a:xfrm>
            <a:off x="104926" y="2475079"/>
            <a:ext cx="4480556" cy="4032504"/>
          </a:xfrm>
          <a:prstGeom prst="rect">
            <a:avLst/>
          </a:prstGeom>
        </p:spPr>
      </p:pic>
      <p:pic>
        <p:nvPicPr>
          <p:cNvPr id="5" name="Picture 4" descr="PulseNspectrum.pdf"/>
          <p:cNvPicPr>
            <a:picLocks noChangeAspect="1"/>
          </p:cNvPicPr>
          <p:nvPr/>
        </p:nvPicPr>
        <mc:AlternateContent>
          <mc:Choice xmlns:ma="http://schemas.microsoft.com/office/mac/drawingml/2008/main" Requires="ma">
            <p:blipFill>
              <a:blip r:embed="rId6"/>
              <a:srcRect l="44037" t="8120" r="4404" b="44662"/>
              <a:stretch>
                <a:fillRect/>
              </a:stretch>
            </p:blipFill>
          </mc:Choice>
          <mc:Fallback>
            <p:blipFill>
              <a:blip r:embed="rId7"/>
              <a:srcRect l="44037" t="8120" r="4404" b="44662"/>
              <a:stretch>
                <a:fillRect/>
              </a:stretch>
            </p:blipFill>
          </mc:Fallback>
        </mc:AlternateContent>
        <p:spPr>
          <a:xfrm>
            <a:off x="3809331" y="1451328"/>
            <a:ext cx="2058076" cy="1533172"/>
          </a:xfrm>
          <a:prstGeom prst="rect">
            <a:avLst/>
          </a:prstGeom>
        </p:spPr>
      </p:pic>
      <p:sp>
        <p:nvSpPr>
          <p:cNvPr id="7" name="Date Placeholder 6"/>
          <p:cNvSpPr>
            <a:spLocks noGrp="1"/>
          </p:cNvSpPr>
          <p:nvPr>
            <p:ph type="dt" sz="half" idx="10"/>
          </p:nvPr>
        </p:nvSpPr>
        <p:spPr/>
        <p:txBody>
          <a:bodyPr/>
          <a:lstStyle/>
          <a:p>
            <a:r>
              <a:rPr lang="en-US" smtClean="0"/>
              <a:t>Oct. 5th. 2016</a:t>
            </a:r>
            <a:endParaRPr lang="en-US"/>
          </a:p>
        </p:txBody>
      </p:sp>
      <p:sp>
        <p:nvSpPr>
          <p:cNvPr id="9" name="Slide Number Placeholder 8"/>
          <p:cNvSpPr>
            <a:spLocks noGrp="1"/>
          </p:cNvSpPr>
          <p:nvPr>
            <p:ph type="sldNum" sz="quarter" idx="12"/>
          </p:nvPr>
        </p:nvSpPr>
        <p:spPr/>
        <p:txBody>
          <a:bodyPr/>
          <a:lstStyle/>
          <a:p>
            <a:fld id="{E8A1288F-6C5F-6A48-B6D2-5A150C026086}" type="slidenum">
              <a:rPr lang="en-US" smtClean="0"/>
              <a:pPr/>
              <a:t>31</a:t>
            </a:fld>
            <a:endParaRPr lang="en-US"/>
          </a:p>
        </p:txBody>
      </p:sp>
      <p:sp>
        <p:nvSpPr>
          <p:cNvPr id="10" name="Footer Placeholder 9"/>
          <p:cNvSpPr>
            <a:spLocks noGrp="1"/>
          </p:cNvSpPr>
          <p:nvPr>
            <p:ph type="ftr" sz="quarter" idx="11"/>
          </p:nvPr>
        </p:nvSpPr>
        <p:spPr/>
        <p:txBody>
          <a:bodyPr/>
          <a:lstStyle/>
          <a:p>
            <a:r>
              <a:rPr lang="en-US" smtClean="0"/>
              <a:t>ODIN Scope Setting Meeting, ESS Headquarters, Lund</a:t>
            </a:r>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Wavelength Frame Multiplication Chopper</a:t>
            </a:r>
            <a:endParaRPr lang="en-US" dirty="0"/>
          </a:p>
        </p:txBody>
      </p:sp>
      <p:pic>
        <p:nvPicPr>
          <p:cNvPr id="6" name="Picture 5" descr="one-wfm-frame-constant.pdf"/>
          <p:cNvPicPr>
            <a:picLocks noChangeAspect="1"/>
          </p:cNvPicPr>
          <p:nvPr/>
        </p:nvPicPr>
        <mc:AlternateContent>
          <mc:Choice xmlns:ma="http://schemas.microsoft.com/office/mac/drawingml/2008/main" Requires="ma">
            <p:blipFill>
              <a:blip r:embed="rId2"/>
              <a:srcRect l="10909" r="3636"/>
              <a:stretch>
                <a:fillRect/>
              </a:stretch>
            </p:blipFill>
          </mc:Choice>
          <mc:Fallback>
            <p:blipFill>
              <a:blip r:embed="rId3"/>
              <a:srcRect l="10909" r="3636"/>
              <a:stretch>
                <a:fillRect/>
              </a:stretch>
            </p:blipFill>
          </mc:Fallback>
        </mc:AlternateContent>
        <p:spPr>
          <a:xfrm>
            <a:off x="4647869" y="2492728"/>
            <a:ext cx="4211749" cy="4032504"/>
          </a:xfrm>
          <a:prstGeom prst="rect">
            <a:avLst/>
          </a:prstGeom>
        </p:spPr>
      </p:pic>
      <p:pic>
        <p:nvPicPr>
          <p:cNvPr id="8" name="Picture 7" descr="one-wfm-frame-simple.pdf"/>
          <p:cNvPicPr>
            <a:picLocks noChangeAspect="1"/>
          </p:cNvPicPr>
          <p:nvPr/>
        </p:nvPicPr>
        <mc:AlternateContent>
          <mc:Choice xmlns:ma="http://schemas.microsoft.com/office/mac/drawingml/2008/main" Requires="ma">
            <p:blipFill>
              <a:blip r:embed="rId4"/>
              <a:srcRect l="3636" r="5455"/>
              <a:stretch>
                <a:fillRect/>
              </a:stretch>
            </p:blipFill>
          </mc:Choice>
          <mc:Fallback>
            <p:blipFill>
              <a:blip r:embed="rId5"/>
              <a:srcRect l="3636" r="5455"/>
              <a:stretch>
                <a:fillRect/>
              </a:stretch>
            </p:blipFill>
          </mc:Fallback>
        </mc:AlternateContent>
        <p:spPr>
          <a:xfrm>
            <a:off x="104926" y="2475079"/>
            <a:ext cx="4480556" cy="4032504"/>
          </a:xfrm>
          <a:prstGeom prst="rect">
            <a:avLst/>
          </a:prstGeom>
        </p:spPr>
      </p:pic>
      <p:pic>
        <p:nvPicPr>
          <p:cNvPr id="5" name="Picture 4" descr="PulseNspectrum.pdf"/>
          <p:cNvPicPr>
            <a:picLocks noChangeAspect="1"/>
          </p:cNvPicPr>
          <p:nvPr/>
        </p:nvPicPr>
        <mc:AlternateContent>
          <mc:Choice xmlns:ma="http://schemas.microsoft.com/office/mac/drawingml/2008/main" Requires="ma">
            <p:blipFill>
              <a:blip r:embed="rId6"/>
              <a:srcRect l="44037" t="8120" r="4404" b="44662"/>
              <a:stretch>
                <a:fillRect/>
              </a:stretch>
            </p:blipFill>
          </mc:Choice>
          <mc:Fallback>
            <p:blipFill>
              <a:blip r:embed="rId7"/>
              <a:srcRect l="44037" t="8120" r="4404" b="44662"/>
              <a:stretch>
                <a:fillRect/>
              </a:stretch>
            </p:blipFill>
          </mc:Fallback>
        </mc:AlternateContent>
        <p:spPr>
          <a:xfrm>
            <a:off x="3809331" y="1451328"/>
            <a:ext cx="2058076" cy="1533172"/>
          </a:xfrm>
          <a:prstGeom prst="rect">
            <a:avLst/>
          </a:prstGeom>
        </p:spPr>
      </p:pic>
      <p:sp>
        <p:nvSpPr>
          <p:cNvPr id="7" name="Date Placeholder 6"/>
          <p:cNvSpPr>
            <a:spLocks noGrp="1"/>
          </p:cNvSpPr>
          <p:nvPr>
            <p:ph type="dt" sz="half" idx="10"/>
          </p:nvPr>
        </p:nvSpPr>
        <p:spPr/>
        <p:txBody>
          <a:bodyPr/>
          <a:lstStyle/>
          <a:p>
            <a:r>
              <a:rPr lang="en-US" smtClean="0"/>
              <a:t>Oct. 5th. 2016</a:t>
            </a:r>
            <a:endParaRPr lang="en-US"/>
          </a:p>
        </p:txBody>
      </p:sp>
      <p:sp>
        <p:nvSpPr>
          <p:cNvPr id="9" name="Slide Number Placeholder 8"/>
          <p:cNvSpPr>
            <a:spLocks noGrp="1"/>
          </p:cNvSpPr>
          <p:nvPr>
            <p:ph type="sldNum" sz="quarter" idx="12"/>
          </p:nvPr>
        </p:nvSpPr>
        <p:spPr/>
        <p:txBody>
          <a:bodyPr/>
          <a:lstStyle/>
          <a:p>
            <a:fld id="{E8A1288F-6C5F-6A48-B6D2-5A150C026086}" type="slidenum">
              <a:rPr lang="en-US" smtClean="0"/>
              <a:pPr/>
              <a:t>32</a:t>
            </a:fld>
            <a:endParaRPr lang="en-US"/>
          </a:p>
        </p:txBody>
      </p:sp>
      <p:sp>
        <p:nvSpPr>
          <p:cNvPr id="10" name="Footer Placeholder 9"/>
          <p:cNvSpPr>
            <a:spLocks noGrp="1"/>
          </p:cNvSpPr>
          <p:nvPr>
            <p:ph type="ftr" sz="quarter" idx="11"/>
          </p:nvPr>
        </p:nvSpPr>
        <p:spPr/>
        <p:txBody>
          <a:bodyPr/>
          <a:lstStyle/>
          <a:p>
            <a:r>
              <a:rPr lang="en-US" smtClean="0"/>
              <a:t>ODIN Scope Setting Meeting, ESS Headquarters, Lund</a:t>
            </a:r>
            <a:endParaRPr lang="en-US"/>
          </a:p>
        </p:txBody>
      </p:sp>
      <p:cxnSp>
        <p:nvCxnSpPr>
          <p:cNvPr id="16" name="Straight Connector 15"/>
          <p:cNvCxnSpPr/>
          <p:nvPr/>
        </p:nvCxnSpPr>
        <p:spPr bwMode="auto">
          <a:xfrm rot="5400000">
            <a:off x="4908552" y="4089401"/>
            <a:ext cx="2825747" cy="1098550"/>
          </a:xfrm>
          <a:prstGeom prst="line">
            <a:avLst/>
          </a:prstGeom>
          <a:solidFill>
            <a:schemeClr val="accent1"/>
          </a:solidFill>
          <a:ln w="25400" cap="flat" cmpd="sng" algn="ctr">
            <a:solidFill>
              <a:srgbClr val="FF0000"/>
            </a:solidFill>
            <a:prstDash val="solid"/>
            <a:round/>
            <a:headEnd type="none" w="med" len="med"/>
            <a:tailEnd type="none" w="med" len="med"/>
          </a:ln>
          <a:effectLst/>
        </p:spPr>
      </p:cxnSp>
      <p:cxnSp>
        <p:nvCxnSpPr>
          <p:cNvPr id="18" name="Straight Connector 17"/>
          <p:cNvCxnSpPr/>
          <p:nvPr/>
        </p:nvCxnSpPr>
        <p:spPr bwMode="auto">
          <a:xfrm rot="10800000" flipV="1">
            <a:off x="5016500" y="3225807"/>
            <a:ext cx="2895602" cy="2825745"/>
          </a:xfrm>
          <a:prstGeom prst="line">
            <a:avLst/>
          </a:prstGeom>
          <a:solidFill>
            <a:schemeClr val="accent1"/>
          </a:solidFill>
          <a:ln w="25400" cap="flat" cmpd="sng" algn="ctr">
            <a:solidFill>
              <a:srgbClr val="FF0000"/>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Chopper System: Every Pulse</a:t>
            </a:r>
            <a:endParaRPr lang="en-US" dirty="0"/>
          </a:p>
        </p:txBody>
      </p:sp>
      <p:pic>
        <p:nvPicPr>
          <p:cNvPr id="4" name="Picture 3" descr="TOF-0-93-resolution-3-frames.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323465" y="1629757"/>
            <a:ext cx="8485632" cy="4507992"/>
          </a:xfrm>
          <a:prstGeom prst="rect">
            <a:avLst/>
          </a:prstGeom>
        </p:spPr>
      </p:pic>
      <p:sp>
        <p:nvSpPr>
          <p:cNvPr id="5" name="Date Placeholder 4"/>
          <p:cNvSpPr>
            <a:spLocks noGrp="1"/>
          </p:cNvSpPr>
          <p:nvPr>
            <p:ph type="dt" sz="half" idx="10"/>
          </p:nvPr>
        </p:nvSpPr>
        <p:spPr/>
        <p:txBody>
          <a:bodyPr/>
          <a:lstStyle/>
          <a:p>
            <a:r>
              <a:rPr lang="en-US" smtClean="0"/>
              <a:t>Oct. 5th. 2016</a:t>
            </a:r>
            <a:endParaRPr lang="en-US"/>
          </a:p>
        </p:txBody>
      </p:sp>
      <p:sp>
        <p:nvSpPr>
          <p:cNvPr id="6" name="Slide Number Placeholder 5"/>
          <p:cNvSpPr>
            <a:spLocks noGrp="1"/>
          </p:cNvSpPr>
          <p:nvPr>
            <p:ph type="sldNum" sz="quarter" idx="12"/>
          </p:nvPr>
        </p:nvSpPr>
        <p:spPr/>
        <p:txBody>
          <a:bodyPr/>
          <a:lstStyle/>
          <a:p>
            <a:fld id="{E8A1288F-6C5F-6A48-B6D2-5A150C026086}" type="slidenum">
              <a:rPr lang="en-US" smtClean="0"/>
              <a:pPr/>
              <a:t>33</a:t>
            </a:fld>
            <a:endParaRPr lang="en-US"/>
          </a:p>
        </p:txBody>
      </p:sp>
      <p:sp>
        <p:nvSpPr>
          <p:cNvPr id="7" name="Footer Placeholder 6"/>
          <p:cNvSpPr>
            <a:spLocks noGrp="1"/>
          </p:cNvSpPr>
          <p:nvPr>
            <p:ph type="ftr" sz="quarter" idx="11"/>
          </p:nvPr>
        </p:nvSpPr>
        <p:spPr/>
        <p:txBody>
          <a:bodyPr/>
          <a:lstStyle/>
          <a:p>
            <a:r>
              <a:rPr lang="en-US" smtClean="0"/>
              <a:t>ODIN Scope Setting Meeting, ESS Headquarters, Lund</a:t>
            </a:r>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Chopper System: Every 2</a:t>
            </a:r>
            <a:r>
              <a:rPr lang="en-US" baseline="30000" dirty="0" smtClean="0"/>
              <a:t>nd</a:t>
            </a:r>
            <a:r>
              <a:rPr lang="en-US" dirty="0" smtClean="0"/>
              <a:t> Pulse</a:t>
            </a:r>
            <a:endParaRPr lang="en-US" dirty="0"/>
          </a:p>
        </p:txBody>
      </p:sp>
      <p:pic>
        <p:nvPicPr>
          <p:cNvPr id="4" name="Picture 3" descr="TOF-0-93-resolution-6-frames.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325651" y="1625024"/>
            <a:ext cx="8485632" cy="4507992"/>
          </a:xfrm>
          <a:prstGeom prst="rect">
            <a:avLst/>
          </a:prstGeom>
        </p:spPr>
      </p:pic>
      <p:sp>
        <p:nvSpPr>
          <p:cNvPr id="5" name="Date Placeholder 4"/>
          <p:cNvSpPr>
            <a:spLocks noGrp="1"/>
          </p:cNvSpPr>
          <p:nvPr>
            <p:ph type="dt" sz="half" idx="10"/>
          </p:nvPr>
        </p:nvSpPr>
        <p:spPr/>
        <p:txBody>
          <a:bodyPr/>
          <a:lstStyle/>
          <a:p>
            <a:r>
              <a:rPr lang="en-US" smtClean="0"/>
              <a:t>Oct. 5th. 2016</a:t>
            </a:r>
            <a:endParaRPr lang="en-US"/>
          </a:p>
        </p:txBody>
      </p:sp>
      <p:sp>
        <p:nvSpPr>
          <p:cNvPr id="6" name="Slide Number Placeholder 5"/>
          <p:cNvSpPr>
            <a:spLocks noGrp="1"/>
          </p:cNvSpPr>
          <p:nvPr>
            <p:ph type="sldNum" sz="quarter" idx="12"/>
          </p:nvPr>
        </p:nvSpPr>
        <p:spPr/>
        <p:txBody>
          <a:bodyPr/>
          <a:lstStyle/>
          <a:p>
            <a:fld id="{E8A1288F-6C5F-6A48-B6D2-5A150C026086}" type="slidenum">
              <a:rPr lang="en-US" smtClean="0"/>
              <a:pPr/>
              <a:t>34</a:t>
            </a:fld>
            <a:endParaRPr lang="en-US"/>
          </a:p>
        </p:txBody>
      </p:sp>
      <p:sp>
        <p:nvSpPr>
          <p:cNvPr id="7" name="Footer Placeholder 6"/>
          <p:cNvSpPr>
            <a:spLocks noGrp="1"/>
          </p:cNvSpPr>
          <p:nvPr>
            <p:ph type="ftr" sz="quarter" idx="11"/>
          </p:nvPr>
        </p:nvSpPr>
        <p:spPr/>
        <p:txBody>
          <a:bodyPr/>
          <a:lstStyle/>
          <a:p>
            <a:r>
              <a:rPr lang="en-US" smtClean="0"/>
              <a:t>ODIN Scope Setting Meeting, ESS Headquarters, Lund</a:t>
            </a:r>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Chopper Disks</a:t>
            </a:r>
            <a:endParaRPr lang="en-US" dirty="0"/>
          </a:p>
        </p:txBody>
      </p:sp>
      <p:pic>
        <p:nvPicPr>
          <p:cNvPr id="4" name="Picture 3" descr="BP-TO-discs.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5436235" y="1985110"/>
            <a:ext cx="3194685" cy="1543685"/>
          </a:xfrm>
          <a:prstGeom prst="rect">
            <a:avLst/>
          </a:prstGeom>
        </p:spPr>
      </p:pic>
      <p:pic>
        <p:nvPicPr>
          <p:cNvPr id="5" name="Picture 4" descr="FOC-discs.pdf"/>
          <p:cNvPicPr>
            <a:picLocks noChangeAspect="1"/>
          </p:cNvPicPr>
          <p:nvPr/>
        </p:nvPicPr>
        <mc:AlternateContent>
          <mc:Choice xmlns:ma="http://schemas.microsoft.com/office/mac/drawingml/2008/main" Requires="ma">
            <p:blipFill>
              <a:blip r:embed="rId4"/>
              <a:srcRect b="51811"/>
              <a:stretch>
                <a:fillRect/>
              </a:stretch>
            </p:blipFill>
          </mc:Choice>
          <mc:Fallback>
            <p:blipFill>
              <a:blip r:embed="rId5"/>
              <a:srcRect b="51811"/>
              <a:stretch>
                <a:fillRect/>
              </a:stretch>
            </p:blipFill>
          </mc:Fallback>
        </mc:AlternateContent>
        <p:spPr>
          <a:xfrm>
            <a:off x="508000" y="4149959"/>
            <a:ext cx="4928235" cy="1603135"/>
          </a:xfrm>
          <a:prstGeom prst="rect">
            <a:avLst/>
          </a:prstGeom>
        </p:spPr>
      </p:pic>
      <p:pic>
        <p:nvPicPr>
          <p:cNvPr id="6" name="Picture 5" descr="WFMC-discs.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508000" y="1969870"/>
            <a:ext cx="3178175" cy="1560195"/>
          </a:xfrm>
          <a:prstGeom prst="rect">
            <a:avLst/>
          </a:prstGeom>
        </p:spPr>
      </p:pic>
      <p:pic>
        <p:nvPicPr>
          <p:cNvPr id="7" name="Picture 6" descr="FOC-discs.pdf"/>
          <p:cNvPicPr>
            <a:picLocks noChangeAspect="1"/>
          </p:cNvPicPr>
          <p:nvPr/>
        </p:nvPicPr>
        <mc:AlternateContent>
          <mc:Choice xmlns:ma="http://schemas.microsoft.com/office/mac/drawingml/2008/main" Requires="ma">
            <p:blipFill>
              <a:blip r:embed="rId4"/>
              <a:srcRect l="16884" t="51811" r="18090"/>
              <a:stretch>
                <a:fillRect/>
              </a:stretch>
            </p:blipFill>
          </mc:Choice>
          <mc:Fallback>
            <p:blipFill>
              <a:blip r:embed="rId5"/>
              <a:srcRect l="16884" t="51811" r="18090"/>
              <a:stretch>
                <a:fillRect/>
              </a:stretch>
            </p:blipFill>
          </mc:Fallback>
        </mc:AlternateContent>
        <p:spPr>
          <a:xfrm>
            <a:off x="5426286" y="4116539"/>
            <a:ext cx="3204634" cy="1603135"/>
          </a:xfrm>
          <a:prstGeom prst="rect">
            <a:avLst/>
          </a:prstGeom>
        </p:spPr>
      </p:pic>
      <p:sp>
        <p:nvSpPr>
          <p:cNvPr id="8" name="Date Placeholder 7"/>
          <p:cNvSpPr>
            <a:spLocks noGrp="1"/>
          </p:cNvSpPr>
          <p:nvPr>
            <p:ph type="dt" sz="half" idx="10"/>
          </p:nvPr>
        </p:nvSpPr>
        <p:spPr/>
        <p:txBody>
          <a:bodyPr/>
          <a:lstStyle/>
          <a:p>
            <a:r>
              <a:rPr lang="en-US" smtClean="0"/>
              <a:t>Oct. 5th. 2016</a:t>
            </a:r>
            <a:endParaRPr lang="en-US"/>
          </a:p>
        </p:txBody>
      </p:sp>
      <p:sp>
        <p:nvSpPr>
          <p:cNvPr id="9" name="Slide Number Placeholder 8"/>
          <p:cNvSpPr>
            <a:spLocks noGrp="1"/>
          </p:cNvSpPr>
          <p:nvPr>
            <p:ph type="sldNum" sz="quarter" idx="12"/>
          </p:nvPr>
        </p:nvSpPr>
        <p:spPr/>
        <p:txBody>
          <a:bodyPr/>
          <a:lstStyle/>
          <a:p>
            <a:fld id="{E8A1288F-6C5F-6A48-B6D2-5A150C026086}" type="slidenum">
              <a:rPr lang="en-US" smtClean="0"/>
              <a:pPr/>
              <a:t>35</a:t>
            </a:fld>
            <a:endParaRPr lang="en-US"/>
          </a:p>
        </p:txBody>
      </p:sp>
      <p:sp>
        <p:nvSpPr>
          <p:cNvPr id="10" name="Footer Placeholder 9"/>
          <p:cNvSpPr>
            <a:spLocks noGrp="1"/>
          </p:cNvSpPr>
          <p:nvPr>
            <p:ph type="ftr" sz="quarter" idx="11"/>
          </p:nvPr>
        </p:nvSpPr>
        <p:spPr/>
        <p:txBody>
          <a:bodyPr/>
          <a:lstStyle/>
          <a:p>
            <a:r>
              <a:rPr lang="en-US" smtClean="0"/>
              <a:t>ODIN Scope Setting Meeting, ESS Headquarters, Lund</a:t>
            </a:r>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98" name="Picture 2" descr="E:\_Projekte\Odin\Pixel\Chopper-00.JPG"/>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11250" b="2813"/>
          <a:stretch>
            <a:fillRect/>
          </a:stretch>
        </p:blipFill>
        <p:spPr bwMode="auto">
          <a:xfrm>
            <a:off x="1123029" y="1711683"/>
            <a:ext cx="6892262" cy="4442452"/>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1" name="Title 10"/>
          <p:cNvSpPr>
            <a:spLocks noGrp="1"/>
          </p:cNvSpPr>
          <p:nvPr>
            <p:ph type="title"/>
          </p:nvPr>
        </p:nvSpPr>
        <p:spPr/>
        <p:txBody>
          <a:bodyPr/>
          <a:lstStyle/>
          <a:p>
            <a:r>
              <a:rPr lang="en-US" dirty="0" smtClean="0"/>
              <a:t>Wavelength Frame Multiplication Choppers</a:t>
            </a:r>
            <a:endParaRPr lang="en-US" dirty="0"/>
          </a:p>
        </p:txBody>
      </p:sp>
      <p:sp>
        <p:nvSpPr>
          <p:cNvPr id="7" name="Date Placeholder 6"/>
          <p:cNvSpPr>
            <a:spLocks noGrp="1"/>
          </p:cNvSpPr>
          <p:nvPr>
            <p:ph type="dt" sz="half" idx="10"/>
          </p:nvPr>
        </p:nvSpPr>
        <p:spPr/>
        <p:txBody>
          <a:bodyPr/>
          <a:lstStyle/>
          <a:p>
            <a:pPr>
              <a:defRPr/>
            </a:pPr>
            <a:r>
              <a:rPr lang="en-US" smtClean="0"/>
              <a:t>Oct. 5th. 2016</a:t>
            </a:r>
            <a:endParaRPr lang="de-DE" dirty="0"/>
          </a:p>
        </p:txBody>
      </p:sp>
      <p:sp>
        <p:nvSpPr>
          <p:cNvPr id="10" name="Footer Placeholder 9"/>
          <p:cNvSpPr>
            <a:spLocks noGrp="1"/>
          </p:cNvSpPr>
          <p:nvPr>
            <p:ph type="ftr" sz="quarter" idx="11"/>
          </p:nvPr>
        </p:nvSpPr>
        <p:spPr/>
        <p:txBody>
          <a:bodyPr/>
          <a:lstStyle/>
          <a:p>
            <a:pPr>
              <a:defRPr/>
            </a:pPr>
            <a:r>
              <a:rPr lang="en-US" smtClean="0"/>
              <a:t>ODIN Scope Setting Meeting, ESS Headquarters, Lund</a:t>
            </a:r>
            <a:endParaRPr lang="de-DE" dirty="0"/>
          </a:p>
        </p:txBody>
      </p:sp>
      <p:sp>
        <p:nvSpPr>
          <p:cNvPr id="9" name="Slide Number Placeholder 8"/>
          <p:cNvSpPr>
            <a:spLocks noGrp="1"/>
          </p:cNvSpPr>
          <p:nvPr>
            <p:ph type="sldNum" sz="quarter" idx="12"/>
          </p:nvPr>
        </p:nvSpPr>
        <p:spPr/>
        <p:txBody>
          <a:bodyPr/>
          <a:lstStyle/>
          <a:p>
            <a:pPr>
              <a:defRPr/>
            </a:pPr>
            <a:fld id="{26D66C7B-9718-44F0-9D32-8F0736C0EA1F}" type="slidenum">
              <a:rPr lang="de-DE" smtClean="0"/>
              <a:pPr>
                <a:defRPr/>
              </a:pPr>
              <a:t>36</a:t>
            </a:fld>
            <a:endParaRPr lang="de-DE"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868591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122" name="Picture 2" descr="E:\_Projekte\Odin\Pixel\Chopper-01.JPG"/>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08739" y="1716585"/>
            <a:ext cx="7924800" cy="44577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1" name="Title 10"/>
          <p:cNvSpPr>
            <a:spLocks noGrp="1"/>
          </p:cNvSpPr>
          <p:nvPr>
            <p:ph type="title"/>
          </p:nvPr>
        </p:nvSpPr>
        <p:spPr/>
        <p:txBody>
          <a:bodyPr/>
          <a:lstStyle/>
          <a:p>
            <a:r>
              <a:rPr lang="en-US" dirty="0" smtClean="0"/>
              <a:t>Frame Overlap Chopper</a:t>
            </a:r>
            <a:br>
              <a:rPr lang="en-US" dirty="0" smtClean="0"/>
            </a:br>
            <a:endParaRPr lang="en-US" dirty="0"/>
          </a:p>
        </p:txBody>
      </p:sp>
      <p:sp>
        <p:nvSpPr>
          <p:cNvPr id="8" name="Date Placeholder 7"/>
          <p:cNvSpPr>
            <a:spLocks noGrp="1"/>
          </p:cNvSpPr>
          <p:nvPr>
            <p:ph type="dt" sz="half" idx="10"/>
          </p:nvPr>
        </p:nvSpPr>
        <p:spPr/>
        <p:txBody>
          <a:bodyPr/>
          <a:lstStyle/>
          <a:p>
            <a:pPr>
              <a:defRPr/>
            </a:pPr>
            <a:r>
              <a:rPr lang="en-US" smtClean="0"/>
              <a:t>Oct. 5th. 2016</a:t>
            </a:r>
            <a:endParaRPr lang="de-DE" dirty="0"/>
          </a:p>
        </p:txBody>
      </p:sp>
      <p:sp>
        <p:nvSpPr>
          <p:cNvPr id="10" name="Footer Placeholder 9"/>
          <p:cNvSpPr>
            <a:spLocks noGrp="1"/>
          </p:cNvSpPr>
          <p:nvPr>
            <p:ph type="ftr" sz="quarter" idx="11"/>
          </p:nvPr>
        </p:nvSpPr>
        <p:spPr/>
        <p:txBody>
          <a:bodyPr/>
          <a:lstStyle/>
          <a:p>
            <a:pPr>
              <a:defRPr/>
            </a:pPr>
            <a:r>
              <a:rPr lang="en-US" smtClean="0"/>
              <a:t>ODIN Scope Setting Meeting, ESS Headquarters, Lund</a:t>
            </a:r>
            <a:endParaRPr lang="de-DE" dirty="0"/>
          </a:p>
        </p:txBody>
      </p:sp>
      <p:sp>
        <p:nvSpPr>
          <p:cNvPr id="9" name="Slide Number Placeholder 8"/>
          <p:cNvSpPr>
            <a:spLocks noGrp="1"/>
          </p:cNvSpPr>
          <p:nvPr>
            <p:ph type="sldNum" sz="quarter" idx="12"/>
          </p:nvPr>
        </p:nvSpPr>
        <p:spPr/>
        <p:txBody>
          <a:bodyPr/>
          <a:lstStyle/>
          <a:p>
            <a:pPr>
              <a:defRPr/>
            </a:pPr>
            <a:fld id="{26D66C7B-9718-44F0-9D32-8F0736C0EA1F}" type="slidenum">
              <a:rPr lang="de-DE" smtClean="0"/>
              <a:pPr>
                <a:defRPr/>
              </a:pPr>
              <a:t>37</a:t>
            </a:fld>
            <a:endParaRPr lang="de-DE"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735206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146" name="Picture 2" descr="E:\_Projekte\Odin\Pixel\Chopper-02.JPG"/>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00190" y="1707343"/>
            <a:ext cx="7924800" cy="44577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1" name="Title 10"/>
          <p:cNvSpPr>
            <a:spLocks noGrp="1"/>
          </p:cNvSpPr>
          <p:nvPr>
            <p:ph type="title"/>
          </p:nvPr>
        </p:nvSpPr>
        <p:spPr/>
        <p:txBody>
          <a:bodyPr/>
          <a:lstStyle/>
          <a:p>
            <a:r>
              <a:rPr lang="en-US" dirty="0" smtClean="0"/>
              <a:t>Frame Overlap Chopper</a:t>
            </a:r>
            <a:br>
              <a:rPr lang="en-US" dirty="0" smtClean="0"/>
            </a:br>
            <a:endParaRPr lang="en-US" dirty="0"/>
          </a:p>
        </p:txBody>
      </p:sp>
      <p:sp>
        <p:nvSpPr>
          <p:cNvPr id="8" name="Date Placeholder 7"/>
          <p:cNvSpPr>
            <a:spLocks noGrp="1"/>
          </p:cNvSpPr>
          <p:nvPr>
            <p:ph type="dt" sz="half" idx="10"/>
          </p:nvPr>
        </p:nvSpPr>
        <p:spPr/>
        <p:txBody>
          <a:bodyPr/>
          <a:lstStyle/>
          <a:p>
            <a:pPr>
              <a:defRPr/>
            </a:pPr>
            <a:r>
              <a:rPr lang="en-US" smtClean="0"/>
              <a:t>Oct. 5th. 2016</a:t>
            </a:r>
            <a:endParaRPr lang="de-DE" dirty="0"/>
          </a:p>
        </p:txBody>
      </p:sp>
      <p:sp>
        <p:nvSpPr>
          <p:cNvPr id="10" name="Footer Placeholder 9"/>
          <p:cNvSpPr>
            <a:spLocks noGrp="1"/>
          </p:cNvSpPr>
          <p:nvPr>
            <p:ph type="ftr" sz="quarter" idx="11"/>
          </p:nvPr>
        </p:nvSpPr>
        <p:spPr/>
        <p:txBody>
          <a:bodyPr/>
          <a:lstStyle/>
          <a:p>
            <a:pPr>
              <a:defRPr/>
            </a:pPr>
            <a:r>
              <a:rPr lang="en-US" smtClean="0"/>
              <a:t>ODIN Scope Setting Meeting, ESS Headquarters, Lund</a:t>
            </a:r>
            <a:endParaRPr lang="de-DE" dirty="0"/>
          </a:p>
        </p:txBody>
      </p:sp>
      <p:sp>
        <p:nvSpPr>
          <p:cNvPr id="9" name="Slide Number Placeholder 8"/>
          <p:cNvSpPr>
            <a:spLocks noGrp="1"/>
          </p:cNvSpPr>
          <p:nvPr>
            <p:ph type="sldNum" sz="quarter" idx="12"/>
          </p:nvPr>
        </p:nvSpPr>
        <p:spPr/>
        <p:txBody>
          <a:bodyPr/>
          <a:lstStyle/>
          <a:p>
            <a:pPr>
              <a:defRPr/>
            </a:pPr>
            <a:fld id="{26D66C7B-9718-44F0-9D32-8F0736C0EA1F}" type="slidenum">
              <a:rPr lang="de-DE" smtClean="0"/>
              <a:pPr>
                <a:defRPr/>
              </a:pPr>
              <a:t>38</a:t>
            </a:fld>
            <a:endParaRPr lang="de-DE"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796951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ODIN: Design – cont’d</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ODIN Overview</a:t>
            </a:r>
            <a:endParaRPr lang="en-US" dirty="0"/>
          </a:p>
        </p:txBody>
      </p:sp>
      <p:sp>
        <p:nvSpPr>
          <p:cNvPr id="3" name="Content Placeholder 2"/>
          <p:cNvSpPr>
            <a:spLocks noGrp="1"/>
          </p:cNvSpPr>
          <p:nvPr>
            <p:ph idx="1"/>
          </p:nvPr>
        </p:nvSpPr>
        <p:spPr/>
        <p:txBody>
          <a:bodyPr/>
          <a:lstStyle/>
          <a:p>
            <a:r>
              <a:rPr lang="sv-SE" dirty="0" err="1" smtClean="0"/>
              <a:t>Multi</a:t>
            </a:r>
            <a:r>
              <a:rPr lang="sv-SE" dirty="0" smtClean="0"/>
              <a:t> </a:t>
            </a:r>
            <a:r>
              <a:rPr lang="sv-SE" dirty="0" err="1" smtClean="0"/>
              <a:t>purpose</a:t>
            </a:r>
            <a:r>
              <a:rPr lang="sv-SE" dirty="0" smtClean="0"/>
              <a:t> </a:t>
            </a:r>
            <a:r>
              <a:rPr lang="sv-SE" dirty="0" err="1" smtClean="0"/>
              <a:t>imaging</a:t>
            </a:r>
            <a:r>
              <a:rPr lang="sv-SE" dirty="0" smtClean="0"/>
              <a:t> instrument</a:t>
            </a:r>
          </a:p>
          <a:p>
            <a:r>
              <a:rPr lang="en-US" dirty="0" smtClean="0"/>
              <a:t>50m Source to pinhole</a:t>
            </a:r>
          </a:p>
          <a:p>
            <a:r>
              <a:rPr lang="en-US" dirty="0" smtClean="0"/>
              <a:t>Sample located up to 14m from the pinhole</a:t>
            </a:r>
          </a:p>
          <a:p>
            <a:r>
              <a:rPr lang="en-US" dirty="0" smtClean="0"/>
              <a:t>Straight </a:t>
            </a:r>
            <a:r>
              <a:rPr lang="en-US" dirty="0" err="1" smtClean="0"/>
              <a:t>beamline</a:t>
            </a:r>
            <a:r>
              <a:rPr lang="en-US" dirty="0" smtClean="0"/>
              <a:t> (direct view of the source)</a:t>
            </a:r>
          </a:p>
          <a:p>
            <a:r>
              <a:rPr lang="en-US" dirty="0" smtClean="0"/>
              <a:t>Chopper cascade consisting of 9 axis (plus 1 </a:t>
            </a:r>
            <a:r>
              <a:rPr lang="en-US" dirty="0" err="1" smtClean="0"/>
              <a:t>PPSc</a:t>
            </a:r>
            <a:r>
              <a:rPr lang="en-US" dirty="0" smtClean="0"/>
              <a:t>)</a:t>
            </a:r>
          </a:p>
          <a:p>
            <a:r>
              <a:rPr lang="en-US" dirty="0" smtClean="0"/>
              <a:t>Range of operational modes:</a:t>
            </a:r>
          </a:p>
          <a:p>
            <a:pPr lvl="1"/>
            <a:r>
              <a:rPr lang="en-AU" sz="1600" dirty="0" smtClean="0"/>
              <a:t>“White beam” imaging with spectral choice </a:t>
            </a:r>
          </a:p>
          <a:p>
            <a:pPr lvl="1"/>
            <a:r>
              <a:rPr lang="en-AU" sz="1600" dirty="0" smtClean="0"/>
              <a:t>Grating interferometer in Low Time of Flight Resolution (</a:t>
            </a:r>
            <a:r>
              <a:rPr lang="en-AU" sz="1600" dirty="0" err="1" smtClean="0"/>
              <a:t>LToFR</a:t>
            </a:r>
            <a:r>
              <a:rPr lang="en-AU" sz="1600" dirty="0" smtClean="0"/>
              <a:t>) </a:t>
            </a:r>
          </a:p>
          <a:p>
            <a:pPr lvl="1"/>
            <a:r>
              <a:rPr lang="en-AU" sz="1600" dirty="0" smtClean="0"/>
              <a:t>SEMSANS imaging in </a:t>
            </a:r>
            <a:r>
              <a:rPr lang="en-AU" sz="1600" dirty="0" err="1" smtClean="0"/>
              <a:t>LToFR</a:t>
            </a:r>
            <a:r>
              <a:rPr lang="en-AU" sz="1600" dirty="0" smtClean="0"/>
              <a:t> </a:t>
            </a:r>
          </a:p>
          <a:p>
            <a:pPr lvl="1"/>
            <a:r>
              <a:rPr lang="en-AU" sz="1600" dirty="0" smtClean="0"/>
              <a:t>Polarized and </a:t>
            </a:r>
            <a:r>
              <a:rPr lang="en-AU" sz="1600" dirty="0" err="1" smtClean="0"/>
              <a:t>polarimetric</a:t>
            </a:r>
            <a:r>
              <a:rPr lang="en-AU" sz="1600" dirty="0" smtClean="0"/>
              <a:t> neutron imaging set-up in Medium </a:t>
            </a:r>
            <a:r>
              <a:rPr lang="en-AU" sz="1600" dirty="0" err="1" smtClean="0"/>
              <a:t>ToFR</a:t>
            </a:r>
            <a:r>
              <a:rPr lang="en-AU" sz="1600" dirty="0" smtClean="0"/>
              <a:t> (</a:t>
            </a:r>
            <a:r>
              <a:rPr lang="en-AU" sz="1600" dirty="0" err="1" smtClean="0"/>
              <a:t>MToFR</a:t>
            </a:r>
            <a:r>
              <a:rPr lang="en-AU" sz="1600" dirty="0" smtClean="0"/>
              <a:t>)</a:t>
            </a:r>
          </a:p>
          <a:p>
            <a:pPr lvl="1"/>
            <a:r>
              <a:rPr lang="en-AU" sz="1600" dirty="0" smtClean="0"/>
              <a:t>Bragg-edge and diffraction geometry set-up in </a:t>
            </a:r>
            <a:r>
              <a:rPr lang="en-AU" sz="1600" dirty="0" err="1" smtClean="0"/>
              <a:t>MToFR</a:t>
            </a:r>
            <a:r>
              <a:rPr lang="en-AU" sz="1600" dirty="0" smtClean="0"/>
              <a:t> and High </a:t>
            </a:r>
            <a:r>
              <a:rPr lang="en-AU" sz="1600" dirty="0" err="1" smtClean="0"/>
              <a:t>ToFR</a:t>
            </a:r>
            <a:r>
              <a:rPr lang="en-AU" sz="1600" dirty="0" smtClean="0"/>
              <a:t> </a:t>
            </a:r>
          </a:p>
          <a:p>
            <a:pPr lvl="1"/>
            <a:r>
              <a:rPr lang="en-AU" sz="1600" dirty="0" smtClean="0"/>
              <a:t>Perpendicular X-ray imaging set-up</a:t>
            </a:r>
            <a:endParaRPr lang="en-US" sz="1600" dirty="0" smtClean="0"/>
          </a:p>
          <a:p>
            <a:pPr lvl="1"/>
            <a:endParaRPr lang="en-US" dirty="0"/>
          </a:p>
        </p:txBody>
      </p:sp>
      <p:sp>
        <p:nvSpPr>
          <p:cNvPr id="4" name="Date Placeholder 3"/>
          <p:cNvSpPr>
            <a:spLocks noGrp="1"/>
          </p:cNvSpPr>
          <p:nvPr>
            <p:ph type="dt" sz="half" idx="10"/>
          </p:nvPr>
        </p:nvSpPr>
        <p:spPr/>
        <p:txBody>
          <a:bodyPr/>
          <a:lstStyle/>
          <a:p>
            <a:r>
              <a:rPr lang="en-US" smtClean="0"/>
              <a:t>Oct. 5th. 2016</a:t>
            </a:r>
            <a:endParaRPr lang="en-US"/>
          </a:p>
        </p:txBody>
      </p:sp>
      <p:sp>
        <p:nvSpPr>
          <p:cNvPr id="5" name="Footer Placeholder 4"/>
          <p:cNvSpPr>
            <a:spLocks noGrp="1"/>
          </p:cNvSpPr>
          <p:nvPr>
            <p:ph type="ftr" sz="quarter" idx="11"/>
          </p:nvPr>
        </p:nvSpPr>
        <p:spPr/>
        <p:txBody>
          <a:bodyPr/>
          <a:lstStyle/>
          <a:p>
            <a:r>
              <a:rPr lang="en-US" smtClean="0"/>
              <a:t>ODIN Scope Setting Meeting, ESS Headquarters, Lund</a:t>
            </a:r>
            <a:endParaRPr lang="en-US"/>
          </a:p>
        </p:txBody>
      </p:sp>
      <p:sp>
        <p:nvSpPr>
          <p:cNvPr id="6" name="Slide Number Placeholder 5"/>
          <p:cNvSpPr>
            <a:spLocks noGrp="1"/>
          </p:cNvSpPr>
          <p:nvPr>
            <p:ph type="sldNum" sz="quarter" idx="12"/>
          </p:nvPr>
        </p:nvSpPr>
        <p:spPr/>
        <p:txBody>
          <a:bodyPr/>
          <a:lstStyle/>
          <a:p>
            <a:fld id="{E8A1288F-6C5F-6A48-B6D2-5A150C026086}" type="slidenum">
              <a:rPr lang="en-US" smtClean="0"/>
              <a:pPr/>
              <a:t>4</a:t>
            </a:fld>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Heavy Shutter: proposed design</a:t>
            </a:r>
            <a:br>
              <a:rPr lang="en-US" dirty="0" smtClean="0"/>
            </a:br>
            <a:endParaRPr lang="en-US" dirty="0"/>
          </a:p>
        </p:txBody>
      </p:sp>
      <p:sp>
        <p:nvSpPr>
          <p:cNvPr id="4" name="Datumsplatzhalter 3"/>
          <p:cNvSpPr>
            <a:spLocks noGrp="1"/>
          </p:cNvSpPr>
          <p:nvPr>
            <p:ph type="dt" sz="half" idx="10"/>
          </p:nvPr>
        </p:nvSpPr>
        <p:spPr/>
        <p:txBody>
          <a:bodyPr/>
          <a:lstStyle/>
          <a:p>
            <a:r>
              <a:rPr lang="en-US" smtClean="0"/>
              <a:t>Oct. 5th. 2016</a:t>
            </a:r>
            <a:endParaRPr lang="de-DE" dirty="0"/>
          </a:p>
        </p:txBody>
      </p:sp>
      <p:sp>
        <p:nvSpPr>
          <p:cNvPr id="5" name="Fußzeilenplatzhalter 4"/>
          <p:cNvSpPr>
            <a:spLocks noGrp="1"/>
          </p:cNvSpPr>
          <p:nvPr>
            <p:ph type="ftr" sz="quarter" idx="11"/>
          </p:nvPr>
        </p:nvSpPr>
        <p:spPr/>
        <p:txBody>
          <a:bodyPr/>
          <a:lstStyle/>
          <a:p>
            <a:r>
              <a:rPr lang="en-US" smtClean="0"/>
              <a:t>ODIN Scope Setting Meeting, ESS Headquarters, Lund</a:t>
            </a:r>
            <a:endParaRPr lang="de-DE" dirty="0"/>
          </a:p>
        </p:txBody>
      </p:sp>
      <p:sp>
        <p:nvSpPr>
          <p:cNvPr id="6" name="Foliennummernplatzhalter 5"/>
          <p:cNvSpPr>
            <a:spLocks noGrp="1"/>
          </p:cNvSpPr>
          <p:nvPr>
            <p:ph type="sldNum" sz="quarter" idx="12"/>
          </p:nvPr>
        </p:nvSpPr>
        <p:spPr/>
        <p:txBody>
          <a:bodyPr/>
          <a:lstStyle/>
          <a:p>
            <a:fld id="{26D66C7B-9718-44F0-9D32-8F0736C0EA1F}" type="slidenum">
              <a:rPr lang="de-DE" smtClean="0"/>
              <a:pPr/>
              <a:t>40</a:t>
            </a:fld>
            <a:endParaRPr lang="de-DE" dirty="0"/>
          </a:p>
        </p:txBody>
      </p:sp>
      <p:pic>
        <p:nvPicPr>
          <p:cNvPr id="8194" name="Picture 2" descr="E:\_Projekte\Odin\Pixel\Heavy shutter\Heavy Shutter-L2000-001.JPG"/>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12187" b="7500"/>
          <a:stretch>
            <a:fillRect/>
          </a:stretch>
        </p:blipFill>
        <p:spPr bwMode="auto">
          <a:xfrm>
            <a:off x="844760" y="1697761"/>
            <a:ext cx="7461040" cy="4494459"/>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678635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Neutron guide in Beam position </a:t>
            </a:r>
            <a:br>
              <a:rPr lang="en-US" dirty="0" smtClean="0"/>
            </a:br>
            <a:endParaRPr lang="en-US" dirty="0"/>
          </a:p>
        </p:txBody>
      </p:sp>
      <p:sp>
        <p:nvSpPr>
          <p:cNvPr id="4" name="Datumsplatzhalter 3"/>
          <p:cNvSpPr>
            <a:spLocks noGrp="1"/>
          </p:cNvSpPr>
          <p:nvPr>
            <p:ph type="dt" sz="half" idx="10"/>
          </p:nvPr>
        </p:nvSpPr>
        <p:spPr/>
        <p:txBody>
          <a:bodyPr/>
          <a:lstStyle/>
          <a:p>
            <a:r>
              <a:rPr lang="en-US" smtClean="0"/>
              <a:t>Oct. 5th. 2016</a:t>
            </a:r>
            <a:endParaRPr lang="de-DE" dirty="0"/>
          </a:p>
        </p:txBody>
      </p:sp>
      <p:sp>
        <p:nvSpPr>
          <p:cNvPr id="5" name="Fußzeilenplatzhalter 4"/>
          <p:cNvSpPr>
            <a:spLocks noGrp="1"/>
          </p:cNvSpPr>
          <p:nvPr>
            <p:ph type="ftr" sz="quarter" idx="11"/>
          </p:nvPr>
        </p:nvSpPr>
        <p:spPr/>
        <p:txBody>
          <a:bodyPr/>
          <a:lstStyle/>
          <a:p>
            <a:r>
              <a:rPr lang="en-US" smtClean="0"/>
              <a:t>ODIN Scope Setting Meeting, ESS Headquarters, Lund</a:t>
            </a:r>
            <a:endParaRPr lang="de-DE" dirty="0"/>
          </a:p>
        </p:txBody>
      </p:sp>
      <p:sp>
        <p:nvSpPr>
          <p:cNvPr id="6" name="Foliennummernplatzhalter 5"/>
          <p:cNvSpPr>
            <a:spLocks noGrp="1"/>
          </p:cNvSpPr>
          <p:nvPr>
            <p:ph type="sldNum" sz="quarter" idx="12"/>
          </p:nvPr>
        </p:nvSpPr>
        <p:spPr/>
        <p:txBody>
          <a:bodyPr/>
          <a:lstStyle/>
          <a:p>
            <a:fld id="{26D66C7B-9718-44F0-9D32-8F0736C0EA1F}" type="slidenum">
              <a:rPr lang="de-DE" smtClean="0"/>
              <a:pPr/>
              <a:t>41</a:t>
            </a:fld>
            <a:endParaRPr lang="de-DE" dirty="0"/>
          </a:p>
        </p:txBody>
      </p:sp>
      <p:pic>
        <p:nvPicPr>
          <p:cNvPr id="9218" name="Picture 2" descr="E:\_Projekte\Odin\Pixel\Heavy shutter\Heavy Shutter-L2000-002.JPG"/>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2813" b="2812"/>
          <a:stretch>
            <a:fillRect/>
          </a:stretch>
        </p:blipFill>
        <p:spPr bwMode="auto">
          <a:xfrm>
            <a:off x="1399686" y="1701364"/>
            <a:ext cx="6340449" cy="4487946"/>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277183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Beam stopper in Beam position </a:t>
            </a:r>
            <a:br>
              <a:rPr lang="en-US" dirty="0" smtClean="0"/>
            </a:br>
            <a:endParaRPr lang="en-US" dirty="0"/>
          </a:p>
        </p:txBody>
      </p:sp>
      <p:sp>
        <p:nvSpPr>
          <p:cNvPr id="4" name="Datumsplatzhalter 3"/>
          <p:cNvSpPr>
            <a:spLocks noGrp="1"/>
          </p:cNvSpPr>
          <p:nvPr>
            <p:ph type="dt" sz="half" idx="10"/>
          </p:nvPr>
        </p:nvSpPr>
        <p:spPr/>
        <p:txBody>
          <a:bodyPr/>
          <a:lstStyle/>
          <a:p>
            <a:r>
              <a:rPr lang="en-US" smtClean="0"/>
              <a:t>Oct. 5th. 2016</a:t>
            </a:r>
            <a:endParaRPr lang="de-DE" dirty="0"/>
          </a:p>
        </p:txBody>
      </p:sp>
      <p:sp>
        <p:nvSpPr>
          <p:cNvPr id="5" name="Fußzeilenplatzhalter 4"/>
          <p:cNvSpPr>
            <a:spLocks noGrp="1"/>
          </p:cNvSpPr>
          <p:nvPr>
            <p:ph type="ftr" sz="quarter" idx="11"/>
          </p:nvPr>
        </p:nvSpPr>
        <p:spPr/>
        <p:txBody>
          <a:bodyPr/>
          <a:lstStyle/>
          <a:p>
            <a:r>
              <a:rPr lang="en-US" smtClean="0"/>
              <a:t>ODIN Scope Setting Meeting, ESS Headquarters, Lund</a:t>
            </a:r>
            <a:endParaRPr lang="de-DE" dirty="0"/>
          </a:p>
        </p:txBody>
      </p:sp>
      <p:sp>
        <p:nvSpPr>
          <p:cNvPr id="6" name="Foliennummernplatzhalter 5"/>
          <p:cNvSpPr>
            <a:spLocks noGrp="1"/>
          </p:cNvSpPr>
          <p:nvPr>
            <p:ph type="sldNum" sz="quarter" idx="12"/>
          </p:nvPr>
        </p:nvSpPr>
        <p:spPr/>
        <p:txBody>
          <a:bodyPr/>
          <a:lstStyle/>
          <a:p>
            <a:fld id="{26D66C7B-9718-44F0-9D32-8F0736C0EA1F}" type="slidenum">
              <a:rPr lang="de-DE" smtClean="0"/>
              <a:pPr/>
              <a:t>42</a:t>
            </a:fld>
            <a:endParaRPr lang="de-DE" dirty="0"/>
          </a:p>
        </p:txBody>
      </p:sp>
      <p:pic>
        <p:nvPicPr>
          <p:cNvPr id="10242" name="Picture 2" descr="E:\_Projekte\Odin\Pixel\Heavy shutter\Heavy Shutter-L2000-003.JPG"/>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2813" b="2813"/>
          <a:stretch>
            <a:fillRect/>
          </a:stretch>
        </p:blipFill>
        <p:spPr bwMode="auto">
          <a:xfrm>
            <a:off x="1400432" y="1701350"/>
            <a:ext cx="6339840" cy="4487466"/>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6288071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Neutron Guide detail and FOC 5</a:t>
            </a:r>
            <a:br>
              <a:rPr lang="en-US" dirty="0" smtClean="0"/>
            </a:br>
            <a:endParaRPr lang="en-US" dirty="0"/>
          </a:p>
        </p:txBody>
      </p:sp>
      <p:sp>
        <p:nvSpPr>
          <p:cNvPr id="4" name="Datumsplatzhalter 3"/>
          <p:cNvSpPr>
            <a:spLocks noGrp="1"/>
          </p:cNvSpPr>
          <p:nvPr>
            <p:ph type="dt" sz="half" idx="10"/>
          </p:nvPr>
        </p:nvSpPr>
        <p:spPr/>
        <p:txBody>
          <a:bodyPr/>
          <a:lstStyle/>
          <a:p>
            <a:r>
              <a:rPr lang="en-US" smtClean="0"/>
              <a:t>Oct. 5th. 2016</a:t>
            </a:r>
            <a:endParaRPr lang="de-DE" dirty="0"/>
          </a:p>
        </p:txBody>
      </p:sp>
      <p:sp>
        <p:nvSpPr>
          <p:cNvPr id="5" name="Fußzeilenplatzhalter 4"/>
          <p:cNvSpPr>
            <a:spLocks noGrp="1"/>
          </p:cNvSpPr>
          <p:nvPr>
            <p:ph type="ftr" sz="quarter" idx="11"/>
          </p:nvPr>
        </p:nvSpPr>
        <p:spPr/>
        <p:txBody>
          <a:bodyPr/>
          <a:lstStyle/>
          <a:p>
            <a:r>
              <a:rPr lang="en-US" smtClean="0"/>
              <a:t>ODIN Scope Setting Meeting, ESS Headquarters, Lund</a:t>
            </a:r>
            <a:endParaRPr lang="de-DE" dirty="0"/>
          </a:p>
        </p:txBody>
      </p:sp>
      <p:sp>
        <p:nvSpPr>
          <p:cNvPr id="6" name="Foliennummernplatzhalter 5"/>
          <p:cNvSpPr>
            <a:spLocks noGrp="1"/>
          </p:cNvSpPr>
          <p:nvPr>
            <p:ph type="sldNum" sz="quarter" idx="12"/>
          </p:nvPr>
        </p:nvSpPr>
        <p:spPr/>
        <p:txBody>
          <a:bodyPr/>
          <a:lstStyle/>
          <a:p>
            <a:fld id="{26D66C7B-9718-44F0-9D32-8F0736C0EA1F}" type="slidenum">
              <a:rPr lang="de-DE" smtClean="0"/>
              <a:pPr/>
              <a:t>43</a:t>
            </a:fld>
            <a:endParaRPr lang="de-DE" dirty="0"/>
          </a:p>
        </p:txBody>
      </p:sp>
      <p:pic>
        <p:nvPicPr>
          <p:cNvPr id="13314" name="Picture 2" descr="E:\_Projekte\Odin\Pixel\Gesamt\Odin gesamt-010.JPG"/>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08001" y="1685675"/>
            <a:ext cx="7997583" cy="449864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2188093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Cave</a:t>
            </a:r>
            <a:br>
              <a:rPr lang="en-US" dirty="0" smtClean="0"/>
            </a:br>
            <a:endParaRPr lang="en-US" dirty="0"/>
          </a:p>
        </p:txBody>
      </p:sp>
      <p:sp>
        <p:nvSpPr>
          <p:cNvPr id="4" name="Datumsplatzhalter 3"/>
          <p:cNvSpPr>
            <a:spLocks noGrp="1"/>
          </p:cNvSpPr>
          <p:nvPr>
            <p:ph type="dt" sz="half" idx="10"/>
          </p:nvPr>
        </p:nvSpPr>
        <p:spPr/>
        <p:txBody>
          <a:bodyPr/>
          <a:lstStyle/>
          <a:p>
            <a:r>
              <a:rPr lang="en-US" smtClean="0"/>
              <a:t>Oct. 5th. 2016</a:t>
            </a:r>
            <a:endParaRPr lang="de-DE" dirty="0"/>
          </a:p>
        </p:txBody>
      </p:sp>
      <p:sp>
        <p:nvSpPr>
          <p:cNvPr id="5" name="Fußzeilenplatzhalter 4"/>
          <p:cNvSpPr>
            <a:spLocks noGrp="1"/>
          </p:cNvSpPr>
          <p:nvPr>
            <p:ph type="ftr" sz="quarter" idx="11"/>
          </p:nvPr>
        </p:nvSpPr>
        <p:spPr/>
        <p:txBody>
          <a:bodyPr/>
          <a:lstStyle/>
          <a:p>
            <a:r>
              <a:rPr lang="en-US" smtClean="0"/>
              <a:t>ODIN Scope Setting Meeting, ESS Headquarters, Lund</a:t>
            </a:r>
            <a:endParaRPr lang="de-DE" dirty="0"/>
          </a:p>
        </p:txBody>
      </p:sp>
      <p:sp>
        <p:nvSpPr>
          <p:cNvPr id="6" name="Foliennummernplatzhalter 5"/>
          <p:cNvSpPr>
            <a:spLocks noGrp="1"/>
          </p:cNvSpPr>
          <p:nvPr>
            <p:ph type="sldNum" sz="quarter" idx="12"/>
          </p:nvPr>
        </p:nvSpPr>
        <p:spPr/>
        <p:txBody>
          <a:bodyPr/>
          <a:lstStyle/>
          <a:p>
            <a:fld id="{26D66C7B-9718-44F0-9D32-8F0736C0EA1F}" type="slidenum">
              <a:rPr lang="de-DE" smtClean="0"/>
              <a:pPr/>
              <a:t>44</a:t>
            </a:fld>
            <a:endParaRPr lang="de-DE" dirty="0"/>
          </a:p>
        </p:txBody>
      </p:sp>
      <p:pic>
        <p:nvPicPr>
          <p:cNvPr id="14338" name="Picture 2" descr="E:\_Projekte\Odin\Pixel\cave\cave-03.JPG"/>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1333" b="1333"/>
          <a:stretch>
            <a:fillRect/>
          </a:stretch>
        </p:blipFill>
        <p:spPr bwMode="auto">
          <a:xfrm>
            <a:off x="508000" y="1685736"/>
            <a:ext cx="8127999" cy="4450112"/>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5274800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Cave</a:t>
            </a:r>
            <a:br>
              <a:rPr lang="en-US" dirty="0" smtClean="0"/>
            </a:br>
            <a:endParaRPr lang="en-US" dirty="0"/>
          </a:p>
        </p:txBody>
      </p:sp>
      <p:sp>
        <p:nvSpPr>
          <p:cNvPr id="4" name="Datumsplatzhalter 3"/>
          <p:cNvSpPr>
            <a:spLocks noGrp="1"/>
          </p:cNvSpPr>
          <p:nvPr>
            <p:ph type="dt" sz="half" idx="10"/>
          </p:nvPr>
        </p:nvSpPr>
        <p:spPr/>
        <p:txBody>
          <a:bodyPr/>
          <a:lstStyle/>
          <a:p>
            <a:r>
              <a:rPr lang="en-US" smtClean="0"/>
              <a:t>Oct. 5th. 2016</a:t>
            </a:r>
            <a:endParaRPr lang="de-DE" dirty="0"/>
          </a:p>
        </p:txBody>
      </p:sp>
      <p:sp>
        <p:nvSpPr>
          <p:cNvPr id="5" name="Fußzeilenplatzhalter 4"/>
          <p:cNvSpPr>
            <a:spLocks noGrp="1"/>
          </p:cNvSpPr>
          <p:nvPr>
            <p:ph type="ftr" sz="quarter" idx="11"/>
          </p:nvPr>
        </p:nvSpPr>
        <p:spPr/>
        <p:txBody>
          <a:bodyPr/>
          <a:lstStyle/>
          <a:p>
            <a:r>
              <a:rPr lang="en-US" smtClean="0"/>
              <a:t>ODIN Scope Setting Meeting, ESS Headquarters, Lund</a:t>
            </a:r>
            <a:endParaRPr lang="de-DE" dirty="0"/>
          </a:p>
        </p:txBody>
      </p:sp>
      <p:sp>
        <p:nvSpPr>
          <p:cNvPr id="6" name="Foliennummernplatzhalter 5"/>
          <p:cNvSpPr>
            <a:spLocks noGrp="1"/>
          </p:cNvSpPr>
          <p:nvPr>
            <p:ph type="sldNum" sz="quarter" idx="12"/>
          </p:nvPr>
        </p:nvSpPr>
        <p:spPr/>
        <p:txBody>
          <a:bodyPr/>
          <a:lstStyle/>
          <a:p>
            <a:fld id="{26D66C7B-9718-44F0-9D32-8F0736C0EA1F}" type="slidenum">
              <a:rPr lang="de-DE" smtClean="0"/>
              <a:pPr/>
              <a:t>45</a:t>
            </a:fld>
            <a:endParaRPr lang="de-DE" dirty="0"/>
          </a:p>
        </p:txBody>
      </p:sp>
      <p:pic>
        <p:nvPicPr>
          <p:cNvPr id="15362" name="Picture 2" descr="E:\_Projekte\Odin\Pixel\cave\cave-02.JPG"/>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1333" b="1333"/>
          <a:stretch>
            <a:fillRect/>
          </a:stretch>
        </p:blipFill>
        <p:spPr bwMode="auto">
          <a:xfrm>
            <a:off x="454375" y="1666856"/>
            <a:ext cx="8229600" cy="4505738"/>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3266459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Cave</a:t>
            </a:r>
            <a:br>
              <a:rPr lang="en-US" dirty="0" smtClean="0"/>
            </a:br>
            <a:endParaRPr lang="en-US" dirty="0"/>
          </a:p>
        </p:txBody>
      </p:sp>
      <p:sp>
        <p:nvSpPr>
          <p:cNvPr id="4" name="Datumsplatzhalter 3"/>
          <p:cNvSpPr>
            <a:spLocks noGrp="1"/>
          </p:cNvSpPr>
          <p:nvPr>
            <p:ph type="dt" sz="half" idx="10"/>
          </p:nvPr>
        </p:nvSpPr>
        <p:spPr/>
        <p:txBody>
          <a:bodyPr/>
          <a:lstStyle/>
          <a:p>
            <a:r>
              <a:rPr lang="en-US" smtClean="0"/>
              <a:t>Oct. 5th. 2016</a:t>
            </a:r>
            <a:endParaRPr lang="de-DE" dirty="0"/>
          </a:p>
        </p:txBody>
      </p:sp>
      <p:sp>
        <p:nvSpPr>
          <p:cNvPr id="5" name="Fußzeilenplatzhalter 4"/>
          <p:cNvSpPr>
            <a:spLocks noGrp="1"/>
          </p:cNvSpPr>
          <p:nvPr>
            <p:ph type="ftr" sz="quarter" idx="11"/>
          </p:nvPr>
        </p:nvSpPr>
        <p:spPr/>
        <p:txBody>
          <a:bodyPr/>
          <a:lstStyle/>
          <a:p>
            <a:r>
              <a:rPr lang="en-US" smtClean="0"/>
              <a:t>ODIN Scope Setting Meeting, ESS Headquarters, Lund</a:t>
            </a:r>
            <a:endParaRPr lang="de-DE" dirty="0"/>
          </a:p>
        </p:txBody>
      </p:sp>
      <p:sp>
        <p:nvSpPr>
          <p:cNvPr id="6" name="Foliennummernplatzhalter 5"/>
          <p:cNvSpPr>
            <a:spLocks noGrp="1"/>
          </p:cNvSpPr>
          <p:nvPr>
            <p:ph type="sldNum" sz="quarter" idx="12"/>
          </p:nvPr>
        </p:nvSpPr>
        <p:spPr/>
        <p:txBody>
          <a:bodyPr/>
          <a:lstStyle/>
          <a:p>
            <a:fld id="{26D66C7B-9718-44F0-9D32-8F0736C0EA1F}" type="slidenum">
              <a:rPr lang="de-DE" smtClean="0"/>
              <a:pPr/>
              <a:t>46</a:t>
            </a:fld>
            <a:endParaRPr lang="de-DE" dirty="0"/>
          </a:p>
        </p:txBody>
      </p:sp>
      <p:pic>
        <p:nvPicPr>
          <p:cNvPr id="18434" name="Picture 2" descr="E:\_Projekte\Odin\Pixel\cave\cave-05.JPG"/>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1333" b="1333"/>
          <a:stretch>
            <a:fillRect/>
          </a:stretch>
        </p:blipFill>
        <p:spPr bwMode="auto">
          <a:xfrm>
            <a:off x="457200" y="1666931"/>
            <a:ext cx="8229600" cy="4505738"/>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6518896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Cave - </a:t>
            </a:r>
            <a:r>
              <a:rPr lang="en-US" dirty="0" err="1" smtClean="0"/>
              <a:t>Beamstop</a:t>
            </a:r>
            <a:endParaRPr lang="en-US" dirty="0"/>
          </a:p>
        </p:txBody>
      </p:sp>
      <p:sp>
        <p:nvSpPr>
          <p:cNvPr id="4" name="Datumsplatzhalter 3"/>
          <p:cNvSpPr>
            <a:spLocks noGrp="1"/>
          </p:cNvSpPr>
          <p:nvPr>
            <p:ph type="dt" sz="half" idx="10"/>
          </p:nvPr>
        </p:nvSpPr>
        <p:spPr/>
        <p:txBody>
          <a:bodyPr/>
          <a:lstStyle/>
          <a:p>
            <a:r>
              <a:rPr lang="en-US" smtClean="0"/>
              <a:t>Oct. 5th. 2016</a:t>
            </a:r>
            <a:endParaRPr lang="de-DE" dirty="0"/>
          </a:p>
        </p:txBody>
      </p:sp>
      <p:sp>
        <p:nvSpPr>
          <p:cNvPr id="5" name="Fußzeilenplatzhalter 4"/>
          <p:cNvSpPr>
            <a:spLocks noGrp="1"/>
          </p:cNvSpPr>
          <p:nvPr>
            <p:ph type="ftr" sz="quarter" idx="11"/>
          </p:nvPr>
        </p:nvSpPr>
        <p:spPr/>
        <p:txBody>
          <a:bodyPr/>
          <a:lstStyle/>
          <a:p>
            <a:r>
              <a:rPr lang="en-US" smtClean="0"/>
              <a:t>ODIN Scope Setting Meeting, ESS Headquarters, Lund</a:t>
            </a:r>
            <a:endParaRPr lang="de-DE" dirty="0"/>
          </a:p>
        </p:txBody>
      </p:sp>
      <p:sp>
        <p:nvSpPr>
          <p:cNvPr id="6" name="Foliennummernplatzhalter 5"/>
          <p:cNvSpPr>
            <a:spLocks noGrp="1"/>
          </p:cNvSpPr>
          <p:nvPr>
            <p:ph type="sldNum" sz="quarter" idx="12"/>
          </p:nvPr>
        </p:nvSpPr>
        <p:spPr/>
        <p:txBody>
          <a:bodyPr/>
          <a:lstStyle/>
          <a:p>
            <a:fld id="{26D66C7B-9718-44F0-9D32-8F0736C0EA1F}" type="slidenum">
              <a:rPr lang="de-DE" smtClean="0"/>
              <a:pPr/>
              <a:t>47</a:t>
            </a:fld>
            <a:endParaRPr lang="de-DE" dirty="0"/>
          </a:p>
        </p:txBody>
      </p:sp>
      <p:pic>
        <p:nvPicPr>
          <p:cNvPr id="19458" name="Picture 2" descr="E:\_Projekte\Odin\Pixel\cave\cave-06.JPG"/>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1333" b="1333"/>
          <a:stretch>
            <a:fillRect/>
          </a:stretch>
        </p:blipFill>
        <p:spPr bwMode="auto">
          <a:xfrm>
            <a:off x="462213" y="1679624"/>
            <a:ext cx="8229600" cy="4505738"/>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3899904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Cave Interior</a:t>
            </a:r>
            <a:br>
              <a:rPr lang="en-US" dirty="0" smtClean="0"/>
            </a:br>
            <a:endParaRPr lang="en-US" dirty="0"/>
          </a:p>
        </p:txBody>
      </p:sp>
      <p:sp>
        <p:nvSpPr>
          <p:cNvPr id="4" name="Datumsplatzhalter 3"/>
          <p:cNvSpPr>
            <a:spLocks noGrp="1"/>
          </p:cNvSpPr>
          <p:nvPr>
            <p:ph type="dt" sz="half" idx="10"/>
          </p:nvPr>
        </p:nvSpPr>
        <p:spPr/>
        <p:txBody>
          <a:bodyPr/>
          <a:lstStyle/>
          <a:p>
            <a:r>
              <a:rPr lang="en-US" smtClean="0"/>
              <a:t>Oct. 5th. 2016</a:t>
            </a:r>
            <a:endParaRPr lang="de-DE" dirty="0"/>
          </a:p>
        </p:txBody>
      </p:sp>
      <p:sp>
        <p:nvSpPr>
          <p:cNvPr id="5" name="Fußzeilenplatzhalter 4"/>
          <p:cNvSpPr>
            <a:spLocks noGrp="1"/>
          </p:cNvSpPr>
          <p:nvPr>
            <p:ph type="ftr" sz="quarter" idx="11"/>
          </p:nvPr>
        </p:nvSpPr>
        <p:spPr/>
        <p:txBody>
          <a:bodyPr/>
          <a:lstStyle/>
          <a:p>
            <a:r>
              <a:rPr lang="en-US" smtClean="0"/>
              <a:t>ODIN Scope Setting Meeting, ESS Headquarters, Lund</a:t>
            </a:r>
            <a:endParaRPr lang="de-DE" dirty="0"/>
          </a:p>
        </p:txBody>
      </p:sp>
      <p:sp>
        <p:nvSpPr>
          <p:cNvPr id="6" name="Foliennummernplatzhalter 5"/>
          <p:cNvSpPr>
            <a:spLocks noGrp="1"/>
          </p:cNvSpPr>
          <p:nvPr>
            <p:ph type="sldNum" sz="quarter" idx="12"/>
          </p:nvPr>
        </p:nvSpPr>
        <p:spPr/>
        <p:txBody>
          <a:bodyPr/>
          <a:lstStyle/>
          <a:p>
            <a:fld id="{26D66C7B-9718-44F0-9D32-8F0736C0EA1F}" type="slidenum">
              <a:rPr lang="de-DE" smtClean="0"/>
              <a:pPr/>
              <a:t>48</a:t>
            </a:fld>
            <a:endParaRPr lang="de-DE" dirty="0"/>
          </a:p>
        </p:txBody>
      </p:sp>
      <p:pic>
        <p:nvPicPr>
          <p:cNvPr id="20482" name="Picture 2" descr="E:\_Projekte\Odin\Pixel\cave\cave-07.JPG"/>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1333" b="1333"/>
          <a:stretch>
            <a:fillRect/>
          </a:stretch>
        </p:blipFill>
        <p:spPr bwMode="auto">
          <a:xfrm>
            <a:off x="457197" y="1679121"/>
            <a:ext cx="8229600" cy="4505738"/>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8317173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dirty="0" smtClean="0"/>
              <a:t>Cave Interior</a:t>
            </a:r>
            <a:br>
              <a:rPr lang="en-US" dirty="0" smtClean="0"/>
            </a:br>
            <a:endParaRPr lang="en-US" dirty="0"/>
          </a:p>
        </p:txBody>
      </p:sp>
      <p:sp>
        <p:nvSpPr>
          <p:cNvPr id="4" name="Datumsplatzhalter 3"/>
          <p:cNvSpPr>
            <a:spLocks noGrp="1"/>
          </p:cNvSpPr>
          <p:nvPr>
            <p:ph type="dt" sz="half" idx="10"/>
          </p:nvPr>
        </p:nvSpPr>
        <p:spPr/>
        <p:txBody>
          <a:bodyPr/>
          <a:lstStyle/>
          <a:p>
            <a:r>
              <a:rPr lang="en-US" smtClean="0"/>
              <a:t>Oct. 5th. 2016</a:t>
            </a:r>
            <a:endParaRPr lang="de-DE" dirty="0"/>
          </a:p>
        </p:txBody>
      </p:sp>
      <p:sp>
        <p:nvSpPr>
          <p:cNvPr id="5" name="Fußzeilenplatzhalter 4"/>
          <p:cNvSpPr>
            <a:spLocks noGrp="1"/>
          </p:cNvSpPr>
          <p:nvPr>
            <p:ph type="ftr" sz="quarter" idx="11"/>
          </p:nvPr>
        </p:nvSpPr>
        <p:spPr/>
        <p:txBody>
          <a:bodyPr/>
          <a:lstStyle/>
          <a:p>
            <a:r>
              <a:rPr lang="en-US" smtClean="0"/>
              <a:t>ODIN Scope Setting Meeting, ESS Headquarters, Lund</a:t>
            </a:r>
            <a:endParaRPr lang="de-DE" dirty="0"/>
          </a:p>
        </p:txBody>
      </p:sp>
      <p:sp>
        <p:nvSpPr>
          <p:cNvPr id="6" name="Foliennummernplatzhalter 5"/>
          <p:cNvSpPr>
            <a:spLocks noGrp="1"/>
          </p:cNvSpPr>
          <p:nvPr>
            <p:ph type="sldNum" sz="quarter" idx="12"/>
          </p:nvPr>
        </p:nvSpPr>
        <p:spPr/>
        <p:txBody>
          <a:bodyPr/>
          <a:lstStyle/>
          <a:p>
            <a:fld id="{26D66C7B-9718-44F0-9D32-8F0736C0EA1F}" type="slidenum">
              <a:rPr lang="de-DE" smtClean="0"/>
              <a:pPr/>
              <a:t>49</a:t>
            </a:fld>
            <a:endParaRPr lang="de-DE" dirty="0"/>
          </a:p>
        </p:txBody>
      </p:sp>
      <p:pic>
        <p:nvPicPr>
          <p:cNvPr id="21506" name="Picture 2" descr="E:\_Projekte\Odin\Pixel\Instruments\setup002.JPG"/>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1333" b="1333"/>
          <a:stretch>
            <a:fillRect/>
          </a:stretch>
        </p:blipFill>
        <p:spPr bwMode="auto">
          <a:xfrm>
            <a:off x="455669" y="1624187"/>
            <a:ext cx="8229600" cy="4505738"/>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cxnSp>
        <p:nvCxnSpPr>
          <p:cNvPr id="21" name="Gerade Verbindung 20"/>
          <p:cNvCxnSpPr/>
          <p:nvPr/>
        </p:nvCxnSpPr>
        <p:spPr bwMode="auto">
          <a:xfrm flipV="1">
            <a:off x="7146950" y="3877056"/>
            <a:ext cx="226772" cy="560171"/>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99082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Level Requirements</a:t>
            </a:r>
            <a:endParaRPr lang="en-US" dirty="0"/>
          </a:p>
        </p:txBody>
      </p:sp>
      <p:sp>
        <p:nvSpPr>
          <p:cNvPr id="3" name="Content Placeholder 2"/>
          <p:cNvSpPr>
            <a:spLocks noGrp="1"/>
          </p:cNvSpPr>
          <p:nvPr>
            <p:ph idx="1"/>
          </p:nvPr>
        </p:nvSpPr>
        <p:spPr/>
        <p:txBody>
          <a:bodyPr/>
          <a:lstStyle/>
          <a:p>
            <a:r>
              <a:rPr lang="en-US" dirty="0" smtClean="0"/>
              <a:t>Large Samples: Field of View (FOV) up to 20</a:t>
            </a:r>
            <a:r>
              <a:rPr lang="en-US" dirty="0" smtClean="0">
                <a:latin typeface="Zapf Dingbats"/>
                <a:ea typeface="Zapf Dingbats"/>
                <a:cs typeface="Zapf Dingbats"/>
              </a:rPr>
              <a:t>✕</a:t>
            </a:r>
            <a:r>
              <a:rPr lang="en-US" dirty="0" smtClean="0"/>
              <a:t>20cm</a:t>
            </a:r>
            <a:r>
              <a:rPr lang="en-US" baseline="30000" dirty="0" smtClean="0"/>
              <a:t>2 </a:t>
            </a:r>
            <a:r>
              <a:rPr lang="en-AU" dirty="0" smtClean="0"/>
              <a:t>with an intensity homogeneity of more than 75%</a:t>
            </a:r>
            <a:endParaRPr lang="en-US" baseline="30000" dirty="0" smtClean="0"/>
          </a:p>
          <a:p>
            <a:r>
              <a:rPr lang="en-US" dirty="0" smtClean="0"/>
              <a:t>High resolution: Real space resolution of 10µm (smaller FOV)</a:t>
            </a:r>
          </a:p>
          <a:p>
            <a:r>
              <a:rPr lang="en-US" dirty="0" err="1" smtClean="0">
                <a:latin typeface="Wingdings"/>
                <a:ea typeface="Wingdings"/>
                <a:cs typeface="Wingdings"/>
              </a:rPr>
              <a:t></a:t>
            </a:r>
            <a:r>
              <a:rPr lang="en-US" dirty="0" smtClean="0"/>
              <a:t> Variable L/D (collimation): 100-10,000</a:t>
            </a:r>
          </a:p>
          <a:p>
            <a:pPr lvl="1"/>
            <a:r>
              <a:rPr lang="en-US" dirty="0" smtClean="0"/>
              <a:t>1:1 pixel resolution 6.5µm </a:t>
            </a:r>
            <a:r>
              <a:rPr lang="en-US" dirty="0" err="1" smtClean="0">
                <a:latin typeface="Wingdings"/>
                <a:ea typeface="Wingdings"/>
                <a:cs typeface="Wingdings"/>
              </a:rPr>
              <a:t></a:t>
            </a:r>
            <a:r>
              <a:rPr lang="en-US" dirty="0" smtClean="0"/>
              <a:t> FOV=14</a:t>
            </a:r>
            <a:r>
              <a:rPr lang="en-US" dirty="0" smtClean="0">
                <a:latin typeface="Zapf Dingbats"/>
                <a:ea typeface="Zapf Dingbats"/>
                <a:cs typeface="Zapf Dingbats"/>
              </a:rPr>
              <a:t>✕</a:t>
            </a:r>
            <a:r>
              <a:rPr lang="en-US" dirty="0" smtClean="0"/>
              <a:t>14mm</a:t>
            </a:r>
            <a:r>
              <a:rPr lang="en-US" baseline="30000" dirty="0" smtClean="0"/>
              <a:t>2</a:t>
            </a:r>
            <a:endParaRPr lang="en-US" dirty="0" smtClean="0"/>
          </a:p>
          <a:p>
            <a:pPr lvl="1"/>
            <a:r>
              <a:rPr lang="en-US" dirty="0" smtClean="0"/>
              <a:t>Geometric blur </a:t>
            </a:r>
            <a:r>
              <a:rPr lang="en-US" dirty="0" err="1" smtClean="0"/>
              <a:t>Δd</a:t>
            </a:r>
            <a:r>
              <a:rPr lang="en-US" dirty="0" smtClean="0"/>
              <a:t> when sample – detector distance </a:t>
            </a:r>
            <a:r>
              <a:rPr lang="en-US" dirty="0" err="1" smtClean="0"/>
              <a:t>l</a:t>
            </a:r>
            <a:r>
              <a:rPr lang="en-US" dirty="0" smtClean="0"/>
              <a:t>=10mm:</a:t>
            </a:r>
          </a:p>
          <a:p>
            <a:pPr lvl="1"/>
            <a:r>
              <a:rPr lang="en-US" dirty="0" err="1" smtClean="0"/>
              <a:t>Δd</a:t>
            </a:r>
            <a:r>
              <a:rPr lang="en-US" dirty="0" smtClean="0"/>
              <a:t> = </a:t>
            </a:r>
            <a:r>
              <a:rPr lang="en-US" dirty="0" err="1" smtClean="0"/>
              <a:t>l</a:t>
            </a:r>
            <a:r>
              <a:rPr lang="en-US" dirty="0" smtClean="0"/>
              <a:t>/(L/D) = 1µm</a:t>
            </a:r>
          </a:p>
          <a:p>
            <a:pPr lvl="0"/>
            <a:r>
              <a:rPr lang="en-US" dirty="0" smtClean="0"/>
              <a:t>ODIN shall be able to cover a neutron wavelength range from 1 to 20 Å to make optimal use of </a:t>
            </a:r>
            <a:r>
              <a:rPr lang="en-US" dirty="0" err="1" smtClean="0"/>
              <a:t>ESS’s</a:t>
            </a:r>
            <a:r>
              <a:rPr lang="en-US" dirty="0" smtClean="0"/>
              <a:t> spectrum.</a:t>
            </a:r>
          </a:p>
          <a:p>
            <a:pPr lvl="0"/>
            <a:r>
              <a:rPr lang="en-GB" dirty="0" smtClean="0"/>
              <a:t>Different wavelength resolutions of 10%, 1% and down to below 0.5% for spectra from 1 </a:t>
            </a:r>
            <a:r>
              <a:rPr lang="en-US" dirty="0" smtClean="0"/>
              <a:t>Å</a:t>
            </a:r>
            <a:r>
              <a:rPr lang="en-GB" dirty="0" smtClean="0"/>
              <a:t> to 10 </a:t>
            </a:r>
            <a:r>
              <a:rPr lang="en-US" dirty="0" smtClean="0"/>
              <a:t>Å</a:t>
            </a:r>
            <a:r>
              <a:rPr lang="en-GB" dirty="0" smtClean="0"/>
              <a:t> and 1 </a:t>
            </a:r>
            <a:r>
              <a:rPr lang="en-US" dirty="0" smtClean="0"/>
              <a:t>Å</a:t>
            </a:r>
            <a:r>
              <a:rPr lang="en-GB" dirty="0" smtClean="0"/>
              <a:t> to 5.5 </a:t>
            </a:r>
            <a:r>
              <a:rPr lang="en-US" dirty="0" smtClean="0"/>
              <a:t>Å</a:t>
            </a:r>
            <a:r>
              <a:rPr lang="en-GB" dirty="0" smtClean="0"/>
              <a:t> shall be available, respectively. </a:t>
            </a:r>
            <a:endParaRPr lang="en-US" dirty="0" smtClean="0"/>
          </a:p>
        </p:txBody>
      </p:sp>
      <p:sp>
        <p:nvSpPr>
          <p:cNvPr id="4" name="Date Placeholder 3"/>
          <p:cNvSpPr>
            <a:spLocks noGrp="1"/>
          </p:cNvSpPr>
          <p:nvPr>
            <p:ph type="dt" sz="half" idx="10"/>
          </p:nvPr>
        </p:nvSpPr>
        <p:spPr/>
        <p:txBody>
          <a:bodyPr/>
          <a:lstStyle/>
          <a:p>
            <a:r>
              <a:rPr lang="en-US" smtClean="0"/>
              <a:t>Oct. 5th. 2016</a:t>
            </a:r>
            <a:endParaRPr lang="en-US"/>
          </a:p>
        </p:txBody>
      </p:sp>
      <p:sp>
        <p:nvSpPr>
          <p:cNvPr id="5" name="Slide Number Placeholder 4"/>
          <p:cNvSpPr>
            <a:spLocks noGrp="1"/>
          </p:cNvSpPr>
          <p:nvPr>
            <p:ph type="sldNum" sz="quarter" idx="12"/>
          </p:nvPr>
        </p:nvSpPr>
        <p:spPr/>
        <p:txBody>
          <a:bodyPr/>
          <a:lstStyle/>
          <a:p>
            <a:fld id="{E8A1288F-6C5F-6A48-B6D2-5A150C026086}" type="slidenum">
              <a:rPr lang="en-US" smtClean="0"/>
              <a:pPr/>
              <a:t>5</a:t>
            </a:fld>
            <a:endParaRPr lang="en-US"/>
          </a:p>
        </p:txBody>
      </p:sp>
      <p:sp>
        <p:nvSpPr>
          <p:cNvPr id="6" name="Footer Placeholder 5"/>
          <p:cNvSpPr>
            <a:spLocks noGrp="1"/>
          </p:cNvSpPr>
          <p:nvPr>
            <p:ph type="ftr" sz="quarter" idx="11"/>
          </p:nvPr>
        </p:nvSpPr>
        <p:spPr/>
        <p:txBody>
          <a:bodyPr/>
          <a:lstStyle/>
          <a:p>
            <a:r>
              <a:rPr lang="en-US" smtClean="0"/>
              <a:t>ODIN Scope Setting Meeting, ESS Headquarters, Lund</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STAP Recommendation</a:t>
            </a:r>
            <a:endParaRPr lang="en-US" dirty="0"/>
          </a:p>
        </p:txBody>
      </p:sp>
      <p:sp>
        <p:nvSpPr>
          <p:cNvPr id="3" name="Content Placeholder 2"/>
          <p:cNvSpPr>
            <a:spLocks noGrp="1"/>
          </p:cNvSpPr>
          <p:nvPr>
            <p:ph idx="1"/>
          </p:nvPr>
        </p:nvSpPr>
        <p:spPr/>
        <p:txBody>
          <a:bodyPr/>
          <a:lstStyle/>
          <a:p>
            <a:pPr marL="0" indent="0">
              <a:buNone/>
            </a:pPr>
            <a:r>
              <a:rPr lang="en-US" dirty="0" smtClean="0"/>
              <a:t>“STAP has serious concerns that the recent ESS cost category assignment is inadequate to develop ODIN to its full potential and the funding issue needs to be addressed urgently before the phase 2 process begins”</a:t>
            </a:r>
          </a:p>
          <a:p>
            <a:pPr marL="0" indent="0">
              <a:buNone/>
            </a:pPr>
            <a:r>
              <a:rPr lang="en-US" dirty="0" smtClean="0"/>
              <a:t>“strong budget commitment and technical plans for implementing these capabilities should not be an afterthought”</a:t>
            </a:r>
          </a:p>
          <a:p>
            <a:pPr marL="0" indent="0">
              <a:buNone/>
            </a:pPr>
            <a:r>
              <a:rPr lang="en-US" dirty="0" smtClean="0"/>
              <a:t>“</a:t>
            </a:r>
            <a:r>
              <a:rPr lang="en-US" i="1" dirty="0" smtClean="0"/>
              <a:t>STAP is of unanimous opinion that  the current cost category A is inadequate to construct ODIN to fully utilizes and take advantage of  ESS beam and geometry, incorporate modes of operation that are unique to ESS and world’s best, and provide unique and new classes of research and service opportunities that will be not available elsewhere.”</a:t>
            </a:r>
          </a:p>
        </p:txBody>
      </p:sp>
      <p:sp>
        <p:nvSpPr>
          <p:cNvPr id="4" name="Date Placeholder 3"/>
          <p:cNvSpPr>
            <a:spLocks noGrp="1"/>
          </p:cNvSpPr>
          <p:nvPr>
            <p:ph type="dt" sz="half" idx="10"/>
          </p:nvPr>
        </p:nvSpPr>
        <p:spPr/>
        <p:txBody>
          <a:bodyPr/>
          <a:lstStyle/>
          <a:p>
            <a:r>
              <a:rPr lang="en-US" smtClean="0"/>
              <a:t>Oct. 5th. 2016</a:t>
            </a:r>
            <a:endParaRPr lang="en-US"/>
          </a:p>
        </p:txBody>
      </p:sp>
      <p:sp>
        <p:nvSpPr>
          <p:cNvPr id="5" name="Footer Placeholder 4"/>
          <p:cNvSpPr>
            <a:spLocks noGrp="1"/>
          </p:cNvSpPr>
          <p:nvPr>
            <p:ph type="ftr" sz="quarter" idx="11"/>
          </p:nvPr>
        </p:nvSpPr>
        <p:spPr/>
        <p:txBody>
          <a:bodyPr/>
          <a:lstStyle/>
          <a:p>
            <a:r>
              <a:rPr lang="en-US" smtClean="0"/>
              <a:t>ODIN Scope Setting Meeting, ESS Headquarters, Lund</a:t>
            </a:r>
            <a:endParaRPr lang="en-US"/>
          </a:p>
        </p:txBody>
      </p:sp>
      <p:sp>
        <p:nvSpPr>
          <p:cNvPr id="6" name="Slide Number Placeholder 5"/>
          <p:cNvSpPr>
            <a:spLocks noGrp="1"/>
          </p:cNvSpPr>
          <p:nvPr>
            <p:ph type="sldNum" sz="quarter" idx="12"/>
          </p:nvPr>
        </p:nvSpPr>
        <p:spPr/>
        <p:txBody>
          <a:bodyPr/>
          <a:lstStyle/>
          <a:p>
            <a:fld id="{E8A1288F-6C5F-6A48-B6D2-5A150C026086}" type="slidenum">
              <a:rPr lang="en-US" smtClean="0"/>
              <a:pPr/>
              <a:t>50</a:t>
            </a:fld>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STAP Recommendation</a:t>
            </a:r>
            <a:endParaRPr lang="en-US" dirty="0"/>
          </a:p>
        </p:txBody>
      </p:sp>
      <p:sp>
        <p:nvSpPr>
          <p:cNvPr id="3" name="Content Placeholder 2"/>
          <p:cNvSpPr>
            <a:spLocks noGrp="1"/>
          </p:cNvSpPr>
          <p:nvPr>
            <p:ph idx="1"/>
          </p:nvPr>
        </p:nvSpPr>
        <p:spPr/>
        <p:txBody>
          <a:bodyPr/>
          <a:lstStyle/>
          <a:p>
            <a:pPr marL="0" indent="0">
              <a:buNone/>
            </a:pPr>
            <a:r>
              <a:rPr lang="en-US" dirty="0" smtClean="0"/>
              <a:t>“The current cost category A budget will likely handicap ODIN from the beginning”</a:t>
            </a:r>
          </a:p>
          <a:p>
            <a:pPr marL="0" indent="0">
              <a:buNone/>
            </a:pPr>
            <a:endParaRPr lang="en-US" dirty="0" smtClean="0"/>
          </a:p>
          <a:p>
            <a:pPr marL="0" indent="0">
              <a:buNone/>
            </a:pPr>
            <a:r>
              <a:rPr lang="en-US" dirty="0" smtClean="0"/>
              <a:t>“The new budget (about 12 million Euros) is a compromise that mitigates some of the concerns that STAP has.  However, STAP still strongly recommends that ESS re-reviews the current allocation to enable ODIN to be developed as world’s best instrument as originally envisioned.”</a:t>
            </a:r>
          </a:p>
          <a:p>
            <a:pPr marL="0" indent="0">
              <a:buNone/>
            </a:pPr>
            <a:endParaRPr lang="en-US" dirty="0" smtClean="0"/>
          </a:p>
          <a:p>
            <a:pPr marL="0" indent="0">
              <a:buNone/>
            </a:pPr>
            <a:r>
              <a:rPr lang="en-US" b="1" i="1" dirty="0" smtClean="0"/>
              <a:t>“STAP again in the strongest possible term recommends that the budget of ODIN is re-assessed before the upcoming tollgate review and to a minimum, awarded a Cost Category B status.”   </a:t>
            </a:r>
            <a:endParaRPr lang="en-US" dirty="0" smtClean="0"/>
          </a:p>
          <a:p>
            <a:endParaRPr lang="en-US" dirty="0"/>
          </a:p>
        </p:txBody>
      </p:sp>
      <p:sp>
        <p:nvSpPr>
          <p:cNvPr id="4" name="Date Placeholder 3"/>
          <p:cNvSpPr>
            <a:spLocks noGrp="1"/>
          </p:cNvSpPr>
          <p:nvPr>
            <p:ph type="dt" sz="half" idx="10"/>
          </p:nvPr>
        </p:nvSpPr>
        <p:spPr/>
        <p:txBody>
          <a:bodyPr/>
          <a:lstStyle/>
          <a:p>
            <a:r>
              <a:rPr lang="en-US" smtClean="0"/>
              <a:t>Oct. 5th. 2016</a:t>
            </a:r>
            <a:endParaRPr lang="en-US"/>
          </a:p>
        </p:txBody>
      </p:sp>
      <p:sp>
        <p:nvSpPr>
          <p:cNvPr id="5" name="Footer Placeholder 4"/>
          <p:cNvSpPr>
            <a:spLocks noGrp="1"/>
          </p:cNvSpPr>
          <p:nvPr>
            <p:ph type="ftr" sz="quarter" idx="11"/>
          </p:nvPr>
        </p:nvSpPr>
        <p:spPr/>
        <p:txBody>
          <a:bodyPr/>
          <a:lstStyle/>
          <a:p>
            <a:r>
              <a:rPr lang="en-US" smtClean="0"/>
              <a:t>ODIN Scope Setting Meeting, ESS Headquarters, Lund</a:t>
            </a:r>
            <a:endParaRPr lang="en-US"/>
          </a:p>
        </p:txBody>
      </p:sp>
      <p:sp>
        <p:nvSpPr>
          <p:cNvPr id="6" name="Slide Number Placeholder 5"/>
          <p:cNvSpPr>
            <a:spLocks noGrp="1"/>
          </p:cNvSpPr>
          <p:nvPr>
            <p:ph type="sldNum" sz="quarter" idx="12"/>
          </p:nvPr>
        </p:nvSpPr>
        <p:spPr/>
        <p:txBody>
          <a:bodyPr/>
          <a:lstStyle/>
          <a:p>
            <a:fld id="{E8A1288F-6C5F-6A48-B6D2-5A150C026086}" type="slidenum">
              <a:rPr lang="en-US" smtClean="0"/>
              <a:pPr/>
              <a:t>51</a:t>
            </a:fld>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sz="8000" dirty="0" smtClean="0"/>
              <a:t>Thank You!</a:t>
            </a:r>
            <a:endParaRPr lang="en-US" sz="80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MNCP – Cave Antechamber</a:t>
            </a:r>
            <a:endParaRPr lang="en-US" dirty="0"/>
          </a:p>
        </p:txBody>
      </p:sp>
      <p:pic>
        <p:nvPicPr>
          <p:cNvPr id="7" name="Content Placeholder 6" descr="Screen Shot 2016-10-04 at 11.19.59 PM.png"/>
          <p:cNvPicPr>
            <a:picLocks noGrp="1" noChangeAspect="1"/>
          </p:cNvPicPr>
          <p:nvPr>
            <p:ph idx="1"/>
          </p:nvPr>
        </p:nvPicPr>
        <p:blipFill>
          <a:blip r:embed="rId2"/>
          <a:srcRect l="-37864" r="-37864"/>
          <a:stretch>
            <a:fillRect/>
          </a:stretch>
        </p:blipFill>
        <p:spPr/>
      </p:pic>
      <p:sp>
        <p:nvSpPr>
          <p:cNvPr id="4" name="Date Placeholder 3"/>
          <p:cNvSpPr>
            <a:spLocks noGrp="1"/>
          </p:cNvSpPr>
          <p:nvPr>
            <p:ph type="dt" sz="half" idx="10"/>
          </p:nvPr>
        </p:nvSpPr>
        <p:spPr/>
        <p:txBody>
          <a:bodyPr/>
          <a:lstStyle/>
          <a:p>
            <a:r>
              <a:rPr lang="en-US" smtClean="0"/>
              <a:t>Oct. 5th. 2016</a:t>
            </a:r>
            <a:endParaRPr lang="en-US"/>
          </a:p>
        </p:txBody>
      </p:sp>
      <p:sp>
        <p:nvSpPr>
          <p:cNvPr id="5" name="Footer Placeholder 4"/>
          <p:cNvSpPr>
            <a:spLocks noGrp="1"/>
          </p:cNvSpPr>
          <p:nvPr>
            <p:ph type="ftr" sz="quarter" idx="11"/>
          </p:nvPr>
        </p:nvSpPr>
        <p:spPr/>
        <p:txBody>
          <a:bodyPr/>
          <a:lstStyle/>
          <a:p>
            <a:r>
              <a:rPr lang="en-US" smtClean="0"/>
              <a:t>ODIN Scope Setting Meeting, ESS Headquarters, Lund</a:t>
            </a:r>
            <a:endParaRPr lang="en-US"/>
          </a:p>
        </p:txBody>
      </p:sp>
      <p:sp>
        <p:nvSpPr>
          <p:cNvPr id="6" name="Slide Number Placeholder 5"/>
          <p:cNvSpPr>
            <a:spLocks noGrp="1"/>
          </p:cNvSpPr>
          <p:nvPr>
            <p:ph type="sldNum" sz="quarter" idx="12"/>
          </p:nvPr>
        </p:nvSpPr>
        <p:spPr/>
        <p:txBody>
          <a:bodyPr/>
          <a:lstStyle/>
          <a:p>
            <a:fld id="{E8A1288F-6C5F-6A48-B6D2-5A150C026086}" type="slidenum">
              <a:rPr lang="en-US" smtClean="0"/>
              <a:pPr/>
              <a:t>53</a:t>
            </a:fld>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Level Requirements</a:t>
            </a:r>
            <a:endParaRPr lang="en-US" dirty="0"/>
          </a:p>
        </p:txBody>
      </p:sp>
      <p:sp>
        <p:nvSpPr>
          <p:cNvPr id="3" name="Content Placeholder 2"/>
          <p:cNvSpPr>
            <a:spLocks noGrp="1"/>
          </p:cNvSpPr>
          <p:nvPr>
            <p:ph idx="1"/>
          </p:nvPr>
        </p:nvSpPr>
        <p:spPr/>
        <p:txBody>
          <a:bodyPr/>
          <a:lstStyle/>
          <a:p>
            <a:pPr lvl="0"/>
            <a:r>
              <a:rPr lang="en-GB" dirty="0" smtClean="0"/>
              <a:t>Bandwidths up to about 4.5 </a:t>
            </a:r>
            <a:r>
              <a:rPr lang="en-US" dirty="0" smtClean="0"/>
              <a:t>Å and 9 Å in every pulse and single pulse suppression modes shall be freely selectable at least between 1 Å and 20 Å. </a:t>
            </a:r>
          </a:p>
          <a:p>
            <a:pPr lvl="0"/>
            <a:r>
              <a:rPr lang="en-AU" dirty="0" smtClean="0"/>
              <a:t>In kinetic measurements time resolutions below 70 ms shall be achievable. </a:t>
            </a:r>
            <a:endParaRPr lang="en-US" dirty="0" smtClean="0"/>
          </a:p>
          <a:p>
            <a:pPr lvl="0"/>
            <a:r>
              <a:rPr lang="en-AU" dirty="0" smtClean="0"/>
              <a:t>Time resolutions of the order of 1 µ</a:t>
            </a:r>
            <a:r>
              <a:rPr lang="en-AU" dirty="0" err="1" smtClean="0"/>
              <a:t>s</a:t>
            </a:r>
            <a:r>
              <a:rPr lang="en-AU" dirty="0" smtClean="0"/>
              <a:t> shall be possible in quasi-stroboscopic mode.  </a:t>
            </a:r>
            <a:endParaRPr lang="en-US" dirty="0" smtClean="0"/>
          </a:p>
          <a:p>
            <a:pPr lvl="0"/>
            <a:r>
              <a:rPr lang="en-AU" dirty="0" smtClean="0"/>
              <a:t>Gamma and fast neutron background as low as reasonably possible.</a:t>
            </a:r>
            <a:endParaRPr lang="en-US" dirty="0" smtClean="0"/>
          </a:p>
          <a:p>
            <a:r>
              <a:rPr lang="en-AU" dirty="0" smtClean="0"/>
              <a:t>Complementary x-ray contrast with comparable spatial resolution (10 </a:t>
            </a:r>
            <a:r>
              <a:rPr lang="en-AU" dirty="0" err="1" smtClean="0"/>
              <a:t>μm</a:t>
            </a:r>
            <a:r>
              <a:rPr lang="en-AU" dirty="0" smtClean="0"/>
              <a:t>) when full scope is realized</a:t>
            </a:r>
            <a:r>
              <a:rPr lang="en-US" dirty="0" smtClean="0"/>
              <a:t> </a:t>
            </a:r>
          </a:p>
          <a:p>
            <a:r>
              <a:rPr lang="en-US" dirty="0" smtClean="0"/>
              <a:t>Diffraction capabilities equivalent wavelength resolution (full scope): ∆ </a:t>
            </a:r>
            <a:r>
              <a:rPr lang="en-US" dirty="0" err="1" smtClean="0"/>
              <a:t>λ/λ</a:t>
            </a:r>
            <a:r>
              <a:rPr lang="en-US" dirty="0" smtClean="0"/>
              <a:t>=0.3%≈ tan</a:t>
            </a:r>
            <a:r>
              <a:rPr lang="en-US" baseline="30000" dirty="0" smtClean="0"/>
              <a:t>-1</a:t>
            </a:r>
            <a:r>
              <a:rPr lang="en-US" dirty="0" smtClean="0"/>
              <a:t>(</a:t>
            </a:r>
            <a:r>
              <a:rPr lang="en-US" dirty="0" smtClean="0">
                <a:sym typeface="Symbol"/>
              </a:rPr>
              <a:t></a:t>
            </a:r>
            <a:r>
              <a:rPr lang="en-US" dirty="0" smtClean="0"/>
              <a:t>)∆x/R; 2</a:t>
            </a:r>
            <a:r>
              <a:rPr lang="en-US" dirty="0" smtClean="0">
                <a:sym typeface="Symbol"/>
              </a:rPr>
              <a:t></a:t>
            </a:r>
            <a:r>
              <a:rPr lang="en-US" dirty="0" smtClean="0"/>
              <a:t>=90°; ∆</a:t>
            </a:r>
            <a:r>
              <a:rPr lang="en-US" dirty="0" err="1" smtClean="0"/>
              <a:t>x</a:t>
            </a:r>
            <a:r>
              <a:rPr lang="en-US" dirty="0" smtClean="0"/>
              <a:t>=0.003m: R = ∆x/.003 ≥1m </a:t>
            </a:r>
          </a:p>
          <a:p>
            <a:endParaRPr lang="en-US" dirty="0"/>
          </a:p>
        </p:txBody>
      </p:sp>
      <p:sp>
        <p:nvSpPr>
          <p:cNvPr id="4" name="Date Placeholder 3"/>
          <p:cNvSpPr>
            <a:spLocks noGrp="1"/>
          </p:cNvSpPr>
          <p:nvPr>
            <p:ph type="dt" sz="half" idx="10"/>
          </p:nvPr>
        </p:nvSpPr>
        <p:spPr/>
        <p:txBody>
          <a:bodyPr/>
          <a:lstStyle/>
          <a:p>
            <a:r>
              <a:rPr lang="en-US" smtClean="0"/>
              <a:t>Oct. 5th. 2016</a:t>
            </a:r>
            <a:endParaRPr lang="en-US"/>
          </a:p>
        </p:txBody>
      </p:sp>
      <p:sp>
        <p:nvSpPr>
          <p:cNvPr id="5" name="Slide Number Placeholder 4"/>
          <p:cNvSpPr>
            <a:spLocks noGrp="1"/>
          </p:cNvSpPr>
          <p:nvPr>
            <p:ph type="sldNum" sz="quarter" idx="12"/>
          </p:nvPr>
        </p:nvSpPr>
        <p:spPr/>
        <p:txBody>
          <a:bodyPr/>
          <a:lstStyle/>
          <a:p>
            <a:fld id="{E8A1288F-6C5F-6A48-B6D2-5A150C026086}" type="slidenum">
              <a:rPr lang="en-US" smtClean="0"/>
              <a:pPr/>
              <a:t>6</a:t>
            </a:fld>
            <a:endParaRPr lang="en-US"/>
          </a:p>
        </p:txBody>
      </p:sp>
      <p:sp>
        <p:nvSpPr>
          <p:cNvPr id="6" name="Footer Placeholder 5"/>
          <p:cNvSpPr>
            <a:spLocks noGrp="1"/>
          </p:cNvSpPr>
          <p:nvPr>
            <p:ph type="ftr" sz="quarter" idx="11"/>
          </p:nvPr>
        </p:nvSpPr>
        <p:spPr/>
        <p:txBody>
          <a:bodyPr/>
          <a:lstStyle/>
          <a:p>
            <a:r>
              <a:rPr lang="en-US" smtClean="0"/>
              <a:t>ODIN Scope Setting Meeting, ESS Headquarters, Lund</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ODIN sketch</a:t>
            </a:r>
            <a:endParaRPr lang="en-US" dirty="0"/>
          </a:p>
        </p:txBody>
      </p:sp>
      <p:sp>
        <p:nvSpPr>
          <p:cNvPr id="4" name="Date Placeholder 3"/>
          <p:cNvSpPr>
            <a:spLocks noGrp="1"/>
          </p:cNvSpPr>
          <p:nvPr>
            <p:ph type="dt" sz="half" idx="10"/>
          </p:nvPr>
        </p:nvSpPr>
        <p:spPr/>
        <p:txBody>
          <a:bodyPr/>
          <a:lstStyle/>
          <a:p>
            <a:r>
              <a:rPr lang="en-US" smtClean="0"/>
              <a:t>Oct. 5th. 2016</a:t>
            </a:r>
            <a:endParaRPr lang="en-US"/>
          </a:p>
        </p:txBody>
      </p:sp>
      <p:sp>
        <p:nvSpPr>
          <p:cNvPr id="5" name="Slide Number Placeholder 4"/>
          <p:cNvSpPr>
            <a:spLocks noGrp="1"/>
          </p:cNvSpPr>
          <p:nvPr>
            <p:ph type="sldNum" sz="quarter" idx="12"/>
          </p:nvPr>
        </p:nvSpPr>
        <p:spPr/>
        <p:txBody>
          <a:bodyPr/>
          <a:lstStyle/>
          <a:p>
            <a:fld id="{E8A1288F-6C5F-6A48-B6D2-5A150C026086}" type="slidenum">
              <a:rPr lang="en-US" smtClean="0"/>
              <a:pPr/>
              <a:t>7</a:t>
            </a:fld>
            <a:endParaRPr lang="en-US"/>
          </a:p>
        </p:txBody>
      </p:sp>
      <p:sp>
        <p:nvSpPr>
          <p:cNvPr id="6" name="Footer Placeholder 5"/>
          <p:cNvSpPr>
            <a:spLocks noGrp="1"/>
          </p:cNvSpPr>
          <p:nvPr>
            <p:ph type="ftr" sz="quarter" idx="11"/>
          </p:nvPr>
        </p:nvSpPr>
        <p:spPr/>
        <p:txBody>
          <a:bodyPr/>
          <a:lstStyle/>
          <a:p>
            <a:r>
              <a:rPr lang="en-US" smtClean="0"/>
              <a:t>ODIN Scope Setting Meeting, ESS Headquarters, Lund</a:t>
            </a:r>
            <a:endParaRPr lang="en-US"/>
          </a:p>
        </p:txBody>
      </p:sp>
      <p:pic>
        <p:nvPicPr>
          <p:cNvPr id="7" name="Picture 2" descr="E:\_Projekte\Odin\Pixel\Gesamt\Odin gesamt-008.JPG"/>
          <p:cNvPicPr>
            <a:picLocks noChangeAspect="1" noChangeArrowheads="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10820" y="1589921"/>
            <a:ext cx="7910400" cy="444960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ODIN Cave sketch</a:t>
            </a:r>
            <a:endParaRPr lang="en-US" dirty="0"/>
          </a:p>
        </p:txBody>
      </p:sp>
      <p:sp>
        <p:nvSpPr>
          <p:cNvPr id="4" name="Date Placeholder 3"/>
          <p:cNvSpPr>
            <a:spLocks noGrp="1"/>
          </p:cNvSpPr>
          <p:nvPr>
            <p:ph type="dt" sz="half" idx="10"/>
          </p:nvPr>
        </p:nvSpPr>
        <p:spPr/>
        <p:txBody>
          <a:bodyPr/>
          <a:lstStyle/>
          <a:p>
            <a:r>
              <a:rPr lang="en-US" smtClean="0"/>
              <a:t>Oct. 5th. 2016</a:t>
            </a:r>
            <a:endParaRPr lang="en-US"/>
          </a:p>
        </p:txBody>
      </p:sp>
      <p:sp>
        <p:nvSpPr>
          <p:cNvPr id="5" name="Slide Number Placeholder 4"/>
          <p:cNvSpPr>
            <a:spLocks noGrp="1"/>
          </p:cNvSpPr>
          <p:nvPr>
            <p:ph type="sldNum" sz="quarter" idx="12"/>
          </p:nvPr>
        </p:nvSpPr>
        <p:spPr/>
        <p:txBody>
          <a:bodyPr/>
          <a:lstStyle/>
          <a:p>
            <a:fld id="{E8A1288F-6C5F-6A48-B6D2-5A150C026086}" type="slidenum">
              <a:rPr lang="en-US" smtClean="0"/>
              <a:pPr/>
              <a:t>8</a:t>
            </a:fld>
            <a:endParaRPr lang="en-US"/>
          </a:p>
        </p:txBody>
      </p:sp>
      <p:sp>
        <p:nvSpPr>
          <p:cNvPr id="6" name="Footer Placeholder 5"/>
          <p:cNvSpPr>
            <a:spLocks noGrp="1"/>
          </p:cNvSpPr>
          <p:nvPr>
            <p:ph type="ftr" sz="quarter" idx="11"/>
          </p:nvPr>
        </p:nvSpPr>
        <p:spPr/>
        <p:txBody>
          <a:bodyPr/>
          <a:lstStyle/>
          <a:p>
            <a:r>
              <a:rPr lang="en-US" smtClean="0"/>
              <a:t>ODIN Scope Setting Meeting, ESS Headquarters, Lund</a:t>
            </a:r>
            <a:endParaRPr lang="en-US"/>
          </a:p>
        </p:txBody>
      </p:sp>
      <p:pic>
        <p:nvPicPr>
          <p:cNvPr id="8" name="Picture 2" descr="E:\_Projekte\Odin\Pixel\Instruments\setup002.JPG"/>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55669" y="1516097"/>
            <a:ext cx="8229600" cy="462915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err="1" smtClean="0"/>
              <a:t>Full</a:t>
            </a:r>
            <a:r>
              <a:rPr lang="de-CH" dirty="0" smtClean="0"/>
              <a:t> </a:t>
            </a:r>
            <a:r>
              <a:rPr lang="de-CH" dirty="0" err="1" smtClean="0"/>
              <a:t>scope</a:t>
            </a:r>
            <a:r>
              <a:rPr lang="de-CH" dirty="0" smtClean="0"/>
              <a:t> </a:t>
            </a:r>
            <a:r>
              <a:rPr lang="de-CH" dirty="0" err="1" smtClean="0"/>
              <a:t>of</a:t>
            </a:r>
            <a:r>
              <a:rPr lang="de-CH" dirty="0" smtClean="0"/>
              <a:t> ODIN</a:t>
            </a:r>
            <a:endParaRPr lang="de-CH" dirty="0"/>
          </a:p>
        </p:txBody>
      </p:sp>
      <p:sp>
        <p:nvSpPr>
          <p:cNvPr id="7" name="Inhaltsplatzhalter 1"/>
          <p:cNvSpPr>
            <a:spLocks noGrp="1"/>
          </p:cNvSpPr>
          <p:nvPr>
            <p:ph sz="quarter" idx="4294967295"/>
          </p:nvPr>
        </p:nvSpPr>
        <p:spPr>
          <a:xfrm>
            <a:off x="611560" y="1552339"/>
            <a:ext cx="8024440" cy="3800430"/>
          </a:xfrm>
          <a:prstGeom prst="rect">
            <a:avLst/>
          </a:prstGeom>
        </p:spPr>
        <p:txBody>
          <a:bodyPr/>
          <a:lstStyle/>
          <a:p>
            <a:r>
              <a:rPr lang="en-US" dirty="0" smtClean="0"/>
              <a:t>White beam imaging with best spatial resolution and variable </a:t>
            </a:r>
            <a:r>
              <a:rPr lang="en-US" dirty="0" err="1" smtClean="0"/>
              <a:t>FoV</a:t>
            </a:r>
            <a:r>
              <a:rPr lang="en-US" dirty="0" smtClean="0"/>
              <a:t>:</a:t>
            </a:r>
          </a:p>
          <a:p>
            <a:pPr lvl="1"/>
            <a:r>
              <a:rPr lang="en-US" sz="1800" dirty="0" smtClean="0"/>
              <a:t>Big objects thanks to the 20 </a:t>
            </a:r>
            <a:r>
              <a:rPr lang="en-US" sz="1800" dirty="0" err="1" smtClean="0"/>
              <a:t>x</a:t>
            </a:r>
            <a:r>
              <a:rPr lang="en-US" sz="1800" dirty="0" smtClean="0"/>
              <a:t> 20 cm</a:t>
            </a:r>
            <a:r>
              <a:rPr lang="en-US" sz="1800" baseline="30000" dirty="0" smtClean="0"/>
              <a:t>2</a:t>
            </a:r>
            <a:r>
              <a:rPr lang="en-US" sz="1800" dirty="0" smtClean="0"/>
              <a:t> </a:t>
            </a:r>
            <a:r>
              <a:rPr lang="en-US" sz="1800" dirty="0" err="1" smtClean="0"/>
              <a:t>FoV</a:t>
            </a:r>
            <a:r>
              <a:rPr lang="en-US" sz="1800" dirty="0" smtClean="0"/>
              <a:t> and cold to thermal spectrum…</a:t>
            </a:r>
          </a:p>
        </p:txBody>
      </p:sp>
      <p:pic>
        <p:nvPicPr>
          <p:cNvPr id="27" name="Picture 3"/>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507208" y="3652418"/>
            <a:ext cx="7128792" cy="247706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cxnSp>
        <p:nvCxnSpPr>
          <p:cNvPr id="6" name="Straight Arrow Connector 5"/>
          <p:cNvCxnSpPr/>
          <p:nvPr/>
        </p:nvCxnSpPr>
        <p:spPr bwMode="auto">
          <a:xfrm rot="16200000" flipH="1">
            <a:off x="6000762" y="2802788"/>
            <a:ext cx="1515162" cy="1033410"/>
          </a:xfrm>
          <a:prstGeom prst="straightConnector1">
            <a:avLst/>
          </a:prstGeom>
          <a:solidFill>
            <a:schemeClr val="accent1"/>
          </a:solidFill>
          <a:ln w="63500" cap="flat" cmpd="sng" algn="ctr">
            <a:solidFill>
              <a:schemeClr val="accent6"/>
            </a:solidFill>
            <a:prstDash val="solid"/>
            <a:round/>
            <a:headEnd type="none" w="med" len="med"/>
            <a:tailEnd type="arrow"/>
          </a:ln>
          <a:effectLst/>
        </p:spPr>
      </p:cxnSp>
      <p:sp>
        <p:nvSpPr>
          <p:cNvPr id="28" name="Oval 27"/>
          <p:cNvSpPr/>
          <p:nvPr/>
        </p:nvSpPr>
        <p:spPr bwMode="auto">
          <a:xfrm>
            <a:off x="7015820" y="3947460"/>
            <a:ext cx="1620180" cy="1490566"/>
          </a:xfrm>
          <a:prstGeom prst="ellipse">
            <a:avLst/>
          </a:prstGeom>
          <a:noFill/>
          <a:ln w="63500"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1" name="Date Placeholder 10"/>
          <p:cNvSpPr>
            <a:spLocks noGrp="1"/>
          </p:cNvSpPr>
          <p:nvPr>
            <p:ph type="dt" sz="half" idx="10"/>
          </p:nvPr>
        </p:nvSpPr>
        <p:spPr/>
        <p:txBody>
          <a:bodyPr/>
          <a:lstStyle/>
          <a:p>
            <a:r>
              <a:rPr lang="en-US" smtClean="0"/>
              <a:t>Oct. 5th. 2016</a:t>
            </a:r>
            <a:endParaRPr lang="en-US"/>
          </a:p>
        </p:txBody>
      </p:sp>
      <p:sp>
        <p:nvSpPr>
          <p:cNvPr id="12" name="Footer Placeholder 11"/>
          <p:cNvSpPr>
            <a:spLocks noGrp="1"/>
          </p:cNvSpPr>
          <p:nvPr>
            <p:ph type="ftr" sz="quarter" idx="11"/>
          </p:nvPr>
        </p:nvSpPr>
        <p:spPr/>
        <p:txBody>
          <a:bodyPr/>
          <a:lstStyle/>
          <a:p>
            <a:r>
              <a:rPr lang="en-US" smtClean="0"/>
              <a:t>ODIN Scope Setting Meeting, ESS Headquarters, Lund</a:t>
            </a:r>
            <a:endParaRPr lang="en-US"/>
          </a:p>
        </p:txBody>
      </p:sp>
      <p:sp>
        <p:nvSpPr>
          <p:cNvPr id="13" name="Slide Number Placeholder 5"/>
          <p:cNvSpPr>
            <a:spLocks noGrp="1"/>
          </p:cNvSpPr>
          <p:nvPr>
            <p:ph type="sldNum" sz="quarter" idx="12"/>
          </p:nvPr>
        </p:nvSpPr>
        <p:spPr>
          <a:xfrm>
            <a:off x="7438376" y="6400800"/>
            <a:ext cx="1197623" cy="304800"/>
          </a:xfrm>
        </p:spPr>
        <p:txBody>
          <a:bodyPr/>
          <a:lstStyle/>
          <a:p>
            <a:fld id="{E8A1288F-6C5F-6A48-B6D2-5A150C026086}" type="slidenum">
              <a:rPr lang="en-US" smtClean="0"/>
              <a:pPr/>
              <a:t>9</a:t>
            </a:fld>
            <a:endParaRPr lang="en-US" dirty="0"/>
          </a:p>
        </p:txBody>
      </p:sp>
      <p:sp>
        <p:nvSpPr>
          <p:cNvPr id="10" name="TextBox 9"/>
          <p:cNvSpPr txBox="1"/>
          <p:nvPr/>
        </p:nvSpPr>
        <p:spPr>
          <a:xfrm>
            <a:off x="6070224" y="6064250"/>
            <a:ext cx="2736304" cy="196850"/>
          </a:xfrm>
          <a:prstGeom prst="rect">
            <a:avLst/>
          </a:prstGeom>
          <a:noFill/>
        </p:spPr>
        <p:txBody>
          <a:bodyPr wrap="square" lIns="0" tIns="0" rIns="0" bIns="0" rtlCol="0">
            <a:noAutofit/>
          </a:bodyPr>
          <a:lstStyle/>
          <a:p>
            <a:pPr>
              <a:lnSpc>
                <a:spcPct val="110000"/>
              </a:lnSpc>
              <a:spcBef>
                <a:spcPts val="0"/>
              </a:spcBef>
            </a:pPr>
            <a:r>
              <a:rPr lang="en-US" sz="1000" kern="1000" spc="30" dirty="0" smtClean="0">
                <a:latin typeface="+mn-lt"/>
                <a:cs typeface="Franklin Gothic Book"/>
              </a:rPr>
              <a:t>M. </a:t>
            </a:r>
            <a:r>
              <a:rPr lang="en-US" sz="1000" kern="1000" spc="30" dirty="0" err="1" smtClean="0">
                <a:latin typeface="+mn-lt"/>
                <a:cs typeface="Franklin Gothic Book"/>
              </a:rPr>
              <a:t>Strobl</a:t>
            </a:r>
            <a:r>
              <a:rPr lang="en-US" sz="1000" kern="1000" spc="30" dirty="0" smtClean="0">
                <a:latin typeface="+mn-lt"/>
                <a:cs typeface="Franklin Gothic Book"/>
              </a:rPr>
              <a:t>, Physics Procedia, 69 (2015) 18-26</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31888722"/>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TUM_Vorlage_hellblau">
  <a:themeElements>
    <a:clrScheme name="Leere Präsentation 1">
      <a:dk1>
        <a:srgbClr val="000000"/>
      </a:dk1>
      <a:lt1>
        <a:srgbClr val="FFFFFF"/>
      </a:lt1>
      <a:dk2>
        <a:srgbClr val="0065BD"/>
      </a:dk2>
      <a:lt2>
        <a:srgbClr val="005293"/>
      </a:lt2>
      <a:accent1>
        <a:srgbClr val="A2AD00"/>
      </a:accent1>
      <a:accent2>
        <a:srgbClr val="E37222"/>
      </a:accent2>
      <a:accent3>
        <a:srgbClr val="AAB8DB"/>
      </a:accent3>
      <a:accent4>
        <a:srgbClr val="DADADA"/>
      </a:accent4>
      <a:accent5>
        <a:srgbClr val="CED3AA"/>
      </a:accent5>
      <a:accent6>
        <a:srgbClr val="CE671E"/>
      </a:accent6>
      <a:hlink>
        <a:srgbClr val="DAD7CB"/>
      </a:hlink>
      <a:folHlink>
        <a:srgbClr val="9C9D9F"/>
      </a:folHlink>
    </a:clrScheme>
    <a:fontScheme name="Leere Präsentati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de-DE" sz="20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de-DE" sz="20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Leere Präsentation 1">
        <a:dk1>
          <a:srgbClr val="000000"/>
        </a:dk1>
        <a:lt1>
          <a:srgbClr val="FFFFFF"/>
        </a:lt1>
        <a:dk2>
          <a:srgbClr val="0065BD"/>
        </a:dk2>
        <a:lt2>
          <a:srgbClr val="005293"/>
        </a:lt2>
        <a:accent1>
          <a:srgbClr val="A2AD00"/>
        </a:accent1>
        <a:accent2>
          <a:srgbClr val="E37222"/>
        </a:accent2>
        <a:accent3>
          <a:srgbClr val="AAB8DB"/>
        </a:accent3>
        <a:accent4>
          <a:srgbClr val="DADADA"/>
        </a:accent4>
        <a:accent5>
          <a:srgbClr val="CED3AA"/>
        </a:accent5>
        <a:accent6>
          <a:srgbClr val="CE671E"/>
        </a:accent6>
        <a:hlink>
          <a:srgbClr val="DAD7CB"/>
        </a:hlink>
        <a:folHlink>
          <a:srgbClr val="9C9D9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ODIN_Presentation_Template_01.potx</Template>
  <TotalTime>2790</TotalTime>
  <Words>2212</Words>
  <Application>Microsoft Macintosh PowerPoint</Application>
  <PresentationFormat>On-screen Show (4:3)</PresentationFormat>
  <Paragraphs>386</Paragraphs>
  <Slides>53</Slides>
  <Notes>11</Notes>
  <HiddenSlides>0</HiddenSlides>
  <MMClips>0</MMClips>
  <ScaleCrop>false</ScaleCrop>
  <HeadingPairs>
    <vt:vector size="4" baseType="variant">
      <vt:variant>
        <vt:lpstr>Design Template</vt:lpstr>
      </vt:variant>
      <vt:variant>
        <vt:i4>1</vt:i4>
      </vt:variant>
      <vt:variant>
        <vt:lpstr>Slide Titles</vt:lpstr>
      </vt:variant>
      <vt:variant>
        <vt:i4>53</vt:i4>
      </vt:variant>
    </vt:vector>
  </HeadingPairs>
  <TitlesOfParts>
    <vt:vector size="54" baseType="lpstr">
      <vt:lpstr>TUM_Vorlage_hellblau</vt:lpstr>
      <vt:lpstr>ODIN: Science case, high-level requirements and Design  </vt:lpstr>
      <vt:lpstr>Outline</vt:lpstr>
      <vt:lpstr>ODIN Overview</vt:lpstr>
      <vt:lpstr>ODIN Overview</vt:lpstr>
      <vt:lpstr>High Level Requirements</vt:lpstr>
      <vt:lpstr>High Level Requirements</vt:lpstr>
      <vt:lpstr>ODIN sketch</vt:lpstr>
      <vt:lpstr>ODIN Cave sketch</vt:lpstr>
      <vt:lpstr>Full scope of ODIN</vt:lpstr>
      <vt:lpstr>Full scope of ODIN</vt:lpstr>
      <vt:lpstr>Neutron Imaging Applications</vt:lpstr>
      <vt:lpstr>Full scope of ODIN</vt:lpstr>
      <vt:lpstr>Polarized Neutron Imaging</vt:lpstr>
      <vt:lpstr>Full scope of ODIN</vt:lpstr>
      <vt:lpstr>Dark-field/SANS imaging</vt:lpstr>
      <vt:lpstr>Full scope of ODIN</vt:lpstr>
      <vt:lpstr>Dark-field/SANS -&gt; 2D spatial resolved SANS</vt:lpstr>
      <vt:lpstr>Full scope of ODIN</vt:lpstr>
      <vt:lpstr>Slide 19</vt:lpstr>
      <vt:lpstr>Scope adjustment</vt:lpstr>
      <vt:lpstr>Flux Comparision</vt:lpstr>
      <vt:lpstr>ODIN: Design</vt:lpstr>
      <vt:lpstr>Overview</vt:lpstr>
      <vt:lpstr>Overview </vt:lpstr>
      <vt:lpstr>Bunker Area </vt:lpstr>
      <vt:lpstr>Neutron Guide Shape and Coating </vt:lpstr>
      <vt:lpstr>Bi-spectral Extraction System</vt:lpstr>
      <vt:lpstr>Intensity Distribution</vt:lpstr>
      <vt:lpstr>ODIN’s Chopper System: McStas Simulations and resulting Design </vt:lpstr>
      <vt:lpstr>Guide/Chopper Integration</vt:lpstr>
      <vt:lpstr>Wavelength Frame Multiplication Chopper</vt:lpstr>
      <vt:lpstr>Wavelength Frame Multiplication Chopper</vt:lpstr>
      <vt:lpstr>Chopper System: Every Pulse</vt:lpstr>
      <vt:lpstr>Chopper System: Every 2nd Pulse</vt:lpstr>
      <vt:lpstr>Chopper Disks</vt:lpstr>
      <vt:lpstr>Wavelength Frame Multiplication Choppers</vt:lpstr>
      <vt:lpstr>Frame Overlap Chopper </vt:lpstr>
      <vt:lpstr>Frame Overlap Chopper </vt:lpstr>
      <vt:lpstr>ODIN: Design – cont’d</vt:lpstr>
      <vt:lpstr>Heavy Shutter: proposed design </vt:lpstr>
      <vt:lpstr>Neutron guide in Beam position  </vt:lpstr>
      <vt:lpstr>Beam stopper in Beam position  </vt:lpstr>
      <vt:lpstr>Neutron Guide detail and FOC 5 </vt:lpstr>
      <vt:lpstr>Cave </vt:lpstr>
      <vt:lpstr>Cave </vt:lpstr>
      <vt:lpstr>Cave </vt:lpstr>
      <vt:lpstr>Cave - Beamstop</vt:lpstr>
      <vt:lpstr>Cave Interior </vt:lpstr>
      <vt:lpstr>Cave Interior </vt:lpstr>
      <vt:lpstr>STAP Recommendation</vt:lpstr>
      <vt:lpstr>STAP Recommendation</vt:lpstr>
      <vt:lpstr>Thank You!</vt:lpstr>
      <vt:lpstr>MNCP – Cave Antechamber</vt:lpstr>
    </vt:vector>
  </TitlesOfParts>
  <Company>UC Davis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ODIN: Science case and high-level requirements  </dc:title>
  <dc:creator>Michael Lerche</dc:creator>
  <cp:lastModifiedBy>Michael Lerche</cp:lastModifiedBy>
  <cp:revision>49</cp:revision>
  <cp:lastPrinted>2016-09-30T07:38:50Z</cp:lastPrinted>
  <dcterms:created xsi:type="dcterms:W3CDTF">2016-10-07T08:25:03Z</dcterms:created>
  <dcterms:modified xsi:type="dcterms:W3CDTF">2016-10-07T08:33:31Z</dcterms:modified>
</cp:coreProperties>
</file>