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Default Extension="emf" ContentType="image/x-emf"/>
  <Override PartName="/ppt/slides/slide7.xml" ContentType="application/vnd.openxmlformats-officedocument.presentationml.slide+xml"/>
  <Override PartName="/ppt/notesSlides/notesSlide1.xml" ContentType="application/vnd.openxmlformats-officedocument.presentationml.notesSlide+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docProps/core.xml" ContentType="application/vnd.openxmlformats-package.core-properties+xml"/>
  <Override PartName="/ppt/slides/slide3.xml" ContentType="application/vnd.openxmlformats-officedocument.presentationml.slide+xml"/>
  <Override PartName="/ppt/slides/slide14.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notesMasters/notesMaster1.xml" ContentType="application/vnd.openxmlformats-officedocument.presentationml.notesMaster+xml"/>
  <Override PartName="/ppt/slides/slide4.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17"/>
  </p:notesMasterIdLst>
  <p:sldIdLst>
    <p:sldId id="256" r:id="rId2"/>
    <p:sldId id="257" r:id="rId3"/>
    <p:sldId id="258" r:id="rId4"/>
    <p:sldId id="311" r:id="rId5"/>
    <p:sldId id="264" r:id="rId6"/>
    <p:sldId id="300" r:id="rId7"/>
    <p:sldId id="292" r:id="rId8"/>
    <p:sldId id="294" r:id="rId9"/>
    <p:sldId id="313" r:id="rId10"/>
    <p:sldId id="295" r:id="rId11"/>
    <p:sldId id="315" r:id="rId12"/>
    <p:sldId id="281" r:id="rId13"/>
    <p:sldId id="284" r:id="rId14"/>
    <p:sldId id="323" r:id="rId15"/>
    <p:sldId id="263"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17" d="100"/>
          <a:sy n="117" d="100"/>
        </p:scale>
        <p:origin x="-64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0910AD-31B3-B645-AAAB-C60A0C7D27C1}" type="datetimeFigureOut">
              <a:rPr lang="en-US" smtClean="0"/>
              <a:pPr/>
              <a:t>10/7/16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84A27C-A0AE-4B44-8F09-2100D7F76FE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84A27C-A0AE-4B44-8F09-2100D7F76FE1}"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2.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emf"/></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elfolie">
    <p:spTree>
      <p:nvGrpSpPr>
        <p:cNvPr id="1" name=""/>
        <p:cNvGrpSpPr/>
        <p:nvPr/>
      </p:nvGrpSpPr>
      <p:grpSpPr>
        <a:xfrm>
          <a:off x="0" y="0"/>
          <a:ext cx="0" cy="0"/>
          <a:chOff x="0" y="0"/>
          <a:chExt cx="0" cy="0"/>
        </a:xfrm>
      </p:grpSpPr>
      <p:sp>
        <p:nvSpPr>
          <p:cNvPr id="11267" name="Rectangle 3"/>
          <p:cNvSpPr>
            <a:spLocks noGrp="1" noChangeArrowheads="1"/>
          </p:cNvSpPr>
          <p:nvPr>
            <p:ph type="ctrTitle"/>
          </p:nvPr>
        </p:nvSpPr>
        <p:spPr>
          <a:xfrm>
            <a:off x="520700" y="2735860"/>
            <a:ext cx="8128000" cy="1295400"/>
          </a:xfrm>
        </p:spPr>
        <p:txBody>
          <a:bodyPr/>
          <a:lstStyle>
            <a:lvl1pPr algn="ctr">
              <a:defRPr sz="3200" b="0">
                <a:solidFill>
                  <a:schemeClr val="bg2"/>
                </a:solidFill>
              </a:defRPr>
            </a:lvl1pPr>
          </a:lstStyle>
          <a:p>
            <a:r>
              <a:rPr lang="en-US" noProof="0" smtClean="0"/>
              <a:t>Click to edit Master title style</a:t>
            </a:r>
            <a:endParaRPr lang="en-US" noProof="0" dirty="0"/>
          </a:p>
        </p:txBody>
      </p:sp>
      <p:sp>
        <p:nvSpPr>
          <p:cNvPr id="11268" name="Rectangle 4"/>
          <p:cNvSpPr>
            <a:spLocks noGrp="1" noChangeArrowheads="1"/>
          </p:cNvSpPr>
          <p:nvPr>
            <p:ph type="subTitle" idx="1"/>
          </p:nvPr>
        </p:nvSpPr>
        <p:spPr>
          <a:xfrm>
            <a:off x="520700" y="4336060"/>
            <a:ext cx="8128000" cy="1752600"/>
          </a:xfrm>
        </p:spPr>
        <p:txBody>
          <a:bodyPr/>
          <a:lstStyle>
            <a:lvl1pPr marL="0" indent="0" algn="ctr">
              <a:buFontTx/>
              <a:buNone/>
              <a:defRPr sz="2400"/>
            </a:lvl1pPr>
          </a:lstStyle>
          <a:p>
            <a:r>
              <a:rPr lang="en-US" noProof="0" smtClean="0"/>
              <a:t>Click to edit Master subtitle style</a:t>
            </a:r>
            <a:endParaRPr lang="en-US" noProof="0" dirty="0"/>
          </a:p>
        </p:txBody>
      </p:sp>
      <p:sp>
        <p:nvSpPr>
          <p:cNvPr id="8" name="Rectangle 6"/>
          <p:cNvSpPr>
            <a:spLocks noGrp="1" noChangeArrowheads="1"/>
          </p:cNvSpPr>
          <p:nvPr>
            <p:ph type="ftr" sz="quarter" idx="10"/>
          </p:nvPr>
        </p:nvSpPr>
        <p:spPr>
          <a:xfrm>
            <a:off x="508000" y="6400800"/>
            <a:ext cx="8153400" cy="304800"/>
          </a:xfrm>
        </p:spPr>
        <p:txBody>
          <a:bodyPr anchor="t"/>
          <a:lstStyle>
            <a:lvl1pPr algn="ctr">
              <a:defRPr/>
            </a:lvl1pPr>
          </a:lstStyle>
          <a:p>
            <a:endParaRPr lang="en-US"/>
          </a:p>
        </p:txBody>
      </p:sp>
      <p:pic>
        <p:nvPicPr>
          <p:cNvPr id="12" name="Picture 29" descr="U:\Logos und Grafiken\TUMLogo_oZ_Vollfl_blau_RGB.png"/>
          <p:cNvPicPr>
            <a:picLocks noChangeAspect="1" noChangeArrowheads="1"/>
          </p:cNvPicPr>
          <p:nvPr/>
        </p:nvPicPr>
        <p:blipFill>
          <a:blip r:embed="rId2" cstate="email">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7634920" y="423276"/>
            <a:ext cx="1026072" cy="541670"/>
          </a:xfrm>
          <a:prstGeom prst="rect">
            <a:avLst/>
          </a:prstGeom>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pic>
      <p:pic>
        <p:nvPicPr>
          <p:cNvPr id="6" name="Bild 14" descr="PSI-Logo_narrow_30k.eps"/>
          <p:cNvPicPr>
            <a:picLocks noChangeAspect="1"/>
          </p:cNvPicPr>
          <p:nvPr/>
        </p:nvPicPr>
        <p:blipFill>
          <a:blip r:embed="rId3" cstate="print">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xt>
            </a:extLst>
          </a:blip>
          <a:srcRect t="24270"/>
          <a:stretch>
            <a:fillRect/>
          </a:stretch>
        </p:blipFill>
        <p:spPr bwMode="auto">
          <a:xfrm>
            <a:off x="7674946" y="1994202"/>
            <a:ext cx="1016000" cy="274114"/>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pic>
        <p:nvPicPr>
          <p:cNvPr id="7" name="Picture 4"/>
          <p:cNvPicPr>
            <a:picLocks noChangeAspect="1" noChangeArrowheads="1"/>
          </p:cNvPicPr>
          <p:nvPr/>
        </p:nvPicPr>
        <p:blipFill>
          <a:blip r:embed="rId4">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r="46531"/>
          <a:stretch>
            <a:fillRect/>
          </a:stretch>
        </p:blipFill>
        <p:spPr bwMode="auto">
          <a:xfrm>
            <a:off x="7866387" y="1213109"/>
            <a:ext cx="576926" cy="575097"/>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cap="flat">
                <a:solidFill>
                  <a:schemeClr val="tx1"/>
                </a:solidFill>
                <a:miter lim="800000"/>
                <a:headEnd/>
                <a:tailEnd/>
              </a14:hiddenLine>
            </a:ext>
          </a:extLst>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94531391"/>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sz="3200"/>
            </a:lvl1pPr>
          </a:lstStyle>
          <a:p>
            <a:r>
              <a:rPr lang="en-US" noProof="0" smtClean="0"/>
              <a:t>Click to edit Master title style</a:t>
            </a:r>
            <a:endParaRPr lang="en-US" noProof="0" dirty="0"/>
          </a:p>
        </p:txBody>
      </p:sp>
      <p:sp>
        <p:nvSpPr>
          <p:cNvPr id="3" name="Inhaltsplatzhalter 2"/>
          <p:cNvSpPr>
            <a:spLocks noGrp="1"/>
          </p:cNvSpPr>
          <p:nvPr>
            <p:ph idx="1"/>
          </p:nvPr>
        </p:nvSpPr>
        <p:spPr/>
        <p:txBody>
          <a:bodyPr/>
          <a:lstStyle>
            <a:lvl1pPr>
              <a:defRPr sz="2000"/>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4" name="Rectangle 4"/>
          <p:cNvSpPr>
            <a:spLocks noGrp="1" noChangeArrowheads="1"/>
          </p:cNvSpPr>
          <p:nvPr>
            <p:ph type="dt" sz="half" idx="10"/>
          </p:nvPr>
        </p:nvSpPr>
        <p:spPr>
          <a:ln/>
        </p:spPr>
        <p:txBody>
          <a:bodyPr/>
          <a:lstStyle>
            <a:lvl1pPr>
              <a:defRPr/>
            </a:lvl1pPr>
          </a:lstStyle>
          <a:p>
            <a:fld id="{62D3C9D7-F6E0-4940-AC6D-A346C0777313}" type="datetimeFigureOut">
              <a:rPr lang="en-US" smtClean="0"/>
              <a:pPr/>
              <a:t>10/7/16</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E8A1288F-6C5F-6A48-B6D2-5A150C026086}" type="slidenum">
              <a:rPr lang="en-US" smtClean="0"/>
              <a:pPr/>
              <a:t>‹#›</a:t>
            </a:fld>
            <a:endParaRPr lang="en-US"/>
          </a:p>
        </p:txBody>
      </p:sp>
      <p:pic>
        <p:nvPicPr>
          <p:cNvPr id="7" name="Bild 14" descr="PSI-Logo_narrow_30k.eps"/>
          <p:cNvPicPr>
            <a:picLocks noChangeAspect="1"/>
          </p:cNvPicPr>
          <p:nvPr/>
        </p:nvPicPr>
        <p:blipFill>
          <a:blip r:embed="rId2" cstate="print">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xt>
            </a:extLst>
          </a:blip>
          <a:srcRect/>
          <a:stretch>
            <a:fillRect/>
          </a:stretch>
        </p:blipFill>
        <p:spPr bwMode="auto">
          <a:xfrm>
            <a:off x="4063790" y="295226"/>
            <a:ext cx="1016000" cy="36195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85259515"/>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sz="2800" baseline="0"/>
            </a:lvl1pPr>
          </a:lstStyle>
          <a:p>
            <a:r>
              <a:rPr lang="en-US" noProof="0" smtClean="0"/>
              <a:t>Click to edit Master title style</a:t>
            </a:r>
            <a:endParaRPr lang="en-US" noProof="0" dirty="0"/>
          </a:p>
        </p:txBody>
      </p:sp>
      <p:sp>
        <p:nvSpPr>
          <p:cNvPr id="3" name="Inhaltsplatzhalter 2"/>
          <p:cNvSpPr>
            <a:spLocks noGrp="1"/>
          </p:cNvSpPr>
          <p:nvPr>
            <p:ph sz="half" idx="1"/>
          </p:nvPr>
        </p:nvSpPr>
        <p:spPr>
          <a:xfrm>
            <a:off x="508000" y="1692275"/>
            <a:ext cx="3987800" cy="4479925"/>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4" name="Inhaltsplatzhalter 3"/>
          <p:cNvSpPr>
            <a:spLocks noGrp="1"/>
          </p:cNvSpPr>
          <p:nvPr>
            <p:ph sz="half" idx="2"/>
          </p:nvPr>
        </p:nvSpPr>
        <p:spPr>
          <a:xfrm>
            <a:off x="4648200" y="1692275"/>
            <a:ext cx="3987800" cy="4479925"/>
          </a:xfrm>
        </p:spPr>
        <p:txBody>
          <a:bodyPr/>
          <a:lstStyle>
            <a:lvl1pPr>
              <a:defRPr sz="2000"/>
            </a:lvl1pPr>
            <a:lvl2pPr>
              <a:defRPr lang="en-US" sz="1800" b="0" noProof="0" dirty="0" smtClean="0">
                <a:solidFill>
                  <a:schemeClr val="tx1"/>
                </a:solidFill>
                <a:latin typeface="+mn-lt"/>
                <a:ea typeface="ＭＳ Ｐゴシック" pitchFamily="-65" charset="-128"/>
              </a:defRPr>
            </a:lvl2pPr>
            <a:lvl3pPr>
              <a:defRPr lang="en-US" sz="1600" b="0" noProof="0" dirty="0" smtClean="0">
                <a:solidFill>
                  <a:schemeClr val="tx1"/>
                </a:solidFill>
                <a:latin typeface="+mn-lt"/>
                <a:ea typeface="ＭＳ Ｐゴシック" pitchFamily="-65" charset="-128"/>
              </a:defRPr>
            </a:lvl3pPr>
            <a:lvl4pPr algn="l" rtl="0" eaLnBrk="1" fontAlgn="base" hangingPunct="1">
              <a:spcBef>
                <a:spcPct val="20000"/>
              </a:spcBef>
              <a:spcAft>
                <a:spcPct val="0"/>
              </a:spcAft>
              <a:buClr>
                <a:schemeClr val="tx2"/>
              </a:buClr>
              <a:buFont typeface="Lucida Grande"/>
              <a:buChar char="□"/>
              <a:defRPr lang="en-US" sz="1600" b="0" noProof="0" dirty="0" smtClean="0">
                <a:solidFill>
                  <a:schemeClr val="tx1"/>
                </a:solidFill>
                <a:latin typeface="+mn-lt"/>
                <a:ea typeface="ＭＳ Ｐゴシック" pitchFamily="-65" charset="-128"/>
              </a:defRPr>
            </a:lvl4pPr>
            <a:lvl5pPr algn="l" rtl="0" eaLnBrk="1" fontAlgn="base" hangingPunct="1">
              <a:spcBef>
                <a:spcPct val="20000"/>
              </a:spcBef>
              <a:spcAft>
                <a:spcPct val="0"/>
              </a:spcAft>
              <a:buClr>
                <a:schemeClr val="tx2"/>
              </a:buClr>
              <a:buFont typeface="Lucida Grande"/>
              <a:buChar char="□"/>
              <a:defRPr lang="en-US" sz="1600" b="0" noProof="0" dirty="0">
                <a:solidFill>
                  <a:schemeClr val="tx1"/>
                </a:solidFill>
                <a:latin typeface="+mn-lt"/>
                <a:ea typeface="ＭＳ Ｐゴシック" pitchFamily="-65" charset="-128"/>
              </a:defRPr>
            </a:lvl5pPr>
            <a:lvl6pPr>
              <a:defRPr sz="1800"/>
            </a:lvl6pPr>
            <a:lvl7pPr>
              <a:defRPr sz="1800"/>
            </a:lvl7pPr>
            <a:lvl8pPr>
              <a:defRPr sz="1800"/>
            </a:lvl8pPr>
            <a:lvl9pPr>
              <a:defRPr sz="1800"/>
            </a:lvl9pPr>
          </a:lstStyle>
          <a:p>
            <a:pPr lvl="0"/>
            <a:r>
              <a:rPr lang="en-US" noProof="0" dirty="0" smtClean="0"/>
              <a:t>Click to edit Master text styles</a:t>
            </a:r>
          </a:p>
          <a:p>
            <a:pPr marL="534988" lvl="1" indent="-268288" algn="l" rtl="0" eaLnBrk="1" fontAlgn="base" hangingPunct="1">
              <a:spcBef>
                <a:spcPct val="20000"/>
              </a:spcBef>
              <a:spcAft>
                <a:spcPct val="0"/>
              </a:spcAft>
              <a:buClr>
                <a:schemeClr val="tx2"/>
              </a:buClr>
              <a:buFont typeface="Lucida Grande"/>
              <a:buChar char="□"/>
            </a:pPr>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5" name="Rectangle 4"/>
          <p:cNvSpPr>
            <a:spLocks noGrp="1" noChangeArrowheads="1"/>
          </p:cNvSpPr>
          <p:nvPr>
            <p:ph type="dt" sz="half" idx="10"/>
          </p:nvPr>
        </p:nvSpPr>
        <p:spPr>
          <a:ln/>
        </p:spPr>
        <p:txBody>
          <a:bodyPr/>
          <a:lstStyle>
            <a:lvl1pPr>
              <a:defRPr/>
            </a:lvl1pPr>
          </a:lstStyle>
          <a:p>
            <a:fld id="{62D3C9D7-F6E0-4940-AC6D-A346C0777313}" type="datetimeFigureOut">
              <a:rPr lang="en-US" smtClean="0"/>
              <a:pPr/>
              <a:t>10/7/16</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E8A1288F-6C5F-6A48-B6D2-5A150C026086}" type="slidenum">
              <a:rPr lang="en-US" smtClean="0"/>
              <a:pPr/>
              <a:t>‹#›</a:t>
            </a:fld>
            <a:endParaRPr lang="en-US"/>
          </a:p>
        </p:txBody>
      </p:sp>
      <p:pic>
        <p:nvPicPr>
          <p:cNvPr id="9" name="Bild 14" descr="PSI-Logo_narrow_30k.eps"/>
          <p:cNvPicPr>
            <a:picLocks noChangeAspect="1"/>
          </p:cNvPicPr>
          <p:nvPr/>
        </p:nvPicPr>
        <p:blipFill>
          <a:blip r:embed="rId2" cstate="print">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xt>
            </a:extLst>
          </a:blip>
          <a:srcRect/>
          <a:stretch>
            <a:fillRect/>
          </a:stretch>
        </p:blipFill>
        <p:spPr bwMode="auto">
          <a:xfrm>
            <a:off x="4063790" y="295226"/>
            <a:ext cx="1016000" cy="36195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115709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png"/><Relationship Id="rId6" Type="http://schemas.openxmlformats.org/officeDocument/2006/relationships/image" Target="../media/image2.png"/><Relationship Id="rId7" Type="http://schemas.openxmlformats.org/officeDocument/2006/relationships/image" Target="../media/image3.emf"/><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08000" y="849790"/>
            <a:ext cx="8128000" cy="601538"/>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 uri="{FAA26D3D-D897-4be2-8F04-BA451C77F1D7}">
              <ma14:placeholderFlag xmlns:a="http://schemas.openxmlformats.org/drawingml/2006/main" xmlns:r="http://schemas.openxmlformats.org/officeDocument/2006/relationships" xmlns:p="http://schemas.openxmlformats.org/presentationml/2006/main" xmlns="" xmlns:ma14="http://schemas.microsoft.com/office/mac/drawingml/2011/main"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noProof="0" dirty="0" err="1" smtClean="0"/>
              <a:t>Mastertitelformat</a:t>
            </a:r>
            <a:r>
              <a:rPr lang="en-US" noProof="0" dirty="0" smtClean="0"/>
              <a:t> </a:t>
            </a:r>
            <a:r>
              <a:rPr lang="en-US" noProof="0" dirty="0" err="1" smtClean="0"/>
              <a:t>bearbeiten</a:t>
            </a:r>
            <a:endParaRPr lang="en-US" noProof="0" dirty="0"/>
          </a:p>
        </p:txBody>
      </p:sp>
      <p:sp>
        <p:nvSpPr>
          <p:cNvPr id="1027" name="Rectangle 3"/>
          <p:cNvSpPr>
            <a:spLocks noGrp="1" noChangeArrowheads="1"/>
          </p:cNvSpPr>
          <p:nvPr>
            <p:ph type="body" idx="1"/>
          </p:nvPr>
        </p:nvSpPr>
        <p:spPr bwMode="auto">
          <a:xfrm>
            <a:off x="508000" y="1701800"/>
            <a:ext cx="8128000" cy="447040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 uri="{FAA26D3D-D897-4be2-8F04-BA451C77F1D7}">
              <ma14:placeholderFlag xmlns:a="http://schemas.openxmlformats.org/drawingml/2006/main" xmlns:r="http://schemas.openxmlformats.org/officeDocument/2006/relationships" xmlns:p="http://schemas.openxmlformats.org/presentationml/2006/main" xmlns="" xmlns:ma14="http://schemas.microsoft.com/office/mac/drawingml/2011/main"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noProof="0" dirty="0" err="1" smtClean="0"/>
              <a:t>Mastertextformat</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1028" name="Rectangle 4"/>
          <p:cNvSpPr>
            <a:spLocks noGrp="1" noChangeArrowheads="1"/>
          </p:cNvSpPr>
          <p:nvPr>
            <p:ph type="dt" sz="half" idx="2"/>
          </p:nvPr>
        </p:nvSpPr>
        <p:spPr bwMode="auto">
          <a:xfrm>
            <a:off x="508001" y="6400800"/>
            <a:ext cx="1210752" cy="304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a:defRPr sz="1200" b="0"/>
            </a:lvl1pPr>
          </a:lstStyle>
          <a:p>
            <a:fld id="{62D3C9D7-F6E0-4940-AC6D-A346C0777313}" type="datetimeFigureOut">
              <a:rPr lang="en-US" smtClean="0"/>
              <a:pPr/>
              <a:t>10/7/16</a:t>
            </a:fld>
            <a:endParaRPr lang="en-US"/>
          </a:p>
        </p:txBody>
      </p:sp>
      <p:sp>
        <p:nvSpPr>
          <p:cNvPr id="1029" name="Rectangle 5"/>
          <p:cNvSpPr>
            <a:spLocks noGrp="1" noChangeArrowheads="1"/>
          </p:cNvSpPr>
          <p:nvPr>
            <p:ph type="ftr" sz="quarter" idx="3"/>
          </p:nvPr>
        </p:nvSpPr>
        <p:spPr bwMode="auto">
          <a:xfrm>
            <a:off x="1986114" y="6400800"/>
            <a:ext cx="5165805" cy="304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defRPr sz="1200" b="0"/>
            </a:lvl1pPr>
          </a:lstStyle>
          <a:p>
            <a:endParaRPr lang="en-US"/>
          </a:p>
        </p:txBody>
      </p:sp>
      <p:sp>
        <p:nvSpPr>
          <p:cNvPr id="1030" name="Rectangle 6"/>
          <p:cNvSpPr>
            <a:spLocks noGrp="1" noChangeArrowheads="1"/>
          </p:cNvSpPr>
          <p:nvPr>
            <p:ph type="sldNum" sz="quarter" idx="4"/>
          </p:nvPr>
        </p:nvSpPr>
        <p:spPr bwMode="auto">
          <a:xfrm>
            <a:off x="7438376" y="6400800"/>
            <a:ext cx="1197623" cy="304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sz="1200" b="0"/>
            </a:lvl1pPr>
          </a:lstStyle>
          <a:p>
            <a:fld id="{E8A1288F-6C5F-6A48-B6D2-5A150C026086}" type="slidenum">
              <a:rPr lang="en-US" smtClean="0"/>
              <a:pPr/>
              <a:t>‹#›</a:t>
            </a:fld>
            <a:endParaRPr lang="en-US"/>
          </a:p>
        </p:txBody>
      </p:sp>
      <p:sp>
        <p:nvSpPr>
          <p:cNvPr id="12" name="Text Box 18"/>
          <p:cNvSpPr txBox="1">
            <a:spLocks noChangeArrowheads="1"/>
          </p:cNvSpPr>
          <p:nvPr/>
        </p:nvSpPr>
        <p:spPr bwMode="auto">
          <a:xfrm>
            <a:off x="6224653" y="479425"/>
            <a:ext cx="1846197" cy="230832"/>
          </a:xfrm>
          <a:prstGeom prst="rect">
            <a:avLst/>
          </a:prstGeom>
          <a:noFill/>
          <a:ln w="9525">
            <a:noFill/>
            <a:miter lim="800000"/>
            <a:headEnd/>
            <a:tailEnd/>
          </a:ln>
          <a:effectLst/>
        </p:spPr>
        <p:txBody>
          <a:bodyPr wrap="none">
            <a:spAutoFit/>
          </a:bodyPr>
          <a:lstStyle>
            <a:lvl1pPr>
              <a:defRPr sz="2000">
                <a:solidFill>
                  <a:schemeClr val="tx1"/>
                </a:solidFill>
                <a:latin typeface="Arial" charset="0"/>
                <a:ea typeface="ＭＳ Ｐゴシック" charset="0"/>
                <a:cs typeface="ＭＳ Ｐゴシック" charset="0"/>
              </a:defRPr>
            </a:lvl1pPr>
            <a:lvl2pPr marL="37931725" indent="-37474525">
              <a:defRPr sz="2000">
                <a:solidFill>
                  <a:schemeClr val="tx1"/>
                </a:solidFill>
                <a:latin typeface="Arial" charset="0"/>
                <a:ea typeface="ＭＳ Ｐゴシック" charset="0"/>
              </a:defRPr>
            </a:lvl2pPr>
            <a:lvl3pPr>
              <a:defRPr sz="2000">
                <a:solidFill>
                  <a:schemeClr val="tx1"/>
                </a:solidFill>
                <a:latin typeface="Arial" charset="0"/>
                <a:ea typeface="ＭＳ Ｐゴシック" charset="0"/>
              </a:defRPr>
            </a:lvl3pPr>
            <a:lvl4pPr>
              <a:defRPr sz="2000">
                <a:solidFill>
                  <a:schemeClr val="tx1"/>
                </a:solidFill>
                <a:latin typeface="Arial" charset="0"/>
                <a:ea typeface="ＭＳ Ｐゴシック" charset="0"/>
              </a:defRPr>
            </a:lvl4pPr>
            <a:lvl5pPr>
              <a:defRPr sz="2000">
                <a:solidFill>
                  <a:schemeClr val="tx1"/>
                </a:solidFill>
                <a:latin typeface="Arial" charset="0"/>
                <a:ea typeface="ＭＳ Ｐゴシック" charset="0"/>
              </a:defRPr>
            </a:lvl5pPr>
            <a:lvl6pPr marL="457200" eaLnBrk="0" fontAlgn="base" hangingPunct="0">
              <a:spcBef>
                <a:spcPct val="0"/>
              </a:spcBef>
              <a:spcAft>
                <a:spcPct val="0"/>
              </a:spcAft>
              <a:defRPr sz="2000">
                <a:solidFill>
                  <a:schemeClr val="tx1"/>
                </a:solidFill>
                <a:latin typeface="Arial" charset="0"/>
                <a:ea typeface="ＭＳ Ｐゴシック" charset="0"/>
              </a:defRPr>
            </a:lvl6pPr>
            <a:lvl7pPr marL="914400" eaLnBrk="0" fontAlgn="base" hangingPunct="0">
              <a:spcBef>
                <a:spcPct val="0"/>
              </a:spcBef>
              <a:spcAft>
                <a:spcPct val="0"/>
              </a:spcAft>
              <a:defRPr sz="2000">
                <a:solidFill>
                  <a:schemeClr val="tx1"/>
                </a:solidFill>
                <a:latin typeface="Arial" charset="0"/>
                <a:ea typeface="ＭＳ Ｐゴシック" charset="0"/>
              </a:defRPr>
            </a:lvl7pPr>
            <a:lvl8pPr marL="1371600" eaLnBrk="0" fontAlgn="base" hangingPunct="0">
              <a:spcBef>
                <a:spcPct val="0"/>
              </a:spcBef>
              <a:spcAft>
                <a:spcPct val="0"/>
              </a:spcAft>
              <a:defRPr sz="2000">
                <a:solidFill>
                  <a:schemeClr val="tx1"/>
                </a:solidFill>
                <a:latin typeface="Arial" charset="0"/>
                <a:ea typeface="ＭＳ Ｐゴシック" charset="0"/>
              </a:defRPr>
            </a:lvl8pPr>
            <a:lvl9pPr marL="1828800" eaLnBrk="0" fontAlgn="base" hangingPunct="0">
              <a:spcBef>
                <a:spcPct val="0"/>
              </a:spcBef>
              <a:spcAft>
                <a:spcPct val="0"/>
              </a:spcAft>
              <a:defRPr sz="2000">
                <a:solidFill>
                  <a:schemeClr val="tx1"/>
                </a:solidFill>
                <a:latin typeface="Arial" charset="0"/>
                <a:ea typeface="ＭＳ Ｐゴシック" charset="0"/>
              </a:defRPr>
            </a:lvl9pPr>
          </a:lstStyle>
          <a:p>
            <a:r>
              <a:rPr lang="en-US" sz="900" b="0" noProof="0" dirty="0" err="1" smtClean="0">
                <a:solidFill>
                  <a:schemeClr val="bg2"/>
                </a:solidFill>
              </a:rPr>
              <a:t>Technische</a:t>
            </a:r>
            <a:r>
              <a:rPr lang="en-US" sz="900" b="0" noProof="0" dirty="0" smtClean="0">
                <a:solidFill>
                  <a:schemeClr val="bg2"/>
                </a:solidFill>
              </a:rPr>
              <a:t> </a:t>
            </a:r>
            <a:r>
              <a:rPr lang="en-US" sz="900" b="0" noProof="0" dirty="0" err="1" smtClean="0">
                <a:solidFill>
                  <a:schemeClr val="bg2"/>
                </a:solidFill>
              </a:rPr>
              <a:t>Universität</a:t>
            </a:r>
            <a:r>
              <a:rPr lang="en-US" sz="900" b="0" noProof="0" dirty="0" smtClean="0">
                <a:solidFill>
                  <a:schemeClr val="bg2"/>
                </a:solidFill>
              </a:rPr>
              <a:t> </a:t>
            </a:r>
            <a:r>
              <a:rPr lang="en-US" sz="900" b="0" noProof="0" dirty="0" err="1" smtClean="0">
                <a:solidFill>
                  <a:schemeClr val="bg2"/>
                </a:solidFill>
              </a:rPr>
              <a:t>München</a:t>
            </a:r>
            <a:endParaRPr lang="en-US" sz="900" b="0" noProof="0" dirty="0">
              <a:solidFill>
                <a:schemeClr val="bg2"/>
              </a:solidFill>
            </a:endParaRPr>
          </a:p>
        </p:txBody>
      </p:sp>
      <p:sp>
        <p:nvSpPr>
          <p:cNvPr id="14" name="Line 23"/>
          <p:cNvSpPr>
            <a:spLocks noChangeShapeType="1"/>
          </p:cNvSpPr>
          <p:nvPr/>
        </p:nvSpPr>
        <p:spPr bwMode="auto">
          <a:xfrm>
            <a:off x="0" y="6324600"/>
            <a:ext cx="9144000" cy="0"/>
          </a:xfrm>
          <a:prstGeom prst="line">
            <a:avLst/>
          </a:prstGeom>
          <a:noFill/>
          <a:ln w="9525">
            <a:solidFill>
              <a:schemeClr val="bg2"/>
            </a:solidFill>
            <a:round/>
            <a:headEnd/>
            <a:tailEnd/>
          </a:ln>
          <a:effectLst/>
        </p:spPr>
        <p:txBody>
          <a:bodyPr/>
          <a:lstStyle/>
          <a:p>
            <a:pPr>
              <a:defRPr/>
            </a:pPr>
            <a:endParaRPr lang="en-US" b="0" noProof="0">
              <a:latin typeface="Arial" pitchFamily="34" charset="0"/>
              <a:ea typeface="ＭＳ Ｐゴシック" pitchFamily="18" charset="-128"/>
              <a:cs typeface="ＭＳ Ｐゴシック" pitchFamily="18" charset="-128"/>
            </a:endParaRPr>
          </a:p>
        </p:txBody>
      </p:sp>
      <p:sp>
        <p:nvSpPr>
          <p:cNvPr id="16" name="Line 22"/>
          <p:cNvSpPr>
            <a:spLocks noChangeShapeType="1"/>
          </p:cNvSpPr>
          <p:nvPr/>
        </p:nvSpPr>
        <p:spPr bwMode="auto">
          <a:xfrm>
            <a:off x="0" y="685800"/>
            <a:ext cx="9144000" cy="0"/>
          </a:xfrm>
          <a:prstGeom prst="line">
            <a:avLst/>
          </a:prstGeom>
          <a:noFill/>
          <a:ln w="9525">
            <a:solidFill>
              <a:schemeClr val="bg2"/>
            </a:solidFill>
            <a:round/>
            <a:headEnd/>
            <a:tailEnd/>
          </a:ln>
          <a:effectLst/>
        </p:spPr>
        <p:txBody>
          <a:bodyPr/>
          <a:lstStyle/>
          <a:p>
            <a:pPr>
              <a:defRPr/>
            </a:pPr>
            <a:endParaRPr lang="en-US" b="0" noProof="0">
              <a:latin typeface="Arial" pitchFamily="34" charset="0"/>
              <a:ea typeface="ＭＳ Ｐゴシック" pitchFamily="18" charset="-128"/>
              <a:cs typeface="ＭＳ Ｐゴシック" pitchFamily="18" charset="-128"/>
            </a:endParaRPr>
          </a:p>
        </p:txBody>
      </p:sp>
      <p:pic>
        <p:nvPicPr>
          <p:cNvPr id="42" name="Picture 29" descr="U:\Logos und Grafiken\TUMLogo_oZ_Vollfl_blau_RGB.png"/>
          <p:cNvPicPr>
            <a:picLocks noChangeAspect="1" noChangeArrowheads="1"/>
          </p:cNvPicPr>
          <p:nvPr/>
        </p:nvPicPr>
        <p:blipFill>
          <a:blip r:embed="rId5" cstate="email">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8039778" y="325438"/>
            <a:ext cx="604440" cy="319088"/>
          </a:xfrm>
          <a:prstGeom prst="rect">
            <a:avLst/>
          </a:prstGeom>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pic>
      <p:pic>
        <p:nvPicPr>
          <p:cNvPr id="11" name="Picture 4"/>
          <p:cNvPicPr>
            <a:picLocks noChangeAspect="1" noChangeArrowheads="1"/>
          </p:cNvPicPr>
          <p:nvPr/>
        </p:nvPicPr>
        <p:blipFill>
          <a:blip r:embed="rId6">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511382" y="217996"/>
            <a:ext cx="864657" cy="460858"/>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cap="flat">
                <a:solidFill>
                  <a:schemeClr val="tx1"/>
                </a:solidFill>
                <a:miter lim="800000"/>
                <a:headEnd/>
                <a:tailEnd/>
              </a14:hiddenLine>
            </a:ext>
          </a:extLst>
        </p:spPr>
      </p:pic>
      <p:pic>
        <p:nvPicPr>
          <p:cNvPr id="13" name="Bild 14" descr="PSI-Logo_narrow_30k.eps"/>
          <p:cNvPicPr>
            <a:picLocks noChangeAspect="1"/>
          </p:cNvPicPr>
          <p:nvPr/>
        </p:nvPicPr>
        <p:blipFill>
          <a:blip r:embed="rId7" cstate="print">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xt>
            </a:extLst>
          </a:blip>
          <a:srcRect/>
          <a:stretch>
            <a:fillRect/>
          </a:stretch>
        </p:blipFill>
        <p:spPr bwMode="auto">
          <a:xfrm>
            <a:off x="4063790" y="295226"/>
            <a:ext cx="1016000" cy="36195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rtl="0" eaLnBrk="1" fontAlgn="base" hangingPunct="1">
        <a:spcBef>
          <a:spcPct val="0"/>
        </a:spcBef>
        <a:spcAft>
          <a:spcPct val="0"/>
        </a:spcAft>
        <a:defRPr sz="2800" b="0">
          <a:solidFill>
            <a:schemeClr val="tx1"/>
          </a:solidFill>
          <a:latin typeface="+mj-lt"/>
          <a:ea typeface="ＭＳ Ｐゴシック" pitchFamily="-65" charset="-128"/>
          <a:cs typeface="ＭＳ Ｐゴシック" pitchFamily="18" charset="-128"/>
        </a:defRPr>
      </a:lvl1pPr>
      <a:lvl2pPr algn="l" rtl="0" eaLnBrk="1" fontAlgn="base" hangingPunct="1">
        <a:spcBef>
          <a:spcPct val="0"/>
        </a:spcBef>
        <a:spcAft>
          <a:spcPct val="0"/>
        </a:spcAft>
        <a:defRPr sz="3200" b="1">
          <a:solidFill>
            <a:schemeClr val="tx1"/>
          </a:solidFill>
          <a:latin typeface="Arial" pitchFamily="34" charset="0"/>
          <a:ea typeface="ＭＳ Ｐゴシック" pitchFamily="-65" charset="-128"/>
          <a:cs typeface="ＭＳ Ｐゴシック" pitchFamily="18" charset="-128"/>
        </a:defRPr>
      </a:lvl2pPr>
      <a:lvl3pPr algn="l" rtl="0" eaLnBrk="1" fontAlgn="base" hangingPunct="1">
        <a:spcBef>
          <a:spcPct val="0"/>
        </a:spcBef>
        <a:spcAft>
          <a:spcPct val="0"/>
        </a:spcAft>
        <a:defRPr sz="3200" b="1">
          <a:solidFill>
            <a:schemeClr val="tx1"/>
          </a:solidFill>
          <a:latin typeface="Arial" pitchFamily="34" charset="0"/>
          <a:ea typeface="ＭＳ Ｐゴシック" pitchFamily="-65" charset="-128"/>
          <a:cs typeface="ＭＳ Ｐゴシック" pitchFamily="18" charset="-128"/>
        </a:defRPr>
      </a:lvl3pPr>
      <a:lvl4pPr algn="l" rtl="0" eaLnBrk="1" fontAlgn="base" hangingPunct="1">
        <a:spcBef>
          <a:spcPct val="0"/>
        </a:spcBef>
        <a:spcAft>
          <a:spcPct val="0"/>
        </a:spcAft>
        <a:defRPr sz="3200" b="1">
          <a:solidFill>
            <a:schemeClr val="tx1"/>
          </a:solidFill>
          <a:latin typeface="Arial" pitchFamily="34" charset="0"/>
          <a:ea typeface="ＭＳ Ｐゴシック" pitchFamily="-65" charset="-128"/>
          <a:cs typeface="ＭＳ Ｐゴシック" pitchFamily="18" charset="-128"/>
        </a:defRPr>
      </a:lvl4pPr>
      <a:lvl5pPr algn="l" rtl="0" eaLnBrk="1" fontAlgn="base" hangingPunct="1">
        <a:spcBef>
          <a:spcPct val="0"/>
        </a:spcBef>
        <a:spcAft>
          <a:spcPct val="0"/>
        </a:spcAft>
        <a:defRPr sz="3200" b="1">
          <a:solidFill>
            <a:schemeClr val="tx1"/>
          </a:solidFill>
          <a:latin typeface="Arial" pitchFamily="34" charset="0"/>
          <a:ea typeface="ＭＳ Ｐゴシック" pitchFamily="-65" charset="-128"/>
          <a:cs typeface="ＭＳ Ｐゴシック" pitchFamily="18" charset="-128"/>
        </a:defRPr>
      </a:lvl5pPr>
      <a:lvl6pPr marL="457200" algn="l" rtl="0" eaLnBrk="1" fontAlgn="base" hangingPunct="1">
        <a:spcBef>
          <a:spcPct val="0"/>
        </a:spcBef>
        <a:spcAft>
          <a:spcPct val="0"/>
        </a:spcAft>
        <a:defRPr sz="2400" b="1">
          <a:solidFill>
            <a:schemeClr val="tx1"/>
          </a:solidFill>
          <a:latin typeface="Arial" pitchFamily="34" charset="0"/>
        </a:defRPr>
      </a:lvl6pPr>
      <a:lvl7pPr marL="914400" algn="l" rtl="0" eaLnBrk="1" fontAlgn="base" hangingPunct="1">
        <a:spcBef>
          <a:spcPct val="0"/>
        </a:spcBef>
        <a:spcAft>
          <a:spcPct val="0"/>
        </a:spcAft>
        <a:defRPr sz="2400" b="1">
          <a:solidFill>
            <a:schemeClr val="tx1"/>
          </a:solidFill>
          <a:latin typeface="Arial" pitchFamily="34" charset="0"/>
        </a:defRPr>
      </a:lvl7pPr>
      <a:lvl8pPr marL="1371600" algn="l" rtl="0" eaLnBrk="1" fontAlgn="base" hangingPunct="1">
        <a:spcBef>
          <a:spcPct val="0"/>
        </a:spcBef>
        <a:spcAft>
          <a:spcPct val="0"/>
        </a:spcAft>
        <a:defRPr sz="2400" b="1">
          <a:solidFill>
            <a:schemeClr val="tx1"/>
          </a:solidFill>
          <a:latin typeface="Arial" pitchFamily="34" charset="0"/>
        </a:defRPr>
      </a:lvl8pPr>
      <a:lvl9pPr marL="1828800" algn="l" rtl="0" eaLnBrk="1" fontAlgn="base" hangingPunct="1">
        <a:spcBef>
          <a:spcPct val="0"/>
        </a:spcBef>
        <a:spcAft>
          <a:spcPct val="0"/>
        </a:spcAft>
        <a:defRPr sz="2400" b="1">
          <a:solidFill>
            <a:schemeClr val="tx1"/>
          </a:solidFill>
          <a:latin typeface="Arial" pitchFamily="34" charset="0"/>
        </a:defRPr>
      </a:lvl9pPr>
    </p:titleStyle>
    <p:bodyStyle>
      <a:lvl1pPr marL="266700" indent="-266700" algn="l" rtl="0" eaLnBrk="1" fontAlgn="base" hangingPunct="1">
        <a:spcBef>
          <a:spcPct val="20000"/>
        </a:spcBef>
        <a:spcAft>
          <a:spcPct val="0"/>
        </a:spcAft>
        <a:buClr>
          <a:schemeClr val="tx2"/>
        </a:buClr>
        <a:buFont typeface="Wingdings" charset="2"/>
        <a:buChar char="§"/>
        <a:defRPr sz="2000" b="0">
          <a:solidFill>
            <a:schemeClr val="tx1"/>
          </a:solidFill>
          <a:latin typeface="+mn-lt"/>
          <a:ea typeface="ＭＳ Ｐゴシック" pitchFamily="-65" charset="-128"/>
          <a:cs typeface="ＭＳ Ｐゴシック" pitchFamily="18" charset="-128"/>
        </a:defRPr>
      </a:lvl1pPr>
      <a:lvl2pPr marL="534988" indent="-268288" algn="l" rtl="0" eaLnBrk="1" fontAlgn="base" hangingPunct="1">
        <a:spcBef>
          <a:spcPct val="20000"/>
        </a:spcBef>
        <a:spcAft>
          <a:spcPct val="0"/>
        </a:spcAft>
        <a:buClr>
          <a:schemeClr val="tx2"/>
        </a:buClr>
        <a:buFont typeface="Lucida Grande"/>
        <a:buChar char="□"/>
        <a:defRPr sz="1800" b="0">
          <a:solidFill>
            <a:schemeClr val="tx1"/>
          </a:solidFill>
          <a:latin typeface="+mn-lt"/>
          <a:ea typeface="ＭＳ Ｐゴシック" pitchFamily="-65" charset="-128"/>
        </a:defRPr>
      </a:lvl2pPr>
      <a:lvl3pPr marL="801688" indent="-266700" algn="l" rtl="0" eaLnBrk="1" fontAlgn="base" hangingPunct="1">
        <a:spcBef>
          <a:spcPct val="20000"/>
        </a:spcBef>
        <a:spcAft>
          <a:spcPct val="0"/>
        </a:spcAft>
        <a:buClr>
          <a:schemeClr val="tx2"/>
        </a:buClr>
        <a:buFont typeface="Lucida Grande"/>
        <a:buChar char="□"/>
        <a:defRPr sz="1600" b="0">
          <a:solidFill>
            <a:schemeClr val="tx1"/>
          </a:solidFill>
          <a:latin typeface="+mn-lt"/>
          <a:ea typeface="ＭＳ Ｐゴシック" pitchFamily="-65" charset="-128"/>
        </a:defRPr>
      </a:lvl3pPr>
      <a:lvl4pPr marL="1079500" indent="-277813" algn="l" rtl="0" eaLnBrk="1" fontAlgn="base" hangingPunct="1">
        <a:spcBef>
          <a:spcPct val="20000"/>
        </a:spcBef>
        <a:spcAft>
          <a:spcPct val="0"/>
        </a:spcAft>
        <a:buClr>
          <a:schemeClr val="tx2"/>
        </a:buClr>
        <a:buFont typeface="Lucida Grande"/>
        <a:buChar char="□"/>
        <a:defRPr sz="1600" b="0">
          <a:solidFill>
            <a:schemeClr val="tx1"/>
          </a:solidFill>
          <a:latin typeface="+mn-lt"/>
          <a:ea typeface="ＭＳ Ｐゴシック" pitchFamily="-65" charset="-128"/>
        </a:defRPr>
      </a:lvl4pPr>
      <a:lvl5pPr marL="1346200" indent="-266700" algn="l" rtl="0" eaLnBrk="1" fontAlgn="base" hangingPunct="1">
        <a:spcBef>
          <a:spcPct val="20000"/>
        </a:spcBef>
        <a:spcAft>
          <a:spcPct val="0"/>
        </a:spcAft>
        <a:buClr>
          <a:schemeClr val="tx2"/>
        </a:buClr>
        <a:buFont typeface="Lucida Grande"/>
        <a:buChar char="□"/>
        <a:defRPr sz="1600" b="0">
          <a:solidFill>
            <a:schemeClr val="tx1"/>
          </a:solidFill>
          <a:latin typeface="+mn-lt"/>
          <a:ea typeface="ＭＳ Ｐゴシック" pitchFamily="-65" charset="-128"/>
        </a:defRPr>
      </a:lvl5pPr>
      <a:lvl6pPr marL="2438400" indent="-228600" algn="l" rtl="0" eaLnBrk="1" fontAlgn="base" hangingPunct="1">
        <a:spcBef>
          <a:spcPct val="20000"/>
        </a:spcBef>
        <a:spcAft>
          <a:spcPct val="0"/>
        </a:spcAft>
        <a:buChar char="»"/>
        <a:defRPr sz="1400">
          <a:solidFill>
            <a:schemeClr val="tx1"/>
          </a:solidFill>
          <a:latin typeface="+mn-lt"/>
        </a:defRPr>
      </a:lvl6pPr>
      <a:lvl7pPr marL="2895600" indent="-228600" algn="l" rtl="0" eaLnBrk="1" fontAlgn="base" hangingPunct="1">
        <a:spcBef>
          <a:spcPct val="20000"/>
        </a:spcBef>
        <a:spcAft>
          <a:spcPct val="0"/>
        </a:spcAft>
        <a:buChar char="»"/>
        <a:defRPr sz="1400">
          <a:solidFill>
            <a:schemeClr val="tx1"/>
          </a:solidFill>
          <a:latin typeface="+mn-lt"/>
        </a:defRPr>
      </a:lvl7pPr>
      <a:lvl8pPr marL="3352800" indent="-228600" algn="l" rtl="0" eaLnBrk="1" fontAlgn="base" hangingPunct="1">
        <a:spcBef>
          <a:spcPct val="20000"/>
        </a:spcBef>
        <a:spcAft>
          <a:spcPct val="0"/>
        </a:spcAft>
        <a:buChar char="»"/>
        <a:defRPr sz="1400">
          <a:solidFill>
            <a:schemeClr val="tx1"/>
          </a:solidFill>
          <a:latin typeface="+mn-lt"/>
        </a:defRPr>
      </a:lvl8pPr>
      <a:lvl9pPr marL="3810000" indent="-228600" algn="l" rtl="0" eaLnBrk="1" fontAlgn="base" hangingPunct="1">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ODIN: Configurations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b="1" dirty="0" smtClean="0">
                <a:solidFill>
                  <a:schemeClr val="bg2"/>
                </a:solidFill>
              </a:rPr>
              <a:t>ESS:</a:t>
            </a:r>
            <a:r>
              <a:rPr lang="en-US" dirty="0" smtClean="0"/>
              <a:t> S. Ansell, S. Pullen, M. </a:t>
            </a:r>
            <a:r>
              <a:rPr lang="en-US" dirty="0" err="1" smtClean="0"/>
              <a:t>Strobl</a:t>
            </a:r>
            <a:endParaRPr lang="en-US" dirty="0" smtClean="0"/>
          </a:p>
          <a:p>
            <a:r>
              <a:rPr lang="en-US" b="1" dirty="0" smtClean="0">
                <a:solidFill>
                  <a:schemeClr val="bg2"/>
                </a:solidFill>
              </a:rPr>
              <a:t>PSI:</a:t>
            </a:r>
            <a:r>
              <a:rPr lang="en-US" dirty="0" smtClean="0"/>
              <a:t> U. </a:t>
            </a:r>
            <a:r>
              <a:rPr lang="en-US" dirty="0" err="1" smtClean="0"/>
              <a:t>Filges</a:t>
            </a:r>
            <a:r>
              <a:rPr lang="en-US" dirty="0" smtClean="0"/>
              <a:t> E. Lehmann, M. </a:t>
            </a:r>
            <a:r>
              <a:rPr lang="en-US" dirty="0" err="1" smtClean="0"/>
              <a:t>Morgano</a:t>
            </a:r>
            <a:endParaRPr lang="en-US" dirty="0" smtClean="0"/>
          </a:p>
          <a:p>
            <a:r>
              <a:rPr lang="en-US" b="1" dirty="0" smtClean="0">
                <a:solidFill>
                  <a:schemeClr val="bg2"/>
                </a:solidFill>
              </a:rPr>
              <a:t>TUM:</a:t>
            </a:r>
            <a:r>
              <a:rPr lang="en-US" dirty="0" smtClean="0"/>
              <a:t> E. </a:t>
            </a:r>
            <a:r>
              <a:rPr lang="en-US" dirty="0" err="1" smtClean="0"/>
              <a:t>Calzada</a:t>
            </a:r>
            <a:r>
              <a:rPr lang="en-US" dirty="0" smtClean="0"/>
              <a:t>, </a:t>
            </a:r>
            <a:r>
              <a:rPr lang="en-US" u="sng" dirty="0" smtClean="0"/>
              <a:t>M. Lerche</a:t>
            </a:r>
            <a:r>
              <a:rPr lang="en-US" dirty="0" smtClean="0"/>
              <a:t>, J. </a:t>
            </a:r>
            <a:r>
              <a:rPr lang="en-US" dirty="0" err="1" smtClean="0"/>
              <a:t>Neuhaus</a:t>
            </a:r>
            <a:r>
              <a:rPr lang="en-US" dirty="0" smtClean="0"/>
              <a:t>, W. </a:t>
            </a:r>
            <a:r>
              <a:rPr lang="en-US" dirty="0" err="1" smtClean="0"/>
              <a:t>Petry</a:t>
            </a:r>
            <a:r>
              <a:rPr lang="en-US" dirty="0" smtClean="0"/>
              <a:t>, B. </a:t>
            </a:r>
            <a:r>
              <a:rPr lang="en-US" dirty="0" err="1" smtClean="0"/>
              <a:t>Schillinger</a:t>
            </a:r>
            <a:r>
              <a:rPr lang="en-US" dirty="0" smtClean="0"/>
              <a:t>, M. </a:t>
            </a:r>
            <a:r>
              <a:rPr lang="en-US" smtClean="0"/>
              <a:t>Schulz</a:t>
            </a:r>
          </a:p>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Shielding Cost Calculation</a:t>
            </a:r>
            <a:endParaRPr lang="en-US" dirty="0"/>
          </a:p>
        </p:txBody>
      </p:sp>
      <p:graphicFrame>
        <p:nvGraphicFramePr>
          <p:cNvPr id="5" name="Content Placeholder 4"/>
          <p:cNvGraphicFramePr>
            <a:graphicFrameLocks noGrp="1"/>
          </p:cNvGraphicFramePr>
          <p:nvPr>
            <p:ph idx="1"/>
          </p:nvPr>
        </p:nvGraphicFramePr>
        <p:xfrm>
          <a:off x="508000" y="1446690"/>
          <a:ext cx="8128002" cy="4851126"/>
        </p:xfrm>
        <a:graphic>
          <a:graphicData uri="http://schemas.openxmlformats.org/drawingml/2006/table">
            <a:tbl>
              <a:tblPr firstRow="1" bandRow="1">
                <a:tableStyleId>{85BE263C-DBD7-4A20-BB59-AAB30ACAA65A}</a:tableStyleId>
              </a:tblPr>
              <a:tblGrid>
                <a:gridCol w="1354667"/>
                <a:gridCol w="1354667"/>
                <a:gridCol w="1354667"/>
                <a:gridCol w="1354667"/>
                <a:gridCol w="1354667"/>
                <a:gridCol w="1354667"/>
              </a:tblGrid>
              <a:tr h="269507">
                <a:tc gridSpan="4">
                  <a:txBody>
                    <a:bodyPr/>
                    <a:lstStyle/>
                    <a:p>
                      <a:pPr algn="ctr">
                        <a:lnSpc>
                          <a:spcPts val="1400"/>
                        </a:lnSpc>
                        <a:spcAft>
                          <a:spcPts val="0"/>
                        </a:spcAft>
                      </a:pPr>
                      <a:r>
                        <a:rPr lang="en-US" sz="1000" b="1" dirty="0">
                          <a:solidFill>
                            <a:schemeClr val="bg1"/>
                          </a:solidFill>
                          <a:latin typeface="+mj-lt"/>
                          <a:ea typeface="Cambria"/>
                          <a:cs typeface="Calibri"/>
                        </a:rPr>
                        <a:t>Shielding</a:t>
                      </a:r>
                      <a:endParaRPr lang="en-US" sz="1000" dirty="0">
                        <a:solidFill>
                          <a:schemeClr val="bg1"/>
                        </a:solidFill>
                        <a:latin typeface="+mj-lt"/>
                        <a:ea typeface="Cambria"/>
                        <a:cs typeface="Calibri"/>
                      </a:endParaRPr>
                    </a:p>
                  </a:txBody>
                  <a:tcPr marL="68580" marR="68580" marT="0" marB="0" anchor="ctr">
                    <a:lnR w="28575" cap="flat" cmpd="sng" algn="ctr">
                      <a:solidFill>
                        <a:scrgbClr r="0" g="0" b="0"/>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ctr">
                        <a:lnSpc>
                          <a:spcPts val="1400"/>
                        </a:lnSpc>
                        <a:spcAft>
                          <a:spcPts val="0"/>
                        </a:spcAft>
                      </a:pPr>
                      <a:r>
                        <a:rPr lang="en-US" sz="1000" b="1" dirty="0">
                          <a:solidFill>
                            <a:schemeClr val="bg1"/>
                          </a:solidFill>
                          <a:latin typeface="+mj-lt"/>
                          <a:ea typeface="Cambria"/>
                          <a:cs typeface="Calibri"/>
                        </a:rPr>
                        <a:t>Material Pricing</a:t>
                      </a:r>
                      <a:endParaRPr lang="en-US" sz="1000" dirty="0">
                        <a:solidFill>
                          <a:schemeClr val="bg1"/>
                        </a:solidFill>
                        <a:latin typeface="+mj-lt"/>
                        <a:ea typeface="Cambria"/>
                        <a:cs typeface="Calibri"/>
                      </a:endParaRPr>
                    </a:p>
                  </a:txBody>
                  <a:tcPr marL="68580" marR="68580" marT="0" marB="0" anchor="ctr">
                    <a:lnL w="28575" cap="flat" cmpd="sng" algn="ctr">
                      <a:solidFill>
                        <a:scrgbClr r="0" g="0" b="0"/>
                      </a:solidFill>
                      <a:prstDash val="solid"/>
                      <a:round/>
                      <a:headEnd type="none" w="med" len="med"/>
                      <a:tailEnd type="none" w="med" len="med"/>
                    </a:lnL>
                  </a:tcPr>
                </a:tc>
                <a:tc hMerge="1">
                  <a:txBody>
                    <a:bodyPr/>
                    <a:lstStyle/>
                    <a:p>
                      <a:endParaRPr lang="en-US"/>
                    </a:p>
                  </a:txBody>
                  <a:tcPr/>
                </a:tc>
              </a:tr>
              <a:tr h="269507">
                <a:tc>
                  <a:txBody>
                    <a:bodyPr/>
                    <a:lstStyle/>
                    <a:p>
                      <a:pPr>
                        <a:lnSpc>
                          <a:spcPts val="1400"/>
                        </a:lnSpc>
                        <a:spcAft>
                          <a:spcPts val="0"/>
                        </a:spcAft>
                      </a:pPr>
                      <a:r>
                        <a:rPr lang="en-US" sz="900" dirty="0">
                          <a:solidFill>
                            <a:srgbClr val="000000"/>
                          </a:solidFill>
                          <a:latin typeface="+mn-lt"/>
                          <a:ea typeface="Cambria"/>
                          <a:cs typeface="Times New Roman"/>
                        </a:rPr>
                        <a:t> </a:t>
                      </a:r>
                      <a:endParaRPr lang="en-US" sz="1200" dirty="0">
                        <a:latin typeface="+mn-lt"/>
                        <a:ea typeface="Cambria"/>
                        <a:cs typeface="Times New Roman"/>
                      </a:endParaRPr>
                    </a:p>
                  </a:txBody>
                  <a:tcPr marL="68580" marR="68580" marT="0" marB="0" anchor="b"/>
                </a:tc>
                <a:tc>
                  <a:txBody>
                    <a:bodyPr/>
                    <a:lstStyle/>
                    <a:p>
                      <a:pPr algn="ctr">
                        <a:lnSpc>
                          <a:spcPts val="1400"/>
                        </a:lnSpc>
                        <a:spcAft>
                          <a:spcPts val="0"/>
                        </a:spcAft>
                      </a:pPr>
                      <a:r>
                        <a:rPr lang="en-US" sz="900" b="1" dirty="0">
                          <a:solidFill>
                            <a:srgbClr val="000000"/>
                          </a:solidFill>
                          <a:latin typeface="+mn-lt"/>
                          <a:ea typeface="Cambria"/>
                          <a:cs typeface="Times New Roman"/>
                        </a:rPr>
                        <a:t>Volume (m^3)</a:t>
                      </a:r>
                      <a:endParaRPr lang="en-US" sz="1200" dirty="0">
                        <a:latin typeface="+mn-lt"/>
                        <a:ea typeface="Cambria"/>
                        <a:cs typeface="Times New Roman"/>
                      </a:endParaRPr>
                    </a:p>
                  </a:txBody>
                  <a:tcPr marL="68580" marR="68580" marT="0" marB="0" anchor="b"/>
                </a:tc>
                <a:tc>
                  <a:txBody>
                    <a:bodyPr/>
                    <a:lstStyle/>
                    <a:p>
                      <a:pPr algn="ctr">
                        <a:lnSpc>
                          <a:spcPts val="1400"/>
                        </a:lnSpc>
                        <a:spcAft>
                          <a:spcPts val="0"/>
                        </a:spcAft>
                      </a:pPr>
                      <a:r>
                        <a:rPr lang="en-US" sz="900" b="1">
                          <a:solidFill>
                            <a:srgbClr val="000000"/>
                          </a:solidFill>
                          <a:latin typeface="+mn-lt"/>
                          <a:ea typeface="Cambria"/>
                          <a:cs typeface="Times New Roman"/>
                        </a:rPr>
                        <a:t>Cost (€/m^3)</a:t>
                      </a:r>
                      <a:endParaRPr lang="en-US" sz="1200">
                        <a:latin typeface="+mn-lt"/>
                        <a:ea typeface="Cambria"/>
                        <a:cs typeface="Times New Roman"/>
                      </a:endParaRPr>
                    </a:p>
                  </a:txBody>
                  <a:tcPr marL="68580" marR="68580" marT="0" marB="0" anchor="b"/>
                </a:tc>
                <a:tc>
                  <a:txBody>
                    <a:bodyPr/>
                    <a:lstStyle/>
                    <a:p>
                      <a:pPr algn="ctr">
                        <a:lnSpc>
                          <a:spcPts val="1400"/>
                        </a:lnSpc>
                        <a:spcAft>
                          <a:spcPts val="0"/>
                        </a:spcAft>
                      </a:pPr>
                      <a:r>
                        <a:rPr lang="en-US" sz="900" b="1" dirty="0">
                          <a:solidFill>
                            <a:srgbClr val="000000"/>
                          </a:solidFill>
                          <a:latin typeface="+mn-lt"/>
                          <a:ea typeface="Cambria"/>
                          <a:cs typeface="Times New Roman"/>
                        </a:rPr>
                        <a:t>Price</a:t>
                      </a:r>
                      <a:endParaRPr lang="en-US" sz="1200" dirty="0">
                        <a:latin typeface="+mn-lt"/>
                        <a:ea typeface="Cambria"/>
                        <a:cs typeface="Times New Roman"/>
                      </a:endParaRPr>
                    </a:p>
                  </a:txBody>
                  <a:tcPr marL="68580" marR="68580" marT="0" marB="0" anchor="b">
                    <a:lnR w="28575" cap="flat" cmpd="sng" algn="ctr">
                      <a:solidFill>
                        <a:scrgbClr r="0" g="0" b="0"/>
                      </a:solidFill>
                      <a:prstDash val="solid"/>
                      <a:round/>
                      <a:headEnd type="none" w="med" len="med"/>
                      <a:tailEnd type="none" w="med" len="med"/>
                    </a:lnR>
                  </a:tcPr>
                </a:tc>
                <a:tc gridSpan="2">
                  <a:txBody>
                    <a:bodyPr/>
                    <a:lstStyle/>
                    <a:p>
                      <a:pPr algn="ctr">
                        <a:lnSpc>
                          <a:spcPts val="1400"/>
                        </a:lnSpc>
                        <a:spcAft>
                          <a:spcPts val="0"/>
                        </a:spcAft>
                      </a:pPr>
                      <a:r>
                        <a:rPr lang="en-US" sz="900" b="1" dirty="0">
                          <a:solidFill>
                            <a:srgbClr val="000000"/>
                          </a:solidFill>
                          <a:latin typeface="+mn-lt"/>
                          <a:ea typeface="Cambria"/>
                          <a:cs typeface="Times New Roman"/>
                        </a:rPr>
                        <a:t>Steel</a:t>
                      </a:r>
                      <a:endParaRPr lang="en-US" sz="1200" dirty="0">
                        <a:latin typeface="+mn-lt"/>
                        <a:ea typeface="Cambria"/>
                        <a:cs typeface="Times New Roman"/>
                      </a:endParaRPr>
                    </a:p>
                  </a:txBody>
                  <a:tcPr marL="68580" marR="68580" marT="0" marB="0" anchor="b">
                    <a:lnL w="28575" cap="flat" cmpd="sng" algn="ctr">
                      <a:solidFill>
                        <a:scrgbClr r="0" g="0" b="0"/>
                      </a:solidFill>
                      <a:prstDash val="solid"/>
                      <a:round/>
                      <a:headEnd type="none" w="med" len="med"/>
                      <a:tailEnd type="none" w="med" len="med"/>
                    </a:lnL>
                  </a:tcPr>
                </a:tc>
                <a:tc hMerge="1">
                  <a:txBody>
                    <a:bodyPr/>
                    <a:lstStyle/>
                    <a:p>
                      <a:endParaRPr lang="en-US"/>
                    </a:p>
                  </a:txBody>
                  <a:tcPr/>
                </a:tc>
              </a:tr>
              <a:tr h="269507">
                <a:tc>
                  <a:txBody>
                    <a:bodyPr/>
                    <a:lstStyle/>
                    <a:p>
                      <a:pPr>
                        <a:lnSpc>
                          <a:spcPts val="1400"/>
                        </a:lnSpc>
                        <a:spcAft>
                          <a:spcPts val="0"/>
                        </a:spcAft>
                      </a:pPr>
                      <a:r>
                        <a:rPr lang="en-US" sz="900" b="1" dirty="0">
                          <a:solidFill>
                            <a:srgbClr val="000000"/>
                          </a:solidFill>
                          <a:latin typeface="+mn-lt"/>
                          <a:ea typeface="Cambria"/>
                          <a:cs typeface="Times New Roman"/>
                        </a:rPr>
                        <a:t>Steel</a:t>
                      </a:r>
                      <a:endParaRPr lang="en-US" sz="900" dirty="0">
                        <a:latin typeface="+mn-lt"/>
                        <a:ea typeface="Cambria"/>
                        <a:cs typeface="Times New Roman"/>
                      </a:endParaRPr>
                    </a:p>
                  </a:txBody>
                  <a:tcPr marL="68580" marR="68580" marT="0" marB="0" anchor="ctr"/>
                </a:tc>
                <a:tc>
                  <a:txBody>
                    <a:bodyPr/>
                    <a:lstStyle/>
                    <a:p>
                      <a:pPr algn="r">
                        <a:lnSpc>
                          <a:spcPts val="1400"/>
                        </a:lnSpc>
                        <a:spcAft>
                          <a:spcPts val="0"/>
                        </a:spcAft>
                      </a:pPr>
                      <a:r>
                        <a:rPr lang="en-GB" sz="900" kern="1200" dirty="0">
                          <a:solidFill>
                            <a:srgbClr val="000000"/>
                          </a:solidFill>
                          <a:latin typeface="+mn-lt"/>
                          <a:ea typeface="Cambria"/>
                          <a:cs typeface="Times New Roman"/>
                        </a:rPr>
                        <a:t>111.725</a:t>
                      </a:r>
                      <a:endParaRPr lang="en-US" sz="900" kern="1200" dirty="0">
                        <a:solidFill>
                          <a:srgbClr val="000000"/>
                        </a:solidFill>
                        <a:latin typeface="+mn-lt"/>
                        <a:ea typeface="Cambria"/>
                        <a:cs typeface="Times New Roman"/>
                      </a:endParaRPr>
                    </a:p>
                  </a:txBody>
                  <a:tcPr marL="68580" marR="68580" marT="0" marB="0" anchor="ctr"/>
                </a:tc>
                <a:tc>
                  <a:txBody>
                    <a:bodyPr/>
                    <a:lstStyle/>
                    <a:p>
                      <a:pPr algn="r">
                        <a:lnSpc>
                          <a:spcPts val="1400"/>
                        </a:lnSpc>
                        <a:spcAft>
                          <a:spcPts val="0"/>
                        </a:spcAft>
                      </a:pPr>
                      <a:r>
                        <a:rPr lang="en-GB" sz="900" kern="1200" dirty="0" smtClean="0">
                          <a:solidFill>
                            <a:srgbClr val="000000"/>
                          </a:solidFill>
                          <a:latin typeface="+mn-lt"/>
                          <a:ea typeface="Cambria"/>
                          <a:cs typeface="Times New Roman"/>
                        </a:rPr>
                        <a:t>9,540</a:t>
                      </a:r>
                      <a:r>
                        <a:rPr lang="en-GB" sz="900" kern="1200" baseline="0" dirty="0" smtClean="0">
                          <a:solidFill>
                            <a:srgbClr val="000000"/>
                          </a:solidFill>
                          <a:latin typeface="+mn-lt"/>
                          <a:ea typeface="Cambria"/>
                          <a:cs typeface="Times New Roman"/>
                        </a:rPr>
                        <a:t> €</a:t>
                      </a:r>
                      <a:endParaRPr lang="en-US" sz="1200" dirty="0">
                        <a:latin typeface="+mn-lt"/>
                        <a:ea typeface="Cambria"/>
                        <a:cs typeface="Times New Roman"/>
                      </a:endParaRPr>
                    </a:p>
                  </a:txBody>
                  <a:tcPr marL="68580" marR="68580" marT="0" marB="0" anchor="ctr"/>
                </a:tc>
                <a:tc>
                  <a:txBody>
                    <a:bodyPr/>
                    <a:lstStyle/>
                    <a:p>
                      <a:pPr algn="r">
                        <a:lnSpc>
                          <a:spcPts val="1400"/>
                        </a:lnSpc>
                        <a:spcAft>
                          <a:spcPts val="0"/>
                        </a:spcAft>
                      </a:pPr>
                      <a:r>
                        <a:rPr lang="en-GB" sz="900" kern="1200" dirty="0">
                          <a:solidFill>
                            <a:srgbClr val="000000"/>
                          </a:solidFill>
                          <a:latin typeface="+mn-lt"/>
                          <a:ea typeface="Cambria"/>
                          <a:cs typeface="Times New Roman"/>
                        </a:rPr>
                        <a:t>1,065,900</a:t>
                      </a:r>
                      <a:r>
                        <a:rPr lang="en-GB" sz="900" dirty="0" smtClean="0">
                          <a:solidFill>
                            <a:srgbClr val="000000"/>
                          </a:solidFill>
                          <a:latin typeface="+mn-lt"/>
                          <a:ea typeface="Cambria"/>
                          <a:cs typeface="Times New Roman"/>
                        </a:rPr>
                        <a:t> </a:t>
                      </a:r>
                      <a:r>
                        <a:rPr lang="en-GB" sz="900" kern="1200" baseline="0" dirty="0" smtClean="0">
                          <a:solidFill>
                            <a:srgbClr val="000000"/>
                          </a:solidFill>
                          <a:latin typeface="+mn-lt"/>
                          <a:ea typeface="Cambria"/>
                          <a:cs typeface="Times New Roman"/>
                        </a:rPr>
                        <a:t>€</a:t>
                      </a:r>
                      <a:endParaRPr lang="en-US" sz="1200" dirty="0">
                        <a:latin typeface="+mn-lt"/>
                        <a:ea typeface="Cambria"/>
                        <a:cs typeface="Times New Roman"/>
                      </a:endParaRPr>
                    </a:p>
                  </a:txBody>
                  <a:tcPr marL="68580" marR="68580" marT="0" marB="0" anchor="ctr">
                    <a:lnR w="28575" cap="flat" cmpd="sng" algn="ctr">
                      <a:solidFill>
                        <a:scrgbClr r="0" g="0" b="0"/>
                      </a:solidFill>
                      <a:prstDash val="solid"/>
                      <a:round/>
                      <a:headEnd type="none" w="med" len="med"/>
                      <a:tailEnd type="none" w="med" len="med"/>
                    </a:lnR>
                  </a:tcPr>
                </a:tc>
                <a:tc>
                  <a:txBody>
                    <a:bodyPr/>
                    <a:lstStyle/>
                    <a:p>
                      <a:pPr algn="r">
                        <a:lnSpc>
                          <a:spcPts val="1400"/>
                        </a:lnSpc>
                        <a:spcAft>
                          <a:spcPts val="0"/>
                        </a:spcAft>
                      </a:pPr>
                      <a:r>
                        <a:rPr lang="en-US" sz="900" dirty="0">
                          <a:solidFill>
                            <a:srgbClr val="000000"/>
                          </a:solidFill>
                          <a:latin typeface="+mn-lt"/>
                          <a:ea typeface="Cambria"/>
                          <a:cs typeface="Times New Roman"/>
                        </a:rPr>
                        <a:t>1200</a:t>
                      </a:r>
                      <a:endParaRPr lang="en-US" sz="900" dirty="0">
                        <a:latin typeface="+mn-lt"/>
                        <a:ea typeface="Cambria"/>
                        <a:cs typeface="Times New Roman"/>
                      </a:endParaRPr>
                    </a:p>
                  </a:txBody>
                  <a:tcPr marL="68580" marR="68580" marT="0" marB="0" anchor="ctr">
                    <a:lnL w="28575" cap="flat" cmpd="sng" algn="ctr">
                      <a:solidFill>
                        <a:scrgbClr r="0" g="0" b="0"/>
                      </a:solidFill>
                      <a:prstDash val="solid"/>
                      <a:round/>
                      <a:headEnd type="none" w="med" len="med"/>
                      <a:tailEnd type="none" w="med" len="med"/>
                    </a:lnL>
                  </a:tcPr>
                </a:tc>
                <a:tc>
                  <a:txBody>
                    <a:bodyPr/>
                    <a:lstStyle/>
                    <a:p>
                      <a:pPr>
                        <a:lnSpc>
                          <a:spcPts val="1400"/>
                        </a:lnSpc>
                        <a:spcAft>
                          <a:spcPts val="0"/>
                        </a:spcAft>
                      </a:pPr>
                      <a:r>
                        <a:rPr lang="en-US" sz="900">
                          <a:solidFill>
                            <a:srgbClr val="000000"/>
                          </a:solidFill>
                          <a:latin typeface="+mn-lt"/>
                          <a:ea typeface="Cambria"/>
                          <a:cs typeface="Times New Roman"/>
                        </a:rPr>
                        <a:t>€/tonne</a:t>
                      </a:r>
                      <a:endParaRPr lang="en-US" sz="900">
                        <a:latin typeface="+mn-lt"/>
                        <a:ea typeface="Cambria"/>
                        <a:cs typeface="Times New Roman"/>
                      </a:endParaRPr>
                    </a:p>
                  </a:txBody>
                  <a:tcPr marL="68580" marR="68580" marT="0" marB="0" anchor="ctr"/>
                </a:tc>
              </a:tr>
              <a:tr h="269507">
                <a:tc>
                  <a:txBody>
                    <a:bodyPr/>
                    <a:lstStyle/>
                    <a:p>
                      <a:pPr>
                        <a:lnSpc>
                          <a:spcPts val="1400"/>
                        </a:lnSpc>
                        <a:spcAft>
                          <a:spcPts val="0"/>
                        </a:spcAft>
                      </a:pPr>
                      <a:r>
                        <a:rPr lang="en-US" sz="900" b="1" dirty="0">
                          <a:solidFill>
                            <a:srgbClr val="000000"/>
                          </a:solidFill>
                          <a:latin typeface="+mn-lt"/>
                          <a:ea typeface="Cambria"/>
                          <a:cs typeface="Times New Roman"/>
                        </a:rPr>
                        <a:t>Concrete</a:t>
                      </a:r>
                      <a:endParaRPr lang="en-US" sz="900" dirty="0">
                        <a:latin typeface="+mn-lt"/>
                        <a:ea typeface="Cambria"/>
                        <a:cs typeface="Times New Roman"/>
                      </a:endParaRPr>
                    </a:p>
                  </a:txBody>
                  <a:tcPr marL="68580" marR="68580" marT="0" marB="0" anchor="ctr"/>
                </a:tc>
                <a:tc>
                  <a:txBody>
                    <a:bodyPr/>
                    <a:lstStyle/>
                    <a:p>
                      <a:pPr algn="r">
                        <a:lnSpc>
                          <a:spcPts val="1400"/>
                        </a:lnSpc>
                        <a:spcAft>
                          <a:spcPts val="0"/>
                        </a:spcAft>
                      </a:pPr>
                      <a:r>
                        <a:rPr lang="en-GB" sz="900" kern="1200" dirty="0">
                          <a:solidFill>
                            <a:srgbClr val="000000"/>
                          </a:solidFill>
                          <a:latin typeface="+mn-lt"/>
                          <a:ea typeface="Cambria"/>
                          <a:cs typeface="Times New Roman"/>
                        </a:rPr>
                        <a:t>209.929</a:t>
                      </a:r>
                      <a:endParaRPr lang="en-US" sz="900" kern="1200" dirty="0">
                        <a:solidFill>
                          <a:srgbClr val="000000"/>
                        </a:solidFill>
                        <a:latin typeface="+mn-lt"/>
                        <a:ea typeface="Cambria"/>
                        <a:cs typeface="Times New Roman"/>
                      </a:endParaRPr>
                    </a:p>
                  </a:txBody>
                  <a:tcPr marL="68580" marR="68580" marT="0" marB="0" anchor="ctr"/>
                </a:tc>
                <a:tc>
                  <a:txBody>
                    <a:bodyPr/>
                    <a:lstStyle/>
                    <a:p>
                      <a:pPr marL="0" marR="0" indent="0" algn="r" defTabSz="914400" rtl="0" eaLnBrk="1" fontAlgn="auto" latinLnBrk="0" hangingPunct="1">
                        <a:lnSpc>
                          <a:spcPts val="1400"/>
                        </a:lnSpc>
                        <a:spcBef>
                          <a:spcPts val="0"/>
                        </a:spcBef>
                        <a:spcAft>
                          <a:spcPts val="0"/>
                        </a:spcAft>
                        <a:buClrTx/>
                        <a:buSzTx/>
                        <a:buFontTx/>
                        <a:buNone/>
                        <a:tabLst/>
                        <a:defRPr/>
                      </a:pPr>
                      <a:r>
                        <a:rPr lang="en-GB" sz="900" kern="1200" dirty="0" smtClean="0">
                          <a:solidFill>
                            <a:srgbClr val="000000"/>
                          </a:solidFill>
                          <a:latin typeface="+mn-lt"/>
                          <a:ea typeface="Cambria"/>
                          <a:cs typeface="Times New Roman"/>
                        </a:rPr>
                        <a:t>800 </a:t>
                      </a:r>
                      <a:r>
                        <a:rPr kumimoji="0" lang="en-GB" sz="900" b="0" i="0" u="none" strike="noStrike" kern="1200" cap="none" spc="0" normalizeH="0" baseline="0" noProof="0" dirty="0" smtClean="0">
                          <a:ln>
                            <a:noFill/>
                          </a:ln>
                          <a:solidFill>
                            <a:srgbClr val="000000"/>
                          </a:solidFill>
                          <a:effectLst/>
                          <a:uLnTx/>
                          <a:uFillTx/>
                          <a:latin typeface="+mn-lt"/>
                          <a:ea typeface="Cambria"/>
                          <a:cs typeface="Times New Roman"/>
                        </a:rPr>
                        <a:t>€</a:t>
                      </a:r>
                      <a:endParaRPr lang="en-US" sz="1200" dirty="0">
                        <a:latin typeface="+mn-lt"/>
                        <a:ea typeface="Cambria"/>
                        <a:cs typeface="Times New Roman"/>
                      </a:endParaRPr>
                    </a:p>
                  </a:txBody>
                  <a:tcPr marL="68580" marR="68580" marT="0" marB="0" anchor="ctr"/>
                </a:tc>
                <a:tc>
                  <a:txBody>
                    <a:bodyPr/>
                    <a:lstStyle/>
                    <a:p>
                      <a:pPr algn="r">
                        <a:lnSpc>
                          <a:spcPts val="1400"/>
                        </a:lnSpc>
                        <a:spcAft>
                          <a:spcPts val="0"/>
                        </a:spcAft>
                      </a:pPr>
                      <a:r>
                        <a:rPr lang="en-GB" sz="900" kern="1200" dirty="0">
                          <a:solidFill>
                            <a:srgbClr val="000000"/>
                          </a:solidFill>
                          <a:latin typeface="+mn-lt"/>
                          <a:ea typeface="Cambria"/>
                          <a:cs typeface="Times New Roman"/>
                        </a:rPr>
                        <a:t>167,900</a:t>
                      </a:r>
                      <a:r>
                        <a:rPr lang="en-GB" sz="900" dirty="0" smtClean="0">
                          <a:solidFill>
                            <a:srgbClr val="000000"/>
                          </a:solidFill>
                          <a:latin typeface="+mn-lt"/>
                          <a:ea typeface="Cambria"/>
                          <a:cs typeface="Times New Roman"/>
                        </a:rPr>
                        <a:t> </a:t>
                      </a:r>
                      <a:r>
                        <a:rPr lang="en-GB" sz="900" kern="1200" baseline="0" dirty="0" smtClean="0">
                          <a:solidFill>
                            <a:srgbClr val="000000"/>
                          </a:solidFill>
                          <a:latin typeface="+mn-lt"/>
                          <a:ea typeface="Cambria"/>
                          <a:cs typeface="Times New Roman"/>
                        </a:rPr>
                        <a:t>€</a:t>
                      </a:r>
                      <a:endParaRPr lang="en-US" sz="1200" dirty="0">
                        <a:latin typeface="+mn-lt"/>
                        <a:ea typeface="Cambria"/>
                        <a:cs typeface="Times New Roman"/>
                      </a:endParaRPr>
                    </a:p>
                  </a:txBody>
                  <a:tcPr marL="68580" marR="68580" marT="0" marB="0" anchor="ctr">
                    <a:lnR w="28575" cap="flat" cmpd="sng" algn="ctr">
                      <a:solidFill>
                        <a:scrgbClr r="0" g="0" b="0"/>
                      </a:solidFill>
                      <a:prstDash val="solid"/>
                      <a:round/>
                      <a:headEnd type="none" w="med" len="med"/>
                      <a:tailEnd type="none" w="med" len="med"/>
                    </a:lnR>
                  </a:tcPr>
                </a:tc>
                <a:tc>
                  <a:txBody>
                    <a:bodyPr/>
                    <a:lstStyle/>
                    <a:p>
                      <a:pPr algn="r">
                        <a:lnSpc>
                          <a:spcPts val="1400"/>
                        </a:lnSpc>
                        <a:spcAft>
                          <a:spcPts val="0"/>
                        </a:spcAft>
                      </a:pPr>
                      <a:r>
                        <a:rPr lang="en-US" sz="900" dirty="0">
                          <a:solidFill>
                            <a:srgbClr val="000000"/>
                          </a:solidFill>
                          <a:latin typeface="+mn-lt"/>
                          <a:ea typeface="Cambria"/>
                          <a:cs typeface="Times New Roman"/>
                        </a:rPr>
                        <a:t>7.95</a:t>
                      </a:r>
                      <a:endParaRPr lang="en-US" sz="900" dirty="0">
                        <a:latin typeface="+mn-lt"/>
                        <a:ea typeface="Cambria"/>
                        <a:cs typeface="Times New Roman"/>
                      </a:endParaRPr>
                    </a:p>
                  </a:txBody>
                  <a:tcPr marL="68580" marR="68580" marT="0" marB="0" anchor="ctr">
                    <a:lnL w="28575" cap="flat" cmpd="sng" algn="ctr">
                      <a:solidFill>
                        <a:scrgbClr r="0" g="0" b="0"/>
                      </a:solidFill>
                      <a:prstDash val="solid"/>
                      <a:round/>
                      <a:headEnd type="none" w="med" len="med"/>
                      <a:tailEnd type="none" w="med" len="med"/>
                    </a:lnL>
                  </a:tcPr>
                </a:tc>
                <a:tc>
                  <a:txBody>
                    <a:bodyPr/>
                    <a:lstStyle/>
                    <a:p>
                      <a:pPr>
                        <a:lnSpc>
                          <a:spcPts val="1400"/>
                        </a:lnSpc>
                        <a:spcAft>
                          <a:spcPts val="0"/>
                        </a:spcAft>
                      </a:pPr>
                      <a:r>
                        <a:rPr lang="en-US" sz="900">
                          <a:solidFill>
                            <a:srgbClr val="000000"/>
                          </a:solidFill>
                          <a:latin typeface="+mn-lt"/>
                          <a:ea typeface="Cambria"/>
                          <a:cs typeface="Times New Roman"/>
                        </a:rPr>
                        <a:t>tonne/m^3</a:t>
                      </a:r>
                      <a:endParaRPr lang="en-US" sz="900">
                        <a:latin typeface="+mn-lt"/>
                        <a:ea typeface="Cambria"/>
                        <a:cs typeface="Times New Roman"/>
                      </a:endParaRPr>
                    </a:p>
                  </a:txBody>
                  <a:tcPr marL="68580" marR="68580" marT="0" marB="0" anchor="ctr"/>
                </a:tc>
              </a:tr>
              <a:tr h="269507">
                <a:tc>
                  <a:txBody>
                    <a:bodyPr/>
                    <a:lstStyle/>
                    <a:p>
                      <a:pPr>
                        <a:lnSpc>
                          <a:spcPts val="1400"/>
                        </a:lnSpc>
                        <a:spcAft>
                          <a:spcPts val="0"/>
                        </a:spcAft>
                      </a:pPr>
                      <a:r>
                        <a:rPr lang="en-US" sz="900" b="1">
                          <a:solidFill>
                            <a:srgbClr val="000000"/>
                          </a:solidFill>
                          <a:latin typeface="+mn-lt"/>
                          <a:ea typeface="Cambria"/>
                          <a:cs typeface="Times New Roman"/>
                        </a:rPr>
                        <a:t>B4C</a:t>
                      </a:r>
                      <a:endParaRPr lang="en-US" sz="900">
                        <a:latin typeface="+mn-lt"/>
                        <a:ea typeface="Cambria"/>
                        <a:cs typeface="Times New Roman"/>
                      </a:endParaRPr>
                    </a:p>
                  </a:txBody>
                  <a:tcPr marL="68580" marR="68580" marT="0" marB="0" anchor="ctr"/>
                </a:tc>
                <a:tc>
                  <a:txBody>
                    <a:bodyPr/>
                    <a:lstStyle/>
                    <a:p>
                      <a:pPr algn="r">
                        <a:lnSpc>
                          <a:spcPts val="1400"/>
                        </a:lnSpc>
                        <a:spcAft>
                          <a:spcPts val="0"/>
                        </a:spcAft>
                      </a:pPr>
                      <a:r>
                        <a:rPr lang="en-GB" sz="900" kern="1200" dirty="0">
                          <a:solidFill>
                            <a:srgbClr val="000000"/>
                          </a:solidFill>
                          <a:latin typeface="+mn-lt"/>
                          <a:ea typeface="Cambria"/>
                          <a:cs typeface="Times New Roman"/>
                        </a:rPr>
                        <a:t>5.68257</a:t>
                      </a:r>
                      <a:endParaRPr lang="en-US" sz="900" kern="1200" dirty="0">
                        <a:solidFill>
                          <a:srgbClr val="000000"/>
                        </a:solidFill>
                        <a:latin typeface="+mn-lt"/>
                        <a:ea typeface="Cambria"/>
                        <a:cs typeface="Times New Roman"/>
                      </a:endParaRPr>
                    </a:p>
                  </a:txBody>
                  <a:tcPr marL="68580" marR="68580" marT="0" marB="0" anchor="ctr"/>
                </a:tc>
                <a:tc>
                  <a:txBody>
                    <a:bodyPr/>
                    <a:lstStyle/>
                    <a:p>
                      <a:pPr marL="0" marR="0" indent="0" algn="r" defTabSz="914400" rtl="0" eaLnBrk="1" fontAlgn="auto" latinLnBrk="0" hangingPunct="1">
                        <a:lnSpc>
                          <a:spcPts val="1400"/>
                        </a:lnSpc>
                        <a:spcBef>
                          <a:spcPts val="0"/>
                        </a:spcBef>
                        <a:spcAft>
                          <a:spcPts val="0"/>
                        </a:spcAft>
                        <a:buClrTx/>
                        <a:buSzTx/>
                        <a:buFontTx/>
                        <a:buNone/>
                        <a:tabLst/>
                        <a:defRPr/>
                      </a:pPr>
                      <a:r>
                        <a:rPr lang="en-GB" sz="900" kern="1200" dirty="0">
                          <a:solidFill>
                            <a:srgbClr val="000000"/>
                          </a:solidFill>
                          <a:latin typeface="+mn-lt"/>
                          <a:ea typeface="Cambria"/>
                          <a:cs typeface="Times New Roman"/>
                        </a:rPr>
                        <a:t>66,500</a:t>
                      </a:r>
                      <a:r>
                        <a:rPr lang="en-GB" sz="900" dirty="0" smtClean="0">
                          <a:solidFill>
                            <a:srgbClr val="000000"/>
                          </a:solidFill>
                          <a:latin typeface="+mn-lt"/>
                          <a:ea typeface="Cambria"/>
                          <a:cs typeface="Times New Roman"/>
                        </a:rPr>
                        <a:t> </a:t>
                      </a:r>
                      <a:r>
                        <a:rPr lang="en-GB" sz="900" kern="1200" baseline="0" dirty="0" smtClean="0">
                          <a:solidFill>
                            <a:srgbClr val="000000"/>
                          </a:solidFill>
                          <a:latin typeface="+mn-lt"/>
                          <a:ea typeface="Cambria"/>
                          <a:cs typeface="Times New Roman"/>
                        </a:rPr>
                        <a:t>€</a:t>
                      </a:r>
                      <a:endParaRPr lang="en-US" sz="1200" dirty="0">
                        <a:latin typeface="+mn-lt"/>
                        <a:ea typeface="Cambria"/>
                        <a:cs typeface="Times New Roman"/>
                      </a:endParaRPr>
                    </a:p>
                  </a:txBody>
                  <a:tcPr marL="68580" marR="68580" marT="0" marB="0" anchor="ctr"/>
                </a:tc>
                <a:tc>
                  <a:txBody>
                    <a:bodyPr/>
                    <a:lstStyle/>
                    <a:p>
                      <a:pPr algn="r">
                        <a:lnSpc>
                          <a:spcPts val="1400"/>
                        </a:lnSpc>
                        <a:spcAft>
                          <a:spcPts val="0"/>
                        </a:spcAft>
                      </a:pPr>
                      <a:r>
                        <a:rPr lang="en-GB" sz="900" kern="1200" dirty="0">
                          <a:solidFill>
                            <a:srgbClr val="000000"/>
                          </a:solidFill>
                          <a:latin typeface="+mn-lt"/>
                          <a:ea typeface="Cambria"/>
                          <a:cs typeface="Times New Roman"/>
                        </a:rPr>
                        <a:t>377,900</a:t>
                      </a:r>
                      <a:r>
                        <a:rPr lang="en-GB" sz="900" dirty="0" smtClean="0">
                          <a:solidFill>
                            <a:srgbClr val="000000"/>
                          </a:solidFill>
                          <a:latin typeface="+mn-lt"/>
                          <a:ea typeface="Cambria"/>
                          <a:cs typeface="Times New Roman"/>
                        </a:rPr>
                        <a:t> </a:t>
                      </a:r>
                      <a:r>
                        <a:rPr lang="en-GB" sz="900" kern="1200" baseline="0" dirty="0" smtClean="0">
                          <a:solidFill>
                            <a:srgbClr val="000000"/>
                          </a:solidFill>
                          <a:latin typeface="+mn-lt"/>
                          <a:ea typeface="Cambria"/>
                          <a:cs typeface="Times New Roman"/>
                        </a:rPr>
                        <a:t>€</a:t>
                      </a:r>
                      <a:endParaRPr lang="en-US" sz="1200" dirty="0">
                        <a:latin typeface="+mn-lt"/>
                        <a:ea typeface="Cambria"/>
                        <a:cs typeface="Times New Roman"/>
                      </a:endParaRPr>
                    </a:p>
                  </a:txBody>
                  <a:tcPr marL="68580" marR="68580" marT="0" marB="0" anchor="ctr">
                    <a:lnR w="28575" cap="flat" cmpd="sng" algn="ctr">
                      <a:solidFill>
                        <a:scrgbClr r="0" g="0" b="0"/>
                      </a:solidFill>
                      <a:prstDash val="solid"/>
                      <a:round/>
                      <a:headEnd type="none" w="med" len="med"/>
                      <a:tailEnd type="none" w="med" len="med"/>
                    </a:lnR>
                  </a:tcPr>
                </a:tc>
                <a:tc gridSpan="2">
                  <a:txBody>
                    <a:bodyPr/>
                    <a:lstStyle/>
                    <a:p>
                      <a:pPr algn="ctr">
                        <a:lnSpc>
                          <a:spcPts val="1400"/>
                        </a:lnSpc>
                        <a:spcAft>
                          <a:spcPts val="0"/>
                        </a:spcAft>
                      </a:pPr>
                      <a:r>
                        <a:rPr lang="en-US" sz="900" b="1" dirty="0">
                          <a:solidFill>
                            <a:srgbClr val="000000"/>
                          </a:solidFill>
                          <a:latin typeface="+mn-lt"/>
                          <a:ea typeface="Cambria"/>
                          <a:cs typeface="Times New Roman"/>
                        </a:rPr>
                        <a:t>B4C</a:t>
                      </a:r>
                      <a:endParaRPr lang="en-US" sz="900" dirty="0">
                        <a:latin typeface="+mn-lt"/>
                        <a:ea typeface="Cambria"/>
                        <a:cs typeface="Times New Roman"/>
                      </a:endParaRPr>
                    </a:p>
                  </a:txBody>
                  <a:tcPr marL="68580" marR="68580" marT="0" marB="0" anchor="ctr">
                    <a:lnL w="28575" cap="flat" cmpd="sng" algn="ctr">
                      <a:solidFill>
                        <a:scrgbClr r="0" g="0" b="0"/>
                      </a:solidFill>
                      <a:prstDash val="solid"/>
                      <a:round/>
                      <a:headEnd type="none" w="med" len="med"/>
                      <a:tailEnd type="none" w="med" len="med"/>
                    </a:lnL>
                  </a:tcPr>
                </a:tc>
                <a:tc hMerge="1">
                  <a:txBody>
                    <a:bodyPr/>
                    <a:lstStyle/>
                    <a:p>
                      <a:endParaRPr lang="en-US"/>
                    </a:p>
                  </a:txBody>
                  <a:tcPr/>
                </a:tc>
              </a:tr>
              <a:tr h="269507">
                <a:tc>
                  <a:txBody>
                    <a:bodyPr/>
                    <a:lstStyle/>
                    <a:p>
                      <a:pPr>
                        <a:lnSpc>
                          <a:spcPts val="1400"/>
                        </a:lnSpc>
                        <a:spcAft>
                          <a:spcPts val="0"/>
                        </a:spcAft>
                      </a:pPr>
                      <a:r>
                        <a:rPr lang="en-US" sz="900" b="1">
                          <a:solidFill>
                            <a:srgbClr val="000000"/>
                          </a:solidFill>
                          <a:latin typeface="+mn-lt"/>
                          <a:ea typeface="Cambria"/>
                          <a:cs typeface="Times New Roman"/>
                        </a:rPr>
                        <a:t>Tungsten</a:t>
                      </a:r>
                      <a:endParaRPr lang="en-US" sz="900">
                        <a:latin typeface="+mn-lt"/>
                        <a:ea typeface="Cambria"/>
                        <a:cs typeface="Times New Roman"/>
                      </a:endParaRPr>
                    </a:p>
                  </a:txBody>
                  <a:tcPr marL="68580" marR="68580" marT="0" marB="0" anchor="ctr"/>
                </a:tc>
                <a:tc>
                  <a:txBody>
                    <a:bodyPr/>
                    <a:lstStyle/>
                    <a:p>
                      <a:pPr algn="r">
                        <a:lnSpc>
                          <a:spcPts val="1400"/>
                        </a:lnSpc>
                        <a:spcAft>
                          <a:spcPts val="0"/>
                        </a:spcAft>
                      </a:pPr>
                      <a:r>
                        <a:rPr lang="en-US" sz="900" kern="1200" dirty="0">
                          <a:solidFill>
                            <a:srgbClr val="000000"/>
                          </a:solidFill>
                          <a:latin typeface="+mn-lt"/>
                          <a:ea typeface="Cambria"/>
                          <a:cs typeface="Times New Roman"/>
                        </a:rPr>
                        <a:t>0.0065686</a:t>
                      </a:r>
                    </a:p>
                  </a:txBody>
                  <a:tcPr marL="68580" marR="68580" marT="0" marB="0" anchor="ctr"/>
                </a:tc>
                <a:tc>
                  <a:txBody>
                    <a:bodyPr/>
                    <a:lstStyle/>
                    <a:p>
                      <a:pPr algn="r">
                        <a:lnSpc>
                          <a:spcPts val="1400"/>
                        </a:lnSpc>
                        <a:spcAft>
                          <a:spcPts val="0"/>
                        </a:spcAft>
                      </a:pPr>
                      <a:r>
                        <a:rPr lang="en-GB" sz="900" kern="1200" dirty="0" smtClean="0">
                          <a:solidFill>
                            <a:srgbClr val="000000"/>
                          </a:solidFill>
                          <a:latin typeface="+mn-lt"/>
                          <a:ea typeface="Cambria"/>
                          <a:cs typeface="Times New Roman"/>
                        </a:rPr>
                        <a:t>636,900 </a:t>
                      </a:r>
                      <a:r>
                        <a:rPr lang="en-GB" sz="900" kern="1200" baseline="0" dirty="0" smtClean="0">
                          <a:solidFill>
                            <a:srgbClr val="000000"/>
                          </a:solidFill>
                          <a:latin typeface="+mn-lt"/>
                          <a:ea typeface="Cambria"/>
                          <a:cs typeface="Times New Roman"/>
                        </a:rPr>
                        <a:t>€</a:t>
                      </a:r>
                      <a:endParaRPr lang="en-US" sz="1200" dirty="0">
                        <a:latin typeface="+mn-lt"/>
                        <a:ea typeface="Cambria"/>
                        <a:cs typeface="Times New Roman"/>
                      </a:endParaRPr>
                    </a:p>
                  </a:txBody>
                  <a:tcPr marL="68580" marR="68580" marT="0" marB="0" anchor="ctr"/>
                </a:tc>
                <a:tc>
                  <a:txBody>
                    <a:bodyPr/>
                    <a:lstStyle/>
                    <a:p>
                      <a:pPr algn="r">
                        <a:lnSpc>
                          <a:spcPts val="1400"/>
                        </a:lnSpc>
                        <a:spcAft>
                          <a:spcPts val="0"/>
                        </a:spcAft>
                      </a:pPr>
                      <a:r>
                        <a:rPr lang="en-GB" sz="900" kern="1200" dirty="0">
                          <a:solidFill>
                            <a:srgbClr val="000000"/>
                          </a:solidFill>
                          <a:latin typeface="+mn-lt"/>
                          <a:ea typeface="Cambria"/>
                          <a:cs typeface="Times New Roman"/>
                        </a:rPr>
                        <a:t>4,200</a:t>
                      </a:r>
                      <a:r>
                        <a:rPr lang="en-GB" sz="900" dirty="0" smtClean="0">
                          <a:solidFill>
                            <a:srgbClr val="000000"/>
                          </a:solidFill>
                          <a:latin typeface="+mn-lt"/>
                          <a:ea typeface="Cambria"/>
                          <a:cs typeface="Times New Roman"/>
                        </a:rPr>
                        <a:t> </a:t>
                      </a:r>
                      <a:r>
                        <a:rPr lang="en-GB" sz="900" kern="1200" baseline="0" dirty="0" smtClean="0">
                          <a:solidFill>
                            <a:srgbClr val="000000"/>
                          </a:solidFill>
                          <a:latin typeface="+mn-lt"/>
                          <a:ea typeface="Cambria"/>
                          <a:cs typeface="Times New Roman"/>
                        </a:rPr>
                        <a:t>€</a:t>
                      </a:r>
                      <a:endParaRPr lang="en-US" sz="1200" dirty="0">
                        <a:latin typeface="+mn-lt"/>
                        <a:ea typeface="Cambria"/>
                        <a:cs typeface="Times New Roman"/>
                      </a:endParaRPr>
                    </a:p>
                  </a:txBody>
                  <a:tcPr marL="68580" marR="68580" marT="0" marB="0" anchor="ctr">
                    <a:lnR w="28575" cap="flat" cmpd="sng" algn="ctr">
                      <a:solidFill>
                        <a:scrgbClr r="0" g="0" b="0"/>
                      </a:solidFill>
                      <a:prstDash val="solid"/>
                      <a:round/>
                      <a:headEnd type="none" w="med" len="med"/>
                      <a:tailEnd type="none" w="med" len="med"/>
                    </a:lnR>
                  </a:tcPr>
                </a:tc>
                <a:tc>
                  <a:txBody>
                    <a:bodyPr/>
                    <a:lstStyle/>
                    <a:p>
                      <a:pPr algn="r">
                        <a:lnSpc>
                          <a:spcPts val="1400"/>
                        </a:lnSpc>
                        <a:spcAft>
                          <a:spcPts val="0"/>
                        </a:spcAft>
                      </a:pPr>
                      <a:r>
                        <a:rPr lang="en-US" sz="900" dirty="0">
                          <a:solidFill>
                            <a:srgbClr val="000000"/>
                          </a:solidFill>
                          <a:latin typeface="+mn-lt"/>
                          <a:ea typeface="Cambria"/>
                          <a:cs typeface="Times New Roman"/>
                        </a:rPr>
                        <a:t>€ 26,600.00</a:t>
                      </a:r>
                      <a:endParaRPr lang="en-US" sz="900" dirty="0">
                        <a:latin typeface="+mn-lt"/>
                        <a:ea typeface="Cambria"/>
                        <a:cs typeface="Times New Roman"/>
                      </a:endParaRPr>
                    </a:p>
                  </a:txBody>
                  <a:tcPr marL="68580" marR="68580" marT="0" marB="0" anchor="ctr">
                    <a:lnL w="28575" cap="flat" cmpd="sng" algn="ctr">
                      <a:solidFill>
                        <a:scrgbClr r="0" g="0" b="0"/>
                      </a:solidFill>
                      <a:prstDash val="solid"/>
                      <a:round/>
                      <a:headEnd type="none" w="med" len="med"/>
                      <a:tailEnd type="none" w="med" len="med"/>
                    </a:lnL>
                  </a:tcPr>
                </a:tc>
                <a:tc>
                  <a:txBody>
                    <a:bodyPr/>
                    <a:lstStyle/>
                    <a:p>
                      <a:pPr>
                        <a:lnSpc>
                          <a:spcPts val="1400"/>
                        </a:lnSpc>
                        <a:spcAft>
                          <a:spcPts val="0"/>
                        </a:spcAft>
                      </a:pPr>
                      <a:r>
                        <a:rPr lang="en-US" sz="900">
                          <a:solidFill>
                            <a:srgbClr val="000000"/>
                          </a:solidFill>
                          <a:latin typeface="+mn-lt"/>
                          <a:ea typeface="Cambria"/>
                          <a:cs typeface="Times New Roman"/>
                        </a:rPr>
                        <a:t>€/tonne</a:t>
                      </a:r>
                      <a:endParaRPr lang="en-US" sz="900">
                        <a:latin typeface="+mn-lt"/>
                        <a:ea typeface="Cambria"/>
                        <a:cs typeface="Times New Roman"/>
                      </a:endParaRPr>
                    </a:p>
                  </a:txBody>
                  <a:tcPr marL="68580" marR="68580" marT="0" marB="0" anchor="ctr"/>
                </a:tc>
              </a:tr>
              <a:tr h="269507">
                <a:tc>
                  <a:txBody>
                    <a:bodyPr/>
                    <a:lstStyle/>
                    <a:p>
                      <a:pPr>
                        <a:lnSpc>
                          <a:spcPts val="1400"/>
                        </a:lnSpc>
                        <a:spcAft>
                          <a:spcPts val="0"/>
                        </a:spcAft>
                      </a:pPr>
                      <a:r>
                        <a:rPr lang="en-US" sz="900" b="1">
                          <a:solidFill>
                            <a:srgbClr val="000000"/>
                          </a:solidFill>
                          <a:latin typeface="+mn-lt"/>
                          <a:ea typeface="Cambria"/>
                          <a:cs typeface="Times New Roman"/>
                        </a:rPr>
                        <a:t>Lead</a:t>
                      </a:r>
                      <a:endParaRPr lang="en-US" sz="900">
                        <a:latin typeface="+mn-lt"/>
                        <a:ea typeface="Cambria"/>
                        <a:cs typeface="Times New Roman"/>
                      </a:endParaRPr>
                    </a:p>
                  </a:txBody>
                  <a:tcPr marL="68580" marR="68580" marT="0" marB="0" anchor="ctr"/>
                </a:tc>
                <a:tc>
                  <a:txBody>
                    <a:bodyPr/>
                    <a:lstStyle/>
                    <a:p>
                      <a:pPr algn="r">
                        <a:lnSpc>
                          <a:spcPts val="1400"/>
                        </a:lnSpc>
                        <a:spcAft>
                          <a:spcPts val="0"/>
                        </a:spcAft>
                      </a:pPr>
                      <a:r>
                        <a:rPr lang="en-GB" sz="900" kern="1200" dirty="0">
                          <a:solidFill>
                            <a:srgbClr val="000000"/>
                          </a:solidFill>
                          <a:latin typeface="+mn-lt"/>
                          <a:ea typeface="Cambria"/>
                          <a:cs typeface="Times New Roman"/>
                        </a:rPr>
                        <a:t>5.33750</a:t>
                      </a:r>
                      <a:endParaRPr lang="en-US" sz="900" kern="1200" dirty="0">
                        <a:solidFill>
                          <a:srgbClr val="000000"/>
                        </a:solidFill>
                        <a:latin typeface="+mn-lt"/>
                        <a:ea typeface="Cambria"/>
                        <a:cs typeface="Times New Roman"/>
                      </a:endParaRPr>
                    </a:p>
                  </a:txBody>
                  <a:tcPr marL="68580" marR="68580" marT="0" marB="0" anchor="ctr"/>
                </a:tc>
                <a:tc>
                  <a:txBody>
                    <a:bodyPr/>
                    <a:lstStyle/>
                    <a:p>
                      <a:pPr algn="r">
                        <a:lnSpc>
                          <a:spcPts val="1400"/>
                        </a:lnSpc>
                        <a:spcAft>
                          <a:spcPts val="0"/>
                        </a:spcAft>
                      </a:pPr>
                      <a:r>
                        <a:rPr lang="en-GB" sz="900" kern="1200" dirty="0">
                          <a:solidFill>
                            <a:srgbClr val="000000"/>
                          </a:solidFill>
                          <a:latin typeface="+mn-lt"/>
                          <a:ea typeface="Cambria"/>
                          <a:cs typeface="Times New Roman"/>
                        </a:rPr>
                        <a:t>94,122</a:t>
                      </a:r>
                      <a:r>
                        <a:rPr lang="en-GB" sz="900" dirty="0" smtClean="0">
                          <a:solidFill>
                            <a:srgbClr val="000000"/>
                          </a:solidFill>
                          <a:latin typeface="+mn-lt"/>
                          <a:ea typeface="Cambria"/>
                          <a:cs typeface="Times New Roman"/>
                        </a:rPr>
                        <a:t> </a:t>
                      </a:r>
                      <a:r>
                        <a:rPr lang="en-GB" sz="900" kern="1200" baseline="0" dirty="0" smtClean="0">
                          <a:solidFill>
                            <a:srgbClr val="000000"/>
                          </a:solidFill>
                          <a:latin typeface="+mn-lt"/>
                          <a:ea typeface="Cambria"/>
                          <a:cs typeface="Times New Roman"/>
                        </a:rPr>
                        <a:t>€</a:t>
                      </a:r>
                      <a:endParaRPr lang="en-US" sz="1200" dirty="0">
                        <a:latin typeface="+mn-lt"/>
                        <a:ea typeface="Cambria"/>
                        <a:cs typeface="Times New Roman"/>
                      </a:endParaRPr>
                    </a:p>
                  </a:txBody>
                  <a:tcPr marL="68580" marR="68580" marT="0" marB="0" anchor="ctr"/>
                </a:tc>
                <a:tc>
                  <a:txBody>
                    <a:bodyPr/>
                    <a:lstStyle/>
                    <a:p>
                      <a:pPr algn="r">
                        <a:lnSpc>
                          <a:spcPts val="1400"/>
                        </a:lnSpc>
                        <a:spcAft>
                          <a:spcPts val="0"/>
                        </a:spcAft>
                      </a:pPr>
                      <a:r>
                        <a:rPr lang="en-GB" sz="900" kern="1200" dirty="0">
                          <a:solidFill>
                            <a:srgbClr val="000000"/>
                          </a:solidFill>
                          <a:latin typeface="+mn-lt"/>
                          <a:ea typeface="Cambria"/>
                          <a:cs typeface="Times New Roman"/>
                        </a:rPr>
                        <a:t>502,400</a:t>
                      </a:r>
                      <a:r>
                        <a:rPr lang="en-GB" sz="900" dirty="0" smtClean="0">
                          <a:solidFill>
                            <a:srgbClr val="000000"/>
                          </a:solidFill>
                          <a:latin typeface="+mn-lt"/>
                          <a:ea typeface="Cambria"/>
                          <a:cs typeface="Times New Roman"/>
                        </a:rPr>
                        <a:t> </a:t>
                      </a:r>
                      <a:r>
                        <a:rPr lang="en-GB" sz="900" kern="1200" baseline="0" dirty="0" smtClean="0">
                          <a:solidFill>
                            <a:srgbClr val="000000"/>
                          </a:solidFill>
                          <a:latin typeface="+mn-lt"/>
                          <a:ea typeface="Cambria"/>
                          <a:cs typeface="Times New Roman"/>
                        </a:rPr>
                        <a:t>€</a:t>
                      </a:r>
                      <a:endParaRPr lang="en-US" sz="1200" dirty="0">
                        <a:latin typeface="+mn-lt"/>
                        <a:ea typeface="Cambria"/>
                        <a:cs typeface="Times New Roman"/>
                      </a:endParaRPr>
                    </a:p>
                  </a:txBody>
                  <a:tcPr marL="68580" marR="68580" marT="0" marB="0" anchor="ctr">
                    <a:lnR w="28575" cap="flat" cmpd="sng" algn="ctr">
                      <a:solidFill>
                        <a:scrgbClr r="0" g="0" b="0"/>
                      </a:solidFill>
                      <a:prstDash val="solid"/>
                      <a:round/>
                      <a:headEnd type="none" w="med" len="med"/>
                      <a:tailEnd type="none" w="med" len="med"/>
                    </a:lnR>
                  </a:tcPr>
                </a:tc>
                <a:tc>
                  <a:txBody>
                    <a:bodyPr/>
                    <a:lstStyle/>
                    <a:p>
                      <a:pPr algn="r">
                        <a:lnSpc>
                          <a:spcPts val="1400"/>
                        </a:lnSpc>
                        <a:spcAft>
                          <a:spcPts val="0"/>
                        </a:spcAft>
                      </a:pPr>
                      <a:r>
                        <a:rPr lang="en-US" sz="900" dirty="0">
                          <a:solidFill>
                            <a:srgbClr val="000000"/>
                          </a:solidFill>
                          <a:latin typeface="+mn-lt"/>
                          <a:ea typeface="Cambria"/>
                          <a:cs typeface="Times New Roman"/>
                        </a:rPr>
                        <a:t>2.5</a:t>
                      </a:r>
                      <a:endParaRPr lang="en-US" sz="900" dirty="0">
                        <a:latin typeface="+mn-lt"/>
                        <a:ea typeface="Cambria"/>
                        <a:cs typeface="Times New Roman"/>
                      </a:endParaRPr>
                    </a:p>
                  </a:txBody>
                  <a:tcPr marL="68580" marR="68580" marT="0" marB="0" anchor="ctr">
                    <a:lnL w="28575" cap="flat" cmpd="sng" algn="ctr">
                      <a:solidFill>
                        <a:scrgbClr r="0" g="0" b="0"/>
                      </a:solidFill>
                      <a:prstDash val="solid"/>
                      <a:round/>
                      <a:headEnd type="none" w="med" len="med"/>
                      <a:tailEnd type="none" w="med" len="med"/>
                    </a:lnL>
                  </a:tcPr>
                </a:tc>
                <a:tc>
                  <a:txBody>
                    <a:bodyPr/>
                    <a:lstStyle/>
                    <a:p>
                      <a:pPr>
                        <a:lnSpc>
                          <a:spcPts val="1400"/>
                        </a:lnSpc>
                        <a:spcAft>
                          <a:spcPts val="0"/>
                        </a:spcAft>
                      </a:pPr>
                      <a:r>
                        <a:rPr lang="en-US" sz="900">
                          <a:solidFill>
                            <a:srgbClr val="000000"/>
                          </a:solidFill>
                          <a:latin typeface="+mn-lt"/>
                          <a:ea typeface="Cambria"/>
                          <a:cs typeface="Times New Roman"/>
                        </a:rPr>
                        <a:t>tonne/m^3</a:t>
                      </a:r>
                      <a:endParaRPr lang="en-US" sz="900">
                        <a:latin typeface="+mn-lt"/>
                        <a:ea typeface="Cambria"/>
                        <a:cs typeface="Times New Roman"/>
                      </a:endParaRPr>
                    </a:p>
                  </a:txBody>
                  <a:tcPr marL="68580" marR="68580" marT="0" marB="0" anchor="ctr"/>
                </a:tc>
              </a:tr>
              <a:tr h="269507">
                <a:tc>
                  <a:txBody>
                    <a:bodyPr/>
                    <a:lstStyle/>
                    <a:p>
                      <a:pPr>
                        <a:lnSpc>
                          <a:spcPts val="1400"/>
                        </a:lnSpc>
                        <a:spcAft>
                          <a:spcPts val="0"/>
                        </a:spcAft>
                      </a:pPr>
                      <a:r>
                        <a:rPr lang="en-US" sz="900" b="1">
                          <a:solidFill>
                            <a:srgbClr val="000000"/>
                          </a:solidFill>
                          <a:latin typeface="+mn-lt"/>
                          <a:ea typeface="Cambria"/>
                          <a:cs typeface="Times New Roman"/>
                        </a:rPr>
                        <a:t>Total</a:t>
                      </a:r>
                      <a:endParaRPr lang="en-US" sz="900">
                        <a:latin typeface="+mn-lt"/>
                        <a:ea typeface="Cambria"/>
                        <a:cs typeface="Times New Roman"/>
                      </a:endParaRPr>
                    </a:p>
                  </a:txBody>
                  <a:tcPr marL="68580" marR="68580" marT="0" marB="0" anchor="ctr"/>
                </a:tc>
                <a:tc>
                  <a:txBody>
                    <a:bodyPr/>
                    <a:lstStyle/>
                    <a:p>
                      <a:pPr>
                        <a:lnSpc>
                          <a:spcPts val="1400"/>
                        </a:lnSpc>
                        <a:spcAft>
                          <a:spcPts val="0"/>
                        </a:spcAft>
                      </a:pPr>
                      <a:r>
                        <a:rPr lang="en-US" sz="900" b="1" dirty="0">
                          <a:solidFill>
                            <a:srgbClr val="000000"/>
                          </a:solidFill>
                          <a:latin typeface="+mn-lt"/>
                          <a:ea typeface="Cambria"/>
                          <a:cs typeface="Times New Roman"/>
                        </a:rPr>
                        <a:t> </a:t>
                      </a:r>
                      <a:endParaRPr lang="en-US" sz="900" dirty="0">
                        <a:latin typeface="+mn-lt"/>
                        <a:ea typeface="Cambria"/>
                        <a:cs typeface="Times New Roman"/>
                      </a:endParaRPr>
                    </a:p>
                  </a:txBody>
                  <a:tcPr marL="68580" marR="68580" marT="0" marB="0" anchor="ctr"/>
                </a:tc>
                <a:tc>
                  <a:txBody>
                    <a:bodyPr/>
                    <a:lstStyle/>
                    <a:p>
                      <a:pPr>
                        <a:lnSpc>
                          <a:spcPts val="1400"/>
                        </a:lnSpc>
                        <a:spcAft>
                          <a:spcPts val="0"/>
                        </a:spcAft>
                      </a:pPr>
                      <a:r>
                        <a:rPr lang="en-US" sz="900" b="1" dirty="0">
                          <a:solidFill>
                            <a:srgbClr val="000000"/>
                          </a:solidFill>
                          <a:latin typeface="+mn-lt"/>
                          <a:ea typeface="Cambria"/>
                          <a:cs typeface="Times New Roman"/>
                        </a:rPr>
                        <a:t> </a:t>
                      </a:r>
                      <a:endParaRPr lang="en-US" sz="900" dirty="0">
                        <a:latin typeface="+mn-lt"/>
                        <a:ea typeface="Cambria"/>
                        <a:cs typeface="Times New Roman"/>
                      </a:endParaRPr>
                    </a:p>
                  </a:txBody>
                  <a:tcPr marL="68580" marR="68580" marT="0" marB="0" anchor="ctr"/>
                </a:tc>
                <a:tc>
                  <a:txBody>
                    <a:bodyPr/>
                    <a:lstStyle/>
                    <a:p>
                      <a:pPr algn="r">
                        <a:lnSpc>
                          <a:spcPts val="1400"/>
                        </a:lnSpc>
                        <a:spcAft>
                          <a:spcPts val="0"/>
                        </a:spcAft>
                      </a:pPr>
                      <a:r>
                        <a:rPr lang="en-US" sz="900" b="1" dirty="0" smtClean="0">
                          <a:solidFill>
                            <a:srgbClr val="000000"/>
                          </a:solidFill>
                          <a:latin typeface="+mn-lt"/>
                          <a:ea typeface="Cambria"/>
                          <a:cs typeface="Times New Roman"/>
                        </a:rPr>
                        <a:t>2,118,300 </a:t>
                      </a:r>
                      <a:r>
                        <a:rPr lang="en-US" sz="900" b="1" dirty="0">
                          <a:solidFill>
                            <a:srgbClr val="000000"/>
                          </a:solidFill>
                          <a:latin typeface="+mn-lt"/>
                          <a:ea typeface="Cambria"/>
                          <a:cs typeface="Times New Roman"/>
                        </a:rPr>
                        <a:t>€</a:t>
                      </a:r>
                      <a:endParaRPr lang="en-US" sz="900" dirty="0">
                        <a:latin typeface="+mn-lt"/>
                        <a:ea typeface="Cambria"/>
                        <a:cs typeface="Times New Roman"/>
                      </a:endParaRPr>
                    </a:p>
                  </a:txBody>
                  <a:tcPr marL="68580" marR="68580" marT="0" marB="0" anchor="ctr">
                    <a:lnR w="28575" cap="flat" cmpd="sng" algn="ctr">
                      <a:solidFill>
                        <a:scrgbClr r="0" g="0" b="0"/>
                      </a:solidFill>
                      <a:prstDash val="solid"/>
                      <a:round/>
                      <a:headEnd type="none" w="med" len="med"/>
                      <a:tailEnd type="none" w="med" len="med"/>
                    </a:lnR>
                  </a:tcPr>
                </a:tc>
                <a:tc gridSpan="2">
                  <a:txBody>
                    <a:bodyPr/>
                    <a:lstStyle/>
                    <a:p>
                      <a:pPr algn="ctr">
                        <a:lnSpc>
                          <a:spcPts val="1400"/>
                        </a:lnSpc>
                        <a:spcAft>
                          <a:spcPts val="0"/>
                        </a:spcAft>
                      </a:pPr>
                      <a:r>
                        <a:rPr lang="en-US" sz="900" b="1" dirty="0">
                          <a:solidFill>
                            <a:srgbClr val="000000"/>
                          </a:solidFill>
                          <a:latin typeface="+mn-lt"/>
                          <a:ea typeface="Cambria"/>
                          <a:cs typeface="Times New Roman"/>
                        </a:rPr>
                        <a:t>Tungsten</a:t>
                      </a:r>
                      <a:endParaRPr lang="en-US" sz="900" dirty="0">
                        <a:latin typeface="+mn-lt"/>
                        <a:ea typeface="Cambria"/>
                        <a:cs typeface="Times New Roman"/>
                      </a:endParaRPr>
                    </a:p>
                  </a:txBody>
                  <a:tcPr marL="68580" marR="68580" marT="0" marB="0" anchor="ctr">
                    <a:lnL w="28575" cap="flat" cmpd="sng" algn="ctr">
                      <a:solidFill>
                        <a:scrgbClr r="0" g="0" b="0"/>
                      </a:solidFill>
                      <a:prstDash val="solid"/>
                      <a:round/>
                      <a:headEnd type="none" w="med" len="med"/>
                      <a:tailEnd type="none" w="med" len="med"/>
                    </a:lnL>
                  </a:tcPr>
                </a:tc>
                <a:tc hMerge="1">
                  <a:txBody>
                    <a:bodyPr/>
                    <a:lstStyle/>
                    <a:p>
                      <a:endParaRPr lang="en-US"/>
                    </a:p>
                  </a:txBody>
                  <a:tcPr/>
                </a:tc>
              </a:tr>
              <a:tr h="269507">
                <a:tc>
                  <a:txBody>
                    <a:bodyPr/>
                    <a:lstStyle/>
                    <a:p>
                      <a:pPr>
                        <a:lnSpc>
                          <a:spcPts val="1400"/>
                        </a:lnSpc>
                        <a:spcAft>
                          <a:spcPts val="0"/>
                        </a:spcAft>
                      </a:pPr>
                      <a:endParaRPr lang="en-US" sz="900">
                        <a:latin typeface="+mn-lt"/>
                        <a:ea typeface="Cambria"/>
                        <a:cs typeface="Times New Roman"/>
                      </a:endParaRPr>
                    </a:p>
                  </a:txBody>
                  <a:tcPr marL="68580" marR="68580" marT="0" marB="0" anchor="ctr"/>
                </a:tc>
                <a:tc>
                  <a:txBody>
                    <a:bodyPr/>
                    <a:lstStyle/>
                    <a:p>
                      <a:pPr>
                        <a:lnSpc>
                          <a:spcPts val="1400"/>
                        </a:lnSpc>
                        <a:spcAft>
                          <a:spcPts val="0"/>
                        </a:spcAft>
                      </a:pPr>
                      <a:endParaRPr lang="en-US" sz="900" kern="1200" dirty="0">
                        <a:solidFill>
                          <a:srgbClr val="000000"/>
                        </a:solidFill>
                        <a:latin typeface="+mn-lt"/>
                        <a:ea typeface="Cambria"/>
                        <a:cs typeface="Times New Roman"/>
                      </a:endParaRPr>
                    </a:p>
                  </a:txBody>
                  <a:tcPr marL="68580" marR="68580" marT="0" marB="0" anchor="ctr"/>
                </a:tc>
                <a:tc>
                  <a:txBody>
                    <a:bodyPr/>
                    <a:lstStyle/>
                    <a:p>
                      <a:pPr>
                        <a:lnSpc>
                          <a:spcPts val="1400"/>
                        </a:lnSpc>
                        <a:spcAft>
                          <a:spcPts val="0"/>
                        </a:spcAft>
                      </a:pPr>
                      <a:endParaRPr lang="en-US" sz="900" dirty="0">
                        <a:latin typeface="+mn-lt"/>
                        <a:ea typeface="Cambria"/>
                        <a:cs typeface="Times New Roman"/>
                      </a:endParaRPr>
                    </a:p>
                  </a:txBody>
                  <a:tcPr marL="68580" marR="68580" marT="0" marB="0" anchor="ctr"/>
                </a:tc>
                <a:tc>
                  <a:txBody>
                    <a:bodyPr/>
                    <a:lstStyle/>
                    <a:p>
                      <a:pPr algn="r">
                        <a:lnSpc>
                          <a:spcPts val="1400"/>
                        </a:lnSpc>
                        <a:spcAft>
                          <a:spcPts val="0"/>
                        </a:spcAft>
                      </a:pPr>
                      <a:endParaRPr lang="en-US" sz="900" dirty="0">
                        <a:latin typeface="+mn-lt"/>
                        <a:ea typeface="Cambria"/>
                        <a:cs typeface="Times New Roman"/>
                      </a:endParaRPr>
                    </a:p>
                  </a:txBody>
                  <a:tcPr marL="68580" marR="68580" marT="0" marB="0" anchor="ctr">
                    <a:lnR w="28575" cap="flat" cmpd="sng" algn="ctr">
                      <a:solidFill>
                        <a:scrgbClr r="0" g="0" b="0"/>
                      </a:solidFill>
                      <a:prstDash val="solid"/>
                      <a:round/>
                      <a:headEnd type="none" w="med" len="med"/>
                      <a:tailEnd type="none" w="med" len="med"/>
                    </a:lnR>
                  </a:tcPr>
                </a:tc>
                <a:tc>
                  <a:txBody>
                    <a:bodyPr/>
                    <a:lstStyle/>
                    <a:p>
                      <a:pPr algn="r">
                        <a:lnSpc>
                          <a:spcPts val="1400"/>
                        </a:lnSpc>
                        <a:spcAft>
                          <a:spcPts val="0"/>
                        </a:spcAft>
                      </a:pPr>
                      <a:r>
                        <a:rPr lang="en-US" sz="900" dirty="0">
                          <a:solidFill>
                            <a:srgbClr val="000000"/>
                          </a:solidFill>
                          <a:latin typeface="+mn-lt"/>
                          <a:ea typeface="Cambria"/>
                          <a:cs typeface="Times New Roman"/>
                        </a:rPr>
                        <a:t>€ 33,000.00</a:t>
                      </a:r>
                      <a:endParaRPr lang="en-US" sz="900" dirty="0">
                        <a:latin typeface="+mn-lt"/>
                        <a:ea typeface="Cambria"/>
                        <a:cs typeface="Times New Roman"/>
                      </a:endParaRPr>
                    </a:p>
                  </a:txBody>
                  <a:tcPr marL="68580" marR="68580" marT="0" marB="0" anchor="ctr">
                    <a:lnL w="28575" cap="flat" cmpd="sng" algn="ctr">
                      <a:solidFill>
                        <a:scrgbClr r="0" g="0" b="0"/>
                      </a:solidFill>
                      <a:prstDash val="solid"/>
                      <a:round/>
                      <a:headEnd type="none" w="med" len="med"/>
                      <a:tailEnd type="none" w="med" len="med"/>
                    </a:lnL>
                  </a:tcPr>
                </a:tc>
                <a:tc>
                  <a:txBody>
                    <a:bodyPr/>
                    <a:lstStyle/>
                    <a:p>
                      <a:pPr>
                        <a:lnSpc>
                          <a:spcPts val="1400"/>
                        </a:lnSpc>
                        <a:spcAft>
                          <a:spcPts val="0"/>
                        </a:spcAft>
                      </a:pPr>
                      <a:r>
                        <a:rPr lang="en-US" sz="900">
                          <a:solidFill>
                            <a:srgbClr val="000000"/>
                          </a:solidFill>
                          <a:latin typeface="+mn-lt"/>
                          <a:ea typeface="Cambria"/>
                          <a:cs typeface="Times New Roman"/>
                        </a:rPr>
                        <a:t>€/tonne</a:t>
                      </a:r>
                      <a:endParaRPr lang="en-US" sz="900">
                        <a:latin typeface="+mn-lt"/>
                        <a:ea typeface="Cambria"/>
                        <a:cs typeface="Times New Roman"/>
                      </a:endParaRPr>
                    </a:p>
                  </a:txBody>
                  <a:tcPr marL="68580" marR="68580" marT="0" marB="0" anchor="ctr"/>
                </a:tc>
              </a:tr>
              <a:tr h="269507">
                <a:tc>
                  <a:txBody>
                    <a:bodyPr/>
                    <a:lstStyle/>
                    <a:p>
                      <a:pPr>
                        <a:lnSpc>
                          <a:spcPts val="1400"/>
                        </a:lnSpc>
                        <a:spcAft>
                          <a:spcPts val="0"/>
                        </a:spcAft>
                      </a:pPr>
                      <a:r>
                        <a:rPr lang="en-US" sz="900" b="1">
                          <a:solidFill>
                            <a:srgbClr val="000000"/>
                          </a:solidFill>
                          <a:latin typeface="+mn-lt"/>
                          <a:ea typeface="Cambria"/>
                          <a:cs typeface="Times New Roman"/>
                        </a:rPr>
                        <a:t> </a:t>
                      </a:r>
                      <a:endParaRPr lang="en-US" sz="900">
                        <a:latin typeface="+mn-lt"/>
                        <a:ea typeface="Cambria"/>
                        <a:cs typeface="Times New Roman"/>
                      </a:endParaRPr>
                    </a:p>
                  </a:txBody>
                  <a:tcPr marL="68580" marR="68580" marT="0" marB="0" anchor="ctr"/>
                </a:tc>
                <a:tc>
                  <a:txBody>
                    <a:bodyPr/>
                    <a:lstStyle/>
                    <a:p>
                      <a:pPr>
                        <a:lnSpc>
                          <a:spcPts val="1400"/>
                        </a:lnSpc>
                        <a:spcAft>
                          <a:spcPts val="0"/>
                        </a:spcAft>
                      </a:pPr>
                      <a:endParaRPr lang="en-US" sz="900" dirty="0">
                        <a:solidFill>
                          <a:srgbClr val="000000"/>
                        </a:solidFill>
                        <a:latin typeface="+mn-lt"/>
                        <a:ea typeface="Cambria"/>
                        <a:cs typeface="Times New Roman"/>
                      </a:endParaRPr>
                    </a:p>
                  </a:txBody>
                  <a:tcPr marL="68580" marR="68580" marT="0" marB="0" anchor="ctr"/>
                </a:tc>
                <a:tc>
                  <a:txBody>
                    <a:bodyPr/>
                    <a:lstStyle/>
                    <a:p>
                      <a:pPr>
                        <a:lnSpc>
                          <a:spcPts val="1400"/>
                        </a:lnSpc>
                        <a:spcAft>
                          <a:spcPts val="0"/>
                        </a:spcAft>
                      </a:pPr>
                      <a:endParaRPr lang="en-US" sz="900">
                        <a:solidFill>
                          <a:srgbClr val="000000"/>
                        </a:solidFill>
                        <a:latin typeface="+mn-lt"/>
                        <a:ea typeface="Cambria"/>
                        <a:cs typeface="Times New Roman"/>
                      </a:endParaRPr>
                    </a:p>
                  </a:txBody>
                  <a:tcPr marL="68580" marR="68580" marT="0" marB="0" anchor="ctr"/>
                </a:tc>
                <a:tc>
                  <a:txBody>
                    <a:bodyPr/>
                    <a:lstStyle/>
                    <a:p>
                      <a:pPr>
                        <a:lnSpc>
                          <a:spcPts val="1400"/>
                        </a:lnSpc>
                        <a:spcAft>
                          <a:spcPts val="0"/>
                        </a:spcAft>
                      </a:pPr>
                      <a:r>
                        <a:rPr lang="en-US" sz="900">
                          <a:solidFill>
                            <a:srgbClr val="000000"/>
                          </a:solidFill>
                          <a:latin typeface="+mn-lt"/>
                          <a:ea typeface="Cambria"/>
                          <a:cs typeface="Times New Roman"/>
                        </a:rPr>
                        <a:t> </a:t>
                      </a:r>
                      <a:endParaRPr lang="en-US" sz="900">
                        <a:latin typeface="+mn-lt"/>
                        <a:ea typeface="Cambria"/>
                        <a:cs typeface="Times New Roman"/>
                      </a:endParaRPr>
                    </a:p>
                  </a:txBody>
                  <a:tcPr marL="68580" marR="68580" marT="0" marB="0" anchor="ctr">
                    <a:lnR w="28575" cap="flat" cmpd="sng" algn="ctr">
                      <a:solidFill>
                        <a:scrgbClr r="0" g="0" b="0"/>
                      </a:solidFill>
                      <a:prstDash val="solid"/>
                      <a:round/>
                      <a:headEnd type="none" w="med" len="med"/>
                      <a:tailEnd type="none" w="med" len="med"/>
                    </a:lnR>
                  </a:tcPr>
                </a:tc>
                <a:tc>
                  <a:txBody>
                    <a:bodyPr/>
                    <a:lstStyle/>
                    <a:p>
                      <a:pPr algn="r">
                        <a:lnSpc>
                          <a:spcPts val="1400"/>
                        </a:lnSpc>
                        <a:spcAft>
                          <a:spcPts val="0"/>
                        </a:spcAft>
                      </a:pPr>
                      <a:r>
                        <a:rPr lang="en-US" sz="900" dirty="0">
                          <a:solidFill>
                            <a:srgbClr val="000000"/>
                          </a:solidFill>
                          <a:latin typeface="+mn-lt"/>
                          <a:ea typeface="Cambria"/>
                          <a:cs typeface="Times New Roman"/>
                        </a:rPr>
                        <a:t>19.3</a:t>
                      </a:r>
                      <a:endParaRPr lang="en-US" sz="900" dirty="0">
                        <a:latin typeface="+mn-lt"/>
                        <a:ea typeface="Cambria"/>
                        <a:cs typeface="Times New Roman"/>
                      </a:endParaRPr>
                    </a:p>
                  </a:txBody>
                  <a:tcPr marL="68580" marR="68580" marT="0" marB="0" anchor="ctr">
                    <a:lnL w="28575" cap="flat" cmpd="sng" algn="ctr">
                      <a:solidFill>
                        <a:scrgbClr r="0" g="0" b="0"/>
                      </a:solidFill>
                      <a:prstDash val="solid"/>
                      <a:round/>
                      <a:headEnd type="none" w="med" len="med"/>
                      <a:tailEnd type="none" w="med" len="med"/>
                    </a:lnL>
                  </a:tcPr>
                </a:tc>
                <a:tc>
                  <a:txBody>
                    <a:bodyPr/>
                    <a:lstStyle/>
                    <a:p>
                      <a:pPr>
                        <a:lnSpc>
                          <a:spcPts val="1400"/>
                        </a:lnSpc>
                        <a:spcAft>
                          <a:spcPts val="0"/>
                        </a:spcAft>
                      </a:pPr>
                      <a:r>
                        <a:rPr lang="en-US" sz="900">
                          <a:solidFill>
                            <a:srgbClr val="000000"/>
                          </a:solidFill>
                          <a:latin typeface="+mn-lt"/>
                          <a:ea typeface="Cambria"/>
                          <a:cs typeface="Times New Roman"/>
                        </a:rPr>
                        <a:t>tonne/m^3</a:t>
                      </a:r>
                      <a:endParaRPr lang="en-US" sz="900">
                        <a:latin typeface="+mn-lt"/>
                        <a:ea typeface="Cambria"/>
                        <a:cs typeface="Times New Roman"/>
                      </a:endParaRPr>
                    </a:p>
                  </a:txBody>
                  <a:tcPr marL="68580" marR="68580" marT="0" marB="0" anchor="ctr"/>
                </a:tc>
              </a:tr>
              <a:tr h="269507">
                <a:tc gridSpan="4">
                  <a:txBody>
                    <a:bodyPr/>
                    <a:lstStyle/>
                    <a:p>
                      <a:pPr algn="ctr">
                        <a:lnSpc>
                          <a:spcPts val="1400"/>
                        </a:lnSpc>
                        <a:spcAft>
                          <a:spcPts val="0"/>
                        </a:spcAft>
                      </a:pPr>
                      <a:r>
                        <a:rPr lang="en-US" sz="900" b="1" dirty="0">
                          <a:solidFill>
                            <a:srgbClr val="000000"/>
                          </a:solidFill>
                          <a:latin typeface="+mn-lt"/>
                          <a:ea typeface="Cambria"/>
                          <a:cs typeface="Times New Roman"/>
                        </a:rPr>
                        <a:t>Beam Stop</a:t>
                      </a:r>
                      <a:endParaRPr lang="en-US" sz="900" dirty="0">
                        <a:latin typeface="+mn-lt"/>
                        <a:ea typeface="Cambria"/>
                        <a:cs typeface="Times New Roman"/>
                      </a:endParaRPr>
                    </a:p>
                  </a:txBody>
                  <a:tcPr marL="68580" marR="68580" marT="0" marB="0" anchor="ctr">
                    <a:lnR w="28575" cap="flat" cmpd="sng" algn="ctr">
                      <a:solidFill>
                        <a:scrgbClr r="0" g="0" b="0"/>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ctr">
                        <a:lnSpc>
                          <a:spcPts val="1400"/>
                        </a:lnSpc>
                        <a:spcAft>
                          <a:spcPts val="0"/>
                        </a:spcAft>
                      </a:pPr>
                      <a:r>
                        <a:rPr lang="en-US" sz="900" b="1" dirty="0">
                          <a:solidFill>
                            <a:srgbClr val="000000"/>
                          </a:solidFill>
                          <a:latin typeface="+mn-lt"/>
                          <a:ea typeface="Cambria"/>
                          <a:cs typeface="Times New Roman"/>
                        </a:rPr>
                        <a:t>Iron</a:t>
                      </a:r>
                      <a:endParaRPr lang="en-US" sz="900" dirty="0">
                        <a:latin typeface="+mn-lt"/>
                        <a:ea typeface="Cambria"/>
                        <a:cs typeface="Times New Roman"/>
                      </a:endParaRPr>
                    </a:p>
                  </a:txBody>
                  <a:tcPr marL="68580" marR="68580" marT="0" marB="0" anchor="ctr">
                    <a:lnL w="28575" cap="flat" cmpd="sng" algn="ctr">
                      <a:solidFill>
                        <a:scrgbClr r="0" g="0" b="0"/>
                      </a:solidFill>
                      <a:prstDash val="solid"/>
                      <a:round/>
                      <a:headEnd type="none" w="med" len="med"/>
                      <a:tailEnd type="none" w="med" len="med"/>
                    </a:lnL>
                  </a:tcPr>
                </a:tc>
                <a:tc hMerge="1">
                  <a:txBody>
                    <a:bodyPr/>
                    <a:lstStyle/>
                    <a:p>
                      <a:endParaRPr lang="en-US"/>
                    </a:p>
                  </a:txBody>
                  <a:tcPr/>
                </a:tc>
              </a:tr>
              <a:tr h="269507">
                <a:tc>
                  <a:txBody>
                    <a:bodyPr/>
                    <a:lstStyle/>
                    <a:p>
                      <a:pPr>
                        <a:lnSpc>
                          <a:spcPts val="1400"/>
                        </a:lnSpc>
                        <a:spcAft>
                          <a:spcPts val="0"/>
                        </a:spcAft>
                      </a:pPr>
                      <a:r>
                        <a:rPr lang="en-US" sz="900" b="1">
                          <a:solidFill>
                            <a:srgbClr val="000000"/>
                          </a:solidFill>
                          <a:latin typeface="+mn-lt"/>
                          <a:ea typeface="Cambria"/>
                          <a:cs typeface="Times New Roman"/>
                        </a:rPr>
                        <a:t> </a:t>
                      </a:r>
                      <a:endParaRPr lang="en-US" sz="900">
                        <a:latin typeface="+mn-lt"/>
                        <a:ea typeface="Cambria"/>
                        <a:cs typeface="Times New Roman"/>
                      </a:endParaRPr>
                    </a:p>
                  </a:txBody>
                  <a:tcPr marL="68580" marR="68580" marT="0" marB="0" anchor="ctr"/>
                </a:tc>
                <a:tc>
                  <a:txBody>
                    <a:bodyPr/>
                    <a:lstStyle/>
                    <a:p>
                      <a:pPr algn="ctr">
                        <a:lnSpc>
                          <a:spcPts val="1400"/>
                        </a:lnSpc>
                        <a:spcAft>
                          <a:spcPts val="0"/>
                        </a:spcAft>
                      </a:pPr>
                      <a:r>
                        <a:rPr lang="en-US" sz="900" b="1" dirty="0">
                          <a:solidFill>
                            <a:srgbClr val="000000"/>
                          </a:solidFill>
                          <a:latin typeface="+mn-lt"/>
                          <a:ea typeface="Cambria"/>
                          <a:cs typeface="Times New Roman"/>
                        </a:rPr>
                        <a:t>Volume (m^3)</a:t>
                      </a:r>
                      <a:endParaRPr lang="en-US" sz="900" dirty="0">
                        <a:latin typeface="+mn-lt"/>
                        <a:ea typeface="Cambria"/>
                        <a:cs typeface="Times New Roman"/>
                      </a:endParaRPr>
                    </a:p>
                  </a:txBody>
                  <a:tcPr marL="68580" marR="68580" marT="0" marB="0" anchor="ctr"/>
                </a:tc>
                <a:tc>
                  <a:txBody>
                    <a:bodyPr/>
                    <a:lstStyle/>
                    <a:p>
                      <a:pPr algn="ctr">
                        <a:lnSpc>
                          <a:spcPts val="1400"/>
                        </a:lnSpc>
                        <a:spcAft>
                          <a:spcPts val="0"/>
                        </a:spcAft>
                      </a:pPr>
                      <a:r>
                        <a:rPr lang="en-US" sz="900" b="1">
                          <a:solidFill>
                            <a:srgbClr val="000000"/>
                          </a:solidFill>
                          <a:latin typeface="+mn-lt"/>
                          <a:ea typeface="Cambria"/>
                          <a:cs typeface="Times New Roman"/>
                        </a:rPr>
                        <a:t>Cost (€/m^3)</a:t>
                      </a:r>
                      <a:endParaRPr lang="en-US" sz="900">
                        <a:latin typeface="+mn-lt"/>
                        <a:ea typeface="Cambria"/>
                        <a:cs typeface="Times New Roman"/>
                      </a:endParaRPr>
                    </a:p>
                  </a:txBody>
                  <a:tcPr marL="68580" marR="68580" marT="0" marB="0" anchor="ctr"/>
                </a:tc>
                <a:tc>
                  <a:txBody>
                    <a:bodyPr/>
                    <a:lstStyle/>
                    <a:p>
                      <a:pPr algn="ctr">
                        <a:lnSpc>
                          <a:spcPts val="1400"/>
                        </a:lnSpc>
                        <a:spcAft>
                          <a:spcPts val="0"/>
                        </a:spcAft>
                      </a:pPr>
                      <a:r>
                        <a:rPr lang="en-US" sz="900" b="1" dirty="0">
                          <a:solidFill>
                            <a:srgbClr val="000000"/>
                          </a:solidFill>
                          <a:latin typeface="+mn-lt"/>
                          <a:ea typeface="Cambria"/>
                          <a:cs typeface="Times New Roman"/>
                        </a:rPr>
                        <a:t>Price</a:t>
                      </a:r>
                      <a:endParaRPr lang="en-US" sz="900" dirty="0">
                        <a:latin typeface="+mn-lt"/>
                        <a:ea typeface="Cambria"/>
                        <a:cs typeface="Times New Roman"/>
                      </a:endParaRPr>
                    </a:p>
                  </a:txBody>
                  <a:tcPr marL="68580" marR="68580" marT="0" marB="0" anchor="ctr">
                    <a:lnR w="28575" cap="flat" cmpd="sng" algn="ctr">
                      <a:solidFill>
                        <a:scrgbClr r="0" g="0" b="0"/>
                      </a:solidFill>
                      <a:prstDash val="solid"/>
                      <a:round/>
                      <a:headEnd type="none" w="med" len="med"/>
                      <a:tailEnd type="none" w="med" len="med"/>
                    </a:lnR>
                  </a:tcPr>
                </a:tc>
                <a:tc>
                  <a:txBody>
                    <a:bodyPr/>
                    <a:lstStyle/>
                    <a:p>
                      <a:pPr algn="r">
                        <a:lnSpc>
                          <a:spcPts val="1400"/>
                        </a:lnSpc>
                        <a:spcAft>
                          <a:spcPts val="0"/>
                        </a:spcAft>
                      </a:pPr>
                      <a:r>
                        <a:rPr lang="en-US" sz="900" dirty="0">
                          <a:solidFill>
                            <a:srgbClr val="000000"/>
                          </a:solidFill>
                          <a:latin typeface="+mn-lt"/>
                          <a:ea typeface="Cambria"/>
                          <a:cs typeface="Times New Roman"/>
                        </a:rPr>
                        <a:t>€ 1,200.00</a:t>
                      </a:r>
                      <a:endParaRPr lang="en-US" sz="900" dirty="0">
                        <a:latin typeface="+mn-lt"/>
                        <a:ea typeface="Cambria"/>
                        <a:cs typeface="Times New Roman"/>
                      </a:endParaRPr>
                    </a:p>
                  </a:txBody>
                  <a:tcPr marL="68580" marR="68580" marT="0" marB="0" anchor="ctr">
                    <a:lnL w="28575" cap="flat" cmpd="sng" algn="ctr">
                      <a:solidFill>
                        <a:scrgbClr r="0" g="0" b="0"/>
                      </a:solidFill>
                      <a:prstDash val="solid"/>
                      <a:round/>
                      <a:headEnd type="none" w="med" len="med"/>
                      <a:tailEnd type="none" w="med" len="med"/>
                    </a:lnL>
                  </a:tcPr>
                </a:tc>
                <a:tc>
                  <a:txBody>
                    <a:bodyPr/>
                    <a:lstStyle/>
                    <a:p>
                      <a:pPr>
                        <a:lnSpc>
                          <a:spcPts val="1400"/>
                        </a:lnSpc>
                        <a:spcAft>
                          <a:spcPts val="0"/>
                        </a:spcAft>
                      </a:pPr>
                      <a:r>
                        <a:rPr lang="en-US" sz="900">
                          <a:solidFill>
                            <a:srgbClr val="000000"/>
                          </a:solidFill>
                          <a:latin typeface="+mn-lt"/>
                          <a:ea typeface="Cambria"/>
                          <a:cs typeface="Times New Roman"/>
                        </a:rPr>
                        <a:t>€/tonne</a:t>
                      </a:r>
                      <a:endParaRPr lang="en-US" sz="900">
                        <a:latin typeface="+mn-lt"/>
                        <a:ea typeface="Cambria"/>
                        <a:cs typeface="Times New Roman"/>
                      </a:endParaRPr>
                    </a:p>
                  </a:txBody>
                  <a:tcPr marL="68580" marR="68580" marT="0" marB="0" anchor="ctr"/>
                </a:tc>
              </a:tr>
              <a:tr h="269507">
                <a:tc>
                  <a:txBody>
                    <a:bodyPr/>
                    <a:lstStyle/>
                    <a:p>
                      <a:pPr>
                        <a:lnSpc>
                          <a:spcPts val="1400"/>
                        </a:lnSpc>
                        <a:spcAft>
                          <a:spcPts val="0"/>
                        </a:spcAft>
                      </a:pPr>
                      <a:r>
                        <a:rPr lang="en-US" sz="900" b="1">
                          <a:solidFill>
                            <a:srgbClr val="000000"/>
                          </a:solidFill>
                          <a:latin typeface="+mn-lt"/>
                          <a:ea typeface="Cambria"/>
                          <a:cs typeface="Times New Roman"/>
                        </a:rPr>
                        <a:t>Iron</a:t>
                      </a:r>
                      <a:endParaRPr lang="en-US" sz="900">
                        <a:latin typeface="+mn-lt"/>
                        <a:ea typeface="Cambria"/>
                        <a:cs typeface="Times New Roman"/>
                      </a:endParaRPr>
                    </a:p>
                  </a:txBody>
                  <a:tcPr marL="68580" marR="68580" marT="0" marB="0" anchor="ctr"/>
                </a:tc>
                <a:tc>
                  <a:txBody>
                    <a:bodyPr/>
                    <a:lstStyle/>
                    <a:p>
                      <a:pPr algn="r">
                        <a:lnSpc>
                          <a:spcPts val="1400"/>
                        </a:lnSpc>
                        <a:spcAft>
                          <a:spcPts val="0"/>
                        </a:spcAft>
                      </a:pPr>
                      <a:r>
                        <a:rPr lang="en-US" sz="900" dirty="0">
                          <a:solidFill>
                            <a:srgbClr val="000000"/>
                          </a:solidFill>
                          <a:latin typeface="+mn-lt"/>
                          <a:ea typeface="Cambria"/>
                          <a:cs typeface="Times New Roman"/>
                        </a:rPr>
                        <a:t>0.1413</a:t>
                      </a:r>
                      <a:endParaRPr lang="en-US" sz="900" dirty="0">
                        <a:latin typeface="+mn-lt"/>
                        <a:ea typeface="Cambria"/>
                        <a:cs typeface="Times New Roman"/>
                      </a:endParaRPr>
                    </a:p>
                  </a:txBody>
                  <a:tcPr marL="68580" marR="68580" marT="0" marB="0" anchor="ctr"/>
                </a:tc>
                <a:tc>
                  <a:txBody>
                    <a:bodyPr/>
                    <a:lstStyle/>
                    <a:p>
                      <a:pPr algn="r">
                        <a:lnSpc>
                          <a:spcPts val="1400"/>
                        </a:lnSpc>
                        <a:spcAft>
                          <a:spcPts val="0"/>
                        </a:spcAft>
                      </a:pPr>
                      <a:r>
                        <a:rPr lang="en-US" sz="900">
                          <a:solidFill>
                            <a:srgbClr val="000000"/>
                          </a:solidFill>
                          <a:latin typeface="+mn-lt"/>
                          <a:ea typeface="Cambria"/>
                          <a:cs typeface="Times New Roman"/>
                        </a:rPr>
                        <a:t>9,480 €</a:t>
                      </a:r>
                      <a:endParaRPr lang="en-US" sz="900">
                        <a:latin typeface="+mn-lt"/>
                        <a:ea typeface="Cambria"/>
                        <a:cs typeface="Times New Roman"/>
                      </a:endParaRPr>
                    </a:p>
                  </a:txBody>
                  <a:tcPr marL="68580" marR="68580" marT="0" marB="0" anchor="ctr"/>
                </a:tc>
                <a:tc>
                  <a:txBody>
                    <a:bodyPr/>
                    <a:lstStyle/>
                    <a:p>
                      <a:pPr algn="r">
                        <a:lnSpc>
                          <a:spcPts val="1400"/>
                        </a:lnSpc>
                        <a:spcAft>
                          <a:spcPts val="0"/>
                        </a:spcAft>
                      </a:pPr>
                      <a:r>
                        <a:rPr lang="en-US" sz="900" dirty="0" smtClean="0">
                          <a:solidFill>
                            <a:srgbClr val="000000"/>
                          </a:solidFill>
                          <a:latin typeface="+mn-lt"/>
                          <a:ea typeface="Cambria"/>
                          <a:cs typeface="Times New Roman"/>
                        </a:rPr>
                        <a:t>1,300 </a:t>
                      </a:r>
                      <a:r>
                        <a:rPr lang="en-US" sz="900" dirty="0">
                          <a:solidFill>
                            <a:srgbClr val="000000"/>
                          </a:solidFill>
                          <a:latin typeface="+mn-lt"/>
                          <a:ea typeface="Cambria"/>
                          <a:cs typeface="Times New Roman"/>
                        </a:rPr>
                        <a:t>€</a:t>
                      </a:r>
                      <a:endParaRPr lang="en-US" sz="900" dirty="0">
                        <a:latin typeface="+mn-lt"/>
                        <a:ea typeface="Cambria"/>
                        <a:cs typeface="Times New Roman"/>
                      </a:endParaRPr>
                    </a:p>
                  </a:txBody>
                  <a:tcPr marL="68580" marR="68580" marT="0" marB="0" anchor="ctr">
                    <a:lnR w="28575" cap="flat" cmpd="sng" algn="ctr">
                      <a:solidFill>
                        <a:scrgbClr r="0" g="0" b="0"/>
                      </a:solidFill>
                      <a:prstDash val="solid"/>
                      <a:round/>
                      <a:headEnd type="none" w="med" len="med"/>
                      <a:tailEnd type="none" w="med" len="med"/>
                    </a:lnR>
                  </a:tcPr>
                </a:tc>
                <a:tc>
                  <a:txBody>
                    <a:bodyPr/>
                    <a:lstStyle/>
                    <a:p>
                      <a:pPr algn="r">
                        <a:lnSpc>
                          <a:spcPts val="1400"/>
                        </a:lnSpc>
                        <a:spcAft>
                          <a:spcPts val="0"/>
                        </a:spcAft>
                      </a:pPr>
                      <a:r>
                        <a:rPr lang="en-US" sz="900" dirty="0">
                          <a:solidFill>
                            <a:srgbClr val="000000"/>
                          </a:solidFill>
                          <a:latin typeface="+mn-lt"/>
                          <a:ea typeface="Cambria"/>
                          <a:cs typeface="Times New Roman"/>
                        </a:rPr>
                        <a:t>7.9</a:t>
                      </a:r>
                      <a:endParaRPr lang="en-US" sz="900" dirty="0">
                        <a:latin typeface="+mn-lt"/>
                        <a:ea typeface="Cambria"/>
                        <a:cs typeface="Times New Roman"/>
                      </a:endParaRPr>
                    </a:p>
                  </a:txBody>
                  <a:tcPr marL="68580" marR="68580" marT="0" marB="0" anchor="ctr">
                    <a:lnL w="28575" cap="flat" cmpd="sng" algn="ctr">
                      <a:solidFill>
                        <a:scrgbClr r="0" g="0" b="0"/>
                      </a:solidFill>
                      <a:prstDash val="solid"/>
                      <a:round/>
                      <a:headEnd type="none" w="med" len="med"/>
                      <a:tailEnd type="none" w="med" len="med"/>
                    </a:lnL>
                  </a:tcPr>
                </a:tc>
                <a:tc>
                  <a:txBody>
                    <a:bodyPr/>
                    <a:lstStyle/>
                    <a:p>
                      <a:pPr>
                        <a:lnSpc>
                          <a:spcPts val="1400"/>
                        </a:lnSpc>
                        <a:spcAft>
                          <a:spcPts val="0"/>
                        </a:spcAft>
                      </a:pPr>
                      <a:r>
                        <a:rPr lang="en-US" sz="900">
                          <a:solidFill>
                            <a:srgbClr val="000000"/>
                          </a:solidFill>
                          <a:latin typeface="+mn-lt"/>
                          <a:ea typeface="Cambria"/>
                          <a:cs typeface="Times New Roman"/>
                        </a:rPr>
                        <a:t>tonne/m^3</a:t>
                      </a:r>
                      <a:endParaRPr lang="en-US" sz="900">
                        <a:latin typeface="+mn-lt"/>
                        <a:ea typeface="Cambria"/>
                        <a:cs typeface="Times New Roman"/>
                      </a:endParaRPr>
                    </a:p>
                  </a:txBody>
                  <a:tcPr marL="68580" marR="68580" marT="0" marB="0" anchor="ctr"/>
                </a:tc>
              </a:tr>
              <a:tr h="269507">
                <a:tc>
                  <a:txBody>
                    <a:bodyPr/>
                    <a:lstStyle/>
                    <a:p>
                      <a:pPr>
                        <a:lnSpc>
                          <a:spcPts val="1400"/>
                        </a:lnSpc>
                        <a:spcAft>
                          <a:spcPts val="0"/>
                        </a:spcAft>
                      </a:pPr>
                      <a:r>
                        <a:rPr lang="en-US" sz="900" b="1" dirty="0">
                          <a:solidFill>
                            <a:srgbClr val="000000"/>
                          </a:solidFill>
                          <a:latin typeface="+mn-lt"/>
                          <a:ea typeface="Cambria"/>
                          <a:cs typeface="Times New Roman"/>
                        </a:rPr>
                        <a:t>Steel</a:t>
                      </a:r>
                      <a:endParaRPr lang="en-US" sz="900" dirty="0">
                        <a:latin typeface="+mn-lt"/>
                        <a:ea typeface="Cambria"/>
                        <a:cs typeface="Times New Roman"/>
                      </a:endParaRPr>
                    </a:p>
                  </a:txBody>
                  <a:tcPr marL="68580" marR="68580" marT="0" marB="0" anchor="ctr"/>
                </a:tc>
                <a:tc>
                  <a:txBody>
                    <a:bodyPr/>
                    <a:lstStyle/>
                    <a:p>
                      <a:pPr algn="r">
                        <a:lnSpc>
                          <a:spcPts val="1400"/>
                        </a:lnSpc>
                        <a:spcAft>
                          <a:spcPts val="0"/>
                        </a:spcAft>
                      </a:pPr>
                      <a:r>
                        <a:rPr lang="en-US" sz="900" dirty="0" smtClean="0">
                          <a:solidFill>
                            <a:srgbClr val="000000"/>
                          </a:solidFill>
                          <a:latin typeface="+mn-lt"/>
                          <a:ea typeface="Cambria"/>
                          <a:cs typeface="Times New Roman"/>
                        </a:rPr>
                        <a:t>0.4522</a:t>
                      </a:r>
                      <a:endParaRPr lang="en-US" sz="900" dirty="0">
                        <a:latin typeface="+mn-lt"/>
                        <a:ea typeface="Cambria"/>
                        <a:cs typeface="Times New Roman"/>
                      </a:endParaRPr>
                    </a:p>
                  </a:txBody>
                  <a:tcPr marL="68580" marR="68580" marT="0" marB="0" anchor="ctr"/>
                </a:tc>
                <a:tc>
                  <a:txBody>
                    <a:bodyPr/>
                    <a:lstStyle/>
                    <a:p>
                      <a:pPr algn="r">
                        <a:lnSpc>
                          <a:spcPts val="1400"/>
                        </a:lnSpc>
                        <a:spcAft>
                          <a:spcPts val="0"/>
                        </a:spcAft>
                      </a:pPr>
                      <a:r>
                        <a:rPr lang="en-US" sz="900">
                          <a:solidFill>
                            <a:srgbClr val="000000"/>
                          </a:solidFill>
                          <a:latin typeface="+mn-lt"/>
                          <a:ea typeface="Cambria"/>
                          <a:cs typeface="Times New Roman"/>
                        </a:rPr>
                        <a:t>9,540 €</a:t>
                      </a:r>
                      <a:endParaRPr lang="en-US" sz="900">
                        <a:latin typeface="+mn-lt"/>
                        <a:ea typeface="Cambria"/>
                        <a:cs typeface="Times New Roman"/>
                      </a:endParaRPr>
                    </a:p>
                  </a:txBody>
                  <a:tcPr marL="68580" marR="68580" marT="0" marB="0" anchor="ctr"/>
                </a:tc>
                <a:tc>
                  <a:txBody>
                    <a:bodyPr/>
                    <a:lstStyle/>
                    <a:p>
                      <a:pPr algn="r">
                        <a:lnSpc>
                          <a:spcPts val="1400"/>
                        </a:lnSpc>
                        <a:spcAft>
                          <a:spcPts val="0"/>
                        </a:spcAft>
                      </a:pPr>
                      <a:r>
                        <a:rPr lang="en-US" sz="900" dirty="0" smtClean="0">
                          <a:solidFill>
                            <a:srgbClr val="000000"/>
                          </a:solidFill>
                          <a:latin typeface="+mn-lt"/>
                          <a:ea typeface="Cambria"/>
                          <a:cs typeface="Times New Roman"/>
                        </a:rPr>
                        <a:t>4,300 </a:t>
                      </a:r>
                      <a:r>
                        <a:rPr lang="en-US" sz="900" dirty="0">
                          <a:solidFill>
                            <a:srgbClr val="000000"/>
                          </a:solidFill>
                          <a:latin typeface="+mn-lt"/>
                          <a:ea typeface="Cambria"/>
                          <a:cs typeface="Times New Roman"/>
                        </a:rPr>
                        <a:t>€</a:t>
                      </a:r>
                      <a:endParaRPr lang="en-US" sz="900" dirty="0">
                        <a:latin typeface="+mn-lt"/>
                        <a:ea typeface="Cambria"/>
                        <a:cs typeface="Times New Roman"/>
                      </a:endParaRPr>
                    </a:p>
                  </a:txBody>
                  <a:tcPr marL="68580" marR="68580" marT="0" marB="0" anchor="ctr">
                    <a:lnR w="28575" cap="flat" cmpd="sng" algn="ctr">
                      <a:solidFill>
                        <a:scrgbClr r="0" g="0" b="0"/>
                      </a:solidFill>
                      <a:prstDash val="solid"/>
                      <a:round/>
                      <a:headEnd type="none" w="med" len="med"/>
                      <a:tailEnd type="none" w="med" len="med"/>
                    </a:lnR>
                  </a:tcPr>
                </a:tc>
                <a:tc gridSpan="2">
                  <a:txBody>
                    <a:bodyPr/>
                    <a:lstStyle/>
                    <a:p>
                      <a:pPr algn="ctr">
                        <a:lnSpc>
                          <a:spcPts val="1400"/>
                        </a:lnSpc>
                        <a:spcAft>
                          <a:spcPts val="0"/>
                        </a:spcAft>
                      </a:pPr>
                      <a:r>
                        <a:rPr lang="en-US" sz="900" b="1" dirty="0">
                          <a:solidFill>
                            <a:srgbClr val="000000"/>
                          </a:solidFill>
                          <a:latin typeface="+mn-lt"/>
                          <a:ea typeface="Cambria"/>
                          <a:cs typeface="Times New Roman"/>
                        </a:rPr>
                        <a:t>Lead</a:t>
                      </a:r>
                      <a:endParaRPr lang="en-US" sz="900" dirty="0">
                        <a:latin typeface="+mn-lt"/>
                        <a:ea typeface="Cambria"/>
                        <a:cs typeface="Times New Roman"/>
                      </a:endParaRPr>
                    </a:p>
                  </a:txBody>
                  <a:tcPr marL="68580" marR="68580" marT="0" marB="0" anchor="ctr">
                    <a:lnL w="28575" cap="flat" cmpd="sng" algn="ctr">
                      <a:solidFill>
                        <a:scrgbClr r="0" g="0" b="0"/>
                      </a:solidFill>
                      <a:prstDash val="solid"/>
                      <a:round/>
                      <a:headEnd type="none" w="med" len="med"/>
                      <a:tailEnd type="none" w="med" len="med"/>
                    </a:lnL>
                  </a:tcPr>
                </a:tc>
                <a:tc hMerge="1">
                  <a:txBody>
                    <a:bodyPr/>
                    <a:lstStyle/>
                    <a:p>
                      <a:endParaRPr lang="en-US"/>
                    </a:p>
                  </a:txBody>
                  <a:tcPr/>
                </a:tc>
              </a:tr>
              <a:tr h="269507">
                <a:tc>
                  <a:txBody>
                    <a:bodyPr/>
                    <a:lstStyle/>
                    <a:p>
                      <a:pPr>
                        <a:lnSpc>
                          <a:spcPts val="1400"/>
                        </a:lnSpc>
                        <a:spcAft>
                          <a:spcPts val="0"/>
                        </a:spcAft>
                      </a:pPr>
                      <a:r>
                        <a:rPr lang="en-US" sz="900" b="1">
                          <a:solidFill>
                            <a:srgbClr val="000000"/>
                          </a:solidFill>
                          <a:latin typeface="+mn-lt"/>
                          <a:ea typeface="Cambria"/>
                          <a:cs typeface="Times New Roman"/>
                        </a:rPr>
                        <a:t>Concrete</a:t>
                      </a:r>
                      <a:endParaRPr lang="en-US" sz="900">
                        <a:latin typeface="+mn-lt"/>
                        <a:ea typeface="Cambria"/>
                        <a:cs typeface="Times New Roman"/>
                      </a:endParaRPr>
                    </a:p>
                  </a:txBody>
                  <a:tcPr marL="68580" marR="68580" marT="0" marB="0" anchor="ctr"/>
                </a:tc>
                <a:tc>
                  <a:txBody>
                    <a:bodyPr/>
                    <a:lstStyle/>
                    <a:p>
                      <a:pPr algn="r">
                        <a:lnSpc>
                          <a:spcPts val="1400"/>
                        </a:lnSpc>
                        <a:spcAft>
                          <a:spcPts val="0"/>
                        </a:spcAft>
                      </a:pPr>
                      <a:r>
                        <a:rPr lang="en-US" sz="900" dirty="0" smtClean="0">
                          <a:solidFill>
                            <a:srgbClr val="000000"/>
                          </a:solidFill>
                          <a:latin typeface="+mn-lt"/>
                          <a:ea typeface="Cambria"/>
                          <a:cs typeface="Times New Roman"/>
                        </a:rPr>
                        <a:t>44.186</a:t>
                      </a:r>
                      <a:endParaRPr lang="en-US" sz="900" dirty="0">
                        <a:latin typeface="+mn-lt"/>
                        <a:ea typeface="Cambria"/>
                        <a:cs typeface="Times New Roman"/>
                      </a:endParaRPr>
                    </a:p>
                  </a:txBody>
                  <a:tcPr marL="68580" marR="68580" marT="0" marB="0" anchor="ctr"/>
                </a:tc>
                <a:tc>
                  <a:txBody>
                    <a:bodyPr/>
                    <a:lstStyle/>
                    <a:p>
                      <a:pPr algn="r">
                        <a:lnSpc>
                          <a:spcPts val="1400"/>
                        </a:lnSpc>
                        <a:spcAft>
                          <a:spcPts val="0"/>
                        </a:spcAft>
                      </a:pPr>
                      <a:r>
                        <a:rPr lang="en-US" sz="900">
                          <a:solidFill>
                            <a:srgbClr val="000000"/>
                          </a:solidFill>
                          <a:latin typeface="+mn-lt"/>
                          <a:ea typeface="Cambria"/>
                          <a:cs typeface="Times New Roman"/>
                        </a:rPr>
                        <a:t>800 €</a:t>
                      </a:r>
                      <a:endParaRPr lang="en-US" sz="900">
                        <a:latin typeface="+mn-lt"/>
                        <a:ea typeface="Cambria"/>
                        <a:cs typeface="Times New Roman"/>
                      </a:endParaRPr>
                    </a:p>
                  </a:txBody>
                  <a:tcPr marL="68580" marR="68580" marT="0" marB="0" anchor="ctr"/>
                </a:tc>
                <a:tc>
                  <a:txBody>
                    <a:bodyPr/>
                    <a:lstStyle/>
                    <a:p>
                      <a:pPr algn="r">
                        <a:lnSpc>
                          <a:spcPts val="1400"/>
                        </a:lnSpc>
                        <a:spcAft>
                          <a:spcPts val="0"/>
                        </a:spcAft>
                      </a:pPr>
                      <a:r>
                        <a:rPr lang="en-US" sz="900" dirty="0" smtClean="0">
                          <a:solidFill>
                            <a:srgbClr val="000000"/>
                          </a:solidFill>
                          <a:latin typeface="+mn-lt"/>
                          <a:ea typeface="Cambria"/>
                          <a:cs typeface="Times New Roman"/>
                        </a:rPr>
                        <a:t>35,300 </a:t>
                      </a:r>
                      <a:r>
                        <a:rPr lang="en-US" sz="900" dirty="0">
                          <a:solidFill>
                            <a:srgbClr val="000000"/>
                          </a:solidFill>
                          <a:latin typeface="+mn-lt"/>
                          <a:ea typeface="Cambria"/>
                          <a:cs typeface="Times New Roman"/>
                        </a:rPr>
                        <a:t>€</a:t>
                      </a:r>
                      <a:endParaRPr lang="en-US" sz="900" dirty="0">
                        <a:latin typeface="+mn-lt"/>
                        <a:ea typeface="Cambria"/>
                        <a:cs typeface="Times New Roman"/>
                      </a:endParaRPr>
                    </a:p>
                  </a:txBody>
                  <a:tcPr marL="68580" marR="68580" marT="0" marB="0" anchor="ctr">
                    <a:lnR w="28575" cap="flat" cmpd="sng" algn="ctr">
                      <a:solidFill>
                        <a:scrgbClr r="0" g="0" b="0"/>
                      </a:solidFill>
                      <a:prstDash val="solid"/>
                      <a:round/>
                      <a:headEnd type="none" w="med" len="med"/>
                      <a:tailEnd type="none" w="med" len="med"/>
                    </a:lnR>
                  </a:tcPr>
                </a:tc>
                <a:tc>
                  <a:txBody>
                    <a:bodyPr/>
                    <a:lstStyle/>
                    <a:p>
                      <a:pPr algn="r">
                        <a:lnSpc>
                          <a:spcPts val="1400"/>
                        </a:lnSpc>
                        <a:spcAft>
                          <a:spcPts val="0"/>
                        </a:spcAft>
                      </a:pPr>
                      <a:r>
                        <a:rPr lang="en-US" sz="900" dirty="0">
                          <a:solidFill>
                            <a:srgbClr val="000000"/>
                          </a:solidFill>
                          <a:latin typeface="+mn-lt"/>
                          <a:ea typeface="Cambria"/>
                          <a:cs typeface="Times New Roman"/>
                        </a:rPr>
                        <a:t>8300</a:t>
                      </a:r>
                      <a:endParaRPr lang="en-US" sz="900" dirty="0">
                        <a:latin typeface="+mn-lt"/>
                        <a:ea typeface="Cambria"/>
                        <a:cs typeface="Times New Roman"/>
                      </a:endParaRPr>
                    </a:p>
                  </a:txBody>
                  <a:tcPr marL="68580" marR="68580" marT="0" marB="0" anchor="ctr">
                    <a:lnL w="28575" cap="flat" cmpd="sng" algn="ctr">
                      <a:solidFill>
                        <a:scrgbClr r="0" g="0" b="0"/>
                      </a:solidFill>
                      <a:prstDash val="solid"/>
                      <a:round/>
                      <a:headEnd type="none" w="med" len="med"/>
                      <a:tailEnd type="none" w="med" len="med"/>
                    </a:lnL>
                  </a:tcPr>
                </a:tc>
                <a:tc>
                  <a:txBody>
                    <a:bodyPr/>
                    <a:lstStyle/>
                    <a:p>
                      <a:pPr>
                        <a:lnSpc>
                          <a:spcPts val="1400"/>
                        </a:lnSpc>
                        <a:spcAft>
                          <a:spcPts val="0"/>
                        </a:spcAft>
                      </a:pPr>
                      <a:r>
                        <a:rPr lang="en-US" sz="900">
                          <a:solidFill>
                            <a:srgbClr val="000000"/>
                          </a:solidFill>
                          <a:latin typeface="+mn-lt"/>
                          <a:ea typeface="Cambria"/>
                          <a:cs typeface="Times New Roman"/>
                        </a:rPr>
                        <a:t>€/tonne</a:t>
                      </a:r>
                      <a:endParaRPr lang="en-US" sz="900">
                        <a:latin typeface="+mn-lt"/>
                        <a:ea typeface="Cambria"/>
                        <a:cs typeface="Times New Roman"/>
                      </a:endParaRPr>
                    </a:p>
                  </a:txBody>
                  <a:tcPr marL="68580" marR="68580" marT="0" marB="0" anchor="ctr"/>
                </a:tc>
              </a:tr>
              <a:tr h="269507">
                <a:tc>
                  <a:txBody>
                    <a:bodyPr/>
                    <a:lstStyle/>
                    <a:p>
                      <a:pPr>
                        <a:lnSpc>
                          <a:spcPts val="1400"/>
                        </a:lnSpc>
                        <a:spcAft>
                          <a:spcPts val="0"/>
                        </a:spcAft>
                      </a:pPr>
                      <a:r>
                        <a:rPr lang="en-US" sz="900" b="1">
                          <a:solidFill>
                            <a:srgbClr val="000000"/>
                          </a:solidFill>
                          <a:latin typeface="+mn-lt"/>
                          <a:ea typeface="Cambria"/>
                          <a:cs typeface="Times New Roman"/>
                        </a:rPr>
                        <a:t>B4C</a:t>
                      </a:r>
                      <a:endParaRPr lang="en-US" sz="900">
                        <a:latin typeface="+mn-lt"/>
                        <a:ea typeface="Cambria"/>
                        <a:cs typeface="Times New Roman"/>
                      </a:endParaRPr>
                    </a:p>
                  </a:txBody>
                  <a:tcPr marL="68580" marR="68580" marT="0" marB="0" anchor="ctr"/>
                </a:tc>
                <a:tc>
                  <a:txBody>
                    <a:bodyPr/>
                    <a:lstStyle/>
                    <a:p>
                      <a:pPr algn="r">
                        <a:lnSpc>
                          <a:spcPts val="1400"/>
                        </a:lnSpc>
                        <a:spcAft>
                          <a:spcPts val="0"/>
                        </a:spcAft>
                      </a:pPr>
                      <a:r>
                        <a:rPr lang="en-US" sz="900" dirty="0" smtClean="0">
                          <a:solidFill>
                            <a:srgbClr val="000000"/>
                          </a:solidFill>
                          <a:latin typeface="+mn-lt"/>
                          <a:ea typeface="Cambria"/>
                          <a:cs typeface="Times New Roman"/>
                        </a:rPr>
                        <a:t>1.2960</a:t>
                      </a:r>
                      <a:endParaRPr lang="en-US" sz="900" dirty="0">
                        <a:latin typeface="+mn-lt"/>
                        <a:ea typeface="Cambria"/>
                        <a:cs typeface="Times New Roman"/>
                      </a:endParaRPr>
                    </a:p>
                  </a:txBody>
                  <a:tcPr marL="68580" marR="68580" marT="0" marB="0" anchor="ctr"/>
                </a:tc>
                <a:tc>
                  <a:txBody>
                    <a:bodyPr/>
                    <a:lstStyle/>
                    <a:p>
                      <a:pPr algn="r">
                        <a:lnSpc>
                          <a:spcPts val="1400"/>
                        </a:lnSpc>
                        <a:spcAft>
                          <a:spcPts val="0"/>
                        </a:spcAft>
                      </a:pPr>
                      <a:r>
                        <a:rPr lang="en-US" sz="900">
                          <a:solidFill>
                            <a:srgbClr val="000000"/>
                          </a:solidFill>
                          <a:latin typeface="+mn-lt"/>
                          <a:ea typeface="Cambria"/>
                          <a:cs typeface="Times New Roman"/>
                        </a:rPr>
                        <a:t>66,500 €</a:t>
                      </a:r>
                      <a:endParaRPr lang="en-US" sz="900">
                        <a:latin typeface="+mn-lt"/>
                        <a:ea typeface="Cambria"/>
                        <a:cs typeface="Times New Roman"/>
                      </a:endParaRPr>
                    </a:p>
                  </a:txBody>
                  <a:tcPr marL="68580" marR="68580" marT="0" marB="0" anchor="ctr"/>
                </a:tc>
                <a:tc>
                  <a:txBody>
                    <a:bodyPr/>
                    <a:lstStyle/>
                    <a:p>
                      <a:pPr algn="r">
                        <a:lnSpc>
                          <a:spcPts val="1400"/>
                        </a:lnSpc>
                        <a:spcAft>
                          <a:spcPts val="0"/>
                        </a:spcAft>
                      </a:pPr>
                      <a:r>
                        <a:rPr lang="en-US" sz="900" dirty="0" smtClean="0">
                          <a:solidFill>
                            <a:srgbClr val="000000"/>
                          </a:solidFill>
                          <a:latin typeface="+mn-lt"/>
                          <a:ea typeface="Cambria"/>
                          <a:cs typeface="Times New Roman"/>
                        </a:rPr>
                        <a:t>86,200 </a:t>
                      </a:r>
                      <a:r>
                        <a:rPr lang="en-US" sz="900" dirty="0">
                          <a:solidFill>
                            <a:srgbClr val="000000"/>
                          </a:solidFill>
                          <a:latin typeface="+mn-lt"/>
                          <a:ea typeface="Cambria"/>
                          <a:cs typeface="Times New Roman"/>
                        </a:rPr>
                        <a:t>€</a:t>
                      </a:r>
                      <a:endParaRPr lang="en-US" sz="900" dirty="0">
                        <a:latin typeface="+mn-lt"/>
                        <a:ea typeface="Cambria"/>
                        <a:cs typeface="Times New Roman"/>
                      </a:endParaRPr>
                    </a:p>
                  </a:txBody>
                  <a:tcPr marL="68580" marR="68580" marT="0" marB="0" anchor="ctr">
                    <a:lnR w="28575" cap="flat" cmpd="sng" algn="ctr">
                      <a:solidFill>
                        <a:scrgbClr r="0" g="0" b="0"/>
                      </a:solidFill>
                      <a:prstDash val="solid"/>
                      <a:round/>
                      <a:headEnd type="none" w="med" len="med"/>
                      <a:tailEnd type="none" w="med" len="med"/>
                    </a:lnR>
                  </a:tcPr>
                </a:tc>
                <a:tc>
                  <a:txBody>
                    <a:bodyPr/>
                    <a:lstStyle/>
                    <a:p>
                      <a:pPr algn="r">
                        <a:lnSpc>
                          <a:spcPts val="1400"/>
                        </a:lnSpc>
                        <a:spcAft>
                          <a:spcPts val="0"/>
                        </a:spcAft>
                      </a:pPr>
                      <a:r>
                        <a:rPr lang="en-US" sz="900" dirty="0">
                          <a:solidFill>
                            <a:srgbClr val="000000"/>
                          </a:solidFill>
                          <a:latin typeface="+mn-lt"/>
                          <a:ea typeface="Cambria"/>
                          <a:cs typeface="Times New Roman"/>
                        </a:rPr>
                        <a:t>11.34</a:t>
                      </a:r>
                      <a:endParaRPr lang="en-US" sz="900" dirty="0">
                        <a:latin typeface="+mn-lt"/>
                        <a:ea typeface="Cambria"/>
                        <a:cs typeface="Times New Roman"/>
                      </a:endParaRPr>
                    </a:p>
                  </a:txBody>
                  <a:tcPr marL="68580" marR="68580" marT="0" marB="0" anchor="ctr">
                    <a:lnL w="28575" cap="flat" cmpd="sng" algn="ctr">
                      <a:solidFill>
                        <a:scrgbClr r="0" g="0" b="0"/>
                      </a:solidFill>
                      <a:prstDash val="solid"/>
                      <a:round/>
                      <a:headEnd type="none" w="med" len="med"/>
                      <a:tailEnd type="none" w="med" len="med"/>
                    </a:lnL>
                  </a:tcPr>
                </a:tc>
                <a:tc>
                  <a:txBody>
                    <a:bodyPr/>
                    <a:lstStyle/>
                    <a:p>
                      <a:pPr>
                        <a:lnSpc>
                          <a:spcPts val="1400"/>
                        </a:lnSpc>
                        <a:spcAft>
                          <a:spcPts val="0"/>
                        </a:spcAft>
                      </a:pPr>
                      <a:r>
                        <a:rPr lang="en-US" sz="900">
                          <a:solidFill>
                            <a:srgbClr val="000000"/>
                          </a:solidFill>
                          <a:latin typeface="+mn-lt"/>
                          <a:ea typeface="Cambria"/>
                          <a:cs typeface="Times New Roman"/>
                        </a:rPr>
                        <a:t>tonne  /m^3</a:t>
                      </a:r>
                      <a:endParaRPr lang="en-US" sz="900">
                        <a:latin typeface="+mn-lt"/>
                        <a:ea typeface="Cambria"/>
                        <a:cs typeface="Times New Roman"/>
                      </a:endParaRPr>
                    </a:p>
                  </a:txBody>
                  <a:tcPr marL="68580" marR="68580" marT="0" marB="0" anchor="ctr"/>
                </a:tc>
              </a:tr>
              <a:tr h="269507">
                <a:tc>
                  <a:txBody>
                    <a:bodyPr/>
                    <a:lstStyle/>
                    <a:p>
                      <a:pPr>
                        <a:lnSpc>
                          <a:spcPts val="1400"/>
                        </a:lnSpc>
                        <a:spcBef>
                          <a:spcPts val="10"/>
                        </a:spcBef>
                        <a:spcAft>
                          <a:spcPts val="10"/>
                        </a:spcAft>
                      </a:pPr>
                      <a:r>
                        <a:rPr lang="en-US" sz="900" b="1">
                          <a:solidFill>
                            <a:srgbClr val="000000"/>
                          </a:solidFill>
                          <a:latin typeface="+mn-lt"/>
                          <a:ea typeface="Cambria"/>
                          <a:cs typeface="Times New Roman"/>
                        </a:rPr>
                        <a:t>Total</a:t>
                      </a:r>
                      <a:endParaRPr lang="en-US" sz="900">
                        <a:latin typeface="+mn-lt"/>
                        <a:ea typeface="Cambria"/>
                        <a:cs typeface="Times New Roman"/>
                      </a:endParaRPr>
                    </a:p>
                  </a:txBody>
                  <a:tcPr marL="68580" marR="68580" marT="0" marB="0" anchor="ctr"/>
                </a:tc>
                <a:tc>
                  <a:txBody>
                    <a:bodyPr/>
                    <a:lstStyle/>
                    <a:p>
                      <a:pPr>
                        <a:lnSpc>
                          <a:spcPts val="1400"/>
                        </a:lnSpc>
                        <a:spcBef>
                          <a:spcPts val="10"/>
                        </a:spcBef>
                        <a:spcAft>
                          <a:spcPts val="10"/>
                        </a:spcAft>
                      </a:pPr>
                      <a:r>
                        <a:rPr lang="en-US" sz="900" b="1" dirty="0">
                          <a:solidFill>
                            <a:srgbClr val="000000"/>
                          </a:solidFill>
                          <a:latin typeface="+mn-lt"/>
                          <a:ea typeface="Cambria"/>
                          <a:cs typeface="Times New Roman"/>
                        </a:rPr>
                        <a:t> </a:t>
                      </a:r>
                      <a:endParaRPr lang="en-US" sz="900" dirty="0">
                        <a:latin typeface="+mn-lt"/>
                        <a:ea typeface="Cambria"/>
                        <a:cs typeface="Times New Roman"/>
                      </a:endParaRPr>
                    </a:p>
                  </a:txBody>
                  <a:tcPr marL="68580" marR="68580" marT="0" marB="0" anchor="ctr"/>
                </a:tc>
                <a:tc>
                  <a:txBody>
                    <a:bodyPr/>
                    <a:lstStyle/>
                    <a:p>
                      <a:pPr>
                        <a:lnSpc>
                          <a:spcPts val="1400"/>
                        </a:lnSpc>
                        <a:spcBef>
                          <a:spcPts val="10"/>
                        </a:spcBef>
                        <a:spcAft>
                          <a:spcPts val="10"/>
                        </a:spcAft>
                      </a:pPr>
                      <a:r>
                        <a:rPr lang="en-US" sz="900" b="1">
                          <a:solidFill>
                            <a:srgbClr val="000000"/>
                          </a:solidFill>
                          <a:latin typeface="+mn-lt"/>
                          <a:ea typeface="Cambria"/>
                          <a:cs typeface="Times New Roman"/>
                        </a:rPr>
                        <a:t> </a:t>
                      </a:r>
                      <a:endParaRPr lang="en-US" sz="900">
                        <a:latin typeface="+mn-lt"/>
                        <a:ea typeface="Cambria"/>
                        <a:cs typeface="Times New Roman"/>
                      </a:endParaRPr>
                    </a:p>
                  </a:txBody>
                  <a:tcPr marL="68580" marR="68580" marT="0" marB="0" anchor="ctr"/>
                </a:tc>
                <a:tc>
                  <a:txBody>
                    <a:bodyPr/>
                    <a:lstStyle/>
                    <a:p>
                      <a:pPr algn="r">
                        <a:lnSpc>
                          <a:spcPts val="1400"/>
                        </a:lnSpc>
                        <a:spcBef>
                          <a:spcPts val="10"/>
                        </a:spcBef>
                        <a:spcAft>
                          <a:spcPts val="10"/>
                        </a:spcAft>
                      </a:pPr>
                      <a:r>
                        <a:rPr lang="en-US" sz="900" b="1" dirty="0" smtClean="0">
                          <a:solidFill>
                            <a:srgbClr val="000000"/>
                          </a:solidFill>
                          <a:latin typeface="+mn-lt"/>
                          <a:ea typeface="Cambria"/>
                          <a:cs typeface="Times New Roman"/>
                        </a:rPr>
                        <a:t>127,200 </a:t>
                      </a:r>
                      <a:r>
                        <a:rPr lang="en-US" sz="900" b="1" dirty="0">
                          <a:solidFill>
                            <a:srgbClr val="000000"/>
                          </a:solidFill>
                          <a:latin typeface="+mn-lt"/>
                          <a:ea typeface="Cambria"/>
                          <a:cs typeface="Times New Roman"/>
                        </a:rPr>
                        <a:t>€</a:t>
                      </a:r>
                      <a:endParaRPr lang="en-US" sz="900" dirty="0">
                        <a:latin typeface="+mn-lt"/>
                        <a:ea typeface="Cambria"/>
                        <a:cs typeface="Times New Roman"/>
                      </a:endParaRPr>
                    </a:p>
                  </a:txBody>
                  <a:tcPr marL="68580" marR="68580" marT="0" marB="0" anchor="ctr">
                    <a:lnR w="28575" cap="flat" cmpd="sng" algn="ctr">
                      <a:solidFill>
                        <a:scrgbClr r="0" g="0" b="0"/>
                      </a:solidFill>
                      <a:prstDash val="solid"/>
                      <a:round/>
                      <a:headEnd type="none" w="med" len="med"/>
                      <a:tailEnd type="none" w="med" len="med"/>
                    </a:lnR>
                  </a:tcPr>
                </a:tc>
                <a:tc gridSpan="2">
                  <a:txBody>
                    <a:bodyPr/>
                    <a:lstStyle/>
                    <a:p>
                      <a:pPr algn="ctr">
                        <a:lnSpc>
                          <a:spcPts val="1400"/>
                        </a:lnSpc>
                        <a:spcAft>
                          <a:spcPts val="0"/>
                        </a:spcAft>
                      </a:pPr>
                      <a:r>
                        <a:rPr lang="en-US" sz="900" b="1" dirty="0">
                          <a:solidFill>
                            <a:srgbClr val="000000"/>
                          </a:solidFill>
                          <a:latin typeface="+mn-lt"/>
                          <a:ea typeface="Cambria"/>
                          <a:cs typeface="Times New Roman"/>
                        </a:rPr>
                        <a:t>Concrete</a:t>
                      </a:r>
                      <a:endParaRPr lang="en-US" sz="900" dirty="0">
                        <a:latin typeface="+mn-lt"/>
                        <a:ea typeface="Cambria"/>
                        <a:cs typeface="Times New Roman"/>
                      </a:endParaRPr>
                    </a:p>
                  </a:txBody>
                  <a:tcPr marL="68580" marR="68580" marT="0" marB="0" anchor="ctr">
                    <a:lnL w="28575" cap="flat" cmpd="sng" algn="ctr">
                      <a:solidFill>
                        <a:scrgbClr r="0" g="0" b="0"/>
                      </a:solidFill>
                      <a:prstDash val="solid"/>
                      <a:round/>
                      <a:headEnd type="none" w="med" len="med"/>
                      <a:tailEnd type="none" w="med" len="med"/>
                    </a:lnL>
                  </a:tcPr>
                </a:tc>
                <a:tc hMerge="1">
                  <a:txBody>
                    <a:bodyPr/>
                    <a:lstStyle/>
                    <a:p>
                      <a:endParaRPr lang="en-US"/>
                    </a:p>
                  </a:txBody>
                  <a:tcPr/>
                </a:tc>
              </a:tr>
              <a:tr h="269507">
                <a:tc>
                  <a:txBody>
                    <a:bodyPr/>
                    <a:lstStyle/>
                    <a:p>
                      <a:pPr marL="0" marR="0" indent="0" algn="l" defTabSz="914400" rtl="0" eaLnBrk="1" fontAlgn="auto" latinLnBrk="0" hangingPunct="1">
                        <a:lnSpc>
                          <a:spcPts val="1400"/>
                        </a:lnSpc>
                        <a:spcBef>
                          <a:spcPts val="0"/>
                        </a:spcBef>
                        <a:spcAft>
                          <a:spcPts val="0"/>
                        </a:spcAft>
                        <a:buClrTx/>
                        <a:buSzTx/>
                        <a:buFontTx/>
                        <a:buNone/>
                        <a:tabLst/>
                        <a:defRPr/>
                      </a:pPr>
                      <a:r>
                        <a:rPr lang="en-US" sz="900" b="1" dirty="0" smtClean="0">
                          <a:solidFill>
                            <a:srgbClr val="000000"/>
                          </a:solidFill>
                          <a:latin typeface="+mn-lt"/>
                          <a:ea typeface="Cambria"/>
                          <a:cs typeface="Times New Roman"/>
                        </a:rPr>
                        <a:t>Grand Total</a:t>
                      </a:r>
                      <a:endParaRPr lang="en-US" sz="900" dirty="0" smtClean="0">
                        <a:latin typeface="+mn-lt"/>
                        <a:ea typeface="Cambria"/>
                        <a:cs typeface="Times New Roman"/>
                      </a:endParaRPr>
                    </a:p>
                  </a:txBody>
                  <a:tcPr marL="68580" marR="68580" marT="0" marB="0" anchor="ctr"/>
                </a:tc>
                <a:tc>
                  <a:txBody>
                    <a:bodyPr/>
                    <a:lstStyle/>
                    <a:p>
                      <a:pPr>
                        <a:lnSpc>
                          <a:spcPts val="1400"/>
                        </a:lnSpc>
                        <a:spcAft>
                          <a:spcPts val="0"/>
                        </a:spcAft>
                      </a:pPr>
                      <a:endParaRPr lang="en-US" sz="900" dirty="0">
                        <a:latin typeface="+mn-lt"/>
                        <a:ea typeface="Cambria"/>
                        <a:cs typeface="Times New Roman"/>
                      </a:endParaRPr>
                    </a:p>
                  </a:txBody>
                  <a:tcPr marL="68580" marR="68580" marT="0" marB="0" anchor="ctr"/>
                </a:tc>
                <a:tc>
                  <a:txBody>
                    <a:bodyPr/>
                    <a:lstStyle/>
                    <a:p>
                      <a:pPr>
                        <a:lnSpc>
                          <a:spcPts val="1400"/>
                        </a:lnSpc>
                        <a:spcAft>
                          <a:spcPts val="0"/>
                        </a:spcAft>
                      </a:pPr>
                      <a:endParaRPr lang="en-US" sz="900">
                        <a:latin typeface="+mn-lt"/>
                        <a:ea typeface="Cambria"/>
                        <a:cs typeface="Times New Roman"/>
                      </a:endParaRPr>
                    </a:p>
                  </a:txBody>
                  <a:tcPr marL="68580" marR="68580" marT="0" marB="0" anchor="ctr"/>
                </a:tc>
                <a:tc>
                  <a:txBody>
                    <a:bodyPr/>
                    <a:lstStyle/>
                    <a:p>
                      <a:pPr marL="0" marR="0" indent="0" algn="r" defTabSz="914400" rtl="0" eaLnBrk="1" fontAlgn="auto" latinLnBrk="0" hangingPunct="1">
                        <a:lnSpc>
                          <a:spcPts val="1400"/>
                        </a:lnSpc>
                        <a:spcBef>
                          <a:spcPts val="0"/>
                        </a:spcBef>
                        <a:spcAft>
                          <a:spcPts val="0"/>
                        </a:spcAft>
                        <a:buClrTx/>
                        <a:buSzTx/>
                        <a:buFontTx/>
                        <a:buNone/>
                        <a:tabLst/>
                        <a:defRPr/>
                      </a:pPr>
                      <a:r>
                        <a:rPr lang="en-US" sz="900" b="1" dirty="0" smtClean="0">
                          <a:solidFill>
                            <a:srgbClr val="000000"/>
                          </a:solidFill>
                          <a:latin typeface="+mn-lt"/>
                          <a:ea typeface="Cambria"/>
                          <a:cs typeface="Times New Roman"/>
                        </a:rPr>
                        <a:t>2,245,400 €</a:t>
                      </a:r>
                      <a:endParaRPr lang="en-US" sz="900" dirty="0" smtClean="0">
                        <a:latin typeface="+mn-lt"/>
                        <a:ea typeface="Cambria"/>
                        <a:cs typeface="Times New Roman"/>
                      </a:endParaRPr>
                    </a:p>
                  </a:txBody>
                  <a:tcPr marL="68580" marR="68580" marT="0" marB="0" anchor="ctr">
                    <a:lnR w="28575" cap="flat" cmpd="sng" algn="ctr">
                      <a:solidFill>
                        <a:scrgbClr r="0" g="0" b="0"/>
                      </a:solidFill>
                      <a:prstDash val="solid"/>
                      <a:round/>
                      <a:headEnd type="none" w="med" len="med"/>
                      <a:tailEnd type="none" w="med" len="med"/>
                    </a:lnR>
                  </a:tcPr>
                </a:tc>
                <a:tc>
                  <a:txBody>
                    <a:bodyPr/>
                    <a:lstStyle/>
                    <a:p>
                      <a:pPr algn="r">
                        <a:lnSpc>
                          <a:spcPts val="1400"/>
                        </a:lnSpc>
                        <a:spcAft>
                          <a:spcPts val="0"/>
                        </a:spcAft>
                      </a:pPr>
                      <a:r>
                        <a:rPr lang="en-US" sz="900" dirty="0">
                          <a:solidFill>
                            <a:srgbClr val="000000"/>
                          </a:solidFill>
                          <a:latin typeface="+mn-lt"/>
                          <a:ea typeface="Cambria"/>
                          <a:cs typeface="Times New Roman"/>
                        </a:rPr>
                        <a:t>800</a:t>
                      </a:r>
                      <a:endParaRPr lang="en-US" sz="900" dirty="0">
                        <a:latin typeface="+mn-lt"/>
                        <a:ea typeface="Cambria"/>
                        <a:cs typeface="Times New Roman"/>
                      </a:endParaRPr>
                    </a:p>
                  </a:txBody>
                  <a:tcPr marL="68580" marR="68580" marT="0" marB="0" anchor="ctr">
                    <a:lnL w="28575" cap="flat" cmpd="sng" algn="ctr">
                      <a:solidFill>
                        <a:scrgbClr r="0" g="0" b="0"/>
                      </a:solidFill>
                      <a:prstDash val="solid"/>
                      <a:round/>
                      <a:headEnd type="none" w="med" len="med"/>
                      <a:tailEnd type="none" w="med" len="med"/>
                    </a:lnL>
                  </a:tcPr>
                </a:tc>
                <a:tc>
                  <a:txBody>
                    <a:bodyPr/>
                    <a:lstStyle/>
                    <a:p>
                      <a:pPr>
                        <a:lnSpc>
                          <a:spcPts val="1400"/>
                        </a:lnSpc>
                        <a:spcAft>
                          <a:spcPts val="0"/>
                        </a:spcAft>
                      </a:pPr>
                      <a:r>
                        <a:rPr lang="en-US" sz="900" dirty="0">
                          <a:solidFill>
                            <a:srgbClr val="000000"/>
                          </a:solidFill>
                          <a:latin typeface="+mn-lt"/>
                          <a:ea typeface="Cambria"/>
                          <a:cs typeface="Times New Roman"/>
                        </a:rPr>
                        <a:t>€/m^3</a:t>
                      </a:r>
                      <a:endParaRPr lang="en-US" sz="900" dirty="0">
                        <a:latin typeface="+mn-lt"/>
                        <a:ea typeface="Cambria"/>
                        <a:cs typeface="Times New Roman"/>
                      </a:endParaRPr>
                    </a:p>
                  </a:txBody>
                  <a:tcPr marL="68580" marR="68580" marT="0" marB="0" anchor="ct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within Cost Category, 9 M€</a:t>
            </a:r>
            <a:endParaRPr lang="en-US" dirty="0"/>
          </a:p>
        </p:txBody>
      </p:sp>
      <p:sp>
        <p:nvSpPr>
          <p:cNvPr id="3" name="Content Placeholder 2"/>
          <p:cNvSpPr>
            <a:spLocks noGrp="1"/>
          </p:cNvSpPr>
          <p:nvPr>
            <p:ph idx="1"/>
          </p:nvPr>
        </p:nvSpPr>
        <p:spPr/>
        <p:txBody>
          <a:bodyPr/>
          <a:lstStyle/>
          <a:p>
            <a:pPr lvl="0"/>
            <a:r>
              <a:rPr lang="en-GB" dirty="0" smtClean="0"/>
              <a:t>Focussing, de-focussing, focussing neutron guide with m2-5 coatings </a:t>
            </a:r>
            <a:endParaRPr lang="en-US" dirty="0" smtClean="0"/>
          </a:p>
          <a:p>
            <a:pPr lvl="0"/>
            <a:r>
              <a:rPr lang="en-GB" dirty="0" smtClean="0"/>
              <a:t>Collimator position at 50 </a:t>
            </a:r>
            <a:r>
              <a:rPr lang="en-GB" dirty="0" err="1" smtClean="0"/>
              <a:t>m</a:t>
            </a:r>
            <a:endParaRPr lang="en-GB" dirty="0" smtClean="0"/>
          </a:p>
          <a:p>
            <a:pPr lvl="0"/>
            <a:r>
              <a:rPr lang="en-GB" dirty="0" smtClean="0"/>
              <a:t>Sample position from 52 </a:t>
            </a:r>
            <a:r>
              <a:rPr lang="en-GB" dirty="0" err="1" smtClean="0"/>
              <a:t>m</a:t>
            </a:r>
            <a:r>
              <a:rPr lang="en-GB" dirty="0" smtClean="0"/>
              <a:t> to 64 </a:t>
            </a:r>
            <a:r>
              <a:rPr lang="en-GB" dirty="0" err="1" smtClean="0"/>
              <a:t>m</a:t>
            </a:r>
            <a:endParaRPr lang="en-US" dirty="0" smtClean="0"/>
          </a:p>
          <a:p>
            <a:pPr lvl="0"/>
            <a:r>
              <a:rPr lang="en-GB" dirty="0" smtClean="0"/>
              <a:t>L/D values (Collimation) between 100-10000</a:t>
            </a:r>
            <a:endParaRPr lang="en-US" dirty="0" smtClean="0"/>
          </a:p>
          <a:p>
            <a:pPr lvl="0"/>
            <a:r>
              <a:rPr lang="en-GB" dirty="0" smtClean="0"/>
              <a:t>Medium and high resolution </a:t>
            </a:r>
            <a:r>
              <a:rPr lang="en-GB" dirty="0" err="1" smtClean="0"/>
              <a:t>scintillator</a:t>
            </a:r>
            <a:r>
              <a:rPr lang="en-GB" dirty="0" smtClean="0"/>
              <a:t> based detector set ups</a:t>
            </a:r>
            <a:endParaRPr lang="en-US" dirty="0" smtClean="0"/>
          </a:p>
          <a:p>
            <a:r>
              <a:rPr lang="en-GB" dirty="0" smtClean="0"/>
              <a:t>All necessary associated infrastructure</a:t>
            </a:r>
          </a:p>
          <a:p>
            <a:r>
              <a:rPr lang="en-GB" dirty="0" smtClean="0"/>
              <a:t>NO CHOPPER SYSTEM</a:t>
            </a:r>
          </a:p>
          <a:p>
            <a:pPr lvl="1"/>
            <a:r>
              <a:rPr lang="en-GB" dirty="0" smtClean="0"/>
              <a:t>no T0 i.e. no prompt </a:t>
            </a:r>
            <a:r>
              <a:rPr lang="en-GB" dirty="0" err="1" smtClean="0"/>
              <a:t>n</a:t>
            </a:r>
            <a:r>
              <a:rPr lang="en-GB" dirty="0" smtClean="0"/>
              <a:t> and gamma </a:t>
            </a:r>
            <a:r>
              <a:rPr lang="en-GB" dirty="0" err="1" smtClean="0"/>
              <a:t>supression</a:t>
            </a:r>
            <a:endParaRPr lang="en-GB" dirty="0" smtClean="0"/>
          </a:p>
          <a:p>
            <a:pPr lvl="1"/>
            <a:r>
              <a:rPr lang="en-GB" dirty="0" smtClean="0"/>
              <a:t>no WFMC and FOC i.e. only natural wavelength resolution ~10%</a:t>
            </a:r>
          </a:p>
          <a:p>
            <a:pPr lvl="1"/>
            <a:r>
              <a:rPr lang="en-GB" dirty="0" smtClean="0"/>
              <a:t>no BP only 1-5.5Å accessible</a:t>
            </a:r>
            <a:endParaRPr lang="en-US" dirty="0" smtClean="0"/>
          </a:p>
          <a:p>
            <a:pPr lvl="0"/>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and Conclusions II</a:t>
            </a:r>
            <a:endParaRPr lang="en-US" dirty="0"/>
          </a:p>
        </p:txBody>
      </p:sp>
      <p:sp>
        <p:nvSpPr>
          <p:cNvPr id="3" name="Content Placeholder 2"/>
          <p:cNvSpPr>
            <a:spLocks noGrp="1"/>
          </p:cNvSpPr>
          <p:nvPr>
            <p:ph idx="1"/>
          </p:nvPr>
        </p:nvSpPr>
        <p:spPr/>
        <p:txBody>
          <a:bodyPr/>
          <a:lstStyle/>
          <a:p>
            <a:pPr marL="0" indent="0">
              <a:buNone/>
            </a:pPr>
            <a:r>
              <a:rPr lang="en-US" dirty="0" smtClean="0"/>
              <a:t>“STAP has serious concerns that the recent ESS cost category assignment is inadequate to develop ODIN to its full potential and the funding issue needs to be addressed urgently before the phase 2 process begins”</a:t>
            </a:r>
          </a:p>
          <a:p>
            <a:pPr marL="0" indent="0">
              <a:buNone/>
            </a:pPr>
            <a:r>
              <a:rPr lang="en-US" dirty="0" smtClean="0"/>
              <a:t>“strong budget commitment and technical plans for implementing these capabilities should not be an afterthought”</a:t>
            </a:r>
          </a:p>
          <a:p>
            <a:pPr marL="0" indent="0">
              <a:buNone/>
            </a:pPr>
            <a:r>
              <a:rPr lang="en-US" dirty="0" smtClean="0"/>
              <a:t>“</a:t>
            </a:r>
            <a:r>
              <a:rPr lang="en-US" i="1" dirty="0" smtClean="0"/>
              <a:t>STAP is of unanimous opinion that  the current cost category A is inadequate to construct ODIN to fully utilize and take advantage of  ESS beam and geometry, incorporate modes of operation that are unique to ESS and world’s best, and provide unique and new classes of research and service opportunities that will be not available elsewhere.”</a:t>
            </a:r>
          </a:p>
          <a:p>
            <a:pPr marL="0" indent="0">
              <a:buNone/>
            </a:pPr>
            <a:r>
              <a:rPr lang="en-US" i="1" dirty="0" smtClean="0"/>
              <a:t>“</a:t>
            </a:r>
            <a:r>
              <a:rPr lang="en-US" dirty="0" smtClean="0"/>
              <a:t>The current cost category A budget will likely handicap ODIN from the beginning”</a:t>
            </a:r>
          </a:p>
          <a:p>
            <a:pPr marL="0" indent="0">
              <a:buNone/>
            </a:pPr>
            <a:r>
              <a:rPr lang="en-US" b="1" i="1" dirty="0" smtClean="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and Conclusions III</a:t>
            </a:r>
            <a:endParaRPr lang="en-US" dirty="0"/>
          </a:p>
        </p:txBody>
      </p:sp>
      <p:sp>
        <p:nvSpPr>
          <p:cNvPr id="3" name="Content Placeholder 2"/>
          <p:cNvSpPr>
            <a:spLocks noGrp="1"/>
          </p:cNvSpPr>
          <p:nvPr>
            <p:ph idx="1"/>
          </p:nvPr>
        </p:nvSpPr>
        <p:spPr/>
        <p:txBody>
          <a:bodyPr/>
          <a:lstStyle/>
          <a:p>
            <a:pPr marL="0" indent="0">
              <a:buNone/>
            </a:pPr>
            <a:r>
              <a:rPr lang="en-US" dirty="0" smtClean="0"/>
              <a:t>“The new budget (about 12 million Euros) is a compromise that mitigates some of the concerns that STAP has.  However, STAP still strongly recommends that ESS re-reviews the current allocation to enable ODIN to be developed as world’s best instrument as originally envisioned.”</a:t>
            </a:r>
          </a:p>
          <a:p>
            <a:pPr marL="0" indent="0">
              <a:buNone/>
            </a:pPr>
            <a:endParaRPr lang="en-US" dirty="0" smtClean="0"/>
          </a:p>
          <a:p>
            <a:pPr marL="0" indent="0">
              <a:buNone/>
            </a:pPr>
            <a:r>
              <a:rPr lang="en-US" b="1" i="1" dirty="0" smtClean="0"/>
              <a:t>“STAP again in the strongest possible term recommends that the budget of ODIN is re-assessed before the upcoming tollgate review and </a:t>
            </a:r>
            <a:r>
              <a:rPr lang="en-US" b="1" i="1" u="heavy" dirty="0" smtClean="0"/>
              <a:t>to a minimum</a:t>
            </a:r>
            <a:r>
              <a:rPr lang="en-US" b="1" i="1" dirty="0" smtClean="0"/>
              <a:t>, awarded a Cost Category B status.”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Flux Comparison</a:t>
            </a:r>
            <a:endParaRPr lang="en-US" dirty="0"/>
          </a:p>
        </p:txBody>
      </p:sp>
      <p:pic>
        <p:nvPicPr>
          <p:cNvPr id="4" name="Picture 3"/>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788307" y="2394277"/>
            <a:ext cx="7776450" cy="3069079"/>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0" y="849790"/>
            <a:ext cx="8128000" cy="5322410"/>
          </a:xfrm>
        </p:spPr>
        <p:txBody>
          <a:bodyPr anchor="ctr" anchorCtr="0"/>
          <a:lstStyle/>
          <a:p>
            <a:pPr algn="ctr">
              <a:buNone/>
            </a:pPr>
            <a:r>
              <a:rPr lang="en-US" sz="6000" b="1" dirty="0" smtClean="0"/>
              <a:t>THANK YOU!</a:t>
            </a:r>
            <a:endParaRPr lang="en-US" sz="6000" b="1"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Description of Configuration 1, Cost Category A, 9M€</a:t>
            </a:r>
          </a:p>
          <a:p>
            <a:pPr lvl="1"/>
            <a:r>
              <a:rPr lang="en-US" dirty="0" smtClean="0"/>
              <a:t>Design and Setup Summary</a:t>
            </a:r>
          </a:p>
          <a:p>
            <a:pPr lvl="1"/>
            <a:r>
              <a:rPr lang="en-US" dirty="0" smtClean="0"/>
              <a:t>Budget Details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within Cost Category A 9M€</a:t>
            </a:r>
            <a:endParaRPr lang="en-US" dirty="0"/>
          </a:p>
        </p:txBody>
      </p:sp>
      <p:sp>
        <p:nvSpPr>
          <p:cNvPr id="3" name="Content Placeholder 2"/>
          <p:cNvSpPr>
            <a:spLocks noGrp="1"/>
          </p:cNvSpPr>
          <p:nvPr>
            <p:ph idx="1"/>
          </p:nvPr>
        </p:nvSpPr>
        <p:spPr/>
        <p:txBody>
          <a:bodyPr/>
          <a:lstStyle/>
          <a:p>
            <a:pPr lvl="0"/>
            <a:r>
              <a:rPr lang="en-GB" dirty="0" smtClean="0"/>
              <a:t>Focussing, de-focussing, focussing neutron guide with m2-5 coatings </a:t>
            </a:r>
            <a:endParaRPr lang="en-US" dirty="0" smtClean="0"/>
          </a:p>
          <a:p>
            <a:pPr lvl="0"/>
            <a:r>
              <a:rPr lang="en-GB" dirty="0" smtClean="0"/>
              <a:t>Collimator position at 50 </a:t>
            </a:r>
            <a:r>
              <a:rPr lang="en-GB" dirty="0" err="1" smtClean="0"/>
              <a:t>m</a:t>
            </a:r>
            <a:endParaRPr lang="en-GB" dirty="0" smtClean="0"/>
          </a:p>
          <a:p>
            <a:pPr lvl="0"/>
            <a:r>
              <a:rPr lang="en-GB" dirty="0" smtClean="0"/>
              <a:t>Sample position from 52 </a:t>
            </a:r>
            <a:r>
              <a:rPr lang="en-GB" dirty="0" err="1" smtClean="0"/>
              <a:t>m</a:t>
            </a:r>
            <a:r>
              <a:rPr lang="en-GB" dirty="0" smtClean="0"/>
              <a:t> to 64 </a:t>
            </a:r>
            <a:r>
              <a:rPr lang="en-GB" dirty="0" err="1" smtClean="0"/>
              <a:t>m</a:t>
            </a:r>
            <a:endParaRPr lang="en-US" dirty="0" smtClean="0"/>
          </a:p>
          <a:p>
            <a:pPr lvl="0"/>
            <a:r>
              <a:rPr lang="en-GB" dirty="0" smtClean="0"/>
              <a:t>L/D values (Collimation) between 100-10000</a:t>
            </a:r>
            <a:endParaRPr lang="en-US" dirty="0" smtClean="0"/>
          </a:p>
          <a:p>
            <a:pPr lvl="0"/>
            <a:r>
              <a:rPr lang="en-GB" dirty="0" smtClean="0"/>
              <a:t>Medium and high resolution </a:t>
            </a:r>
            <a:r>
              <a:rPr lang="en-GB" dirty="0" err="1" smtClean="0"/>
              <a:t>scintillator</a:t>
            </a:r>
            <a:r>
              <a:rPr lang="en-GB" dirty="0" smtClean="0"/>
              <a:t> based detector set ups</a:t>
            </a:r>
          </a:p>
          <a:p>
            <a:r>
              <a:rPr lang="en-GB" dirty="0" smtClean="0"/>
              <a:t>All necessary associated infrastructure (shielding, cabling, cabins etc)</a:t>
            </a:r>
            <a:endParaRPr lang="en-US" dirty="0" smtClean="0"/>
          </a:p>
          <a:p>
            <a:pPr lvl="0"/>
            <a:endParaRPr lang="en-US" dirty="0" smtClean="0"/>
          </a:p>
          <a:p>
            <a:pPr lvl="0"/>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Schematic</a:t>
            </a:r>
            <a:endParaRPr lang="en-US" dirty="0"/>
          </a:p>
        </p:txBody>
      </p:sp>
      <p:pic>
        <p:nvPicPr>
          <p:cNvPr id="4" name="Picture 2" descr="E:\_Projekte\Odin\Pixel\Gesamt\Odin gesamt-008.JPG"/>
          <p:cNvPicPr>
            <a:picLocks noChangeAspect="1" noChangeArrowheads="1"/>
          </p:cNvPicPr>
          <p:nvPr/>
        </p:nvPicPr>
        <p:blipFill>
          <a:blip r:embed="rId2" cstate="print">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610820" y="1717980"/>
            <a:ext cx="7910400" cy="4449600"/>
          </a:xfrm>
          <a:prstGeom prst="rect">
            <a:avLst/>
          </a:prstGeom>
          <a:noFill/>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
        <p:nvSpPr>
          <p:cNvPr id="5" name="TextBox 4"/>
          <p:cNvSpPr txBox="1"/>
          <p:nvPr/>
        </p:nvSpPr>
        <p:spPr>
          <a:xfrm>
            <a:off x="3860800" y="4737100"/>
            <a:ext cx="355736" cy="400110"/>
          </a:xfrm>
          <a:prstGeom prst="rect">
            <a:avLst/>
          </a:prstGeom>
          <a:noFill/>
        </p:spPr>
        <p:txBody>
          <a:bodyPr wrap="none" rtlCol="0">
            <a:spAutoFit/>
          </a:bodyPr>
          <a:lstStyle/>
          <a:p>
            <a:r>
              <a:rPr lang="en-US" sz="2000" b="1" dirty="0" smtClean="0"/>
              <a:t>X</a:t>
            </a:r>
          </a:p>
        </p:txBody>
      </p:sp>
      <p:sp>
        <p:nvSpPr>
          <p:cNvPr id="6" name="TextBox 5"/>
          <p:cNvSpPr txBox="1"/>
          <p:nvPr/>
        </p:nvSpPr>
        <p:spPr>
          <a:xfrm>
            <a:off x="2971664" y="5367360"/>
            <a:ext cx="355736" cy="400110"/>
          </a:xfrm>
          <a:prstGeom prst="rect">
            <a:avLst/>
          </a:prstGeom>
          <a:noFill/>
        </p:spPr>
        <p:txBody>
          <a:bodyPr wrap="none" rtlCol="0">
            <a:spAutoFit/>
          </a:bodyPr>
          <a:lstStyle/>
          <a:p>
            <a:r>
              <a:rPr lang="en-US" sz="2000" b="1" dirty="0" smtClean="0"/>
              <a:t>X</a:t>
            </a:r>
          </a:p>
        </p:txBody>
      </p:sp>
      <p:sp>
        <p:nvSpPr>
          <p:cNvPr id="7" name="TextBox 6"/>
          <p:cNvSpPr txBox="1"/>
          <p:nvPr/>
        </p:nvSpPr>
        <p:spPr>
          <a:xfrm>
            <a:off x="2603364" y="5716670"/>
            <a:ext cx="355736" cy="400110"/>
          </a:xfrm>
          <a:prstGeom prst="rect">
            <a:avLst/>
          </a:prstGeom>
          <a:noFill/>
        </p:spPr>
        <p:txBody>
          <a:bodyPr wrap="none" rtlCol="0">
            <a:spAutoFit/>
          </a:bodyPr>
          <a:lstStyle/>
          <a:p>
            <a:r>
              <a:rPr lang="en-US" sz="2000" b="1" dirty="0" smtClean="0"/>
              <a:t>X</a:t>
            </a:r>
          </a:p>
        </p:txBody>
      </p:sp>
      <p:sp>
        <p:nvSpPr>
          <p:cNvPr id="8" name="TextBox 7"/>
          <p:cNvSpPr txBox="1"/>
          <p:nvPr/>
        </p:nvSpPr>
        <p:spPr>
          <a:xfrm>
            <a:off x="3327400" y="5137210"/>
            <a:ext cx="355736" cy="400110"/>
          </a:xfrm>
          <a:prstGeom prst="rect">
            <a:avLst/>
          </a:prstGeom>
          <a:noFill/>
        </p:spPr>
        <p:txBody>
          <a:bodyPr wrap="none" rtlCol="0">
            <a:spAutoFit/>
          </a:bodyPr>
          <a:lstStyle/>
          <a:p>
            <a:r>
              <a:rPr lang="en-US" sz="2000" b="1" dirty="0" smtClean="0"/>
              <a:t>X</a:t>
            </a:r>
          </a:p>
        </p:txBody>
      </p:sp>
      <p:sp>
        <p:nvSpPr>
          <p:cNvPr id="9" name="TextBox 8"/>
          <p:cNvSpPr txBox="1"/>
          <p:nvPr/>
        </p:nvSpPr>
        <p:spPr>
          <a:xfrm>
            <a:off x="4521336" y="4171890"/>
            <a:ext cx="355736" cy="400110"/>
          </a:xfrm>
          <a:prstGeom prst="rect">
            <a:avLst/>
          </a:prstGeom>
          <a:noFill/>
        </p:spPr>
        <p:txBody>
          <a:bodyPr wrap="none" rtlCol="0">
            <a:spAutoFit/>
          </a:bodyPr>
          <a:lstStyle/>
          <a:p>
            <a:r>
              <a:rPr lang="en-US" sz="2000" b="1" dirty="0" smtClean="0"/>
              <a:t>X</a:t>
            </a:r>
          </a:p>
        </p:txBody>
      </p:sp>
      <p:sp>
        <p:nvSpPr>
          <p:cNvPr id="10" name="TextBox 9"/>
          <p:cNvSpPr txBox="1"/>
          <p:nvPr/>
        </p:nvSpPr>
        <p:spPr>
          <a:xfrm>
            <a:off x="2768328" y="5567415"/>
            <a:ext cx="355736" cy="400110"/>
          </a:xfrm>
          <a:prstGeom prst="rect">
            <a:avLst/>
          </a:prstGeom>
          <a:noFill/>
        </p:spPr>
        <p:txBody>
          <a:bodyPr wrap="none" rtlCol="0">
            <a:spAutoFit/>
          </a:bodyPr>
          <a:lstStyle/>
          <a:p>
            <a:r>
              <a:rPr lang="en-US" sz="2000" b="1" dirty="0" smtClean="0"/>
              <a:t>X</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Cost Category A</a:t>
            </a:r>
            <a:endParaRPr lang="en-US" dirty="0"/>
          </a:p>
        </p:txBody>
      </p:sp>
      <p:graphicFrame>
        <p:nvGraphicFramePr>
          <p:cNvPr id="4" name="Content Placeholder 3"/>
          <p:cNvGraphicFramePr>
            <a:graphicFrameLocks noGrp="1"/>
          </p:cNvGraphicFramePr>
          <p:nvPr>
            <p:ph idx="1"/>
          </p:nvPr>
        </p:nvGraphicFramePr>
        <p:xfrm>
          <a:off x="508000" y="1460500"/>
          <a:ext cx="8127999" cy="4763923"/>
        </p:xfrm>
        <a:graphic>
          <a:graphicData uri="http://schemas.openxmlformats.org/drawingml/2006/table">
            <a:tbl>
              <a:tblPr firstRow="1" bandRow="1">
                <a:tableStyleId>{85BE263C-DBD7-4A20-BB59-AAB30ACAA65A}</a:tableStyleId>
              </a:tblPr>
              <a:tblGrid>
                <a:gridCol w="1086556"/>
                <a:gridCol w="804333"/>
                <a:gridCol w="818444"/>
                <a:gridCol w="903111"/>
                <a:gridCol w="903111"/>
                <a:gridCol w="903111"/>
                <a:gridCol w="903111"/>
                <a:gridCol w="1016000"/>
                <a:gridCol w="790222"/>
              </a:tblGrid>
              <a:tr h="262181">
                <a:tc>
                  <a:txBody>
                    <a:bodyPr/>
                    <a:lstStyle/>
                    <a:p>
                      <a:pPr>
                        <a:lnSpc>
                          <a:spcPts val="1400"/>
                        </a:lnSpc>
                        <a:spcAft>
                          <a:spcPts val="1200"/>
                        </a:spcAft>
                      </a:pPr>
                      <a:r>
                        <a:rPr lang="en-US" sz="900" dirty="0"/>
                        <a:t> </a:t>
                      </a:r>
                      <a:endParaRPr lang="en-US" sz="1200" dirty="0">
                        <a:latin typeface="Times New Roman"/>
                        <a:ea typeface="Cambria"/>
                        <a:cs typeface="Times New Roman"/>
                      </a:endParaRPr>
                    </a:p>
                  </a:txBody>
                  <a:tcPr marL="36195" marR="36195" marT="0" marB="0" anchor="b"/>
                </a:tc>
                <a:tc gridSpan="2">
                  <a:txBody>
                    <a:bodyPr/>
                    <a:lstStyle/>
                    <a:p>
                      <a:pPr algn="ctr">
                        <a:lnSpc>
                          <a:spcPts val="1400"/>
                        </a:lnSpc>
                        <a:spcAft>
                          <a:spcPts val="0"/>
                        </a:spcAft>
                      </a:pPr>
                      <a:r>
                        <a:rPr lang="en-US" sz="900"/>
                        <a:t>Cost Overview</a:t>
                      </a:r>
                      <a:endParaRPr lang="en-US" sz="1200">
                        <a:latin typeface="Times New Roman"/>
                        <a:ea typeface="Cambria"/>
                        <a:cs typeface="Times New Roman"/>
                      </a:endParaRPr>
                    </a:p>
                  </a:txBody>
                  <a:tcPr marL="36195" marR="36195" marT="0" marB="0" anchor="ctr"/>
                </a:tc>
                <a:tc hMerge="1">
                  <a:txBody>
                    <a:bodyPr/>
                    <a:lstStyle/>
                    <a:p>
                      <a:endParaRPr lang="en-US"/>
                    </a:p>
                  </a:txBody>
                  <a:tcPr/>
                </a:tc>
                <a:tc gridSpan="6">
                  <a:txBody>
                    <a:bodyPr/>
                    <a:lstStyle/>
                    <a:p>
                      <a:pPr algn="ctr">
                        <a:lnSpc>
                          <a:spcPts val="1400"/>
                        </a:lnSpc>
                        <a:spcAft>
                          <a:spcPts val="0"/>
                        </a:spcAft>
                      </a:pPr>
                      <a:r>
                        <a:rPr lang="en-US" sz="900"/>
                        <a:t>Labor in Person-Years</a:t>
                      </a:r>
                      <a:endParaRPr lang="en-US" sz="1200">
                        <a:latin typeface="Times New Roman"/>
                        <a:ea typeface="Cambria"/>
                        <a:cs typeface="Times New Roman"/>
                      </a:endParaRPr>
                    </a:p>
                  </a:txBody>
                  <a:tcPr marL="36195" marR="36195"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7109">
                <a:tc>
                  <a:txBody>
                    <a:bodyPr/>
                    <a:lstStyle/>
                    <a:p>
                      <a:endParaRPr lang="en-US" dirty="0"/>
                    </a:p>
                  </a:txBody>
                  <a:tcPr marL="36195" marR="36195" marT="0" marB="0" anchor="b"/>
                </a:tc>
                <a:tc>
                  <a:txBody>
                    <a:bodyPr/>
                    <a:lstStyle/>
                    <a:p>
                      <a:pPr algn="ctr">
                        <a:lnSpc>
                          <a:spcPts val="1400"/>
                        </a:lnSpc>
                        <a:spcAft>
                          <a:spcPts val="0"/>
                        </a:spcAft>
                      </a:pPr>
                      <a:r>
                        <a:rPr lang="en-US" sz="900"/>
                        <a:t>Non-Labor</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US" sz="900" dirty="0"/>
                        <a:t>Labor</a:t>
                      </a:r>
                      <a:endParaRPr lang="en-US" sz="1200" dirty="0">
                        <a:latin typeface="Times New Roman"/>
                        <a:ea typeface="Cambria"/>
                        <a:cs typeface="Times New Roman"/>
                      </a:endParaRPr>
                    </a:p>
                  </a:txBody>
                  <a:tcPr marL="36195" marR="3619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US" sz="900" dirty="0"/>
                        <a:t>01 </a:t>
                      </a:r>
                      <a:endParaRPr lang="en-US" sz="1200" dirty="0"/>
                    </a:p>
                    <a:p>
                      <a:pPr algn="ctr">
                        <a:lnSpc>
                          <a:spcPts val="1400"/>
                        </a:lnSpc>
                        <a:spcAft>
                          <a:spcPts val="0"/>
                        </a:spcAft>
                      </a:pPr>
                      <a:r>
                        <a:rPr lang="en-US" sz="900" dirty="0" smtClean="0"/>
                        <a:t>Management</a:t>
                      </a:r>
                      <a:endParaRPr lang="en-US" sz="1200" dirty="0">
                        <a:latin typeface="Times New Roman"/>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US" sz="900" dirty="0"/>
                        <a:t>02</a:t>
                      </a:r>
                      <a:endParaRPr lang="en-US" sz="1200" dirty="0"/>
                    </a:p>
                    <a:p>
                      <a:pPr algn="ctr">
                        <a:lnSpc>
                          <a:spcPts val="1400"/>
                        </a:lnSpc>
                        <a:spcAft>
                          <a:spcPts val="0"/>
                        </a:spcAft>
                      </a:pPr>
                      <a:r>
                        <a:rPr lang="en-US" sz="900" dirty="0"/>
                        <a:t>Design</a:t>
                      </a:r>
                      <a:endParaRPr lang="en-US" sz="1200" dirty="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US" sz="900" dirty="0" smtClean="0"/>
                        <a:t>03</a:t>
                      </a:r>
                      <a:r>
                        <a:rPr lang="en-US" sz="1200" baseline="0" dirty="0" smtClean="0"/>
                        <a:t> </a:t>
                      </a:r>
                      <a:r>
                        <a:rPr lang="en-US" sz="900" dirty="0" err="1" smtClean="0"/>
                        <a:t>Procurem</a:t>
                      </a:r>
                      <a:r>
                        <a:rPr lang="en-US" sz="900" dirty="0"/>
                        <a:t>. Labor</a:t>
                      </a:r>
                      <a:endParaRPr lang="en-US" sz="1200" dirty="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US" sz="900" dirty="0"/>
                        <a:t>04</a:t>
                      </a:r>
                      <a:endParaRPr lang="en-US" sz="1200" dirty="0"/>
                    </a:p>
                    <a:p>
                      <a:pPr algn="ctr">
                        <a:lnSpc>
                          <a:spcPts val="1400"/>
                        </a:lnSpc>
                        <a:spcAft>
                          <a:spcPts val="0"/>
                        </a:spcAft>
                      </a:pPr>
                      <a:r>
                        <a:rPr lang="en-US" sz="900" dirty="0"/>
                        <a:t>Installation</a:t>
                      </a:r>
                      <a:endParaRPr lang="en-US" sz="1200" dirty="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US" sz="900" dirty="0" smtClean="0"/>
                        <a:t>05</a:t>
                      </a:r>
                      <a:r>
                        <a:rPr lang="en-US" sz="1200" baseline="0" dirty="0" smtClean="0"/>
                        <a:t> </a:t>
                      </a:r>
                      <a:r>
                        <a:rPr lang="en-US" sz="900" dirty="0" smtClean="0"/>
                        <a:t>Cold Commissioning</a:t>
                      </a:r>
                      <a:endParaRPr lang="en-US" sz="1200" dirty="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US" sz="900" dirty="0"/>
                        <a:t>Total</a:t>
                      </a:r>
                      <a:endParaRPr lang="en-US" sz="1200" dirty="0">
                        <a:latin typeface="Times New Roman"/>
                        <a:ea typeface="Cambria"/>
                        <a:cs typeface="Times New Roman"/>
                      </a:endParaRPr>
                    </a:p>
                  </a:txBody>
                  <a:tcPr marL="36195" marR="36195" marT="0" marB="0" anchor="ctr"/>
                </a:tc>
              </a:tr>
              <a:tr h="262181">
                <a:tc>
                  <a:txBody>
                    <a:bodyPr/>
                    <a:lstStyle/>
                    <a:p>
                      <a:pPr>
                        <a:lnSpc>
                          <a:spcPts val="1400"/>
                        </a:lnSpc>
                        <a:spcAft>
                          <a:spcPts val="0"/>
                        </a:spcAft>
                      </a:pPr>
                      <a:r>
                        <a:rPr lang="en-GB" sz="900"/>
                        <a:t>00 Phase 1</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a:t>0 €</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US" sz="900"/>
                        <a:t>554,000 € </a:t>
                      </a:r>
                      <a:endParaRPr lang="en-US" sz="1200">
                        <a:latin typeface="Times New Roman"/>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dirty="0"/>
                        <a:t>-</a:t>
                      </a:r>
                      <a:endParaRPr lang="en-US" sz="1200" dirty="0">
                        <a:latin typeface="Times New Roman"/>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t>-</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dirty="0"/>
                        <a:t>-</a:t>
                      </a:r>
                      <a:endParaRPr lang="en-US" sz="1200" dirty="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b="1" dirty="0"/>
                        <a:t>4.5</a:t>
                      </a:r>
                      <a:endParaRPr lang="en-US" sz="1200" b="1" dirty="0">
                        <a:latin typeface="Times New Roman"/>
                        <a:ea typeface="Cambria"/>
                        <a:cs typeface="Times New Roman"/>
                      </a:endParaRPr>
                    </a:p>
                  </a:txBody>
                  <a:tcPr marL="36195" marR="36195" marT="0" marB="0" anchor="ctr"/>
                </a:tc>
              </a:tr>
              <a:tr h="262181">
                <a:tc>
                  <a:txBody>
                    <a:bodyPr/>
                    <a:lstStyle/>
                    <a:p>
                      <a:pPr>
                        <a:lnSpc>
                          <a:spcPts val="1400"/>
                        </a:lnSpc>
                        <a:spcAft>
                          <a:spcPts val="0"/>
                        </a:spcAft>
                      </a:pPr>
                      <a:r>
                        <a:rPr lang="en-GB" sz="900" dirty="0"/>
                        <a:t>02 Neutron</a:t>
                      </a:r>
                      <a:r>
                        <a:rPr lang="en-GB" sz="900" dirty="0" smtClean="0"/>
                        <a:t> Guide</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t>1,760,000 € </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t>414,000 € </a:t>
                      </a:r>
                      <a:endParaRPr lang="en-US" sz="1200" dirty="0">
                        <a:latin typeface="Times New Roman"/>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dirty="0"/>
                        <a:t>0.81 </a:t>
                      </a:r>
                      <a:endParaRPr lang="en-US" sz="1200" dirty="0">
                        <a:latin typeface="Times New Roman"/>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t>1.11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0.44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0.57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0.36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b="1"/>
                        <a:t>3.29 </a:t>
                      </a:r>
                      <a:endParaRPr lang="en-US" sz="1200" b="1">
                        <a:latin typeface="Times New Roman"/>
                        <a:ea typeface="Cambria"/>
                        <a:cs typeface="Times New Roman"/>
                      </a:endParaRPr>
                    </a:p>
                  </a:txBody>
                  <a:tcPr marL="36195" marR="36195" marT="0" marB="0" anchor="ctr"/>
                </a:tc>
              </a:tr>
              <a:tr h="262181">
                <a:tc>
                  <a:txBody>
                    <a:bodyPr/>
                    <a:lstStyle/>
                    <a:p>
                      <a:pPr>
                        <a:lnSpc>
                          <a:spcPts val="1400"/>
                        </a:lnSpc>
                        <a:spcAft>
                          <a:spcPts val="0"/>
                        </a:spcAft>
                      </a:pPr>
                      <a:r>
                        <a:rPr lang="en-GB" sz="900"/>
                        <a:t>03 Heavy Shutter</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a:t>231,000 € </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a:t>194,000 € </a:t>
                      </a:r>
                      <a:endParaRPr lang="en-US" sz="1200">
                        <a:latin typeface="Times New Roman"/>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dirty="0"/>
                        <a:t>0.50 </a:t>
                      </a:r>
                      <a:endParaRPr lang="en-US" sz="1200" dirty="0">
                        <a:latin typeface="Times New Roman"/>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t>0.52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0.17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0.19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0.09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b="1"/>
                        <a:t>1.47 </a:t>
                      </a:r>
                      <a:endParaRPr lang="en-US" sz="1200" b="1">
                        <a:latin typeface="Times New Roman"/>
                        <a:ea typeface="Cambria"/>
                        <a:cs typeface="Times New Roman"/>
                      </a:endParaRPr>
                    </a:p>
                  </a:txBody>
                  <a:tcPr marL="36195" marR="36195" marT="0" marB="0" anchor="ctr"/>
                </a:tc>
              </a:tr>
              <a:tr h="262181">
                <a:tc>
                  <a:txBody>
                    <a:bodyPr/>
                    <a:lstStyle/>
                    <a:p>
                      <a:pPr>
                        <a:lnSpc>
                          <a:spcPts val="1400"/>
                        </a:lnSpc>
                        <a:spcAft>
                          <a:spcPts val="0"/>
                        </a:spcAft>
                      </a:pPr>
                      <a:r>
                        <a:rPr lang="en-GB" sz="900"/>
                        <a:t>04 T0 Chopper</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a:t>0 € </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t>2,000 € </a:t>
                      </a:r>
                      <a:endParaRPr lang="en-US" sz="1200" dirty="0">
                        <a:latin typeface="Times New Roman"/>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dirty="0"/>
                        <a:t>0.00 </a:t>
                      </a:r>
                      <a:endParaRPr lang="en-US" sz="1200" dirty="0">
                        <a:latin typeface="Times New Roman"/>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t>0.00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0.05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0.05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0.00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b="1" dirty="0"/>
                        <a:t>0.10 </a:t>
                      </a:r>
                      <a:endParaRPr lang="en-US" sz="1200" b="1" dirty="0">
                        <a:latin typeface="Times New Roman"/>
                        <a:ea typeface="Cambria"/>
                        <a:cs typeface="Times New Roman"/>
                      </a:endParaRPr>
                    </a:p>
                  </a:txBody>
                  <a:tcPr marL="36195" marR="36195" marT="0" marB="0" anchor="ctr"/>
                </a:tc>
              </a:tr>
              <a:tr h="262181">
                <a:tc>
                  <a:txBody>
                    <a:bodyPr/>
                    <a:lstStyle/>
                    <a:p>
                      <a:pPr>
                        <a:lnSpc>
                          <a:spcPts val="1400"/>
                        </a:lnSpc>
                        <a:spcAft>
                          <a:spcPts val="0"/>
                        </a:spcAft>
                      </a:pPr>
                      <a:r>
                        <a:rPr lang="en-GB" sz="900"/>
                        <a:t>05 Choppers</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a:t>2,000 € </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t>112,000 € </a:t>
                      </a:r>
                      <a:endParaRPr lang="en-US" sz="1200" dirty="0">
                        <a:latin typeface="Times New Roman"/>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t>0.61 </a:t>
                      </a:r>
                      <a:endParaRPr lang="en-US" sz="1200">
                        <a:latin typeface="Times New Roman"/>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dirty="0"/>
                        <a:t>0.27 </a:t>
                      </a:r>
                      <a:endParaRPr lang="en-US" sz="1200" dirty="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0.11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0.25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0.00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b="1"/>
                        <a:t>1.24 </a:t>
                      </a:r>
                      <a:endParaRPr lang="en-US" sz="1200" b="1">
                        <a:latin typeface="Times New Roman"/>
                        <a:ea typeface="Cambria"/>
                        <a:cs typeface="Times New Roman"/>
                      </a:endParaRPr>
                    </a:p>
                  </a:txBody>
                  <a:tcPr marL="36195" marR="36195" marT="0" marB="0" anchor="ctr"/>
                </a:tc>
              </a:tr>
              <a:tr h="262181">
                <a:tc>
                  <a:txBody>
                    <a:bodyPr/>
                    <a:lstStyle/>
                    <a:p>
                      <a:pPr>
                        <a:lnSpc>
                          <a:spcPts val="1400"/>
                        </a:lnSpc>
                        <a:spcAft>
                          <a:spcPts val="0"/>
                        </a:spcAft>
                      </a:pPr>
                      <a:r>
                        <a:rPr lang="en-GB" sz="900"/>
                        <a:t>06 Cave Interior</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a:t>646,000 € </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t>462,000 € </a:t>
                      </a:r>
                      <a:endParaRPr lang="en-US" sz="1200" dirty="0">
                        <a:latin typeface="Times New Roman"/>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t>0.94 </a:t>
                      </a:r>
                      <a:endParaRPr lang="en-US" sz="1200">
                        <a:latin typeface="Times New Roman"/>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t>0.89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0.69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0.49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0.57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b="1"/>
                        <a:t>3.58 </a:t>
                      </a:r>
                      <a:endParaRPr lang="en-US" sz="1200" b="1">
                        <a:latin typeface="Times New Roman"/>
                        <a:ea typeface="Cambria"/>
                        <a:cs typeface="Times New Roman"/>
                      </a:endParaRPr>
                    </a:p>
                  </a:txBody>
                  <a:tcPr marL="36195" marR="36195" marT="0" marB="0" anchor="ctr"/>
                </a:tc>
              </a:tr>
              <a:tr h="262181">
                <a:tc>
                  <a:txBody>
                    <a:bodyPr/>
                    <a:lstStyle/>
                    <a:p>
                      <a:pPr>
                        <a:lnSpc>
                          <a:spcPts val="1400"/>
                        </a:lnSpc>
                        <a:spcAft>
                          <a:spcPts val="0"/>
                        </a:spcAft>
                      </a:pPr>
                      <a:r>
                        <a:rPr lang="en-GB" sz="900" dirty="0"/>
                        <a:t>07 Add </a:t>
                      </a:r>
                      <a:r>
                        <a:rPr lang="en-GB" sz="900" dirty="0" err="1" smtClean="0"/>
                        <a:t>ons</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a:t>0 € </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a:t>0 € </a:t>
                      </a:r>
                      <a:endParaRPr lang="en-US" sz="1200">
                        <a:latin typeface="Times New Roman"/>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t>0 </a:t>
                      </a:r>
                      <a:endParaRPr lang="en-US" sz="1200">
                        <a:latin typeface="Times New Roman"/>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t>0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b="1"/>
                        <a:t>0.00 </a:t>
                      </a:r>
                      <a:endParaRPr lang="en-US" sz="1200" b="1">
                        <a:latin typeface="Times New Roman"/>
                        <a:ea typeface="Cambria"/>
                        <a:cs typeface="Times New Roman"/>
                      </a:endParaRPr>
                    </a:p>
                  </a:txBody>
                  <a:tcPr marL="36195" marR="36195" marT="0" marB="0" anchor="ctr"/>
                </a:tc>
              </a:tr>
              <a:tr h="262181">
                <a:tc>
                  <a:txBody>
                    <a:bodyPr/>
                    <a:lstStyle/>
                    <a:p>
                      <a:pPr>
                        <a:lnSpc>
                          <a:spcPts val="1400"/>
                        </a:lnSpc>
                        <a:spcAft>
                          <a:spcPts val="0"/>
                        </a:spcAft>
                      </a:pPr>
                      <a:r>
                        <a:rPr lang="en-GB" sz="900" dirty="0"/>
                        <a:t>08 </a:t>
                      </a:r>
                      <a:r>
                        <a:rPr lang="en-GB" sz="900" dirty="0" smtClean="0"/>
                        <a:t>Motion</a:t>
                      </a:r>
                      <a:r>
                        <a:rPr lang="en-GB" sz="900" baseline="0" dirty="0" smtClean="0"/>
                        <a:t> Contr.</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a:t>121,000 € </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t>226,000 € </a:t>
                      </a:r>
                      <a:endParaRPr lang="en-US" sz="1200" dirty="0">
                        <a:latin typeface="Times New Roman"/>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t>0.83 </a:t>
                      </a:r>
                      <a:endParaRPr lang="en-US" sz="1200">
                        <a:latin typeface="Times New Roman"/>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dirty="0"/>
                        <a:t>0.20 </a:t>
                      </a:r>
                      <a:endParaRPr lang="en-US" sz="1200" dirty="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0.35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0.27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0.26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b="1" dirty="0"/>
                        <a:t>1.91 </a:t>
                      </a:r>
                      <a:endParaRPr lang="en-US" sz="1200" b="1" dirty="0">
                        <a:latin typeface="Times New Roman"/>
                        <a:ea typeface="Cambria"/>
                        <a:cs typeface="Times New Roman"/>
                      </a:endParaRPr>
                    </a:p>
                  </a:txBody>
                  <a:tcPr marL="36195" marR="36195" marT="0" marB="0" anchor="ctr"/>
                </a:tc>
              </a:tr>
              <a:tr h="262181">
                <a:tc>
                  <a:txBody>
                    <a:bodyPr/>
                    <a:lstStyle/>
                    <a:p>
                      <a:pPr>
                        <a:lnSpc>
                          <a:spcPts val="1400"/>
                        </a:lnSpc>
                        <a:spcBef>
                          <a:spcPts val="10"/>
                        </a:spcBef>
                        <a:spcAft>
                          <a:spcPts val="10"/>
                        </a:spcAft>
                      </a:pPr>
                      <a:r>
                        <a:rPr lang="en-GB" sz="900" dirty="0"/>
                        <a:t>09 White beam detectors</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t>198,000 € </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t>65,000 € </a:t>
                      </a:r>
                      <a:endParaRPr lang="en-US" sz="1200" dirty="0">
                        <a:latin typeface="Times New Roman"/>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t>0.28 </a:t>
                      </a:r>
                      <a:endParaRPr lang="en-US" sz="1200">
                        <a:latin typeface="Times New Roman"/>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t>0.25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dirty="0"/>
                        <a:t>0.14 </a:t>
                      </a:r>
                      <a:endParaRPr lang="en-US" sz="1200" dirty="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0.13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0.04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b="1"/>
                        <a:t>0.84 </a:t>
                      </a:r>
                      <a:endParaRPr lang="en-US" sz="1200" b="1">
                        <a:latin typeface="Times New Roman"/>
                        <a:ea typeface="Cambria"/>
                        <a:cs typeface="Times New Roman"/>
                      </a:endParaRPr>
                    </a:p>
                  </a:txBody>
                  <a:tcPr marL="36195" marR="36195" marT="0" marB="0" anchor="ctr"/>
                </a:tc>
              </a:tr>
              <a:tr h="262181">
                <a:tc>
                  <a:txBody>
                    <a:bodyPr/>
                    <a:lstStyle/>
                    <a:p>
                      <a:pPr>
                        <a:lnSpc>
                          <a:spcPts val="1400"/>
                        </a:lnSpc>
                        <a:spcBef>
                          <a:spcPts val="10"/>
                        </a:spcBef>
                        <a:spcAft>
                          <a:spcPts val="10"/>
                        </a:spcAft>
                      </a:pPr>
                      <a:r>
                        <a:rPr lang="en-GB" sz="900"/>
                        <a:t>10 ToF Detectors</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a:t>0 € </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t>0 € </a:t>
                      </a:r>
                      <a:endParaRPr lang="en-US" sz="1200" dirty="0">
                        <a:latin typeface="Times New Roman"/>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t>0.00 </a:t>
                      </a:r>
                      <a:endParaRPr lang="en-US" sz="1200">
                        <a:latin typeface="Times New Roman"/>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t>0.00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dirty="0"/>
                        <a:t>0.00 </a:t>
                      </a:r>
                      <a:endParaRPr lang="en-US" sz="1200" dirty="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0.00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0.00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b="1"/>
                        <a:t>0.00 </a:t>
                      </a:r>
                      <a:endParaRPr lang="en-US" sz="1200" b="1">
                        <a:latin typeface="Times New Roman"/>
                        <a:ea typeface="Cambria"/>
                        <a:cs typeface="Times New Roman"/>
                      </a:endParaRPr>
                    </a:p>
                  </a:txBody>
                  <a:tcPr marL="36195" marR="36195" marT="0" marB="0" anchor="ctr"/>
                </a:tc>
              </a:tr>
              <a:tr h="262181">
                <a:tc>
                  <a:txBody>
                    <a:bodyPr/>
                    <a:lstStyle/>
                    <a:p>
                      <a:pPr>
                        <a:lnSpc>
                          <a:spcPts val="1400"/>
                        </a:lnSpc>
                        <a:spcBef>
                          <a:spcPts val="10"/>
                        </a:spcBef>
                        <a:spcAft>
                          <a:spcPts val="10"/>
                        </a:spcAft>
                      </a:pPr>
                      <a:r>
                        <a:rPr lang="en-GB" sz="900"/>
                        <a:t>11 Shielding</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a:t>2,964,000 € </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t>423,000 € </a:t>
                      </a:r>
                      <a:endParaRPr lang="en-US" sz="1200" dirty="0">
                        <a:latin typeface="Times New Roman"/>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t>1.21 </a:t>
                      </a:r>
                      <a:endParaRPr lang="en-US" sz="1200">
                        <a:latin typeface="Times New Roman"/>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t>1.28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dirty="0"/>
                        <a:t>0.43 </a:t>
                      </a:r>
                      <a:endParaRPr lang="en-US" sz="1200" dirty="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0.25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0.19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b="1" dirty="0"/>
                        <a:t>3.36 </a:t>
                      </a:r>
                      <a:endParaRPr lang="en-US" sz="1200" b="1" dirty="0">
                        <a:latin typeface="Times New Roman"/>
                        <a:ea typeface="Cambria"/>
                        <a:cs typeface="Times New Roman"/>
                      </a:endParaRPr>
                    </a:p>
                  </a:txBody>
                  <a:tcPr marL="36195" marR="36195" marT="0" marB="0" anchor="ctr"/>
                </a:tc>
              </a:tr>
              <a:tr h="262181">
                <a:tc>
                  <a:txBody>
                    <a:bodyPr/>
                    <a:lstStyle/>
                    <a:p>
                      <a:pPr>
                        <a:lnSpc>
                          <a:spcPts val="1400"/>
                        </a:lnSpc>
                        <a:spcBef>
                          <a:spcPts val="10"/>
                        </a:spcBef>
                        <a:spcAft>
                          <a:spcPts val="10"/>
                        </a:spcAft>
                      </a:pPr>
                      <a:r>
                        <a:rPr lang="en-GB" sz="900" dirty="0" smtClean="0"/>
                        <a:t>12 Infrastructure</a:t>
                      </a:r>
                      <a:endParaRPr lang="en-US" sz="1200"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a:t>69,000 € </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t>194,000 € </a:t>
                      </a:r>
                      <a:endParaRPr lang="en-US" sz="1200" dirty="0">
                        <a:latin typeface="Times New Roman"/>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t>1.08 </a:t>
                      </a:r>
                      <a:endParaRPr lang="en-US" sz="1200">
                        <a:latin typeface="Times New Roman"/>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t>0.18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0.18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0.13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0.14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b="1" dirty="0"/>
                        <a:t>1.71 </a:t>
                      </a:r>
                      <a:endParaRPr lang="en-US" sz="1200" b="1" dirty="0">
                        <a:latin typeface="Times New Roman"/>
                        <a:ea typeface="Cambria"/>
                        <a:cs typeface="Times New Roman"/>
                      </a:endParaRPr>
                    </a:p>
                  </a:txBody>
                  <a:tcPr marL="36195" marR="36195" marT="0" marB="0" anchor="ctr"/>
                </a:tc>
              </a:tr>
              <a:tr h="262181">
                <a:tc>
                  <a:txBody>
                    <a:bodyPr/>
                    <a:lstStyle/>
                    <a:p>
                      <a:pPr>
                        <a:lnSpc>
                          <a:spcPts val="1400"/>
                        </a:lnSpc>
                        <a:spcBef>
                          <a:spcPts val="10"/>
                        </a:spcBef>
                        <a:spcAft>
                          <a:spcPts val="10"/>
                        </a:spcAft>
                      </a:pPr>
                      <a:r>
                        <a:rPr lang="en-GB" sz="900"/>
                        <a:t>13 Vacuum</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a:t>0 € </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t>140,000 € </a:t>
                      </a:r>
                      <a:endParaRPr lang="en-US" sz="1200" dirty="0">
                        <a:latin typeface="Times New Roman"/>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t>0.68 </a:t>
                      </a:r>
                      <a:endParaRPr lang="en-US" sz="1200">
                        <a:latin typeface="Times New Roman"/>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t>0.11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0.11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0.13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0.08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b="1" dirty="0"/>
                        <a:t>1.11 </a:t>
                      </a:r>
                      <a:endParaRPr lang="en-US" sz="1200" b="1" dirty="0">
                        <a:latin typeface="Times New Roman"/>
                        <a:ea typeface="Cambria"/>
                        <a:cs typeface="Times New Roman"/>
                      </a:endParaRPr>
                    </a:p>
                  </a:txBody>
                  <a:tcPr marL="36195" marR="36195" marT="0" marB="0" anchor="ctr"/>
                </a:tc>
              </a:tr>
              <a:tr h="262181">
                <a:tc>
                  <a:txBody>
                    <a:bodyPr/>
                    <a:lstStyle/>
                    <a:p>
                      <a:pPr>
                        <a:lnSpc>
                          <a:spcPts val="1400"/>
                        </a:lnSpc>
                        <a:spcBef>
                          <a:spcPts val="10"/>
                        </a:spcBef>
                        <a:spcAft>
                          <a:spcPts val="10"/>
                        </a:spcAft>
                      </a:pPr>
                      <a:r>
                        <a:rPr lang="en-GB" sz="900"/>
                        <a:t>14 PSS</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a:t>118,000 € </a:t>
                      </a:r>
                      <a:endParaRPr lang="en-US" sz="120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dirty="0"/>
                        <a:t>108,000 € </a:t>
                      </a:r>
                      <a:endParaRPr lang="en-US" sz="1200" dirty="0">
                        <a:latin typeface="Times New Roman"/>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t>0.56 </a:t>
                      </a:r>
                      <a:endParaRPr lang="en-US" sz="1200">
                        <a:latin typeface="Times New Roman"/>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t>0.07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0.12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a:t>0.07 </a:t>
                      </a:r>
                      <a:endParaRPr lang="en-US" sz="120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dirty="0"/>
                        <a:t>0.07 </a:t>
                      </a:r>
                      <a:endParaRPr lang="en-US" sz="1200" dirty="0">
                        <a:latin typeface="Times New Roman"/>
                        <a:ea typeface="Cambria"/>
                        <a:cs typeface="Times New Roman"/>
                      </a:endParaRPr>
                    </a:p>
                  </a:txBody>
                  <a:tcPr marL="36195" marR="36195" marT="0" marB="0" anchor="ctr"/>
                </a:tc>
                <a:tc>
                  <a:txBody>
                    <a:bodyPr/>
                    <a:lstStyle/>
                    <a:p>
                      <a:pPr algn="ctr">
                        <a:lnSpc>
                          <a:spcPts val="1400"/>
                        </a:lnSpc>
                        <a:spcAft>
                          <a:spcPts val="0"/>
                        </a:spcAft>
                      </a:pPr>
                      <a:r>
                        <a:rPr lang="en-GB" sz="900" b="1" dirty="0"/>
                        <a:t>0.89 </a:t>
                      </a:r>
                      <a:endParaRPr lang="en-US" sz="1200" b="1" dirty="0">
                        <a:latin typeface="Times New Roman"/>
                        <a:ea typeface="Cambria"/>
                        <a:cs typeface="Times New Roman"/>
                      </a:endParaRPr>
                    </a:p>
                  </a:txBody>
                  <a:tcPr marL="36195" marR="36195" marT="0" marB="0" anchor="ctr"/>
                </a:tc>
              </a:tr>
              <a:tr h="131091">
                <a:tc rowSpan="2">
                  <a:txBody>
                    <a:bodyPr/>
                    <a:lstStyle/>
                    <a:p>
                      <a:pPr>
                        <a:lnSpc>
                          <a:spcPts val="1400"/>
                        </a:lnSpc>
                        <a:spcAft>
                          <a:spcPts val="0"/>
                        </a:spcAft>
                      </a:pPr>
                      <a:r>
                        <a:rPr lang="en-US" sz="900" b="1" dirty="0"/>
                        <a:t>Totals</a:t>
                      </a:r>
                      <a:endParaRPr lang="en-US" sz="1200" b="1"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b="1" dirty="0"/>
                        <a:t>6,109,000 € </a:t>
                      </a:r>
                      <a:endParaRPr lang="en-US" sz="1200" b="1" dirty="0">
                        <a:latin typeface="Times New Roman"/>
                        <a:ea typeface="Cambria"/>
                        <a:cs typeface="Times New Roman"/>
                      </a:endParaRPr>
                    </a:p>
                  </a:txBody>
                  <a:tcPr marL="36195" marR="36195" marT="0" marB="0" anchor="ctr"/>
                </a:tc>
                <a:tc>
                  <a:txBody>
                    <a:bodyPr/>
                    <a:lstStyle/>
                    <a:p>
                      <a:pPr algn="r">
                        <a:lnSpc>
                          <a:spcPts val="1400"/>
                        </a:lnSpc>
                        <a:spcAft>
                          <a:spcPts val="0"/>
                        </a:spcAft>
                      </a:pPr>
                      <a:r>
                        <a:rPr lang="en-GB" sz="900" b="1" dirty="0"/>
                        <a:t>2,895,000 € </a:t>
                      </a:r>
                      <a:endParaRPr lang="en-US" sz="1200" b="1" dirty="0">
                        <a:latin typeface="Times New Roman"/>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rowSpan="2">
                  <a:txBody>
                    <a:bodyPr/>
                    <a:lstStyle/>
                    <a:p>
                      <a:pPr algn="ctr">
                        <a:lnSpc>
                          <a:spcPts val="1400"/>
                        </a:lnSpc>
                        <a:spcAft>
                          <a:spcPts val="0"/>
                        </a:spcAft>
                      </a:pPr>
                      <a:r>
                        <a:rPr lang="en-GB" sz="900" b="1" dirty="0"/>
                        <a:t>7.50 </a:t>
                      </a:r>
                      <a:endParaRPr lang="en-US" sz="1200" b="1" dirty="0">
                        <a:latin typeface="Times New Roman"/>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rowSpan="2">
                  <a:txBody>
                    <a:bodyPr/>
                    <a:lstStyle/>
                    <a:p>
                      <a:pPr algn="ctr">
                        <a:lnSpc>
                          <a:spcPts val="1400"/>
                        </a:lnSpc>
                        <a:spcAft>
                          <a:spcPts val="0"/>
                        </a:spcAft>
                      </a:pPr>
                      <a:r>
                        <a:rPr lang="en-GB" sz="900" b="1"/>
                        <a:t>4.88 </a:t>
                      </a:r>
                      <a:endParaRPr lang="en-US" sz="1200" b="1">
                        <a:latin typeface="Times New Roman"/>
                        <a:ea typeface="Cambria"/>
                        <a:cs typeface="Times New Roman"/>
                      </a:endParaRPr>
                    </a:p>
                  </a:txBody>
                  <a:tcPr marL="36195" marR="36195" marT="0" marB="0" anchor="ctr"/>
                </a:tc>
                <a:tc rowSpan="2">
                  <a:txBody>
                    <a:bodyPr/>
                    <a:lstStyle/>
                    <a:p>
                      <a:pPr algn="ctr">
                        <a:lnSpc>
                          <a:spcPts val="1400"/>
                        </a:lnSpc>
                        <a:spcAft>
                          <a:spcPts val="0"/>
                        </a:spcAft>
                      </a:pPr>
                      <a:r>
                        <a:rPr lang="en-GB" sz="900" b="1"/>
                        <a:t>2.79 </a:t>
                      </a:r>
                      <a:endParaRPr lang="en-US" sz="1200" b="1">
                        <a:latin typeface="Times New Roman"/>
                        <a:ea typeface="Cambria"/>
                        <a:cs typeface="Times New Roman"/>
                      </a:endParaRPr>
                    </a:p>
                  </a:txBody>
                  <a:tcPr marL="36195" marR="36195" marT="0" marB="0" anchor="ctr"/>
                </a:tc>
                <a:tc rowSpan="2">
                  <a:txBody>
                    <a:bodyPr/>
                    <a:lstStyle/>
                    <a:p>
                      <a:pPr algn="ctr">
                        <a:lnSpc>
                          <a:spcPts val="1400"/>
                        </a:lnSpc>
                        <a:spcAft>
                          <a:spcPts val="0"/>
                        </a:spcAft>
                      </a:pPr>
                      <a:r>
                        <a:rPr lang="en-GB" sz="900" b="1"/>
                        <a:t>2.60 </a:t>
                      </a:r>
                      <a:endParaRPr lang="en-US" sz="1200" b="1">
                        <a:latin typeface="Times New Roman"/>
                        <a:ea typeface="Cambria"/>
                        <a:cs typeface="Times New Roman"/>
                      </a:endParaRPr>
                    </a:p>
                  </a:txBody>
                  <a:tcPr marL="36195" marR="36195" marT="0" marB="0" anchor="ctr"/>
                </a:tc>
                <a:tc rowSpan="2">
                  <a:txBody>
                    <a:bodyPr/>
                    <a:lstStyle/>
                    <a:p>
                      <a:pPr algn="ctr">
                        <a:lnSpc>
                          <a:spcPts val="1400"/>
                        </a:lnSpc>
                        <a:spcAft>
                          <a:spcPts val="0"/>
                        </a:spcAft>
                      </a:pPr>
                      <a:r>
                        <a:rPr lang="en-GB" sz="900" b="1" dirty="0"/>
                        <a:t>1.80 </a:t>
                      </a:r>
                      <a:endParaRPr lang="en-US" sz="1200" b="1" dirty="0">
                        <a:latin typeface="Times New Roman"/>
                        <a:ea typeface="Cambria"/>
                        <a:cs typeface="Times New Roman"/>
                      </a:endParaRPr>
                    </a:p>
                  </a:txBody>
                  <a:tcPr marL="36195" marR="36195" marT="0" marB="0" anchor="ctr"/>
                </a:tc>
                <a:tc rowSpan="2">
                  <a:txBody>
                    <a:bodyPr/>
                    <a:lstStyle/>
                    <a:p>
                      <a:pPr algn="ctr">
                        <a:lnSpc>
                          <a:spcPts val="1400"/>
                        </a:lnSpc>
                        <a:spcAft>
                          <a:spcPts val="0"/>
                        </a:spcAft>
                      </a:pPr>
                      <a:r>
                        <a:rPr lang="en-GB" sz="900" b="1" dirty="0"/>
                        <a:t>4.5+19.5 </a:t>
                      </a:r>
                      <a:endParaRPr lang="en-US" sz="1200" b="1" dirty="0">
                        <a:latin typeface="Times New Roman"/>
                        <a:ea typeface="Cambria"/>
                        <a:cs typeface="Times New Roman"/>
                      </a:endParaRPr>
                    </a:p>
                  </a:txBody>
                  <a:tcPr marL="36195" marR="36195" marT="0" marB="0" anchor="ctr"/>
                </a:tc>
              </a:tr>
              <a:tr h="131091">
                <a:tc vMerge="1">
                  <a:txBody>
                    <a:bodyPr/>
                    <a:lstStyle/>
                    <a:p>
                      <a:endParaRPr lang="en-US"/>
                    </a:p>
                  </a:txBody>
                  <a:tcPr/>
                </a:tc>
                <a:tc gridSpan="2">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lang="en-US" sz="900" b="1" dirty="0" smtClean="0">
                          <a:latin typeface="Arial"/>
                          <a:ea typeface="Cambria"/>
                          <a:cs typeface="Times New Roman"/>
                        </a:rPr>
                        <a:t>9,004,000 €</a:t>
                      </a:r>
                      <a:r>
                        <a:rPr lang="en-US" sz="1200" b="1" dirty="0" smtClean="0">
                          <a:latin typeface="Times New Roman"/>
                          <a:ea typeface="Cambria"/>
                          <a:cs typeface="Times New Roman"/>
                        </a:rPr>
                        <a:t> </a:t>
                      </a:r>
                      <a:endParaRPr lang="en-US" sz="1200" b="1" dirty="0">
                        <a:latin typeface="Times New Roman"/>
                        <a:ea typeface="Cambria"/>
                        <a:cs typeface="Times New Roman"/>
                      </a:endParaRPr>
                    </a:p>
                  </a:txBody>
                  <a:tcPr marL="36195" marR="36195" marT="0" marB="0" anchor="ctr">
                    <a:lnR w="28575" cap="flat" cmpd="sng" algn="ctr">
                      <a:solidFill>
                        <a:scrgbClr r="0" g="0" b="0"/>
                      </a:solidFill>
                      <a:prstDash val="solid"/>
                      <a:round/>
                      <a:headEnd type="none" w="med" len="med"/>
                      <a:tailEnd type="none" w="med" len="med"/>
                    </a:lnR>
                  </a:tcPr>
                </a:tc>
                <a:tc hMerge="1">
                  <a:txBody>
                    <a:bodyPr/>
                    <a:lstStyle/>
                    <a:p>
                      <a:pPr algn="r">
                        <a:lnSpc>
                          <a:spcPts val="1400"/>
                        </a:lnSpc>
                        <a:spcAft>
                          <a:spcPts val="0"/>
                        </a:spcAft>
                      </a:pPr>
                      <a:endParaRPr lang="en-US" sz="1200" b="1" dirty="0">
                        <a:latin typeface="Times New Roman"/>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Detailed Labor Budget, Cost</a:t>
            </a:r>
            <a:endParaRPr lang="en-US" dirty="0"/>
          </a:p>
        </p:txBody>
      </p:sp>
      <p:graphicFrame>
        <p:nvGraphicFramePr>
          <p:cNvPr id="4" name="Content Placeholder 3"/>
          <p:cNvGraphicFramePr>
            <a:graphicFrameLocks noGrp="1"/>
          </p:cNvGraphicFramePr>
          <p:nvPr>
            <p:ph idx="1"/>
          </p:nvPr>
        </p:nvGraphicFramePr>
        <p:xfrm>
          <a:off x="508000" y="1701801"/>
          <a:ext cx="8128001" cy="4585069"/>
        </p:xfrm>
        <a:graphic>
          <a:graphicData uri="http://schemas.openxmlformats.org/drawingml/2006/table">
            <a:tbl>
              <a:tblPr firstRow="1" bandRow="1">
                <a:tableStyleId>{85BE263C-DBD7-4A20-BB59-AAB30ACAA65A}</a:tableStyleId>
              </a:tblPr>
              <a:tblGrid>
                <a:gridCol w="1161143"/>
                <a:gridCol w="1161143"/>
                <a:gridCol w="1161143"/>
                <a:gridCol w="1161143"/>
                <a:gridCol w="1161143"/>
                <a:gridCol w="1161143"/>
                <a:gridCol w="1161143"/>
              </a:tblGrid>
              <a:tr h="385917">
                <a:tc>
                  <a:txBody>
                    <a:bodyPr/>
                    <a:lstStyle/>
                    <a:p>
                      <a:pPr algn="l">
                        <a:lnSpc>
                          <a:spcPts val="1400"/>
                        </a:lnSpc>
                        <a:spcAft>
                          <a:spcPts val="0"/>
                        </a:spcAft>
                      </a:pPr>
                      <a:r>
                        <a:rPr lang="en-GB" sz="900" dirty="0">
                          <a:latin typeface="Times New Roman"/>
                          <a:ea typeface="Times New Roman"/>
                          <a:cs typeface="Times New Roman"/>
                        </a:rPr>
                        <a:t> </a:t>
                      </a:r>
                      <a:endParaRPr lang="en-US" sz="1200" dirty="0">
                        <a:latin typeface="Times New Roman"/>
                        <a:ea typeface="Cambria"/>
                        <a:cs typeface="Times New Roman"/>
                      </a:endParaRPr>
                    </a:p>
                  </a:txBody>
                  <a:tcPr marL="36195" marR="36195" marT="0" marB="0" anchor="b"/>
                </a:tc>
                <a:tc>
                  <a:txBody>
                    <a:bodyPr/>
                    <a:lstStyle/>
                    <a:p>
                      <a:pPr algn="ctr">
                        <a:lnSpc>
                          <a:spcPts val="1400"/>
                        </a:lnSpc>
                        <a:spcAft>
                          <a:spcPts val="0"/>
                        </a:spcAft>
                      </a:pPr>
                      <a:r>
                        <a:rPr lang="en-GB" sz="1000" b="1" dirty="0" smtClean="0">
                          <a:latin typeface="+mj-lt"/>
                          <a:ea typeface="Cambria"/>
                          <a:cs typeface="Times New Roman"/>
                        </a:rPr>
                        <a:t>01</a:t>
                      </a:r>
                      <a:endParaRPr lang="en-US" sz="1000" b="1" dirty="0" smtClean="0">
                        <a:latin typeface="+mj-lt"/>
                        <a:ea typeface="Cambria"/>
                        <a:cs typeface="Times New Roman"/>
                      </a:endParaRPr>
                    </a:p>
                    <a:p>
                      <a:pPr algn="ctr">
                        <a:lnSpc>
                          <a:spcPts val="1400"/>
                        </a:lnSpc>
                        <a:spcAft>
                          <a:spcPts val="0"/>
                        </a:spcAft>
                      </a:pPr>
                      <a:r>
                        <a:rPr lang="en-GB" sz="1000" dirty="0" smtClean="0">
                          <a:latin typeface="+mj-lt"/>
                          <a:ea typeface="Cambria"/>
                          <a:cs typeface="Times New Roman"/>
                        </a:rPr>
                        <a:t>Management</a:t>
                      </a:r>
                      <a:endParaRPr lang="en-US" sz="1000" dirty="0">
                        <a:latin typeface="+mj-lt"/>
                        <a:ea typeface="Cambria"/>
                        <a:cs typeface="Times New Roman"/>
                      </a:endParaRPr>
                    </a:p>
                  </a:txBody>
                  <a:tcPr marL="36195" marR="36195" marT="0" marB="0" anchor="ctr"/>
                </a:tc>
                <a:tc>
                  <a:txBody>
                    <a:bodyPr/>
                    <a:lstStyle/>
                    <a:p>
                      <a:pPr algn="ctr">
                        <a:lnSpc>
                          <a:spcPts val="1400"/>
                        </a:lnSpc>
                        <a:spcAft>
                          <a:spcPts val="0"/>
                        </a:spcAft>
                      </a:pPr>
                      <a:r>
                        <a:rPr lang="en-GB" sz="1000" b="1">
                          <a:latin typeface="+mj-lt"/>
                          <a:ea typeface="Cambria"/>
                          <a:cs typeface="Times New Roman"/>
                        </a:rPr>
                        <a:t>02</a:t>
                      </a:r>
                      <a:endParaRPr lang="en-US" sz="1000">
                        <a:latin typeface="+mj-lt"/>
                        <a:ea typeface="Cambria"/>
                        <a:cs typeface="Times New Roman"/>
                      </a:endParaRPr>
                    </a:p>
                    <a:p>
                      <a:pPr algn="ctr">
                        <a:lnSpc>
                          <a:spcPts val="1400"/>
                        </a:lnSpc>
                        <a:spcAft>
                          <a:spcPts val="0"/>
                        </a:spcAft>
                      </a:pPr>
                      <a:r>
                        <a:rPr lang="en-GB" sz="1000">
                          <a:latin typeface="+mj-lt"/>
                          <a:ea typeface="Cambria"/>
                          <a:cs typeface="Times New Roman"/>
                        </a:rPr>
                        <a:t>Design</a:t>
                      </a:r>
                      <a:endParaRPr lang="en-US" sz="1000">
                        <a:latin typeface="+mj-lt"/>
                        <a:ea typeface="Cambria"/>
                        <a:cs typeface="Times New Roman"/>
                      </a:endParaRPr>
                    </a:p>
                  </a:txBody>
                  <a:tcPr marL="36195" marR="36195" marT="0" marB="0" anchor="ctr"/>
                </a:tc>
                <a:tc>
                  <a:txBody>
                    <a:bodyPr/>
                    <a:lstStyle/>
                    <a:p>
                      <a:pPr algn="ctr">
                        <a:lnSpc>
                          <a:spcPts val="1400"/>
                        </a:lnSpc>
                        <a:spcAft>
                          <a:spcPts val="0"/>
                        </a:spcAft>
                      </a:pPr>
                      <a:r>
                        <a:rPr lang="en-GB" sz="1000" b="1" dirty="0">
                          <a:latin typeface="+mj-lt"/>
                          <a:ea typeface="Cambria"/>
                          <a:cs typeface="Times New Roman"/>
                        </a:rPr>
                        <a:t>03</a:t>
                      </a:r>
                      <a:endParaRPr lang="en-US" sz="1000" dirty="0">
                        <a:latin typeface="+mj-lt"/>
                        <a:ea typeface="Cambria"/>
                        <a:cs typeface="Times New Roman"/>
                      </a:endParaRPr>
                    </a:p>
                    <a:p>
                      <a:pPr algn="ctr">
                        <a:lnSpc>
                          <a:spcPts val="1400"/>
                        </a:lnSpc>
                        <a:spcAft>
                          <a:spcPts val="0"/>
                        </a:spcAft>
                      </a:pPr>
                      <a:r>
                        <a:rPr lang="en-GB" sz="1000" dirty="0" err="1">
                          <a:latin typeface="+mj-lt"/>
                          <a:ea typeface="Cambria"/>
                          <a:cs typeface="Times New Roman"/>
                        </a:rPr>
                        <a:t>Procurem</a:t>
                      </a:r>
                      <a:r>
                        <a:rPr lang="en-GB" sz="1000" dirty="0">
                          <a:latin typeface="+mj-lt"/>
                          <a:ea typeface="Cambria"/>
                          <a:cs typeface="Times New Roman"/>
                        </a:rPr>
                        <a:t>. </a:t>
                      </a:r>
                      <a:r>
                        <a:rPr lang="en-GB" sz="1000" dirty="0" err="1">
                          <a:latin typeface="+mj-lt"/>
                          <a:ea typeface="Cambria"/>
                          <a:cs typeface="Times New Roman"/>
                        </a:rPr>
                        <a:t>Labor</a:t>
                      </a:r>
                      <a:endParaRPr lang="en-US" sz="1000" dirty="0">
                        <a:latin typeface="+mj-lt"/>
                        <a:ea typeface="Cambria"/>
                        <a:cs typeface="Times New Roman"/>
                      </a:endParaRPr>
                    </a:p>
                  </a:txBody>
                  <a:tcPr marL="36195" marR="36195" marT="0" marB="0"/>
                </a:tc>
                <a:tc>
                  <a:txBody>
                    <a:bodyPr/>
                    <a:lstStyle/>
                    <a:p>
                      <a:pPr algn="ctr">
                        <a:lnSpc>
                          <a:spcPts val="1400"/>
                        </a:lnSpc>
                        <a:spcAft>
                          <a:spcPts val="0"/>
                        </a:spcAft>
                      </a:pPr>
                      <a:r>
                        <a:rPr lang="en-GB" sz="1000" b="1" dirty="0">
                          <a:latin typeface="+mj-lt"/>
                          <a:ea typeface="Cambria"/>
                          <a:cs typeface="Times New Roman"/>
                        </a:rPr>
                        <a:t>04</a:t>
                      </a:r>
                      <a:endParaRPr lang="en-US" sz="1000" dirty="0">
                        <a:latin typeface="+mj-lt"/>
                        <a:ea typeface="Cambria"/>
                        <a:cs typeface="Times New Roman"/>
                      </a:endParaRPr>
                    </a:p>
                    <a:p>
                      <a:pPr algn="ctr">
                        <a:lnSpc>
                          <a:spcPts val="1400"/>
                        </a:lnSpc>
                        <a:spcAft>
                          <a:spcPts val="0"/>
                        </a:spcAft>
                      </a:pPr>
                      <a:r>
                        <a:rPr lang="en-GB" sz="1000" dirty="0">
                          <a:latin typeface="+mj-lt"/>
                          <a:ea typeface="Cambria"/>
                          <a:cs typeface="Times New Roman"/>
                        </a:rPr>
                        <a:t>Installation</a:t>
                      </a:r>
                      <a:endParaRPr lang="en-US" sz="1000" dirty="0">
                        <a:latin typeface="+mj-lt"/>
                        <a:ea typeface="Cambria"/>
                        <a:cs typeface="Times New Roman"/>
                      </a:endParaRPr>
                    </a:p>
                  </a:txBody>
                  <a:tcPr marL="36195" marR="36195" marT="0" marB="0" anchor="ctr"/>
                </a:tc>
                <a:tc>
                  <a:txBody>
                    <a:bodyPr/>
                    <a:lstStyle/>
                    <a:p>
                      <a:pPr algn="ctr">
                        <a:lnSpc>
                          <a:spcPts val="1400"/>
                        </a:lnSpc>
                        <a:spcAft>
                          <a:spcPts val="0"/>
                        </a:spcAft>
                      </a:pPr>
                      <a:r>
                        <a:rPr lang="en-GB" sz="1000" b="1" dirty="0" smtClean="0">
                          <a:latin typeface="+mj-lt"/>
                          <a:ea typeface="Cambria"/>
                          <a:cs typeface="Times New Roman"/>
                        </a:rPr>
                        <a:t>05</a:t>
                      </a:r>
                      <a:r>
                        <a:rPr lang="en-US" sz="1000" b="1" baseline="0" dirty="0" smtClean="0">
                          <a:latin typeface="+mj-lt"/>
                          <a:ea typeface="Cambria"/>
                          <a:cs typeface="Times New Roman"/>
                        </a:rPr>
                        <a:t> </a:t>
                      </a:r>
                      <a:r>
                        <a:rPr lang="en-GB" sz="1000" dirty="0" smtClean="0">
                          <a:latin typeface="+mj-lt"/>
                          <a:ea typeface="Cambria"/>
                          <a:cs typeface="Times New Roman"/>
                        </a:rPr>
                        <a:t>Cold </a:t>
                      </a:r>
                    </a:p>
                    <a:p>
                      <a:pPr algn="ctr">
                        <a:lnSpc>
                          <a:spcPts val="1400"/>
                        </a:lnSpc>
                        <a:spcAft>
                          <a:spcPts val="0"/>
                        </a:spcAft>
                      </a:pPr>
                      <a:r>
                        <a:rPr lang="en-GB" sz="1000" dirty="0" smtClean="0">
                          <a:latin typeface="+mj-lt"/>
                          <a:ea typeface="Cambria"/>
                          <a:cs typeface="Times New Roman"/>
                        </a:rPr>
                        <a:t>Commissioning</a:t>
                      </a:r>
                      <a:endParaRPr lang="en-US" sz="1000" dirty="0">
                        <a:latin typeface="+mj-lt"/>
                        <a:ea typeface="Cambria"/>
                        <a:cs typeface="Times New Roman"/>
                      </a:endParaRPr>
                    </a:p>
                  </a:txBody>
                  <a:tcPr marL="36195" marR="36195" marT="0" marB="0" anchor="ctr"/>
                </a:tc>
                <a:tc>
                  <a:txBody>
                    <a:bodyPr/>
                    <a:lstStyle/>
                    <a:p>
                      <a:pPr algn="ctr">
                        <a:lnSpc>
                          <a:spcPts val="1400"/>
                        </a:lnSpc>
                        <a:spcAft>
                          <a:spcPts val="0"/>
                        </a:spcAft>
                      </a:pPr>
                      <a:r>
                        <a:rPr lang="en-GB" sz="1000" b="1" dirty="0">
                          <a:latin typeface="+mj-lt"/>
                          <a:ea typeface="Cambria"/>
                          <a:cs typeface="Times New Roman"/>
                        </a:rPr>
                        <a:t>Total</a:t>
                      </a:r>
                      <a:endParaRPr lang="en-US" sz="1000" dirty="0">
                        <a:latin typeface="+mj-lt"/>
                        <a:ea typeface="Cambria"/>
                        <a:cs typeface="Times New Roman"/>
                      </a:endParaRPr>
                    </a:p>
                  </a:txBody>
                  <a:tcPr marL="36195" marR="36195" marT="0" marB="0" anchor="ctr"/>
                </a:tc>
              </a:tr>
              <a:tr h="268304">
                <a:tc>
                  <a:txBody>
                    <a:bodyPr/>
                    <a:lstStyle/>
                    <a:p>
                      <a:pPr algn="l">
                        <a:lnSpc>
                          <a:spcPts val="1400"/>
                        </a:lnSpc>
                        <a:spcAft>
                          <a:spcPts val="0"/>
                        </a:spcAft>
                      </a:pPr>
                      <a:r>
                        <a:rPr lang="en-US" sz="900" b="1" kern="1200" dirty="0" smtClean="0">
                          <a:solidFill>
                            <a:schemeClr val="dk1"/>
                          </a:solidFill>
                          <a:latin typeface="+mn-lt"/>
                          <a:ea typeface="Cambria"/>
                          <a:cs typeface="Times New Roman"/>
                        </a:rPr>
                        <a:t>00</a:t>
                      </a:r>
                      <a:r>
                        <a:rPr lang="en-US" sz="900" dirty="0" smtClean="0">
                          <a:latin typeface="+mn-lt"/>
                          <a:ea typeface="Cambria"/>
                          <a:cs typeface="Times New Roman"/>
                        </a:rPr>
                        <a:t> </a:t>
                      </a:r>
                      <a:r>
                        <a:rPr lang="en-US" sz="900" kern="1200" dirty="0" smtClean="0">
                          <a:solidFill>
                            <a:schemeClr val="dk1"/>
                          </a:solidFill>
                          <a:latin typeface="+mn-lt"/>
                          <a:ea typeface="Cambria"/>
                          <a:cs typeface="Times New Roman"/>
                        </a:rPr>
                        <a:t>Phase 1</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US" sz="900" dirty="0" smtClean="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US" sz="900" dirty="0" smtClean="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US" sz="900" dirty="0" smtClean="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US" sz="900" dirty="0" smtClean="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US" sz="900" dirty="0" smtClean="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US" sz="900" b="1" kern="1200" dirty="0" smtClean="0">
                          <a:solidFill>
                            <a:schemeClr val="dk1"/>
                          </a:solidFill>
                          <a:latin typeface="+mn-lt"/>
                          <a:ea typeface="Cambria"/>
                          <a:cs typeface="Times New Roman"/>
                        </a:rPr>
                        <a:t>554,000 €</a:t>
                      </a:r>
                      <a:endParaRPr lang="en-US" sz="900" b="1" kern="1200" dirty="0">
                        <a:solidFill>
                          <a:schemeClr val="dk1"/>
                        </a:solidFill>
                        <a:latin typeface="+mn-lt"/>
                        <a:ea typeface="Cambria"/>
                        <a:cs typeface="Times New Roman"/>
                      </a:endParaRPr>
                    </a:p>
                  </a:txBody>
                  <a:tcPr marL="36195" marR="36195" marT="0" marB="0" anchor="ctr"/>
                </a:tc>
              </a:tr>
              <a:tr h="268304">
                <a:tc>
                  <a:txBody>
                    <a:bodyPr/>
                    <a:lstStyle/>
                    <a:p>
                      <a:pPr algn="l">
                        <a:lnSpc>
                          <a:spcPts val="1400"/>
                        </a:lnSpc>
                        <a:spcAft>
                          <a:spcPts val="0"/>
                        </a:spcAft>
                      </a:pPr>
                      <a:r>
                        <a:rPr lang="en-GB" sz="900" b="1" dirty="0">
                          <a:latin typeface="+mn-lt"/>
                          <a:ea typeface="Cambria"/>
                          <a:cs typeface="Times New Roman"/>
                        </a:rPr>
                        <a:t>02</a:t>
                      </a:r>
                      <a:r>
                        <a:rPr lang="en-GB" sz="900" dirty="0">
                          <a:latin typeface="+mn-lt"/>
                          <a:ea typeface="Cambria"/>
                          <a:cs typeface="Times New Roman"/>
                        </a:rPr>
                        <a:t> Neutron Transport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133,000 €</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158,000 €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36,000 €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45,000 €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42,000 €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b="1" i="0" dirty="0">
                          <a:latin typeface="+mn-lt"/>
                          <a:ea typeface="Cambria"/>
                          <a:cs typeface="Times New Roman"/>
                        </a:rPr>
                        <a:t>414,000 €</a:t>
                      </a:r>
                      <a:endParaRPr lang="en-US" sz="900" b="1" i="0" dirty="0">
                        <a:latin typeface="+mn-lt"/>
                        <a:ea typeface="Cambria"/>
                        <a:cs typeface="Times New Roman"/>
                      </a:endParaRPr>
                    </a:p>
                  </a:txBody>
                  <a:tcPr marL="36195" marR="36195" marT="0" marB="0" anchor="ctr"/>
                </a:tc>
              </a:tr>
              <a:tr h="268304">
                <a:tc>
                  <a:txBody>
                    <a:bodyPr/>
                    <a:lstStyle/>
                    <a:p>
                      <a:pPr algn="l">
                        <a:lnSpc>
                          <a:spcPts val="1400"/>
                        </a:lnSpc>
                        <a:spcAft>
                          <a:spcPts val="0"/>
                        </a:spcAft>
                      </a:pPr>
                      <a:r>
                        <a:rPr lang="en-GB" sz="900" b="1">
                          <a:latin typeface="+mn-lt"/>
                          <a:ea typeface="Cambria"/>
                          <a:cs typeface="Times New Roman"/>
                        </a:rPr>
                        <a:t>03</a:t>
                      </a:r>
                      <a:r>
                        <a:rPr lang="en-GB" sz="900">
                          <a:latin typeface="+mn-lt"/>
                          <a:ea typeface="Cambria"/>
                          <a:cs typeface="Times New Roman"/>
                        </a:rPr>
                        <a:t> Heavy Shutter</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76,000 €</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77,000 €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14,000 €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15,000 €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11,000 €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b="1" i="0" dirty="0">
                          <a:latin typeface="+mn-lt"/>
                          <a:ea typeface="Cambria"/>
                          <a:cs typeface="Times New Roman"/>
                        </a:rPr>
                        <a:t>194,000 €</a:t>
                      </a:r>
                      <a:endParaRPr lang="en-US" sz="900" b="1" i="0" dirty="0">
                        <a:latin typeface="+mn-lt"/>
                        <a:ea typeface="Cambria"/>
                        <a:cs typeface="Times New Roman"/>
                      </a:endParaRPr>
                    </a:p>
                  </a:txBody>
                  <a:tcPr marL="36195" marR="36195" marT="0" marB="0" anchor="ctr"/>
                </a:tc>
              </a:tr>
              <a:tr h="268304">
                <a:tc>
                  <a:txBody>
                    <a:bodyPr/>
                    <a:lstStyle/>
                    <a:p>
                      <a:pPr algn="l">
                        <a:lnSpc>
                          <a:spcPts val="1400"/>
                        </a:lnSpc>
                        <a:spcAft>
                          <a:spcPts val="0"/>
                        </a:spcAft>
                      </a:pPr>
                      <a:r>
                        <a:rPr lang="en-GB" sz="900" b="1">
                          <a:latin typeface="+mn-lt"/>
                          <a:ea typeface="Cambria"/>
                          <a:cs typeface="Times New Roman"/>
                        </a:rPr>
                        <a:t>04</a:t>
                      </a:r>
                      <a:r>
                        <a:rPr lang="en-GB" sz="900">
                          <a:latin typeface="+mn-lt"/>
                          <a:ea typeface="Cambria"/>
                          <a:cs typeface="Times New Roman"/>
                        </a:rPr>
                        <a:t> T0 Chopper</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0 €</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1,000 €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1,000 €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b="1" i="0">
                          <a:latin typeface="+mn-lt"/>
                          <a:ea typeface="Cambria"/>
                          <a:cs typeface="Times New Roman"/>
                        </a:rPr>
                        <a:t>2,000 €</a:t>
                      </a:r>
                      <a:endParaRPr lang="en-US" sz="900" b="1" i="0">
                        <a:latin typeface="+mn-lt"/>
                        <a:ea typeface="Cambria"/>
                        <a:cs typeface="Times New Roman"/>
                      </a:endParaRPr>
                    </a:p>
                  </a:txBody>
                  <a:tcPr marL="36195" marR="36195" marT="0" marB="0" anchor="ctr"/>
                </a:tc>
              </a:tr>
              <a:tr h="268304">
                <a:tc>
                  <a:txBody>
                    <a:bodyPr/>
                    <a:lstStyle/>
                    <a:p>
                      <a:pPr algn="l">
                        <a:lnSpc>
                          <a:spcPts val="1400"/>
                        </a:lnSpc>
                        <a:spcAft>
                          <a:spcPts val="0"/>
                        </a:spcAft>
                      </a:pPr>
                      <a:r>
                        <a:rPr lang="en-GB" sz="900" b="1">
                          <a:latin typeface="+mn-lt"/>
                          <a:ea typeface="Cambria"/>
                          <a:cs typeface="Times New Roman"/>
                        </a:rPr>
                        <a:t>05</a:t>
                      </a:r>
                      <a:r>
                        <a:rPr lang="en-GB" sz="900">
                          <a:latin typeface="+mn-lt"/>
                          <a:ea typeface="Cambria"/>
                          <a:cs typeface="Times New Roman"/>
                        </a:rPr>
                        <a:t> Choppers</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65,000 €</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26,000 €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7,000 €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15,000 €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b="1" i="0">
                          <a:latin typeface="+mn-lt"/>
                          <a:ea typeface="Cambria"/>
                          <a:cs typeface="Times New Roman"/>
                        </a:rPr>
                        <a:t>112,000 €</a:t>
                      </a:r>
                      <a:endParaRPr lang="en-US" sz="900" b="1" i="0">
                        <a:latin typeface="+mn-lt"/>
                        <a:ea typeface="Cambria"/>
                        <a:cs typeface="Times New Roman"/>
                      </a:endParaRPr>
                    </a:p>
                  </a:txBody>
                  <a:tcPr marL="36195" marR="36195" marT="0" marB="0" anchor="ctr"/>
                </a:tc>
              </a:tr>
              <a:tr h="268304">
                <a:tc>
                  <a:txBody>
                    <a:bodyPr/>
                    <a:lstStyle/>
                    <a:p>
                      <a:pPr algn="l">
                        <a:lnSpc>
                          <a:spcPts val="1400"/>
                        </a:lnSpc>
                        <a:spcAft>
                          <a:spcPts val="0"/>
                        </a:spcAft>
                      </a:pPr>
                      <a:r>
                        <a:rPr lang="en-GB" sz="900" b="1">
                          <a:latin typeface="+mn-lt"/>
                          <a:ea typeface="Cambria"/>
                          <a:cs typeface="Times New Roman"/>
                        </a:rPr>
                        <a:t>06</a:t>
                      </a:r>
                      <a:r>
                        <a:rPr lang="en-GB" sz="900">
                          <a:latin typeface="+mn-lt"/>
                          <a:ea typeface="Cambria"/>
                          <a:cs typeface="Times New Roman"/>
                        </a:rPr>
                        <a:t> Cave Interior</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149,000 €</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138,000 €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61,000 €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42,000 €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72,000 €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b="1" i="0">
                          <a:latin typeface="+mn-lt"/>
                          <a:ea typeface="Cambria"/>
                          <a:cs typeface="Times New Roman"/>
                        </a:rPr>
                        <a:t>462,000 €</a:t>
                      </a:r>
                      <a:endParaRPr lang="en-US" sz="900" b="1" i="0">
                        <a:latin typeface="+mn-lt"/>
                        <a:ea typeface="Cambria"/>
                        <a:cs typeface="Times New Roman"/>
                      </a:endParaRPr>
                    </a:p>
                  </a:txBody>
                  <a:tcPr marL="36195" marR="36195" marT="0" marB="0" anchor="ctr"/>
                </a:tc>
              </a:tr>
              <a:tr h="268304">
                <a:tc>
                  <a:txBody>
                    <a:bodyPr/>
                    <a:lstStyle/>
                    <a:p>
                      <a:pPr algn="l">
                        <a:lnSpc>
                          <a:spcPts val="1400"/>
                        </a:lnSpc>
                        <a:spcAft>
                          <a:spcPts val="0"/>
                        </a:spcAft>
                      </a:pPr>
                      <a:r>
                        <a:rPr lang="en-GB" sz="900" b="1">
                          <a:latin typeface="+mn-lt"/>
                          <a:ea typeface="Cambria"/>
                          <a:cs typeface="Times New Roman"/>
                        </a:rPr>
                        <a:t>07 </a:t>
                      </a:r>
                      <a:r>
                        <a:rPr lang="en-GB" sz="900">
                          <a:latin typeface="+mn-lt"/>
                          <a:ea typeface="Cambria"/>
                          <a:cs typeface="Times New Roman"/>
                        </a:rPr>
                        <a:t>Add on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0 €</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0 €</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b="1" i="0" dirty="0">
                          <a:latin typeface="+mn-lt"/>
                          <a:ea typeface="Cambria"/>
                          <a:cs typeface="Times New Roman"/>
                        </a:rPr>
                        <a:t>0 €</a:t>
                      </a:r>
                      <a:endParaRPr lang="en-US" sz="900" b="1" i="0" dirty="0">
                        <a:latin typeface="+mn-lt"/>
                        <a:ea typeface="Cambria"/>
                        <a:cs typeface="Times New Roman"/>
                      </a:endParaRPr>
                    </a:p>
                  </a:txBody>
                  <a:tcPr marL="36195" marR="36195" marT="0" marB="0" anchor="ctr"/>
                </a:tc>
              </a:tr>
              <a:tr h="268304">
                <a:tc>
                  <a:txBody>
                    <a:bodyPr/>
                    <a:lstStyle/>
                    <a:p>
                      <a:pPr algn="l">
                        <a:lnSpc>
                          <a:spcPts val="1400"/>
                        </a:lnSpc>
                        <a:spcAft>
                          <a:spcPts val="0"/>
                        </a:spcAft>
                      </a:pPr>
                      <a:r>
                        <a:rPr lang="en-GB" sz="900" b="1" dirty="0">
                          <a:latin typeface="+mn-lt"/>
                          <a:ea typeface="Cambria"/>
                          <a:cs typeface="Times New Roman"/>
                        </a:rPr>
                        <a:t>08</a:t>
                      </a:r>
                      <a:r>
                        <a:rPr lang="en-GB" sz="900" dirty="0">
                          <a:latin typeface="+mn-lt"/>
                          <a:ea typeface="Cambria"/>
                          <a:cs typeface="Times New Roman"/>
                        </a:rPr>
                        <a:t> Motion </a:t>
                      </a:r>
                      <a:r>
                        <a:rPr lang="en-GB" sz="900" dirty="0" smtClean="0">
                          <a:latin typeface="+mn-lt"/>
                          <a:ea typeface="Cambria"/>
                          <a:cs typeface="Times New Roman"/>
                        </a:rPr>
                        <a:t>Control</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119,000 €</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28,000 €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28,000 €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21,000 €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30,000 €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b="1" i="0" dirty="0">
                          <a:latin typeface="+mn-lt"/>
                          <a:ea typeface="Cambria"/>
                          <a:cs typeface="Times New Roman"/>
                        </a:rPr>
                        <a:t>226,000 €</a:t>
                      </a:r>
                      <a:endParaRPr lang="en-US" sz="900" b="1" i="0" dirty="0">
                        <a:latin typeface="+mn-lt"/>
                        <a:ea typeface="Cambria"/>
                        <a:cs typeface="Times New Roman"/>
                      </a:endParaRPr>
                    </a:p>
                  </a:txBody>
                  <a:tcPr marL="36195" marR="36195" marT="0" marB="0" anchor="ctr"/>
                </a:tc>
              </a:tr>
              <a:tr h="327713">
                <a:tc>
                  <a:txBody>
                    <a:bodyPr/>
                    <a:lstStyle/>
                    <a:p>
                      <a:pPr algn="l">
                        <a:lnSpc>
                          <a:spcPts val="1400"/>
                        </a:lnSpc>
                        <a:spcAft>
                          <a:spcPts val="0"/>
                        </a:spcAft>
                      </a:pPr>
                      <a:r>
                        <a:rPr lang="en-GB" sz="900" b="1">
                          <a:solidFill>
                            <a:srgbClr val="000000"/>
                          </a:solidFill>
                          <a:latin typeface="+mn-lt"/>
                          <a:ea typeface="Cambria"/>
                          <a:cs typeface="Times New Roman"/>
                        </a:rPr>
                        <a:t>09 </a:t>
                      </a:r>
                      <a:r>
                        <a:rPr lang="en-GB" sz="900">
                          <a:solidFill>
                            <a:srgbClr val="000000"/>
                          </a:solidFill>
                          <a:latin typeface="+mn-lt"/>
                          <a:ea typeface="Cambria"/>
                          <a:cs typeface="Times New Roman"/>
                        </a:rPr>
                        <a:t>White beam detectors</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29,000 €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18,000 €</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8,000 €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7,000 €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3,000 €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b="1" i="0">
                          <a:latin typeface="+mn-lt"/>
                          <a:ea typeface="Cambria"/>
                          <a:cs typeface="Times New Roman"/>
                        </a:rPr>
                        <a:t>65,000 €</a:t>
                      </a:r>
                      <a:endParaRPr lang="en-US" sz="900" b="1" i="0">
                        <a:latin typeface="+mn-lt"/>
                        <a:ea typeface="Cambria"/>
                        <a:cs typeface="Times New Roman"/>
                      </a:endParaRPr>
                    </a:p>
                  </a:txBody>
                  <a:tcPr marL="36195" marR="36195" marT="0" marB="0" anchor="ctr"/>
                </a:tc>
              </a:tr>
              <a:tr h="268304">
                <a:tc>
                  <a:txBody>
                    <a:bodyPr/>
                    <a:lstStyle/>
                    <a:p>
                      <a:pPr algn="l">
                        <a:lnSpc>
                          <a:spcPts val="1400"/>
                        </a:lnSpc>
                        <a:spcAft>
                          <a:spcPts val="0"/>
                        </a:spcAft>
                      </a:pPr>
                      <a:r>
                        <a:rPr lang="en-GB" sz="900" b="1">
                          <a:latin typeface="+mn-lt"/>
                          <a:ea typeface="Cambria"/>
                          <a:cs typeface="Times New Roman"/>
                        </a:rPr>
                        <a:t>10</a:t>
                      </a:r>
                      <a:r>
                        <a:rPr lang="en-GB" sz="900">
                          <a:latin typeface="+mn-lt"/>
                          <a:ea typeface="Cambria"/>
                          <a:cs typeface="Times New Roman"/>
                        </a:rPr>
                        <a:t> ToF Detectors</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0 €</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b="1" i="0">
                          <a:latin typeface="+mn-lt"/>
                          <a:ea typeface="Cambria"/>
                          <a:cs typeface="Times New Roman"/>
                        </a:rPr>
                        <a:t>0 €</a:t>
                      </a:r>
                      <a:endParaRPr lang="en-US" sz="900" b="1" i="0">
                        <a:latin typeface="+mn-lt"/>
                        <a:ea typeface="Cambria"/>
                        <a:cs typeface="Times New Roman"/>
                      </a:endParaRPr>
                    </a:p>
                  </a:txBody>
                  <a:tcPr marL="36195" marR="36195" marT="0" marB="0" anchor="ctr"/>
                </a:tc>
              </a:tr>
              <a:tr h="268304">
                <a:tc>
                  <a:txBody>
                    <a:bodyPr/>
                    <a:lstStyle/>
                    <a:p>
                      <a:pPr algn="l">
                        <a:lnSpc>
                          <a:spcPts val="1400"/>
                        </a:lnSpc>
                        <a:spcAft>
                          <a:spcPts val="0"/>
                        </a:spcAft>
                      </a:pPr>
                      <a:r>
                        <a:rPr lang="en-GB" sz="900" b="1">
                          <a:latin typeface="+mn-lt"/>
                          <a:ea typeface="Cambria"/>
                          <a:cs typeface="Times New Roman"/>
                        </a:rPr>
                        <a:t>11</a:t>
                      </a:r>
                      <a:r>
                        <a:rPr lang="en-GB" sz="900">
                          <a:latin typeface="+mn-lt"/>
                          <a:ea typeface="Cambria"/>
                          <a:cs typeface="Times New Roman"/>
                        </a:rPr>
                        <a:t> Shielding</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171,000 €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177,000 €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34,000 €</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19,000 €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22,000 €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b="1" i="0" dirty="0">
                          <a:latin typeface="+mn-lt"/>
                          <a:ea typeface="Cambria"/>
                          <a:cs typeface="Times New Roman"/>
                        </a:rPr>
                        <a:t>423,000 €</a:t>
                      </a:r>
                      <a:endParaRPr lang="en-US" sz="900" b="1" i="0" dirty="0">
                        <a:latin typeface="+mn-lt"/>
                        <a:ea typeface="Cambria"/>
                        <a:cs typeface="Times New Roman"/>
                      </a:endParaRPr>
                    </a:p>
                  </a:txBody>
                  <a:tcPr marL="36195" marR="36195" marT="0" marB="0" anchor="ctr"/>
                </a:tc>
              </a:tr>
              <a:tr h="268304">
                <a:tc>
                  <a:txBody>
                    <a:bodyPr/>
                    <a:lstStyle/>
                    <a:p>
                      <a:pPr algn="l">
                        <a:lnSpc>
                          <a:spcPts val="1400"/>
                        </a:lnSpc>
                        <a:spcAft>
                          <a:spcPts val="0"/>
                        </a:spcAft>
                      </a:pPr>
                      <a:r>
                        <a:rPr lang="en-GB" sz="900" b="1" dirty="0">
                          <a:latin typeface="+mn-lt"/>
                          <a:ea typeface="Cambria"/>
                          <a:cs typeface="Times New Roman"/>
                        </a:rPr>
                        <a:t>12</a:t>
                      </a:r>
                      <a:r>
                        <a:rPr lang="en-GB" sz="900" dirty="0" smtClean="0">
                          <a:latin typeface="+mn-lt"/>
                          <a:ea typeface="Cambria"/>
                          <a:cs typeface="Times New Roman"/>
                        </a:rPr>
                        <a:t> Infrastructure</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136,000 €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22,000 €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13,000 €</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9,000 €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14,000 €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b="1" i="0" dirty="0">
                          <a:latin typeface="+mn-lt"/>
                          <a:ea typeface="Cambria"/>
                          <a:cs typeface="Times New Roman"/>
                        </a:rPr>
                        <a:t>194,000 €</a:t>
                      </a:r>
                      <a:endParaRPr lang="en-US" sz="900" b="1" i="0" dirty="0">
                        <a:latin typeface="+mn-lt"/>
                        <a:ea typeface="Cambria"/>
                        <a:cs typeface="Times New Roman"/>
                      </a:endParaRPr>
                    </a:p>
                  </a:txBody>
                  <a:tcPr marL="36195" marR="36195" marT="0" marB="0" anchor="ctr"/>
                </a:tc>
              </a:tr>
              <a:tr h="268304">
                <a:tc>
                  <a:txBody>
                    <a:bodyPr/>
                    <a:lstStyle/>
                    <a:p>
                      <a:pPr algn="l">
                        <a:lnSpc>
                          <a:spcPts val="1400"/>
                        </a:lnSpc>
                        <a:spcAft>
                          <a:spcPts val="0"/>
                        </a:spcAft>
                      </a:pPr>
                      <a:r>
                        <a:rPr lang="en-GB" sz="900" b="1">
                          <a:latin typeface="+mn-lt"/>
                          <a:ea typeface="Cambria"/>
                          <a:cs typeface="Times New Roman"/>
                        </a:rPr>
                        <a:t>13</a:t>
                      </a:r>
                      <a:r>
                        <a:rPr lang="en-GB" sz="900">
                          <a:latin typeface="+mn-lt"/>
                          <a:ea typeface="Cambria"/>
                          <a:cs typeface="Times New Roman"/>
                        </a:rPr>
                        <a:t> Vacuum</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97,000 €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15,000 €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9,000 €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10,000 €</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9,000 €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b="1" i="0" dirty="0">
                          <a:latin typeface="+mn-lt"/>
                          <a:ea typeface="Cambria"/>
                          <a:cs typeface="Times New Roman"/>
                        </a:rPr>
                        <a:t>140,000 €</a:t>
                      </a:r>
                      <a:endParaRPr lang="en-US" sz="900" b="1" i="0" dirty="0">
                        <a:latin typeface="+mn-lt"/>
                        <a:ea typeface="Cambria"/>
                        <a:cs typeface="Times New Roman"/>
                      </a:endParaRPr>
                    </a:p>
                  </a:txBody>
                  <a:tcPr marL="36195" marR="36195" marT="0" marB="0" anchor="ctr"/>
                </a:tc>
              </a:tr>
              <a:tr h="268304">
                <a:tc>
                  <a:txBody>
                    <a:bodyPr/>
                    <a:lstStyle/>
                    <a:p>
                      <a:pPr algn="l">
                        <a:lnSpc>
                          <a:spcPts val="1400"/>
                        </a:lnSpc>
                        <a:spcAft>
                          <a:spcPts val="0"/>
                        </a:spcAft>
                      </a:pPr>
                      <a:r>
                        <a:rPr lang="en-GB" sz="900" b="1">
                          <a:latin typeface="+mn-lt"/>
                          <a:ea typeface="Cambria"/>
                          <a:cs typeface="Times New Roman"/>
                        </a:rPr>
                        <a:t>14</a:t>
                      </a:r>
                      <a:r>
                        <a:rPr lang="en-GB" sz="900">
                          <a:latin typeface="+mn-lt"/>
                          <a:ea typeface="Cambria"/>
                          <a:cs typeface="Times New Roman"/>
                        </a:rPr>
                        <a:t> PSS</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77,000 €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9,000 €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9,000 €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5,000 €</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8,000 €</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b="1" i="0" dirty="0">
                          <a:latin typeface="+mn-lt"/>
                          <a:ea typeface="Cambria"/>
                          <a:cs typeface="Times New Roman"/>
                        </a:rPr>
                        <a:t>108,000 €</a:t>
                      </a:r>
                      <a:endParaRPr lang="en-US" sz="900" b="1" i="0" dirty="0">
                        <a:latin typeface="+mn-lt"/>
                        <a:ea typeface="Cambria"/>
                        <a:cs typeface="Times New Roman"/>
                      </a:endParaRPr>
                    </a:p>
                  </a:txBody>
                  <a:tcPr marL="36195" marR="36195" marT="0" marB="0" anchor="ctr"/>
                </a:tc>
              </a:tr>
              <a:tr h="163857">
                <a:tc>
                  <a:txBody>
                    <a:bodyPr/>
                    <a:lstStyle/>
                    <a:p>
                      <a:pPr algn="l">
                        <a:lnSpc>
                          <a:spcPts val="1400"/>
                        </a:lnSpc>
                        <a:spcAft>
                          <a:spcPts val="0"/>
                        </a:spcAft>
                      </a:pPr>
                      <a:r>
                        <a:rPr lang="en-GB" sz="900" b="1" dirty="0">
                          <a:latin typeface="+mn-lt"/>
                          <a:ea typeface="Cambria"/>
                          <a:cs typeface="Times New Roman"/>
                        </a:rPr>
                        <a:t>Total</a:t>
                      </a:r>
                      <a:endParaRPr lang="en-US" sz="900" dirty="0">
                        <a:latin typeface="+mn-lt"/>
                        <a:ea typeface="Cambria"/>
                        <a:cs typeface="Times New Roman"/>
                      </a:endParaRPr>
                    </a:p>
                  </a:txBody>
                  <a:tcPr marL="36195" marR="36195" marT="0" marB="0" anchor="ctr"/>
                </a:tc>
                <a:tc rowSpan="2">
                  <a:txBody>
                    <a:bodyPr/>
                    <a:lstStyle/>
                    <a:p>
                      <a:pPr algn="r">
                        <a:lnSpc>
                          <a:spcPts val="1400"/>
                        </a:lnSpc>
                        <a:spcAft>
                          <a:spcPts val="0"/>
                        </a:spcAft>
                      </a:pPr>
                      <a:r>
                        <a:rPr lang="en-GB" sz="900" b="1" i="0" dirty="0">
                          <a:latin typeface="+mn-lt"/>
                          <a:ea typeface="Cambria"/>
                          <a:cs typeface="Times New Roman"/>
                        </a:rPr>
                        <a:t>1,053,000 €</a:t>
                      </a:r>
                      <a:endParaRPr lang="en-US" sz="900" b="1" i="0" dirty="0">
                        <a:latin typeface="+mn-lt"/>
                        <a:ea typeface="Cambria"/>
                        <a:cs typeface="Times New Roman"/>
                      </a:endParaRPr>
                    </a:p>
                  </a:txBody>
                  <a:tcPr marL="36195" marR="36195" marT="0" marB="0" anchor="ctr"/>
                </a:tc>
                <a:tc rowSpan="2">
                  <a:txBody>
                    <a:bodyPr/>
                    <a:lstStyle/>
                    <a:p>
                      <a:pPr algn="r">
                        <a:lnSpc>
                          <a:spcPts val="1400"/>
                        </a:lnSpc>
                        <a:spcAft>
                          <a:spcPts val="0"/>
                        </a:spcAft>
                      </a:pPr>
                      <a:r>
                        <a:rPr lang="en-GB" sz="900" b="1" i="0" dirty="0">
                          <a:latin typeface="+mn-lt"/>
                          <a:ea typeface="Cambria"/>
                          <a:cs typeface="Times New Roman"/>
                        </a:rPr>
                        <a:t>668,000 €</a:t>
                      </a:r>
                      <a:endParaRPr lang="en-US" sz="900" b="1" i="0" dirty="0">
                        <a:latin typeface="+mn-lt"/>
                        <a:ea typeface="Cambria"/>
                        <a:cs typeface="Times New Roman"/>
                      </a:endParaRPr>
                    </a:p>
                  </a:txBody>
                  <a:tcPr marL="36195" marR="36195" marT="0" marB="0" anchor="ctr"/>
                </a:tc>
                <a:tc rowSpan="2">
                  <a:txBody>
                    <a:bodyPr/>
                    <a:lstStyle/>
                    <a:p>
                      <a:pPr algn="r">
                        <a:lnSpc>
                          <a:spcPts val="1400"/>
                        </a:lnSpc>
                        <a:spcAft>
                          <a:spcPts val="0"/>
                        </a:spcAft>
                      </a:pPr>
                      <a:r>
                        <a:rPr lang="en-GB" sz="900" b="1" i="0" dirty="0">
                          <a:latin typeface="+mn-lt"/>
                          <a:ea typeface="Cambria"/>
                          <a:cs typeface="Times New Roman"/>
                        </a:rPr>
                        <a:t>220,000 €</a:t>
                      </a:r>
                      <a:endParaRPr lang="en-US" sz="900" b="1" i="0" dirty="0">
                        <a:latin typeface="+mn-lt"/>
                        <a:ea typeface="Cambria"/>
                        <a:cs typeface="Times New Roman"/>
                      </a:endParaRPr>
                    </a:p>
                  </a:txBody>
                  <a:tcPr marL="36195" marR="36195" marT="0" marB="0" anchor="ctr"/>
                </a:tc>
                <a:tc rowSpan="2">
                  <a:txBody>
                    <a:bodyPr/>
                    <a:lstStyle/>
                    <a:p>
                      <a:pPr algn="r">
                        <a:lnSpc>
                          <a:spcPts val="1400"/>
                        </a:lnSpc>
                        <a:spcAft>
                          <a:spcPts val="0"/>
                        </a:spcAft>
                      </a:pPr>
                      <a:r>
                        <a:rPr lang="en-GB" sz="900" b="1" i="0" dirty="0">
                          <a:latin typeface="+mn-lt"/>
                          <a:ea typeface="Cambria"/>
                          <a:cs typeface="Times New Roman"/>
                        </a:rPr>
                        <a:t>188,000 €</a:t>
                      </a:r>
                      <a:endParaRPr lang="en-US" sz="900" b="1" i="0" dirty="0">
                        <a:latin typeface="+mn-lt"/>
                        <a:ea typeface="Cambria"/>
                        <a:cs typeface="Times New Roman"/>
                      </a:endParaRPr>
                    </a:p>
                  </a:txBody>
                  <a:tcPr marL="36195" marR="36195" marT="0" marB="0" anchor="ctr"/>
                </a:tc>
                <a:tc rowSpan="2">
                  <a:txBody>
                    <a:bodyPr/>
                    <a:lstStyle/>
                    <a:p>
                      <a:pPr algn="r">
                        <a:lnSpc>
                          <a:spcPts val="1400"/>
                        </a:lnSpc>
                        <a:spcAft>
                          <a:spcPts val="0"/>
                        </a:spcAft>
                      </a:pPr>
                      <a:r>
                        <a:rPr lang="en-GB" sz="900" b="1" i="0" dirty="0">
                          <a:latin typeface="+mn-lt"/>
                          <a:ea typeface="Cambria"/>
                          <a:cs typeface="Times New Roman"/>
                        </a:rPr>
                        <a:t>211,000 €</a:t>
                      </a:r>
                      <a:endParaRPr lang="en-US" sz="900" b="1" i="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b="1" i="0" kern="1200" dirty="0">
                          <a:solidFill>
                            <a:schemeClr val="dk1"/>
                          </a:solidFill>
                          <a:latin typeface="+mn-lt"/>
                          <a:ea typeface="Cambria"/>
                          <a:cs typeface="Times New Roman"/>
                        </a:rPr>
                        <a:t>2,340,000</a:t>
                      </a:r>
                      <a:r>
                        <a:rPr lang="en-GB" sz="900" dirty="0">
                          <a:latin typeface="+mn-lt"/>
                          <a:ea typeface="Cambria"/>
                          <a:cs typeface="Times New Roman"/>
                        </a:rPr>
                        <a:t> </a:t>
                      </a:r>
                      <a:r>
                        <a:rPr lang="en-GB" sz="900" b="1" i="0" dirty="0">
                          <a:latin typeface="+mn-lt"/>
                          <a:ea typeface="Cambria"/>
                          <a:cs typeface="Times New Roman"/>
                        </a:rPr>
                        <a:t>€</a:t>
                      </a:r>
                      <a:endParaRPr lang="en-US" sz="900" b="1" i="0" dirty="0">
                        <a:latin typeface="+mn-lt"/>
                        <a:ea typeface="Cambria"/>
                        <a:cs typeface="Times New Roman"/>
                      </a:endParaRPr>
                    </a:p>
                  </a:txBody>
                  <a:tcPr marL="36195" marR="36195" marT="0" marB="0" anchor="ctr"/>
                </a:tc>
              </a:tr>
              <a:tr h="163857">
                <a:tc>
                  <a:txBody>
                    <a:bodyPr/>
                    <a:lstStyle/>
                    <a:p>
                      <a:pPr algn="l">
                        <a:lnSpc>
                          <a:spcPts val="1400"/>
                        </a:lnSpc>
                        <a:spcAft>
                          <a:spcPts val="0"/>
                        </a:spcAft>
                      </a:pPr>
                      <a:r>
                        <a:rPr lang="en-US" sz="900" b="1" dirty="0" smtClean="0">
                          <a:latin typeface="+mn-lt"/>
                          <a:ea typeface="Cambria"/>
                          <a:cs typeface="Arial"/>
                        </a:rPr>
                        <a:t>Total</a:t>
                      </a:r>
                      <a:r>
                        <a:rPr lang="en-US" sz="900" b="1" baseline="0" dirty="0" smtClean="0">
                          <a:latin typeface="+mn-lt"/>
                          <a:ea typeface="Cambria"/>
                          <a:cs typeface="Arial"/>
                        </a:rPr>
                        <a:t> incl. Phase 1</a:t>
                      </a:r>
                      <a:endParaRPr lang="en-US" sz="900" b="1" dirty="0">
                        <a:latin typeface="+mn-lt"/>
                        <a:ea typeface="Cambria"/>
                        <a:cs typeface="Arial"/>
                      </a:endParaRPr>
                    </a:p>
                  </a:txBody>
                  <a:tcPr marL="36195" marR="36195" marT="0" marB="0" anchor="ctr">
                    <a:solidFill>
                      <a:srgbClr val="E37222"/>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a:lnSpc>
                          <a:spcPts val="1400"/>
                        </a:lnSpc>
                        <a:spcAft>
                          <a:spcPts val="0"/>
                        </a:spcAft>
                      </a:pPr>
                      <a:r>
                        <a:rPr lang="en-GB" sz="900" b="1" dirty="0">
                          <a:solidFill>
                            <a:srgbClr val="FFFFFF"/>
                          </a:solidFill>
                          <a:latin typeface="+mn-lt"/>
                          <a:ea typeface="Cambria"/>
                          <a:cs typeface="Times New Roman"/>
                        </a:rPr>
                        <a:t>2,895,000 €</a:t>
                      </a:r>
                      <a:endParaRPr lang="en-US" sz="900" dirty="0">
                        <a:latin typeface="+mn-lt"/>
                        <a:ea typeface="Cambria"/>
                        <a:cs typeface="Times New Roman"/>
                      </a:endParaRPr>
                    </a:p>
                  </a:txBody>
                  <a:tcPr marL="36195" marR="36195" marT="0" marB="0" anchor="ctr">
                    <a:solidFill>
                      <a:srgbClr val="E37222"/>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Details</a:t>
            </a:r>
            <a:endParaRPr lang="en-US" dirty="0"/>
          </a:p>
        </p:txBody>
      </p:sp>
      <p:sp>
        <p:nvSpPr>
          <p:cNvPr id="3" name="Content Placeholder 2"/>
          <p:cNvSpPr>
            <a:spLocks noGrp="1"/>
          </p:cNvSpPr>
          <p:nvPr>
            <p:ph idx="1"/>
          </p:nvPr>
        </p:nvSpPr>
        <p:spPr/>
        <p:txBody>
          <a:bodyPr/>
          <a:lstStyle/>
          <a:p>
            <a:r>
              <a:rPr lang="en-GB" b="1" dirty="0" smtClean="0"/>
              <a:t>Neutron guide (PSI)</a:t>
            </a:r>
            <a:endParaRPr lang="en-US" b="1" dirty="0" smtClean="0"/>
          </a:p>
          <a:p>
            <a:pPr lvl="1"/>
            <a:r>
              <a:rPr lang="en-GB" dirty="0" smtClean="0"/>
              <a:t>The mirror coating was optimized to </a:t>
            </a:r>
            <a:r>
              <a:rPr lang="en-GB" dirty="0" err="1" smtClean="0"/>
              <a:t>m</a:t>
            </a:r>
            <a:r>
              <a:rPr lang="en-GB" dirty="0" smtClean="0"/>
              <a:t>=2-5 as needed, the cost was preliminarily reduced to 1,600k€ including an estimated 150k€ for the bi-spectral extraction system [1,760 </a:t>
            </a:r>
            <a:r>
              <a:rPr lang="en-GB" dirty="0" err="1" smtClean="0"/>
              <a:t>k</a:t>
            </a:r>
            <a:r>
              <a:rPr lang="en-GB" dirty="0" smtClean="0"/>
              <a:t>€].</a:t>
            </a:r>
            <a:endParaRPr lang="en-US" dirty="0" smtClean="0"/>
          </a:p>
          <a:p>
            <a:r>
              <a:rPr lang="en-GB" b="1" dirty="0" smtClean="0"/>
              <a:t>Heavy shutter (ESS-TUM)</a:t>
            </a:r>
            <a:endParaRPr lang="en-US" b="1" dirty="0" smtClean="0"/>
          </a:p>
          <a:p>
            <a:pPr lvl="1"/>
            <a:r>
              <a:rPr lang="en-GB" dirty="0" smtClean="0"/>
              <a:t>The cost for material and manufacturing of the heavy shutter was estimated at 175k€; [231k€]</a:t>
            </a:r>
            <a:endParaRPr lang="en-US" dirty="0" smtClean="0"/>
          </a:p>
          <a:p>
            <a:r>
              <a:rPr lang="en-GB" b="1" dirty="0" smtClean="0"/>
              <a:t>T0 chopper (ESS)</a:t>
            </a:r>
            <a:endParaRPr lang="en-US" b="1" dirty="0" smtClean="0"/>
          </a:p>
          <a:p>
            <a:pPr lvl="1"/>
            <a:r>
              <a:rPr lang="en-GB" dirty="0" smtClean="0"/>
              <a:t>No T0 chopper is planned but a concrete foundation is anticipated.</a:t>
            </a:r>
            <a:endParaRPr lang="en-US" dirty="0" smtClean="0"/>
          </a:p>
          <a:p>
            <a:r>
              <a:rPr lang="en-GB" b="1" dirty="0" smtClean="0"/>
              <a:t>Chopper System (TUM)</a:t>
            </a:r>
            <a:endParaRPr lang="en-US" b="1" dirty="0" smtClean="0"/>
          </a:p>
          <a:p>
            <a:pPr lvl="1"/>
            <a:r>
              <a:rPr lang="en-GB" dirty="0" smtClean="0"/>
              <a:t>No chopper system is planned in this option but we anticipate building concrete foundations to host the choppers at a later point.</a:t>
            </a:r>
            <a:endParaRPr lang="en-US" dirty="0" smtClean="0"/>
          </a:p>
          <a:p>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Details</a:t>
            </a:r>
            <a:endParaRPr lang="en-US" dirty="0"/>
          </a:p>
        </p:txBody>
      </p:sp>
      <p:sp>
        <p:nvSpPr>
          <p:cNvPr id="3" name="Content Placeholder 2"/>
          <p:cNvSpPr>
            <a:spLocks noGrp="1"/>
          </p:cNvSpPr>
          <p:nvPr>
            <p:ph idx="1"/>
          </p:nvPr>
        </p:nvSpPr>
        <p:spPr/>
        <p:txBody>
          <a:bodyPr/>
          <a:lstStyle/>
          <a:p>
            <a:r>
              <a:rPr lang="en-GB" b="1" dirty="0" smtClean="0"/>
              <a:t>Cave Interior (PSI)</a:t>
            </a:r>
            <a:endParaRPr lang="en-US" b="1" dirty="0" smtClean="0"/>
          </a:p>
          <a:p>
            <a:pPr lvl="1"/>
            <a:r>
              <a:rPr lang="en-GB" dirty="0" smtClean="0"/>
              <a:t>Items included are: Crane, Optical bench, Flight tubes, Sample and Detector Stages, Infrastructure etc. The costs of 646k€ are based on a quote for a competitive instrument (Option 2) taking savings of about 100k€ for less equipment into account.</a:t>
            </a:r>
            <a:r>
              <a:rPr lang="en-US" dirty="0" smtClean="0"/>
              <a:t> </a:t>
            </a:r>
            <a:endParaRPr lang="en-GB" b="1" dirty="0" smtClean="0"/>
          </a:p>
          <a:p>
            <a:r>
              <a:rPr lang="en-GB" b="1" dirty="0" smtClean="0"/>
              <a:t>Add on (ESS)</a:t>
            </a:r>
          </a:p>
          <a:p>
            <a:pPr lvl="1"/>
            <a:r>
              <a:rPr lang="en-US" dirty="0" smtClean="0"/>
              <a:t>None planned</a:t>
            </a:r>
          </a:p>
          <a:p>
            <a:r>
              <a:rPr lang="en-GB" b="1" dirty="0" smtClean="0"/>
              <a:t>Motion control (TUM)</a:t>
            </a:r>
            <a:endParaRPr lang="en-US" b="1" dirty="0" smtClean="0"/>
          </a:p>
          <a:p>
            <a:pPr lvl="1"/>
            <a:r>
              <a:rPr lang="en-GB" dirty="0" smtClean="0"/>
              <a:t>A total of about 70 axes is anticipated resulting in 121k€.</a:t>
            </a:r>
          </a:p>
          <a:p>
            <a:r>
              <a:rPr lang="en-GB" b="1" dirty="0" smtClean="0"/>
              <a:t>White beam detectors (PSI)</a:t>
            </a:r>
          </a:p>
          <a:p>
            <a:pPr lvl="1"/>
            <a:r>
              <a:rPr lang="en-GB" dirty="0" smtClean="0"/>
              <a:t>One versatile detector system is included in this option, cost based on experience is 180k€. [198k€]</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Details</a:t>
            </a:r>
            <a:endParaRPr lang="en-US" dirty="0"/>
          </a:p>
        </p:txBody>
      </p:sp>
      <p:sp>
        <p:nvSpPr>
          <p:cNvPr id="3" name="Content Placeholder 2"/>
          <p:cNvSpPr>
            <a:spLocks noGrp="1"/>
          </p:cNvSpPr>
          <p:nvPr>
            <p:ph idx="1"/>
          </p:nvPr>
        </p:nvSpPr>
        <p:spPr/>
        <p:txBody>
          <a:bodyPr/>
          <a:lstStyle/>
          <a:p>
            <a:r>
              <a:rPr lang="en-GB" b="1" dirty="0" smtClean="0"/>
              <a:t>Time of flight detectors (ESS)</a:t>
            </a:r>
            <a:endParaRPr lang="en-US" b="1" dirty="0" smtClean="0"/>
          </a:p>
          <a:p>
            <a:pPr lvl="1"/>
            <a:r>
              <a:rPr lang="en-GB" dirty="0" smtClean="0"/>
              <a:t>No </a:t>
            </a:r>
            <a:r>
              <a:rPr lang="en-GB" dirty="0" err="1" smtClean="0"/>
              <a:t>ToF</a:t>
            </a:r>
            <a:r>
              <a:rPr lang="en-GB" dirty="0" smtClean="0"/>
              <a:t> detectors are planned for option 1.</a:t>
            </a:r>
            <a:r>
              <a:rPr lang="en-US" dirty="0" smtClean="0"/>
              <a:t> </a:t>
            </a:r>
          </a:p>
          <a:p>
            <a:r>
              <a:rPr lang="en-GB" b="1" dirty="0" smtClean="0"/>
              <a:t>Shielding (TUM)</a:t>
            </a:r>
            <a:endParaRPr lang="en-US" b="1" dirty="0" smtClean="0"/>
          </a:p>
          <a:p>
            <a:pPr lvl="1"/>
            <a:r>
              <a:rPr lang="en-GB" dirty="0" smtClean="0"/>
              <a:t>Shielding cost for estimated based on the Preliminary Shielding Design by Stuart Ansell and ESS cost book values for concrete, steel, lead and B4C as well as an assumed 33k€/t for Tungsten. Net total is 2,245k€ [2,964k€].</a:t>
            </a:r>
            <a:r>
              <a:rPr lang="en-US" dirty="0" smtClean="0"/>
              <a:t> (see next slide)</a:t>
            </a:r>
          </a:p>
          <a:p>
            <a:r>
              <a:rPr lang="en-GB" b="1" dirty="0" smtClean="0"/>
              <a:t>Infrastructure, Vacuum and PSS (TUM)</a:t>
            </a:r>
            <a:endParaRPr lang="en-US" b="1" dirty="0" smtClean="0"/>
          </a:p>
          <a:p>
            <a:pPr lvl="1"/>
            <a:r>
              <a:rPr lang="en-GB" dirty="0" smtClean="0"/>
              <a:t>All numbers based on ESS cost values.</a:t>
            </a:r>
            <a:r>
              <a:rPr lang="en-US" dirty="0" smtClean="0"/>
              <a:t> </a:t>
            </a:r>
            <a:endParaRPr lang="en-US" dirty="0"/>
          </a:p>
        </p:txBody>
      </p:sp>
    </p:spTree>
  </p:cSld>
  <p:clrMapOvr>
    <a:masterClrMapping/>
  </p:clrMapOvr>
</p:sld>
</file>

<file path=ppt/theme/theme1.xml><?xml version="1.0" encoding="utf-8"?>
<a:theme xmlns:a="http://schemas.openxmlformats.org/drawingml/2006/main" name="TUM_Vorlage_hellblau">
  <a:themeElements>
    <a:clrScheme name="Leere Präsentation 1">
      <a:dk1>
        <a:srgbClr val="000000"/>
      </a:dk1>
      <a:lt1>
        <a:srgbClr val="FFFFFF"/>
      </a:lt1>
      <a:dk2>
        <a:srgbClr val="0065BD"/>
      </a:dk2>
      <a:lt2>
        <a:srgbClr val="005293"/>
      </a:lt2>
      <a:accent1>
        <a:srgbClr val="A2AD00"/>
      </a:accent1>
      <a:accent2>
        <a:srgbClr val="E37222"/>
      </a:accent2>
      <a:accent3>
        <a:srgbClr val="AAB8DB"/>
      </a:accent3>
      <a:accent4>
        <a:srgbClr val="DADADA"/>
      </a:accent4>
      <a:accent5>
        <a:srgbClr val="CED3AA"/>
      </a:accent5>
      <a:accent6>
        <a:srgbClr val="CE671E"/>
      </a:accent6>
      <a:hlink>
        <a:srgbClr val="DAD7CB"/>
      </a:hlink>
      <a:folHlink>
        <a:srgbClr val="9C9D9F"/>
      </a:folHlink>
    </a:clrScheme>
    <a:fontScheme name="Leere Präsentatio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de-DE" sz="20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de-DE" sz="20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Leere Präsentation 1">
        <a:dk1>
          <a:srgbClr val="000000"/>
        </a:dk1>
        <a:lt1>
          <a:srgbClr val="FFFFFF"/>
        </a:lt1>
        <a:dk2>
          <a:srgbClr val="0065BD"/>
        </a:dk2>
        <a:lt2>
          <a:srgbClr val="005293"/>
        </a:lt2>
        <a:accent1>
          <a:srgbClr val="A2AD00"/>
        </a:accent1>
        <a:accent2>
          <a:srgbClr val="E37222"/>
        </a:accent2>
        <a:accent3>
          <a:srgbClr val="AAB8DB"/>
        </a:accent3>
        <a:accent4>
          <a:srgbClr val="DADADA"/>
        </a:accent4>
        <a:accent5>
          <a:srgbClr val="CED3AA"/>
        </a:accent5>
        <a:accent6>
          <a:srgbClr val="CE671E"/>
        </a:accent6>
        <a:hlink>
          <a:srgbClr val="DAD7CB"/>
        </a:hlink>
        <a:folHlink>
          <a:srgbClr val="9C9D9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ODIN_Presentation_Template_01.potx</Template>
  <TotalTime>2859</TotalTime>
  <Words>1435</Words>
  <Application>Microsoft Macintosh PowerPoint</Application>
  <PresentationFormat>On-screen Show (4:3)</PresentationFormat>
  <Paragraphs>430</Paragraphs>
  <Slides>15</Slides>
  <Notes>1</Notes>
  <HiddenSlides>0</HiddenSlides>
  <MMClips>0</MMClips>
  <ScaleCrop>false</ScaleCrop>
  <HeadingPairs>
    <vt:vector size="4" baseType="variant">
      <vt:variant>
        <vt:lpstr>Design Template</vt:lpstr>
      </vt:variant>
      <vt:variant>
        <vt:i4>1</vt:i4>
      </vt:variant>
      <vt:variant>
        <vt:lpstr>Slide Titles</vt:lpstr>
      </vt:variant>
      <vt:variant>
        <vt:i4>15</vt:i4>
      </vt:variant>
    </vt:vector>
  </HeadingPairs>
  <TitlesOfParts>
    <vt:vector size="16" baseType="lpstr">
      <vt:lpstr>TUM_Vorlage_hellblau</vt:lpstr>
      <vt:lpstr>ODIN: Configurations    </vt:lpstr>
      <vt:lpstr>Outline</vt:lpstr>
      <vt:lpstr>Scope within Cost Category A 9M€</vt:lpstr>
      <vt:lpstr>Schematic</vt:lpstr>
      <vt:lpstr>Budget, Cost Category A</vt:lpstr>
      <vt:lpstr>Detailed Labor Budget, Cost</vt:lpstr>
      <vt:lpstr>Budget Details</vt:lpstr>
      <vt:lpstr>Budget Details</vt:lpstr>
      <vt:lpstr>Budget Details</vt:lpstr>
      <vt:lpstr>Shielding Cost Calculation</vt:lpstr>
      <vt:lpstr>Scope within Cost Category, 9 M€</vt:lpstr>
      <vt:lpstr>Summary and Conclusions II</vt:lpstr>
      <vt:lpstr>Summary and Conclusions III</vt:lpstr>
      <vt:lpstr>Flux Comparison</vt:lpstr>
      <vt:lpstr>Slide 15</vt:lpstr>
    </vt:vector>
  </TitlesOfParts>
  <Company>UC Davis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ODIN: Science case and high-level requirements  </dc:title>
  <dc:creator>Michael Lerche</dc:creator>
  <cp:lastModifiedBy>Michael Lerche</cp:lastModifiedBy>
  <cp:revision>38</cp:revision>
  <dcterms:created xsi:type="dcterms:W3CDTF">2016-10-07T07:38:44Z</dcterms:created>
  <dcterms:modified xsi:type="dcterms:W3CDTF">2016-10-07T08:22:05Z</dcterms:modified>
</cp:coreProperties>
</file>