
<file path=[Content_Types].xml><?xml version="1.0" encoding="utf-8"?>
<Types xmlns="http://schemas.openxmlformats.org/package/2006/content-types">
  <Default Extension="emf" ContentType="image/x-emf"/>
  <Override PartName="/docProps/core.xml" ContentType="application/vnd.openxmlformats-package.core-properties+xml"/>
  <Override PartName="/ppt/theme/theme3.xml" ContentType="application/vnd.openxmlformats-officedocument.them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4" r:id="rId3"/>
    <p:sldId id="317" r:id="rId4"/>
    <p:sldId id="285" r:id="rId5"/>
    <p:sldId id="286" r:id="rId6"/>
    <p:sldId id="287" r:id="rId7"/>
    <p:sldId id="288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9E76B-BB2D-7544-8E61-AFAAC4211BAF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1E3FD-746D-CD4D-895C-53B9F272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5856-8698-7D41-B001-35FC37D49D9B}" type="datetimeFigureOut">
              <a:rPr lang="en-US" smtClean="0"/>
              <a:pPr/>
              <a:t>9/29/16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440FA-5A3A-0446-A74E-A8773403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0700" y="2735860"/>
            <a:ext cx="8128000" cy="1295400"/>
          </a:xfrm>
        </p:spPr>
        <p:txBody>
          <a:bodyPr/>
          <a:lstStyle>
            <a:lvl1pPr algn="ctr">
              <a:defRPr sz="3200" b="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336060"/>
            <a:ext cx="81280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508000" y="6400800"/>
            <a:ext cx="8153400" cy="30480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smtClean="0"/>
              <a:t>ODIN Scope Setting Meeting, ESS Headquarters, Lund</a:t>
            </a:r>
            <a:endParaRPr lang="en-US"/>
          </a:p>
        </p:txBody>
      </p:sp>
      <p:pic>
        <p:nvPicPr>
          <p:cNvPr id="12" name="Picture 29" descr="U:\Logos und Grafiken\TUMLogo_oZ_Vollfl_blau_RG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4920" y="423276"/>
            <a:ext cx="1026072" cy="54167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 1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 t="24270"/>
          <a:stretch>
            <a:fillRect/>
          </a:stretch>
        </p:blipFill>
        <p:spPr bwMode="auto">
          <a:xfrm>
            <a:off x="7674946" y="1994202"/>
            <a:ext cx="1016000" cy="27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46531"/>
          <a:stretch>
            <a:fillRect/>
          </a:stretch>
        </p:blipFill>
        <p:spPr bwMode="auto">
          <a:xfrm>
            <a:off x="7866387" y="1213109"/>
            <a:ext cx="576926" cy="57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453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Oct. 5th.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ODIN Scope Setting Meeting, ESS Headquarters, Lund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1288F-6C5F-6A48-B6D2-5A150C0260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Bild 14" descr="PSI-Logo_narrow_30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063790" y="295226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52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692275"/>
            <a:ext cx="3987800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92275"/>
            <a:ext cx="3987800" cy="4479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Oct. 5th.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ODIN Scope Setting Meeting, ESS Headquarters, Lund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1288F-6C5F-6A48-B6D2-5A150C02608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Bild 14" descr="PSI-Logo_narrow_30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063790" y="295226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157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849790"/>
            <a:ext cx="8128000" cy="60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01800"/>
            <a:ext cx="81280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1" y="6400800"/>
            <a:ext cx="121075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/>
            </a:lvl1pPr>
          </a:lstStyle>
          <a:p>
            <a:r>
              <a:rPr lang="en-US" smtClean="0"/>
              <a:t>Oct. 5th. 2016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6114" y="6400800"/>
            <a:ext cx="516580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r>
              <a:rPr lang="en-US" smtClean="0"/>
              <a:t>ODIN Scope Setting Meeting, ESS Headquarters, Lund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38376" y="6400800"/>
            <a:ext cx="119762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8A1288F-6C5F-6A48-B6D2-5A150C0260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224653" y="479425"/>
            <a:ext cx="184619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0" noProof="0" dirty="0" err="1" smtClean="0">
                <a:solidFill>
                  <a:schemeClr val="bg2"/>
                </a:solidFill>
              </a:rPr>
              <a:t>Technische</a:t>
            </a:r>
            <a:r>
              <a:rPr lang="en-US" sz="900" b="0" noProof="0" dirty="0" smtClean="0">
                <a:solidFill>
                  <a:schemeClr val="bg2"/>
                </a:solidFill>
              </a:rPr>
              <a:t> </a:t>
            </a:r>
            <a:r>
              <a:rPr lang="en-US" sz="900" b="0" noProof="0" dirty="0" err="1" smtClean="0">
                <a:solidFill>
                  <a:schemeClr val="bg2"/>
                </a:solidFill>
              </a:rPr>
              <a:t>Universität</a:t>
            </a:r>
            <a:r>
              <a:rPr lang="en-US" sz="900" b="0" noProof="0" dirty="0" smtClean="0">
                <a:solidFill>
                  <a:schemeClr val="bg2"/>
                </a:solidFill>
              </a:rPr>
              <a:t> </a:t>
            </a:r>
            <a:r>
              <a:rPr lang="en-US" sz="900" b="0" noProof="0" dirty="0" err="1" smtClean="0">
                <a:solidFill>
                  <a:schemeClr val="bg2"/>
                </a:solidFill>
              </a:rPr>
              <a:t>München</a:t>
            </a:r>
            <a:endParaRPr lang="en-US" sz="900" b="0" noProof="0" dirty="0">
              <a:solidFill>
                <a:schemeClr val="bg2"/>
              </a:solidFill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noProof="0">
              <a:latin typeface="Arial" pitchFamily="34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 noProof="0">
              <a:latin typeface="Arial" pitchFamily="34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pic>
        <p:nvPicPr>
          <p:cNvPr id="42" name="Picture 29" descr="U:\Logos und Grafiken\TUMLogo_oZ_Vollfl_blau_RGB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9778" y="325438"/>
            <a:ext cx="604440" cy="319088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11382" y="217996"/>
            <a:ext cx="864657" cy="46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4" descr="PSI-Logo_narrow_30k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rcRect/>
          <a:stretch>
            <a:fillRect/>
          </a:stretch>
        </p:blipFill>
        <p:spPr bwMode="auto">
          <a:xfrm>
            <a:off x="4063790" y="295226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tx1"/>
          </a:solidFill>
          <a:latin typeface="+mj-lt"/>
          <a:ea typeface="ＭＳ Ｐゴシック" pitchFamily="-65" charset="-128"/>
          <a:cs typeface="ＭＳ Ｐゴシック" pitchFamily="18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1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1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1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Char char="§"/>
        <a:defRPr sz="2000" b="0">
          <a:solidFill>
            <a:schemeClr val="tx1"/>
          </a:solidFill>
          <a:latin typeface="+mn-lt"/>
          <a:ea typeface="ＭＳ Ｐゴシック" pitchFamily="-65" charset="-128"/>
          <a:cs typeface="ＭＳ Ｐゴシック" pitchFamily="18" charset="-128"/>
        </a:defRPr>
      </a:lvl1pPr>
      <a:lvl2pPr marL="534988" indent="-2682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Lucida Grande"/>
        <a:buChar char="□"/>
        <a:defRPr sz="2000" b="0">
          <a:solidFill>
            <a:schemeClr val="tx1"/>
          </a:solidFill>
          <a:latin typeface="+mn-lt"/>
          <a:ea typeface="ＭＳ Ｐゴシック" pitchFamily="-65" charset="-128"/>
        </a:defRPr>
      </a:lvl2pPr>
      <a:lvl3pPr marL="801688" indent="-2667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Lucida Grande"/>
        <a:buChar char="□"/>
        <a:defRPr sz="2000" b="0">
          <a:solidFill>
            <a:schemeClr val="tx1"/>
          </a:solidFill>
          <a:latin typeface="+mn-lt"/>
          <a:ea typeface="ＭＳ Ｐゴシック" pitchFamily="-65" charset="-128"/>
        </a:defRPr>
      </a:lvl3pPr>
      <a:lvl4pPr marL="1079500" indent="-2778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Lucida Grande"/>
        <a:buChar char="□"/>
        <a:defRPr sz="2000" b="0">
          <a:solidFill>
            <a:schemeClr val="tx1"/>
          </a:solidFill>
          <a:latin typeface="+mn-lt"/>
          <a:ea typeface="ＭＳ Ｐゴシック" pitchFamily="-65" charset="-128"/>
        </a:defRPr>
      </a:lvl4pPr>
      <a:lvl5pPr marL="1346200" indent="-2667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Lucida Grande"/>
        <a:buChar char="□"/>
        <a:defRPr sz="2000" b="0"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ODIN:</a:t>
            </a:r>
            <a:r>
              <a:rPr lang="en-US" dirty="0" smtClean="0"/>
              <a:t> Draft Timeline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. </a:t>
            </a:r>
            <a:r>
              <a:rPr lang="en-US" dirty="0" smtClean="0"/>
              <a:t>Lerche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</a:t>
            </a:r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01800"/>
            <a:ext cx="8128000" cy="2293627"/>
          </a:xfrm>
        </p:spPr>
        <p:txBody>
          <a:bodyPr/>
          <a:lstStyle/>
          <a:p>
            <a:r>
              <a:rPr lang="en-US" dirty="0" smtClean="0"/>
              <a:t>Design Phase 2/2017-3/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Procurement and Assembly 1/2018-6/</a:t>
            </a:r>
            <a:r>
              <a:rPr lang="en-US" dirty="0" smtClean="0"/>
              <a:t>2020</a:t>
            </a:r>
          </a:p>
          <a:p>
            <a:r>
              <a:rPr lang="en-US" dirty="0" smtClean="0"/>
              <a:t>Installation 1/2020-2/</a:t>
            </a:r>
            <a:r>
              <a:rPr lang="en-US" dirty="0" smtClean="0"/>
              <a:t>2021</a:t>
            </a:r>
          </a:p>
          <a:p>
            <a:r>
              <a:rPr lang="en-US" dirty="0" smtClean="0"/>
              <a:t>Cold commissioning 1/2021-9/</a:t>
            </a:r>
            <a:r>
              <a:rPr lang="en-US" dirty="0" smtClean="0"/>
              <a:t>2021</a:t>
            </a:r>
          </a:p>
          <a:p>
            <a:r>
              <a:rPr lang="en-US" dirty="0" smtClean="0"/>
              <a:t>Hot commissioning 9/2021-11/2022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5th.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ODIN Scope Setting Meeting, ESS Headquarters,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522070" y="4096525"/>
            <a:ext cx="8115311" cy="2114550"/>
            <a:chOff x="36" y="-19"/>
            <a:chExt cx="710" cy="185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36" y="-1"/>
              <a:ext cx="710" cy="16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A8A8A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2" descr="21 März"/>
            <p:cNvSpPr>
              <a:spLocks noChangeArrowheads="1"/>
            </p:cNvSpPr>
            <p:nvPr/>
          </p:nvSpPr>
          <p:spPr bwMode="auto">
            <a:xfrm>
              <a:off x="55" y="-19"/>
              <a:ext cx="6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Mar. 2017</a:t>
              </a:r>
              <a:endParaRPr lang="de-DE">
                <a:latin typeface="Arial" charset="0"/>
              </a:endParaRPr>
            </a:p>
          </p:txBody>
        </p:sp>
        <p:sp>
          <p:nvSpPr>
            <p:cNvPr id="10" name="Freeform 21"/>
            <p:cNvSpPr>
              <a:spLocks noChangeArrowheads="1"/>
            </p:cNvSpPr>
            <p:nvPr/>
          </p:nvSpPr>
          <p:spPr bwMode="auto">
            <a:xfrm>
              <a:off x="5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 descr="11 Dezember"/>
            <p:cNvSpPr>
              <a:spLocks noChangeArrowheads="1"/>
            </p:cNvSpPr>
            <p:nvPr/>
          </p:nvSpPr>
          <p:spPr bwMode="auto">
            <a:xfrm>
              <a:off x="144" y="-18"/>
              <a:ext cx="76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Dec. 2017</a:t>
              </a:r>
              <a:endParaRPr lang="de-DE">
                <a:latin typeface="Arial" charset="0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14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8" descr="01 September"/>
            <p:cNvSpPr>
              <a:spLocks noChangeArrowheads="1"/>
            </p:cNvSpPr>
            <p:nvPr/>
          </p:nvSpPr>
          <p:spPr bwMode="auto">
            <a:xfrm>
              <a:off x="233" y="-18"/>
              <a:ext cx="80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Sep.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14" name="Freeform 17"/>
            <p:cNvSpPr>
              <a:spLocks noChangeArrowheads="1"/>
            </p:cNvSpPr>
            <p:nvPr/>
          </p:nvSpPr>
          <p:spPr bwMode="auto">
            <a:xfrm>
              <a:off x="232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 descr="21 Mai"/>
            <p:cNvSpPr>
              <a:spLocks noChangeArrowheads="1"/>
            </p:cNvSpPr>
            <p:nvPr/>
          </p:nvSpPr>
          <p:spPr bwMode="auto">
            <a:xfrm>
              <a:off x="321" y="-19"/>
              <a:ext cx="5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May 2019</a:t>
              </a:r>
              <a:endParaRPr lang="de-DE">
                <a:latin typeface="Arial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2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 descr="11 Februar"/>
            <p:cNvSpPr>
              <a:spLocks noChangeArrowheads="1"/>
            </p:cNvSpPr>
            <p:nvPr/>
          </p:nvSpPr>
          <p:spPr bwMode="auto">
            <a:xfrm>
              <a:off x="410" y="-18"/>
              <a:ext cx="63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Feb.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40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 descr="01 November"/>
            <p:cNvSpPr>
              <a:spLocks noChangeArrowheads="1"/>
            </p:cNvSpPr>
            <p:nvPr/>
          </p:nvSpPr>
          <p:spPr bwMode="auto">
            <a:xfrm>
              <a:off x="499" y="-18"/>
              <a:ext cx="7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Nov.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498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0" descr="21 Juli"/>
            <p:cNvSpPr>
              <a:spLocks noChangeArrowheads="1"/>
            </p:cNvSpPr>
            <p:nvPr/>
          </p:nvSpPr>
          <p:spPr bwMode="auto">
            <a:xfrm>
              <a:off x="587" y="-19"/>
              <a:ext cx="56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Jul.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2" name="Freeform 9"/>
            <p:cNvSpPr>
              <a:spLocks noChangeArrowheads="1"/>
            </p:cNvSpPr>
            <p:nvPr/>
          </p:nvSpPr>
          <p:spPr bwMode="auto">
            <a:xfrm>
              <a:off x="586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8" descr="11 April"/>
            <p:cNvSpPr>
              <a:spLocks noChangeArrowheads="1"/>
            </p:cNvSpPr>
            <p:nvPr/>
          </p:nvSpPr>
          <p:spPr bwMode="auto">
            <a:xfrm>
              <a:off x="676" y="-19"/>
              <a:ext cx="63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Apr. 2022</a:t>
              </a:r>
              <a:endParaRPr lang="de-DE">
                <a:latin typeface="Arial" charset="0"/>
              </a:endParaRPr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 descr="ODIN Design Phase&#10;Di 31.01.17 - Mo 26.03.18"/>
            <p:cNvSpPr>
              <a:spLocks noChangeArrowheads="1"/>
            </p:cNvSpPr>
            <p:nvPr/>
          </p:nvSpPr>
          <p:spPr bwMode="auto">
            <a:xfrm>
              <a:off x="37" y="0"/>
              <a:ext cx="142" cy="33"/>
            </a:xfrm>
            <a:prstGeom prst="rect">
              <a:avLst/>
            </a:prstGeom>
            <a:gradFill rotWithShape="0">
              <a:gsLst>
                <a:gs pos="0">
                  <a:srgbClr val="12C864"/>
                </a:gs>
                <a:gs pos="60001">
                  <a:srgbClr val="00853C"/>
                </a:gs>
                <a:gs pos="70001">
                  <a:srgbClr val="00853C"/>
                </a:gs>
                <a:gs pos="100000">
                  <a:srgbClr val="12C864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Design Phase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Feb. 2017 – Mar.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26" name="Rectangle 5" descr="ODIN Procurement and Assembly&#10;Mo 01.01.18 - Fr 29.05.20"/>
            <p:cNvSpPr>
              <a:spLocks noChangeArrowheads="1"/>
            </p:cNvSpPr>
            <p:nvPr/>
          </p:nvSpPr>
          <p:spPr bwMode="auto">
            <a:xfrm>
              <a:off x="149" y="33"/>
              <a:ext cx="297" cy="33"/>
            </a:xfrm>
            <a:prstGeom prst="rect">
              <a:avLst/>
            </a:prstGeom>
            <a:gradFill rotWithShape="0">
              <a:gsLst>
                <a:gs pos="0">
                  <a:srgbClr val="0B327E"/>
                </a:gs>
                <a:gs pos="60001">
                  <a:srgbClr val="001135"/>
                </a:gs>
                <a:gs pos="70001">
                  <a:srgbClr val="001135"/>
                </a:gs>
                <a:gs pos="100000">
                  <a:srgbClr val="0B327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Procurement and Assembly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2018 - Jun.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7" name="Rectangle 4" descr="ODIN Installation&#10;Mi 01.01.20 - Di 09.02.21"/>
            <p:cNvSpPr>
              <a:spLocks noChangeArrowheads="1"/>
            </p:cNvSpPr>
            <p:nvPr/>
          </p:nvSpPr>
          <p:spPr bwMode="auto">
            <a:xfrm>
              <a:off x="395" y="66"/>
              <a:ext cx="137" cy="33"/>
            </a:xfrm>
            <a:prstGeom prst="rect">
              <a:avLst/>
            </a:prstGeom>
            <a:gradFill rotWithShape="0">
              <a:gsLst>
                <a:gs pos="0">
                  <a:srgbClr val="834EAB"/>
                </a:gs>
                <a:gs pos="60001">
                  <a:srgbClr val="59267F"/>
                </a:gs>
                <a:gs pos="70001">
                  <a:srgbClr val="59267F"/>
                </a:gs>
                <a:gs pos="100000">
                  <a:srgbClr val="834EAB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Installation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2020- Feb.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8" name="Rectangle 3" descr="ODIN Cold Commisioning&#10;Fr 01.01.21 - Do 09.09.21"/>
            <p:cNvSpPr>
              <a:spLocks noChangeArrowheads="1"/>
            </p:cNvSpPr>
            <p:nvPr/>
          </p:nvSpPr>
          <p:spPr bwMode="auto">
            <a:xfrm>
              <a:off x="518" y="99"/>
              <a:ext cx="85" cy="33"/>
            </a:xfrm>
            <a:prstGeom prst="rect">
              <a:avLst/>
            </a:prstGeom>
            <a:gradFill rotWithShape="0">
              <a:gsLst>
                <a:gs pos="0">
                  <a:srgbClr val="2EB9EC"/>
                </a:gs>
                <a:gs pos="60001">
                  <a:srgbClr val="0090C5"/>
                </a:gs>
                <a:gs pos="70001">
                  <a:srgbClr val="0090C5"/>
                </a:gs>
                <a:gs pos="100000">
                  <a:srgbClr val="2EB9E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Cold Comm.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Jan.‘21 – Sep.‘21</a:t>
              </a:r>
              <a:endParaRPr lang="de-DE">
                <a:latin typeface="Arial" charset="0"/>
              </a:endParaRPr>
            </a:p>
          </p:txBody>
        </p:sp>
        <p:sp>
          <p:nvSpPr>
            <p:cNvPr id="29" name="Rectangle 2" descr="ODIN Hot Commisioning&#10;Fr 10.09.21 - Do 03.11.22"/>
            <p:cNvSpPr>
              <a:spLocks noChangeArrowheads="1"/>
            </p:cNvSpPr>
            <p:nvPr/>
          </p:nvSpPr>
          <p:spPr bwMode="auto">
            <a:xfrm>
              <a:off x="602" y="132"/>
              <a:ext cx="143" cy="33"/>
            </a:xfrm>
            <a:prstGeom prst="rect">
              <a:avLst/>
            </a:prstGeom>
            <a:gradFill rotWithShape="0">
              <a:gsLst>
                <a:gs pos="0">
                  <a:srgbClr val="ED3C3C"/>
                </a:gs>
                <a:gs pos="60001">
                  <a:srgbClr val="D40000"/>
                </a:gs>
                <a:gs pos="70001">
                  <a:srgbClr val="D40000"/>
                </a:gs>
                <a:gs pos="100000">
                  <a:srgbClr val="ED3C3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Hot Commisioning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Sep. 2021- Nov. 2022</a:t>
              </a:r>
              <a:endParaRPr lang="de-DE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</a:t>
            </a:r>
            <a:r>
              <a:rPr lang="en-US" dirty="0" smtClean="0"/>
              <a:t>Timeline -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01800"/>
            <a:ext cx="8128000" cy="2293627"/>
          </a:xfrm>
        </p:spPr>
        <p:txBody>
          <a:bodyPr/>
          <a:lstStyle/>
          <a:p>
            <a:r>
              <a:rPr lang="en-US" dirty="0" smtClean="0"/>
              <a:t>Design Phase 2/2017-3/2018</a:t>
            </a:r>
          </a:p>
          <a:p>
            <a:pPr lvl="1"/>
            <a:r>
              <a:rPr lang="en-US" sz="1800" dirty="0" smtClean="0"/>
              <a:t>Full </a:t>
            </a:r>
            <a:r>
              <a:rPr lang="en-US" sz="1800" dirty="0" err="1" smtClean="0"/>
              <a:t>McStas</a:t>
            </a:r>
            <a:r>
              <a:rPr lang="en-US" sz="1800" dirty="0" smtClean="0"/>
              <a:t> simulation of chopper system and Guide</a:t>
            </a:r>
          </a:p>
          <a:p>
            <a:pPr lvl="2"/>
            <a:r>
              <a:rPr lang="en-US" sz="1600" dirty="0" smtClean="0"/>
              <a:t>Potential chopper opening re-design and diameter </a:t>
            </a:r>
            <a:r>
              <a:rPr lang="en-US" sz="1600" dirty="0" smtClean="0"/>
              <a:t>increase</a:t>
            </a:r>
          </a:p>
          <a:p>
            <a:pPr lvl="2"/>
            <a:r>
              <a:rPr lang="en-US" sz="1600" dirty="0" smtClean="0"/>
              <a:t>Bunker pillar conflicts</a:t>
            </a:r>
            <a:endParaRPr lang="en-US" sz="1600" dirty="0" smtClean="0"/>
          </a:p>
          <a:p>
            <a:pPr lvl="1"/>
            <a:r>
              <a:rPr lang="en-US" sz="1800" dirty="0" smtClean="0"/>
              <a:t>Complete Shielding calculation and design</a:t>
            </a:r>
          </a:p>
          <a:p>
            <a:pPr lvl="2"/>
            <a:r>
              <a:rPr lang="en-US" sz="1600" dirty="0" smtClean="0"/>
              <a:t>Cave</a:t>
            </a:r>
          </a:p>
          <a:p>
            <a:pPr lvl="2"/>
            <a:r>
              <a:rPr lang="en-US" sz="1600" dirty="0" smtClean="0"/>
              <a:t>Heavy shutter</a:t>
            </a:r>
          </a:p>
          <a:p>
            <a:pPr lvl="2"/>
            <a:r>
              <a:rPr lang="en-US" sz="1600" dirty="0" smtClean="0"/>
              <a:t>Collimator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5th.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ODIN Scope Setting Meeting, ESS Headquarters,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522070" y="4096525"/>
            <a:ext cx="8115311" cy="2114550"/>
            <a:chOff x="36" y="-19"/>
            <a:chExt cx="710" cy="185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36" y="-1"/>
              <a:ext cx="710" cy="16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A8A8A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2" descr="21 März"/>
            <p:cNvSpPr>
              <a:spLocks noChangeArrowheads="1"/>
            </p:cNvSpPr>
            <p:nvPr/>
          </p:nvSpPr>
          <p:spPr bwMode="auto">
            <a:xfrm>
              <a:off x="55" y="-19"/>
              <a:ext cx="6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Mar. 2017</a:t>
              </a:r>
              <a:endParaRPr lang="de-DE">
                <a:latin typeface="Arial" charset="0"/>
              </a:endParaRPr>
            </a:p>
          </p:txBody>
        </p:sp>
        <p:sp>
          <p:nvSpPr>
            <p:cNvPr id="10" name="Freeform 21"/>
            <p:cNvSpPr>
              <a:spLocks noChangeArrowheads="1"/>
            </p:cNvSpPr>
            <p:nvPr/>
          </p:nvSpPr>
          <p:spPr bwMode="auto">
            <a:xfrm>
              <a:off x="5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 descr="11 Dezember"/>
            <p:cNvSpPr>
              <a:spLocks noChangeArrowheads="1"/>
            </p:cNvSpPr>
            <p:nvPr/>
          </p:nvSpPr>
          <p:spPr bwMode="auto">
            <a:xfrm>
              <a:off x="144" y="-18"/>
              <a:ext cx="76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Dec. 2017</a:t>
              </a:r>
              <a:endParaRPr lang="de-DE">
                <a:latin typeface="Arial" charset="0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14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8" descr="01 September"/>
            <p:cNvSpPr>
              <a:spLocks noChangeArrowheads="1"/>
            </p:cNvSpPr>
            <p:nvPr/>
          </p:nvSpPr>
          <p:spPr bwMode="auto">
            <a:xfrm>
              <a:off x="233" y="-18"/>
              <a:ext cx="80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Sep.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14" name="Freeform 17"/>
            <p:cNvSpPr>
              <a:spLocks noChangeArrowheads="1"/>
            </p:cNvSpPr>
            <p:nvPr/>
          </p:nvSpPr>
          <p:spPr bwMode="auto">
            <a:xfrm>
              <a:off x="232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 descr="21 Mai"/>
            <p:cNvSpPr>
              <a:spLocks noChangeArrowheads="1"/>
            </p:cNvSpPr>
            <p:nvPr/>
          </p:nvSpPr>
          <p:spPr bwMode="auto">
            <a:xfrm>
              <a:off x="321" y="-19"/>
              <a:ext cx="5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May 2019</a:t>
              </a:r>
              <a:endParaRPr lang="de-DE">
                <a:latin typeface="Arial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2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 descr="11 Februar"/>
            <p:cNvSpPr>
              <a:spLocks noChangeArrowheads="1"/>
            </p:cNvSpPr>
            <p:nvPr/>
          </p:nvSpPr>
          <p:spPr bwMode="auto">
            <a:xfrm>
              <a:off x="410" y="-18"/>
              <a:ext cx="63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Feb.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40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 descr="01 November"/>
            <p:cNvSpPr>
              <a:spLocks noChangeArrowheads="1"/>
            </p:cNvSpPr>
            <p:nvPr/>
          </p:nvSpPr>
          <p:spPr bwMode="auto">
            <a:xfrm>
              <a:off x="499" y="-18"/>
              <a:ext cx="7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Nov.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498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0" descr="21 Juli"/>
            <p:cNvSpPr>
              <a:spLocks noChangeArrowheads="1"/>
            </p:cNvSpPr>
            <p:nvPr/>
          </p:nvSpPr>
          <p:spPr bwMode="auto">
            <a:xfrm>
              <a:off x="587" y="-19"/>
              <a:ext cx="56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Jul.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2" name="Freeform 9"/>
            <p:cNvSpPr>
              <a:spLocks noChangeArrowheads="1"/>
            </p:cNvSpPr>
            <p:nvPr/>
          </p:nvSpPr>
          <p:spPr bwMode="auto">
            <a:xfrm>
              <a:off x="586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8" descr="11 April"/>
            <p:cNvSpPr>
              <a:spLocks noChangeArrowheads="1"/>
            </p:cNvSpPr>
            <p:nvPr/>
          </p:nvSpPr>
          <p:spPr bwMode="auto">
            <a:xfrm>
              <a:off x="676" y="-19"/>
              <a:ext cx="63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Apr. 2022</a:t>
              </a:r>
              <a:endParaRPr lang="de-DE">
                <a:latin typeface="Arial" charset="0"/>
              </a:endParaRPr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 descr="ODIN Design Phase&#10;Di 31.01.17 - Mo 26.03.18"/>
            <p:cNvSpPr>
              <a:spLocks noChangeArrowheads="1"/>
            </p:cNvSpPr>
            <p:nvPr/>
          </p:nvSpPr>
          <p:spPr bwMode="auto">
            <a:xfrm>
              <a:off x="37" y="0"/>
              <a:ext cx="142" cy="33"/>
            </a:xfrm>
            <a:prstGeom prst="rect">
              <a:avLst/>
            </a:prstGeom>
            <a:gradFill rotWithShape="0">
              <a:gsLst>
                <a:gs pos="0">
                  <a:srgbClr val="12C864"/>
                </a:gs>
                <a:gs pos="60001">
                  <a:srgbClr val="00853C"/>
                </a:gs>
                <a:gs pos="70001">
                  <a:srgbClr val="00853C"/>
                </a:gs>
                <a:gs pos="100000">
                  <a:srgbClr val="12C864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Design Phase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Feb. 2017 – Mar.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26" name="Rectangle 5" descr="ODIN Procurement and Assembly&#10;Mo 01.01.18 - Fr 29.05.20"/>
            <p:cNvSpPr>
              <a:spLocks noChangeArrowheads="1"/>
            </p:cNvSpPr>
            <p:nvPr/>
          </p:nvSpPr>
          <p:spPr bwMode="auto">
            <a:xfrm>
              <a:off x="149" y="33"/>
              <a:ext cx="297" cy="33"/>
            </a:xfrm>
            <a:prstGeom prst="rect">
              <a:avLst/>
            </a:prstGeom>
            <a:gradFill rotWithShape="0">
              <a:gsLst>
                <a:gs pos="0">
                  <a:srgbClr val="0B327E"/>
                </a:gs>
                <a:gs pos="60001">
                  <a:srgbClr val="001135"/>
                </a:gs>
                <a:gs pos="70001">
                  <a:srgbClr val="001135"/>
                </a:gs>
                <a:gs pos="100000">
                  <a:srgbClr val="0B327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Procurement and Assembly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2018 - Jun.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7" name="Rectangle 4" descr="ODIN Installation&#10;Mi 01.01.20 - Di 09.02.21"/>
            <p:cNvSpPr>
              <a:spLocks noChangeArrowheads="1"/>
            </p:cNvSpPr>
            <p:nvPr/>
          </p:nvSpPr>
          <p:spPr bwMode="auto">
            <a:xfrm>
              <a:off x="395" y="66"/>
              <a:ext cx="137" cy="33"/>
            </a:xfrm>
            <a:prstGeom prst="rect">
              <a:avLst/>
            </a:prstGeom>
            <a:gradFill rotWithShape="0">
              <a:gsLst>
                <a:gs pos="0">
                  <a:srgbClr val="834EAB"/>
                </a:gs>
                <a:gs pos="60001">
                  <a:srgbClr val="59267F"/>
                </a:gs>
                <a:gs pos="70001">
                  <a:srgbClr val="59267F"/>
                </a:gs>
                <a:gs pos="100000">
                  <a:srgbClr val="834EAB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Installation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2020- Feb.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8" name="Rectangle 3" descr="ODIN Cold Commisioning&#10;Fr 01.01.21 - Do 09.09.21"/>
            <p:cNvSpPr>
              <a:spLocks noChangeArrowheads="1"/>
            </p:cNvSpPr>
            <p:nvPr/>
          </p:nvSpPr>
          <p:spPr bwMode="auto">
            <a:xfrm>
              <a:off x="518" y="99"/>
              <a:ext cx="85" cy="33"/>
            </a:xfrm>
            <a:prstGeom prst="rect">
              <a:avLst/>
            </a:prstGeom>
            <a:gradFill rotWithShape="0">
              <a:gsLst>
                <a:gs pos="0">
                  <a:srgbClr val="2EB9EC"/>
                </a:gs>
                <a:gs pos="60001">
                  <a:srgbClr val="0090C5"/>
                </a:gs>
                <a:gs pos="70001">
                  <a:srgbClr val="0090C5"/>
                </a:gs>
                <a:gs pos="100000">
                  <a:srgbClr val="2EB9E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Cold Comm.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Jan.‘21 – Sep.‘21</a:t>
              </a:r>
              <a:endParaRPr lang="de-DE">
                <a:latin typeface="Arial" charset="0"/>
              </a:endParaRPr>
            </a:p>
          </p:txBody>
        </p:sp>
        <p:sp>
          <p:nvSpPr>
            <p:cNvPr id="29" name="Rectangle 2" descr="ODIN Hot Commisioning&#10;Fr 10.09.21 - Do 03.11.22"/>
            <p:cNvSpPr>
              <a:spLocks noChangeArrowheads="1"/>
            </p:cNvSpPr>
            <p:nvPr/>
          </p:nvSpPr>
          <p:spPr bwMode="auto">
            <a:xfrm>
              <a:off x="602" y="132"/>
              <a:ext cx="143" cy="33"/>
            </a:xfrm>
            <a:prstGeom prst="rect">
              <a:avLst/>
            </a:prstGeom>
            <a:gradFill rotWithShape="0">
              <a:gsLst>
                <a:gs pos="0">
                  <a:srgbClr val="ED3C3C"/>
                </a:gs>
                <a:gs pos="60001">
                  <a:srgbClr val="D40000"/>
                </a:gs>
                <a:gs pos="70001">
                  <a:srgbClr val="D40000"/>
                </a:gs>
                <a:gs pos="100000">
                  <a:srgbClr val="ED3C3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Hot Commisioning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Sep. 2021- Nov. 2022</a:t>
              </a:r>
              <a:endParaRPr lang="de-DE">
                <a:latin typeface="Arial" charset="0"/>
              </a:endParaRPr>
            </a:p>
          </p:txBody>
        </p:sp>
      </p:grpSp>
      <p:pic>
        <p:nvPicPr>
          <p:cNvPr id="30" name="Picture 2" descr="E:\_Projekte\Odin\Pixel\Heavy shutter\Heavy Shutter-L2000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439" y="1399040"/>
            <a:ext cx="1805942" cy="13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_Projekte\Odin\Pixel\Instruments\Heavy Aperture exchange Wheel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4960" y="2705788"/>
            <a:ext cx="2472421" cy="13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862205" y="2509066"/>
            <a:ext cx="81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E. </a:t>
            </a:r>
            <a:r>
              <a:rPr lang="en-US" sz="1000" dirty="0" err="1" smtClean="0"/>
              <a:t>Calzada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01800"/>
            <a:ext cx="8128000" cy="2293627"/>
          </a:xfrm>
        </p:spPr>
        <p:txBody>
          <a:bodyPr/>
          <a:lstStyle/>
          <a:p>
            <a:r>
              <a:rPr lang="en-US" dirty="0" smtClean="0"/>
              <a:t>Design Phase 2/2017-3/2018</a:t>
            </a:r>
          </a:p>
          <a:p>
            <a:pPr lvl="1"/>
            <a:r>
              <a:rPr lang="en-US" sz="1800" dirty="0" smtClean="0"/>
              <a:t>Guide enclosure</a:t>
            </a:r>
          </a:p>
          <a:p>
            <a:pPr lvl="1"/>
            <a:r>
              <a:rPr lang="en-US" sz="1800" dirty="0" smtClean="0"/>
              <a:t>Detectors</a:t>
            </a:r>
          </a:p>
          <a:p>
            <a:pPr lvl="1"/>
            <a:r>
              <a:rPr lang="en-US" sz="1800" dirty="0" smtClean="0"/>
              <a:t>Motion Control</a:t>
            </a:r>
          </a:p>
          <a:p>
            <a:pPr lvl="1"/>
            <a:r>
              <a:rPr lang="en-US" sz="1800" dirty="0" smtClean="0"/>
              <a:t>Infrastructure</a:t>
            </a:r>
          </a:p>
          <a:p>
            <a:pPr lvl="1"/>
            <a:r>
              <a:rPr lang="en-US" sz="1800" dirty="0" smtClean="0"/>
              <a:t>etc…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5th.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ODIN Scope Setting Meeting, ESS Headquarters,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522070" y="4096525"/>
            <a:ext cx="8115311" cy="2114550"/>
            <a:chOff x="36" y="-19"/>
            <a:chExt cx="710" cy="185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36" y="-1"/>
              <a:ext cx="710" cy="16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A8A8A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2" descr="21 März"/>
            <p:cNvSpPr>
              <a:spLocks noChangeArrowheads="1"/>
            </p:cNvSpPr>
            <p:nvPr/>
          </p:nvSpPr>
          <p:spPr bwMode="auto">
            <a:xfrm>
              <a:off x="55" y="-19"/>
              <a:ext cx="6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Mar. 2017</a:t>
              </a:r>
              <a:endParaRPr lang="de-DE">
                <a:latin typeface="Arial" charset="0"/>
              </a:endParaRPr>
            </a:p>
          </p:txBody>
        </p:sp>
        <p:sp>
          <p:nvSpPr>
            <p:cNvPr id="10" name="Freeform 21"/>
            <p:cNvSpPr>
              <a:spLocks noChangeArrowheads="1"/>
            </p:cNvSpPr>
            <p:nvPr/>
          </p:nvSpPr>
          <p:spPr bwMode="auto">
            <a:xfrm>
              <a:off x="5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 descr="11 Dezember"/>
            <p:cNvSpPr>
              <a:spLocks noChangeArrowheads="1"/>
            </p:cNvSpPr>
            <p:nvPr/>
          </p:nvSpPr>
          <p:spPr bwMode="auto">
            <a:xfrm>
              <a:off x="144" y="-18"/>
              <a:ext cx="76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Dec. 2017</a:t>
              </a:r>
              <a:endParaRPr lang="de-DE">
                <a:latin typeface="Arial" charset="0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14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8" descr="01 September"/>
            <p:cNvSpPr>
              <a:spLocks noChangeArrowheads="1"/>
            </p:cNvSpPr>
            <p:nvPr/>
          </p:nvSpPr>
          <p:spPr bwMode="auto">
            <a:xfrm>
              <a:off x="233" y="-18"/>
              <a:ext cx="80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Sep.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14" name="Freeform 17"/>
            <p:cNvSpPr>
              <a:spLocks noChangeArrowheads="1"/>
            </p:cNvSpPr>
            <p:nvPr/>
          </p:nvSpPr>
          <p:spPr bwMode="auto">
            <a:xfrm>
              <a:off x="232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 descr="21 Mai"/>
            <p:cNvSpPr>
              <a:spLocks noChangeArrowheads="1"/>
            </p:cNvSpPr>
            <p:nvPr/>
          </p:nvSpPr>
          <p:spPr bwMode="auto">
            <a:xfrm>
              <a:off x="321" y="-19"/>
              <a:ext cx="5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May 2019</a:t>
              </a:r>
              <a:endParaRPr lang="de-DE">
                <a:latin typeface="Arial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2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 descr="11 Februar"/>
            <p:cNvSpPr>
              <a:spLocks noChangeArrowheads="1"/>
            </p:cNvSpPr>
            <p:nvPr/>
          </p:nvSpPr>
          <p:spPr bwMode="auto">
            <a:xfrm>
              <a:off x="410" y="-18"/>
              <a:ext cx="63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Feb.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40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 descr="01 November"/>
            <p:cNvSpPr>
              <a:spLocks noChangeArrowheads="1"/>
            </p:cNvSpPr>
            <p:nvPr/>
          </p:nvSpPr>
          <p:spPr bwMode="auto">
            <a:xfrm>
              <a:off x="499" y="-18"/>
              <a:ext cx="7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Nov.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498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0" descr="21 Juli"/>
            <p:cNvSpPr>
              <a:spLocks noChangeArrowheads="1"/>
            </p:cNvSpPr>
            <p:nvPr/>
          </p:nvSpPr>
          <p:spPr bwMode="auto">
            <a:xfrm>
              <a:off x="587" y="-19"/>
              <a:ext cx="56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Jul.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2" name="Freeform 9"/>
            <p:cNvSpPr>
              <a:spLocks noChangeArrowheads="1"/>
            </p:cNvSpPr>
            <p:nvPr/>
          </p:nvSpPr>
          <p:spPr bwMode="auto">
            <a:xfrm>
              <a:off x="586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8" descr="11 April"/>
            <p:cNvSpPr>
              <a:spLocks noChangeArrowheads="1"/>
            </p:cNvSpPr>
            <p:nvPr/>
          </p:nvSpPr>
          <p:spPr bwMode="auto">
            <a:xfrm>
              <a:off x="676" y="-19"/>
              <a:ext cx="63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Apr. 2022</a:t>
              </a:r>
              <a:endParaRPr lang="de-DE">
                <a:latin typeface="Arial" charset="0"/>
              </a:endParaRPr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 descr="ODIN Design Phase&#10;Di 31.01.17 - Mo 26.03.18"/>
            <p:cNvSpPr>
              <a:spLocks noChangeArrowheads="1"/>
            </p:cNvSpPr>
            <p:nvPr/>
          </p:nvSpPr>
          <p:spPr bwMode="auto">
            <a:xfrm>
              <a:off x="37" y="0"/>
              <a:ext cx="142" cy="33"/>
            </a:xfrm>
            <a:prstGeom prst="rect">
              <a:avLst/>
            </a:prstGeom>
            <a:gradFill rotWithShape="0">
              <a:gsLst>
                <a:gs pos="0">
                  <a:srgbClr val="12C864"/>
                </a:gs>
                <a:gs pos="60001">
                  <a:srgbClr val="00853C"/>
                </a:gs>
                <a:gs pos="70001">
                  <a:srgbClr val="00853C"/>
                </a:gs>
                <a:gs pos="100000">
                  <a:srgbClr val="12C864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Design Phase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Feb. 2017 – Mar.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26" name="Rectangle 5" descr="ODIN Procurement and Assembly&#10;Mo 01.01.18 - Fr 29.05.20"/>
            <p:cNvSpPr>
              <a:spLocks noChangeArrowheads="1"/>
            </p:cNvSpPr>
            <p:nvPr/>
          </p:nvSpPr>
          <p:spPr bwMode="auto">
            <a:xfrm>
              <a:off x="149" y="33"/>
              <a:ext cx="297" cy="33"/>
            </a:xfrm>
            <a:prstGeom prst="rect">
              <a:avLst/>
            </a:prstGeom>
            <a:gradFill rotWithShape="0">
              <a:gsLst>
                <a:gs pos="0">
                  <a:srgbClr val="0B327E"/>
                </a:gs>
                <a:gs pos="60001">
                  <a:srgbClr val="001135"/>
                </a:gs>
                <a:gs pos="70001">
                  <a:srgbClr val="001135"/>
                </a:gs>
                <a:gs pos="100000">
                  <a:srgbClr val="0B327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Procurement and Assembly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2018 - Jun.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7" name="Rectangle 4" descr="ODIN Installation&#10;Mi 01.01.20 - Di 09.02.21"/>
            <p:cNvSpPr>
              <a:spLocks noChangeArrowheads="1"/>
            </p:cNvSpPr>
            <p:nvPr/>
          </p:nvSpPr>
          <p:spPr bwMode="auto">
            <a:xfrm>
              <a:off x="395" y="66"/>
              <a:ext cx="137" cy="33"/>
            </a:xfrm>
            <a:prstGeom prst="rect">
              <a:avLst/>
            </a:prstGeom>
            <a:gradFill rotWithShape="0">
              <a:gsLst>
                <a:gs pos="0">
                  <a:srgbClr val="834EAB"/>
                </a:gs>
                <a:gs pos="60001">
                  <a:srgbClr val="59267F"/>
                </a:gs>
                <a:gs pos="70001">
                  <a:srgbClr val="59267F"/>
                </a:gs>
                <a:gs pos="100000">
                  <a:srgbClr val="834EAB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Installation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2020- Feb.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8" name="Rectangle 3" descr="ODIN Cold Commisioning&#10;Fr 01.01.21 - Do 09.09.21"/>
            <p:cNvSpPr>
              <a:spLocks noChangeArrowheads="1"/>
            </p:cNvSpPr>
            <p:nvPr/>
          </p:nvSpPr>
          <p:spPr bwMode="auto">
            <a:xfrm>
              <a:off x="518" y="99"/>
              <a:ext cx="85" cy="33"/>
            </a:xfrm>
            <a:prstGeom prst="rect">
              <a:avLst/>
            </a:prstGeom>
            <a:gradFill rotWithShape="0">
              <a:gsLst>
                <a:gs pos="0">
                  <a:srgbClr val="2EB9EC"/>
                </a:gs>
                <a:gs pos="60001">
                  <a:srgbClr val="0090C5"/>
                </a:gs>
                <a:gs pos="70001">
                  <a:srgbClr val="0090C5"/>
                </a:gs>
                <a:gs pos="100000">
                  <a:srgbClr val="2EB9E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Cold Comm.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Jan.‘21 – Sep.‘21</a:t>
              </a:r>
              <a:endParaRPr lang="de-DE">
                <a:latin typeface="Arial" charset="0"/>
              </a:endParaRPr>
            </a:p>
          </p:txBody>
        </p:sp>
        <p:sp>
          <p:nvSpPr>
            <p:cNvPr id="29" name="Rectangle 2" descr="ODIN Hot Commisioning&#10;Fr 10.09.21 - Do 03.11.22"/>
            <p:cNvSpPr>
              <a:spLocks noChangeArrowheads="1"/>
            </p:cNvSpPr>
            <p:nvPr/>
          </p:nvSpPr>
          <p:spPr bwMode="auto">
            <a:xfrm>
              <a:off x="602" y="132"/>
              <a:ext cx="143" cy="33"/>
            </a:xfrm>
            <a:prstGeom prst="rect">
              <a:avLst/>
            </a:prstGeom>
            <a:gradFill rotWithShape="0">
              <a:gsLst>
                <a:gs pos="0">
                  <a:srgbClr val="ED3C3C"/>
                </a:gs>
                <a:gs pos="60001">
                  <a:srgbClr val="D40000"/>
                </a:gs>
                <a:gs pos="70001">
                  <a:srgbClr val="D40000"/>
                </a:gs>
                <a:gs pos="100000">
                  <a:srgbClr val="ED3C3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Hot Commisioning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Sep. 2021- Nov. 2022</a:t>
              </a:r>
              <a:endParaRPr lang="de-DE">
                <a:latin typeface="Arial" charset="0"/>
              </a:endParaRPr>
            </a:p>
          </p:txBody>
        </p:sp>
      </p:grpSp>
      <p:pic>
        <p:nvPicPr>
          <p:cNvPr id="30" name="Picture 2" descr="E:\_Projekte\Odin\Pixel\Gesamt\Odin gesamt-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692" y="1557733"/>
            <a:ext cx="4333679" cy="243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236320" y="3734309"/>
            <a:ext cx="81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E. </a:t>
            </a:r>
            <a:r>
              <a:rPr lang="en-US" sz="1000" dirty="0" err="1" smtClean="0"/>
              <a:t>Calzada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</a:t>
            </a:r>
            <a:r>
              <a:rPr lang="en-US" dirty="0" smtClean="0"/>
              <a:t>Timeline - 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01800"/>
            <a:ext cx="8128000" cy="2293627"/>
          </a:xfrm>
        </p:spPr>
        <p:txBody>
          <a:bodyPr/>
          <a:lstStyle/>
          <a:p>
            <a:r>
              <a:rPr lang="en-US" dirty="0" smtClean="0"/>
              <a:t>Procurement and Assembly 1/2018-6/2020</a:t>
            </a:r>
          </a:p>
          <a:p>
            <a:pPr lvl="1"/>
            <a:r>
              <a:rPr lang="en-US" sz="1800" dirty="0" smtClean="0"/>
              <a:t>“Big ticket” items</a:t>
            </a:r>
          </a:p>
          <a:p>
            <a:pPr lvl="2"/>
            <a:r>
              <a:rPr lang="en-US" sz="1600" dirty="0" smtClean="0"/>
              <a:t>Choppers</a:t>
            </a:r>
          </a:p>
          <a:p>
            <a:pPr lvl="2"/>
            <a:r>
              <a:rPr lang="en-US" sz="1600" dirty="0" smtClean="0"/>
              <a:t>Neutron Guide</a:t>
            </a:r>
          </a:p>
          <a:p>
            <a:pPr lvl="2"/>
            <a:r>
              <a:rPr lang="en-US" sz="1600" dirty="0" smtClean="0"/>
              <a:t>Shielding</a:t>
            </a:r>
          </a:p>
          <a:p>
            <a:pPr lvl="1"/>
            <a:r>
              <a:rPr lang="en-US" sz="1800" dirty="0" smtClean="0"/>
              <a:t>Detectors</a:t>
            </a:r>
          </a:p>
          <a:p>
            <a:pPr lvl="1"/>
            <a:r>
              <a:rPr lang="en-US" sz="1800" dirty="0" smtClean="0"/>
              <a:t>Motion Control, etc…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5th.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ODIN Scope Setting Meeting, ESS Headquarters,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522070" y="4096525"/>
            <a:ext cx="8115311" cy="2114550"/>
            <a:chOff x="36" y="-19"/>
            <a:chExt cx="710" cy="185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36" y="-1"/>
              <a:ext cx="710" cy="16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A8A8A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2" descr="21 März"/>
            <p:cNvSpPr>
              <a:spLocks noChangeArrowheads="1"/>
            </p:cNvSpPr>
            <p:nvPr/>
          </p:nvSpPr>
          <p:spPr bwMode="auto">
            <a:xfrm>
              <a:off x="55" y="-19"/>
              <a:ext cx="6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 dirty="0">
                  <a:solidFill>
                    <a:srgbClr val="8EA3BD"/>
                  </a:solidFill>
                </a:rPr>
                <a:t>Mar. 2017</a:t>
              </a:r>
              <a:endParaRPr lang="de-DE" dirty="0">
                <a:latin typeface="Arial" charset="0"/>
              </a:endParaRPr>
            </a:p>
          </p:txBody>
        </p:sp>
        <p:sp>
          <p:nvSpPr>
            <p:cNvPr id="10" name="Freeform 21"/>
            <p:cNvSpPr>
              <a:spLocks noChangeArrowheads="1"/>
            </p:cNvSpPr>
            <p:nvPr/>
          </p:nvSpPr>
          <p:spPr bwMode="auto">
            <a:xfrm>
              <a:off x="5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 descr="11 Dezember"/>
            <p:cNvSpPr>
              <a:spLocks noChangeArrowheads="1"/>
            </p:cNvSpPr>
            <p:nvPr/>
          </p:nvSpPr>
          <p:spPr bwMode="auto">
            <a:xfrm>
              <a:off x="144" y="-18"/>
              <a:ext cx="76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Dec. 2017</a:t>
              </a:r>
              <a:endParaRPr lang="de-DE">
                <a:latin typeface="Arial" charset="0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14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8" descr="01 September"/>
            <p:cNvSpPr>
              <a:spLocks noChangeArrowheads="1"/>
            </p:cNvSpPr>
            <p:nvPr/>
          </p:nvSpPr>
          <p:spPr bwMode="auto">
            <a:xfrm>
              <a:off x="233" y="-18"/>
              <a:ext cx="80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Sep.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14" name="Freeform 17"/>
            <p:cNvSpPr>
              <a:spLocks noChangeArrowheads="1"/>
            </p:cNvSpPr>
            <p:nvPr/>
          </p:nvSpPr>
          <p:spPr bwMode="auto">
            <a:xfrm>
              <a:off x="232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 descr="21 Mai"/>
            <p:cNvSpPr>
              <a:spLocks noChangeArrowheads="1"/>
            </p:cNvSpPr>
            <p:nvPr/>
          </p:nvSpPr>
          <p:spPr bwMode="auto">
            <a:xfrm>
              <a:off x="321" y="-19"/>
              <a:ext cx="5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May 2019</a:t>
              </a:r>
              <a:endParaRPr lang="de-DE">
                <a:latin typeface="Arial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2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 descr="11 Februar"/>
            <p:cNvSpPr>
              <a:spLocks noChangeArrowheads="1"/>
            </p:cNvSpPr>
            <p:nvPr/>
          </p:nvSpPr>
          <p:spPr bwMode="auto">
            <a:xfrm>
              <a:off x="410" y="-18"/>
              <a:ext cx="63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Feb.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40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 descr="01 November"/>
            <p:cNvSpPr>
              <a:spLocks noChangeArrowheads="1"/>
            </p:cNvSpPr>
            <p:nvPr/>
          </p:nvSpPr>
          <p:spPr bwMode="auto">
            <a:xfrm>
              <a:off x="499" y="-18"/>
              <a:ext cx="7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Nov.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498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0" descr="21 Juli"/>
            <p:cNvSpPr>
              <a:spLocks noChangeArrowheads="1"/>
            </p:cNvSpPr>
            <p:nvPr/>
          </p:nvSpPr>
          <p:spPr bwMode="auto">
            <a:xfrm>
              <a:off x="587" y="-19"/>
              <a:ext cx="56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Jul.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2" name="Freeform 9"/>
            <p:cNvSpPr>
              <a:spLocks noChangeArrowheads="1"/>
            </p:cNvSpPr>
            <p:nvPr/>
          </p:nvSpPr>
          <p:spPr bwMode="auto">
            <a:xfrm>
              <a:off x="586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8" descr="11 April"/>
            <p:cNvSpPr>
              <a:spLocks noChangeArrowheads="1"/>
            </p:cNvSpPr>
            <p:nvPr/>
          </p:nvSpPr>
          <p:spPr bwMode="auto">
            <a:xfrm>
              <a:off x="676" y="-19"/>
              <a:ext cx="63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Apr. 2022</a:t>
              </a:r>
              <a:endParaRPr lang="de-DE">
                <a:latin typeface="Arial" charset="0"/>
              </a:endParaRPr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 descr="ODIN Design Phase&#10;Di 31.01.17 - Mo 26.03.18"/>
            <p:cNvSpPr>
              <a:spLocks noChangeArrowheads="1"/>
            </p:cNvSpPr>
            <p:nvPr/>
          </p:nvSpPr>
          <p:spPr bwMode="auto">
            <a:xfrm>
              <a:off x="37" y="0"/>
              <a:ext cx="142" cy="33"/>
            </a:xfrm>
            <a:prstGeom prst="rect">
              <a:avLst/>
            </a:prstGeom>
            <a:gradFill rotWithShape="0">
              <a:gsLst>
                <a:gs pos="0">
                  <a:srgbClr val="12C864"/>
                </a:gs>
                <a:gs pos="60001">
                  <a:srgbClr val="00853C"/>
                </a:gs>
                <a:gs pos="70001">
                  <a:srgbClr val="00853C"/>
                </a:gs>
                <a:gs pos="100000">
                  <a:srgbClr val="12C864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Design Phase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Feb. 2017 – Mar.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26" name="Rectangle 5" descr="ODIN Procurement and Assembly&#10;Mo 01.01.18 - Fr 29.05.20"/>
            <p:cNvSpPr>
              <a:spLocks noChangeArrowheads="1"/>
            </p:cNvSpPr>
            <p:nvPr/>
          </p:nvSpPr>
          <p:spPr bwMode="auto">
            <a:xfrm>
              <a:off x="149" y="33"/>
              <a:ext cx="297" cy="33"/>
            </a:xfrm>
            <a:prstGeom prst="rect">
              <a:avLst/>
            </a:prstGeom>
            <a:gradFill rotWithShape="0">
              <a:gsLst>
                <a:gs pos="0">
                  <a:srgbClr val="0B327E"/>
                </a:gs>
                <a:gs pos="60001">
                  <a:srgbClr val="001135"/>
                </a:gs>
                <a:gs pos="70001">
                  <a:srgbClr val="001135"/>
                </a:gs>
                <a:gs pos="100000">
                  <a:srgbClr val="0B327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Procurement and Assembly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2018 - Jun.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7" name="Rectangle 4" descr="ODIN Installation&#10;Mi 01.01.20 - Di 09.02.21"/>
            <p:cNvSpPr>
              <a:spLocks noChangeArrowheads="1"/>
            </p:cNvSpPr>
            <p:nvPr/>
          </p:nvSpPr>
          <p:spPr bwMode="auto">
            <a:xfrm>
              <a:off x="395" y="66"/>
              <a:ext cx="137" cy="33"/>
            </a:xfrm>
            <a:prstGeom prst="rect">
              <a:avLst/>
            </a:prstGeom>
            <a:gradFill rotWithShape="0">
              <a:gsLst>
                <a:gs pos="0">
                  <a:srgbClr val="834EAB"/>
                </a:gs>
                <a:gs pos="60001">
                  <a:srgbClr val="59267F"/>
                </a:gs>
                <a:gs pos="70001">
                  <a:srgbClr val="59267F"/>
                </a:gs>
                <a:gs pos="100000">
                  <a:srgbClr val="834EAB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Installation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2020- Feb.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8" name="Rectangle 3" descr="ODIN Cold Commisioning&#10;Fr 01.01.21 - Do 09.09.21"/>
            <p:cNvSpPr>
              <a:spLocks noChangeArrowheads="1"/>
            </p:cNvSpPr>
            <p:nvPr/>
          </p:nvSpPr>
          <p:spPr bwMode="auto">
            <a:xfrm>
              <a:off x="518" y="99"/>
              <a:ext cx="85" cy="33"/>
            </a:xfrm>
            <a:prstGeom prst="rect">
              <a:avLst/>
            </a:prstGeom>
            <a:gradFill rotWithShape="0">
              <a:gsLst>
                <a:gs pos="0">
                  <a:srgbClr val="2EB9EC"/>
                </a:gs>
                <a:gs pos="60001">
                  <a:srgbClr val="0090C5"/>
                </a:gs>
                <a:gs pos="70001">
                  <a:srgbClr val="0090C5"/>
                </a:gs>
                <a:gs pos="100000">
                  <a:srgbClr val="2EB9E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Cold Comm.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Jan.‘21 – Sep.‘21</a:t>
              </a:r>
              <a:endParaRPr lang="de-DE">
                <a:latin typeface="Arial" charset="0"/>
              </a:endParaRPr>
            </a:p>
          </p:txBody>
        </p:sp>
        <p:sp>
          <p:nvSpPr>
            <p:cNvPr id="29" name="Rectangle 2" descr="ODIN Hot Commisioning&#10;Fr 10.09.21 - Do 03.11.22"/>
            <p:cNvSpPr>
              <a:spLocks noChangeArrowheads="1"/>
            </p:cNvSpPr>
            <p:nvPr/>
          </p:nvSpPr>
          <p:spPr bwMode="auto">
            <a:xfrm>
              <a:off x="602" y="132"/>
              <a:ext cx="143" cy="33"/>
            </a:xfrm>
            <a:prstGeom prst="rect">
              <a:avLst/>
            </a:prstGeom>
            <a:gradFill rotWithShape="0">
              <a:gsLst>
                <a:gs pos="0">
                  <a:srgbClr val="ED3C3C"/>
                </a:gs>
                <a:gs pos="60001">
                  <a:srgbClr val="D40000"/>
                </a:gs>
                <a:gs pos="70001">
                  <a:srgbClr val="D40000"/>
                </a:gs>
                <a:gs pos="100000">
                  <a:srgbClr val="ED3C3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Hot Commisioning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Sep. 2021- Nov. 2022</a:t>
              </a:r>
              <a:endParaRPr lang="de-DE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</a:t>
            </a:r>
            <a:r>
              <a:rPr lang="en-US" dirty="0" smtClean="0"/>
              <a:t>Timeline -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01800"/>
            <a:ext cx="8128000" cy="2293627"/>
          </a:xfrm>
        </p:spPr>
        <p:txBody>
          <a:bodyPr/>
          <a:lstStyle/>
          <a:p>
            <a:r>
              <a:rPr lang="en-US" dirty="0" smtClean="0"/>
              <a:t>Installation 1/2020-2/2021</a:t>
            </a:r>
          </a:p>
          <a:p>
            <a:pPr lvl="1"/>
            <a:r>
              <a:rPr lang="en-US" sz="1800" dirty="0" smtClean="0"/>
              <a:t>Foundations for choppers</a:t>
            </a:r>
            <a:r>
              <a:rPr lang="en-US" sz="1800" dirty="0" smtClean="0"/>
              <a:t> 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smtClean="0"/>
              <a:t>and </a:t>
            </a:r>
            <a:r>
              <a:rPr lang="en-US" sz="1800" dirty="0" smtClean="0"/>
              <a:t>guide</a:t>
            </a:r>
          </a:p>
          <a:p>
            <a:pPr lvl="1"/>
            <a:r>
              <a:rPr lang="en-US" sz="1800" dirty="0" smtClean="0"/>
              <a:t>Shielding</a:t>
            </a:r>
          </a:p>
          <a:p>
            <a:pPr lvl="1"/>
            <a:r>
              <a:rPr lang="en-US" sz="1800" dirty="0" smtClean="0"/>
              <a:t>…</a:t>
            </a:r>
          </a:p>
          <a:p>
            <a:pPr lvl="1"/>
            <a:r>
              <a:rPr lang="en-US" sz="1800" dirty="0" smtClean="0"/>
              <a:t>Details</a:t>
            </a:r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5th.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ODIN Scope Setting Meeting, ESS Headquarters,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522070" y="4096525"/>
            <a:ext cx="8115311" cy="2114550"/>
            <a:chOff x="36" y="-19"/>
            <a:chExt cx="710" cy="185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36" y="-1"/>
              <a:ext cx="710" cy="16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A8A8A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2" descr="21 März"/>
            <p:cNvSpPr>
              <a:spLocks noChangeArrowheads="1"/>
            </p:cNvSpPr>
            <p:nvPr/>
          </p:nvSpPr>
          <p:spPr bwMode="auto">
            <a:xfrm>
              <a:off x="55" y="-19"/>
              <a:ext cx="6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 dirty="0">
                  <a:solidFill>
                    <a:srgbClr val="8EA3BD"/>
                  </a:solidFill>
                </a:rPr>
                <a:t>Mar. 2017</a:t>
              </a:r>
              <a:endParaRPr lang="de-DE" dirty="0">
                <a:latin typeface="Arial" charset="0"/>
              </a:endParaRPr>
            </a:p>
          </p:txBody>
        </p:sp>
        <p:sp>
          <p:nvSpPr>
            <p:cNvPr id="10" name="Freeform 21"/>
            <p:cNvSpPr>
              <a:spLocks noChangeArrowheads="1"/>
            </p:cNvSpPr>
            <p:nvPr/>
          </p:nvSpPr>
          <p:spPr bwMode="auto">
            <a:xfrm>
              <a:off x="5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 descr="11 Dezember"/>
            <p:cNvSpPr>
              <a:spLocks noChangeArrowheads="1"/>
            </p:cNvSpPr>
            <p:nvPr/>
          </p:nvSpPr>
          <p:spPr bwMode="auto">
            <a:xfrm>
              <a:off x="144" y="-18"/>
              <a:ext cx="76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Dec. 2017</a:t>
              </a:r>
              <a:endParaRPr lang="de-DE">
                <a:latin typeface="Arial" charset="0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14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8" descr="01 September"/>
            <p:cNvSpPr>
              <a:spLocks noChangeArrowheads="1"/>
            </p:cNvSpPr>
            <p:nvPr/>
          </p:nvSpPr>
          <p:spPr bwMode="auto">
            <a:xfrm>
              <a:off x="233" y="-18"/>
              <a:ext cx="80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Sep.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14" name="Freeform 17"/>
            <p:cNvSpPr>
              <a:spLocks noChangeArrowheads="1"/>
            </p:cNvSpPr>
            <p:nvPr/>
          </p:nvSpPr>
          <p:spPr bwMode="auto">
            <a:xfrm>
              <a:off x="232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 descr="21 Mai"/>
            <p:cNvSpPr>
              <a:spLocks noChangeArrowheads="1"/>
            </p:cNvSpPr>
            <p:nvPr/>
          </p:nvSpPr>
          <p:spPr bwMode="auto">
            <a:xfrm>
              <a:off x="321" y="-19"/>
              <a:ext cx="5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May 2019</a:t>
              </a:r>
              <a:endParaRPr lang="de-DE">
                <a:latin typeface="Arial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2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 descr="11 Februar"/>
            <p:cNvSpPr>
              <a:spLocks noChangeArrowheads="1"/>
            </p:cNvSpPr>
            <p:nvPr/>
          </p:nvSpPr>
          <p:spPr bwMode="auto">
            <a:xfrm>
              <a:off x="410" y="-18"/>
              <a:ext cx="63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Feb.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40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 descr="01 November"/>
            <p:cNvSpPr>
              <a:spLocks noChangeArrowheads="1"/>
            </p:cNvSpPr>
            <p:nvPr/>
          </p:nvSpPr>
          <p:spPr bwMode="auto">
            <a:xfrm>
              <a:off x="499" y="-18"/>
              <a:ext cx="7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Nov.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498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0" descr="21 Juli"/>
            <p:cNvSpPr>
              <a:spLocks noChangeArrowheads="1"/>
            </p:cNvSpPr>
            <p:nvPr/>
          </p:nvSpPr>
          <p:spPr bwMode="auto">
            <a:xfrm>
              <a:off x="587" y="-19"/>
              <a:ext cx="56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Jul.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2" name="Freeform 9"/>
            <p:cNvSpPr>
              <a:spLocks noChangeArrowheads="1"/>
            </p:cNvSpPr>
            <p:nvPr/>
          </p:nvSpPr>
          <p:spPr bwMode="auto">
            <a:xfrm>
              <a:off x="586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8" descr="11 April"/>
            <p:cNvSpPr>
              <a:spLocks noChangeArrowheads="1"/>
            </p:cNvSpPr>
            <p:nvPr/>
          </p:nvSpPr>
          <p:spPr bwMode="auto">
            <a:xfrm>
              <a:off x="676" y="-19"/>
              <a:ext cx="63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Apr. 2022</a:t>
              </a:r>
              <a:endParaRPr lang="de-DE">
                <a:latin typeface="Arial" charset="0"/>
              </a:endParaRPr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 descr="ODIN Design Phase&#10;Di 31.01.17 - Mo 26.03.18"/>
            <p:cNvSpPr>
              <a:spLocks noChangeArrowheads="1"/>
            </p:cNvSpPr>
            <p:nvPr/>
          </p:nvSpPr>
          <p:spPr bwMode="auto">
            <a:xfrm>
              <a:off x="37" y="0"/>
              <a:ext cx="142" cy="33"/>
            </a:xfrm>
            <a:prstGeom prst="rect">
              <a:avLst/>
            </a:prstGeom>
            <a:gradFill rotWithShape="0">
              <a:gsLst>
                <a:gs pos="0">
                  <a:srgbClr val="12C864"/>
                </a:gs>
                <a:gs pos="60001">
                  <a:srgbClr val="00853C"/>
                </a:gs>
                <a:gs pos="70001">
                  <a:srgbClr val="00853C"/>
                </a:gs>
                <a:gs pos="100000">
                  <a:srgbClr val="12C864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Design Phase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Feb. 2017 – Mar.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26" name="Rectangle 5" descr="ODIN Procurement and Assembly&#10;Mo 01.01.18 - Fr 29.05.20"/>
            <p:cNvSpPr>
              <a:spLocks noChangeArrowheads="1"/>
            </p:cNvSpPr>
            <p:nvPr/>
          </p:nvSpPr>
          <p:spPr bwMode="auto">
            <a:xfrm>
              <a:off x="149" y="33"/>
              <a:ext cx="297" cy="33"/>
            </a:xfrm>
            <a:prstGeom prst="rect">
              <a:avLst/>
            </a:prstGeom>
            <a:gradFill rotWithShape="0">
              <a:gsLst>
                <a:gs pos="0">
                  <a:srgbClr val="0B327E"/>
                </a:gs>
                <a:gs pos="60001">
                  <a:srgbClr val="001135"/>
                </a:gs>
                <a:gs pos="70001">
                  <a:srgbClr val="001135"/>
                </a:gs>
                <a:gs pos="100000">
                  <a:srgbClr val="0B327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Procurement and Assembly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2018 - Jun.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7" name="Rectangle 4" descr="ODIN Installation&#10;Mi 01.01.20 - Di 09.02.21"/>
            <p:cNvSpPr>
              <a:spLocks noChangeArrowheads="1"/>
            </p:cNvSpPr>
            <p:nvPr/>
          </p:nvSpPr>
          <p:spPr bwMode="auto">
            <a:xfrm>
              <a:off x="395" y="66"/>
              <a:ext cx="137" cy="33"/>
            </a:xfrm>
            <a:prstGeom prst="rect">
              <a:avLst/>
            </a:prstGeom>
            <a:gradFill rotWithShape="0">
              <a:gsLst>
                <a:gs pos="0">
                  <a:srgbClr val="834EAB"/>
                </a:gs>
                <a:gs pos="60001">
                  <a:srgbClr val="59267F"/>
                </a:gs>
                <a:gs pos="70001">
                  <a:srgbClr val="59267F"/>
                </a:gs>
                <a:gs pos="100000">
                  <a:srgbClr val="834EAB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Installation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2020- Feb.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8" name="Rectangle 3" descr="ODIN Cold Commisioning&#10;Fr 01.01.21 - Do 09.09.21"/>
            <p:cNvSpPr>
              <a:spLocks noChangeArrowheads="1"/>
            </p:cNvSpPr>
            <p:nvPr/>
          </p:nvSpPr>
          <p:spPr bwMode="auto">
            <a:xfrm>
              <a:off x="518" y="99"/>
              <a:ext cx="85" cy="33"/>
            </a:xfrm>
            <a:prstGeom prst="rect">
              <a:avLst/>
            </a:prstGeom>
            <a:gradFill rotWithShape="0">
              <a:gsLst>
                <a:gs pos="0">
                  <a:srgbClr val="2EB9EC"/>
                </a:gs>
                <a:gs pos="60001">
                  <a:srgbClr val="0090C5"/>
                </a:gs>
                <a:gs pos="70001">
                  <a:srgbClr val="0090C5"/>
                </a:gs>
                <a:gs pos="100000">
                  <a:srgbClr val="2EB9E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Cold Comm.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Jan.‘21 – Sep.‘21</a:t>
              </a:r>
              <a:endParaRPr lang="de-DE">
                <a:latin typeface="Arial" charset="0"/>
              </a:endParaRPr>
            </a:p>
          </p:txBody>
        </p:sp>
        <p:sp>
          <p:nvSpPr>
            <p:cNvPr id="29" name="Rectangle 2" descr="ODIN Hot Commisioning&#10;Fr 10.09.21 - Do 03.11.22"/>
            <p:cNvSpPr>
              <a:spLocks noChangeArrowheads="1"/>
            </p:cNvSpPr>
            <p:nvPr/>
          </p:nvSpPr>
          <p:spPr bwMode="auto">
            <a:xfrm>
              <a:off x="602" y="132"/>
              <a:ext cx="143" cy="33"/>
            </a:xfrm>
            <a:prstGeom prst="rect">
              <a:avLst/>
            </a:prstGeom>
            <a:gradFill rotWithShape="0">
              <a:gsLst>
                <a:gs pos="0">
                  <a:srgbClr val="ED3C3C"/>
                </a:gs>
                <a:gs pos="60001">
                  <a:srgbClr val="D40000"/>
                </a:gs>
                <a:gs pos="70001">
                  <a:srgbClr val="D40000"/>
                </a:gs>
                <a:gs pos="100000">
                  <a:srgbClr val="ED3C3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Hot Commisioning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Sep. 2021- Nov. 2022</a:t>
              </a:r>
              <a:endParaRPr lang="de-DE">
                <a:latin typeface="Arial" charset="0"/>
              </a:endParaRPr>
            </a:p>
          </p:txBody>
        </p:sp>
      </p:grpSp>
      <p:pic>
        <p:nvPicPr>
          <p:cNvPr id="30" name="Picture 2" descr="E:\_Projekte\Odin\Pixel\Gesamt\Odin gesamt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615" y="1701800"/>
            <a:ext cx="4115024" cy="2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</a:t>
            </a:r>
            <a:r>
              <a:rPr lang="en-US" dirty="0" smtClean="0"/>
              <a:t>Timeline – Cold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01800"/>
            <a:ext cx="8128000" cy="2293627"/>
          </a:xfrm>
        </p:spPr>
        <p:txBody>
          <a:bodyPr/>
          <a:lstStyle/>
          <a:p>
            <a:r>
              <a:rPr lang="en-US" dirty="0" smtClean="0"/>
              <a:t>Cold commissioning 1/2021-9/2021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5th.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ODIN Scope Setting Meeting, ESS Headquarters,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522070" y="4096525"/>
            <a:ext cx="8115311" cy="2114550"/>
            <a:chOff x="36" y="-19"/>
            <a:chExt cx="710" cy="185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36" y="-1"/>
              <a:ext cx="710" cy="16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A8A8A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2" descr="21 März"/>
            <p:cNvSpPr>
              <a:spLocks noChangeArrowheads="1"/>
            </p:cNvSpPr>
            <p:nvPr/>
          </p:nvSpPr>
          <p:spPr bwMode="auto">
            <a:xfrm>
              <a:off x="55" y="-19"/>
              <a:ext cx="6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 dirty="0">
                  <a:solidFill>
                    <a:srgbClr val="8EA3BD"/>
                  </a:solidFill>
                </a:rPr>
                <a:t>Mar. 2017</a:t>
              </a:r>
              <a:endParaRPr lang="de-DE" dirty="0">
                <a:latin typeface="Arial" charset="0"/>
              </a:endParaRPr>
            </a:p>
          </p:txBody>
        </p:sp>
        <p:sp>
          <p:nvSpPr>
            <p:cNvPr id="10" name="Freeform 21"/>
            <p:cNvSpPr>
              <a:spLocks noChangeArrowheads="1"/>
            </p:cNvSpPr>
            <p:nvPr/>
          </p:nvSpPr>
          <p:spPr bwMode="auto">
            <a:xfrm>
              <a:off x="5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 descr="11 Dezember"/>
            <p:cNvSpPr>
              <a:spLocks noChangeArrowheads="1"/>
            </p:cNvSpPr>
            <p:nvPr/>
          </p:nvSpPr>
          <p:spPr bwMode="auto">
            <a:xfrm>
              <a:off x="144" y="-18"/>
              <a:ext cx="76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Dec. 2017</a:t>
              </a:r>
              <a:endParaRPr lang="de-DE">
                <a:latin typeface="Arial" charset="0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14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8" descr="01 September"/>
            <p:cNvSpPr>
              <a:spLocks noChangeArrowheads="1"/>
            </p:cNvSpPr>
            <p:nvPr/>
          </p:nvSpPr>
          <p:spPr bwMode="auto">
            <a:xfrm>
              <a:off x="233" y="-18"/>
              <a:ext cx="80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Sep.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14" name="Freeform 17"/>
            <p:cNvSpPr>
              <a:spLocks noChangeArrowheads="1"/>
            </p:cNvSpPr>
            <p:nvPr/>
          </p:nvSpPr>
          <p:spPr bwMode="auto">
            <a:xfrm>
              <a:off x="232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 descr="21 Mai"/>
            <p:cNvSpPr>
              <a:spLocks noChangeArrowheads="1"/>
            </p:cNvSpPr>
            <p:nvPr/>
          </p:nvSpPr>
          <p:spPr bwMode="auto">
            <a:xfrm>
              <a:off x="321" y="-19"/>
              <a:ext cx="5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May 2019</a:t>
              </a:r>
              <a:endParaRPr lang="de-DE">
                <a:latin typeface="Arial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2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 descr="11 Februar"/>
            <p:cNvSpPr>
              <a:spLocks noChangeArrowheads="1"/>
            </p:cNvSpPr>
            <p:nvPr/>
          </p:nvSpPr>
          <p:spPr bwMode="auto">
            <a:xfrm>
              <a:off x="410" y="-18"/>
              <a:ext cx="63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Feb.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40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 descr="01 November"/>
            <p:cNvSpPr>
              <a:spLocks noChangeArrowheads="1"/>
            </p:cNvSpPr>
            <p:nvPr/>
          </p:nvSpPr>
          <p:spPr bwMode="auto">
            <a:xfrm>
              <a:off x="499" y="-18"/>
              <a:ext cx="7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Nov.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498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0" descr="21 Juli"/>
            <p:cNvSpPr>
              <a:spLocks noChangeArrowheads="1"/>
            </p:cNvSpPr>
            <p:nvPr/>
          </p:nvSpPr>
          <p:spPr bwMode="auto">
            <a:xfrm>
              <a:off x="587" y="-19"/>
              <a:ext cx="56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Jul.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2" name="Freeform 9"/>
            <p:cNvSpPr>
              <a:spLocks noChangeArrowheads="1"/>
            </p:cNvSpPr>
            <p:nvPr/>
          </p:nvSpPr>
          <p:spPr bwMode="auto">
            <a:xfrm>
              <a:off x="586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8" descr="11 April"/>
            <p:cNvSpPr>
              <a:spLocks noChangeArrowheads="1"/>
            </p:cNvSpPr>
            <p:nvPr/>
          </p:nvSpPr>
          <p:spPr bwMode="auto">
            <a:xfrm>
              <a:off x="676" y="-19"/>
              <a:ext cx="63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Apr. 2022</a:t>
              </a:r>
              <a:endParaRPr lang="de-DE">
                <a:latin typeface="Arial" charset="0"/>
              </a:endParaRPr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 descr="ODIN Design Phase&#10;Di 31.01.17 - Mo 26.03.18"/>
            <p:cNvSpPr>
              <a:spLocks noChangeArrowheads="1"/>
            </p:cNvSpPr>
            <p:nvPr/>
          </p:nvSpPr>
          <p:spPr bwMode="auto">
            <a:xfrm>
              <a:off x="37" y="0"/>
              <a:ext cx="142" cy="33"/>
            </a:xfrm>
            <a:prstGeom prst="rect">
              <a:avLst/>
            </a:prstGeom>
            <a:gradFill rotWithShape="0">
              <a:gsLst>
                <a:gs pos="0">
                  <a:srgbClr val="12C864"/>
                </a:gs>
                <a:gs pos="60001">
                  <a:srgbClr val="00853C"/>
                </a:gs>
                <a:gs pos="70001">
                  <a:srgbClr val="00853C"/>
                </a:gs>
                <a:gs pos="100000">
                  <a:srgbClr val="12C864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Design Phase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Feb. 2017 – Mar.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26" name="Rectangle 5" descr="ODIN Procurement and Assembly&#10;Mo 01.01.18 - Fr 29.05.20"/>
            <p:cNvSpPr>
              <a:spLocks noChangeArrowheads="1"/>
            </p:cNvSpPr>
            <p:nvPr/>
          </p:nvSpPr>
          <p:spPr bwMode="auto">
            <a:xfrm>
              <a:off x="149" y="33"/>
              <a:ext cx="297" cy="33"/>
            </a:xfrm>
            <a:prstGeom prst="rect">
              <a:avLst/>
            </a:prstGeom>
            <a:gradFill rotWithShape="0">
              <a:gsLst>
                <a:gs pos="0">
                  <a:srgbClr val="0B327E"/>
                </a:gs>
                <a:gs pos="60001">
                  <a:srgbClr val="001135"/>
                </a:gs>
                <a:gs pos="70001">
                  <a:srgbClr val="001135"/>
                </a:gs>
                <a:gs pos="100000">
                  <a:srgbClr val="0B327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Procurement and Assembly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2018 - Jun.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7" name="Rectangle 4" descr="ODIN Installation&#10;Mi 01.01.20 - Di 09.02.21"/>
            <p:cNvSpPr>
              <a:spLocks noChangeArrowheads="1"/>
            </p:cNvSpPr>
            <p:nvPr/>
          </p:nvSpPr>
          <p:spPr bwMode="auto">
            <a:xfrm>
              <a:off x="395" y="66"/>
              <a:ext cx="137" cy="33"/>
            </a:xfrm>
            <a:prstGeom prst="rect">
              <a:avLst/>
            </a:prstGeom>
            <a:gradFill rotWithShape="0">
              <a:gsLst>
                <a:gs pos="0">
                  <a:srgbClr val="834EAB"/>
                </a:gs>
                <a:gs pos="60001">
                  <a:srgbClr val="59267F"/>
                </a:gs>
                <a:gs pos="70001">
                  <a:srgbClr val="59267F"/>
                </a:gs>
                <a:gs pos="100000">
                  <a:srgbClr val="834EAB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Installation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2020- Feb.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8" name="Rectangle 3" descr="ODIN Cold Commisioning&#10;Fr 01.01.21 - Do 09.09.21"/>
            <p:cNvSpPr>
              <a:spLocks noChangeArrowheads="1"/>
            </p:cNvSpPr>
            <p:nvPr/>
          </p:nvSpPr>
          <p:spPr bwMode="auto">
            <a:xfrm>
              <a:off x="518" y="99"/>
              <a:ext cx="85" cy="33"/>
            </a:xfrm>
            <a:prstGeom prst="rect">
              <a:avLst/>
            </a:prstGeom>
            <a:gradFill rotWithShape="0">
              <a:gsLst>
                <a:gs pos="0">
                  <a:srgbClr val="2EB9EC"/>
                </a:gs>
                <a:gs pos="60001">
                  <a:srgbClr val="0090C5"/>
                </a:gs>
                <a:gs pos="70001">
                  <a:srgbClr val="0090C5"/>
                </a:gs>
                <a:gs pos="100000">
                  <a:srgbClr val="2EB9E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Cold Comm.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Jan.‘21 – Sep.‘21</a:t>
              </a:r>
              <a:endParaRPr lang="de-DE">
                <a:latin typeface="Arial" charset="0"/>
              </a:endParaRPr>
            </a:p>
          </p:txBody>
        </p:sp>
        <p:sp>
          <p:nvSpPr>
            <p:cNvPr id="29" name="Rectangle 2" descr="ODIN Hot Commisioning&#10;Fr 10.09.21 - Do 03.11.22"/>
            <p:cNvSpPr>
              <a:spLocks noChangeArrowheads="1"/>
            </p:cNvSpPr>
            <p:nvPr/>
          </p:nvSpPr>
          <p:spPr bwMode="auto">
            <a:xfrm>
              <a:off x="602" y="132"/>
              <a:ext cx="143" cy="33"/>
            </a:xfrm>
            <a:prstGeom prst="rect">
              <a:avLst/>
            </a:prstGeom>
            <a:gradFill rotWithShape="0">
              <a:gsLst>
                <a:gs pos="0">
                  <a:srgbClr val="ED3C3C"/>
                </a:gs>
                <a:gs pos="60001">
                  <a:srgbClr val="D40000"/>
                </a:gs>
                <a:gs pos="70001">
                  <a:srgbClr val="D40000"/>
                </a:gs>
                <a:gs pos="100000">
                  <a:srgbClr val="ED3C3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Hot Commisioning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Sep. 2021- Nov. 2022</a:t>
              </a:r>
              <a:endParaRPr lang="de-DE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</a:t>
            </a:r>
            <a:r>
              <a:rPr lang="en-US" dirty="0" smtClean="0"/>
              <a:t>Timeline – Hot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01800"/>
            <a:ext cx="8128000" cy="2293627"/>
          </a:xfrm>
        </p:spPr>
        <p:txBody>
          <a:bodyPr/>
          <a:lstStyle/>
          <a:p>
            <a:r>
              <a:rPr lang="en-US" dirty="0" smtClean="0"/>
              <a:t>Hot commissioning 9/2021-11/</a:t>
            </a:r>
            <a:r>
              <a:rPr lang="en-US" dirty="0" smtClean="0"/>
              <a:t>2022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Oct. 5th.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ODIN Scope Setting Meeting, ESS Headquarters, Lund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288F-6C5F-6A48-B6D2-5A150C02608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" name="Group 1"/>
          <p:cNvGrpSpPr>
            <a:grpSpLocks noChangeAspect="1"/>
          </p:cNvGrpSpPr>
          <p:nvPr/>
        </p:nvGrpSpPr>
        <p:grpSpPr bwMode="auto">
          <a:xfrm>
            <a:off x="522070" y="4096525"/>
            <a:ext cx="8115311" cy="2114550"/>
            <a:chOff x="36" y="-19"/>
            <a:chExt cx="710" cy="185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36" y="-1"/>
              <a:ext cx="710" cy="167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A8A8A8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2" descr="21 März"/>
            <p:cNvSpPr>
              <a:spLocks noChangeArrowheads="1"/>
            </p:cNvSpPr>
            <p:nvPr/>
          </p:nvSpPr>
          <p:spPr bwMode="auto">
            <a:xfrm>
              <a:off x="55" y="-19"/>
              <a:ext cx="60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 dirty="0">
                  <a:solidFill>
                    <a:srgbClr val="8EA3BD"/>
                  </a:solidFill>
                </a:rPr>
                <a:t>Mar. 2017</a:t>
              </a:r>
              <a:endParaRPr lang="de-DE" dirty="0">
                <a:latin typeface="Arial" charset="0"/>
              </a:endParaRPr>
            </a:p>
          </p:txBody>
        </p:sp>
        <p:sp>
          <p:nvSpPr>
            <p:cNvPr id="10" name="Freeform 21"/>
            <p:cNvSpPr>
              <a:spLocks noChangeArrowheads="1"/>
            </p:cNvSpPr>
            <p:nvPr/>
          </p:nvSpPr>
          <p:spPr bwMode="auto">
            <a:xfrm>
              <a:off x="5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" descr="11 Dezember"/>
            <p:cNvSpPr>
              <a:spLocks noChangeArrowheads="1"/>
            </p:cNvSpPr>
            <p:nvPr/>
          </p:nvSpPr>
          <p:spPr bwMode="auto">
            <a:xfrm>
              <a:off x="144" y="-18"/>
              <a:ext cx="76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Dec. 2017</a:t>
              </a:r>
              <a:endParaRPr lang="de-DE">
                <a:latin typeface="Arial" charset="0"/>
              </a:endParaRPr>
            </a:p>
          </p:txBody>
        </p:sp>
        <p:sp>
          <p:nvSpPr>
            <p:cNvPr id="12" name="Freeform 19"/>
            <p:cNvSpPr>
              <a:spLocks noChangeArrowheads="1"/>
            </p:cNvSpPr>
            <p:nvPr/>
          </p:nvSpPr>
          <p:spPr bwMode="auto">
            <a:xfrm>
              <a:off x="14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8" descr="01 September"/>
            <p:cNvSpPr>
              <a:spLocks noChangeArrowheads="1"/>
            </p:cNvSpPr>
            <p:nvPr/>
          </p:nvSpPr>
          <p:spPr bwMode="auto">
            <a:xfrm>
              <a:off x="233" y="-18"/>
              <a:ext cx="80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Sep.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14" name="Freeform 17"/>
            <p:cNvSpPr>
              <a:spLocks noChangeArrowheads="1"/>
            </p:cNvSpPr>
            <p:nvPr/>
          </p:nvSpPr>
          <p:spPr bwMode="auto">
            <a:xfrm>
              <a:off x="232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 descr="21 Mai"/>
            <p:cNvSpPr>
              <a:spLocks noChangeArrowheads="1"/>
            </p:cNvSpPr>
            <p:nvPr/>
          </p:nvSpPr>
          <p:spPr bwMode="auto">
            <a:xfrm>
              <a:off x="321" y="-19"/>
              <a:ext cx="58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May 2019</a:t>
              </a:r>
              <a:endParaRPr lang="de-DE">
                <a:latin typeface="Arial" charset="0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32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4" descr="11 Februar"/>
            <p:cNvSpPr>
              <a:spLocks noChangeArrowheads="1"/>
            </p:cNvSpPr>
            <p:nvPr/>
          </p:nvSpPr>
          <p:spPr bwMode="auto">
            <a:xfrm>
              <a:off x="410" y="-18"/>
              <a:ext cx="63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Feb.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40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 descr="01 November"/>
            <p:cNvSpPr>
              <a:spLocks noChangeArrowheads="1"/>
            </p:cNvSpPr>
            <p:nvPr/>
          </p:nvSpPr>
          <p:spPr bwMode="auto">
            <a:xfrm>
              <a:off x="499" y="-18"/>
              <a:ext cx="78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Nov.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0" name="Freeform 11"/>
            <p:cNvSpPr>
              <a:spLocks noChangeArrowheads="1"/>
            </p:cNvSpPr>
            <p:nvPr/>
          </p:nvSpPr>
          <p:spPr bwMode="auto">
            <a:xfrm>
              <a:off x="498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0" descr="21 Juli"/>
            <p:cNvSpPr>
              <a:spLocks noChangeArrowheads="1"/>
            </p:cNvSpPr>
            <p:nvPr/>
          </p:nvSpPr>
          <p:spPr bwMode="auto">
            <a:xfrm>
              <a:off x="587" y="-19"/>
              <a:ext cx="56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Jul.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2" name="Freeform 9"/>
            <p:cNvSpPr>
              <a:spLocks noChangeArrowheads="1"/>
            </p:cNvSpPr>
            <p:nvPr/>
          </p:nvSpPr>
          <p:spPr bwMode="auto">
            <a:xfrm>
              <a:off x="586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8" descr="11 April"/>
            <p:cNvSpPr>
              <a:spLocks noChangeArrowheads="1"/>
            </p:cNvSpPr>
            <p:nvPr/>
          </p:nvSpPr>
          <p:spPr bwMode="auto">
            <a:xfrm>
              <a:off x="676" y="-19"/>
              <a:ext cx="63" cy="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de-DE" sz="1000">
                  <a:solidFill>
                    <a:srgbClr val="8EA3BD"/>
                  </a:solidFill>
                </a:rPr>
                <a:t>Apr. 2022</a:t>
              </a:r>
              <a:endParaRPr lang="de-DE">
                <a:latin typeface="Arial" charset="0"/>
              </a:endParaRPr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67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  <a:gd name="T4" fmla="*/ 0 h 5"/>
                <a:gd name="T5" fmla="*/ 5 h 5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T4" r="0" b="T5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 descr="ODIN Design Phase&#10;Di 31.01.17 - Mo 26.03.18"/>
            <p:cNvSpPr>
              <a:spLocks noChangeArrowheads="1"/>
            </p:cNvSpPr>
            <p:nvPr/>
          </p:nvSpPr>
          <p:spPr bwMode="auto">
            <a:xfrm>
              <a:off x="37" y="0"/>
              <a:ext cx="142" cy="33"/>
            </a:xfrm>
            <a:prstGeom prst="rect">
              <a:avLst/>
            </a:prstGeom>
            <a:gradFill rotWithShape="0">
              <a:gsLst>
                <a:gs pos="0">
                  <a:srgbClr val="12C864"/>
                </a:gs>
                <a:gs pos="60001">
                  <a:srgbClr val="00853C"/>
                </a:gs>
                <a:gs pos="70001">
                  <a:srgbClr val="00853C"/>
                </a:gs>
                <a:gs pos="100000">
                  <a:srgbClr val="12C864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Design Phase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Feb. 2017 – Mar. 2018</a:t>
              </a:r>
              <a:endParaRPr lang="de-DE">
                <a:latin typeface="Arial" charset="0"/>
              </a:endParaRPr>
            </a:p>
          </p:txBody>
        </p:sp>
        <p:sp>
          <p:nvSpPr>
            <p:cNvPr id="26" name="Rectangle 5" descr="ODIN Procurement and Assembly&#10;Mo 01.01.18 - Fr 29.05.20"/>
            <p:cNvSpPr>
              <a:spLocks noChangeArrowheads="1"/>
            </p:cNvSpPr>
            <p:nvPr/>
          </p:nvSpPr>
          <p:spPr bwMode="auto">
            <a:xfrm>
              <a:off x="149" y="33"/>
              <a:ext cx="297" cy="33"/>
            </a:xfrm>
            <a:prstGeom prst="rect">
              <a:avLst/>
            </a:prstGeom>
            <a:gradFill rotWithShape="0">
              <a:gsLst>
                <a:gs pos="0">
                  <a:srgbClr val="0B327E"/>
                </a:gs>
                <a:gs pos="60001">
                  <a:srgbClr val="001135"/>
                </a:gs>
                <a:gs pos="70001">
                  <a:srgbClr val="001135"/>
                </a:gs>
                <a:gs pos="100000">
                  <a:srgbClr val="0B327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Procurement and Assembly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2018 - Jun. 2020</a:t>
              </a:r>
              <a:endParaRPr lang="de-DE">
                <a:latin typeface="Arial" charset="0"/>
              </a:endParaRPr>
            </a:p>
          </p:txBody>
        </p:sp>
        <p:sp>
          <p:nvSpPr>
            <p:cNvPr id="27" name="Rectangle 4" descr="ODIN Installation&#10;Mi 01.01.20 - Di 09.02.21"/>
            <p:cNvSpPr>
              <a:spLocks noChangeArrowheads="1"/>
            </p:cNvSpPr>
            <p:nvPr/>
          </p:nvSpPr>
          <p:spPr bwMode="auto">
            <a:xfrm>
              <a:off x="395" y="66"/>
              <a:ext cx="137" cy="33"/>
            </a:xfrm>
            <a:prstGeom prst="rect">
              <a:avLst/>
            </a:prstGeom>
            <a:gradFill rotWithShape="0">
              <a:gsLst>
                <a:gs pos="0">
                  <a:srgbClr val="834EAB"/>
                </a:gs>
                <a:gs pos="60001">
                  <a:srgbClr val="59267F"/>
                </a:gs>
                <a:gs pos="70001">
                  <a:srgbClr val="59267F"/>
                </a:gs>
                <a:gs pos="100000">
                  <a:srgbClr val="834EAB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Installation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 2020- Feb. 2021</a:t>
              </a:r>
              <a:endParaRPr lang="de-DE">
                <a:latin typeface="Arial" charset="0"/>
              </a:endParaRPr>
            </a:p>
          </p:txBody>
        </p:sp>
        <p:sp>
          <p:nvSpPr>
            <p:cNvPr id="28" name="Rectangle 3" descr="ODIN Cold Commisioning&#10;Fr 01.01.21 - Do 09.09.21"/>
            <p:cNvSpPr>
              <a:spLocks noChangeArrowheads="1"/>
            </p:cNvSpPr>
            <p:nvPr/>
          </p:nvSpPr>
          <p:spPr bwMode="auto">
            <a:xfrm>
              <a:off x="518" y="99"/>
              <a:ext cx="85" cy="33"/>
            </a:xfrm>
            <a:prstGeom prst="rect">
              <a:avLst/>
            </a:prstGeom>
            <a:gradFill rotWithShape="0">
              <a:gsLst>
                <a:gs pos="0">
                  <a:srgbClr val="2EB9EC"/>
                </a:gs>
                <a:gs pos="60001">
                  <a:srgbClr val="0090C5"/>
                </a:gs>
                <a:gs pos="70001">
                  <a:srgbClr val="0090C5"/>
                </a:gs>
                <a:gs pos="100000">
                  <a:srgbClr val="2EB9E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Cold Comm.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Jan.‘21 – Sep.‘21</a:t>
              </a:r>
              <a:endParaRPr lang="de-DE">
                <a:latin typeface="Arial" charset="0"/>
              </a:endParaRPr>
            </a:p>
          </p:txBody>
        </p:sp>
        <p:sp>
          <p:nvSpPr>
            <p:cNvPr id="29" name="Rectangle 2" descr="ODIN Hot Commisioning&#10;Fr 10.09.21 - Do 03.11.22"/>
            <p:cNvSpPr>
              <a:spLocks noChangeArrowheads="1"/>
            </p:cNvSpPr>
            <p:nvPr/>
          </p:nvSpPr>
          <p:spPr bwMode="auto">
            <a:xfrm>
              <a:off x="602" y="132"/>
              <a:ext cx="143" cy="33"/>
            </a:xfrm>
            <a:prstGeom prst="rect">
              <a:avLst/>
            </a:prstGeom>
            <a:gradFill rotWithShape="0">
              <a:gsLst>
                <a:gs pos="0">
                  <a:srgbClr val="ED3C3C"/>
                </a:gs>
                <a:gs pos="60001">
                  <a:srgbClr val="D40000"/>
                </a:gs>
                <a:gs pos="70001">
                  <a:srgbClr val="D40000"/>
                </a:gs>
                <a:gs pos="100000">
                  <a:srgbClr val="ED3C3C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>
              <a:prstTxWarp prst="textNoShape">
                <a:avLst/>
              </a:prstTxWarp>
            </a:bodyPr>
            <a:lstStyle/>
            <a:p>
              <a:pPr algn="ctr"/>
              <a:r>
                <a:rPr lang="de-DE" sz="1000">
                  <a:solidFill>
                    <a:srgbClr val="FFFFFF"/>
                  </a:solidFill>
                </a:rPr>
                <a:t>Hot Commisioning</a:t>
              </a:r>
              <a:r>
                <a:rPr lang="de-DE" sz="600">
                  <a:latin typeface="Arial" charset="0"/>
                </a:rPr>
                <a:t/>
              </a:r>
              <a:br>
                <a:rPr lang="de-DE" sz="600">
                  <a:latin typeface="Arial" charset="0"/>
                </a:rPr>
              </a:br>
              <a:r>
                <a:rPr lang="de-DE" sz="800">
                  <a:solidFill>
                    <a:srgbClr val="FFFFFF"/>
                  </a:solidFill>
                </a:rPr>
                <a:t>Sep. 2021- Nov. 2022</a:t>
              </a:r>
              <a:endParaRPr lang="de-DE">
                <a:latin typeface="Arial" charset="0"/>
              </a:endParaRPr>
            </a:p>
          </p:txBody>
        </p:sp>
      </p:grpSp>
      <p:pic>
        <p:nvPicPr>
          <p:cNvPr id="30" name="Picture 2" descr="E:\_Projekte\Odin\Pixel\Instruments\setup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280" y="1701800"/>
            <a:ext cx="3702598" cy="208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UM_Vorlage_hellblau">
  <a:themeElements>
    <a:clrScheme name="Leere Präsentation 1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ODIN_Presentation_Template_01.potx</Template>
  <TotalTime>695</TotalTime>
  <Words>837</Words>
  <Application>Microsoft Macintosh PowerPoint</Application>
  <PresentationFormat>On-screen Show (4:3)</PresentationFormat>
  <Paragraphs>160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TUM_Vorlage_hellblau</vt:lpstr>
      <vt:lpstr>ODIN: Draft Timeline </vt:lpstr>
      <vt:lpstr>Draft Timeline</vt:lpstr>
      <vt:lpstr>Draft Timeline - Design</vt:lpstr>
      <vt:lpstr>Draft Timeline</vt:lpstr>
      <vt:lpstr>Draft Timeline - Procurement</vt:lpstr>
      <vt:lpstr>Draft Timeline - Installation</vt:lpstr>
      <vt:lpstr>Draft Timeline – Cold Commissioning</vt:lpstr>
      <vt:lpstr>Draft Timeline – Hot Commissioning</vt:lpstr>
    </vt:vector>
  </TitlesOfParts>
  <Company>UC Davis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ODIN: Science case and high-level requirements  </dc:title>
  <dc:creator>Michael Lerche</dc:creator>
  <cp:lastModifiedBy>Michael Lerche</cp:lastModifiedBy>
  <cp:revision>29</cp:revision>
  <dcterms:created xsi:type="dcterms:W3CDTF">2016-09-29T09:01:26Z</dcterms:created>
  <dcterms:modified xsi:type="dcterms:W3CDTF">2016-09-29T10:57:24Z</dcterms:modified>
</cp:coreProperties>
</file>