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emf" ContentType="image/x-emf"/>
  <Override PartName="/ppt/slides/slide7.xml" ContentType="application/vnd.openxmlformats-officedocument.presentationml.slide+xml"/>
  <Override PartName="/ppt/notesSlides/notesSlide1.xml" ContentType="application/vnd.openxmlformats-officedocument.presentationml.notesSlide+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Masters/slideMaster1.xml" ContentType="application/vnd.openxmlformats-officedocument.presentationml.slideMaster+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notesMasters/notesMaster1.xml" ContentType="application/vnd.openxmlformats-officedocument.presentationml.notesMaster+xml"/>
  <Override PartName="/ppt/slides/slide4.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5"/>
  </p:notesMasterIdLst>
  <p:sldIdLst>
    <p:sldId id="256" r:id="rId2"/>
    <p:sldId id="257" r:id="rId3"/>
    <p:sldId id="285" r:id="rId4"/>
    <p:sldId id="312" r:id="rId5"/>
    <p:sldId id="289" r:id="rId6"/>
    <p:sldId id="314" r:id="rId7"/>
    <p:sldId id="297" r:id="rId8"/>
    <p:sldId id="296" r:id="rId9"/>
    <p:sldId id="317" r:id="rId10"/>
    <p:sldId id="318" r:id="rId11"/>
    <p:sldId id="281" r:id="rId12"/>
    <p:sldId id="284"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0910AD-31B3-B645-AAAB-C60A0C7D27C1}" type="datetimeFigureOut">
              <a:rPr lang="en-US" smtClean="0"/>
              <a:pPr/>
              <a:t>10/7/16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4A27C-A0AE-4B44-8F09-2100D7F76F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4A27C-A0AE-4B44-8F09-2100D7F76FE1}"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elfolie">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a:xfrm>
            <a:off x="520700" y="2735860"/>
            <a:ext cx="8128000" cy="1295400"/>
          </a:xfrm>
        </p:spPr>
        <p:txBody>
          <a:bodyPr/>
          <a:lstStyle>
            <a:lvl1pPr algn="ctr">
              <a:defRPr sz="3200" b="0">
                <a:solidFill>
                  <a:schemeClr val="bg2"/>
                </a:solidFill>
              </a:defRPr>
            </a:lvl1pPr>
          </a:lstStyle>
          <a:p>
            <a:r>
              <a:rPr lang="en-US" noProof="0" smtClean="0"/>
              <a:t>Click to edit Master title style</a:t>
            </a:r>
            <a:endParaRPr lang="en-US" noProof="0" dirty="0"/>
          </a:p>
        </p:txBody>
      </p:sp>
      <p:sp>
        <p:nvSpPr>
          <p:cNvPr id="11268" name="Rectangle 4"/>
          <p:cNvSpPr>
            <a:spLocks noGrp="1" noChangeArrowheads="1"/>
          </p:cNvSpPr>
          <p:nvPr>
            <p:ph type="subTitle" idx="1"/>
          </p:nvPr>
        </p:nvSpPr>
        <p:spPr>
          <a:xfrm>
            <a:off x="520700" y="4336060"/>
            <a:ext cx="8128000" cy="1752600"/>
          </a:xfrm>
        </p:spPr>
        <p:txBody>
          <a:bodyPr/>
          <a:lstStyle>
            <a:lvl1pPr marL="0" indent="0" algn="ctr">
              <a:buFontTx/>
              <a:buNone/>
              <a:defRPr sz="2400"/>
            </a:lvl1pPr>
          </a:lstStyle>
          <a:p>
            <a:r>
              <a:rPr lang="en-US" noProof="0" smtClean="0"/>
              <a:t>Click to edit Master subtitle style</a:t>
            </a:r>
            <a:endParaRPr lang="en-US" noProof="0" dirty="0"/>
          </a:p>
        </p:txBody>
      </p:sp>
      <p:sp>
        <p:nvSpPr>
          <p:cNvPr id="8" name="Rectangle 6"/>
          <p:cNvSpPr>
            <a:spLocks noGrp="1" noChangeArrowheads="1"/>
          </p:cNvSpPr>
          <p:nvPr>
            <p:ph type="ftr" sz="quarter" idx="10"/>
          </p:nvPr>
        </p:nvSpPr>
        <p:spPr>
          <a:xfrm>
            <a:off x="508000" y="6400800"/>
            <a:ext cx="8153400" cy="304800"/>
          </a:xfrm>
        </p:spPr>
        <p:txBody>
          <a:bodyPr anchor="t"/>
          <a:lstStyle>
            <a:lvl1pPr algn="ctr">
              <a:defRPr/>
            </a:lvl1pPr>
          </a:lstStyle>
          <a:p>
            <a:endParaRPr lang="en-US"/>
          </a:p>
        </p:txBody>
      </p:sp>
      <p:pic>
        <p:nvPicPr>
          <p:cNvPr id="12" name="Picture 29" descr="U:\Logos und Grafiken\TUMLogo_oZ_Vollfl_blau_RGB.png"/>
          <p:cNvPicPr>
            <a:picLocks noChangeAspect="1" noChangeArrowheads="1"/>
          </p:cNvPicPr>
          <p:nvPr/>
        </p:nvPicPr>
        <p:blipFill>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634920" y="423276"/>
            <a:ext cx="1026072" cy="541670"/>
          </a:xfrm>
          <a:prstGeom prst="rect">
            <a:avLst/>
          </a:prstGeom>
          <a:noFill/>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6" name="Bild 14" descr="PSI-Logo_narrow_30k.eps"/>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t="24270"/>
          <a:stretch>
            <a:fillRect/>
          </a:stretch>
        </p:blipFill>
        <p:spPr bwMode="auto">
          <a:xfrm>
            <a:off x="7674946" y="1994202"/>
            <a:ext cx="1016000" cy="274114"/>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r="46531"/>
          <a:stretch>
            <a:fillRect/>
          </a:stretch>
        </p:blipFill>
        <p:spPr bwMode="auto">
          <a:xfrm>
            <a:off x="7866387" y="1213109"/>
            <a:ext cx="576926" cy="57509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cap="flat">
                <a:solidFill>
                  <a:schemeClr val="tx1"/>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9453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200"/>
            </a:lvl1pPr>
          </a:lstStyle>
          <a:p>
            <a:r>
              <a:rPr lang="en-US" noProof="0" smtClean="0"/>
              <a:t>Click to edit Master title style</a:t>
            </a:r>
            <a:endParaRPr lang="en-US" noProof="0" dirty="0"/>
          </a:p>
        </p:txBody>
      </p:sp>
      <p:sp>
        <p:nvSpPr>
          <p:cNvPr id="3" name="Inhaltsplatzhalter 2"/>
          <p:cNvSpPr>
            <a:spLocks noGrp="1"/>
          </p:cNvSpPr>
          <p:nvPr>
            <p:ph idx="1"/>
          </p:nvPr>
        </p:nvSpPr>
        <p:spPr/>
        <p:txBody>
          <a:bodyPr/>
          <a:lstStyle>
            <a:lvl1pPr>
              <a:defRPr sz="200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 name="Rectangle 4"/>
          <p:cNvSpPr>
            <a:spLocks noGrp="1" noChangeArrowheads="1"/>
          </p:cNvSpPr>
          <p:nvPr>
            <p:ph type="dt" sz="half" idx="10"/>
          </p:nvPr>
        </p:nvSpPr>
        <p:spPr>
          <a:ln/>
        </p:spPr>
        <p:txBody>
          <a:bodyPr/>
          <a:lstStyle>
            <a:lvl1pPr>
              <a:defRPr/>
            </a:lvl1pPr>
          </a:lstStyle>
          <a:p>
            <a:fld id="{62D3C9D7-F6E0-4940-AC6D-A346C0777313}" type="datetimeFigureOut">
              <a:rPr lang="en-US" smtClean="0"/>
              <a:pPr/>
              <a:t>10/7/16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8A1288F-6C5F-6A48-B6D2-5A150C026086}" type="slidenum">
              <a:rPr lang="en-US" smtClean="0"/>
              <a:pPr/>
              <a:t>‹#›</a:t>
            </a:fld>
            <a:endParaRPr lang="en-US"/>
          </a:p>
        </p:txBody>
      </p:sp>
      <p:pic>
        <p:nvPicPr>
          <p:cNvPr id="7" name="Bild 14" descr="PSI-Logo_narrow_30k.eps"/>
          <p:cNvPicPr>
            <a:picLocks noChangeAspect="1"/>
          </p:cNvPicPr>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p:blipFill>
        <p:spPr bwMode="auto">
          <a:xfrm>
            <a:off x="4063790" y="295226"/>
            <a:ext cx="1016000" cy="3619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8525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2800" baseline="0"/>
            </a:lvl1pPr>
          </a:lstStyle>
          <a:p>
            <a:r>
              <a:rPr lang="en-US" noProof="0" smtClean="0"/>
              <a:t>Click to edit Master title style</a:t>
            </a:r>
            <a:endParaRPr lang="en-US" noProof="0" dirty="0"/>
          </a:p>
        </p:txBody>
      </p:sp>
      <p:sp>
        <p:nvSpPr>
          <p:cNvPr id="3" name="Inhaltsplatzhalter 2"/>
          <p:cNvSpPr>
            <a:spLocks noGrp="1"/>
          </p:cNvSpPr>
          <p:nvPr>
            <p:ph sz="half" idx="1"/>
          </p:nvPr>
        </p:nvSpPr>
        <p:spPr>
          <a:xfrm>
            <a:off x="508000" y="1692275"/>
            <a:ext cx="3987800" cy="4479925"/>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Inhaltsplatzhalter 3"/>
          <p:cNvSpPr>
            <a:spLocks noGrp="1"/>
          </p:cNvSpPr>
          <p:nvPr>
            <p:ph sz="half" idx="2"/>
          </p:nvPr>
        </p:nvSpPr>
        <p:spPr>
          <a:xfrm>
            <a:off x="4648200" y="1692275"/>
            <a:ext cx="3987800" cy="4479925"/>
          </a:xfrm>
        </p:spPr>
        <p:txBody>
          <a:bodyPr/>
          <a:lstStyle>
            <a:lvl1pPr>
              <a:defRPr sz="2000"/>
            </a:lvl1pPr>
            <a:lvl2pPr>
              <a:defRPr lang="en-US" sz="1800" b="0" noProof="0" dirty="0" smtClean="0">
                <a:solidFill>
                  <a:schemeClr val="tx1"/>
                </a:solidFill>
                <a:latin typeface="+mn-lt"/>
                <a:ea typeface="ＭＳ Ｐゴシック" pitchFamily="-65" charset="-128"/>
              </a:defRPr>
            </a:lvl2pPr>
            <a:lvl3pPr>
              <a:defRPr lang="en-US" sz="1600" b="0" noProof="0" dirty="0" smtClean="0">
                <a:solidFill>
                  <a:schemeClr val="tx1"/>
                </a:solidFill>
                <a:latin typeface="+mn-lt"/>
                <a:ea typeface="ＭＳ Ｐゴシック" pitchFamily="-65" charset="-128"/>
              </a:defRPr>
            </a:lvl3pPr>
            <a:lvl4pPr algn="l" rtl="0" eaLnBrk="1" fontAlgn="base" hangingPunct="1">
              <a:spcBef>
                <a:spcPct val="20000"/>
              </a:spcBef>
              <a:spcAft>
                <a:spcPct val="0"/>
              </a:spcAft>
              <a:buClr>
                <a:schemeClr val="tx2"/>
              </a:buClr>
              <a:buFont typeface="Lucida Grande"/>
              <a:buChar char="□"/>
              <a:defRPr lang="en-US" sz="1600" b="0" noProof="0" dirty="0" smtClean="0">
                <a:solidFill>
                  <a:schemeClr val="tx1"/>
                </a:solidFill>
                <a:latin typeface="+mn-lt"/>
                <a:ea typeface="ＭＳ Ｐゴシック" pitchFamily="-65" charset="-128"/>
              </a:defRPr>
            </a:lvl4pPr>
            <a:lvl5pPr algn="l" rtl="0" eaLnBrk="1" fontAlgn="base" hangingPunct="1">
              <a:spcBef>
                <a:spcPct val="20000"/>
              </a:spcBef>
              <a:spcAft>
                <a:spcPct val="0"/>
              </a:spcAft>
              <a:buClr>
                <a:schemeClr val="tx2"/>
              </a:buClr>
              <a:buFont typeface="Lucida Grande"/>
              <a:buChar char="□"/>
              <a:defRPr lang="en-US" sz="1600" b="0" noProof="0" dirty="0">
                <a:solidFill>
                  <a:schemeClr val="tx1"/>
                </a:solidFill>
                <a:latin typeface="+mn-lt"/>
                <a:ea typeface="ＭＳ Ｐゴシック" pitchFamily="-65" charset="-128"/>
              </a:defRPr>
            </a:lvl5pPr>
            <a:lvl6pPr>
              <a:defRPr sz="1800"/>
            </a:lvl6pPr>
            <a:lvl7pPr>
              <a:defRPr sz="1800"/>
            </a:lvl7pPr>
            <a:lvl8pPr>
              <a:defRPr sz="1800"/>
            </a:lvl8pPr>
            <a:lvl9pPr>
              <a:defRPr sz="1800"/>
            </a:lvl9pPr>
          </a:lstStyle>
          <a:p>
            <a:pPr lvl="0"/>
            <a:r>
              <a:rPr lang="en-US" noProof="0" dirty="0" smtClean="0"/>
              <a:t>Click to edit Master text styles</a:t>
            </a:r>
          </a:p>
          <a:p>
            <a:pPr marL="534988" lvl="1" indent="-268288" algn="l" rtl="0" eaLnBrk="1" fontAlgn="base" hangingPunct="1">
              <a:spcBef>
                <a:spcPct val="20000"/>
              </a:spcBef>
              <a:spcAft>
                <a:spcPct val="0"/>
              </a:spcAft>
              <a:buClr>
                <a:schemeClr val="tx2"/>
              </a:buClr>
              <a:buFont typeface="Lucida Grande"/>
              <a:buChar char="□"/>
            </a:pPr>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Rectangle 4"/>
          <p:cNvSpPr>
            <a:spLocks noGrp="1" noChangeArrowheads="1"/>
          </p:cNvSpPr>
          <p:nvPr>
            <p:ph type="dt" sz="half" idx="10"/>
          </p:nvPr>
        </p:nvSpPr>
        <p:spPr>
          <a:ln/>
        </p:spPr>
        <p:txBody>
          <a:bodyPr/>
          <a:lstStyle>
            <a:lvl1pPr>
              <a:defRPr/>
            </a:lvl1pPr>
          </a:lstStyle>
          <a:p>
            <a:fld id="{62D3C9D7-F6E0-4940-AC6D-A346C0777313}" type="datetimeFigureOut">
              <a:rPr lang="en-US" smtClean="0"/>
              <a:pPr/>
              <a:t>10/7/16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8A1288F-6C5F-6A48-B6D2-5A150C026086}" type="slidenum">
              <a:rPr lang="en-US" smtClean="0"/>
              <a:pPr/>
              <a:t>‹#›</a:t>
            </a:fld>
            <a:endParaRPr lang="en-US"/>
          </a:p>
        </p:txBody>
      </p:sp>
      <p:pic>
        <p:nvPicPr>
          <p:cNvPr id="9" name="Bild 14" descr="PSI-Logo_narrow_30k.eps"/>
          <p:cNvPicPr>
            <a:picLocks noChangeAspect="1"/>
          </p:cNvPicPr>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p:blipFill>
        <p:spPr bwMode="auto">
          <a:xfrm>
            <a:off x="4063790" y="295226"/>
            <a:ext cx="1016000" cy="3619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11570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849790"/>
            <a:ext cx="8128000" cy="601538"/>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xmlns:p="http://schemas.openxmlformats.org/presentationml/2006/main" xmlns:r="http://schemas.openxmlformats.org/officeDocument/2006/relationships" xmlns:a="http://schemas.openxmlformats.org/drawingml/2006/main" val="1"/>
            </a:ext>
          </a:extLst>
        </p:spPr>
        <p:txBody>
          <a:bodyPr vert="horz" wrap="square" lIns="91440" tIns="45720" rIns="91440" bIns="45720" numCol="1" anchor="t" anchorCtr="0" compatLnSpc="1">
            <a:prstTxWarp prst="textNoShape">
              <a:avLst/>
            </a:prstTxWarp>
          </a:bodyPr>
          <a:lstStyle/>
          <a:p>
            <a:pPr lvl="0"/>
            <a:r>
              <a:rPr lang="en-US" noProof="0" dirty="0" err="1" smtClean="0"/>
              <a:t>Mastertitelformat</a:t>
            </a:r>
            <a:r>
              <a:rPr lang="en-US" noProof="0" dirty="0" smtClean="0"/>
              <a:t> </a:t>
            </a:r>
            <a:r>
              <a:rPr lang="en-US" noProof="0" dirty="0" err="1" smtClean="0"/>
              <a:t>bearbeiten</a:t>
            </a:r>
            <a:endParaRPr lang="en-US" noProof="0" dirty="0"/>
          </a:p>
        </p:txBody>
      </p:sp>
      <p:sp>
        <p:nvSpPr>
          <p:cNvPr id="1027" name="Rectangle 3"/>
          <p:cNvSpPr>
            <a:spLocks noGrp="1" noChangeArrowheads="1"/>
          </p:cNvSpPr>
          <p:nvPr>
            <p:ph type="body" idx="1"/>
          </p:nvPr>
        </p:nvSpPr>
        <p:spPr bwMode="auto">
          <a:xfrm>
            <a:off x="508000" y="1701800"/>
            <a:ext cx="8128000" cy="44704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xmlns:p="http://schemas.openxmlformats.org/presentationml/2006/main" xmlns:r="http://schemas.openxmlformats.org/officeDocument/2006/relationships" xmlns:a="http://schemas.openxmlformats.org/drawingml/2006/main" val="1"/>
            </a:ext>
          </a:extLst>
        </p:spPr>
        <p:txBody>
          <a:bodyPr vert="horz" wrap="square" lIns="91440" tIns="45720" rIns="91440" bIns="45720" numCol="1" anchor="t" anchorCtr="0" compatLnSpc="1">
            <a:prstTxWarp prst="textNoShape">
              <a:avLst/>
            </a:prstTxWarp>
          </a:bodyPr>
          <a:lstStyle/>
          <a:p>
            <a:pPr lvl="0"/>
            <a:r>
              <a:rPr lang="en-US" noProof="0" dirty="0" err="1" smtClean="0"/>
              <a:t>Mastertextformat</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1028" name="Rectangle 4"/>
          <p:cNvSpPr>
            <a:spLocks noGrp="1" noChangeArrowheads="1"/>
          </p:cNvSpPr>
          <p:nvPr>
            <p:ph type="dt" sz="half" idx="2"/>
          </p:nvPr>
        </p:nvSpPr>
        <p:spPr bwMode="auto">
          <a:xfrm>
            <a:off x="508001" y="6400800"/>
            <a:ext cx="1210752"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200" b="0"/>
            </a:lvl1pPr>
          </a:lstStyle>
          <a:p>
            <a:fld id="{62D3C9D7-F6E0-4940-AC6D-A346C0777313}" type="datetimeFigureOut">
              <a:rPr lang="en-US" smtClean="0"/>
              <a:pPr/>
              <a:t>10/7/16</a:t>
            </a:fld>
            <a:endParaRPr lang="en-US"/>
          </a:p>
        </p:txBody>
      </p:sp>
      <p:sp>
        <p:nvSpPr>
          <p:cNvPr id="1029" name="Rectangle 5"/>
          <p:cNvSpPr>
            <a:spLocks noGrp="1" noChangeArrowheads="1"/>
          </p:cNvSpPr>
          <p:nvPr>
            <p:ph type="ftr" sz="quarter" idx="3"/>
          </p:nvPr>
        </p:nvSpPr>
        <p:spPr bwMode="auto">
          <a:xfrm>
            <a:off x="1986114" y="6400800"/>
            <a:ext cx="5165805"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200" b="0"/>
            </a:lvl1pPr>
          </a:lstStyle>
          <a:p>
            <a:endParaRPr lang="en-US"/>
          </a:p>
        </p:txBody>
      </p:sp>
      <p:sp>
        <p:nvSpPr>
          <p:cNvPr id="1030" name="Rectangle 6"/>
          <p:cNvSpPr>
            <a:spLocks noGrp="1" noChangeArrowheads="1"/>
          </p:cNvSpPr>
          <p:nvPr>
            <p:ph type="sldNum" sz="quarter" idx="4"/>
          </p:nvPr>
        </p:nvSpPr>
        <p:spPr bwMode="auto">
          <a:xfrm>
            <a:off x="7438376" y="6400800"/>
            <a:ext cx="1197623"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b="0"/>
            </a:lvl1pPr>
          </a:lstStyle>
          <a:p>
            <a:fld id="{E8A1288F-6C5F-6A48-B6D2-5A150C026086}" type="slidenum">
              <a:rPr lang="en-US" smtClean="0"/>
              <a:pPr/>
              <a:t>‹#›</a:t>
            </a:fld>
            <a:endParaRPr lang="en-US"/>
          </a:p>
        </p:txBody>
      </p:sp>
      <p:sp>
        <p:nvSpPr>
          <p:cNvPr id="12" name="Text Box 18"/>
          <p:cNvSpPr txBox="1">
            <a:spLocks noChangeArrowheads="1"/>
          </p:cNvSpPr>
          <p:nvPr/>
        </p:nvSpPr>
        <p:spPr bwMode="auto">
          <a:xfrm>
            <a:off x="6224653" y="479425"/>
            <a:ext cx="1846197" cy="230832"/>
          </a:xfrm>
          <a:prstGeom prst="rect">
            <a:avLst/>
          </a:prstGeom>
          <a:noFill/>
          <a:ln w="9525">
            <a:noFill/>
            <a:miter lim="800000"/>
            <a:headEnd/>
            <a:tailEnd/>
          </a:ln>
          <a:effectLst/>
        </p:spPr>
        <p:txBody>
          <a:bodyPr wrap="none">
            <a:spAutoFit/>
          </a:bodyPr>
          <a:lstStyle>
            <a:lvl1pPr>
              <a:defRPr sz="2000">
                <a:solidFill>
                  <a:schemeClr val="tx1"/>
                </a:solidFill>
                <a:latin typeface="Arial" charset="0"/>
                <a:ea typeface="ＭＳ Ｐゴシック" charset="0"/>
                <a:cs typeface="ＭＳ Ｐゴシック" charset="0"/>
              </a:defRPr>
            </a:lvl1pPr>
            <a:lvl2pPr marL="37931725" indent="-37474525">
              <a:defRPr sz="20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marL="457200" eaLnBrk="0" fontAlgn="base" hangingPunct="0">
              <a:spcBef>
                <a:spcPct val="0"/>
              </a:spcBef>
              <a:spcAft>
                <a:spcPct val="0"/>
              </a:spcAft>
              <a:defRPr sz="2000">
                <a:solidFill>
                  <a:schemeClr val="tx1"/>
                </a:solidFill>
                <a:latin typeface="Arial" charset="0"/>
                <a:ea typeface="ＭＳ Ｐゴシック" charset="0"/>
              </a:defRPr>
            </a:lvl6pPr>
            <a:lvl7pPr marL="914400" eaLnBrk="0" fontAlgn="base" hangingPunct="0">
              <a:spcBef>
                <a:spcPct val="0"/>
              </a:spcBef>
              <a:spcAft>
                <a:spcPct val="0"/>
              </a:spcAft>
              <a:defRPr sz="2000">
                <a:solidFill>
                  <a:schemeClr val="tx1"/>
                </a:solidFill>
                <a:latin typeface="Arial" charset="0"/>
                <a:ea typeface="ＭＳ Ｐゴシック" charset="0"/>
              </a:defRPr>
            </a:lvl7pPr>
            <a:lvl8pPr marL="1371600" eaLnBrk="0" fontAlgn="base" hangingPunct="0">
              <a:spcBef>
                <a:spcPct val="0"/>
              </a:spcBef>
              <a:spcAft>
                <a:spcPct val="0"/>
              </a:spcAft>
              <a:defRPr sz="2000">
                <a:solidFill>
                  <a:schemeClr val="tx1"/>
                </a:solidFill>
                <a:latin typeface="Arial" charset="0"/>
                <a:ea typeface="ＭＳ Ｐゴシック" charset="0"/>
              </a:defRPr>
            </a:lvl8pPr>
            <a:lvl9pPr marL="1828800" eaLnBrk="0" fontAlgn="base" hangingPunct="0">
              <a:spcBef>
                <a:spcPct val="0"/>
              </a:spcBef>
              <a:spcAft>
                <a:spcPct val="0"/>
              </a:spcAft>
              <a:defRPr sz="2000">
                <a:solidFill>
                  <a:schemeClr val="tx1"/>
                </a:solidFill>
                <a:latin typeface="Arial" charset="0"/>
                <a:ea typeface="ＭＳ Ｐゴシック" charset="0"/>
              </a:defRPr>
            </a:lvl9pPr>
          </a:lstStyle>
          <a:p>
            <a:r>
              <a:rPr lang="en-US" sz="900" b="0" noProof="0" dirty="0" err="1" smtClean="0">
                <a:solidFill>
                  <a:schemeClr val="bg2"/>
                </a:solidFill>
              </a:rPr>
              <a:t>Technische</a:t>
            </a:r>
            <a:r>
              <a:rPr lang="en-US" sz="900" b="0" noProof="0" dirty="0" smtClean="0">
                <a:solidFill>
                  <a:schemeClr val="bg2"/>
                </a:solidFill>
              </a:rPr>
              <a:t> </a:t>
            </a:r>
            <a:r>
              <a:rPr lang="en-US" sz="900" b="0" noProof="0" dirty="0" err="1" smtClean="0">
                <a:solidFill>
                  <a:schemeClr val="bg2"/>
                </a:solidFill>
              </a:rPr>
              <a:t>Universität</a:t>
            </a:r>
            <a:r>
              <a:rPr lang="en-US" sz="900" b="0" noProof="0" dirty="0" smtClean="0">
                <a:solidFill>
                  <a:schemeClr val="bg2"/>
                </a:solidFill>
              </a:rPr>
              <a:t> </a:t>
            </a:r>
            <a:r>
              <a:rPr lang="en-US" sz="900" b="0" noProof="0" dirty="0" err="1" smtClean="0">
                <a:solidFill>
                  <a:schemeClr val="bg2"/>
                </a:solidFill>
              </a:rPr>
              <a:t>München</a:t>
            </a:r>
            <a:endParaRPr lang="en-US" sz="900" b="0" noProof="0" dirty="0">
              <a:solidFill>
                <a:schemeClr val="bg2"/>
              </a:solidFill>
            </a:endParaRPr>
          </a:p>
        </p:txBody>
      </p:sp>
      <p:sp>
        <p:nvSpPr>
          <p:cNvPr id="14" name="Line 23"/>
          <p:cNvSpPr>
            <a:spLocks noChangeShapeType="1"/>
          </p:cNvSpPr>
          <p:nvPr/>
        </p:nvSpPr>
        <p:spPr bwMode="auto">
          <a:xfrm>
            <a:off x="0" y="6324600"/>
            <a:ext cx="9144000" cy="0"/>
          </a:xfrm>
          <a:prstGeom prst="line">
            <a:avLst/>
          </a:prstGeom>
          <a:noFill/>
          <a:ln w="9525">
            <a:solidFill>
              <a:schemeClr val="bg2"/>
            </a:solidFill>
            <a:round/>
            <a:headEnd/>
            <a:tailEnd/>
          </a:ln>
          <a:effectLst/>
        </p:spPr>
        <p:txBody>
          <a:bodyPr/>
          <a:lstStyle/>
          <a:p>
            <a:pPr>
              <a:defRPr/>
            </a:pPr>
            <a:endParaRPr lang="en-US" b="0" noProof="0">
              <a:latin typeface="Arial" pitchFamily="34" charset="0"/>
              <a:ea typeface="ＭＳ Ｐゴシック" pitchFamily="18" charset="-128"/>
              <a:cs typeface="ＭＳ Ｐゴシック" pitchFamily="18" charset="-128"/>
            </a:endParaRPr>
          </a:p>
        </p:txBody>
      </p:sp>
      <p:sp>
        <p:nvSpPr>
          <p:cNvPr id="16" name="Line 22"/>
          <p:cNvSpPr>
            <a:spLocks noChangeShapeType="1"/>
          </p:cNvSpPr>
          <p:nvPr/>
        </p:nvSpPr>
        <p:spPr bwMode="auto">
          <a:xfrm>
            <a:off x="0" y="685800"/>
            <a:ext cx="9144000" cy="0"/>
          </a:xfrm>
          <a:prstGeom prst="line">
            <a:avLst/>
          </a:prstGeom>
          <a:noFill/>
          <a:ln w="9525">
            <a:solidFill>
              <a:schemeClr val="bg2"/>
            </a:solidFill>
            <a:round/>
            <a:headEnd/>
            <a:tailEnd/>
          </a:ln>
          <a:effectLst/>
        </p:spPr>
        <p:txBody>
          <a:bodyPr/>
          <a:lstStyle/>
          <a:p>
            <a:pPr>
              <a:defRPr/>
            </a:pPr>
            <a:endParaRPr lang="en-US" b="0" noProof="0">
              <a:latin typeface="Arial" pitchFamily="34" charset="0"/>
              <a:ea typeface="ＭＳ Ｐゴシック" pitchFamily="18" charset="-128"/>
              <a:cs typeface="ＭＳ Ｐゴシック" pitchFamily="18" charset="-128"/>
            </a:endParaRPr>
          </a:p>
        </p:txBody>
      </p:sp>
      <p:pic>
        <p:nvPicPr>
          <p:cNvPr id="42" name="Picture 29" descr="U:\Logos und Grafiken\TUMLogo_oZ_Vollfl_blau_RGB.png"/>
          <p:cNvPicPr>
            <a:picLocks noChangeAspect="1" noChangeArrowheads="1"/>
          </p:cNvPicPr>
          <p:nvPr/>
        </p:nvPicPr>
        <p:blipFill>
          <a:blip r:embed="rId5"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39778" y="325438"/>
            <a:ext cx="604440" cy="319088"/>
          </a:xfrm>
          <a:prstGeom prst="rect">
            <a:avLst/>
          </a:prstGeom>
          <a:noFill/>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11" name="Picture 4"/>
          <p:cNvPicPr>
            <a:picLocks noChangeAspect="1" noChangeArrowheads="1"/>
          </p:cNvPicPr>
          <p:nvPr/>
        </p:nvPicPr>
        <p:blipFill>
          <a:blip r:embed="rId6">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511382" y="217996"/>
            <a:ext cx="864657" cy="46085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cap="flat">
                <a:solidFill>
                  <a:schemeClr val="tx1"/>
                </a:solidFill>
                <a:miter lim="800000"/>
                <a:headEnd/>
                <a:tailEnd/>
              </a14:hiddenLine>
            </a:ext>
          </a:extLst>
        </p:spPr>
      </p:pic>
      <p:pic>
        <p:nvPicPr>
          <p:cNvPr id="13" name="Bild 14" descr="PSI-Logo_narrow_30k.eps"/>
          <p:cNvPicPr>
            <a:picLocks noChangeAspect="1"/>
          </p:cNvPicPr>
          <p:nvPr/>
        </p:nvPicPr>
        <p:blipFill>
          <a:blip r:embed="rId7"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p:blipFill>
        <p:spPr bwMode="auto">
          <a:xfrm>
            <a:off x="4063790" y="295226"/>
            <a:ext cx="1016000" cy="3619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fontAlgn="base" hangingPunct="1">
        <a:spcBef>
          <a:spcPct val="0"/>
        </a:spcBef>
        <a:spcAft>
          <a:spcPct val="0"/>
        </a:spcAft>
        <a:defRPr sz="2800" b="0">
          <a:solidFill>
            <a:schemeClr val="tx1"/>
          </a:solidFill>
          <a:latin typeface="+mj-lt"/>
          <a:ea typeface="ＭＳ Ｐゴシック" pitchFamily="-65" charset="-128"/>
          <a:cs typeface="ＭＳ Ｐゴシック" pitchFamily="18" charset="-128"/>
        </a:defRPr>
      </a:lvl1pPr>
      <a:lvl2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2pPr>
      <a:lvl3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3pPr>
      <a:lvl4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4pPr>
      <a:lvl5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5pPr>
      <a:lvl6pPr marL="457200" algn="l" rtl="0" eaLnBrk="1" fontAlgn="base" hangingPunct="1">
        <a:spcBef>
          <a:spcPct val="0"/>
        </a:spcBef>
        <a:spcAft>
          <a:spcPct val="0"/>
        </a:spcAft>
        <a:defRPr sz="2400" b="1">
          <a:solidFill>
            <a:schemeClr val="tx1"/>
          </a:solidFill>
          <a:latin typeface="Arial" pitchFamily="34" charset="0"/>
        </a:defRPr>
      </a:lvl6pPr>
      <a:lvl7pPr marL="914400" algn="l" rtl="0" eaLnBrk="1" fontAlgn="base" hangingPunct="1">
        <a:spcBef>
          <a:spcPct val="0"/>
        </a:spcBef>
        <a:spcAft>
          <a:spcPct val="0"/>
        </a:spcAft>
        <a:defRPr sz="2400" b="1">
          <a:solidFill>
            <a:schemeClr val="tx1"/>
          </a:solidFill>
          <a:latin typeface="Arial" pitchFamily="34" charset="0"/>
        </a:defRPr>
      </a:lvl7pPr>
      <a:lvl8pPr marL="1371600" algn="l" rtl="0" eaLnBrk="1" fontAlgn="base" hangingPunct="1">
        <a:spcBef>
          <a:spcPct val="0"/>
        </a:spcBef>
        <a:spcAft>
          <a:spcPct val="0"/>
        </a:spcAft>
        <a:defRPr sz="2400" b="1">
          <a:solidFill>
            <a:schemeClr val="tx1"/>
          </a:solidFill>
          <a:latin typeface="Arial" pitchFamily="34" charset="0"/>
        </a:defRPr>
      </a:lvl8pPr>
      <a:lvl9pPr marL="1828800" algn="l" rtl="0" eaLnBrk="1" fontAlgn="base" hangingPunct="1">
        <a:spcBef>
          <a:spcPct val="0"/>
        </a:spcBef>
        <a:spcAft>
          <a:spcPct val="0"/>
        </a:spcAft>
        <a:defRPr sz="2400" b="1">
          <a:solidFill>
            <a:schemeClr val="tx1"/>
          </a:solidFill>
          <a:latin typeface="Arial" pitchFamily="34" charset="0"/>
        </a:defRPr>
      </a:lvl9pPr>
    </p:titleStyle>
    <p:bodyStyle>
      <a:lvl1pPr marL="266700" indent="-266700" algn="l" rtl="0" eaLnBrk="1" fontAlgn="base" hangingPunct="1">
        <a:spcBef>
          <a:spcPct val="20000"/>
        </a:spcBef>
        <a:spcAft>
          <a:spcPct val="0"/>
        </a:spcAft>
        <a:buClr>
          <a:schemeClr val="tx2"/>
        </a:buClr>
        <a:buFont typeface="Wingdings" charset="2"/>
        <a:buChar char="§"/>
        <a:defRPr sz="2000" b="0">
          <a:solidFill>
            <a:schemeClr val="tx1"/>
          </a:solidFill>
          <a:latin typeface="+mn-lt"/>
          <a:ea typeface="ＭＳ Ｐゴシック" pitchFamily="-65" charset="-128"/>
          <a:cs typeface="ＭＳ Ｐゴシック" pitchFamily="18" charset="-128"/>
        </a:defRPr>
      </a:lvl1pPr>
      <a:lvl2pPr marL="534988" indent="-268288" algn="l" rtl="0" eaLnBrk="1" fontAlgn="base" hangingPunct="1">
        <a:spcBef>
          <a:spcPct val="20000"/>
        </a:spcBef>
        <a:spcAft>
          <a:spcPct val="0"/>
        </a:spcAft>
        <a:buClr>
          <a:schemeClr val="tx2"/>
        </a:buClr>
        <a:buFont typeface="Lucida Grande"/>
        <a:buChar char="□"/>
        <a:defRPr sz="1800" b="0">
          <a:solidFill>
            <a:schemeClr val="tx1"/>
          </a:solidFill>
          <a:latin typeface="+mn-lt"/>
          <a:ea typeface="ＭＳ Ｐゴシック" pitchFamily="-65" charset="-128"/>
        </a:defRPr>
      </a:lvl2pPr>
      <a:lvl3pPr marL="801688" indent="-266700"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3pPr>
      <a:lvl4pPr marL="1079500" indent="-277813"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4pPr>
      <a:lvl5pPr marL="1346200" indent="-266700"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5pPr>
      <a:lvl6pPr marL="2438400" indent="-228600" algn="l" rtl="0" eaLnBrk="1" fontAlgn="base" hangingPunct="1">
        <a:spcBef>
          <a:spcPct val="20000"/>
        </a:spcBef>
        <a:spcAft>
          <a:spcPct val="0"/>
        </a:spcAft>
        <a:buChar char="»"/>
        <a:defRPr sz="1400">
          <a:solidFill>
            <a:schemeClr val="tx1"/>
          </a:solidFill>
          <a:latin typeface="+mn-lt"/>
        </a:defRPr>
      </a:lvl6pPr>
      <a:lvl7pPr marL="2895600" indent="-228600" algn="l" rtl="0" eaLnBrk="1" fontAlgn="base" hangingPunct="1">
        <a:spcBef>
          <a:spcPct val="20000"/>
        </a:spcBef>
        <a:spcAft>
          <a:spcPct val="0"/>
        </a:spcAft>
        <a:buChar char="»"/>
        <a:defRPr sz="1400">
          <a:solidFill>
            <a:schemeClr val="tx1"/>
          </a:solidFill>
          <a:latin typeface="+mn-lt"/>
        </a:defRPr>
      </a:lvl7pPr>
      <a:lvl8pPr marL="3352800" indent="-228600" algn="l" rtl="0" eaLnBrk="1" fontAlgn="base" hangingPunct="1">
        <a:spcBef>
          <a:spcPct val="20000"/>
        </a:spcBef>
        <a:spcAft>
          <a:spcPct val="0"/>
        </a:spcAft>
        <a:buChar char="»"/>
        <a:defRPr sz="1400">
          <a:solidFill>
            <a:schemeClr val="tx1"/>
          </a:solidFill>
          <a:latin typeface="+mn-lt"/>
        </a:defRPr>
      </a:lvl8pPr>
      <a:lvl9pPr marL="38100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ODIN: Configurations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b="1" dirty="0" smtClean="0">
                <a:solidFill>
                  <a:schemeClr val="bg2"/>
                </a:solidFill>
              </a:rPr>
              <a:t>ESS:</a:t>
            </a:r>
            <a:r>
              <a:rPr lang="en-US" dirty="0" smtClean="0"/>
              <a:t> S. Ansell, S. Pullen, M. </a:t>
            </a:r>
            <a:r>
              <a:rPr lang="en-US" dirty="0" err="1" smtClean="0"/>
              <a:t>Strobl</a:t>
            </a:r>
            <a:endParaRPr lang="en-US" dirty="0" smtClean="0"/>
          </a:p>
          <a:p>
            <a:r>
              <a:rPr lang="en-US" b="1" dirty="0" smtClean="0">
                <a:solidFill>
                  <a:schemeClr val="bg2"/>
                </a:solidFill>
              </a:rPr>
              <a:t>PSI:</a:t>
            </a:r>
            <a:r>
              <a:rPr lang="en-US" dirty="0" smtClean="0"/>
              <a:t> U. </a:t>
            </a:r>
            <a:r>
              <a:rPr lang="en-US" dirty="0" err="1" smtClean="0"/>
              <a:t>Filges</a:t>
            </a:r>
            <a:r>
              <a:rPr lang="en-US" dirty="0" smtClean="0"/>
              <a:t> E. Lehmann, M. </a:t>
            </a:r>
            <a:r>
              <a:rPr lang="en-US" dirty="0" err="1" smtClean="0"/>
              <a:t>Morgano</a:t>
            </a:r>
            <a:endParaRPr lang="en-US" dirty="0" smtClean="0"/>
          </a:p>
          <a:p>
            <a:r>
              <a:rPr lang="en-US" b="1" dirty="0" smtClean="0">
                <a:solidFill>
                  <a:schemeClr val="bg2"/>
                </a:solidFill>
              </a:rPr>
              <a:t>TUM:</a:t>
            </a:r>
            <a:r>
              <a:rPr lang="en-US" dirty="0" smtClean="0"/>
              <a:t> E. </a:t>
            </a:r>
            <a:r>
              <a:rPr lang="en-US" dirty="0" err="1" smtClean="0"/>
              <a:t>Calzada</a:t>
            </a:r>
            <a:r>
              <a:rPr lang="en-US" dirty="0" smtClean="0"/>
              <a:t>, </a:t>
            </a:r>
            <a:r>
              <a:rPr lang="en-US" u="sng" dirty="0" smtClean="0"/>
              <a:t>M. Lerche</a:t>
            </a:r>
            <a:r>
              <a:rPr lang="en-US" dirty="0" smtClean="0"/>
              <a:t>, J. </a:t>
            </a:r>
            <a:r>
              <a:rPr lang="en-US" dirty="0" err="1" smtClean="0"/>
              <a:t>Neuhaus</a:t>
            </a:r>
            <a:r>
              <a:rPr lang="en-US" dirty="0" smtClean="0"/>
              <a:t>, W. </a:t>
            </a:r>
            <a:r>
              <a:rPr lang="en-US" dirty="0" err="1" smtClean="0"/>
              <a:t>Petry</a:t>
            </a:r>
            <a:r>
              <a:rPr lang="en-US" dirty="0" smtClean="0"/>
              <a:t>, B. </a:t>
            </a:r>
            <a:r>
              <a:rPr lang="en-US" dirty="0" err="1" smtClean="0"/>
              <a:t>Schillinger</a:t>
            </a:r>
            <a:r>
              <a:rPr lang="en-US" dirty="0" smtClean="0"/>
              <a:t>, M. </a:t>
            </a:r>
            <a:r>
              <a:rPr lang="en-US" smtClean="0"/>
              <a:t>Schulz</a:t>
            </a: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Competitive Scope, 12.5 M€</a:t>
            </a:r>
            <a:endParaRPr lang="en-US" dirty="0"/>
          </a:p>
        </p:txBody>
      </p:sp>
      <p:sp>
        <p:nvSpPr>
          <p:cNvPr id="3" name="Content Placeholder 2"/>
          <p:cNvSpPr>
            <a:spLocks noGrp="1"/>
          </p:cNvSpPr>
          <p:nvPr>
            <p:ph idx="1"/>
          </p:nvPr>
        </p:nvSpPr>
        <p:spPr/>
        <p:txBody>
          <a:bodyPr/>
          <a:lstStyle/>
          <a:p>
            <a:pPr lvl="0"/>
            <a:r>
              <a:rPr lang="en-GB" dirty="0" smtClean="0"/>
              <a:t>Focussing, de-focussing, focussing neutron guide with m2-5 coatings </a:t>
            </a:r>
            <a:endParaRPr lang="en-US" dirty="0" smtClean="0"/>
          </a:p>
          <a:p>
            <a:pPr lvl="0"/>
            <a:r>
              <a:rPr lang="en-GB" dirty="0" smtClean="0"/>
              <a:t>Collimator position at 50 </a:t>
            </a:r>
            <a:r>
              <a:rPr lang="en-GB" dirty="0" err="1" smtClean="0"/>
              <a:t>m</a:t>
            </a:r>
            <a:endParaRPr lang="en-GB" dirty="0" smtClean="0"/>
          </a:p>
          <a:p>
            <a:pPr lvl="0"/>
            <a:r>
              <a:rPr lang="en-GB" dirty="0" smtClean="0"/>
              <a:t>Sample position from 52 </a:t>
            </a:r>
            <a:r>
              <a:rPr lang="en-GB" dirty="0" err="1" smtClean="0"/>
              <a:t>m</a:t>
            </a:r>
            <a:r>
              <a:rPr lang="en-GB" dirty="0" smtClean="0"/>
              <a:t> to 64 </a:t>
            </a:r>
            <a:r>
              <a:rPr lang="en-GB" dirty="0" err="1" smtClean="0"/>
              <a:t>m</a:t>
            </a:r>
            <a:endParaRPr lang="en-US" dirty="0" smtClean="0"/>
          </a:p>
          <a:p>
            <a:pPr lvl="0"/>
            <a:r>
              <a:rPr lang="en-GB" dirty="0" smtClean="0"/>
              <a:t>L/D values (Collimation) between 100-10000</a:t>
            </a:r>
            <a:endParaRPr lang="en-US" dirty="0" smtClean="0"/>
          </a:p>
          <a:p>
            <a:pPr lvl="0"/>
            <a:r>
              <a:rPr lang="en-GB" dirty="0" smtClean="0">
                <a:solidFill>
                  <a:srgbClr val="FF0000"/>
                </a:solidFill>
              </a:rPr>
              <a:t>Complete wavelength frame multiplication chopper system</a:t>
            </a:r>
            <a:endParaRPr lang="en-US" dirty="0" smtClean="0">
              <a:solidFill>
                <a:srgbClr val="FF0000"/>
              </a:solidFill>
            </a:endParaRPr>
          </a:p>
          <a:p>
            <a:pPr lvl="1"/>
            <a:r>
              <a:rPr lang="en-GB" dirty="0" smtClean="0">
                <a:solidFill>
                  <a:srgbClr val="FF0000"/>
                </a:solidFill>
              </a:rPr>
              <a:t>T</a:t>
            </a:r>
            <a:r>
              <a:rPr lang="en-GB" baseline="-25000" dirty="0" smtClean="0">
                <a:solidFill>
                  <a:srgbClr val="FF0000"/>
                </a:solidFill>
              </a:rPr>
              <a:t>0</a:t>
            </a:r>
            <a:r>
              <a:rPr lang="en-GB" dirty="0" smtClean="0">
                <a:solidFill>
                  <a:srgbClr val="FF0000"/>
                </a:solidFill>
              </a:rPr>
              <a:t> chopper,</a:t>
            </a:r>
            <a:endParaRPr lang="en-US" dirty="0" smtClean="0">
              <a:solidFill>
                <a:srgbClr val="FF0000"/>
              </a:solidFill>
            </a:endParaRPr>
          </a:p>
          <a:p>
            <a:pPr lvl="1"/>
            <a:r>
              <a:rPr lang="en-GB" dirty="0" smtClean="0">
                <a:solidFill>
                  <a:srgbClr val="FF0000"/>
                </a:solidFill>
              </a:rPr>
              <a:t>Set of moveable Wavelength Frame Multiplication Choppers,</a:t>
            </a:r>
            <a:endParaRPr lang="en-US" dirty="0" smtClean="0">
              <a:solidFill>
                <a:srgbClr val="FF0000"/>
              </a:solidFill>
            </a:endParaRPr>
          </a:p>
          <a:p>
            <a:pPr lvl="1"/>
            <a:r>
              <a:rPr lang="en-GB" dirty="0" smtClean="0">
                <a:solidFill>
                  <a:srgbClr val="FF0000"/>
                </a:solidFill>
              </a:rPr>
              <a:t>Set of five Frame Overlap Choppers, </a:t>
            </a:r>
            <a:r>
              <a:rPr lang="en-GB" dirty="0" err="1" smtClean="0">
                <a:solidFill>
                  <a:srgbClr val="FF0000"/>
                </a:solidFill>
              </a:rPr>
              <a:t>Bandpass</a:t>
            </a:r>
            <a:r>
              <a:rPr lang="en-GB" dirty="0" smtClean="0">
                <a:solidFill>
                  <a:srgbClr val="FF0000"/>
                </a:solidFill>
              </a:rPr>
              <a:t> Chopper</a:t>
            </a:r>
            <a:endParaRPr lang="en-US" dirty="0" smtClean="0">
              <a:solidFill>
                <a:srgbClr val="FF0000"/>
              </a:solidFill>
            </a:endParaRPr>
          </a:p>
          <a:p>
            <a:pPr lvl="0"/>
            <a:r>
              <a:rPr lang="en-GB" dirty="0" smtClean="0"/>
              <a:t>Medium and high resolution </a:t>
            </a:r>
            <a:r>
              <a:rPr lang="en-GB" dirty="0" err="1" smtClean="0"/>
              <a:t>scintillator</a:t>
            </a:r>
            <a:r>
              <a:rPr lang="en-GB" dirty="0" smtClean="0"/>
              <a:t> based detector set ups, </a:t>
            </a:r>
            <a:r>
              <a:rPr lang="en-GB" dirty="0" smtClean="0">
                <a:solidFill>
                  <a:srgbClr val="FF0000"/>
                </a:solidFill>
              </a:rPr>
              <a:t>large FOV detector</a:t>
            </a:r>
            <a:endParaRPr lang="en-US" dirty="0" smtClean="0">
              <a:solidFill>
                <a:srgbClr val="FF0000"/>
              </a:solidFill>
            </a:endParaRPr>
          </a:p>
          <a:p>
            <a:pPr lvl="0"/>
            <a:r>
              <a:rPr lang="en-GB" dirty="0" smtClean="0">
                <a:solidFill>
                  <a:srgbClr val="FF0000"/>
                </a:solidFill>
              </a:rPr>
              <a:t>Time Of Flight detector</a:t>
            </a:r>
          </a:p>
          <a:p>
            <a:r>
              <a:rPr lang="en-GB" dirty="0" smtClean="0"/>
              <a:t>All necessary associated infrastructure</a:t>
            </a:r>
            <a:endParaRPr lang="en-US" dirty="0" smtClean="0"/>
          </a:p>
          <a:p>
            <a:pPr lvl="0"/>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II</a:t>
            </a:r>
            <a:endParaRPr lang="en-US" dirty="0"/>
          </a:p>
        </p:txBody>
      </p:sp>
      <p:sp>
        <p:nvSpPr>
          <p:cNvPr id="3" name="Content Placeholder 2"/>
          <p:cNvSpPr>
            <a:spLocks noGrp="1"/>
          </p:cNvSpPr>
          <p:nvPr>
            <p:ph idx="1"/>
          </p:nvPr>
        </p:nvSpPr>
        <p:spPr/>
        <p:txBody>
          <a:bodyPr/>
          <a:lstStyle/>
          <a:p>
            <a:pPr marL="0" indent="0">
              <a:buNone/>
            </a:pPr>
            <a:r>
              <a:rPr lang="en-US" dirty="0" smtClean="0"/>
              <a:t>“STAP has serious concerns that the recent ESS cost category assignment is inadequate to develop ODIN to its full potential and the funding issue needs to be addressed urgently before the phase 2 process begins”</a:t>
            </a:r>
          </a:p>
          <a:p>
            <a:pPr marL="0" indent="0">
              <a:buNone/>
            </a:pPr>
            <a:r>
              <a:rPr lang="en-US" dirty="0" smtClean="0"/>
              <a:t>“strong budget commitment and technical plans for implementing these capabilities should not be an afterthought”</a:t>
            </a:r>
          </a:p>
          <a:p>
            <a:pPr marL="0" indent="0">
              <a:buNone/>
            </a:pPr>
            <a:r>
              <a:rPr lang="en-US" dirty="0" smtClean="0"/>
              <a:t>“</a:t>
            </a:r>
            <a:r>
              <a:rPr lang="en-US" i="1" dirty="0" smtClean="0"/>
              <a:t>STAP is of unanimous opinion that  the current cost category A is inadequate to construct ODIN to fully utilize and take advantage of  ESS beam and geometry, incorporate modes of operation that are unique to ESS and world’s best, and provide unique and new classes of research and service opportunities that will be not available elsewhere.”</a:t>
            </a:r>
          </a:p>
          <a:p>
            <a:pPr marL="0" indent="0">
              <a:buNone/>
            </a:pPr>
            <a:r>
              <a:rPr lang="en-US" i="1" dirty="0" smtClean="0"/>
              <a:t>“</a:t>
            </a:r>
            <a:r>
              <a:rPr lang="en-US" dirty="0" smtClean="0"/>
              <a:t>The current cost category A budget will likely handicap ODIN from the beginning”</a:t>
            </a:r>
          </a:p>
          <a:p>
            <a:pPr marL="0" indent="0">
              <a:buNone/>
            </a:pPr>
            <a:r>
              <a:rPr lang="en-US" b="1" i="1"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III</a:t>
            </a:r>
            <a:endParaRPr lang="en-US" dirty="0"/>
          </a:p>
        </p:txBody>
      </p:sp>
      <p:sp>
        <p:nvSpPr>
          <p:cNvPr id="3" name="Content Placeholder 2"/>
          <p:cNvSpPr>
            <a:spLocks noGrp="1"/>
          </p:cNvSpPr>
          <p:nvPr>
            <p:ph idx="1"/>
          </p:nvPr>
        </p:nvSpPr>
        <p:spPr/>
        <p:txBody>
          <a:bodyPr/>
          <a:lstStyle/>
          <a:p>
            <a:pPr marL="0" indent="0">
              <a:buNone/>
            </a:pPr>
            <a:r>
              <a:rPr lang="en-US" dirty="0" smtClean="0"/>
              <a:t>“The new budget (about 12 million Euros) is a compromise that mitigates some of the concerns that STAP has.  However, STAP still strongly recommends that ESS re-reviews the current allocation to enable ODIN to be developed as world’s best instrument as originally envisioned.”</a:t>
            </a:r>
          </a:p>
          <a:p>
            <a:pPr marL="0" indent="0">
              <a:buNone/>
            </a:pPr>
            <a:endParaRPr lang="en-US" dirty="0" smtClean="0"/>
          </a:p>
          <a:p>
            <a:pPr marL="0" indent="0">
              <a:buNone/>
            </a:pPr>
            <a:r>
              <a:rPr lang="en-US" b="1" i="1" dirty="0" smtClean="0"/>
              <a:t>“STAP again in the strongest possible term recommends that the budget of ODIN is re-assessed before the upcoming tollgate review and </a:t>
            </a:r>
            <a:r>
              <a:rPr lang="en-US" b="1" i="1" u="heavy" dirty="0" smtClean="0"/>
              <a:t>to a minimum</a:t>
            </a:r>
            <a:r>
              <a:rPr lang="en-US" b="1" i="1" dirty="0" smtClean="0"/>
              <a:t>, awarded a Cost Category B status.”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849790"/>
            <a:ext cx="8128000" cy="5322410"/>
          </a:xfrm>
        </p:spPr>
        <p:txBody>
          <a:bodyPr anchor="ctr" anchorCtr="0"/>
          <a:lstStyle/>
          <a:p>
            <a:pPr algn="ctr">
              <a:buNone/>
            </a:pPr>
            <a:r>
              <a:rPr lang="en-US" sz="6000" b="1" dirty="0" smtClean="0"/>
              <a:t>THANK YOU!</a:t>
            </a:r>
            <a:endParaRPr lang="en-US" sz="6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Description of Configuration 2, Competitive Option as proposed, 12.5M€</a:t>
            </a:r>
          </a:p>
          <a:p>
            <a:pPr lvl="1"/>
            <a:r>
              <a:rPr lang="en-US" dirty="0" smtClean="0"/>
              <a:t>Design and Setup Summary</a:t>
            </a:r>
          </a:p>
          <a:p>
            <a:pPr lvl="1"/>
            <a:r>
              <a:rPr lang="en-US" dirty="0" smtClean="0"/>
              <a:t>Budget Details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Competitive Scope, 12.5 M€</a:t>
            </a:r>
            <a:endParaRPr lang="en-US" dirty="0"/>
          </a:p>
        </p:txBody>
      </p:sp>
      <p:sp>
        <p:nvSpPr>
          <p:cNvPr id="3" name="Content Placeholder 2"/>
          <p:cNvSpPr>
            <a:spLocks noGrp="1"/>
          </p:cNvSpPr>
          <p:nvPr>
            <p:ph idx="1"/>
          </p:nvPr>
        </p:nvSpPr>
        <p:spPr/>
        <p:txBody>
          <a:bodyPr/>
          <a:lstStyle/>
          <a:p>
            <a:pPr lvl="0"/>
            <a:r>
              <a:rPr lang="en-GB" dirty="0" smtClean="0"/>
              <a:t>Focussing, de-focussing, focussing neutron guide with m2-5 coatings </a:t>
            </a:r>
            <a:endParaRPr lang="en-US" dirty="0" smtClean="0"/>
          </a:p>
          <a:p>
            <a:pPr lvl="0"/>
            <a:r>
              <a:rPr lang="en-GB" dirty="0" smtClean="0"/>
              <a:t>Collimator position at 50 </a:t>
            </a:r>
            <a:r>
              <a:rPr lang="en-GB" dirty="0" err="1" smtClean="0"/>
              <a:t>m</a:t>
            </a:r>
            <a:endParaRPr lang="en-GB" dirty="0" smtClean="0"/>
          </a:p>
          <a:p>
            <a:pPr lvl="0"/>
            <a:r>
              <a:rPr lang="en-GB" dirty="0" smtClean="0"/>
              <a:t>Sample position from 52 </a:t>
            </a:r>
            <a:r>
              <a:rPr lang="en-GB" dirty="0" err="1" smtClean="0"/>
              <a:t>m</a:t>
            </a:r>
            <a:r>
              <a:rPr lang="en-GB" dirty="0" smtClean="0"/>
              <a:t> to 64 </a:t>
            </a:r>
            <a:r>
              <a:rPr lang="en-GB" dirty="0" err="1" smtClean="0"/>
              <a:t>m</a:t>
            </a:r>
            <a:endParaRPr lang="en-US" dirty="0" smtClean="0"/>
          </a:p>
          <a:p>
            <a:pPr lvl="0"/>
            <a:r>
              <a:rPr lang="en-GB" dirty="0" smtClean="0"/>
              <a:t>L/D values (Collimation) between 100-10000</a:t>
            </a:r>
            <a:endParaRPr lang="en-US" dirty="0" smtClean="0"/>
          </a:p>
          <a:p>
            <a:pPr lvl="0"/>
            <a:r>
              <a:rPr lang="en-GB" dirty="0" smtClean="0"/>
              <a:t>Complete wavelength frame multiplication chopper system</a:t>
            </a:r>
            <a:endParaRPr lang="en-US" dirty="0" smtClean="0"/>
          </a:p>
          <a:p>
            <a:pPr lvl="1"/>
            <a:r>
              <a:rPr lang="en-GB" dirty="0" smtClean="0"/>
              <a:t>T</a:t>
            </a:r>
            <a:r>
              <a:rPr lang="en-GB" baseline="-25000" dirty="0" smtClean="0"/>
              <a:t>0</a:t>
            </a:r>
            <a:r>
              <a:rPr lang="en-GB" dirty="0" smtClean="0"/>
              <a:t> chopper,</a:t>
            </a:r>
            <a:endParaRPr lang="en-US" dirty="0" smtClean="0"/>
          </a:p>
          <a:p>
            <a:pPr lvl="1"/>
            <a:r>
              <a:rPr lang="en-GB" dirty="0" smtClean="0"/>
              <a:t>Set of moveable Wavelength Frame Multiplication Choppers,</a:t>
            </a:r>
            <a:endParaRPr lang="en-US" dirty="0" smtClean="0"/>
          </a:p>
          <a:p>
            <a:pPr lvl="1"/>
            <a:r>
              <a:rPr lang="en-GB" dirty="0" smtClean="0"/>
              <a:t>Set of five Frame Overlap Choppers, </a:t>
            </a:r>
            <a:r>
              <a:rPr lang="en-GB" dirty="0" err="1" smtClean="0"/>
              <a:t>Bandpass</a:t>
            </a:r>
            <a:r>
              <a:rPr lang="en-GB" dirty="0" smtClean="0"/>
              <a:t> Chopper</a:t>
            </a:r>
            <a:endParaRPr lang="en-US" dirty="0" smtClean="0"/>
          </a:p>
          <a:p>
            <a:pPr lvl="0"/>
            <a:r>
              <a:rPr lang="en-GB" dirty="0" smtClean="0"/>
              <a:t>Medium and high resolution </a:t>
            </a:r>
            <a:r>
              <a:rPr lang="en-GB" dirty="0" err="1" smtClean="0"/>
              <a:t>scintillator</a:t>
            </a:r>
            <a:r>
              <a:rPr lang="en-GB" dirty="0" smtClean="0"/>
              <a:t> based detector set ups</a:t>
            </a:r>
            <a:endParaRPr lang="en-US" dirty="0" smtClean="0"/>
          </a:p>
          <a:p>
            <a:pPr lvl="0"/>
            <a:r>
              <a:rPr lang="en-GB" dirty="0" smtClean="0"/>
              <a:t>Time Of Flight detector</a:t>
            </a:r>
          </a:p>
          <a:p>
            <a:r>
              <a:rPr lang="en-GB" dirty="0" smtClean="0"/>
              <a:t>All necessary associated infrastructure</a:t>
            </a:r>
            <a:endParaRPr lang="en-US" dirty="0" smtClean="0"/>
          </a:p>
          <a:p>
            <a:pPr lvl="0"/>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Schematic</a:t>
            </a:r>
            <a:endParaRPr lang="en-US" dirty="0"/>
          </a:p>
        </p:txBody>
      </p:sp>
      <p:pic>
        <p:nvPicPr>
          <p:cNvPr id="4" name="Picture 2" descr="E:\_Projekte\Odin\Pixel\Gesamt\Odin gesamt-008.JPG"/>
          <p:cNvPicPr>
            <a:picLocks noChangeAspect="1" noChangeArrowheads="1"/>
          </p:cNvPicPr>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610820" y="1717980"/>
            <a:ext cx="7910400" cy="444960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Competitive Option, 12.5M€</a:t>
            </a:r>
            <a:endParaRPr lang="en-US" dirty="0"/>
          </a:p>
        </p:txBody>
      </p:sp>
      <p:graphicFrame>
        <p:nvGraphicFramePr>
          <p:cNvPr id="6" name="Content Placeholder 3"/>
          <p:cNvGraphicFramePr>
            <a:graphicFrameLocks noGrp="1"/>
          </p:cNvGraphicFramePr>
          <p:nvPr>
            <p:ph idx="1"/>
          </p:nvPr>
        </p:nvGraphicFramePr>
        <p:xfrm>
          <a:off x="508000" y="1460500"/>
          <a:ext cx="8127999" cy="4758843"/>
        </p:xfrm>
        <a:graphic>
          <a:graphicData uri="http://schemas.openxmlformats.org/drawingml/2006/table">
            <a:tbl>
              <a:tblPr firstRow="1" bandRow="1">
                <a:tableStyleId>{85BE263C-DBD7-4A20-BB59-AAB30ACAA65A}</a:tableStyleId>
              </a:tblPr>
              <a:tblGrid>
                <a:gridCol w="1086556"/>
                <a:gridCol w="804333"/>
                <a:gridCol w="818444"/>
                <a:gridCol w="903111"/>
                <a:gridCol w="903111"/>
                <a:gridCol w="903111"/>
                <a:gridCol w="903111"/>
                <a:gridCol w="1016000"/>
                <a:gridCol w="790222"/>
              </a:tblGrid>
              <a:tr h="262181">
                <a:tc>
                  <a:txBody>
                    <a:bodyPr/>
                    <a:lstStyle/>
                    <a:p>
                      <a:pPr>
                        <a:lnSpc>
                          <a:spcPts val="1400"/>
                        </a:lnSpc>
                        <a:spcAft>
                          <a:spcPts val="1200"/>
                        </a:spcAft>
                      </a:pPr>
                      <a:r>
                        <a:rPr lang="en-US" sz="900" dirty="0"/>
                        <a:t> </a:t>
                      </a:r>
                      <a:endParaRPr lang="en-US" sz="1200" dirty="0">
                        <a:latin typeface="Times New Roman"/>
                        <a:ea typeface="Cambria"/>
                        <a:cs typeface="Times New Roman"/>
                      </a:endParaRPr>
                    </a:p>
                  </a:txBody>
                  <a:tcPr marL="36195" marR="36195" marT="0" marB="0" anchor="b"/>
                </a:tc>
                <a:tc gridSpan="2">
                  <a:txBody>
                    <a:bodyPr/>
                    <a:lstStyle/>
                    <a:p>
                      <a:pPr algn="ctr">
                        <a:lnSpc>
                          <a:spcPts val="1400"/>
                        </a:lnSpc>
                        <a:spcAft>
                          <a:spcPts val="0"/>
                        </a:spcAft>
                      </a:pPr>
                      <a:r>
                        <a:rPr lang="en-US" sz="900"/>
                        <a:t>Cost Overview</a:t>
                      </a:r>
                      <a:endParaRPr lang="en-US" sz="1200">
                        <a:latin typeface="Times New Roman"/>
                        <a:ea typeface="Cambria"/>
                        <a:cs typeface="Times New Roman"/>
                      </a:endParaRPr>
                    </a:p>
                  </a:txBody>
                  <a:tcPr marL="36195" marR="36195" marT="0" marB="0" anchor="ctr"/>
                </a:tc>
                <a:tc hMerge="1">
                  <a:txBody>
                    <a:bodyPr/>
                    <a:lstStyle/>
                    <a:p>
                      <a:endParaRPr lang="en-US"/>
                    </a:p>
                  </a:txBody>
                  <a:tcPr/>
                </a:tc>
                <a:tc gridSpan="6">
                  <a:txBody>
                    <a:bodyPr/>
                    <a:lstStyle/>
                    <a:p>
                      <a:pPr algn="ctr">
                        <a:lnSpc>
                          <a:spcPts val="1400"/>
                        </a:lnSpc>
                        <a:spcAft>
                          <a:spcPts val="0"/>
                        </a:spcAft>
                      </a:pPr>
                      <a:r>
                        <a:rPr lang="en-US" sz="900"/>
                        <a:t>Labor in Person-Years</a:t>
                      </a:r>
                      <a:endParaRPr lang="en-US" sz="1200">
                        <a:latin typeface="Times New Roman"/>
                        <a:ea typeface="Cambria"/>
                        <a:cs typeface="Times New Roman"/>
                      </a:endParaRPr>
                    </a:p>
                  </a:txBody>
                  <a:tcPr marL="36195" marR="3619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7109">
                <a:tc>
                  <a:txBody>
                    <a:bodyPr/>
                    <a:lstStyle/>
                    <a:p>
                      <a:endParaRPr lang="en-US" sz="900" dirty="0"/>
                    </a:p>
                  </a:txBody>
                  <a:tcPr marL="36195" marR="36195" marT="0" marB="0" anchor="b"/>
                </a:tc>
                <a:tc>
                  <a:txBody>
                    <a:bodyPr/>
                    <a:lstStyle/>
                    <a:p>
                      <a:pPr algn="ctr">
                        <a:lnSpc>
                          <a:spcPts val="1400"/>
                        </a:lnSpc>
                        <a:spcAft>
                          <a:spcPts val="0"/>
                        </a:spcAft>
                      </a:pPr>
                      <a:r>
                        <a:rPr lang="en-US" sz="900"/>
                        <a:t>Non-Labor</a:t>
                      </a:r>
                      <a:endParaRPr lang="en-US" sz="9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a:t>Labor</a:t>
                      </a:r>
                      <a:endParaRPr lang="en-US" sz="900" dirty="0">
                        <a:latin typeface="Times New Roman"/>
                        <a:ea typeface="Cambria"/>
                        <a:cs typeface="Times New Roman"/>
                      </a:endParaRPr>
                    </a:p>
                  </a:txBody>
                  <a:tcPr marL="36195" marR="3619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US" sz="900" dirty="0"/>
                        <a:t>01 </a:t>
                      </a:r>
                    </a:p>
                    <a:p>
                      <a:pPr algn="ctr">
                        <a:lnSpc>
                          <a:spcPts val="1400"/>
                        </a:lnSpc>
                        <a:spcAft>
                          <a:spcPts val="0"/>
                        </a:spcAft>
                      </a:pPr>
                      <a:r>
                        <a:rPr lang="en-US" sz="900" dirty="0" smtClean="0"/>
                        <a:t>Management</a:t>
                      </a:r>
                      <a:endParaRPr lang="en-US" sz="900"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US" sz="900" dirty="0"/>
                        <a:t>02</a:t>
                      </a:r>
                    </a:p>
                    <a:p>
                      <a:pPr algn="ctr">
                        <a:lnSpc>
                          <a:spcPts val="1400"/>
                        </a:lnSpc>
                        <a:spcAft>
                          <a:spcPts val="0"/>
                        </a:spcAft>
                      </a:pPr>
                      <a:r>
                        <a:rPr lang="en-US" sz="900" dirty="0"/>
                        <a:t>Design</a:t>
                      </a:r>
                      <a:endParaRPr lang="en-US" sz="9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smtClean="0"/>
                        <a:t>03</a:t>
                      </a:r>
                      <a:r>
                        <a:rPr lang="en-US" sz="900" baseline="0" dirty="0" smtClean="0"/>
                        <a:t> </a:t>
                      </a:r>
                      <a:r>
                        <a:rPr lang="en-US" sz="900" dirty="0" err="1" smtClean="0"/>
                        <a:t>Procurem</a:t>
                      </a:r>
                      <a:r>
                        <a:rPr lang="en-US" sz="900" dirty="0"/>
                        <a:t>. Labor</a:t>
                      </a:r>
                      <a:endParaRPr lang="en-US" sz="9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a:t>04</a:t>
                      </a:r>
                    </a:p>
                    <a:p>
                      <a:pPr algn="ctr">
                        <a:lnSpc>
                          <a:spcPts val="1400"/>
                        </a:lnSpc>
                        <a:spcAft>
                          <a:spcPts val="0"/>
                        </a:spcAft>
                      </a:pPr>
                      <a:r>
                        <a:rPr lang="en-US" sz="900" dirty="0"/>
                        <a:t>Installation</a:t>
                      </a:r>
                      <a:endParaRPr lang="en-US" sz="9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smtClean="0"/>
                        <a:t>05</a:t>
                      </a:r>
                      <a:r>
                        <a:rPr lang="en-US" sz="900" baseline="0" dirty="0" smtClean="0"/>
                        <a:t> </a:t>
                      </a:r>
                      <a:r>
                        <a:rPr lang="en-US" sz="900" dirty="0" smtClean="0"/>
                        <a:t>Cold Commissioning</a:t>
                      </a:r>
                      <a:endParaRPr lang="en-US" sz="9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a:t>Total</a:t>
                      </a:r>
                      <a:endParaRPr lang="en-US" sz="900" dirty="0">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a:t>00 Phase 1</a:t>
                      </a:r>
                      <a:endParaRPr lang="en-US" sz="9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solidFill>
                            <a:srgbClr val="000000"/>
                          </a:solidFill>
                          <a:latin typeface="Arial"/>
                          <a:ea typeface="Cambria"/>
                          <a:cs typeface="Times New Roman"/>
                        </a:rPr>
                        <a:t>0 €</a:t>
                      </a:r>
                      <a:endParaRPr lang="en-US" sz="900">
                        <a:latin typeface="Arial"/>
                        <a:ea typeface="Cambria"/>
                        <a:cs typeface="Times New Roman"/>
                      </a:endParaRPr>
                    </a:p>
                  </a:txBody>
                  <a:tcPr marL="36195" marR="36195" marT="0" marB="0" anchor="ctr"/>
                </a:tc>
                <a:tc>
                  <a:txBody>
                    <a:bodyPr/>
                    <a:lstStyle/>
                    <a:p>
                      <a:pPr algn="r">
                        <a:lnSpc>
                          <a:spcPts val="1400"/>
                        </a:lnSpc>
                        <a:spcBef>
                          <a:spcPts val="10"/>
                        </a:spcBef>
                        <a:spcAft>
                          <a:spcPts val="10"/>
                        </a:spcAft>
                      </a:pPr>
                      <a:r>
                        <a:rPr lang="en-US" sz="900">
                          <a:solidFill>
                            <a:srgbClr val="000000"/>
                          </a:solidFill>
                          <a:latin typeface="Arial"/>
                          <a:ea typeface="Cambria"/>
                          <a:cs typeface="Times New Roman"/>
                        </a:rPr>
                        <a:t>554,000 €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Bef>
                          <a:spcPts val="10"/>
                        </a:spcBef>
                        <a:spcAft>
                          <a:spcPts val="10"/>
                        </a:spcAft>
                      </a:pPr>
                      <a:r>
                        <a:rPr lang="en-GB" sz="900" dirty="0">
                          <a:latin typeface="Arial"/>
                          <a:ea typeface="Cambria"/>
                          <a:cs typeface="Times New Roman"/>
                        </a:rPr>
                        <a:t>-</a:t>
                      </a:r>
                      <a:endParaRPr lang="en-US" sz="900" dirty="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Bef>
                          <a:spcPts val="10"/>
                        </a:spcBef>
                        <a:spcAft>
                          <a:spcPts val="10"/>
                        </a:spcAft>
                      </a:pPr>
                      <a:r>
                        <a:rPr lang="en-GB" sz="900">
                          <a:latin typeface="Arial"/>
                          <a:ea typeface="Cambria"/>
                          <a:cs typeface="Times New Roman"/>
                        </a:rPr>
                        <a:t>-</a:t>
                      </a:r>
                      <a:endParaRPr lang="en-US" sz="900">
                        <a:latin typeface="Arial"/>
                        <a:ea typeface="Cambria"/>
                        <a:cs typeface="Times New Roman"/>
                      </a:endParaRPr>
                    </a:p>
                  </a:txBody>
                  <a:tcPr marL="36195" marR="36195" marT="0" marB="0" anchor="ctr"/>
                </a:tc>
                <a:tc>
                  <a:txBody>
                    <a:bodyPr/>
                    <a:lstStyle/>
                    <a:p>
                      <a:pPr algn="ctr">
                        <a:lnSpc>
                          <a:spcPts val="1400"/>
                        </a:lnSpc>
                        <a:spcBef>
                          <a:spcPts val="10"/>
                        </a:spcBef>
                        <a:spcAft>
                          <a:spcPts val="10"/>
                        </a:spcAft>
                      </a:pPr>
                      <a:r>
                        <a:rPr lang="en-GB" sz="900">
                          <a:solidFill>
                            <a:srgbClr val="000000"/>
                          </a:solidFill>
                          <a:latin typeface="Arial"/>
                          <a:ea typeface="Cambria"/>
                          <a:cs typeface="Times New Roman"/>
                        </a:rPr>
                        <a:t>-</a:t>
                      </a:r>
                      <a:endParaRPr lang="en-US" sz="900">
                        <a:latin typeface="Arial"/>
                        <a:ea typeface="Cambria"/>
                        <a:cs typeface="Times New Roman"/>
                      </a:endParaRPr>
                    </a:p>
                  </a:txBody>
                  <a:tcPr marL="36195" marR="36195" marT="0" marB="0" anchor="ctr"/>
                </a:tc>
                <a:tc>
                  <a:txBody>
                    <a:bodyPr/>
                    <a:lstStyle/>
                    <a:p>
                      <a:pPr algn="ctr">
                        <a:lnSpc>
                          <a:spcPts val="1400"/>
                        </a:lnSpc>
                        <a:spcBef>
                          <a:spcPts val="10"/>
                        </a:spcBef>
                        <a:spcAft>
                          <a:spcPts val="10"/>
                        </a:spcAft>
                      </a:pPr>
                      <a:r>
                        <a:rPr lang="en-GB" sz="900">
                          <a:solidFill>
                            <a:srgbClr val="000000"/>
                          </a:solidFill>
                          <a:latin typeface="Arial"/>
                          <a:ea typeface="Cambria"/>
                          <a:cs typeface="Times New Roman"/>
                        </a:rPr>
                        <a:t>-</a:t>
                      </a:r>
                      <a:endParaRPr lang="en-US" sz="900">
                        <a:latin typeface="Arial"/>
                        <a:ea typeface="Cambria"/>
                        <a:cs typeface="Times New Roman"/>
                      </a:endParaRPr>
                    </a:p>
                  </a:txBody>
                  <a:tcPr marL="36195" marR="36195" marT="0" marB="0" anchor="ctr"/>
                </a:tc>
                <a:tc>
                  <a:txBody>
                    <a:bodyPr/>
                    <a:lstStyle/>
                    <a:p>
                      <a:pPr algn="ctr">
                        <a:lnSpc>
                          <a:spcPts val="1400"/>
                        </a:lnSpc>
                        <a:spcBef>
                          <a:spcPts val="10"/>
                        </a:spcBef>
                        <a:spcAft>
                          <a:spcPts val="10"/>
                        </a:spcAft>
                      </a:pPr>
                      <a:r>
                        <a:rPr lang="en-GB" sz="900">
                          <a:solidFill>
                            <a:srgbClr val="000000"/>
                          </a:solidFill>
                          <a:latin typeface="Arial"/>
                          <a:ea typeface="Cambria"/>
                          <a:cs typeface="Times New Roman"/>
                        </a:rPr>
                        <a:t>-</a:t>
                      </a:r>
                      <a:endParaRPr lang="en-US" sz="900">
                        <a:latin typeface="Arial"/>
                        <a:ea typeface="Cambria"/>
                        <a:cs typeface="Times New Roman"/>
                      </a:endParaRPr>
                    </a:p>
                  </a:txBody>
                  <a:tcPr marL="36195" marR="36195" marT="0" marB="0" anchor="ctr"/>
                </a:tc>
                <a:tc>
                  <a:txBody>
                    <a:bodyPr/>
                    <a:lstStyle/>
                    <a:p>
                      <a:pPr algn="ctr">
                        <a:lnSpc>
                          <a:spcPts val="1400"/>
                        </a:lnSpc>
                        <a:spcBef>
                          <a:spcPts val="10"/>
                        </a:spcBef>
                        <a:spcAft>
                          <a:spcPts val="10"/>
                        </a:spcAft>
                      </a:pPr>
                      <a:r>
                        <a:rPr lang="en-GB" sz="900" b="1">
                          <a:solidFill>
                            <a:srgbClr val="000000"/>
                          </a:solidFill>
                          <a:latin typeface="Arial"/>
                          <a:ea typeface="Cambria"/>
                          <a:cs typeface="Times New Roman"/>
                        </a:rPr>
                        <a:t>4.5</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dirty="0"/>
                        <a:t>02 Neutron</a:t>
                      </a:r>
                      <a:r>
                        <a:rPr lang="en-GB" sz="900" dirty="0" smtClean="0"/>
                        <a:t> Guide</a:t>
                      </a:r>
                      <a:endParaRPr lang="en-US" sz="900" dirty="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dirty="0">
                          <a:solidFill>
                            <a:srgbClr val="000000"/>
                          </a:solidFill>
                          <a:latin typeface="Arial"/>
                          <a:ea typeface="Cambria"/>
                          <a:cs typeface="Times New Roman"/>
                        </a:rPr>
                        <a:t>1,760,000 € </a:t>
                      </a:r>
                      <a:endParaRPr lang="en-US" sz="900" dirty="0">
                        <a:latin typeface="Arial"/>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Arial"/>
                          <a:ea typeface="Cambria"/>
                          <a:cs typeface="Times New Roman"/>
                        </a:rPr>
                        <a:t>414,000 €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0.91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1.11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0.44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0.57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0.36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3.39 </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a:t>03 Heavy Shutter</a:t>
                      </a:r>
                      <a:endParaRPr lang="en-US" sz="9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dirty="0">
                          <a:solidFill>
                            <a:srgbClr val="000000"/>
                          </a:solidFill>
                          <a:latin typeface="Arial"/>
                          <a:ea typeface="Cambria"/>
                          <a:cs typeface="Times New Roman"/>
                        </a:rPr>
                        <a:t>231,000 € </a:t>
                      </a:r>
                      <a:endParaRPr lang="en-US" sz="900" dirty="0">
                        <a:latin typeface="Arial"/>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Arial"/>
                          <a:ea typeface="Cambria"/>
                          <a:cs typeface="Times New Roman"/>
                        </a:rPr>
                        <a:t>194,000 €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0.50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a:latin typeface="Arial"/>
                          <a:ea typeface="Cambria"/>
                          <a:cs typeface="Times New Roman"/>
                        </a:rPr>
                        <a:t>0.52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0.17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0.19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0.09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1.47 </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a:t>04 T0 Chopper</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191,000 €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84,000 €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0.15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0.12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0.09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0.06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0.03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0.45 </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a:t>05 Choppers</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solidFill>
                            <a:srgbClr val="000000"/>
                          </a:solidFill>
                          <a:latin typeface="Arial"/>
                          <a:ea typeface="Cambria"/>
                          <a:cs typeface="Times New Roman"/>
                        </a:rPr>
                        <a:t>2,220,000 € </a:t>
                      </a:r>
                      <a:endParaRPr lang="en-US" sz="900" dirty="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389,000 €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1.09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1.02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0.45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0.26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0.21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3.03 </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a:t>06 Cave Interior</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solidFill>
                            <a:srgbClr val="000000"/>
                          </a:solidFill>
                          <a:latin typeface="Arial"/>
                          <a:ea typeface="Cambria"/>
                          <a:cs typeface="Times New Roman"/>
                        </a:rPr>
                        <a:t>745,000 € </a:t>
                      </a:r>
                      <a:endParaRPr lang="en-US" sz="900" dirty="0">
                        <a:latin typeface="Arial"/>
                        <a:ea typeface="Cambria"/>
                        <a:cs typeface="Times New Roman"/>
                      </a:endParaRPr>
                    </a:p>
                  </a:txBody>
                  <a:tcPr marL="36195" marR="36195" marT="0" marB="0" anchor="ctr"/>
                </a:tc>
                <a:tc>
                  <a:txBody>
                    <a:bodyPr/>
                    <a:lstStyle/>
                    <a:p>
                      <a:pPr algn="r">
                        <a:lnSpc>
                          <a:spcPts val="1400"/>
                        </a:lnSpc>
                        <a:spcAft>
                          <a:spcPts val="0"/>
                        </a:spcAft>
                      </a:pPr>
                      <a:r>
                        <a:rPr lang="en-GB" sz="900" dirty="0">
                          <a:latin typeface="Arial"/>
                          <a:ea typeface="Cambria"/>
                          <a:cs typeface="Times New Roman"/>
                        </a:rPr>
                        <a:t>544,000 € </a:t>
                      </a:r>
                      <a:endParaRPr lang="en-US" sz="900" dirty="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1.02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0.97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0.70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0.50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0.57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3.76 </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dirty="0"/>
                        <a:t>07 Add </a:t>
                      </a:r>
                      <a:r>
                        <a:rPr lang="en-GB" sz="900" dirty="0" err="1" smtClean="0"/>
                        <a:t>ons</a:t>
                      </a:r>
                      <a:endParaRPr lang="en-US" sz="9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0.00 </a:t>
                      </a:r>
                      <a:endParaRPr lang="en-US" sz="900">
                        <a:latin typeface="Arial"/>
                        <a:ea typeface="Cambria"/>
                        <a:cs typeface="Times New Roman"/>
                      </a:endParaRPr>
                    </a:p>
                  </a:txBody>
                  <a:tcPr marL="36195" marR="36195" marT="0" marB="0" anchor="ctr"/>
                </a:tc>
              </a:tr>
              <a:tr h="262181">
                <a:tc>
                  <a:txBody>
                    <a:bodyPr/>
                    <a:lstStyle/>
                    <a:p>
                      <a:pPr>
                        <a:lnSpc>
                          <a:spcPts val="1400"/>
                        </a:lnSpc>
                        <a:spcAft>
                          <a:spcPts val="0"/>
                        </a:spcAft>
                      </a:pPr>
                      <a:r>
                        <a:rPr lang="en-GB" sz="900" dirty="0"/>
                        <a:t>08 </a:t>
                      </a:r>
                      <a:r>
                        <a:rPr lang="en-GB" sz="900" dirty="0" smtClean="0"/>
                        <a:t>Motion</a:t>
                      </a:r>
                      <a:r>
                        <a:rPr lang="en-GB" sz="900" baseline="0" dirty="0" smtClean="0"/>
                        <a:t> Contr.</a:t>
                      </a:r>
                      <a:endParaRPr lang="en-US" sz="9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132,000 €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247,000 €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0.84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0.21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a:latin typeface="Arial"/>
                          <a:ea typeface="Cambria"/>
                          <a:cs typeface="Times New Roman"/>
                        </a:rPr>
                        <a:t>0.36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0.27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0.26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1.94 </a:t>
                      </a:r>
                      <a:endParaRPr lang="en-US" sz="900">
                        <a:latin typeface="Arial"/>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dirty="0"/>
                        <a:t>09 White beam detectors</a:t>
                      </a:r>
                      <a:endParaRPr lang="en-US" sz="9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248,000 €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dirty="0">
                          <a:latin typeface="Arial"/>
                          <a:ea typeface="Cambria"/>
                          <a:cs typeface="Times New Roman"/>
                        </a:rPr>
                        <a:t>134,000 € </a:t>
                      </a:r>
                      <a:endParaRPr lang="en-US" sz="900" dirty="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latin typeface="Arial"/>
                          <a:ea typeface="Cambria"/>
                          <a:cs typeface="Times New Roman"/>
                        </a:rPr>
                        <a:t>0.31</a:t>
                      </a:r>
                      <a:endParaRPr lang="en-US" sz="900" dirty="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0.27</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0.19</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0.16</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0.09</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1.02</a:t>
                      </a:r>
                      <a:endParaRPr lang="en-US" sz="900">
                        <a:latin typeface="Arial"/>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10 ToF Detectors</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220,000 €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306,000 €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0.22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0.32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0.35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0.20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0.09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1.18 </a:t>
                      </a:r>
                      <a:endParaRPr lang="en-US" sz="900">
                        <a:latin typeface="Arial"/>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11 Shielding</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2,964,000 €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423,000 €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1.21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1.28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0.43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a:latin typeface="Arial"/>
                          <a:ea typeface="Cambria"/>
                          <a:cs typeface="Times New Roman"/>
                        </a:rPr>
                        <a:t>0.25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0.19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a:latin typeface="Arial"/>
                          <a:ea typeface="Cambria"/>
                          <a:cs typeface="Times New Roman"/>
                        </a:rPr>
                        <a:t>3.36 </a:t>
                      </a:r>
                      <a:endParaRPr lang="en-US" sz="900">
                        <a:latin typeface="Arial"/>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dirty="0" smtClean="0"/>
                        <a:t>12 Infrastructure</a:t>
                      </a:r>
                      <a:endParaRPr lang="en-US" sz="9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75,000 €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208,000 €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latin typeface="Arial"/>
                          <a:ea typeface="Cambria"/>
                          <a:cs typeface="Times New Roman"/>
                        </a:rPr>
                        <a:t>1.08 </a:t>
                      </a:r>
                      <a:endParaRPr lang="en-US" sz="900" dirty="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smtClean="0">
                          <a:latin typeface="Arial"/>
                          <a:ea typeface="Cambria"/>
                          <a:cs typeface="Times New Roman"/>
                        </a:rPr>
                        <a:t>0.19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smtClean="0">
                          <a:latin typeface="Arial"/>
                          <a:ea typeface="Cambria"/>
                          <a:cs typeface="Times New Roman"/>
                        </a:rPr>
                        <a:t>0.19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smtClean="0">
                          <a:latin typeface="Arial"/>
                          <a:ea typeface="Cambria"/>
                          <a:cs typeface="Times New Roman"/>
                        </a:rPr>
                        <a:t>0.15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smtClean="0">
                          <a:latin typeface="Arial"/>
                          <a:ea typeface="Cambria"/>
                          <a:cs typeface="Times New Roman"/>
                        </a:rPr>
                        <a:t>0.15</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dirty="0" smtClean="0">
                          <a:latin typeface="Arial"/>
                          <a:ea typeface="Cambria"/>
                          <a:cs typeface="Times New Roman"/>
                        </a:rPr>
                        <a:t>1.76 </a:t>
                      </a:r>
                      <a:endParaRPr lang="en-US" sz="900" dirty="0">
                        <a:latin typeface="Arial"/>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13 Vacuum</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146,000 €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smtClean="0">
                          <a:latin typeface="Arial"/>
                          <a:ea typeface="Cambria"/>
                          <a:cs typeface="Times New Roman"/>
                        </a:rPr>
                        <a:t>0.69 </a:t>
                      </a:r>
                      <a:endParaRPr lang="en-US" sz="900" dirty="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smtClean="0">
                          <a:latin typeface="Arial"/>
                          <a:ea typeface="Cambria"/>
                          <a:cs typeface="Times New Roman"/>
                        </a:rPr>
                        <a:t>0.12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smtClean="0">
                          <a:latin typeface="Arial"/>
                          <a:ea typeface="Cambria"/>
                          <a:cs typeface="Times New Roman"/>
                        </a:rPr>
                        <a:t>0.12</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smtClean="0">
                          <a:latin typeface="Arial"/>
                          <a:ea typeface="Cambria"/>
                          <a:cs typeface="Times New Roman"/>
                        </a:rPr>
                        <a:t>0.14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smtClean="0">
                          <a:latin typeface="Arial"/>
                          <a:ea typeface="Cambria"/>
                          <a:cs typeface="Times New Roman"/>
                        </a:rPr>
                        <a:t>0.09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dirty="0" smtClean="0">
                          <a:latin typeface="Arial"/>
                          <a:ea typeface="Cambria"/>
                          <a:cs typeface="Times New Roman"/>
                        </a:rPr>
                        <a:t>1.16</a:t>
                      </a:r>
                      <a:endParaRPr lang="en-US" sz="900" dirty="0">
                        <a:latin typeface="Arial"/>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14 PSS</a:t>
                      </a:r>
                      <a:endParaRPr lang="en-US" sz="9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Arial"/>
                          <a:ea typeface="Cambria"/>
                          <a:cs typeface="Times New Roman"/>
                        </a:rPr>
                        <a:t>118,000 €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a:latin typeface="Arial"/>
                          <a:ea typeface="Cambria"/>
                          <a:cs typeface="Times New Roman"/>
                        </a:rPr>
                        <a:t>108,000 € </a:t>
                      </a:r>
                      <a:endParaRPr lang="en-US" sz="90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Arial"/>
                          <a:ea typeface="Cambria"/>
                          <a:cs typeface="Times New Roman"/>
                        </a:rPr>
                        <a:t>0.56 </a:t>
                      </a:r>
                      <a:endParaRPr lang="en-US" sz="90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Arial"/>
                          <a:ea typeface="Cambria"/>
                          <a:cs typeface="Times New Roman"/>
                        </a:rPr>
                        <a:t>0.07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0.12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a:latin typeface="Arial"/>
                          <a:ea typeface="Cambria"/>
                          <a:cs typeface="Times New Roman"/>
                        </a:rPr>
                        <a:t>0.07 </a:t>
                      </a:r>
                      <a:endParaRPr lang="en-US" sz="900">
                        <a:latin typeface="Arial"/>
                        <a:ea typeface="Cambria"/>
                        <a:cs typeface="Times New Roman"/>
                      </a:endParaRPr>
                    </a:p>
                  </a:txBody>
                  <a:tcPr marL="36195" marR="36195" marT="0" marB="0" anchor="ctr"/>
                </a:tc>
                <a:tc>
                  <a:txBody>
                    <a:bodyPr/>
                    <a:lstStyle/>
                    <a:p>
                      <a:pPr algn="ctr">
                        <a:lnSpc>
                          <a:spcPts val="1400"/>
                        </a:lnSpc>
                        <a:spcAft>
                          <a:spcPts val="0"/>
                        </a:spcAft>
                      </a:pPr>
                      <a:r>
                        <a:rPr lang="en-GB" sz="900" dirty="0">
                          <a:latin typeface="Arial"/>
                          <a:ea typeface="Cambria"/>
                          <a:cs typeface="Times New Roman"/>
                        </a:rPr>
                        <a:t>0.07 </a:t>
                      </a:r>
                      <a:endParaRPr lang="en-US" sz="900" dirty="0">
                        <a:latin typeface="Arial"/>
                        <a:ea typeface="Cambria"/>
                        <a:cs typeface="Times New Roman"/>
                      </a:endParaRPr>
                    </a:p>
                  </a:txBody>
                  <a:tcPr marL="36195" marR="36195" marT="0" marB="0" anchor="ctr"/>
                </a:tc>
                <a:tc>
                  <a:txBody>
                    <a:bodyPr/>
                    <a:lstStyle/>
                    <a:p>
                      <a:pPr algn="ctr">
                        <a:lnSpc>
                          <a:spcPts val="1400"/>
                        </a:lnSpc>
                        <a:spcAft>
                          <a:spcPts val="0"/>
                        </a:spcAft>
                      </a:pPr>
                      <a:r>
                        <a:rPr lang="en-GB" sz="900" b="1" dirty="0">
                          <a:latin typeface="Arial"/>
                          <a:ea typeface="Cambria"/>
                          <a:cs typeface="Times New Roman"/>
                        </a:rPr>
                        <a:t>0.89 </a:t>
                      </a:r>
                      <a:endParaRPr lang="en-US" sz="900" dirty="0">
                        <a:latin typeface="Arial"/>
                        <a:ea typeface="Cambria"/>
                        <a:cs typeface="Times New Roman"/>
                      </a:endParaRPr>
                    </a:p>
                  </a:txBody>
                  <a:tcPr marL="36195" marR="36195" marT="0" marB="0" anchor="ctr"/>
                </a:tc>
              </a:tr>
              <a:tr h="131091">
                <a:tc rowSpan="2">
                  <a:txBody>
                    <a:bodyPr/>
                    <a:lstStyle/>
                    <a:p>
                      <a:pPr>
                        <a:lnSpc>
                          <a:spcPts val="1400"/>
                        </a:lnSpc>
                        <a:spcAft>
                          <a:spcPts val="0"/>
                        </a:spcAft>
                      </a:pPr>
                      <a:r>
                        <a:rPr lang="en-US" sz="900" b="1" dirty="0"/>
                        <a:t>Totals</a:t>
                      </a:r>
                      <a:endParaRPr lang="en-US" sz="900" b="1"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a:solidFill>
                            <a:srgbClr val="000000"/>
                          </a:solidFill>
                          <a:latin typeface="Arial"/>
                          <a:ea typeface="Cambria"/>
                          <a:cs typeface="Times New Roman"/>
                        </a:rPr>
                        <a:t>8,903,000 € </a:t>
                      </a:r>
                      <a:endParaRPr lang="en-US" sz="900">
                        <a:latin typeface="Arial"/>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Arial"/>
                          <a:ea typeface="Cambria"/>
                          <a:cs typeface="Times New Roman"/>
                        </a:rPr>
                        <a:t>3,590,000 </a:t>
                      </a:r>
                      <a:r>
                        <a:rPr lang="en-GB" sz="900" b="1" dirty="0">
                          <a:latin typeface="Arial"/>
                          <a:ea typeface="Cambria"/>
                          <a:cs typeface="Times New Roman"/>
                        </a:rPr>
                        <a:t>€ </a:t>
                      </a:r>
                      <a:endParaRPr lang="en-US" sz="900" dirty="0">
                        <a:latin typeface="Arial"/>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rowSpan="2">
                  <a:txBody>
                    <a:bodyPr/>
                    <a:lstStyle/>
                    <a:p>
                      <a:pPr algn="ctr">
                        <a:lnSpc>
                          <a:spcPts val="1400"/>
                        </a:lnSpc>
                        <a:spcAft>
                          <a:spcPts val="0"/>
                        </a:spcAft>
                      </a:pPr>
                      <a:r>
                        <a:rPr lang="en-GB" sz="900" b="1" dirty="0">
                          <a:latin typeface="Arial"/>
                          <a:ea typeface="Cambria"/>
                          <a:cs typeface="Times New Roman"/>
                        </a:rPr>
                        <a:t>8.58 </a:t>
                      </a:r>
                      <a:endParaRPr lang="en-US" sz="900" dirty="0">
                        <a:latin typeface="Arial"/>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rowSpan="2">
                  <a:txBody>
                    <a:bodyPr/>
                    <a:lstStyle/>
                    <a:p>
                      <a:pPr algn="ctr">
                        <a:lnSpc>
                          <a:spcPts val="1400"/>
                        </a:lnSpc>
                        <a:spcAft>
                          <a:spcPts val="0"/>
                        </a:spcAft>
                      </a:pPr>
                      <a:r>
                        <a:rPr lang="en-GB" sz="900" b="1" dirty="0" smtClean="0">
                          <a:latin typeface="Arial"/>
                          <a:ea typeface="Cambria"/>
                          <a:cs typeface="Times New Roman"/>
                        </a:rPr>
                        <a:t>6.20 </a:t>
                      </a:r>
                      <a:endParaRPr lang="en-US" sz="900" dirty="0">
                        <a:latin typeface="Arial"/>
                        <a:ea typeface="Cambria"/>
                        <a:cs typeface="Times New Roman"/>
                      </a:endParaRPr>
                    </a:p>
                  </a:txBody>
                  <a:tcPr marL="36195" marR="36195" marT="0" marB="0" anchor="ctr"/>
                </a:tc>
                <a:tc rowSpan="2">
                  <a:txBody>
                    <a:bodyPr/>
                    <a:lstStyle/>
                    <a:p>
                      <a:pPr algn="ctr">
                        <a:lnSpc>
                          <a:spcPts val="1400"/>
                        </a:lnSpc>
                        <a:spcAft>
                          <a:spcPts val="0"/>
                        </a:spcAft>
                      </a:pPr>
                      <a:r>
                        <a:rPr lang="en-GB" sz="900" b="1" dirty="0" smtClean="0">
                          <a:latin typeface="Arial"/>
                          <a:ea typeface="Cambria"/>
                          <a:cs typeface="Times New Roman"/>
                        </a:rPr>
                        <a:t>3.61 </a:t>
                      </a:r>
                      <a:endParaRPr lang="en-US" sz="900" dirty="0">
                        <a:latin typeface="Arial"/>
                        <a:ea typeface="Cambria"/>
                        <a:cs typeface="Times New Roman"/>
                      </a:endParaRPr>
                    </a:p>
                  </a:txBody>
                  <a:tcPr marL="36195" marR="36195" marT="0" marB="0" anchor="ctr"/>
                </a:tc>
                <a:tc rowSpan="2">
                  <a:txBody>
                    <a:bodyPr/>
                    <a:lstStyle/>
                    <a:p>
                      <a:pPr algn="ctr">
                        <a:lnSpc>
                          <a:spcPts val="1400"/>
                        </a:lnSpc>
                        <a:spcAft>
                          <a:spcPts val="0"/>
                        </a:spcAft>
                      </a:pPr>
                      <a:r>
                        <a:rPr lang="en-GB" sz="900" b="1" dirty="0" smtClean="0">
                          <a:latin typeface="Arial"/>
                          <a:ea typeface="Cambria"/>
                          <a:cs typeface="Times New Roman"/>
                        </a:rPr>
                        <a:t>2.82 </a:t>
                      </a:r>
                      <a:endParaRPr lang="en-US" sz="900" dirty="0">
                        <a:latin typeface="Arial"/>
                        <a:ea typeface="Cambria"/>
                        <a:cs typeface="Times New Roman"/>
                      </a:endParaRPr>
                    </a:p>
                  </a:txBody>
                  <a:tcPr marL="36195" marR="36195" marT="0" marB="0" anchor="ctr"/>
                </a:tc>
                <a:tc rowSpan="2">
                  <a:txBody>
                    <a:bodyPr/>
                    <a:lstStyle/>
                    <a:p>
                      <a:pPr algn="ctr">
                        <a:lnSpc>
                          <a:spcPts val="1400"/>
                        </a:lnSpc>
                        <a:spcAft>
                          <a:spcPts val="0"/>
                        </a:spcAft>
                      </a:pPr>
                      <a:r>
                        <a:rPr lang="en-GB" sz="900" b="1" dirty="0" smtClean="0">
                          <a:latin typeface="Arial"/>
                          <a:ea typeface="Cambria"/>
                          <a:cs typeface="Times New Roman"/>
                        </a:rPr>
                        <a:t>2.20 </a:t>
                      </a:r>
                      <a:endParaRPr lang="en-US" sz="900" dirty="0">
                        <a:latin typeface="Arial"/>
                        <a:ea typeface="Cambria"/>
                        <a:cs typeface="Times New Roman"/>
                      </a:endParaRPr>
                    </a:p>
                  </a:txBody>
                  <a:tcPr marL="36195" marR="36195" marT="0" marB="0" anchor="ctr"/>
                </a:tc>
                <a:tc rowSpan="2">
                  <a:txBody>
                    <a:bodyPr/>
                    <a:lstStyle/>
                    <a:p>
                      <a:pPr algn="ctr">
                        <a:lnSpc>
                          <a:spcPts val="1400"/>
                        </a:lnSpc>
                        <a:spcAft>
                          <a:spcPts val="0"/>
                        </a:spcAft>
                      </a:pPr>
                      <a:r>
                        <a:rPr lang="en-GB" sz="900" b="1" dirty="0">
                          <a:solidFill>
                            <a:srgbClr val="000000"/>
                          </a:solidFill>
                          <a:latin typeface="Arial"/>
                          <a:ea typeface="Cambria"/>
                          <a:cs typeface="Times New Roman"/>
                        </a:rPr>
                        <a:t>4.5+23.5 </a:t>
                      </a:r>
                      <a:endParaRPr lang="en-US" sz="900" dirty="0">
                        <a:solidFill>
                          <a:srgbClr val="000000"/>
                        </a:solidFill>
                        <a:latin typeface="Arial"/>
                        <a:ea typeface="Cambria"/>
                        <a:cs typeface="Times New Roman"/>
                      </a:endParaRPr>
                    </a:p>
                  </a:txBody>
                  <a:tcPr marL="36195" marR="36195" marT="0" marB="0" anchor="ctr"/>
                </a:tc>
              </a:tr>
              <a:tr h="131091">
                <a:tc vMerge="1">
                  <a:txBody>
                    <a:bodyPr/>
                    <a:lstStyle/>
                    <a:p>
                      <a:endParaRPr lang="en-US"/>
                    </a:p>
                  </a:txBody>
                  <a:tcPr/>
                </a:tc>
                <a:tc gridSpan="2">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en-US" sz="900" b="1" dirty="0" smtClean="0">
                          <a:latin typeface="+mn-lt"/>
                          <a:ea typeface="Cambria"/>
                          <a:cs typeface="Times New Roman"/>
                        </a:rPr>
                        <a:t>12,493,000 € </a:t>
                      </a:r>
                      <a:endParaRPr lang="en-US" sz="900" b="1" dirty="0">
                        <a:latin typeface="Times New Roman"/>
                        <a:ea typeface="Cambria"/>
                        <a:cs typeface="Times New Roman"/>
                      </a:endParaRPr>
                    </a:p>
                  </a:txBody>
                  <a:tcPr marL="36195" marR="36195" marT="0" marB="0" anchor="ctr">
                    <a:lnR w="28575" cap="flat" cmpd="sng" algn="ctr">
                      <a:solidFill>
                        <a:scrgbClr r="0" g="0" b="0"/>
                      </a:solidFill>
                      <a:prstDash val="solid"/>
                      <a:round/>
                      <a:headEnd type="none" w="med" len="med"/>
                      <a:tailEnd type="none" w="med" len="med"/>
                    </a:lnR>
                  </a:tcPr>
                </a:tc>
                <a:tc hMerge="1">
                  <a:txBody>
                    <a:bodyPr/>
                    <a:lstStyle/>
                    <a:p>
                      <a:pPr algn="r">
                        <a:lnSpc>
                          <a:spcPts val="1400"/>
                        </a:lnSpc>
                        <a:spcAft>
                          <a:spcPts val="0"/>
                        </a:spcAft>
                      </a:pPr>
                      <a:endParaRPr lang="en-US" sz="1200" b="1"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vMerge="1">
                  <a:txBody>
                    <a:bodyPr/>
                    <a:lstStyle/>
                    <a:p>
                      <a:endParaRPr lang="en-US" sz="900" dirty="0"/>
                    </a:p>
                  </a:txBody>
                  <a:tcPr/>
                </a:tc>
                <a:tc vMerge="1">
                  <a:txBody>
                    <a:bodyPr/>
                    <a:lstStyle/>
                    <a:p>
                      <a:endParaRPr lang="en-US" sz="900" dirty="0"/>
                    </a:p>
                  </a:txBody>
                  <a:tcPr/>
                </a:tc>
                <a:tc vMerge="1">
                  <a:txBody>
                    <a:bodyPr/>
                    <a:lstStyle/>
                    <a:p>
                      <a:endParaRPr lang="en-US" sz="900" dirty="0"/>
                    </a:p>
                  </a:txBody>
                  <a:tcPr/>
                </a:tc>
                <a:tc vMerge="1">
                  <a:txBody>
                    <a:bodyPr/>
                    <a:lstStyle/>
                    <a:p>
                      <a:endParaRPr lang="en-US" sz="900" dirty="0"/>
                    </a:p>
                  </a:txBody>
                  <a:tcPr/>
                </a:tc>
                <a:tc vMerge="1">
                  <a:txBody>
                    <a:bodyPr/>
                    <a:lstStyle/>
                    <a:p>
                      <a:endParaRPr lang="en-US" sz="900" dirty="0"/>
                    </a:p>
                  </a:txBody>
                  <a:tcPr/>
                </a:tc>
                <a:tc vMerge="1">
                  <a:txBody>
                    <a:bodyPr/>
                    <a:lstStyle/>
                    <a:p>
                      <a:endParaRPr lang="en-US" sz="9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Labor Budget, Cost</a:t>
            </a:r>
            <a:endParaRPr lang="en-US" dirty="0"/>
          </a:p>
        </p:txBody>
      </p:sp>
      <p:graphicFrame>
        <p:nvGraphicFramePr>
          <p:cNvPr id="4" name="Content Placeholder 3"/>
          <p:cNvGraphicFramePr>
            <a:graphicFrameLocks noGrp="1"/>
          </p:cNvGraphicFramePr>
          <p:nvPr>
            <p:ph idx="1"/>
          </p:nvPr>
        </p:nvGraphicFramePr>
        <p:xfrm>
          <a:off x="508000" y="1701801"/>
          <a:ext cx="8128001" cy="4482933"/>
        </p:xfrm>
        <a:graphic>
          <a:graphicData uri="http://schemas.openxmlformats.org/drawingml/2006/table">
            <a:tbl>
              <a:tblPr firstRow="1" bandRow="1">
                <a:tableStyleId>{85BE263C-DBD7-4A20-BB59-AAB30ACAA65A}</a:tableStyleId>
              </a:tblPr>
              <a:tblGrid>
                <a:gridCol w="1161143"/>
                <a:gridCol w="1161143"/>
                <a:gridCol w="1161143"/>
                <a:gridCol w="1161143"/>
                <a:gridCol w="1161143"/>
                <a:gridCol w="1161143"/>
                <a:gridCol w="1161143"/>
              </a:tblGrid>
              <a:tr h="375743">
                <a:tc>
                  <a:txBody>
                    <a:bodyPr/>
                    <a:lstStyle/>
                    <a:p>
                      <a:pPr algn="l">
                        <a:lnSpc>
                          <a:spcPts val="1400"/>
                        </a:lnSpc>
                        <a:spcAft>
                          <a:spcPts val="0"/>
                        </a:spcAft>
                      </a:pPr>
                      <a:r>
                        <a:rPr lang="en-GB" sz="900">
                          <a:latin typeface="Times New Roman"/>
                          <a:ea typeface="Times New Roman"/>
                          <a:cs typeface="Times New Roman"/>
                        </a:rPr>
                        <a:t> </a:t>
                      </a:r>
                      <a:endParaRPr lang="en-US" sz="1200">
                        <a:latin typeface="Times New Roman"/>
                        <a:ea typeface="Cambria"/>
                        <a:cs typeface="Times New Roman"/>
                      </a:endParaRPr>
                    </a:p>
                  </a:txBody>
                  <a:tcPr marL="36195" marR="36195" marT="0" marB="0" anchor="b"/>
                </a:tc>
                <a:tc>
                  <a:txBody>
                    <a:bodyPr/>
                    <a:lstStyle/>
                    <a:p>
                      <a:pPr algn="ctr">
                        <a:lnSpc>
                          <a:spcPts val="1400"/>
                        </a:lnSpc>
                        <a:spcAft>
                          <a:spcPts val="0"/>
                        </a:spcAft>
                      </a:pPr>
                      <a:r>
                        <a:rPr lang="en-GB" sz="900" b="1" dirty="0" smtClean="0">
                          <a:latin typeface="Calibri"/>
                          <a:ea typeface="Cambria"/>
                          <a:cs typeface="Times New Roman"/>
                        </a:rPr>
                        <a:t>01</a:t>
                      </a:r>
                      <a:endParaRPr lang="en-US" sz="1200" b="1" dirty="0" smtClean="0">
                        <a:latin typeface="Times New Roman"/>
                        <a:ea typeface="Cambria"/>
                        <a:cs typeface="Times New Roman"/>
                      </a:endParaRPr>
                    </a:p>
                    <a:p>
                      <a:pPr algn="ctr">
                        <a:lnSpc>
                          <a:spcPts val="1400"/>
                        </a:lnSpc>
                        <a:spcAft>
                          <a:spcPts val="0"/>
                        </a:spcAft>
                      </a:pPr>
                      <a:r>
                        <a:rPr lang="en-GB" sz="900" dirty="0" smtClean="0">
                          <a:latin typeface="Calibri"/>
                          <a:ea typeface="Cambria"/>
                          <a:cs typeface="Times New Roman"/>
                        </a:rPr>
                        <a:t>Management</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latin typeface="Calibri"/>
                          <a:ea typeface="Cambria"/>
                          <a:cs typeface="Times New Roman"/>
                        </a:rPr>
                        <a:t>02</a:t>
                      </a:r>
                      <a:endParaRPr lang="en-US" sz="1200">
                        <a:latin typeface="Times New Roman"/>
                        <a:ea typeface="Cambria"/>
                        <a:cs typeface="Times New Roman"/>
                      </a:endParaRPr>
                    </a:p>
                    <a:p>
                      <a:pPr algn="ctr">
                        <a:lnSpc>
                          <a:spcPts val="1400"/>
                        </a:lnSpc>
                        <a:spcAft>
                          <a:spcPts val="0"/>
                        </a:spcAft>
                      </a:pPr>
                      <a:r>
                        <a:rPr lang="en-GB" sz="900">
                          <a:latin typeface="Calibri"/>
                          <a:ea typeface="Cambria"/>
                          <a:cs typeface="Times New Roman"/>
                        </a:rPr>
                        <a:t>Design</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latin typeface="Calibri"/>
                          <a:ea typeface="Cambria"/>
                          <a:cs typeface="Times New Roman"/>
                        </a:rPr>
                        <a:t>03</a:t>
                      </a:r>
                      <a:endParaRPr lang="en-US" sz="1200">
                        <a:latin typeface="Times New Roman"/>
                        <a:ea typeface="Cambria"/>
                        <a:cs typeface="Times New Roman"/>
                      </a:endParaRPr>
                    </a:p>
                    <a:p>
                      <a:pPr algn="ctr">
                        <a:lnSpc>
                          <a:spcPts val="1400"/>
                        </a:lnSpc>
                        <a:spcAft>
                          <a:spcPts val="0"/>
                        </a:spcAft>
                      </a:pPr>
                      <a:r>
                        <a:rPr lang="en-GB" sz="900">
                          <a:latin typeface="Calibri"/>
                          <a:ea typeface="Cambria"/>
                          <a:cs typeface="Times New Roman"/>
                        </a:rPr>
                        <a:t>Procurem. Labor</a:t>
                      </a:r>
                      <a:endParaRPr lang="en-US" sz="1200">
                        <a:latin typeface="Times New Roman"/>
                        <a:ea typeface="Cambria"/>
                        <a:cs typeface="Times New Roman"/>
                      </a:endParaRPr>
                    </a:p>
                  </a:txBody>
                  <a:tcPr marL="36195" marR="36195" marT="0" marB="0"/>
                </a:tc>
                <a:tc>
                  <a:txBody>
                    <a:bodyPr/>
                    <a:lstStyle/>
                    <a:p>
                      <a:pPr algn="ctr">
                        <a:lnSpc>
                          <a:spcPts val="1400"/>
                        </a:lnSpc>
                        <a:spcAft>
                          <a:spcPts val="0"/>
                        </a:spcAft>
                      </a:pPr>
                      <a:r>
                        <a:rPr lang="en-GB" sz="900" b="1">
                          <a:latin typeface="Calibri"/>
                          <a:ea typeface="Cambria"/>
                          <a:cs typeface="Times New Roman"/>
                        </a:rPr>
                        <a:t>04</a:t>
                      </a:r>
                      <a:endParaRPr lang="en-US" sz="1200">
                        <a:latin typeface="Times New Roman"/>
                        <a:ea typeface="Cambria"/>
                        <a:cs typeface="Times New Roman"/>
                      </a:endParaRPr>
                    </a:p>
                    <a:p>
                      <a:pPr algn="ctr">
                        <a:lnSpc>
                          <a:spcPts val="1400"/>
                        </a:lnSpc>
                        <a:spcAft>
                          <a:spcPts val="0"/>
                        </a:spcAft>
                      </a:pPr>
                      <a:r>
                        <a:rPr lang="en-GB" sz="900">
                          <a:latin typeface="Calibri"/>
                          <a:ea typeface="Cambria"/>
                          <a:cs typeface="Times New Roman"/>
                        </a:rPr>
                        <a:t>Installation</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smtClean="0">
                          <a:latin typeface="Calibri"/>
                          <a:ea typeface="Cambria"/>
                          <a:cs typeface="Times New Roman"/>
                        </a:rPr>
                        <a:t>05</a:t>
                      </a:r>
                      <a:r>
                        <a:rPr lang="en-US" sz="1200" b="1" baseline="0" dirty="0" smtClean="0">
                          <a:latin typeface="Times New Roman"/>
                          <a:ea typeface="Cambria"/>
                          <a:cs typeface="Times New Roman"/>
                        </a:rPr>
                        <a:t> </a:t>
                      </a:r>
                      <a:r>
                        <a:rPr lang="en-GB" sz="900" dirty="0" smtClean="0">
                          <a:latin typeface="Calibri"/>
                          <a:ea typeface="Cambria"/>
                          <a:cs typeface="Times New Roman"/>
                        </a:rPr>
                        <a:t>Cold </a:t>
                      </a:r>
                    </a:p>
                    <a:p>
                      <a:pPr algn="ctr">
                        <a:lnSpc>
                          <a:spcPts val="1400"/>
                        </a:lnSpc>
                        <a:spcAft>
                          <a:spcPts val="0"/>
                        </a:spcAft>
                      </a:pPr>
                      <a:r>
                        <a:rPr lang="en-GB" sz="900" dirty="0" smtClean="0">
                          <a:latin typeface="Calibri"/>
                          <a:ea typeface="Cambria"/>
                          <a:cs typeface="Times New Roman"/>
                        </a:rPr>
                        <a:t>Commissioning</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latin typeface="Calibri"/>
                          <a:ea typeface="Cambria"/>
                          <a:cs typeface="Times New Roman"/>
                        </a:rPr>
                        <a:t>Total</a:t>
                      </a:r>
                      <a:endParaRPr lang="en-US" sz="1200">
                        <a:latin typeface="Times New Roman"/>
                        <a:ea typeface="Cambria"/>
                        <a:cs typeface="Times New Roman"/>
                      </a:endParaRPr>
                    </a:p>
                  </a:txBody>
                  <a:tcPr marL="36195" marR="36195" marT="0" marB="0" anchor="ctr"/>
                </a:tc>
              </a:tr>
              <a:tr h="261230">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en-GB" sz="900" b="1" dirty="0" smtClean="0">
                          <a:latin typeface="Calibri"/>
                          <a:ea typeface="Cambria"/>
                          <a:cs typeface="Times New Roman"/>
                        </a:rPr>
                        <a:t>00</a:t>
                      </a:r>
                      <a:r>
                        <a:rPr lang="en-GB" sz="900" dirty="0" smtClean="0">
                          <a:latin typeface="Calibri"/>
                          <a:ea typeface="Cambria"/>
                          <a:cs typeface="Times New Roman"/>
                        </a:rPr>
                        <a:t> Phase 1</a:t>
                      </a:r>
                      <a:endParaRPr lang="en-US" sz="900" dirty="0" smtClean="0">
                        <a:latin typeface="Times New Roman"/>
                        <a:ea typeface="Cambria"/>
                        <a:cs typeface="Times New Roman"/>
                      </a:endParaRPr>
                    </a:p>
                  </a:txBody>
                  <a:tcPr marL="36195" marR="36195" marT="0" marB="0" anchor="ctr"/>
                </a:tc>
                <a:tc>
                  <a:txBody>
                    <a:bodyPr/>
                    <a:lstStyle/>
                    <a:p>
                      <a:pPr algn="r">
                        <a:lnSpc>
                          <a:spcPts val="1400"/>
                        </a:lnSpc>
                        <a:spcAft>
                          <a:spcPts val="0"/>
                        </a:spcAft>
                      </a:pPr>
                      <a:r>
                        <a:rPr lang="en-US" sz="1200" dirty="0" smtClean="0">
                          <a:latin typeface="Times New Roman"/>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US" sz="1200" dirty="0" smtClean="0">
                          <a:latin typeface="Times New Roman"/>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US" sz="1200" dirty="0" smtClean="0">
                          <a:latin typeface="Times New Roman"/>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US" sz="1200" dirty="0" smtClean="0">
                          <a:latin typeface="Times New Roman"/>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US" sz="1200" dirty="0" smtClean="0">
                          <a:latin typeface="Times New Roman"/>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GB" sz="900" b="1" dirty="0" smtClean="0">
                          <a:latin typeface="Calibri"/>
                          <a:ea typeface="Cambria"/>
                          <a:cs typeface="Times New Roman"/>
                        </a:rPr>
                        <a:t>554,000 €</a:t>
                      </a:r>
                      <a:endParaRPr lang="en-US" sz="900" dirty="0" smtClean="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dirty="0">
                          <a:latin typeface="Calibri"/>
                          <a:ea typeface="Cambria"/>
                          <a:cs typeface="Times New Roman"/>
                        </a:rPr>
                        <a:t>02</a:t>
                      </a:r>
                      <a:r>
                        <a:rPr lang="en-GB" sz="900" dirty="0">
                          <a:latin typeface="Calibri"/>
                          <a:ea typeface="Cambria"/>
                          <a:cs typeface="Times New Roman"/>
                        </a:rPr>
                        <a:t> Neutron Transport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133,000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158,000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3</a:t>
                      </a:r>
                      <a:r>
                        <a:rPr lang="en-GB" sz="900" dirty="0" smtClean="0">
                          <a:latin typeface="Calibri"/>
                          <a:ea typeface="Cambria"/>
                          <a:cs typeface="Times New Roman"/>
                        </a:rPr>
                        <a:t>6,000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45,000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42,000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414,000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03</a:t>
                      </a:r>
                      <a:r>
                        <a:rPr lang="en-GB" sz="900">
                          <a:latin typeface="Calibri"/>
                          <a:ea typeface="Cambria"/>
                          <a:cs typeface="Times New Roman"/>
                        </a:rPr>
                        <a:t> Heavy Shutter</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76,000 €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77,000 €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latin typeface="Calibri"/>
                          <a:ea typeface="Cambria"/>
                          <a:cs typeface="Times New Roman"/>
                        </a:rPr>
                        <a:t>14,000 €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15,000 €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11,000 €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194,000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04</a:t>
                      </a:r>
                      <a:r>
                        <a:rPr lang="en-GB" sz="900">
                          <a:latin typeface="Calibri"/>
                          <a:ea typeface="Cambria"/>
                          <a:cs typeface="Times New Roman"/>
                        </a:rPr>
                        <a:t> T0 Chopper</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34,000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26,000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7</a:t>
                      </a:r>
                      <a:r>
                        <a:rPr lang="en-GB" sz="900" dirty="0" smtClean="0">
                          <a:latin typeface="Calibri"/>
                          <a:ea typeface="Cambria"/>
                          <a:cs typeface="Times New Roman"/>
                        </a:rPr>
                        <a:t>,000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5,000 €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84,000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05</a:t>
                      </a:r>
                      <a:r>
                        <a:rPr lang="en-GB" sz="900">
                          <a:latin typeface="Calibri"/>
                          <a:ea typeface="Cambria"/>
                          <a:cs typeface="Times New Roman"/>
                        </a:rPr>
                        <a:t> Choppers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166,000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137,000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21,000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26,000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389,000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06</a:t>
                      </a:r>
                      <a:r>
                        <a:rPr lang="en-GB" sz="900">
                          <a:latin typeface="Calibri"/>
                          <a:ea typeface="Cambria"/>
                          <a:cs typeface="Times New Roman"/>
                        </a:rPr>
                        <a:t> Cave Interior</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180,000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167,000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6</a:t>
                      </a:r>
                      <a:r>
                        <a:rPr lang="en-GB" sz="900" dirty="0" smtClean="0">
                          <a:latin typeface="Calibri"/>
                          <a:ea typeface="Cambria"/>
                          <a:cs typeface="Times New Roman"/>
                        </a:rPr>
                        <a:t>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47,000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80,000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544,000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07 </a:t>
                      </a:r>
                      <a:r>
                        <a:rPr lang="en-GB" sz="900">
                          <a:latin typeface="Calibri"/>
                          <a:ea typeface="Cambria"/>
                          <a:cs typeface="Times New Roman"/>
                        </a:rPr>
                        <a:t>Add on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a:latin typeface="Calibri"/>
                          <a:ea typeface="Cambria"/>
                          <a:cs typeface="Times New Roman"/>
                        </a:rPr>
                        <a:t>0 €</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dirty="0">
                          <a:latin typeface="Calibri"/>
                          <a:ea typeface="Cambria"/>
                          <a:cs typeface="Times New Roman"/>
                        </a:rPr>
                        <a:t>08</a:t>
                      </a:r>
                      <a:r>
                        <a:rPr lang="en-GB" sz="900" dirty="0">
                          <a:latin typeface="Calibri"/>
                          <a:ea typeface="Cambria"/>
                          <a:cs typeface="Times New Roman"/>
                        </a:rPr>
                        <a:t> Motion </a:t>
                      </a:r>
                      <a:r>
                        <a:rPr lang="en-GB" sz="900" dirty="0" smtClean="0">
                          <a:latin typeface="Calibri"/>
                          <a:ea typeface="Cambria"/>
                          <a:cs typeface="Times New Roman"/>
                        </a:rPr>
                        <a:t>Control</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130,000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32,000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22,000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32,000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247,000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319073">
                <a:tc>
                  <a:txBody>
                    <a:bodyPr/>
                    <a:lstStyle/>
                    <a:p>
                      <a:pPr algn="l">
                        <a:lnSpc>
                          <a:spcPts val="1400"/>
                        </a:lnSpc>
                        <a:spcAft>
                          <a:spcPts val="0"/>
                        </a:spcAft>
                      </a:pPr>
                      <a:r>
                        <a:rPr lang="en-GB" sz="900" b="1">
                          <a:solidFill>
                            <a:srgbClr val="000000"/>
                          </a:solidFill>
                          <a:latin typeface="Calibri"/>
                          <a:ea typeface="Cambria"/>
                          <a:cs typeface="Times New Roman"/>
                        </a:rPr>
                        <a:t>09 </a:t>
                      </a:r>
                      <a:r>
                        <a:rPr lang="en-GB" sz="900">
                          <a:solidFill>
                            <a:srgbClr val="000000"/>
                          </a:solidFill>
                          <a:latin typeface="Calibri"/>
                          <a:ea typeface="Cambria"/>
                          <a:cs typeface="Times New Roman"/>
                        </a:rPr>
                        <a:t>White beam detectors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4</a:t>
                      </a:r>
                      <a:r>
                        <a:rPr lang="en-GB" sz="900" dirty="0" smtClean="0">
                          <a:latin typeface="Calibri"/>
                          <a:ea typeface="Cambria"/>
                          <a:cs typeface="Times New Roman"/>
                        </a:rPr>
                        <a:t>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4</a:t>
                      </a:r>
                      <a:r>
                        <a:rPr lang="en-GB" sz="900" dirty="0" smtClean="0">
                          <a:latin typeface="Calibri"/>
                          <a:ea typeface="Cambria"/>
                          <a:cs typeface="Times New Roman"/>
                        </a:rPr>
                        <a:t>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13,000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134,000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10</a:t>
                      </a:r>
                      <a:r>
                        <a:rPr lang="en-GB" sz="900">
                          <a:latin typeface="Calibri"/>
                          <a:ea typeface="Cambria"/>
                          <a:cs typeface="Times New Roman"/>
                        </a:rPr>
                        <a:t> ToF Detectors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35,000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50,000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12,000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145,000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11</a:t>
                      </a:r>
                      <a:r>
                        <a:rPr lang="en-GB" sz="900">
                          <a:latin typeface="Calibri"/>
                          <a:ea typeface="Cambria"/>
                          <a:cs typeface="Times New Roman"/>
                        </a:rPr>
                        <a:t> Shielding</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171,000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177,000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34,000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22,000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423,000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dirty="0">
                          <a:latin typeface="Calibri"/>
                          <a:ea typeface="Cambria"/>
                          <a:cs typeface="Times New Roman"/>
                        </a:rPr>
                        <a:t>12</a:t>
                      </a:r>
                      <a:r>
                        <a:rPr lang="en-GB" sz="900" dirty="0" smtClean="0">
                          <a:latin typeface="Calibri"/>
                          <a:ea typeface="Cambria"/>
                          <a:cs typeface="Times New Roman"/>
                        </a:rPr>
                        <a:t> Infrastructure</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143,000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25,000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14,000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11,000 €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16,000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208,000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13</a:t>
                      </a:r>
                      <a:r>
                        <a:rPr lang="en-GB" sz="900">
                          <a:latin typeface="Calibri"/>
                          <a:ea typeface="Cambria"/>
                          <a:cs typeface="Times New Roman"/>
                        </a:rPr>
                        <a:t> Vacuum</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99,000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10,000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11,000 €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10,000 €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146,000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Calibri"/>
                          <a:ea typeface="Cambria"/>
                          <a:cs typeface="Times New Roman"/>
                        </a:rPr>
                        <a:t>14</a:t>
                      </a:r>
                      <a:r>
                        <a:rPr lang="en-GB" sz="900">
                          <a:latin typeface="Calibri"/>
                          <a:ea typeface="Cambria"/>
                          <a:cs typeface="Times New Roman"/>
                        </a:rPr>
                        <a:t> PSS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77,000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9,000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latin typeface="Calibri"/>
                          <a:ea typeface="Cambria"/>
                          <a:cs typeface="Times New Roman"/>
                        </a:rPr>
                        <a:t>5</a:t>
                      </a:r>
                      <a:r>
                        <a:rPr lang="en-GB" sz="900" dirty="0" smtClean="0">
                          <a:latin typeface="Calibri"/>
                          <a:ea typeface="Cambria"/>
                          <a:cs typeface="Times New Roman"/>
                        </a:rPr>
                        <a:t>,000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Calibri"/>
                          <a:ea typeface="Cambria"/>
                          <a:cs typeface="Times New Roman"/>
                        </a:rPr>
                        <a:t>8,000 </a:t>
                      </a:r>
                      <a:r>
                        <a:rPr lang="en-GB" sz="900"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108,000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159537">
                <a:tc>
                  <a:txBody>
                    <a:bodyPr/>
                    <a:lstStyle/>
                    <a:p>
                      <a:pPr algn="l">
                        <a:lnSpc>
                          <a:spcPts val="1400"/>
                        </a:lnSpc>
                        <a:spcAft>
                          <a:spcPts val="0"/>
                        </a:spcAft>
                      </a:pPr>
                      <a:r>
                        <a:rPr lang="en-GB" sz="900" b="1" dirty="0">
                          <a:latin typeface="Calibri"/>
                          <a:ea typeface="Cambria"/>
                          <a:cs typeface="Times New Roman"/>
                        </a:rPr>
                        <a:t>Total</a:t>
                      </a:r>
                      <a:endParaRPr lang="en-US" sz="1200" dirty="0">
                        <a:latin typeface="Times New Roman"/>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Calibri"/>
                          <a:ea typeface="Cambria"/>
                          <a:cs typeface="Times New Roman"/>
                        </a:rPr>
                        <a:t>1,291,000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Calibri"/>
                          <a:ea typeface="Cambria"/>
                          <a:cs typeface="Times New Roman"/>
                        </a:rPr>
                        <a:t>916,000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Calibri"/>
                          <a:ea typeface="Cambria"/>
                          <a:cs typeface="Times New Roman"/>
                        </a:rPr>
                        <a:t>318,000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Calibri"/>
                          <a:ea typeface="Cambria"/>
                          <a:cs typeface="Times New Roman"/>
                        </a:rPr>
                        <a:t>235,000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Calibri"/>
                          <a:ea typeface="Cambria"/>
                          <a:cs typeface="Times New Roman"/>
                        </a:rPr>
                        <a:t>275,000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Calibri"/>
                          <a:ea typeface="Cambria"/>
                          <a:cs typeface="Times New Roman"/>
                        </a:rPr>
                        <a:t>3,036,000 </a:t>
                      </a:r>
                      <a:r>
                        <a:rPr lang="en-GB" sz="900" b="1" dirty="0">
                          <a:latin typeface="Calibri"/>
                          <a:ea typeface="Cambria"/>
                          <a:cs typeface="Times New Roman"/>
                        </a:rPr>
                        <a:t>€</a:t>
                      </a:r>
                      <a:endParaRPr lang="en-US" sz="1200" dirty="0">
                        <a:latin typeface="Times New Roman"/>
                        <a:ea typeface="Cambria"/>
                        <a:cs typeface="Times New Roman"/>
                      </a:endParaRPr>
                    </a:p>
                  </a:txBody>
                  <a:tcPr marL="36195" marR="36195" marT="0" marB="0" anchor="ctr"/>
                </a:tc>
              </a:tr>
              <a:tr h="159537">
                <a:tc>
                  <a:txBody>
                    <a:bodyPr/>
                    <a:lstStyle/>
                    <a:p>
                      <a:pPr algn="l">
                        <a:lnSpc>
                          <a:spcPts val="1400"/>
                        </a:lnSpc>
                        <a:spcAft>
                          <a:spcPts val="0"/>
                        </a:spcAft>
                      </a:pPr>
                      <a:r>
                        <a:rPr lang="en-US" sz="900" b="1" dirty="0" smtClean="0">
                          <a:latin typeface="Arial"/>
                          <a:ea typeface="Cambria"/>
                          <a:cs typeface="Arial"/>
                        </a:rPr>
                        <a:t>Total</a:t>
                      </a:r>
                      <a:r>
                        <a:rPr lang="en-US" sz="900" b="1" baseline="0" dirty="0" smtClean="0">
                          <a:latin typeface="Arial"/>
                          <a:ea typeface="Cambria"/>
                          <a:cs typeface="Arial"/>
                        </a:rPr>
                        <a:t> incl. Phase 1</a:t>
                      </a:r>
                      <a:endParaRPr lang="en-US" sz="900" b="1" dirty="0">
                        <a:latin typeface="Arial"/>
                        <a:ea typeface="Cambria"/>
                        <a:cs typeface="Arial"/>
                      </a:endParaRPr>
                    </a:p>
                  </a:txBody>
                  <a:tcPr marL="36195" marR="36195" marT="0" marB="0" anchor="ctr">
                    <a:solidFill>
                      <a:srgbClr val="E37222"/>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US" sz="900" b="1" dirty="0" smtClean="0">
                          <a:latin typeface="Arial"/>
                          <a:ea typeface="Cambria"/>
                          <a:cs typeface="Arial"/>
                        </a:rPr>
                        <a:t>3,590,000 € </a:t>
                      </a:r>
                      <a:endParaRPr lang="en-US" sz="900" b="1" dirty="0">
                        <a:latin typeface="Arial"/>
                        <a:ea typeface="Cambria"/>
                        <a:cs typeface="Arial"/>
                      </a:endParaRPr>
                    </a:p>
                  </a:txBody>
                  <a:tcPr marL="36195" marR="36195" marT="0" marB="0" anchor="ctr">
                    <a:solidFill>
                      <a:srgbClr val="E37222"/>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idx="1"/>
          </p:nvPr>
        </p:nvSpPr>
        <p:spPr/>
        <p:txBody>
          <a:bodyPr/>
          <a:lstStyle/>
          <a:p>
            <a:r>
              <a:rPr lang="en-GB" b="1" dirty="0" smtClean="0"/>
              <a:t>Neutron guide, Heavy Shutter, </a:t>
            </a:r>
            <a:endParaRPr lang="en-US" b="1" dirty="0" smtClean="0"/>
          </a:p>
          <a:p>
            <a:pPr lvl="1"/>
            <a:r>
              <a:rPr lang="en-GB" dirty="0" smtClean="0"/>
              <a:t>As option 1</a:t>
            </a:r>
            <a:endParaRPr lang="en-US" dirty="0" smtClean="0"/>
          </a:p>
          <a:p>
            <a:r>
              <a:rPr lang="en-GB" b="1" dirty="0" smtClean="0"/>
              <a:t>T0 and chopper system (TUM)</a:t>
            </a:r>
            <a:endParaRPr lang="en-US" b="1" dirty="0" smtClean="0"/>
          </a:p>
          <a:p>
            <a:pPr lvl="1"/>
            <a:r>
              <a:rPr lang="en-GB" dirty="0" smtClean="0"/>
              <a:t>The costs are based on a budgetary quote from a manufacturer and cross-checked using ESS-0060400; Including VAT and budget uncertainty the numbers are consistent.</a:t>
            </a:r>
            <a:endParaRPr lang="en-US" dirty="0" smtClean="0"/>
          </a:p>
          <a:p>
            <a:r>
              <a:rPr lang="en-GB" b="1" dirty="0" smtClean="0"/>
              <a:t>Cave Interior (PSI)</a:t>
            </a:r>
            <a:endParaRPr lang="en-US" b="1" dirty="0" smtClean="0"/>
          </a:p>
          <a:p>
            <a:pPr lvl="1"/>
            <a:r>
              <a:rPr lang="en-GB" dirty="0" smtClean="0"/>
              <a:t>Additional items included are: Additional Infrastructure and potential motors</a:t>
            </a:r>
            <a:endParaRPr lang="en-US" dirty="0" smtClean="0"/>
          </a:p>
          <a:p>
            <a:r>
              <a:rPr lang="en-GB" b="1" dirty="0" smtClean="0"/>
              <a:t>Add on (ESS)</a:t>
            </a:r>
            <a:endParaRPr lang="en-US" b="1" dirty="0" smtClean="0"/>
          </a:p>
          <a:p>
            <a:pPr lvl="1"/>
            <a:r>
              <a:rPr lang="en-GB" dirty="0" smtClean="0"/>
              <a:t>An additional simple large </a:t>
            </a:r>
            <a:r>
              <a:rPr lang="en-GB" dirty="0" err="1" smtClean="0"/>
              <a:t>FoV</a:t>
            </a:r>
            <a:r>
              <a:rPr lang="en-GB" dirty="0" smtClean="0"/>
              <a:t> detector system is included in this option, cost based on experience and adding 50k€ to option 1.</a:t>
            </a:r>
            <a:endParaRPr lang="en-US" dirty="0" smtClean="0"/>
          </a:p>
        </p:txBody>
      </p:sp>
      <p:sp>
        <p:nvSpPr>
          <p:cNvPr id="4" name="TextBox 3"/>
          <p:cNvSpPr txBox="1"/>
          <p:nvPr/>
        </p:nvSpPr>
        <p:spPr>
          <a:xfrm>
            <a:off x="4905023" y="1109543"/>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idx="1"/>
          </p:nvPr>
        </p:nvSpPr>
        <p:spPr/>
        <p:txBody>
          <a:bodyPr/>
          <a:lstStyle/>
          <a:p>
            <a:r>
              <a:rPr lang="en-GB" b="1" dirty="0" smtClean="0"/>
              <a:t>Motion control (TUM)</a:t>
            </a:r>
            <a:endParaRPr lang="en-US" b="1" dirty="0" smtClean="0"/>
          </a:p>
          <a:p>
            <a:pPr lvl="1"/>
            <a:r>
              <a:rPr lang="en-GB" dirty="0" smtClean="0"/>
              <a:t>Some additional axes for total of 77+ axes were added to option 1 increasing the cost by 10k€.</a:t>
            </a:r>
            <a:endParaRPr lang="en-US" dirty="0" smtClean="0"/>
          </a:p>
          <a:p>
            <a:r>
              <a:rPr lang="en-GB" b="1" dirty="0" smtClean="0"/>
              <a:t>Time of flight detectors (ESS)</a:t>
            </a:r>
            <a:endParaRPr lang="en-US" b="1" dirty="0" smtClean="0"/>
          </a:p>
          <a:p>
            <a:pPr lvl="1"/>
            <a:r>
              <a:rPr lang="en-GB" dirty="0" smtClean="0"/>
              <a:t>One </a:t>
            </a:r>
            <a:r>
              <a:rPr lang="en-GB" dirty="0" err="1" smtClean="0"/>
              <a:t>ToF</a:t>
            </a:r>
            <a:r>
              <a:rPr lang="en-GB" dirty="0" smtClean="0"/>
              <a:t> detectors is planned for option 2, the detector is based on an existing design which currently costs about 200k€.</a:t>
            </a:r>
            <a:endParaRPr lang="en-US" dirty="0" smtClean="0"/>
          </a:p>
          <a:p>
            <a:r>
              <a:rPr lang="en-GB" b="1" dirty="0" smtClean="0"/>
              <a:t>Shielding, Infrastructure, Vacuum and PSS</a:t>
            </a:r>
            <a:endParaRPr lang="en-US" b="1" dirty="0" smtClean="0"/>
          </a:p>
          <a:p>
            <a:pPr lvl="1"/>
            <a:r>
              <a:rPr lang="en-GB" dirty="0" smtClean="0"/>
              <a:t>Basically as option 1 with small additions to Infrastructure.</a:t>
            </a: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within Cost Category, 9 M€</a:t>
            </a:r>
            <a:endParaRPr lang="en-US" dirty="0"/>
          </a:p>
        </p:txBody>
      </p:sp>
      <p:sp>
        <p:nvSpPr>
          <p:cNvPr id="3" name="Content Placeholder 2"/>
          <p:cNvSpPr>
            <a:spLocks noGrp="1"/>
          </p:cNvSpPr>
          <p:nvPr>
            <p:ph idx="1"/>
          </p:nvPr>
        </p:nvSpPr>
        <p:spPr/>
        <p:txBody>
          <a:bodyPr/>
          <a:lstStyle/>
          <a:p>
            <a:pPr lvl="0"/>
            <a:r>
              <a:rPr lang="en-GB" dirty="0" smtClean="0"/>
              <a:t>Focussing, de-focussing, focussing neutron guide with m2-5 coatings </a:t>
            </a:r>
            <a:endParaRPr lang="en-US" dirty="0" smtClean="0"/>
          </a:p>
          <a:p>
            <a:pPr lvl="0"/>
            <a:r>
              <a:rPr lang="en-GB" dirty="0" smtClean="0"/>
              <a:t>Collimator position at 50 </a:t>
            </a:r>
            <a:r>
              <a:rPr lang="en-GB" dirty="0" err="1" smtClean="0"/>
              <a:t>m</a:t>
            </a:r>
            <a:endParaRPr lang="en-GB" dirty="0" smtClean="0"/>
          </a:p>
          <a:p>
            <a:pPr lvl="0"/>
            <a:r>
              <a:rPr lang="en-GB" dirty="0" smtClean="0"/>
              <a:t>Sample position from 52 </a:t>
            </a:r>
            <a:r>
              <a:rPr lang="en-GB" dirty="0" err="1" smtClean="0"/>
              <a:t>m</a:t>
            </a:r>
            <a:r>
              <a:rPr lang="en-GB" dirty="0" smtClean="0"/>
              <a:t> to 64 </a:t>
            </a:r>
            <a:r>
              <a:rPr lang="en-GB" dirty="0" err="1" smtClean="0"/>
              <a:t>m</a:t>
            </a:r>
            <a:endParaRPr lang="en-US" dirty="0" smtClean="0"/>
          </a:p>
          <a:p>
            <a:pPr lvl="0"/>
            <a:r>
              <a:rPr lang="en-GB" dirty="0" smtClean="0"/>
              <a:t>L/D values (Collimation) between 100-10000</a:t>
            </a:r>
            <a:endParaRPr lang="en-US" dirty="0" smtClean="0"/>
          </a:p>
          <a:p>
            <a:pPr lvl="0"/>
            <a:r>
              <a:rPr lang="en-GB" dirty="0" smtClean="0"/>
              <a:t>Medium and high resolution </a:t>
            </a:r>
            <a:r>
              <a:rPr lang="en-GB" dirty="0" err="1" smtClean="0"/>
              <a:t>scintillator</a:t>
            </a:r>
            <a:r>
              <a:rPr lang="en-GB" dirty="0" smtClean="0"/>
              <a:t> based detector set ups</a:t>
            </a:r>
            <a:endParaRPr lang="en-US" dirty="0" smtClean="0"/>
          </a:p>
          <a:p>
            <a:r>
              <a:rPr lang="en-GB" dirty="0" smtClean="0"/>
              <a:t>All necessary associated infrastructure</a:t>
            </a:r>
            <a:endParaRPr lang="en-US" dirty="0" smtClean="0"/>
          </a:p>
          <a:p>
            <a:pPr lvl="0"/>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UM_Vorlage_hellblau">
  <a:themeElements>
    <a:clrScheme name="Leere Präsentation 1">
      <a:dk1>
        <a:srgbClr val="000000"/>
      </a:dk1>
      <a:lt1>
        <a:srgbClr val="FFFFFF"/>
      </a:lt1>
      <a:dk2>
        <a:srgbClr val="0065BD"/>
      </a:dk2>
      <a:lt2>
        <a:srgbClr val="005293"/>
      </a:lt2>
      <a:accent1>
        <a:srgbClr val="A2AD00"/>
      </a:accent1>
      <a:accent2>
        <a:srgbClr val="E37222"/>
      </a:accent2>
      <a:accent3>
        <a:srgbClr val="AAB8DB"/>
      </a:accent3>
      <a:accent4>
        <a:srgbClr val="DADADA"/>
      </a:accent4>
      <a:accent5>
        <a:srgbClr val="CED3AA"/>
      </a:accent5>
      <a:accent6>
        <a:srgbClr val="CE671E"/>
      </a:accent6>
      <a:hlink>
        <a:srgbClr val="DAD7CB"/>
      </a:hlink>
      <a:folHlink>
        <a:srgbClr val="9C9D9F"/>
      </a:folHlink>
    </a:clrScheme>
    <a:fontScheme name="Leere Prä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Leere Präsentation 1">
        <a:dk1>
          <a:srgbClr val="000000"/>
        </a:dk1>
        <a:lt1>
          <a:srgbClr val="FFFFFF"/>
        </a:lt1>
        <a:dk2>
          <a:srgbClr val="0065BD"/>
        </a:dk2>
        <a:lt2>
          <a:srgbClr val="005293"/>
        </a:lt2>
        <a:accent1>
          <a:srgbClr val="A2AD00"/>
        </a:accent1>
        <a:accent2>
          <a:srgbClr val="E37222"/>
        </a:accent2>
        <a:accent3>
          <a:srgbClr val="AAB8DB"/>
        </a:accent3>
        <a:accent4>
          <a:srgbClr val="DADADA"/>
        </a:accent4>
        <a:accent5>
          <a:srgbClr val="CED3AA"/>
        </a:accent5>
        <a:accent6>
          <a:srgbClr val="CE671E"/>
        </a:accent6>
        <a:hlink>
          <a:srgbClr val="DAD7CB"/>
        </a:hlink>
        <a:folHlink>
          <a:srgbClr val="9C9D9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ODIN_Presentation_Template_01.potx</Template>
  <TotalTime>3008</TotalTime>
  <Words>1184</Words>
  <Application>Microsoft Macintosh PowerPoint</Application>
  <PresentationFormat>On-screen Show (4:3)</PresentationFormat>
  <Paragraphs>339</Paragraphs>
  <Slides>13</Slides>
  <Notes>1</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TUM_Vorlage_hellblau</vt:lpstr>
      <vt:lpstr>ODIN: Configurations    </vt:lpstr>
      <vt:lpstr>Outline</vt:lpstr>
      <vt:lpstr>Competitive Scope, 12.5 M€</vt:lpstr>
      <vt:lpstr>Schematic</vt:lpstr>
      <vt:lpstr>Budget, Competitive Option, 12.5M€</vt:lpstr>
      <vt:lpstr>Detailed Labor Budget, Cost</vt:lpstr>
      <vt:lpstr>Budget Details</vt:lpstr>
      <vt:lpstr>Budget Details</vt:lpstr>
      <vt:lpstr>Scope within Cost Category, 9 M€</vt:lpstr>
      <vt:lpstr>Competitive Scope, 12.5 M€</vt:lpstr>
      <vt:lpstr>Summary and Conclusions II</vt:lpstr>
      <vt:lpstr>Summary and Conclusions III</vt:lpstr>
      <vt:lpstr>Slide 13</vt:lpstr>
    </vt:vector>
  </TitlesOfParts>
  <Company>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 Science case and high-level requirements  </dc:title>
  <dc:creator>Michael Lerche</dc:creator>
  <cp:lastModifiedBy>Michael Lerche</cp:lastModifiedBy>
  <cp:revision>40</cp:revision>
  <dcterms:created xsi:type="dcterms:W3CDTF">2016-10-07T08:20:13Z</dcterms:created>
  <dcterms:modified xsi:type="dcterms:W3CDTF">2016-10-07T08:21:19Z</dcterms:modified>
</cp:coreProperties>
</file>