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60" r:id="rId2"/>
    <p:sldId id="265" r:id="rId3"/>
    <p:sldId id="287" r:id="rId4"/>
    <p:sldId id="261" r:id="rId5"/>
    <p:sldId id="286" r:id="rId6"/>
    <p:sldId id="264" r:id="rId7"/>
    <p:sldId id="269" r:id="rId8"/>
    <p:sldId id="270" r:id="rId9"/>
    <p:sldId id="275" r:id="rId10"/>
    <p:sldId id="276" r:id="rId11"/>
    <p:sldId id="277" r:id="rId12"/>
    <p:sldId id="278" r:id="rId13"/>
    <p:sldId id="293" r:id="rId14"/>
    <p:sldId id="279" r:id="rId15"/>
    <p:sldId id="262" r:id="rId16"/>
    <p:sldId id="288" r:id="rId17"/>
    <p:sldId id="290" r:id="rId18"/>
    <p:sldId id="263" r:id="rId19"/>
    <p:sldId id="289" r:id="rId20"/>
    <p:sldId id="294" r:id="rId21"/>
    <p:sldId id="284" r:id="rId22"/>
    <p:sldId id="268" r:id="rId23"/>
    <p:sldId id="267" r:id="rId24"/>
    <p:sldId id="266" r:id="rId25"/>
    <p:sldId id="271" r:id="rId26"/>
    <p:sldId id="272" r:id="rId27"/>
    <p:sldId id="273" r:id="rId28"/>
    <p:sldId id="274" r:id="rId29"/>
    <p:sldId id="257" r:id="rId30"/>
    <p:sldId id="280" r:id="rId31"/>
    <p:sldId id="258" r:id="rId32"/>
    <p:sldId id="281" r:id="rId33"/>
    <p:sldId id="259" r:id="rId34"/>
    <p:sldId id="282" r:id="rId35"/>
    <p:sldId id="283" r:id="rId36"/>
    <p:sldId id="285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131" autoAdjust="0"/>
  </p:normalViewPr>
  <p:slideViewPr>
    <p:cSldViewPr snapToGrid="0" snapToObjects="1">
      <p:cViewPr varScale="1">
        <p:scale>
          <a:sx n="78" d="100"/>
          <a:sy n="78" d="100"/>
        </p:scale>
        <p:origin x="1644" y="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guyonle\Documents\Budget\C%20SPEC%20Budgets\C%20SPEC%20Budget%20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guyonle\Documents\Budget\C%20SPEC%20Budgets\C%20SPEC%20Budget%20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guyonle\Documents\Budget\C%20SPEC%20Budgets\C%20SPEC%20Budget%20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guyonle\Documents\Budget\C%20SPEC%20Budgets\C%20SPEC%20Budget%202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guyonle\Documents\Budget\C%20SPEC%20Budgets\C%20SPEC%20Budget%20Full%20Scop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guyonle\Documents\Budget\C%20SPEC%20Budgets\C%20SPEC%20Budget%20Full%20Scop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3200" dirty="0" smtClean="0"/>
              <a:t>Total </a:t>
            </a:r>
            <a:r>
              <a:rPr lang="fr-FR" sz="3200" dirty="0" err="1" smtClean="0"/>
              <a:t>cost</a:t>
            </a:r>
            <a:endParaRPr lang="fr-FR" sz="3200" dirty="0" smtClean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4658736583919"/>
          <c:y val="0.17313389812992422"/>
          <c:w val="0.6634838125315613"/>
          <c:h val="0.74615224438138439"/>
        </c:manualLayout>
      </c:layout>
      <c:pieChart>
        <c:varyColors val="1"/>
        <c:ser>
          <c:idx val="0"/>
          <c:order val="0"/>
          <c:tx>
            <c:strRef>
              <c:f>'Budget all phases'!$L$3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all phases'!$K$4:$K$5</c:f>
              <c:strCache>
                <c:ptCount val="2"/>
                <c:pt idx="0">
                  <c:v>Labour</c:v>
                </c:pt>
                <c:pt idx="1">
                  <c:v>Non-Labour</c:v>
                </c:pt>
              </c:strCache>
            </c:strRef>
          </c:cat>
          <c:val>
            <c:numRef>
              <c:f>'Budget all phases'!$L$4:$L$5</c:f>
              <c:numCache>
                <c:formatCode>0.00%</c:formatCode>
                <c:ptCount val="2"/>
                <c:pt idx="0">
                  <c:v>0.18296408430804531</c:v>
                </c:pt>
                <c:pt idx="1">
                  <c:v>0.81703591569195466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76579270101073"/>
          <c:y val="0.12647631762080069"/>
          <c:w val="0.38123138703156806"/>
          <c:h val="8.1758731742823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9124287104288252"/>
          <c:y val="4.360430451464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2301459135549"/>
          <c:y val="0.18784268887532746"/>
          <c:w val="0.56300938393921551"/>
          <c:h val="0.66593732286231444"/>
        </c:manualLayout>
      </c:layout>
      <c:pieChart>
        <c:varyColors val="1"/>
        <c:ser>
          <c:idx val="0"/>
          <c:order val="0"/>
          <c:tx>
            <c:strRef>
              <c:f>'Budget all phases'!$O$2</c:f>
              <c:strCache>
                <c:ptCount val="1"/>
                <c:pt idx="0">
                  <c:v>Non Labour Cost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4462470518047365E-8"/>
                  <c:y val="-1.73844167029804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174545164488464"/>
                      <c:h val="7.7911239540550584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1.7211167472790771E-2"/>
                  <c:y val="2.13091300393855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8775819061226294E-2"/>
                  <c:y val="-9.47072446194912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095256111904867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6940156804905522E-2"/>
                  <c:y val="-1.62484336893746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123820599622657E-2"/>
                      <c:h val="7.311795160218512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all phases'!$N$3:$N$12</c:f>
              <c:strCache>
                <c:ptCount val="10"/>
                <c:pt idx="0">
                  <c:v>01 Shielding</c:v>
                </c:pt>
                <c:pt idx="1">
                  <c:v>02 Neutron Optics</c:v>
                </c:pt>
                <c:pt idx="2">
                  <c:v>03 Choppers</c:v>
                </c:pt>
                <c:pt idx="3">
                  <c:v>04 Sample Environment</c:v>
                </c:pt>
                <c:pt idx="4">
                  <c:v>05.1 Detector</c:v>
                </c:pt>
                <c:pt idx="5">
                  <c:v>05.2 Detector Tank and Beam Monitors</c:v>
                </c:pt>
                <c:pt idx="6">
                  <c:v>07 Motion Control and Automation</c:v>
                </c:pt>
                <c:pt idx="7">
                  <c:v>09 Instrument Infrastructure Shielding</c:v>
                </c:pt>
                <c:pt idx="8">
                  <c:v>11 PSS</c:v>
                </c:pt>
                <c:pt idx="9">
                  <c:v>12 Contingency</c:v>
                </c:pt>
              </c:strCache>
            </c:strRef>
          </c:cat>
          <c:val>
            <c:numRef>
              <c:f>'Budget all phases'!$O$3:$O$12</c:f>
              <c:numCache>
                <c:formatCode>0</c:formatCode>
                <c:ptCount val="10"/>
                <c:pt idx="0">
                  <c:v>1129.23253</c:v>
                </c:pt>
                <c:pt idx="1">
                  <c:v>3195.7000000000003</c:v>
                </c:pt>
                <c:pt idx="2">
                  <c:v>1320</c:v>
                </c:pt>
                <c:pt idx="3">
                  <c:v>375</c:v>
                </c:pt>
                <c:pt idx="4">
                  <c:v>2352</c:v>
                </c:pt>
                <c:pt idx="5">
                  <c:v>1315.4514522235847</c:v>
                </c:pt>
                <c:pt idx="6">
                  <c:v>101.096</c:v>
                </c:pt>
                <c:pt idx="7">
                  <c:v>867.2889370011269</c:v>
                </c:pt>
                <c:pt idx="8">
                  <c:v>100</c:v>
                </c:pt>
                <c:pt idx="9">
                  <c:v>1500.0321021360792</c:v>
                </c:pt>
              </c:numCache>
            </c:numRef>
          </c:val>
        </c:ser>
        <c:ser>
          <c:idx val="1"/>
          <c:order val="1"/>
          <c:tx>
            <c:strRef>
              <c:f>'Budget all phases'!$P$2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all phases'!$N$3:$N$12</c:f>
              <c:strCache>
                <c:ptCount val="10"/>
                <c:pt idx="0">
                  <c:v>01 Shielding</c:v>
                </c:pt>
                <c:pt idx="1">
                  <c:v>02 Neutron Optics</c:v>
                </c:pt>
                <c:pt idx="2">
                  <c:v>03 Choppers</c:v>
                </c:pt>
                <c:pt idx="3">
                  <c:v>04 Sample Environment</c:v>
                </c:pt>
                <c:pt idx="4">
                  <c:v>05.1 Detector</c:v>
                </c:pt>
                <c:pt idx="5">
                  <c:v>05.2 Detector Tank and Beam Monitors</c:v>
                </c:pt>
                <c:pt idx="6">
                  <c:v>07 Motion Control and Automation</c:v>
                </c:pt>
                <c:pt idx="7">
                  <c:v>09 Instrument Infrastructure Shielding</c:v>
                </c:pt>
                <c:pt idx="8">
                  <c:v>11 PSS</c:v>
                </c:pt>
                <c:pt idx="9">
                  <c:v>12 Contingency</c:v>
                </c:pt>
              </c:strCache>
            </c:strRef>
          </c:cat>
          <c:val>
            <c:numRef>
              <c:f>'Budget all phases'!$P$3:$P$12</c:f>
              <c:numCache>
                <c:formatCode>0.00%</c:formatCode>
                <c:ptCount val="10"/>
                <c:pt idx="0">
                  <c:v>9.2138614851191389E-2</c:v>
                </c:pt>
                <c:pt idx="1">
                  <c:v>0.2607499905089985</c:v>
                </c:pt>
                <c:pt idx="2">
                  <c:v>0.10770409846727728</c:v>
                </c:pt>
                <c:pt idx="3">
                  <c:v>3.059775524638559E-2</c:v>
                </c:pt>
                <c:pt idx="4">
                  <c:v>0.19190912090533041</c:v>
                </c:pt>
                <c:pt idx="5">
                  <c:v>0.10733296419637263</c:v>
                </c:pt>
                <c:pt idx="6">
                  <c:v>8.2488284383695938E-3</c:v>
                </c:pt>
                <c:pt idx="7">
                  <c:v>7.076558565935577E-2</c:v>
                </c:pt>
                <c:pt idx="8">
                  <c:v>8.1594013990361567E-3</c:v>
                </c:pt>
                <c:pt idx="9">
                  <c:v>0.12239364032768273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3200" dirty="0" smtClean="0"/>
              <a:t>Total</a:t>
            </a:r>
            <a:r>
              <a:rPr lang="fr-FR" sz="3200" baseline="0" dirty="0" smtClean="0"/>
              <a:t> </a:t>
            </a:r>
            <a:r>
              <a:rPr lang="fr-FR" sz="3200" baseline="0" dirty="0" err="1" smtClean="0"/>
              <a:t>cost</a:t>
            </a:r>
            <a:endParaRPr lang="fr-FR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975425018743757"/>
          <c:y val="0.2082951609459916"/>
          <c:w val="0.56391826602456319"/>
          <c:h val="0.74743523581710203"/>
        </c:manualLayout>
      </c:layout>
      <c:pieChart>
        <c:varyColors val="1"/>
        <c:ser>
          <c:idx val="0"/>
          <c:order val="0"/>
          <c:tx>
            <c:strRef>
              <c:f>'Budget all phases'!$L$3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all phases'!$K$4:$K$5</c:f>
              <c:strCache>
                <c:ptCount val="2"/>
                <c:pt idx="0">
                  <c:v>Labour</c:v>
                </c:pt>
                <c:pt idx="1">
                  <c:v>Non-Labour</c:v>
                </c:pt>
              </c:strCache>
            </c:strRef>
          </c:cat>
          <c:val>
            <c:numRef>
              <c:f>'Budget all phases'!$L$4:$L$5</c:f>
              <c:numCache>
                <c:formatCode>0.00%</c:formatCode>
                <c:ptCount val="2"/>
                <c:pt idx="0">
                  <c:v>0.15791645016464362</c:v>
                </c:pt>
                <c:pt idx="1">
                  <c:v>0.84208354983535638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088547077364009"/>
          <c:y val="0.13781244442121246"/>
          <c:w val="0.38123138703156806"/>
          <c:h val="8.1758731742823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9124287104288252"/>
          <c:y val="4.360430451464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2301459135549"/>
          <c:y val="0.18784268887532746"/>
          <c:w val="0.56300938393921551"/>
          <c:h val="0.66593732286231444"/>
        </c:manualLayout>
      </c:layout>
      <c:pieChart>
        <c:varyColors val="1"/>
        <c:ser>
          <c:idx val="0"/>
          <c:order val="0"/>
          <c:tx>
            <c:strRef>
              <c:f>'Budget all phases'!$O$2</c:f>
              <c:strCache>
                <c:ptCount val="1"/>
                <c:pt idx="0">
                  <c:v>Non Labour Cost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7016309229597954E-3"/>
                  <c:y val="2.21843619463080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1344206153065143E-2"/>
                  <c:y val="5.17635112080520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350815461479883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0970472153572788E-2"/>
                  <c:y val="2.2594922445360057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all phases'!$N$3:$N$12</c:f>
              <c:strCache>
                <c:ptCount val="10"/>
                <c:pt idx="0">
                  <c:v>01 Shielding</c:v>
                </c:pt>
                <c:pt idx="1">
                  <c:v>02 Neutron Optics</c:v>
                </c:pt>
                <c:pt idx="2">
                  <c:v>03 Choppers</c:v>
                </c:pt>
                <c:pt idx="3">
                  <c:v>04 Sample Environment</c:v>
                </c:pt>
                <c:pt idx="4">
                  <c:v>05.1 Detector</c:v>
                </c:pt>
                <c:pt idx="5">
                  <c:v>05.2 Detector Tank and Beam Monitors</c:v>
                </c:pt>
                <c:pt idx="6">
                  <c:v>07 Motion Control and Automation</c:v>
                </c:pt>
                <c:pt idx="7">
                  <c:v>09 Instrument Infrastructure Shielding</c:v>
                </c:pt>
                <c:pt idx="8">
                  <c:v>11 PSS</c:v>
                </c:pt>
                <c:pt idx="9">
                  <c:v>12 Contingency</c:v>
                </c:pt>
              </c:strCache>
            </c:strRef>
          </c:cat>
          <c:val>
            <c:numRef>
              <c:f>'Budget all phases'!$O$3:$O$12</c:f>
              <c:numCache>
                <c:formatCode>0</c:formatCode>
                <c:ptCount val="10"/>
                <c:pt idx="0">
                  <c:v>1129.23253</c:v>
                </c:pt>
                <c:pt idx="1">
                  <c:v>3096.7000000000003</c:v>
                </c:pt>
                <c:pt idx="2">
                  <c:v>1320</c:v>
                </c:pt>
                <c:pt idx="3">
                  <c:v>375</c:v>
                </c:pt>
                <c:pt idx="4">
                  <c:v>4183</c:v>
                </c:pt>
                <c:pt idx="5">
                  <c:v>1625.775534207477</c:v>
                </c:pt>
                <c:pt idx="6">
                  <c:v>100</c:v>
                </c:pt>
                <c:pt idx="7">
                  <c:v>867.2889370011269</c:v>
                </c:pt>
                <c:pt idx="8">
                  <c:v>100</c:v>
                </c:pt>
                <c:pt idx="9">
                  <c:v>1737.9570001342893</c:v>
                </c:pt>
              </c:numCache>
            </c:numRef>
          </c:val>
        </c:ser>
        <c:ser>
          <c:idx val="1"/>
          <c:order val="1"/>
          <c:tx>
            <c:strRef>
              <c:f>'Budget all phases'!$P$2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all phases'!$N$3:$N$12</c:f>
              <c:strCache>
                <c:ptCount val="10"/>
                <c:pt idx="0">
                  <c:v>01 Shielding</c:v>
                </c:pt>
                <c:pt idx="1">
                  <c:v>02 Neutron Optics</c:v>
                </c:pt>
                <c:pt idx="2">
                  <c:v>03 Choppers</c:v>
                </c:pt>
                <c:pt idx="3">
                  <c:v>04 Sample Environment</c:v>
                </c:pt>
                <c:pt idx="4">
                  <c:v>05.1 Detector</c:v>
                </c:pt>
                <c:pt idx="5">
                  <c:v>05.2 Detector Tank and Beam Monitors</c:v>
                </c:pt>
                <c:pt idx="6">
                  <c:v>07 Motion Control and Automation</c:v>
                </c:pt>
                <c:pt idx="7">
                  <c:v>09 Instrument Infrastructure Shielding</c:v>
                </c:pt>
                <c:pt idx="8">
                  <c:v>11 PSS</c:v>
                </c:pt>
                <c:pt idx="9">
                  <c:v>12 Contingency</c:v>
                </c:pt>
              </c:strCache>
            </c:strRef>
          </c:cat>
          <c:val>
            <c:numRef>
              <c:f>'Budget all phases'!$P$3:$P$12</c:f>
              <c:numCache>
                <c:formatCode>0.00%</c:formatCode>
                <c:ptCount val="10"/>
                <c:pt idx="0">
                  <c:v>7.7690822406157573E-2</c:v>
                </c:pt>
                <c:pt idx="1">
                  <c:v>0.21305192983162483</c:v>
                </c:pt>
                <c:pt idx="2">
                  <c:v>9.0815560880209492E-2</c:v>
                </c:pt>
                <c:pt idx="3">
                  <c:v>2.5799875250059515E-2</c:v>
                </c:pt>
                <c:pt idx="4">
                  <c:v>0.2877890084559972</c:v>
                </c:pt>
                <c:pt idx="5">
                  <c:v>0.11185281591240473</c:v>
                </c:pt>
                <c:pt idx="6">
                  <c:v>6.8799667333492038E-3</c:v>
                </c:pt>
                <c:pt idx="7">
                  <c:v>5.9669190347695467E-2</c:v>
                </c:pt>
                <c:pt idx="8">
                  <c:v>6.8799667333492038E-3</c:v>
                </c:pt>
                <c:pt idx="9">
                  <c:v>0.11957086344915288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3200" dirty="0" smtClean="0"/>
              <a:t>Total </a:t>
            </a:r>
            <a:r>
              <a:rPr lang="fr-FR" sz="3200" dirty="0" err="1" smtClean="0"/>
              <a:t>cost</a:t>
            </a:r>
            <a:endParaRPr lang="fr-FR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72987171957219"/>
          <c:y val="0.31005705190284877"/>
          <c:w val="0.54988692060935174"/>
          <c:h val="0.60200899406468444"/>
        </c:manualLayout>
      </c:layout>
      <c:pieChart>
        <c:varyColors val="1"/>
        <c:ser>
          <c:idx val="0"/>
          <c:order val="0"/>
          <c:tx>
            <c:strRef>
              <c:f>'Budget all phases'!$L$3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all phases'!$K$4:$K$5</c:f>
              <c:strCache>
                <c:ptCount val="2"/>
                <c:pt idx="0">
                  <c:v>Labour</c:v>
                </c:pt>
                <c:pt idx="1">
                  <c:v>Non-Labour</c:v>
                </c:pt>
              </c:strCache>
            </c:strRef>
          </c:cat>
          <c:val>
            <c:numRef>
              <c:f>'Budget all phases'!$L$4:$L$5</c:f>
              <c:numCache>
                <c:formatCode>0.00%</c:formatCode>
                <c:ptCount val="2"/>
                <c:pt idx="0">
                  <c:v>0.13955415876223359</c:v>
                </c:pt>
                <c:pt idx="1">
                  <c:v>0.86044584123776635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90056475759186"/>
          <c:y val="0.20430775426450992"/>
          <c:w val="0.38123138703156806"/>
          <c:h val="8.1758731742823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9124287104288252"/>
          <c:y val="4.360430451464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2301459135549"/>
          <c:y val="0.18784268887532746"/>
          <c:w val="0.56300938393921551"/>
          <c:h val="0.66593732286231444"/>
        </c:manualLayout>
      </c:layout>
      <c:pieChart>
        <c:varyColors val="1"/>
        <c:ser>
          <c:idx val="0"/>
          <c:order val="0"/>
          <c:tx>
            <c:strRef>
              <c:f>'Budget all phases'!$O$2</c:f>
              <c:strCache>
                <c:ptCount val="1"/>
                <c:pt idx="0">
                  <c:v>Non Labour Cost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4015610292710571E-3"/>
                  <c:y val="3.6247133527209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472390440660569E-2"/>
                  <c:y val="3.6247133527209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4842439337414499E-2"/>
                  <c:y val="-3.86636090956901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2677073528473138E-3"/>
                  <c:y val="2.416475568480589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all phases'!$N$3:$N$12</c:f>
              <c:strCache>
                <c:ptCount val="10"/>
                <c:pt idx="0">
                  <c:v>01 Shielding</c:v>
                </c:pt>
                <c:pt idx="1">
                  <c:v>02 Neutron Optics</c:v>
                </c:pt>
                <c:pt idx="2">
                  <c:v>03 Choppers</c:v>
                </c:pt>
                <c:pt idx="3">
                  <c:v>04 Sample Environment</c:v>
                </c:pt>
                <c:pt idx="4">
                  <c:v>05.1 Detector</c:v>
                </c:pt>
                <c:pt idx="5">
                  <c:v>05.2 Detector Tank and Beam Monitors</c:v>
                </c:pt>
                <c:pt idx="6">
                  <c:v>07 Motion Control and Automation</c:v>
                </c:pt>
                <c:pt idx="7">
                  <c:v>09 Instrument Infrastructure Shielding</c:v>
                </c:pt>
                <c:pt idx="8">
                  <c:v>11 PSS</c:v>
                </c:pt>
                <c:pt idx="9">
                  <c:v>12 Contingency</c:v>
                </c:pt>
              </c:strCache>
            </c:strRef>
          </c:cat>
          <c:val>
            <c:numRef>
              <c:f>'Budget all phases'!$O$3:$O$12</c:f>
              <c:numCache>
                <c:formatCode>0</c:formatCode>
                <c:ptCount val="10"/>
                <c:pt idx="0">
                  <c:v>1129.23253</c:v>
                </c:pt>
                <c:pt idx="1">
                  <c:v>3096.7000000000003</c:v>
                </c:pt>
                <c:pt idx="2">
                  <c:v>1795</c:v>
                </c:pt>
                <c:pt idx="3">
                  <c:v>910</c:v>
                </c:pt>
                <c:pt idx="4">
                  <c:v>5130</c:v>
                </c:pt>
                <c:pt idx="5">
                  <c:v>1625.775534207477</c:v>
                </c:pt>
                <c:pt idx="6">
                  <c:v>202.19200000000001</c:v>
                </c:pt>
                <c:pt idx="7">
                  <c:v>867.2889370011269</c:v>
                </c:pt>
                <c:pt idx="8">
                  <c:v>100</c:v>
                </c:pt>
                <c:pt idx="9">
                  <c:v>1966.6343334676224</c:v>
                </c:pt>
              </c:numCache>
            </c:numRef>
          </c:val>
        </c:ser>
        <c:ser>
          <c:idx val="1"/>
          <c:order val="1"/>
          <c:tx>
            <c:strRef>
              <c:f>'Budget all phases'!$P$2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all phases'!$N$3:$N$12</c:f>
              <c:strCache>
                <c:ptCount val="10"/>
                <c:pt idx="0">
                  <c:v>01 Shielding</c:v>
                </c:pt>
                <c:pt idx="1">
                  <c:v>02 Neutron Optics</c:v>
                </c:pt>
                <c:pt idx="2">
                  <c:v>03 Choppers</c:v>
                </c:pt>
                <c:pt idx="3">
                  <c:v>04 Sample Environment</c:v>
                </c:pt>
                <c:pt idx="4">
                  <c:v>05.1 Detector</c:v>
                </c:pt>
                <c:pt idx="5">
                  <c:v>05.2 Detector Tank and Beam Monitors</c:v>
                </c:pt>
                <c:pt idx="6">
                  <c:v>07 Motion Control and Automation</c:v>
                </c:pt>
                <c:pt idx="7">
                  <c:v>09 Instrument Infrastructure Shielding</c:v>
                </c:pt>
                <c:pt idx="8">
                  <c:v>11 PSS</c:v>
                </c:pt>
                <c:pt idx="9">
                  <c:v>12 Contingency</c:v>
                </c:pt>
              </c:strCache>
            </c:strRef>
          </c:cat>
          <c:val>
            <c:numRef>
              <c:f>'Budget all phases'!$P$3:$P$12</c:f>
              <c:numCache>
                <c:formatCode>0.00%</c:formatCode>
                <c:ptCount val="10"/>
                <c:pt idx="0">
                  <c:v>6.7125030533510821E-2</c:v>
                </c:pt>
                <c:pt idx="1">
                  <c:v>0.18407730607364189</c:v>
                </c:pt>
                <c:pt idx="2">
                  <c:v>0.10670028236580462</c:v>
                </c:pt>
                <c:pt idx="3">
                  <c:v>5.409317936093716E-2</c:v>
                </c:pt>
                <c:pt idx="4">
                  <c:v>0.30494286826550288</c:v>
                </c:pt>
                <c:pt idx="5">
                  <c:v>9.6641063266492841E-2</c:v>
                </c:pt>
                <c:pt idx="6">
                  <c:v>1.2018910023457809E-2</c:v>
                </c:pt>
                <c:pt idx="7">
                  <c:v>5.1554303326328009E-2</c:v>
                </c:pt>
                <c:pt idx="8">
                  <c:v>5.9443054242788087E-3</c:v>
                </c:pt>
                <c:pt idx="9">
                  <c:v>0.11690275136004527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456213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r>
              <a:rPr lang="en-GB" baseline="0" dirty="0" smtClean="0"/>
              <a:t> </a:t>
            </a:r>
            <a:r>
              <a:rPr lang="en-GB" dirty="0" smtClean="0"/>
              <a:t>derived</a:t>
            </a:r>
            <a:r>
              <a:rPr lang="en-GB" baseline="0" dirty="0" smtClean="0"/>
              <a:t> </a:t>
            </a:r>
            <a:r>
              <a:rPr lang="en-GB" dirty="0" smtClean="0"/>
              <a:t>from</a:t>
            </a:r>
            <a:r>
              <a:rPr lang="en-GB" baseline="0" dirty="0" smtClean="0"/>
              <a:t> </a:t>
            </a:r>
            <a:r>
              <a:rPr lang="en-GB" dirty="0" smtClean="0"/>
              <a:t>the</a:t>
            </a:r>
            <a:r>
              <a:rPr lang="en-GB" baseline="0" dirty="0" smtClean="0"/>
              <a:t> </a:t>
            </a:r>
            <a:r>
              <a:rPr lang="en-GB" dirty="0" smtClean="0"/>
              <a:t>Work</a:t>
            </a:r>
            <a:r>
              <a:rPr lang="en-GB" baseline="0" dirty="0" smtClean="0"/>
              <a:t> </a:t>
            </a:r>
            <a:r>
              <a:rPr lang="en-GB" dirty="0" smtClean="0"/>
              <a:t>Breakdown</a:t>
            </a:r>
            <a:r>
              <a:rPr lang="en-GB" baseline="0" dirty="0" smtClean="0"/>
              <a:t> </a:t>
            </a:r>
            <a:r>
              <a:rPr lang="en-GB" dirty="0" smtClean="0"/>
              <a:t>Structure</a:t>
            </a:r>
            <a:r>
              <a:rPr lang="en-GB" baseline="0" dirty="0" smtClean="0"/>
              <a:t> </a:t>
            </a:r>
            <a:r>
              <a:rPr lang="en-GB" dirty="0" smtClean="0"/>
              <a:t>(WBS)</a:t>
            </a:r>
            <a:r>
              <a:rPr lang="en-GB" baseline="0" dirty="0" smtClean="0"/>
              <a:t> </a:t>
            </a:r>
            <a:r>
              <a:rPr lang="en-GB" dirty="0" smtClean="0"/>
              <a:t>of</a:t>
            </a:r>
            <a:r>
              <a:rPr lang="en-GB" baseline="0" dirty="0" smtClean="0"/>
              <a:t> </a:t>
            </a:r>
            <a:r>
              <a:rPr lang="en-GB" dirty="0" smtClean="0"/>
              <a:t>CSPEC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95248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He3</a:t>
            </a:r>
            <a:r>
              <a:rPr lang="fr-FR" baseline="0" dirty="0" smtClean="0"/>
              <a:t> Detectors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925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Polarization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5792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Sample environment : </a:t>
            </a:r>
            <a:r>
              <a:rPr lang="en-GB" sz="2200" b="0" i="0" u="none" strike="noStrike" dirty="0" err="1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Cryofurnace</a:t>
            </a:r>
            <a:r>
              <a:rPr lang="en-GB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GB" dirty="0" smtClean="0"/>
              <a:t> </a:t>
            </a:r>
            <a:r>
              <a:rPr lang="en-GB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Multiple sample changer,</a:t>
            </a:r>
            <a:r>
              <a:rPr lang="en-GB" dirty="0" smtClean="0"/>
              <a:t> </a:t>
            </a:r>
            <a:r>
              <a:rPr lang="en-GB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Sample rotation stage,</a:t>
            </a:r>
            <a:r>
              <a:rPr lang="en-GB" dirty="0" smtClean="0"/>
              <a:t> </a:t>
            </a:r>
            <a:r>
              <a:rPr lang="en-GB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Goniometer,</a:t>
            </a:r>
            <a:r>
              <a:rPr lang="en-GB" dirty="0" smtClean="0"/>
              <a:t> </a:t>
            </a:r>
            <a:r>
              <a:rPr lang="en-GB" sz="2200" b="0" i="0" u="none" strike="noStrike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He3 insert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63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 </a:t>
            </a:r>
            <a:r>
              <a:rPr lang="fr-FR" dirty="0" err="1" smtClean="0"/>
              <a:t>this</a:t>
            </a:r>
            <a:r>
              <a:rPr lang="fr-FR" dirty="0" smtClean="0"/>
              <a:t> option, </a:t>
            </a:r>
            <a:r>
              <a:rPr lang="fr-FR" dirty="0" err="1" smtClean="0"/>
              <a:t>half</a:t>
            </a:r>
            <a:r>
              <a:rPr lang="fr-FR" dirty="0" smtClean="0"/>
              <a:t> of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electronic</a:t>
            </a:r>
            <a:r>
              <a:rPr lang="fr-FR" baseline="0" dirty="0" smtClean="0"/>
              <a:t> for the detector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installed</a:t>
            </a:r>
            <a:r>
              <a:rPr lang="fr-FR" baseline="0" dirty="0" smtClean="0"/>
              <a:t> and the total area of detector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covered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Advised</a:t>
            </a:r>
            <a:r>
              <a:rPr lang="fr-FR" baseline="0" dirty="0" smtClean="0"/>
              <a:t> by the </a:t>
            </a:r>
            <a:r>
              <a:rPr lang="fr-FR" baseline="0" smtClean="0"/>
              <a:t>Detector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679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Design of the detector tank must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frozen</a:t>
            </a:r>
            <a:r>
              <a:rPr lang="fr-FR" baseline="0" dirty="0" smtClean="0"/>
              <a:t> at the end of Q3 2017 (CRITICAL PATH). </a:t>
            </a:r>
            <a:r>
              <a:rPr lang="fr-FR" baseline="0" dirty="0" err="1" smtClean="0"/>
              <a:t>Latest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delivery</a:t>
            </a:r>
            <a:r>
              <a:rPr lang="fr-FR" baseline="0" dirty="0" smtClean="0"/>
              <a:t> acceptable for the detector : </a:t>
            </a:r>
            <a:r>
              <a:rPr lang="fr-FR" baseline="0" dirty="0" err="1" smtClean="0"/>
              <a:t>mid</a:t>
            </a:r>
            <a:r>
              <a:rPr lang="fr-FR" baseline="0" dirty="0" smtClean="0"/>
              <a:t> 2020.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51873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Those are dates where it should be finished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Design of the optics and design of the choppers must be frozen at</a:t>
            </a:r>
            <a:r>
              <a:rPr lang="en-GB" baseline="0" noProof="0" dirty="0" smtClean="0"/>
              <a:t> the latest, at the end of Q4 2017.</a:t>
            </a:r>
          </a:p>
        </p:txBody>
      </p:sp>
    </p:spTree>
    <p:extLst>
      <p:ext uri="{BB962C8B-B14F-4D97-AF65-F5344CB8AC3E}">
        <p14:creationId xmlns:p14="http://schemas.microsoft.com/office/powerpoint/2010/main" val="387887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51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First quarter</a:t>
            </a:r>
            <a:r>
              <a:rPr lang="en-GB" baseline="0" noProof="0" dirty="0" smtClean="0"/>
              <a:t> of 2021 counted in phase 4. Additional 100 to the budget.</a:t>
            </a:r>
            <a:endParaRPr lang="en-GB" b="1" noProof="0" dirty="0"/>
          </a:p>
        </p:txBody>
      </p:sp>
    </p:spTree>
    <p:extLst>
      <p:ext uri="{BB962C8B-B14F-4D97-AF65-F5344CB8AC3E}">
        <p14:creationId xmlns:p14="http://schemas.microsoft.com/office/powerpoint/2010/main" val="425232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5cm of </a:t>
            </a:r>
            <a:r>
              <a:rPr lang="fr-FR" baseline="0" dirty="0" err="1" smtClean="0"/>
              <a:t>steel</a:t>
            </a:r>
            <a:r>
              <a:rPr lang="fr-FR" baseline="0" dirty="0" smtClean="0"/>
              <a:t> and the </a:t>
            </a:r>
            <a:r>
              <a:rPr lang="fr-FR" baseline="0" dirty="0" err="1" smtClean="0"/>
              <a:t>resulting</a:t>
            </a:r>
            <a:r>
              <a:rPr lang="fr-FR" baseline="0" dirty="0" smtClean="0"/>
              <a:t> in light </a:t>
            </a:r>
            <a:r>
              <a:rPr lang="fr-FR" baseline="0" dirty="0" err="1" smtClean="0"/>
              <a:t>concrete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78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 smtClean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prices are based on the efforts for paperwork and documentation of already delivered systems in the past.</a:t>
            </a:r>
            <a:endParaRPr lang="de-D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9289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15m²</a:t>
            </a:r>
            <a:r>
              <a:rPr lang="fr-FR" baseline="0" dirty="0" smtClean="0"/>
              <a:t> detector, 15m² </a:t>
            </a:r>
            <a:r>
              <a:rPr lang="fr-FR" baseline="0" dirty="0" err="1" smtClean="0"/>
              <a:t>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2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B10 Detector =&gt; Full detector coverage, half of the electronics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44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0367" y="454442"/>
            <a:ext cx="1949128" cy="1042783"/>
          </a:xfrm>
          <a:prstGeom prst="rect">
            <a:avLst/>
          </a:prstGeom>
          <a:ln w="12700"/>
        </p:spPr>
      </p:pic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647700" y="390596"/>
            <a:ext cx="10153439" cy="1625601"/>
          </a:xfrm>
          <a:prstGeom prst="rect">
            <a:avLst/>
          </a:prstGeom>
          <a:ln>
            <a:round/>
          </a:ln>
        </p:spPr>
        <p:txBody>
          <a:bodyPr lIns="38100" tIns="38100" rIns="38100" bIns="38100">
            <a:noAutofit/>
          </a:bodyPr>
          <a:lstStyle>
            <a:lvl1pPr algn="l" defTabSz="1295400">
              <a:defRPr sz="4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12059682" y="9236286"/>
            <a:ext cx="294879" cy="317501"/>
          </a:xfrm>
          <a:prstGeom prst="rect">
            <a:avLst/>
          </a:prstGeom>
          <a:ln>
            <a:round/>
          </a:ln>
        </p:spPr>
        <p:txBody>
          <a:bodyPr lIns="38100" tIns="38100" rIns="38100" bIns="38100" anchor="ctr"/>
          <a:lstStyle>
            <a:lvl1pPr algn="r" defTabSz="1295400">
              <a:defRPr sz="16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-6350" y="1467147"/>
            <a:ext cx="13017500" cy="255324"/>
          </a:xfrm>
          <a:prstGeom prst="rect">
            <a:avLst/>
          </a:prstGeom>
          <a:solidFill>
            <a:srgbClr val="00A5D4"/>
          </a:solidFill>
        </p:spPr>
        <p:txBody>
          <a:bodyPr lIns="38100" tIns="38100" rIns="38100" bIns="38100" anchor="ctr"/>
          <a:lstStyle/>
          <a:p>
            <a:pPr defTabSz="1295400">
              <a:buClr>
                <a:srgbClr val="00A5D4"/>
              </a:buClr>
              <a:defRPr sz="2400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2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007" y="25995"/>
            <a:ext cx="1366739" cy="136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7151" y="-63883"/>
            <a:ext cx="2540001" cy="1546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122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66944" y="201364"/>
            <a:ext cx="2716528" cy="129540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24" name="ESS_Logo_Frugal_Blue_cmyk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43790" y="25995"/>
            <a:ext cx="2540001" cy="1366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tif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tif"/><Relationship Id="rId4" Type="http://schemas.openxmlformats.org/officeDocument/2006/relationships/image" Target="../media/image3.t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entagon 41"/>
          <p:cNvSpPr/>
          <p:nvPr/>
        </p:nvSpPr>
        <p:spPr>
          <a:xfrm>
            <a:off x="794250" y="4577296"/>
            <a:ext cx="1516094" cy="862148"/>
          </a:xfrm>
          <a:prstGeom prst="homePlat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1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Prelim. design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Pentagon 42"/>
          <p:cNvSpPr/>
          <p:nvPr/>
        </p:nvSpPr>
        <p:spPr>
          <a:xfrm>
            <a:off x="2315402" y="4594714"/>
            <a:ext cx="1984513" cy="862148"/>
          </a:xfrm>
          <a:prstGeom prst="homePlate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2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Detailed design</a:t>
            </a:r>
          </a:p>
        </p:txBody>
      </p:sp>
      <p:sp>
        <p:nvSpPr>
          <p:cNvPr id="44" name="Pentagon 43"/>
          <p:cNvSpPr/>
          <p:nvPr/>
        </p:nvSpPr>
        <p:spPr>
          <a:xfrm>
            <a:off x="3397486" y="5465804"/>
            <a:ext cx="2620262" cy="862148"/>
          </a:xfrm>
          <a:prstGeom prst="homePlate">
            <a:avLst/>
          </a:prstGeom>
          <a:solidFill>
            <a:srgbClr val="70AD47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Procurement and start of installation</a:t>
            </a:r>
          </a:p>
        </p:txBody>
      </p:sp>
      <p:sp>
        <p:nvSpPr>
          <p:cNvPr id="45" name="Pentagon 44"/>
          <p:cNvSpPr/>
          <p:nvPr/>
        </p:nvSpPr>
        <p:spPr>
          <a:xfrm>
            <a:off x="6026536" y="5465570"/>
            <a:ext cx="1343059" cy="862148"/>
          </a:xfrm>
          <a:prstGeom prst="homePlate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4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Cold commissioning</a:t>
            </a:r>
          </a:p>
        </p:txBody>
      </p:sp>
      <p:sp>
        <p:nvSpPr>
          <p:cNvPr id="46" name="Pentagon 45"/>
          <p:cNvSpPr/>
          <p:nvPr/>
        </p:nvSpPr>
        <p:spPr>
          <a:xfrm>
            <a:off x="7378305" y="5465572"/>
            <a:ext cx="1590462" cy="862148"/>
          </a:xfrm>
          <a:prstGeom prst="homePlate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 commissioning</a:t>
            </a:r>
          </a:p>
        </p:txBody>
      </p:sp>
      <p:sp>
        <p:nvSpPr>
          <p:cNvPr id="47" name="Pentagon 46"/>
          <p:cNvSpPr/>
          <p:nvPr/>
        </p:nvSpPr>
        <p:spPr>
          <a:xfrm>
            <a:off x="8968767" y="5439451"/>
            <a:ext cx="2229099" cy="862148"/>
          </a:xfrm>
          <a:prstGeom prst="homePlate">
            <a:avLst/>
          </a:prstGeom>
          <a:solidFill>
            <a:srgbClr val="ED7D31">
              <a:lumMod val="75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6</a:t>
            </a:r>
            <a:b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Operations</a:t>
            </a:r>
          </a:p>
        </p:txBody>
      </p:sp>
      <p:sp>
        <p:nvSpPr>
          <p:cNvPr id="48" name="Pentagon 47"/>
          <p:cNvSpPr/>
          <p:nvPr/>
        </p:nvSpPr>
        <p:spPr>
          <a:xfrm>
            <a:off x="11197865" y="5439451"/>
            <a:ext cx="1431635" cy="862148"/>
          </a:xfrm>
          <a:prstGeom prst="homePlate">
            <a:avLst/>
          </a:prstGeom>
          <a:solidFill>
            <a:sysClr val="windowText" lastClr="0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Decommissioning</a:t>
            </a:r>
          </a:p>
        </p:txBody>
      </p:sp>
      <p:sp>
        <p:nvSpPr>
          <p:cNvPr id="49" name="Oval 48"/>
          <p:cNvSpPr/>
          <p:nvPr/>
        </p:nvSpPr>
        <p:spPr>
          <a:xfrm>
            <a:off x="1968598" y="7191867"/>
            <a:ext cx="683491" cy="600364"/>
          </a:xfrm>
          <a:prstGeom prst="ellipse">
            <a:avLst/>
          </a:prstGeom>
          <a:solidFill>
            <a:srgbClr val="5B9BD5"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TG2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929781" y="7191867"/>
            <a:ext cx="683491" cy="600364"/>
          </a:xfrm>
          <a:prstGeom prst="ellipse">
            <a:avLst/>
          </a:prstGeom>
          <a:solidFill>
            <a:srgbClr val="70AD47"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TG3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676002" y="7191867"/>
            <a:ext cx="683491" cy="600364"/>
          </a:xfrm>
          <a:prstGeom prst="ellipse">
            <a:avLst/>
          </a:prstGeom>
          <a:solidFill>
            <a:srgbClr val="70AD47"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TG4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019841" y="7191867"/>
            <a:ext cx="683491" cy="600364"/>
          </a:xfrm>
          <a:prstGeom prst="ellipse">
            <a:avLst/>
          </a:prstGeom>
          <a:solidFill>
            <a:srgbClr val="FFC000">
              <a:lumMod val="75000"/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TG5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48378" y="6408716"/>
            <a:ext cx="865975" cy="302189"/>
          </a:xfrm>
          <a:prstGeom prst="rect">
            <a:avLst/>
          </a:prstGeom>
          <a:solidFill>
            <a:srgbClr val="5B9BD5">
              <a:alpha val="50000"/>
            </a:srgbClr>
          </a:solidFill>
          <a:ln w="12700" cap="flat" cmpd="sng" algn="ctr">
            <a:solidFill>
              <a:srgbClr val="00B0F0">
                <a:alpha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02/17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Connector 53"/>
          <p:cNvCxnSpPr>
            <a:endCxn id="55" idx="2"/>
          </p:cNvCxnSpPr>
          <p:nvPr/>
        </p:nvCxnSpPr>
        <p:spPr>
          <a:xfrm flipH="1" flipV="1">
            <a:off x="5405598" y="2456392"/>
            <a:ext cx="11764" cy="2983052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dash"/>
            <a:miter lim="800000"/>
          </a:ln>
          <a:effectLst/>
        </p:spPr>
      </p:cxnSp>
      <p:sp>
        <p:nvSpPr>
          <p:cNvPr id="55" name="Rectangle 54"/>
          <p:cNvSpPr/>
          <p:nvPr/>
        </p:nvSpPr>
        <p:spPr>
          <a:xfrm>
            <a:off x="4652835" y="2047357"/>
            <a:ext cx="1505526" cy="409035"/>
          </a:xfrm>
          <a:prstGeom prst="rect">
            <a:avLst/>
          </a:prstGeom>
          <a:solidFill>
            <a:srgbClr val="FF0000">
              <a:alpha val="50000"/>
            </a:srgbClr>
          </a:solidFill>
          <a:ln w="12700" cap="flat" cmpd="sng" algn="ctr">
            <a:solidFill>
              <a:srgbClr val="5B9BD5">
                <a:shade val="50000"/>
                <a:alpha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Beam on target 01/20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25411" y="8200504"/>
            <a:ext cx="1053772" cy="442554"/>
          </a:xfrm>
          <a:prstGeom prst="rect">
            <a:avLst/>
          </a:prstGeom>
          <a:solidFill>
            <a:srgbClr val="5B9BD5"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and planning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738071" y="8200504"/>
            <a:ext cx="1053772" cy="442554"/>
          </a:xfrm>
          <a:prstGeom prst="rect">
            <a:avLst/>
          </a:prstGeom>
          <a:solidFill>
            <a:srgbClr val="70AD47"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and construction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736700" y="8088849"/>
            <a:ext cx="1283208" cy="657890"/>
          </a:xfrm>
          <a:prstGeom prst="rect">
            <a:avLst/>
          </a:prstGeom>
          <a:solidFill>
            <a:srgbClr val="FFC000">
              <a:lumMod val="75000"/>
              <a:alpha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Installation and commissioning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61652" y="6408716"/>
            <a:ext cx="865975" cy="302189"/>
          </a:xfrm>
          <a:prstGeom prst="rect">
            <a:avLst/>
          </a:prstGeom>
          <a:solidFill>
            <a:srgbClr val="70AD47">
              <a:alpha val="50000"/>
            </a:srgbClr>
          </a:solidFill>
          <a:ln w="12700" cap="flat" cmpd="sng" algn="ctr">
            <a:solidFill>
              <a:srgbClr val="00B0F0">
                <a:alpha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01/19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82077" y="6408716"/>
            <a:ext cx="865975" cy="302189"/>
          </a:xfrm>
          <a:prstGeom prst="rect">
            <a:avLst/>
          </a:prstGeom>
          <a:solidFill>
            <a:srgbClr val="70AD47">
              <a:alpha val="50000"/>
            </a:srgbClr>
          </a:solidFill>
          <a:ln w="12700" cap="flat" cmpd="sng" algn="ctr">
            <a:solidFill>
              <a:srgbClr val="00B0F0">
                <a:alpha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04/20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550278" y="6408716"/>
            <a:ext cx="865975" cy="302189"/>
          </a:xfrm>
          <a:prstGeom prst="rect">
            <a:avLst/>
          </a:prstGeom>
          <a:solidFill>
            <a:srgbClr val="ED7D31">
              <a:lumMod val="75000"/>
              <a:alpha val="50000"/>
            </a:srgbClr>
          </a:solidFill>
          <a:ln w="12700" cap="flat" cmpd="sng" algn="ctr">
            <a:solidFill>
              <a:srgbClr val="00B0F0">
                <a:alpha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01/23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0764877" y="6408716"/>
            <a:ext cx="865975" cy="302189"/>
          </a:xfrm>
          <a:prstGeom prst="rect">
            <a:avLst/>
          </a:prstGeom>
          <a:solidFill>
            <a:sysClr val="windowText" lastClr="000000">
              <a:alpha val="50000"/>
            </a:sysClr>
          </a:solidFill>
          <a:ln w="12700" cap="flat" cmpd="sng" algn="ctr">
            <a:solidFill>
              <a:srgbClr val="00B0F0">
                <a:alpha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2065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949829" y="6408716"/>
            <a:ext cx="865975" cy="302189"/>
          </a:xfrm>
          <a:prstGeom prst="rect">
            <a:avLst/>
          </a:prstGeom>
          <a:solidFill>
            <a:srgbClr val="FFC000">
              <a:lumMod val="75000"/>
              <a:alpha val="50000"/>
            </a:srgbClr>
          </a:solidFill>
          <a:ln w="12700" cap="flat" cmpd="sng" algn="ctr">
            <a:solidFill>
              <a:srgbClr val="00B0F0">
                <a:alpha val="2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04/21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943434" y="3115825"/>
            <a:ext cx="9300" cy="148862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65" name="Straight Connector 64"/>
          <p:cNvCxnSpPr/>
          <p:nvPr/>
        </p:nvCxnSpPr>
        <p:spPr>
          <a:xfrm>
            <a:off x="3181684" y="3110646"/>
            <a:ext cx="9300" cy="148862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66" name="Straight Connector 65"/>
          <p:cNvCxnSpPr/>
          <p:nvPr/>
        </p:nvCxnSpPr>
        <p:spPr>
          <a:xfrm>
            <a:off x="5408062" y="3101703"/>
            <a:ext cx="9300" cy="148862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>
            <a:off x="7852167" y="3106092"/>
            <a:ext cx="9300" cy="148862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68" name="Straight Connector 67"/>
          <p:cNvCxnSpPr/>
          <p:nvPr/>
        </p:nvCxnSpPr>
        <p:spPr>
          <a:xfrm>
            <a:off x="6692825" y="3101703"/>
            <a:ext cx="9300" cy="148862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cxnSp>
        <p:nvCxnSpPr>
          <p:cNvPr id="69" name="Straight Connector 68"/>
          <p:cNvCxnSpPr/>
          <p:nvPr/>
        </p:nvCxnSpPr>
        <p:spPr>
          <a:xfrm>
            <a:off x="4311601" y="3110646"/>
            <a:ext cx="9300" cy="148862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70" name="Rectangle 69"/>
          <p:cNvSpPr/>
          <p:nvPr/>
        </p:nvSpPr>
        <p:spPr>
          <a:xfrm>
            <a:off x="1616186" y="2778090"/>
            <a:ext cx="644733" cy="276225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59317" y="2775051"/>
            <a:ext cx="644733" cy="276225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013814" y="2775051"/>
            <a:ext cx="644733" cy="276225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90345" y="2766770"/>
            <a:ext cx="644733" cy="276225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375108" y="2766770"/>
            <a:ext cx="644733" cy="276225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529800" y="2766770"/>
            <a:ext cx="644733" cy="276225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8969614" y="3106092"/>
            <a:ext cx="9300" cy="148862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lgDash"/>
            <a:miter lim="800000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8647247" y="2766770"/>
            <a:ext cx="644733" cy="276225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794250" y="5448153"/>
            <a:ext cx="0" cy="960563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  <p:cxnSp>
        <p:nvCxnSpPr>
          <p:cNvPr id="79" name="Straight Connector 78"/>
          <p:cNvCxnSpPr/>
          <p:nvPr/>
        </p:nvCxnSpPr>
        <p:spPr>
          <a:xfrm>
            <a:off x="2310343" y="5439444"/>
            <a:ext cx="0" cy="960563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ys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19086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0519" y="2344913"/>
            <a:ext cx="523926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B10 Detectors</a:t>
            </a:r>
          </a:p>
          <a:p>
            <a:r>
              <a:rPr lang="en-GB" sz="2400" dirty="0" smtClean="0"/>
              <a:t>Estimate given </a:t>
            </a:r>
            <a:r>
              <a:rPr lang="en-GB" sz="2400" dirty="0"/>
              <a:t>by </a:t>
            </a:r>
            <a:r>
              <a:rPr lang="en-GB" sz="2400" dirty="0" smtClean="0"/>
              <a:t>the Detector group</a:t>
            </a:r>
            <a:endParaRPr lang="fr-F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55265" y="3933922"/>
            <a:ext cx="2184950" cy="2954637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457106" hangingPunct="1"/>
            <a:r>
              <a:rPr lang="en-US" sz="1400" b="1" u="sng" kern="1200" dirty="0" smtClean="0">
                <a:solidFill>
                  <a:prstClr val="black"/>
                </a:solidFill>
                <a:latin typeface="Calibri"/>
              </a:rPr>
              <a:t>Components included</a:t>
            </a:r>
            <a:r>
              <a:rPr lang="en-US" sz="1400" b="1" u="sng" kern="1200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Detector modules, 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Front end electronics (FEE), 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back end electronics (BEE), 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power supplies (HV+LV),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Support mechanics</a:t>
            </a:r>
          </a:p>
          <a:p>
            <a:pPr algn="l" defTabSz="457106" hangingPunct="1"/>
            <a:r>
              <a:rPr lang="en-US" sz="1400" kern="1200" dirty="0" smtClean="0">
                <a:solidFill>
                  <a:prstClr val="black"/>
                </a:solidFill>
                <a:latin typeface="Calibri"/>
              </a:rPr>
              <a:t>Services </a:t>
            </a:r>
            <a:r>
              <a:rPr lang="en-US" sz="1400" kern="1200" dirty="0">
                <a:solidFill>
                  <a:prstClr val="black"/>
                </a:solidFill>
                <a:latin typeface="Calibri"/>
              </a:rPr>
              <a:t>(gas, coolant)</a:t>
            </a:r>
          </a:p>
          <a:p>
            <a:pPr algn="l" defTabSz="457106" hangingPunct="1"/>
            <a:endParaRPr lang="en-US" sz="1400" kern="1200" dirty="0">
              <a:solidFill>
                <a:prstClr val="black"/>
              </a:solidFill>
              <a:latin typeface="Calibri"/>
            </a:endParaRPr>
          </a:p>
          <a:p>
            <a:pPr algn="l" defTabSz="457106" hangingPunct="1"/>
            <a:r>
              <a:rPr lang="en-US" sz="1400" b="1" u="sng" kern="1200" dirty="0">
                <a:solidFill>
                  <a:prstClr val="black"/>
                </a:solidFill>
                <a:latin typeface="Calibri"/>
              </a:rPr>
              <a:t>Not included: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Detector vessel / box,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External shielding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Integration with tank</a:t>
            </a:r>
          </a:p>
          <a:p>
            <a:pPr algn="l" defTabSz="457106" hangingPunct="1"/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3019" y="3938253"/>
            <a:ext cx="2477398" cy="1384976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457106" hangingPunct="1"/>
            <a:r>
              <a:rPr lang="en-US" sz="1400" b="1" u="sng" kern="1200" dirty="0">
                <a:solidFill>
                  <a:prstClr val="black"/>
                </a:solidFill>
                <a:latin typeface="Calibri"/>
              </a:rPr>
              <a:t>Included in column mechanics: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Wire PCBs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Grid PCBs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Backbones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Insulators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Internal shielding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3019" y="5465467"/>
            <a:ext cx="1736373" cy="2092881"/>
          </a:xfrm>
          <a:prstGeom prst="rect">
            <a:avLst/>
          </a:prstGeom>
          <a:noFill/>
        </p:spPr>
        <p:txBody>
          <a:bodyPr wrap="none" lIns="91421" tIns="45711" rIns="91421" bIns="45711" rtlCol="0">
            <a:spAutoFit/>
          </a:bodyPr>
          <a:lstStyle/>
          <a:p>
            <a:pPr algn="l" defTabSz="457106" hangingPunct="1"/>
            <a:r>
              <a:rPr lang="en-US" sz="1400" b="1" u="sng" kern="1200" dirty="0">
                <a:solidFill>
                  <a:prstClr val="black"/>
                </a:solidFill>
                <a:latin typeface="Calibri"/>
              </a:rPr>
              <a:t>Work: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Assembly of grids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Assembly of stacks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Wiring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Assembly of detector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Installation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Testing </a:t>
            </a:r>
          </a:p>
          <a:p>
            <a:pPr algn="l" defTabSz="457106" hangingPunct="1"/>
            <a:r>
              <a:rPr lang="en-US" sz="1400" kern="1200" dirty="0">
                <a:solidFill>
                  <a:prstClr val="black"/>
                </a:solidFill>
                <a:latin typeface="Calibri"/>
              </a:rPr>
              <a:t>Cold Commissioning</a:t>
            </a:r>
          </a:p>
          <a:p>
            <a:pPr algn="l" defTabSz="457106" hangingPunct="1"/>
            <a:endParaRPr lang="en-US" sz="1800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24" y="2903439"/>
            <a:ext cx="3829584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78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232" y="1772376"/>
            <a:ext cx="9657492" cy="79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328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394" y="1791731"/>
            <a:ext cx="10168164" cy="78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28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49805"/>
            <a:ext cx="114681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Increase the efficiency of 2.5%</a:t>
            </a:r>
            <a:r>
              <a:rPr lang="en-GB" dirty="0" smtClean="0"/>
              <a:t> increase the cost of 10%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3790"/>
              </p:ext>
            </p:extLst>
          </p:nvPr>
        </p:nvGraphicFramePr>
        <p:xfrm>
          <a:off x="1447225" y="4749800"/>
          <a:ext cx="887845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471"/>
                <a:gridCol w="1057949"/>
                <a:gridCol w="208280"/>
                <a:gridCol w="2065020"/>
                <a:gridCol w="208280"/>
                <a:gridCol w="2362200"/>
                <a:gridCol w="80125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CSPEC configuration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33m2</a:t>
                      </a:r>
                    </a:p>
                    <a:p>
                      <a:r>
                        <a:rPr lang="en-US" sz="1800" b="1" dirty="0" smtClean="0"/>
                        <a:t>16-layer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16.5m2</a:t>
                      </a:r>
                    </a:p>
                    <a:p>
                      <a:r>
                        <a:rPr lang="en-US" sz="1800" dirty="0" smtClean="0"/>
                        <a:t>16-layer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50% scope DG recommendation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746837"/>
              </p:ext>
            </p:extLst>
          </p:nvPr>
        </p:nvGraphicFramePr>
        <p:xfrm>
          <a:off x="1447225" y="5829300"/>
          <a:ext cx="88784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471"/>
                <a:gridCol w="1045249"/>
                <a:gridCol w="208280"/>
                <a:gridCol w="2044700"/>
                <a:gridCol w="254000"/>
                <a:gridCol w="2374900"/>
                <a:gridCol w="775850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Total, </a:t>
                      </a:r>
                      <a:r>
                        <a:rPr lang="en-US" sz="2400" b="1" dirty="0" err="1" smtClean="0"/>
                        <a:t>kEur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5129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2833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4183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567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0580" y="1937488"/>
            <a:ext cx="47326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Detector tank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25" y="3344048"/>
            <a:ext cx="5543550" cy="5067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9334" y="5609289"/>
            <a:ext cx="66410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dirty="0" smtClean="0"/>
              <a:t>Cost:1626 k€ (included in </a:t>
            </a:r>
            <a:r>
              <a:rPr lang="en-GB" sz="2400" i="1" dirty="0" smtClean="0"/>
              <a:t>05.2 Detector tank and beam monitors</a:t>
            </a:r>
            <a:r>
              <a:rPr lang="en-GB" sz="2400" dirty="0" smtClean="0"/>
              <a:t>)</a:t>
            </a:r>
          </a:p>
          <a:p>
            <a:pPr algn="l"/>
            <a:endParaRPr lang="en-GB" sz="2400" dirty="0" smtClean="0"/>
          </a:p>
          <a:p>
            <a:pPr algn="l">
              <a:defRPr sz="2800"/>
            </a:pPr>
            <a:r>
              <a:rPr lang="en-GB" sz="2400" dirty="0" smtClean="0"/>
              <a:t>Includes </a:t>
            </a:r>
            <a:r>
              <a:rPr lang="en-GB" sz="2400" dirty="0"/>
              <a:t>radial collimator.</a:t>
            </a:r>
          </a:p>
          <a:p>
            <a:pPr algn="l">
              <a:defRPr sz="2800"/>
            </a:pPr>
            <a:r>
              <a:rPr lang="en-GB" sz="2400" dirty="0"/>
              <a:t>Cadmium sheets.</a:t>
            </a:r>
          </a:p>
          <a:p>
            <a:pPr algn="l">
              <a:defRPr sz="2800"/>
            </a:pPr>
            <a:r>
              <a:rPr lang="en-GB" sz="2400" dirty="0"/>
              <a:t>Manpower.</a:t>
            </a:r>
          </a:p>
          <a:p>
            <a:pPr algn="l">
              <a:defRPr sz="2800"/>
            </a:pPr>
            <a:endParaRPr lang="en-GB" sz="2400" dirty="0"/>
          </a:p>
          <a:p>
            <a:pPr algn="l">
              <a:defRPr sz="2800"/>
            </a:pPr>
            <a:r>
              <a:rPr lang="en-GB" sz="2400" dirty="0"/>
              <a:t>D</a:t>
            </a:r>
            <a:r>
              <a:rPr lang="en-GB" sz="2400" dirty="0" smtClean="0"/>
              <a:t>esign </a:t>
            </a:r>
            <a:r>
              <a:rPr lang="en-GB" sz="2400" dirty="0"/>
              <a:t>department of LLB (collaboration with SDMS Fa#&amp; PA20 @ </a:t>
            </a:r>
            <a:r>
              <a:rPr lang="en-GB" sz="2400" dirty="0" smtClean="0"/>
              <a:t>LLB.)</a:t>
            </a:r>
            <a:endParaRPr lang="en-GB" sz="2400" dirty="0"/>
          </a:p>
        </p:txBody>
      </p:sp>
      <p:sp>
        <p:nvSpPr>
          <p:cNvPr id="6" name="Shape 743"/>
          <p:cNvSpPr/>
          <p:nvPr/>
        </p:nvSpPr>
        <p:spPr>
          <a:xfrm>
            <a:off x="6239334" y="2594078"/>
            <a:ext cx="6485750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rPr dirty="0"/>
              <a:t>Tank:</a:t>
            </a:r>
          </a:p>
          <a:p>
            <a:pPr>
              <a:defRPr sz="2800"/>
            </a:pPr>
            <a:r>
              <a:rPr dirty="0"/>
              <a:t>Sample - Detector = 3.5 m, 4 m height</a:t>
            </a:r>
          </a:p>
          <a:p>
            <a:pPr>
              <a:defRPr sz="2800"/>
            </a:pPr>
            <a:r>
              <a:rPr dirty="0"/>
              <a:t>angular range 5 - 140</a:t>
            </a:r>
            <a:r>
              <a:rPr baseline="31999" dirty="0"/>
              <a:t>o </a:t>
            </a:r>
            <a:r>
              <a:rPr dirty="0"/>
              <a:t>(image pre-</a:t>
            </a:r>
            <a:r>
              <a:rPr dirty="0" err="1"/>
              <a:t>stap</a:t>
            </a:r>
            <a:r>
              <a:rPr dirty="0"/>
              <a:t>) </a:t>
            </a:r>
          </a:p>
          <a:p>
            <a:pPr>
              <a:defRPr sz="2800"/>
            </a:pPr>
            <a:r>
              <a:rPr dirty="0"/>
              <a:t>Non-magnetic</a:t>
            </a:r>
          </a:p>
          <a:p>
            <a:pPr>
              <a:defRPr sz="2800"/>
            </a:pPr>
            <a:r>
              <a:rPr dirty="0"/>
              <a:t>Pressure = 10</a:t>
            </a:r>
            <a:r>
              <a:rPr baseline="31999" dirty="0"/>
              <a:t>-6</a:t>
            </a:r>
          </a:p>
          <a:p>
            <a:pPr>
              <a:defRPr sz="2800"/>
            </a:pPr>
            <a:r>
              <a:rPr dirty="0"/>
              <a:t>Implementation of detector </a:t>
            </a:r>
            <a:r>
              <a:rPr dirty="0" smtClean="0"/>
              <a:t>array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963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310213"/>
              </p:ext>
            </p:extLst>
          </p:nvPr>
        </p:nvGraphicFramePr>
        <p:xfrm>
          <a:off x="708968" y="2258972"/>
          <a:ext cx="7409421" cy="68975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66270"/>
                <a:gridCol w="1085689"/>
                <a:gridCol w="911492"/>
                <a:gridCol w="1344958"/>
                <a:gridCol w="1344958"/>
                <a:gridCol w="956054"/>
              </a:tblGrid>
              <a:tr h="6907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01 Management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02 Design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03 Procurement &amp; Start of Installation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04 Installation and Start of Cold Commissioning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01 Shielding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02 Neutron Optics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3,097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3,196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03 Choppers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04 Sample Environment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05 Detector (B10)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5,509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5,809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80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05.1 Detector set </a:t>
                      </a:r>
                      <a:r>
                        <a:rPr lang="en-GB" sz="1600" b="1" u="none" strike="noStrike" dirty="0">
                          <a:effectLst/>
                        </a:rPr>
                        <a:t>(33m²)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effectLst/>
                        </a:rPr>
                        <a:t>4,183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4,183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049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05.2 Detector Tank and Beam Monitors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1,626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0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06 Data Acquisition and Analysis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60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07 Motion Control and Automation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08 Instrument Team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2,745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907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09 Instrument Infrastructure  (Cave and Shielding)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10 Vacuum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11 PSS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8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12 Contingency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1,738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97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1,816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12,991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651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17,380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7808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0493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Labour included in 08 (Person-Years)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4.92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20.47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77880" y="1983131"/>
            <a:ext cx="4145006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Option 2 with B10 : 17.38 M€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Without 19% VAT from the TUM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18388" y="5265038"/>
            <a:ext cx="488641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Upgrade cost to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full detector : 1M€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Best path to full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scope and satisfy the user community </a:t>
            </a:r>
            <a:r>
              <a:rPr kumimoji="0" lang="en-GB" sz="2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n.b.</a:t>
            </a:r>
            <a:r>
              <a:rPr kumimoji="0" lang="en-GB" sz="2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LET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0116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07025"/>
              </p:ext>
            </p:extLst>
          </p:nvPr>
        </p:nvGraphicFramePr>
        <p:xfrm>
          <a:off x="-617838" y="2868534"/>
          <a:ext cx="5832389" cy="4706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161854"/>
              </p:ext>
            </p:extLst>
          </p:nvPr>
        </p:nvGraphicFramePr>
        <p:xfrm>
          <a:off x="3768811" y="2311647"/>
          <a:ext cx="9563767" cy="704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5523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61953"/>
              </p:ext>
            </p:extLst>
          </p:nvPr>
        </p:nvGraphicFramePr>
        <p:xfrm>
          <a:off x="429397" y="2047876"/>
          <a:ext cx="7886700" cy="658949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45355"/>
                <a:gridCol w="1039844"/>
                <a:gridCol w="823820"/>
                <a:gridCol w="1874647"/>
                <a:gridCol w="1263190"/>
                <a:gridCol w="1039844"/>
              </a:tblGrid>
              <a:tr h="790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01 Management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02 Design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03 Procurement &amp; Start of Installation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04 Installation and Start of Cold Commissioning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8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01 Shielding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8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02 Neutron Optics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3,097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3,196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8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03 Choppers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8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04 Sample Environment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8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05 Detector (He3 5bars)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5,926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6,226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4922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05.1 Detector set </a:t>
                      </a:r>
                      <a:r>
                        <a:rPr lang="en-GB" sz="1600" b="1" u="none" strike="noStrike" dirty="0">
                          <a:effectLst/>
                        </a:rPr>
                        <a:t>(16.5m²)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effectLst/>
                        </a:rPr>
                        <a:t>4,600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4,600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233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05.2 Detector Tank and Beam Monitors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1,626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83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06 Data Acquisition and Analysis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374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07 Motion Control and Automation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34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08 Instrument Team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2,745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414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09 Instrument Infrastructure (Cave and Shielding)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8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10 Vacuum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8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11 PSS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583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12 Contingency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1,784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461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1,816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13,408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651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17,843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673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954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Labour included in 08 (Person-Years)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4.92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20.47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00302" y="1782077"/>
            <a:ext cx="4145006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Option 2 with He3 : 17.84 M€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Without 19% VAT from the TUM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0302" y="5578805"/>
            <a:ext cx="414500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2800" dirty="0"/>
              <a:t>Upgrade cost to full detector : </a:t>
            </a:r>
            <a:r>
              <a:rPr lang="en-GB" sz="2800" dirty="0" smtClean="0"/>
              <a:t>4.6M</a:t>
            </a:r>
            <a:r>
              <a:rPr lang="en-GB" sz="2800" dirty="0"/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307728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18273"/>
              </p:ext>
            </p:extLst>
          </p:nvPr>
        </p:nvGraphicFramePr>
        <p:xfrm>
          <a:off x="711200" y="2544334"/>
          <a:ext cx="7568505" cy="68202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08146"/>
                <a:gridCol w="1094842"/>
                <a:gridCol w="933104"/>
                <a:gridCol w="1376846"/>
                <a:gridCol w="1376846"/>
                <a:gridCol w="978721"/>
              </a:tblGrid>
              <a:tr h="6754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01 Management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02 Design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03 Procurement &amp; Start of Installation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04 Installation and Start of Cold Commissioning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01 Shielding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02 Neutron Optics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3,097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3,196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03 Choppers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effectLst/>
                        </a:rPr>
                        <a:t>1,795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1,795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04 Sample Environment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effectLst/>
                        </a:rPr>
                        <a:t>910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05 Detector (B10)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6,456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6,756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3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05.1 Detector set </a:t>
                      </a:r>
                      <a:r>
                        <a:rPr lang="en-GB" sz="1600" b="1" u="none" strike="noStrike" dirty="0">
                          <a:effectLst/>
                        </a:rPr>
                        <a:t>(33m²)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 smtClean="0">
                          <a:effectLst/>
                        </a:rPr>
                        <a:t>5,130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5,130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9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05.2 Detector Tank and Beam Monitors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1,626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06 Data Acquisition and Analysis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02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07 Motion Control and Automation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202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08 Instrument Team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2,745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7544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09 Instrument Infrastructure  (Cave and Shielding)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10 Vacuum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11 PSS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12 Contingency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1,967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17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1,864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14,981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19,666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3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0297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Labour included in 08 (Person-Years)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4.92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20.47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9705" y="2010588"/>
            <a:ext cx="4596036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Option 3 with B10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Full Scope : 19.67 M€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Without 19% VAT from the TUM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7081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72764"/>
              </p:ext>
            </p:extLst>
          </p:nvPr>
        </p:nvGraphicFramePr>
        <p:xfrm>
          <a:off x="-803189" y="2957248"/>
          <a:ext cx="5708821" cy="521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810964"/>
              </p:ext>
            </p:extLst>
          </p:nvPr>
        </p:nvGraphicFramePr>
        <p:xfrm>
          <a:off x="3793525" y="2598903"/>
          <a:ext cx="8642636" cy="6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86221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1978" y="7853819"/>
            <a:ext cx="1828800" cy="37578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1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D4"/>
              </a:buClr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A5D4"/>
              </a:solidFill>
              <a:effectLst/>
              <a:uFill>
                <a:solidFill>
                  <a:srgbClr val="00A5D4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1978" y="8442543"/>
            <a:ext cx="1828800" cy="375781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D4"/>
              </a:buClr>
              <a:buSzTx/>
              <a:buFontTx/>
              <a:buNone/>
              <a:tabLst/>
            </a:pPr>
            <a:endParaRPr kumimoji="0" lang="en-GB" sz="2400" b="0" i="0" u="none" strike="noStrike" cap="none" spc="0" normalizeH="0" baseline="0">
              <a:ln>
                <a:noFill/>
              </a:ln>
              <a:solidFill>
                <a:srgbClr val="00A5D4"/>
              </a:solidFill>
              <a:effectLst/>
              <a:uFill>
                <a:solidFill>
                  <a:srgbClr val="00A5D4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3617" y="7836524"/>
            <a:ext cx="236742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Tasks of the project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3617" y="8399293"/>
            <a:ext cx="285593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Tasks in the critical path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0" y="2171649"/>
            <a:ext cx="12644144" cy="47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23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0367" y="454442"/>
            <a:ext cx="1949128" cy="1042783"/>
          </a:xfrm>
          <a:prstGeom prst="rect">
            <a:avLst/>
          </a:prstGeom>
          <a:ln w="12700"/>
        </p:spPr>
      </p:pic>
      <p:sp>
        <p:nvSpPr>
          <p:cNvPr id="860" name="Shape 8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861" name="Shape 861"/>
          <p:cNvSpPr/>
          <p:nvPr/>
        </p:nvSpPr>
        <p:spPr>
          <a:xfrm>
            <a:off x="-6350" y="1467147"/>
            <a:ext cx="13017500" cy="255324"/>
          </a:xfrm>
          <a:prstGeom prst="rect">
            <a:avLst/>
          </a:prstGeom>
          <a:solidFill>
            <a:srgbClr val="00A5D4"/>
          </a:solidFill>
        </p:spPr>
        <p:txBody>
          <a:bodyPr lIns="38100" tIns="38100" rIns="38100" bIns="38100" anchor="ctr"/>
          <a:lstStyle/>
          <a:p>
            <a:pPr defTabSz="1295400">
              <a:buClr>
                <a:srgbClr val="00A5D4"/>
              </a:buClr>
              <a:defRPr sz="2400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86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007" y="25995"/>
            <a:ext cx="1366739" cy="136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3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7151" y="-63883"/>
            <a:ext cx="2540001" cy="1546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4" name="Picture 863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66944" y="201364"/>
            <a:ext cx="2716528" cy="129540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865" name="ESS_Logo_Frugal_Blue_cmyk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43790" y="25995"/>
            <a:ext cx="2540001" cy="1366739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Shape 866"/>
          <p:cNvSpPr/>
          <p:nvPr/>
        </p:nvSpPr>
        <p:spPr>
          <a:xfrm>
            <a:off x="394004" y="2190078"/>
            <a:ext cx="12216792" cy="657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rPr dirty="0"/>
              <a:t>Scope 1: 15 M€ + VAT (TUM) </a:t>
            </a:r>
          </a:p>
          <a:p>
            <a:pPr>
              <a:defRPr sz="2800"/>
            </a:pPr>
            <a:r>
              <a:rPr dirty="0"/>
              <a:t>Does not fulfil the STAP requirement for broad horizontal detector coverage. Cannot reach full scope easily.  </a:t>
            </a:r>
          </a:p>
          <a:p>
            <a:pPr>
              <a:defRPr sz="2800">
                <a:solidFill>
                  <a:schemeClr val="accent2"/>
                </a:solidFill>
              </a:defRPr>
            </a:pPr>
            <a:endParaRPr dirty="0"/>
          </a:p>
          <a:p>
            <a:pPr>
              <a:defRPr sz="2800">
                <a:solidFill>
                  <a:schemeClr val="accent2"/>
                </a:solidFill>
              </a:defRPr>
            </a:pPr>
            <a:r>
              <a:rPr dirty="0"/>
              <a:t>Scope 2(a): 17.38 M€ + VAT(TUM)</a:t>
            </a:r>
          </a:p>
          <a:p>
            <a:pPr>
              <a:defRPr sz="2800">
                <a:solidFill>
                  <a:schemeClr val="accent2"/>
                </a:solidFill>
              </a:defRPr>
            </a:pPr>
            <a:r>
              <a:rPr dirty="0"/>
              <a:t>Full horizontal detector coverage with 50% electronics - fastest path to fully </a:t>
            </a:r>
            <a:r>
              <a:rPr dirty="0" err="1"/>
              <a:t>optimised</a:t>
            </a:r>
            <a:r>
              <a:rPr dirty="0"/>
              <a:t> instrument, minimal sample environment. </a:t>
            </a:r>
          </a:p>
          <a:p>
            <a:pPr>
              <a:defRPr sz="2800">
                <a:solidFill>
                  <a:schemeClr val="accent2"/>
                </a:solidFill>
              </a:defRPr>
            </a:pPr>
            <a:endParaRPr dirty="0"/>
          </a:p>
          <a:p>
            <a:pPr>
              <a:defRPr sz="2800">
                <a:solidFill>
                  <a:schemeClr val="accent2"/>
                </a:solidFill>
              </a:defRPr>
            </a:pPr>
            <a:r>
              <a:rPr dirty="0"/>
              <a:t>Scope 2(b): 18.38 M€ + VAT(TUM)</a:t>
            </a:r>
          </a:p>
          <a:p>
            <a:pPr>
              <a:defRPr sz="2800">
                <a:solidFill>
                  <a:schemeClr val="accent2"/>
                </a:solidFill>
              </a:defRPr>
            </a:pPr>
            <a:r>
              <a:rPr dirty="0"/>
              <a:t>Full horizontal detector coverage with 100% electronics - minimal sample environment. </a:t>
            </a:r>
          </a:p>
          <a:p>
            <a:pPr>
              <a:defRPr sz="2800">
                <a:solidFill>
                  <a:schemeClr val="accent2"/>
                </a:solidFill>
              </a:defRPr>
            </a:pPr>
            <a:endParaRPr dirty="0"/>
          </a:p>
          <a:p>
            <a:pPr>
              <a:defRPr sz="2800"/>
            </a:pPr>
            <a:r>
              <a:rPr dirty="0"/>
              <a:t>Scope 3: 19.67 M€ + VAT(TUM)</a:t>
            </a:r>
          </a:p>
          <a:p>
            <a:pPr>
              <a:defRPr sz="2800"/>
            </a:pPr>
            <a:r>
              <a:rPr dirty="0"/>
              <a:t>Full scope according to SAC May 2014</a:t>
            </a:r>
          </a:p>
          <a:p>
            <a:pPr>
              <a:defRPr sz="2800"/>
            </a:pPr>
            <a:r>
              <a:rPr dirty="0"/>
              <a:t>(Further Upgrade path = PA ~ 750 000 €) . </a:t>
            </a:r>
          </a:p>
        </p:txBody>
      </p:sp>
    </p:spTree>
    <p:extLst>
      <p:ext uri="{BB962C8B-B14F-4D97-AF65-F5344CB8AC3E}">
        <p14:creationId xmlns:p14="http://schemas.microsoft.com/office/powerpoint/2010/main" val="1824522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195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204" y="4611375"/>
            <a:ext cx="10153439" cy="1625601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Other option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080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493839"/>
              </p:ext>
            </p:extLst>
          </p:nvPr>
        </p:nvGraphicFramePr>
        <p:xfrm>
          <a:off x="682494" y="2230677"/>
          <a:ext cx="7672366" cy="683817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15235"/>
                <a:gridCol w="1042561"/>
                <a:gridCol w="825972"/>
                <a:gridCol w="1879546"/>
                <a:gridCol w="1266491"/>
                <a:gridCol w="1042561"/>
              </a:tblGrid>
              <a:tr h="75832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01 Management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02 Design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03 Procurement &amp; Start of Installation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04 Installation and Start of Cold Commissioning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6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01 Shielding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6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02 Neutron Optics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3,685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3,784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6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03 Choppers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1,571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1,571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6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04 Sample Environment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916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05 Detector (B10)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4,159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4,459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661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05.1 Detector set (16.5m²)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2,833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2,833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2886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05.2 Detector Tank and Beam Monitors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1,626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07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06 Data Acquisition and Analysis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6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07 Motion Control and Automation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820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08 Instrument Team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2,745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927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09 Instrument Infrastructure (Cave and Shielding)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6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10 Vacuum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6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11 PSS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76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12 Contingency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1,705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33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1,816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12,695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651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17,050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1176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916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>
                          <a:effectLst/>
                        </a:rPr>
                        <a:t>Labour included in 08 (Person-Years)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4.92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20.47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15329" y="1994593"/>
            <a:ext cx="4145006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Option Half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of the Detector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: 17.05 M€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With 19% VAT from the TUM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872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76635"/>
              </p:ext>
            </p:extLst>
          </p:nvPr>
        </p:nvGraphicFramePr>
        <p:xfrm>
          <a:off x="832807" y="2193096"/>
          <a:ext cx="7083642" cy="682564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91294"/>
                <a:gridCol w="962562"/>
                <a:gridCol w="762592"/>
                <a:gridCol w="1735322"/>
                <a:gridCol w="1169310"/>
                <a:gridCol w="962562"/>
              </a:tblGrid>
              <a:tr h="7584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01 Management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02 Design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03 Procurement &amp; Start of Installation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04 Installation and Start of Cold Commissioning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3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01 Shielding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3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02 Neutron Optics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3,097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3,196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3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03 Choppers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40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04 Sample Environment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640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05 Detector (B10)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4,159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4,459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2278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05.1 Detector set (16.5m²)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2,833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2,833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59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05.2 Detector Tank and Beam Monitors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1,626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0777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06 Data Acquisition and Analysis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40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07 Motion Control and Automation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541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08 Instrument Team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2,745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57506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09 Instrument Infrastructure (Cave and Shielding)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3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10 Vacuum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3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11 PSS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931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12 Contingency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1,588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139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1,816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11,641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651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15,880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1956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640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Labour included in 08 (Person-Years)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4.92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20.47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02595" y="1994593"/>
            <a:ext cx="4145006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Option Half</a:t>
            </a:r>
            <a:r>
              <a:rPr kumimoji="0" lang="en-GB" sz="3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of the Detector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: 15.88 M€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Without 19% VAT from the TUM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8360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8" y="2705623"/>
            <a:ext cx="12233942" cy="52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0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20" y="2251543"/>
            <a:ext cx="11714304" cy="60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575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2" y="2367419"/>
            <a:ext cx="12130346" cy="630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41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2" y="2217107"/>
            <a:ext cx="10822848" cy="692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75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00367" y="454442"/>
            <a:ext cx="1949128" cy="1042783"/>
          </a:xfrm>
          <a:prstGeom prst="rect">
            <a:avLst/>
          </a:prstGeom>
          <a:ln w="12700"/>
        </p:spPr>
      </p:pic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xfrm>
            <a:off x="12162671" y="9236286"/>
            <a:ext cx="191890" cy="317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-6350" y="1467147"/>
            <a:ext cx="13017500" cy="255324"/>
          </a:xfrm>
          <a:prstGeom prst="rect">
            <a:avLst/>
          </a:prstGeom>
          <a:solidFill>
            <a:srgbClr val="00A5D4"/>
          </a:solidFill>
        </p:spPr>
        <p:txBody>
          <a:bodyPr lIns="38100" tIns="38100" rIns="38100" bIns="38100" anchor="ctr"/>
          <a:lstStyle/>
          <a:p>
            <a:pPr defTabSz="1295400">
              <a:buClr>
                <a:srgbClr val="00A5D4"/>
              </a:buClr>
              <a:defRPr sz="2400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42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007" y="25995"/>
            <a:ext cx="1366739" cy="136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7151" y="-63883"/>
            <a:ext cx="2540001" cy="1546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143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66944" y="201364"/>
            <a:ext cx="2716528" cy="129540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45" name="ESS_Logo_Frugal_Blue_cmyk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43790" y="25995"/>
            <a:ext cx="2540001" cy="136673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/>
          <p:cNvSpPr txBox="1"/>
          <p:nvPr/>
        </p:nvSpPr>
        <p:spPr>
          <a:xfrm>
            <a:off x="9131643" y="2300664"/>
            <a:ext cx="3652148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Option 1 : 15 M€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With 19% VAT from the TUM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93263"/>
              </p:ext>
            </p:extLst>
          </p:nvPr>
        </p:nvGraphicFramePr>
        <p:xfrm>
          <a:off x="604108" y="2022508"/>
          <a:ext cx="8181546" cy="698557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54604"/>
                <a:gridCol w="1183523"/>
                <a:gridCol w="1008684"/>
                <a:gridCol w="1488369"/>
                <a:gridCol w="1488369"/>
                <a:gridCol w="1057997"/>
              </a:tblGrid>
              <a:tr h="6529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01 Management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02 Design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03 Procurement &amp; Start of Installation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04 Installation and Start of Cold Commissioning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3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01 Shielding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3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02 Neutron Optics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3,685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3,784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3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03 Choppers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1,571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1,571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3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04 Sample Environment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3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05 Detector (B10)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2,313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2,613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388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05.1 Detector set (7m²)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988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988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530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05.2 Detector Tank and Beam Monitors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1,626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53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06 Data Acquisition and Analysis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53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07 Motion Control and Automation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3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08 Instrument Team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2,745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295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09 Instrument Infrastructure (Cave and Shielding)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3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10 Vacuum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3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11 PSS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638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12 Contingency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1,500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0249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1,816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10,849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651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15,000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206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5305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 dirty="0">
                          <a:effectLst/>
                        </a:rPr>
                        <a:t>Labour included in 08 (Person-Years)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4.92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20.47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125" y="2551789"/>
            <a:ext cx="9489989" cy="4688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GB" sz="2000" b="1" dirty="0"/>
              <a:t>03/2017 </a:t>
            </a:r>
            <a:r>
              <a:rPr lang="en-GB" sz="2000" b="1" dirty="0" smtClean="0"/>
              <a:t>=&gt; Decision </a:t>
            </a:r>
            <a:r>
              <a:rPr lang="en-GB" sz="2000" b="1" dirty="0"/>
              <a:t>on the detector technology</a:t>
            </a:r>
          </a:p>
          <a:p>
            <a:pPr algn="l"/>
            <a:r>
              <a:rPr lang="en-GB" sz="2000" b="1" dirty="0"/>
              <a:t>09/2017 =&gt; Engineering design and interfaces of the Detector Vessel </a:t>
            </a:r>
          </a:p>
          <a:p>
            <a:pPr algn="l"/>
            <a:r>
              <a:rPr lang="en-GB" sz="2000" b="1" dirty="0" smtClean="0"/>
              <a:t>09/2018 </a:t>
            </a:r>
            <a:r>
              <a:rPr lang="en-GB" sz="2000" b="1" dirty="0"/>
              <a:t>=&gt; Final design of the DV by the company</a:t>
            </a:r>
          </a:p>
          <a:p>
            <a:pPr algn="l"/>
            <a:r>
              <a:rPr lang="en-GB" sz="2000" b="1" dirty="0" smtClean="0"/>
              <a:t>05/2020 </a:t>
            </a:r>
            <a:r>
              <a:rPr lang="en-GB" sz="2000" b="1" dirty="0"/>
              <a:t>=&gt; Delivery of the DV at the ESS by the company</a:t>
            </a:r>
          </a:p>
          <a:p>
            <a:pPr algn="l"/>
            <a:r>
              <a:rPr lang="en-GB" sz="2000" b="1" dirty="0" smtClean="0"/>
              <a:t>04/2021 </a:t>
            </a:r>
            <a:r>
              <a:rPr lang="en-GB" sz="2000" b="1" dirty="0"/>
              <a:t>=&gt; Commissioning of the DV and the detectors</a:t>
            </a:r>
          </a:p>
          <a:p>
            <a:pPr algn="l"/>
            <a:endParaRPr lang="en-GB" sz="1800" dirty="0"/>
          </a:p>
          <a:p>
            <a:pPr algn="l"/>
            <a:r>
              <a:rPr lang="en-GB" sz="1800" dirty="0"/>
              <a:t>Components with float time :</a:t>
            </a:r>
          </a:p>
          <a:p>
            <a:pPr algn="l"/>
            <a:r>
              <a:rPr lang="en-GB" sz="1800" dirty="0"/>
              <a:t>=&gt; Choppers</a:t>
            </a:r>
          </a:p>
          <a:p>
            <a:pPr algn="l"/>
            <a:r>
              <a:rPr lang="en-GB" sz="1800" dirty="0"/>
              <a:t>	Latest day for the end of the engineering design =&gt; 11/2017</a:t>
            </a:r>
          </a:p>
          <a:p>
            <a:pPr algn="l"/>
            <a:r>
              <a:rPr lang="en-GB" sz="1800" dirty="0"/>
              <a:t>	Latest day for the contract signed =&gt; 06/2018</a:t>
            </a:r>
          </a:p>
          <a:p>
            <a:pPr algn="l"/>
            <a:r>
              <a:rPr lang="en-GB" sz="1800" dirty="0"/>
              <a:t>=&gt; Guide</a:t>
            </a:r>
          </a:p>
          <a:p>
            <a:pPr algn="l"/>
            <a:r>
              <a:rPr lang="en-GB" sz="1800" dirty="0"/>
              <a:t>	Latest day for the end of the engineering design =&gt; 03/2018</a:t>
            </a:r>
          </a:p>
          <a:p>
            <a:pPr algn="l"/>
            <a:r>
              <a:rPr lang="en-GB" sz="1800" dirty="0"/>
              <a:t>	Latest day for the contract signed =&gt; 10/2018</a:t>
            </a:r>
          </a:p>
          <a:p>
            <a:pPr algn="l"/>
            <a:r>
              <a:rPr lang="en-GB" sz="1800" dirty="0"/>
              <a:t>=&gt; Detector</a:t>
            </a:r>
          </a:p>
          <a:p>
            <a:pPr algn="l"/>
            <a:r>
              <a:rPr lang="en-GB" sz="1800" dirty="0"/>
              <a:t>	Latest day for the end of the engineering design =&gt; 09/2017</a:t>
            </a:r>
          </a:p>
          <a:p>
            <a:pPr algn="l"/>
            <a:r>
              <a:rPr lang="en-GB" sz="1800" dirty="0"/>
              <a:t>	Latest day for the contract signed =&gt; 10/2018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5675" y="1723114"/>
            <a:ext cx="324982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Critical path</a:t>
            </a:r>
            <a:endParaRPr kumimoji="0" lang="en-GB" sz="2400" b="0" i="0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1326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00367" y="454442"/>
            <a:ext cx="1949128" cy="1042783"/>
          </a:xfrm>
          <a:prstGeom prst="rect">
            <a:avLst/>
          </a:prstGeom>
          <a:ln w="12700"/>
        </p:spPr>
      </p:pic>
      <p:sp>
        <p:nvSpPr>
          <p:cNvPr id="901" name="Shape 9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902" name="Shape 902"/>
          <p:cNvSpPr/>
          <p:nvPr/>
        </p:nvSpPr>
        <p:spPr>
          <a:xfrm>
            <a:off x="-6350" y="1467147"/>
            <a:ext cx="13017500" cy="255324"/>
          </a:xfrm>
          <a:prstGeom prst="rect">
            <a:avLst/>
          </a:prstGeom>
          <a:solidFill>
            <a:srgbClr val="00A5D4"/>
          </a:solidFill>
        </p:spPr>
        <p:txBody>
          <a:bodyPr lIns="38100" tIns="38100" rIns="38100" bIns="38100" anchor="ctr"/>
          <a:lstStyle/>
          <a:p>
            <a:pPr defTabSz="1295400">
              <a:buClr>
                <a:srgbClr val="00A5D4"/>
              </a:buClr>
              <a:defRPr sz="2400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0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4007" y="25995"/>
            <a:ext cx="1366739" cy="136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04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57151" y="-63883"/>
            <a:ext cx="2540001" cy="1546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5" name="Picture 904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66944" y="201364"/>
            <a:ext cx="2716528" cy="129540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906" name="ESS_Logo_Frugal_Blue_cmyk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243790" y="25995"/>
            <a:ext cx="2540001" cy="1366739"/>
          </a:xfrm>
          <a:prstGeom prst="rect">
            <a:avLst/>
          </a:prstGeom>
          <a:ln w="12700">
            <a:miter lim="400000"/>
          </a:ln>
        </p:spPr>
      </p:pic>
      <p:sp>
        <p:nvSpPr>
          <p:cNvPr id="907" name="Shape 907"/>
          <p:cNvSpPr/>
          <p:nvPr/>
        </p:nvSpPr>
        <p:spPr>
          <a:xfrm>
            <a:off x="4590161" y="1677358"/>
            <a:ext cx="38244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Version 1 with VAT</a:t>
            </a:r>
          </a:p>
        </p:txBody>
      </p:sp>
      <p:pic>
        <p:nvPicPr>
          <p:cNvPr id="90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65400" y="2368550"/>
            <a:ext cx="7874000" cy="5016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9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4751" y="6266362"/>
            <a:ext cx="3962401" cy="2616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7374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9794" y="2300664"/>
            <a:ext cx="414500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Option 2 : 18.55 M€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With 19% VAT from the TUM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72215"/>
              </p:ext>
            </p:extLst>
          </p:nvPr>
        </p:nvGraphicFramePr>
        <p:xfrm>
          <a:off x="702961" y="2023666"/>
          <a:ext cx="7625492" cy="67249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21760"/>
                <a:gridCol w="1103086"/>
                <a:gridCol w="940129"/>
                <a:gridCol w="1387213"/>
                <a:gridCol w="1387213"/>
                <a:gridCol w="986091"/>
              </a:tblGrid>
              <a:tr h="6882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01 Management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02 Design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03 Procurement &amp; Start of Installation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04 Installation and Start of Cold Commissioning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7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01 Shielding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7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02 Neutron Optics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3,685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3,784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7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03 Choppers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1,571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1,571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7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04 Sample Environment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7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05 Detector (B10)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5,509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5,809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77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05.1 Detector set (33m²)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4,183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4,183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843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05.2 Detector Tank and Beam Monitors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1,626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8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06 Data Acquisition and Analysis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88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07 Motion Control and Automation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7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08 Instrument Team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2,745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8826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09 Instrument Infrastructure (Cave and Shielding)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7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10 Vacuum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7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11 PSS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7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12 Contingency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1,855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847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1,816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14,045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651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18,550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6777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8843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 dirty="0">
                          <a:effectLst/>
                        </a:rPr>
                        <a:t>Labour included in 08 (Person-Years)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4.92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20.47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3065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2000" y="3289300"/>
            <a:ext cx="8940800" cy="485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3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00367" y="454442"/>
            <a:ext cx="1949128" cy="1042783"/>
          </a:xfrm>
          <a:prstGeom prst="rect">
            <a:avLst/>
          </a:prstGeom>
          <a:ln w="12700"/>
        </p:spPr>
      </p:pic>
      <p:sp>
        <p:nvSpPr>
          <p:cNvPr id="914" name="Shape 9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915" name="Shape 915"/>
          <p:cNvSpPr/>
          <p:nvPr/>
        </p:nvSpPr>
        <p:spPr>
          <a:xfrm>
            <a:off x="-6350" y="1467147"/>
            <a:ext cx="13017500" cy="255324"/>
          </a:xfrm>
          <a:prstGeom prst="rect">
            <a:avLst/>
          </a:prstGeom>
          <a:solidFill>
            <a:srgbClr val="00A5D4"/>
          </a:solidFill>
        </p:spPr>
        <p:txBody>
          <a:bodyPr lIns="38100" tIns="38100" rIns="38100" bIns="38100" anchor="ctr"/>
          <a:lstStyle/>
          <a:p>
            <a:pPr defTabSz="1295400">
              <a:buClr>
                <a:srgbClr val="00A5D4"/>
              </a:buClr>
              <a:defRPr sz="2400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16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007" y="25995"/>
            <a:ext cx="1366739" cy="136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17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7151" y="-63883"/>
            <a:ext cx="2540001" cy="1546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918" name="Picture 917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66944" y="201364"/>
            <a:ext cx="2716528" cy="129540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919" name="ESS_Logo_Frugal_Blue_cmyk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43790" y="25995"/>
            <a:ext cx="2540001" cy="1366739"/>
          </a:xfrm>
          <a:prstGeom prst="rect">
            <a:avLst/>
          </a:prstGeom>
          <a:ln w="12700">
            <a:miter lim="400000"/>
          </a:ln>
        </p:spPr>
      </p:pic>
      <p:sp>
        <p:nvSpPr>
          <p:cNvPr id="920" name="Shape 920"/>
          <p:cNvSpPr/>
          <p:nvPr/>
        </p:nvSpPr>
        <p:spPr>
          <a:xfrm>
            <a:off x="4458750" y="2056425"/>
            <a:ext cx="38244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Version 2 with VAT</a:t>
            </a:r>
          </a:p>
        </p:txBody>
      </p:sp>
      <p:pic>
        <p:nvPicPr>
          <p:cNvPr id="921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25450" y="5795466"/>
            <a:ext cx="3873500" cy="2565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8299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5082" y="2023666"/>
            <a:ext cx="4145006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Option 3 Full Scope : 20.94 M€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With 19% VAT from the TUM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986849"/>
              </p:ext>
            </p:extLst>
          </p:nvPr>
        </p:nvGraphicFramePr>
        <p:xfrm>
          <a:off x="517611" y="2010151"/>
          <a:ext cx="7786130" cy="69979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60138"/>
                <a:gridCol w="1126323"/>
                <a:gridCol w="959935"/>
                <a:gridCol w="1416435"/>
                <a:gridCol w="1416435"/>
                <a:gridCol w="1006864"/>
              </a:tblGrid>
              <a:tr h="7162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01 Management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02 Design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03 Procurement &amp; Start of Installation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04 Installation and Start of Cold Commissioning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4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01 Shielding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4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02 Neutron Optics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3,685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3,784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4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03 Choppers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2,136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2,136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4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04 Sample Environment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910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4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05 Detector (B10)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6,456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6,756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419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05.1 Detector set (33m²)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5,130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5,130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747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05.2 Detector Tank and Beam Monitors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1,626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747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06 Data Acquisition and Analysis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7747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07 Motion Control and Automation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202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4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08 Instrument Team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2,745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1620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09 Instrument Infrastructure (Cave and Shielding)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4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10 Vacuum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4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11 PSS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4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12 Contingency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2,094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30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Total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1,864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16,125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670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20,937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8419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7470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Labour included in 08 (Person-Years)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4.92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20.47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864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9350" y="2768600"/>
            <a:ext cx="8928100" cy="482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5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00367" y="454442"/>
            <a:ext cx="1949128" cy="1042783"/>
          </a:xfrm>
          <a:prstGeom prst="rect">
            <a:avLst/>
          </a:prstGeom>
          <a:ln w="12700"/>
        </p:spPr>
      </p:pic>
      <p:sp>
        <p:nvSpPr>
          <p:cNvPr id="926" name="Shape 9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927" name="Shape 927"/>
          <p:cNvSpPr/>
          <p:nvPr/>
        </p:nvSpPr>
        <p:spPr>
          <a:xfrm>
            <a:off x="-6350" y="1467147"/>
            <a:ext cx="13017500" cy="255324"/>
          </a:xfrm>
          <a:prstGeom prst="rect">
            <a:avLst/>
          </a:prstGeom>
          <a:solidFill>
            <a:srgbClr val="00A5D4"/>
          </a:solidFill>
        </p:spPr>
        <p:txBody>
          <a:bodyPr lIns="38100" tIns="38100" rIns="38100" bIns="38100" anchor="ctr"/>
          <a:lstStyle/>
          <a:p>
            <a:pPr defTabSz="1295400">
              <a:buClr>
                <a:srgbClr val="00A5D4"/>
              </a:buClr>
              <a:defRPr sz="2400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28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007" y="25995"/>
            <a:ext cx="1366739" cy="136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29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7151" y="-63883"/>
            <a:ext cx="2540001" cy="1546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0" name="Picture 929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66944" y="201364"/>
            <a:ext cx="2716528" cy="129540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931" name="ESS_Logo_Frugal_Blue_cmyk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43790" y="25995"/>
            <a:ext cx="2540001" cy="1366739"/>
          </a:xfrm>
          <a:prstGeom prst="rect">
            <a:avLst/>
          </a:prstGeom>
          <a:ln w="12700">
            <a:miter lim="400000"/>
          </a:ln>
        </p:spPr>
      </p:pic>
      <p:sp>
        <p:nvSpPr>
          <p:cNvPr id="932" name="Shape 932"/>
          <p:cNvSpPr/>
          <p:nvPr/>
        </p:nvSpPr>
        <p:spPr>
          <a:xfrm>
            <a:off x="4405959" y="1877516"/>
            <a:ext cx="418018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Full scope with VAT </a:t>
            </a:r>
          </a:p>
        </p:txBody>
      </p:sp>
      <p:pic>
        <p:nvPicPr>
          <p:cNvPr id="933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31850" y="4914900"/>
            <a:ext cx="3949700" cy="2692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9461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7450" y="2349500"/>
            <a:ext cx="8928100" cy="4876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7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00367" y="454442"/>
            <a:ext cx="1949128" cy="1042783"/>
          </a:xfrm>
          <a:prstGeom prst="rect">
            <a:avLst/>
          </a:prstGeom>
          <a:ln w="12700"/>
        </p:spPr>
      </p:pic>
      <p:sp>
        <p:nvSpPr>
          <p:cNvPr id="938" name="Shape 9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939" name="Shape 939"/>
          <p:cNvSpPr/>
          <p:nvPr/>
        </p:nvSpPr>
        <p:spPr>
          <a:xfrm>
            <a:off x="-6350" y="1467147"/>
            <a:ext cx="13017500" cy="255324"/>
          </a:xfrm>
          <a:prstGeom prst="rect">
            <a:avLst/>
          </a:prstGeom>
          <a:solidFill>
            <a:srgbClr val="00A5D4"/>
          </a:solidFill>
        </p:spPr>
        <p:txBody>
          <a:bodyPr lIns="38100" tIns="38100" rIns="38100" bIns="38100" anchor="ctr"/>
          <a:lstStyle/>
          <a:p>
            <a:pPr defTabSz="1295400">
              <a:buClr>
                <a:srgbClr val="00A5D4"/>
              </a:buClr>
              <a:defRPr sz="2400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40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4007" y="25995"/>
            <a:ext cx="1366739" cy="1366739"/>
          </a:xfrm>
          <a:prstGeom prst="rect">
            <a:avLst/>
          </a:prstGeom>
          <a:ln w="12700">
            <a:miter lim="400000"/>
          </a:ln>
        </p:spPr>
      </p:pic>
      <p:pic>
        <p:nvPicPr>
          <p:cNvPr id="941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7151" y="-63883"/>
            <a:ext cx="2540001" cy="1546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942" name="Picture 941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66944" y="201364"/>
            <a:ext cx="2716528" cy="1295401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943" name="ESS_Logo_Frugal_Blue_cmyk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43790" y="25995"/>
            <a:ext cx="2540001" cy="1366739"/>
          </a:xfrm>
          <a:prstGeom prst="rect">
            <a:avLst/>
          </a:prstGeom>
          <a:ln w="12700">
            <a:miter lim="400000"/>
          </a:ln>
        </p:spPr>
      </p:pic>
      <p:sp>
        <p:nvSpPr>
          <p:cNvPr id="944" name="Shape 944"/>
          <p:cNvSpPr/>
          <p:nvPr/>
        </p:nvSpPr>
        <p:spPr>
          <a:xfrm>
            <a:off x="1712148" y="1718027"/>
            <a:ext cx="897681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fr-FR" dirty="0" smtClean="0"/>
              <a:t>V</a:t>
            </a:r>
            <a:r>
              <a:rPr dirty="0" err="1" smtClean="0"/>
              <a:t>ersion</a:t>
            </a:r>
            <a:r>
              <a:rPr dirty="0" smtClean="0"/>
              <a:t> </a:t>
            </a:r>
            <a:r>
              <a:rPr dirty="0"/>
              <a:t>2 He3 (how many 5 bar ) with VAT </a:t>
            </a:r>
          </a:p>
        </p:txBody>
      </p:sp>
      <p:pic>
        <p:nvPicPr>
          <p:cNvPr id="945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7550" y="4305300"/>
            <a:ext cx="3949700" cy="2921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2222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74647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753902"/>
              </p:ext>
            </p:extLst>
          </p:nvPr>
        </p:nvGraphicFramePr>
        <p:xfrm>
          <a:off x="556054" y="2134420"/>
          <a:ext cx="7933037" cy="73889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91090"/>
                <a:gridCol w="1162414"/>
                <a:gridCol w="975906"/>
                <a:gridCol w="1440005"/>
                <a:gridCol w="1440005"/>
                <a:gridCol w="1023617"/>
              </a:tblGrid>
              <a:tr h="73350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 01 Management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 02 Design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 03 Procurement &amp; Start of Installation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 04 Installation and Start of Cold Commissioning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 Total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6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01 Shielding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6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02 Neutron Optics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3,097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3,196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6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03 Choppers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6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04 Sample Environment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375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6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05 Detector (B10)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3,367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3,667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625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 05.1 Detector set </a:t>
                      </a:r>
                      <a:r>
                        <a:rPr lang="en-GB" sz="2200" b="1" u="none" strike="noStrike" dirty="0">
                          <a:effectLst/>
                        </a:rPr>
                        <a:t>(</a:t>
                      </a:r>
                      <a:r>
                        <a:rPr lang="en-GB" sz="2200" b="1" u="none" strike="noStrike" dirty="0" smtClean="0">
                          <a:effectLst/>
                        </a:rPr>
                        <a:t>13m²</a:t>
                      </a:r>
                      <a:r>
                        <a:rPr lang="en-GB" sz="2200" b="1" u="none" strike="noStrike" dirty="0">
                          <a:effectLst/>
                        </a:rPr>
                        <a:t>) </a:t>
                      </a:r>
                      <a:endParaRPr lang="en-GB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1" u="none" strike="noStrike" dirty="0" smtClean="0">
                          <a:effectLst/>
                        </a:rPr>
                        <a:t>2,041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2,041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900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u="none" strike="noStrike" dirty="0">
                          <a:effectLst/>
                        </a:rPr>
                        <a:t> 05.2 Detector Tank and Beam Monitors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1,326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1,626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900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06 Data Acquisition and Analysis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900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07 Motion Control and Automation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6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08 Instrument Team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1,134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628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499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2,745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3350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09 Instrument Infrastructure (Cave and Shielding</a:t>
                      </a:r>
                      <a:r>
                        <a:rPr lang="en-GB" sz="1200" u="none" strike="noStrike" dirty="0" smtClean="0">
                          <a:effectLst/>
                        </a:rPr>
                        <a:t>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867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6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10 Vacuum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6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11 PSS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62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12 Contingency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1,500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0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 Total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484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1,816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10,850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651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 smtClean="0">
                          <a:effectLst/>
                        </a:rPr>
                        <a:t>15,000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5625">
                <a:tc>
                  <a:txBody>
                    <a:bodyPr/>
                    <a:lstStyle/>
                    <a:p>
                      <a:pPr algn="l" fontAlgn="ctr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89001">
                <a:tc>
                  <a:txBody>
                    <a:bodyPr/>
                    <a:lstStyle/>
                    <a:p>
                      <a:pPr algn="l" fontAlgn="ctr"/>
                      <a:r>
                        <a:rPr lang="en-GB" sz="900" u="none" strike="noStrike">
                          <a:effectLst/>
                        </a:rPr>
                        <a:t>Labour included in 08 (Person-Years)</a:t>
                      </a:r>
                      <a:endParaRPr lang="en-GB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3.47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8.50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4.92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3.58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20.47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31643" y="1869778"/>
            <a:ext cx="3652148" cy="18261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Option 1 with B10 : 15 M€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Without 19% VAT from the TUM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12300" y="8191460"/>
            <a:ext cx="316230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All </a:t>
            </a:r>
            <a:r>
              <a:rPr kumimoji="0" lang="fr-FR" sz="2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price</a:t>
            </a:r>
            <a:r>
              <a:rPr lang="fr-FR" sz="2800" dirty="0" err="1" smtClean="0"/>
              <a:t>s</a:t>
            </a:r>
            <a:r>
              <a:rPr lang="fr-FR" sz="2800" dirty="0" smtClean="0"/>
              <a:t> are in k€</a:t>
            </a:r>
            <a:endParaRPr kumimoji="0" lang="en-GB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40034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979787"/>
              </p:ext>
            </p:extLst>
          </p:nvPr>
        </p:nvGraphicFramePr>
        <p:xfrm>
          <a:off x="-799280" y="3144508"/>
          <a:ext cx="4990280" cy="443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930732"/>
              </p:ext>
            </p:extLst>
          </p:nvPr>
        </p:nvGraphicFramePr>
        <p:xfrm>
          <a:off x="2908300" y="1598639"/>
          <a:ext cx="11245439" cy="781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33494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30" y="3149632"/>
            <a:ext cx="12474509" cy="41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69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781" y="2520138"/>
            <a:ext cx="5523978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u="sng" dirty="0" smtClean="0"/>
              <a:t>Shielding</a:t>
            </a:r>
            <a:r>
              <a:rPr lang="fr-FR" sz="2000" u="sng" dirty="0" smtClean="0"/>
              <a:t> of the guide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fr-FR" sz="2000" u="sng" dirty="0" smtClean="0"/>
          </a:p>
          <a:p>
            <a:r>
              <a:rPr lang="en-GB" sz="2000" dirty="0" smtClean="0"/>
              <a:t>From</a:t>
            </a:r>
            <a:r>
              <a:rPr lang="fr-FR" sz="2000" dirty="0" smtClean="0"/>
              <a:t> 30m </a:t>
            </a:r>
            <a:r>
              <a:rPr lang="fr-FR" sz="2000" dirty="0"/>
              <a:t>to </a:t>
            </a:r>
            <a:r>
              <a:rPr lang="fr-FR" sz="2000" dirty="0" smtClean="0"/>
              <a:t>40m =&gt; </a:t>
            </a:r>
            <a:r>
              <a:rPr lang="fr-FR" sz="2000" dirty="0"/>
              <a:t>40cm of </a:t>
            </a:r>
            <a:r>
              <a:rPr lang="en-GB" sz="2000" dirty="0" smtClean="0"/>
              <a:t>steel</a:t>
            </a:r>
            <a:r>
              <a:rPr lang="fr-FR" sz="2000" dirty="0" smtClean="0"/>
              <a:t> </a:t>
            </a:r>
            <a:r>
              <a:rPr lang="fr-FR" sz="2000" dirty="0"/>
              <a:t>or </a:t>
            </a:r>
            <a:r>
              <a:rPr lang="en-GB" sz="2000" dirty="0" smtClean="0"/>
              <a:t>steel</a:t>
            </a:r>
            <a:r>
              <a:rPr lang="fr-FR" sz="2000" dirty="0" smtClean="0"/>
              <a:t> </a:t>
            </a:r>
            <a:r>
              <a:rPr lang="en-GB" sz="2000" dirty="0" smtClean="0"/>
              <a:t>equivalent and 30 cm of concrete</a:t>
            </a:r>
          </a:p>
          <a:p>
            <a:endParaRPr lang="en-GB" sz="2000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From</a:t>
            </a:r>
            <a:r>
              <a:rPr lang="fr-FR" sz="2000" dirty="0" smtClean="0"/>
              <a:t> 40m to the end of the guide =&gt; 40cm of </a:t>
            </a:r>
            <a:r>
              <a:rPr lang="en-GB" sz="2000" dirty="0" smtClean="0"/>
              <a:t>steel</a:t>
            </a:r>
            <a:r>
              <a:rPr lang="fr-FR" sz="2000" dirty="0" smtClean="0"/>
              <a:t> or </a:t>
            </a:r>
            <a:r>
              <a:rPr lang="en-GB" sz="2000" dirty="0" smtClean="0"/>
              <a:t>steel</a:t>
            </a:r>
            <a:r>
              <a:rPr lang="fr-FR" sz="2000" dirty="0" smtClean="0"/>
              <a:t> </a:t>
            </a:r>
            <a:r>
              <a:rPr lang="en-GB" sz="2000" dirty="0" smtClean="0"/>
              <a:t>equivalent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8773" y="1744714"/>
            <a:ext cx="667637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GB" sz="2400" b="1" dirty="0"/>
              <a:t>Shielding group recommendation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94954" y="2520138"/>
            <a:ext cx="52358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sng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Shielding of the detector tank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000" b="0" i="0" u="sng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dirty="0" smtClean="0"/>
              <a:t>30cm of steel or steel equivalent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11" y="7433898"/>
            <a:ext cx="552397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Resulting cost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for the shielding of the guide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1.1M€ (included in </a:t>
            </a:r>
            <a:r>
              <a:rPr kumimoji="0" lang="en-GB" sz="20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01</a:t>
            </a:r>
            <a:r>
              <a:rPr kumimoji="0" lang="en-GB" sz="20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Shielding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)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6409" y="7433898"/>
            <a:ext cx="5872967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Resulting cost</a:t>
            </a:r>
            <a:r>
              <a:rPr kumimoji="0" lang="en-GB" sz="2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for the shielding of the detector tank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2000" dirty="0"/>
          </a:p>
          <a:p>
            <a:r>
              <a:rPr lang="en-GB" sz="2000" dirty="0" smtClean="0"/>
              <a:t>0.5M</a:t>
            </a:r>
            <a:r>
              <a:rPr lang="en-GB" sz="2000" dirty="0"/>
              <a:t>€ (included in </a:t>
            </a:r>
            <a:r>
              <a:rPr lang="en-GB" sz="2000" i="1" dirty="0" smtClean="0"/>
              <a:t>09 Instrument Infrastructure</a:t>
            </a:r>
            <a:r>
              <a:rPr lang="en-GB" sz="2000" dirty="0" smtClean="0"/>
              <a:t>)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0492" y="5504534"/>
            <a:ext cx="6502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2800"/>
            </a:pPr>
            <a:r>
              <a:rPr lang="en-GB" sz="1800" dirty="0"/>
              <a:t>Guide &amp; Detector 5 cm Steel all round</a:t>
            </a:r>
          </a:p>
          <a:p>
            <a:pPr>
              <a:defRPr sz="2800"/>
            </a:pPr>
            <a:r>
              <a:rPr lang="en-GB" sz="1800" dirty="0"/>
              <a:t>Guide: 120 cm light concrete</a:t>
            </a:r>
          </a:p>
          <a:p>
            <a:pPr>
              <a:defRPr sz="2800"/>
            </a:pPr>
            <a:r>
              <a:rPr lang="en-GB" sz="1800" dirty="0"/>
              <a:t>Guide 30 m - 40 m: additional 30 cm light concrete</a:t>
            </a:r>
          </a:p>
          <a:p>
            <a:pPr>
              <a:defRPr sz="2800"/>
            </a:pPr>
            <a:r>
              <a:rPr lang="en-GB" sz="1800" dirty="0"/>
              <a:t>Detector tank:  85 cm light concrete</a:t>
            </a:r>
            <a:r>
              <a:rPr lang="en-GB" sz="1800" dirty="0" smtClean="0"/>
              <a:t>.</a:t>
            </a:r>
          </a:p>
          <a:p>
            <a:pPr>
              <a:defRPr sz="2800"/>
            </a:pPr>
            <a:r>
              <a:rPr lang="en-GB" sz="1800" dirty="0"/>
              <a:t>Beam </a:t>
            </a:r>
            <a:r>
              <a:rPr lang="en-GB" sz="1800" dirty="0" smtClean="0"/>
              <a:t>stop included in the cost of </a:t>
            </a:r>
            <a:r>
              <a:rPr lang="en-GB" sz="1800" dirty="0"/>
              <a:t>detector tank shielding</a:t>
            </a:r>
          </a:p>
          <a:p>
            <a:pPr>
              <a:defRPr sz="2800"/>
            </a:pPr>
            <a:r>
              <a:rPr lang="en-GB" sz="1800" dirty="0"/>
              <a:t>Manpower = 5 </a:t>
            </a:r>
            <a:r>
              <a:rPr lang="en-GB" sz="1800" dirty="0" smtClean="0"/>
              <a:t>months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26869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364" y="2238075"/>
            <a:ext cx="54864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Guide 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system</a:t>
            </a:r>
            <a:endParaRPr lang="en-GB" sz="2400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/>
              <a:t>Quote given by Swiss </a:t>
            </a:r>
            <a:r>
              <a:rPr lang="en-GB" sz="2400" dirty="0" err="1" smtClean="0"/>
              <a:t>Neutronics</a:t>
            </a:r>
            <a:endParaRPr kumimoji="0" lang="fr-FR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364" y="4676975"/>
            <a:ext cx="4797469" cy="24416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Guide :</a:t>
            </a:r>
            <a:r>
              <a:rPr kumimoji="0" lang="en-GB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2,45M</a:t>
            </a: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€*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baseline="0" dirty="0" smtClean="0"/>
              <a:t>Guide </a:t>
            </a:r>
            <a:r>
              <a:rPr lang="en-GB" sz="2800" baseline="0" dirty="0" smtClean="0"/>
              <a:t>housing</a:t>
            </a:r>
            <a:r>
              <a:rPr lang="fr-FR" sz="2800" baseline="0" dirty="0" smtClean="0"/>
              <a:t> : 0,6M€*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Installation : 0,1M€*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800" dirty="0" smtClean="0"/>
              <a:t>Included in </a:t>
            </a:r>
            <a:r>
              <a:rPr lang="en-GB" sz="2800" i="1" dirty="0" smtClean="0"/>
              <a:t>02 Neutron Optics</a:t>
            </a:r>
            <a:endParaRPr kumimoji="0" lang="en-GB" sz="2800" b="0" i="1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aseline="0" dirty="0" smtClean="0"/>
              <a:t>*Assu</a:t>
            </a:r>
            <a:r>
              <a:rPr lang="en-GB" sz="1200" dirty="0" smtClean="0"/>
              <a:t>ming a relation Swiss Franc/Euro of 0.9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794" y="4614637"/>
            <a:ext cx="7277101" cy="401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0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145353"/>
              </p:ext>
            </p:extLst>
          </p:nvPr>
        </p:nvGraphicFramePr>
        <p:xfrm>
          <a:off x="937626" y="3980071"/>
          <a:ext cx="10528300" cy="577215"/>
        </p:xfrm>
        <a:graphic>
          <a:graphicData uri="http://schemas.openxmlformats.org/drawingml/2006/table">
            <a:tbl>
              <a:tblPr/>
              <a:tblGrid>
                <a:gridCol w="7366000"/>
                <a:gridCol w="952500"/>
                <a:gridCol w="22098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BW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choppers with </a:t>
                      </a: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metal </a:t>
                      </a: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disc and B4C or Gd2O3 coating, 700 mm  diameter, 14 Hz, Hybrid Ball bearings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125 k€/each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(one chopper in one housing)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1* Triple chopper with CFRP disc, B10 coating, 600 mm diameter, 350 Hz, magnetic bearings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650 k€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(three choppers in one housing)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1* Double chopper with CFRP disc, B10 coating, 600 mm diameter, 350 Hz magnetic bearing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420 k€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 light"/>
                        </a:rPr>
                        <a:t>(two choppers in one housing)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80476" y="5235374"/>
            <a:ext cx="10642600" cy="17953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2200" dirty="0" smtClean="0">
                <a:ea typeface="Helvetica Neue"/>
                <a:cs typeface="Helvetica Neue"/>
                <a:sym typeface="Helvetica Neue"/>
              </a:rPr>
              <a:t>Resulting cost for the choppers system : 1.32M€ (included in </a:t>
            </a:r>
            <a:r>
              <a:rPr lang="en-US" sz="2200" i="1" dirty="0" smtClean="0">
                <a:ea typeface="Helvetica Neue"/>
                <a:cs typeface="Helvetica Neue"/>
                <a:sym typeface="Helvetica Neue"/>
              </a:rPr>
              <a:t>03 Choppers</a:t>
            </a:r>
            <a:r>
              <a:rPr lang="en-US" sz="2200" dirty="0" smtClean="0">
                <a:ea typeface="Helvetica Neue"/>
                <a:cs typeface="Helvetica Neue"/>
                <a:sym typeface="Helvetica Neue"/>
              </a:rPr>
              <a:t>)</a:t>
            </a:r>
          </a:p>
          <a:p>
            <a:pPr algn="l"/>
            <a:endParaRPr lang="en-US" sz="2200" dirty="0" smtClean="0">
              <a:ea typeface="Helvetica Neue"/>
              <a:cs typeface="Helvetica Neue"/>
              <a:sym typeface="Helvetica Neue"/>
            </a:endParaRPr>
          </a:p>
          <a:p>
            <a:pPr algn="l"/>
            <a:r>
              <a:rPr lang="en-US" sz="2200" dirty="0" smtClean="0">
                <a:ea typeface="Helvetica Neue"/>
                <a:cs typeface="Helvetica Neue"/>
                <a:sym typeface="Helvetica Neue"/>
              </a:rPr>
              <a:t>The </a:t>
            </a:r>
            <a:r>
              <a:rPr lang="en-US" sz="2200" dirty="0">
                <a:ea typeface="Helvetica Neue"/>
                <a:cs typeface="Helvetica Neue"/>
                <a:sym typeface="Helvetica Neue"/>
              </a:rPr>
              <a:t>prices above are calculated as three chopper systems (BW, PS, Mono). </a:t>
            </a:r>
            <a:endParaRPr lang="en-US" sz="2200" dirty="0" smtClean="0">
              <a:ea typeface="Helvetica Neue"/>
              <a:cs typeface="Helvetica Neue"/>
              <a:sym typeface="Helvetica Neue"/>
            </a:endParaRPr>
          </a:p>
          <a:p>
            <a:pPr algn="l"/>
            <a:r>
              <a:rPr lang="en-US" sz="2200" dirty="0" smtClean="0">
                <a:ea typeface="Helvetica Neue"/>
                <a:cs typeface="Helvetica Neue"/>
                <a:sym typeface="Helvetica Neue"/>
              </a:rPr>
              <a:t>Each </a:t>
            </a:r>
            <a:r>
              <a:rPr lang="en-US" sz="2200" dirty="0">
                <a:ea typeface="Helvetica Neue"/>
                <a:cs typeface="Helvetica Neue"/>
                <a:sym typeface="Helvetica Neue"/>
              </a:rPr>
              <a:t>system will have one control and one monitoring system.</a:t>
            </a:r>
            <a:endParaRPr lang="de-DE" sz="2200" dirty="0"/>
          </a:p>
          <a:p>
            <a:pPr algn="l"/>
            <a:r>
              <a:rPr lang="en-US" sz="2200" dirty="0">
                <a:ea typeface="Helvetica Neue"/>
                <a:cs typeface="Helvetica Neue"/>
                <a:sym typeface="Helvetica Neue"/>
              </a:rPr>
              <a:t>The prices are also including the onsite commissioning at ESS in Lund</a:t>
            </a:r>
            <a:r>
              <a:rPr lang="en-US" sz="2200" dirty="0" smtClean="0">
                <a:ea typeface="Helvetica Neue"/>
                <a:cs typeface="Helvetica Neue"/>
                <a:sym typeface="Helvetica Neue"/>
              </a:rPr>
              <a:t>.</a:t>
            </a:r>
            <a:endParaRPr lang="de-DE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3458576" y="2100333"/>
            <a:ext cx="54864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Choppers</a:t>
            </a:r>
            <a:r>
              <a:rPr kumimoji="0" lang="fr-FR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</a:t>
            </a:r>
            <a:r>
              <a:rPr kumimoji="0" lang="en-GB" sz="2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system</a:t>
            </a:r>
            <a:endParaRPr lang="en-GB" sz="2400" dirty="0" smtClean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 smtClean="0"/>
              <a:t>Quote given by Airbus</a:t>
            </a:r>
            <a:endParaRPr kumimoji="0" lang="fr-FR" sz="24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27174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A5D4"/>
          </a:buClr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A5D4"/>
            </a:solidFill>
            <a:effectLst/>
            <a:uFill>
              <a:solidFill>
                <a:srgbClr val="00A5D4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A5D4"/>
          </a:buClr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A5D4"/>
            </a:solidFill>
            <a:effectLst/>
            <a:uFill>
              <a:solidFill>
                <a:srgbClr val="00A5D4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2563</Words>
  <Application>Microsoft Office PowerPoint</Application>
  <PresentationFormat>Custom</PresentationFormat>
  <Paragraphs>1131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Helvetica light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option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GUYON-LE-BOUFFY Joseph</dc:creator>
  <cp:lastModifiedBy>GUYON-LE-BOUFFY Joseph</cp:lastModifiedBy>
  <cp:revision>125</cp:revision>
  <dcterms:modified xsi:type="dcterms:W3CDTF">2016-10-07T17:24:47Z</dcterms:modified>
</cp:coreProperties>
</file>