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4" r:id="rId2"/>
  </p:sldMasterIdLst>
  <p:notesMasterIdLst>
    <p:notesMasterId r:id="rId25"/>
  </p:notesMasterIdLst>
  <p:sldIdLst>
    <p:sldId id="372" r:id="rId3"/>
    <p:sldId id="264" r:id="rId4"/>
    <p:sldId id="357" r:id="rId5"/>
    <p:sldId id="368" r:id="rId6"/>
    <p:sldId id="366" r:id="rId7"/>
    <p:sldId id="312" r:id="rId8"/>
    <p:sldId id="313" r:id="rId9"/>
    <p:sldId id="354" r:id="rId10"/>
    <p:sldId id="307" r:id="rId11"/>
    <p:sldId id="352" r:id="rId12"/>
    <p:sldId id="362" r:id="rId13"/>
    <p:sldId id="358" r:id="rId14"/>
    <p:sldId id="365" r:id="rId15"/>
    <p:sldId id="359" r:id="rId16"/>
    <p:sldId id="297" r:id="rId17"/>
    <p:sldId id="360" r:id="rId18"/>
    <p:sldId id="311" r:id="rId19"/>
    <p:sldId id="302" r:id="rId20"/>
    <p:sldId id="369" r:id="rId21"/>
    <p:sldId id="370" r:id="rId22"/>
    <p:sldId id="373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Toft-Petersen" initials="RT" lastIdx="3" clrIdx="0">
    <p:extLst>
      <p:ext uri="{19B8F6BF-5375-455C-9EA6-DF929625EA0E}">
        <p15:presenceInfo xmlns:p15="http://schemas.microsoft.com/office/powerpoint/2012/main" userId="S-1-5-21-4207196655-1284807994-987816898-138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26" autoAdjust="0"/>
    <p:restoredTop sz="96866" autoAdjust="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D55A-3897-4D1D-8B62-43EDF96EC923}" type="datetimeFigureOut">
              <a:rPr lang="da-DK" smtClean="0"/>
              <a:t>11-10-2016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A936D-02B4-4675-8605-07EFEBBDF79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14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1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9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90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936D-02B4-4675-8605-07EFEBBDF79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49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22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01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36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967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736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7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944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7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29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911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821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15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977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37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2838-E239-42FB-AB79-4310F784FAF3}" type="datetimeFigureOut">
              <a:rPr lang="da-DK" smtClean="0"/>
              <a:t>11-10-2016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8860-6D02-41E2-B791-A350A073665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788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0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 smtClean="0"/>
              <a:t>The Bifrost spectrometer	</a:t>
            </a:r>
            <a:endParaRPr lang="da-DK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Science case, </a:t>
            </a:r>
            <a:r>
              <a:rPr lang="da-DK" sz="2400" dirty="0" err="1" smtClean="0"/>
              <a:t>outline</a:t>
            </a:r>
            <a:r>
              <a:rPr lang="da-DK" sz="2400" dirty="0" smtClean="0"/>
              <a:t> and </a:t>
            </a:r>
            <a:r>
              <a:rPr lang="da-DK" sz="2400" dirty="0" err="1" smtClean="0"/>
              <a:t>requirements</a:t>
            </a:r>
            <a:endParaRPr lang="da-DK" sz="2400" dirty="0" smtClean="0"/>
          </a:p>
          <a:p>
            <a:endParaRPr lang="da-DK" sz="2400" dirty="0"/>
          </a:p>
          <a:p>
            <a:r>
              <a:rPr lang="da-DK" sz="2400" dirty="0" smtClean="0"/>
              <a:t>Rasmus Toft-Petersen</a:t>
            </a:r>
          </a:p>
          <a:p>
            <a:r>
              <a:rPr lang="da-DK" sz="2400" dirty="0" smtClean="0"/>
              <a:t>Technical University of Denmark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12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96106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"/>
              </a:rPr>
              <a:t>A new </a:t>
            </a:r>
            <a:r>
              <a:rPr lang="da-DK" b="1" dirty="0" err="1" smtClean="0">
                <a:latin typeface="Gill Sans"/>
              </a:rPr>
              <a:t>opportunity</a:t>
            </a:r>
            <a:r>
              <a:rPr lang="da-DK" b="1" dirty="0" smtClean="0">
                <a:latin typeface="Gill Sans"/>
              </a:rPr>
              <a:t>:</a:t>
            </a:r>
          </a:p>
          <a:p>
            <a:pPr algn="ctr"/>
            <a:r>
              <a:rPr lang="da-DK" b="1" dirty="0" smtClean="0">
                <a:latin typeface="Gill Sans"/>
              </a:rPr>
              <a:t>Earth science</a:t>
            </a:r>
            <a:endParaRPr lang="da-DK" b="1" dirty="0">
              <a:latin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505" y="1408769"/>
            <a:ext cx="4379495" cy="552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386" y="2425565"/>
            <a:ext cx="4206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Gill Sans"/>
              </a:rPr>
              <a:t>New option: Efficient low resolution QENS at high </a:t>
            </a:r>
            <a:r>
              <a:rPr lang="da-DK" sz="2400" dirty="0" err="1" smtClean="0">
                <a:latin typeface="Gill Sans"/>
              </a:rPr>
              <a:t>pressures</a:t>
            </a:r>
            <a:r>
              <a:rPr lang="da-DK" sz="2400" dirty="0" smtClean="0">
                <a:latin typeface="Gill Sans"/>
              </a:rPr>
              <a:t>.</a:t>
            </a:r>
            <a:r>
              <a:rPr lang="da-DK" sz="2400" dirty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Can’t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be</a:t>
            </a:r>
            <a:r>
              <a:rPr lang="da-DK" sz="2400" dirty="0" smtClean="0">
                <a:latin typeface="Gill Sans"/>
              </a:rPr>
              <a:t> done</a:t>
            </a:r>
          </a:p>
          <a:p>
            <a:r>
              <a:rPr lang="da-DK" sz="2400" dirty="0" smtClean="0">
                <a:latin typeface="Gill Sans"/>
              </a:rPr>
              <a:t>With X-</a:t>
            </a:r>
            <a:r>
              <a:rPr lang="da-DK" sz="2400" dirty="0" err="1" smtClean="0">
                <a:latin typeface="Gill Sans"/>
              </a:rPr>
              <a:t>rays</a:t>
            </a:r>
            <a:r>
              <a:rPr lang="da-DK" sz="2400" dirty="0" smtClean="0">
                <a:latin typeface="Gill Sans"/>
              </a:rPr>
              <a:t> or </a:t>
            </a:r>
            <a:r>
              <a:rPr lang="da-DK" sz="2400" dirty="0" err="1" smtClean="0">
                <a:latin typeface="Gill Sans"/>
              </a:rPr>
              <a:t>backscattering</a:t>
            </a:r>
            <a:endParaRPr lang="da-DK" sz="2400" dirty="0" smtClean="0">
              <a:latin typeface="Gill Sans"/>
            </a:endParaRP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Earth science: Dynamics of </a:t>
            </a:r>
            <a:r>
              <a:rPr lang="da-DK" sz="2400" dirty="0" err="1" smtClean="0">
                <a:latin typeface="Gill Sans"/>
              </a:rPr>
              <a:t>water</a:t>
            </a:r>
            <a:r>
              <a:rPr lang="da-DK" sz="2400" dirty="0" smtClean="0">
                <a:latin typeface="Gill Sans"/>
              </a:rPr>
              <a:t> in </a:t>
            </a:r>
            <a:r>
              <a:rPr lang="da-DK" sz="2400" dirty="0" err="1" smtClean="0">
                <a:latin typeface="Gill Sans"/>
              </a:rPr>
              <a:t>earths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mantle</a:t>
            </a:r>
            <a:endParaRPr lang="da-DK" sz="24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183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96106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"/>
              </a:rPr>
              <a:t>Soft matter</a:t>
            </a:r>
            <a:endParaRPr lang="da-DK" b="1" dirty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1785147"/>
            <a:ext cx="3049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Gill Sans"/>
              </a:rPr>
              <a:t>In </a:t>
            </a:r>
            <a:r>
              <a:rPr lang="en-US" sz="2400" dirty="0" smtClean="0">
                <a:latin typeface="Gill Sans"/>
              </a:rPr>
              <a:t>membranes</a:t>
            </a:r>
            <a:r>
              <a:rPr lang="en-US" sz="2400" dirty="0">
                <a:latin typeface="Gill Sans"/>
              </a:rPr>
              <a:t>, collective dynamics are believed to drive transport of molecules, </a:t>
            </a:r>
            <a:r>
              <a:rPr lang="en-US" sz="2400" dirty="0" smtClean="0">
                <a:latin typeface="Gill Sans"/>
              </a:rPr>
              <a:t>pore </a:t>
            </a:r>
            <a:r>
              <a:rPr lang="da-DK" sz="2400" dirty="0" err="1" smtClean="0">
                <a:latin typeface="Gill Sans"/>
              </a:rPr>
              <a:t>opening</a:t>
            </a:r>
            <a:r>
              <a:rPr lang="da-DK" sz="2400" dirty="0">
                <a:latin typeface="Gill Sans"/>
              </a:rPr>
              <a:t>, </a:t>
            </a:r>
            <a:r>
              <a:rPr lang="da-DK" sz="2400" dirty="0" err="1">
                <a:latin typeface="Gill Sans"/>
              </a:rPr>
              <a:t>membrane</a:t>
            </a:r>
            <a:r>
              <a:rPr lang="da-DK" sz="2400" dirty="0">
                <a:latin typeface="Gill Sans"/>
              </a:rPr>
              <a:t> fusions and protein-protein </a:t>
            </a:r>
            <a:r>
              <a:rPr lang="da-DK" sz="2400" dirty="0" err="1" smtClean="0">
                <a:latin typeface="Gill Sans"/>
              </a:rPr>
              <a:t>interactions</a:t>
            </a:r>
            <a:endParaRPr lang="da-DK" sz="2400" dirty="0" smtClean="0">
              <a:latin typeface="Gill Sans"/>
            </a:endParaRP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M. C. </a:t>
            </a:r>
            <a:r>
              <a:rPr lang="da-DK" sz="2400" dirty="0" err="1" smtClean="0">
                <a:latin typeface="Gill Sans"/>
              </a:rPr>
              <a:t>Rheinstädter</a:t>
            </a:r>
            <a:r>
              <a:rPr lang="da-DK" sz="2400" dirty="0" smtClean="0">
                <a:latin typeface="Gill Sans"/>
              </a:rPr>
              <a:t>, 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PRL (2004)</a:t>
            </a:r>
            <a:endParaRPr lang="da-DK" sz="2400" dirty="0">
              <a:latin typeface="Gill Sans"/>
            </a:endParaRPr>
          </a:p>
        </p:txBody>
      </p:sp>
      <p:pic>
        <p:nvPicPr>
          <p:cNvPr id="4098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1" y="1845622"/>
            <a:ext cx="5688095" cy="46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The </a:t>
            </a:r>
            <a:r>
              <a:rPr lang="da-DK" b="1" dirty="0" err="1" smtClean="0">
                <a:latin typeface="Gill Sans MT" panose="020B0502020104020203" pitchFamily="34" charset="0"/>
              </a:rPr>
              <a:t>beamline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860"/>
            <a:ext cx="9144000" cy="42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Operating </a:t>
            </a:r>
            <a:r>
              <a:rPr lang="da-DK" b="1" dirty="0" err="1" smtClean="0">
                <a:latin typeface="Gill Sans MT" panose="020B0502020104020203" pitchFamily="34" charset="0"/>
              </a:rPr>
              <a:t>principle</a:t>
            </a:r>
            <a:r>
              <a:rPr lang="da-DK" b="1" dirty="0" smtClean="0">
                <a:latin typeface="Gill Sans MT" panose="020B0502020104020203" pitchFamily="34" charset="0"/>
              </a:rPr>
              <a:t>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primary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spectrometer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15" name="Picture 2" descr="https://europeanspallationsource.se/sites/default/files/longpulseapril_6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88" y="1544070"/>
            <a:ext cx="3769712" cy="22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80" y="3918856"/>
            <a:ext cx="4336577" cy="2939143"/>
          </a:xfrm>
          <a:prstGeom prst="rect">
            <a:avLst/>
          </a:prstGeom>
        </p:spPr>
      </p:pic>
      <p:pic>
        <p:nvPicPr>
          <p:cNvPr id="7" name="Picture 2" descr="C:\Ronnow\talks\talks2013\Ronnow_CAMEA_IKON4_2013feb\TOFTAS_Camea3_noB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1777282"/>
            <a:ext cx="2771407" cy="49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9784" y="1766108"/>
            <a:ext cx="26020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latin typeface="Gill Sans MT" panose="020B0502020104020203" pitchFamily="34" charset="0"/>
              </a:rPr>
              <a:t>Combine</a:t>
            </a:r>
            <a:r>
              <a:rPr lang="da-DK" sz="2400" dirty="0" smtClean="0">
                <a:latin typeface="Gill Sans MT" panose="020B0502020104020203" pitchFamily="34" charset="0"/>
              </a:rPr>
              <a:t> a long</a:t>
            </a:r>
          </a:p>
          <a:p>
            <a:r>
              <a:rPr lang="da-DK" sz="2400" dirty="0">
                <a:latin typeface="Gill Sans MT" panose="020B0502020104020203" pitchFamily="34" charset="0"/>
              </a:rPr>
              <a:t>i</a:t>
            </a:r>
            <a:r>
              <a:rPr lang="da-DK" sz="2400" dirty="0" smtClean="0">
                <a:latin typeface="Gill Sans MT" panose="020B0502020104020203" pitchFamily="34" charset="0"/>
              </a:rPr>
              <a:t>nstrument with</a:t>
            </a:r>
          </a:p>
          <a:p>
            <a:r>
              <a:rPr lang="da-DK" sz="2400" dirty="0" smtClean="0">
                <a:latin typeface="Gill Sans MT" panose="020B0502020104020203" pitchFamily="34" charset="0"/>
              </a:rPr>
              <a:t>long-</a:t>
            </a:r>
            <a:r>
              <a:rPr lang="da-DK" sz="2400" dirty="0" err="1" smtClean="0">
                <a:latin typeface="Gill Sans MT" panose="020B0502020104020203" pitchFamily="34" charset="0"/>
              </a:rPr>
              <a:t>pulsed</a:t>
            </a:r>
            <a:r>
              <a:rPr lang="da-DK" sz="2400" dirty="0" smtClean="0">
                <a:latin typeface="Gill Sans MT" panose="020B0502020104020203" pitchFamily="34" charset="0"/>
              </a:rPr>
              <a:t> source.</a:t>
            </a:r>
            <a:br>
              <a:rPr lang="da-DK" sz="2400" dirty="0" smtClean="0">
                <a:latin typeface="Gill Sans MT" panose="020B0502020104020203" pitchFamily="34" charset="0"/>
              </a:rPr>
            </a:br>
            <a:endParaRPr lang="da-DK" sz="2400" dirty="0" smtClean="0">
              <a:latin typeface="Gill Sans MT" panose="020B0502020104020203" pitchFamily="34" charset="0"/>
            </a:endParaRPr>
          </a:p>
          <a:p>
            <a:r>
              <a:rPr lang="da-DK" sz="2400" dirty="0" smtClean="0">
                <a:latin typeface="Gill Sans MT" panose="020B0502020104020203" pitchFamily="34" charset="0"/>
              </a:rPr>
              <a:t>Flight time: 100 ms</a:t>
            </a:r>
            <a:endParaRPr lang="da-DK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Operating </a:t>
            </a:r>
            <a:r>
              <a:rPr lang="da-DK" b="1" dirty="0" err="1" smtClean="0">
                <a:latin typeface="Gill Sans MT" panose="020B0502020104020203" pitchFamily="34" charset="0"/>
              </a:rPr>
              <a:t>principle</a:t>
            </a:r>
            <a:r>
              <a:rPr lang="da-DK" b="1" dirty="0" smtClean="0">
                <a:latin typeface="Gill Sans MT" panose="020B0502020104020203" pitchFamily="34" charset="0"/>
              </a:rPr>
              <a:t>: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secondary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spectrometer</a:t>
            </a:r>
            <a:endParaRPr lang="da-DK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4" y="1456420"/>
            <a:ext cx="7995362" cy="3170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605" y="4733490"/>
            <a:ext cx="65488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Gill Sans MT" panose="020B0502020104020203" pitchFamily="34" charset="0"/>
              </a:rPr>
              <a:t>Pyrolythic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  <a:r>
              <a:rPr lang="da-DK" dirty="0" err="1" smtClean="0">
                <a:latin typeface="Gill Sans MT" panose="020B0502020104020203" pitchFamily="34" charset="0"/>
              </a:rPr>
              <a:t>graphite</a:t>
            </a:r>
            <a:r>
              <a:rPr lang="da-DK" dirty="0" smtClean="0">
                <a:latin typeface="Gill Sans MT" panose="020B0502020104020203" pitchFamily="34" charset="0"/>
              </a:rPr>
              <a:t> is transparent at E &lt; 5 </a:t>
            </a:r>
            <a:r>
              <a:rPr lang="da-DK" dirty="0" err="1" smtClean="0">
                <a:latin typeface="Gill Sans MT" panose="020B0502020104020203" pitchFamily="34" charset="0"/>
              </a:rPr>
              <a:t>meV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  <a:br>
              <a:rPr lang="da-DK" dirty="0" smtClean="0">
                <a:latin typeface="Gill Sans MT" panose="020B0502020104020203" pitchFamily="34" charset="0"/>
              </a:rPr>
            </a:br>
            <a:endParaRPr lang="da-DK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latin typeface="Gill Sans MT" panose="020B0502020104020203" pitchFamily="34" charset="0"/>
              </a:rPr>
              <a:t>Efficient </a:t>
            </a:r>
            <a:r>
              <a:rPr lang="da-DK" dirty="0" err="1">
                <a:latin typeface="Gill Sans MT" panose="020B0502020104020203" pitchFamily="34" charset="0"/>
              </a:rPr>
              <a:t>use</a:t>
            </a:r>
            <a:r>
              <a:rPr lang="da-DK" dirty="0">
                <a:latin typeface="Gill Sans MT" panose="020B0502020104020203" pitchFamily="34" charset="0"/>
              </a:rPr>
              <a:t> of </a:t>
            </a:r>
            <a:r>
              <a:rPr lang="da-DK" dirty="0" err="1">
                <a:latin typeface="Gill Sans MT" panose="020B0502020104020203" pitchFamily="34" charset="0"/>
              </a:rPr>
              <a:t>pyrolytic</a:t>
            </a:r>
            <a:r>
              <a:rPr lang="da-DK" dirty="0">
                <a:latin typeface="Gill Sans MT" panose="020B0502020104020203" pitchFamily="34" charset="0"/>
              </a:rPr>
              <a:t> </a:t>
            </a:r>
            <a:r>
              <a:rPr lang="da-DK" dirty="0" err="1">
                <a:latin typeface="Gill Sans MT" panose="020B0502020104020203" pitchFamily="34" charset="0"/>
              </a:rPr>
              <a:t>graphite</a:t>
            </a:r>
            <a:r>
              <a:rPr lang="da-DK" dirty="0">
                <a:latin typeface="Gill Sans MT" panose="020B0502020104020203" pitchFamily="34" charset="0"/>
              </a:rPr>
              <a:t> and a long </a:t>
            </a:r>
            <a:r>
              <a:rPr lang="da-DK" dirty="0" err="1">
                <a:latin typeface="Gill Sans MT" panose="020B0502020104020203" pitchFamily="34" charset="0"/>
              </a:rPr>
              <a:t>primary</a:t>
            </a:r>
            <a:r>
              <a:rPr lang="da-DK" dirty="0">
                <a:latin typeface="Gill Sans MT" panose="020B0502020104020203" pitchFamily="34" charset="0"/>
              </a:rPr>
              <a:t> flight </a:t>
            </a:r>
            <a:r>
              <a:rPr lang="da-DK" dirty="0" err="1">
                <a:latin typeface="Gill Sans MT" panose="020B0502020104020203" pitchFamily="34" charset="0"/>
              </a:rPr>
              <a:t>path</a:t>
            </a:r>
            <a:r>
              <a:rPr lang="da-DK" dirty="0">
                <a:latin typeface="Gill Sans MT" panose="020B0502020104020203" pitchFamily="34" charset="0"/>
              </a:rPr>
              <a:t/>
            </a:r>
            <a:br>
              <a:rPr lang="da-DK" dirty="0">
                <a:latin typeface="Gill Sans MT" panose="020B0502020104020203" pitchFamily="34" charset="0"/>
              </a:rPr>
            </a:br>
            <a:r>
              <a:rPr lang="da-DK" dirty="0">
                <a:latin typeface="Gill Sans MT" panose="020B0502020104020203" pitchFamily="34" charset="0"/>
              </a:rPr>
              <a:t>is a </a:t>
            </a:r>
            <a:r>
              <a:rPr lang="da-DK" dirty="0" err="1">
                <a:latin typeface="Gill Sans MT" panose="020B0502020104020203" pitchFamily="34" charset="0"/>
              </a:rPr>
              <a:t>powerful</a:t>
            </a:r>
            <a:r>
              <a:rPr lang="da-DK" dirty="0">
                <a:latin typeface="Gill Sans MT" panose="020B0502020104020203" pitchFamily="34" charset="0"/>
              </a:rPr>
              <a:t> cocktail </a:t>
            </a:r>
            <a:r>
              <a:rPr lang="da-DK" dirty="0" smtClean="0">
                <a:latin typeface="Gill Sans MT" panose="020B0502020104020203" pitchFamily="34" charset="0"/>
              </a:rPr>
              <a:t>in a single </a:t>
            </a:r>
            <a:r>
              <a:rPr lang="da-DK" dirty="0" err="1" smtClean="0">
                <a:latin typeface="Gill Sans MT" panose="020B0502020104020203" pitchFamily="34" charset="0"/>
              </a:rPr>
              <a:t>scattering</a:t>
            </a:r>
            <a:r>
              <a:rPr lang="da-DK" dirty="0" smtClean="0">
                <a:latin typeface="Gill Sans MT" panose="020B0502020104020203" pitchFamily="34" charset="0"/>
              </a:rPr>
              <a:t> plane</a:t>
            </a:r>
            <a:br>
              <a:rPr lang="da-DK" dirty="0" smtClean="0">
                <a:latin typeface="Gill Sans MT" panose="020B0502020104020203" pitchFamily="34" charset="0"/>
              </a:rPr>
            </a:br>
            <a:endParaRPr lang="da-DK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>
                <a:latin typeface="Gill Sans MT" panose="020B0502020104020203" pitchFamily="34" charset="0"/>
              </a:rPr>
              <a:t>We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  <a:r>
              <a:rPr lang="da-DK" dirty="0" err="1" smtClean="0">
                <a:latin typeface="Gill Sans MT" panose="020B0502020104020203" pitchFamily="34" charset="0"/>
              </a:rPr>
              <a:t>can</a:t>
            </a:r>
            <a:r>
              <a:rPr lang="da-DK" dirty="0" smtClean="0">
                <a:latin typeface="Gill Sans MT" panose="020B0502020104020203" pitchFamily="34" charset="0"/>
              </a:rPr>
              <a:t> over 0.5 </a:t>
            </a:r>
            <a:r>
              <a:rPr lang="da-DK" dirty="0" err="1" smtClean="0">
                <a:latin typeface="Gill Sans MT" panose="020B0502020104020203" pitchFamily="34" charset="0"/>
              </a:rPr>
              <a:t>ster</a:t>
            </a:r>
            <a:r>
              <a:rPr lang="da-DK" dirty="0" smtClean="0">
                <a:latin typeface="Gill Sans MT" panose="020B0502020104020203" pitchFamily="34" charset="0"/>
              </a:rPr>
              <a:t> in the </a:t>
            </a:r>
            <a:r>
              <a:rPr lang="da-DK" dirty="0" err="1" smtClean="0">
                <a:latin typeface="Gill Sans MT" panose="020B0502020104020203" pitchFamily="34" charset="0"/>
              </a:rPr>
              <a:t>scattering</a:t>
            </a:r>
            <a:r>
              <a:rPr lang="da-DK" dirty="0" smtClean="0">
                <a:latin typeface="Gill Sans MT" panose="020B0502020104020203" pitchFamily="34" charset="0"/>
              </a:rPr>
              <a:t> plane:</a:t>
            </a:r>
            <a:br>
              <a:rPr lang="da-DK" dirty="0" smtClean="0">
                <a:latin typeface="Gill Sans MT" panose="020B0502020104020203" pitchFamily="34" charset="0"/>
              </a:rPr>
            </a:br>
            <a:r>
              <a:rPr lang="da-DK" b="1" dirty="0" smtClean="0">
                <a:latin typeface="Gill Sans MT" panose="020B0502020104020203" pitchFamily="34" charset="0"/>
              </a:rPr>
              <a:t>A </a:t>
            </a:r>
            <a:r>
              <a:rPr lang="da-DK" b="1" dirty="0" err="1" smtClean="0">
                <a:latin typeface="Gill Sans MT" panose="020B0502020104020203" pitchFamily="34" charset="0"/>
              </a:rPr>
              <a:t>compression</a:t>
            </a:r>
            <a:r>
              <a:rPr lang="da-DK" b="1" dirty="0" smtClean="0">
                <a:latin typeface="Gill Sans MT" panose="020B0502020104020203" pitchFamily="34" charset="0"/>
              </a:rPr>
              <a:t> of the </a:t>
            </a:r>
            <a:r>
              <a:rPr lang="da-DK" b="1" dirty="0" err="1" smtClean="0">
                <a:latin typeface="Gill Sans MT" panose="020B0502020104020203" pitchFamily="34" charset="0"/>
              </a:rPr>
              <a:t>capabilities</a:t>
            </a:r>
            <a:r>
              <a:rPr lang="da-DK" b="1" dirty="0" smtClean="0">
                <a:latin typeface="Gill Sans MT" panose="020B0502020104020203" pitchFamily="34" charset="0"/>
              </a:rPr>
              <a:t> of a TOF </a:t>
            </a:r>
            <a:r>
              <a:rPr lang="da-DK" b="1" dirty="0" err="1" smtClean="0">
                <a:latin typeface="Gill Sans MT" panose="020B0502020104020203" pitchFamily="34" charset="0"/>
              </a:rPr>
              <a:t>spectrometer</a:t>
            </a:r>
            <a:r>
              <a:rPr lang="da-DK" b="1" dirty="0">
                <a:latin typeface="Gill Sans MT" panose="020B0502020104020203" pitchFamily="34" charset="0"/>
              </a:rPr>
              <a:t/>
            </a:r>
            <a:br>
              <a:rPr lang="da-DK" b="1" dirty="0">
                <a:latin typeface="Gill Sans MT" panose="020B0502020104020203" pitchFamily="34" charset="0"/>
              </a:rPr>
            </a:br>
            <a:endParaRPr lang="da-DK" b="1" dirty="0">
              <a:latin typeface="Gill Sans MT" panose="020B0502020104020203" pitchFamily="34" charset="0"/>
            </a:endParaRPr>
          </a:p>
          <a:p>
            <a:endParaRPr lang="da-DK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"/>
              </a:rPr>
              <a:t>The chopper system</a:t>
            </a:r>
            <a:endParaRPr lang="da-DK" b="1" dirty="0"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6" y="1607639"/>
            <a:ext cx="3877742" cy="4990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118" y="1438978"/>
            <a:ext cx="6317882" cy="2574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5421" y="4102943"/>
            <a:ext cx="46881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Gill Sans"/>
              </a:rPr>
              <a:t>A </a:t>
            </a:r>
            <a:r>
              <a:rPr lang="da-DK" sz="2400" dirty="0" err="1" smtClean="0">
                <a:latin typeface="Gill Sans"/>
              </a:rPr>
              <a:t>relatively</a:t>
            </a:r>
            <a:r>
              <a:rPr lang="da-DK" sz="2400" dirty="0" smtClean="0">
                <a:latin typeface="Gill Sans"/>
              </a:rPr>
              <a:t> simple chopper </a:t>
            </a:r>
            <a:r>
              <a:rPr lang="da-DK" sz="2400" dirty="0" err="1" smtClean="0">
                <a:latin typeface="Gill Sans"/>
              </a:rPr>
              <a:t>setup</a:t>
            </a:r>
            <a:endParaRPr lang="da-DK" sz="2400" dirty="0" smtClean="0">
              <a:latin typeface="Gill Sans"/>
            </a:endParaRP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1 fast double-disc PSC chopper</a:t>
            </a:r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3 </a:t>
            </a:r>
            <a:r>
              <a:rPr lang="da-DK" sz="2400" dirty="0" err="1" smtClean="0">
                <a:latin typeface="Gill Sans"/>
              </a:rPr>
              <a:t>slow</a:t>
            </a:r>
            <a:r>
              <a:rPr lang="da-DK" sz="2400" dirty="0" smtClean="0">
                <a:latin typeface="Gill Sans"/>
              </a:rPr>
              <a:t> frame overlap choppers</a:t>
            </a:r>
          </a:p>
          <a:p>
            <a:endParaRPr lang="da-DK" sz="2400" dirty="0" smtClean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A fast chopper </a:t>
            </a:r>
            <a:r>
              <a:rPr lang="da-DK" sz="2400" dirty="0" err="1" smtClean="0">
                <a:latin typeface="Gill Sans"/>
              </a:rPr>
              <a:t>before</a:t>
            </a:r>
            <a:r>
              <a:rPr lang="da-DK" sz="2400" dirty="0" smtClean="0">
                <a:latin typeface="Gill Sans"/>
              </a:rPr>
              <a:t> sample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enables </a:t>
            </a:r>
            <a:r>
              <a:rPr lang="da-DK" sz="2400" dirty="0" err="1" smtClean="0">
                <a:latin typeface="Gill Sans"/>
              </a:rPr>
              <a:t>order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sorting</a:t>
            </a:r>
            <a:endParaRPr lang="da-DK" sz="2400" dirty="0">
              <a:latin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638"/>
            <a:ext cx="3877742" cy="4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687" y="1580216"/>
            <a:ext cx="3948913" cy="281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47" y="4577593"/>
            <a:ext cx="4778551" cy="21772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Improving</a:t>
            </a:r>
            <a:r>
              <a:rPr lang="da-DK" b="1" dirty="0" smtClean="0">
                <a:latin typeface="Gill Sans MT" panose="020B0502020104020203" pitchFamily="34" charset="0"/>
              </a:rPr>
              <a:t> the</a:t>
            </a:r>
            <a:br>
              <a:rPr lang="da-DK" b="1" dirty="0" smtClean="0">
                <a:latin typeface="Gill Sans MT" panose="020B0502020104020203" pitchFamily="34" charset="0"/>
              </a:rPr>
            </a:br>
            <a:r>
              <a:rPr lang="da-DK" b="1" dirty="0" err="1" smtClean="0">
                <a:latin typeface="Gill Sans MT" panose="020B0502020104020203" pitchFamily="34" charset="0"/>
              </a:rPr>
              <a:t>backend</a:t>
            </a:r>
            <a:r>
              <a:rPr lang="da-DK" b="1" dirty="0" smtClean="0">
                <a:latin typeface="Gill Sans MT" panose="020B0502020104020203" pitchFamily="34" charset="0"/>
              </a:rPr>
              <a:t> resolution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821167" y="29455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821167" y="3402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821167" y="3402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821167" y="34027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6" y="4841360"/>
            <a:ext cx="2624984" cy="184136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76731" y="1759140"/>
            <a:ext cx="5561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latin typeface="Gill Sans MT" panose="020B0502020104020203" pitchFamily="34" charset="0"/>
              </a:rPr>
              <a:t>The </a:t>
            </a:r>
            <a:r>
              <a:rPr lang="da-DK" dirty="0" err="1" smtClean="0">
                <a:latin typeface="Gill Sans MT" panose="020B0502020104020203" pitchFamily="34" charset="0"/>
              </a:rPr>
              <a:t>prismatic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  <a:r>
              <a:rPr lang="da-DK" dirty="0" err="1" smtClean="0">
                <a:latin typeface="Gill Sans MT" panose="020B0502020104020203" pitchFamily="34" charset="0"/>
              </a:rPr>
              <a:t>analyzer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  <a:r>
              <a:rPr lang="da-DK" dirty="0" err="1" smtClean="0">
                <a:latin typeface="Gill Sans MT" panose="020B0502020104020203" pitchFamily="34" charset="0"/>
              </a:rPr>
              <a:t>concept</a:t>
            </a:r>
            <a:r>
              <a:rPr lang="da-DK" dirty="0" smtClean="0">
                <a:latin typeface="Gill Sans MT" panose="020B0502020104020203" pitchFamily="34" charset="0"/>
              </a:rPr>
              <a:t> (Jonas Okkels Birk):</a:t>
            </a:r>
            <a:br>
              <a:rPr lang="da-DK" dirty="0" smtClean="0">
                <a:latin typeface="Gill Sans MT" panose="020B0502020104020203" pitchFamily="34" charset="0"/>
              </a:rPr>
            </a:br>
            <a:r>
              <a:rPr lang="da-DK" dirty="0" err="1" smtClean="0">
                <a:latin typeface="Gill Sans MT" panose="020B0502020104020203" pitchFamily="34" charset="0"/>
              </a:rPr>
              <a:t>Use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  <a:r>
              <a:rPr lang="da-DK" dirty="0" err="1" smtClean="0">
                <a:latin typeface="Gill Sans MT" panose="020B0502020104020203" pitchFamily="34" charset="0"/>
              </a:rPr>
              <a:t>broad</a:t>
            </a:r>
            <a:r>
              <a:rPr lang="da-DK" dirty="0" smtClean="0">
                <a:latin typeface="Gill Sans MT" panose="020B0502020104020203" pitchFamily="34" charset="0"/>
              </a:rPr>
              <a:t> PG </a:t>
            </a:r>
            <a:r>
              <a:rPr lang="da-DK" dirty="0" err="1" smtClean="0">
                <a:latin typeface="Gill Sans MT" panose="020B0502020104020203" pitchFamily="34" charset="0"/>
              </a:rPr>
              <a:t>mosaicity</a:t>
            </a:r>
            <a:r>
              <a:rPr lang="da-DK" dirty="0" smtClean="0">
                <a:latin typeface="Gill Sans MT" panose="020B0502020104020203" pitchFamily="34" charset="0"/>
              </a:rPr>
              <a:t> and distance </a:t>
            </a:r>
            <a:r>
              <a:rPr lang="da-DK" dirty="0" err="1" smtClean="0">
                <a:latin typeface="Gill Sans MT" panose="020B0502020104020203" pitchFamily="34" charset="0"/>
              </a:rPr>
              <a:t>collimation</a:t>
            </a:r>
            <a:r>
              <a:rPr lang="da-DK" dirty="0" smtClean="0">
                <a:latin typeface="Gill Sans MT" panose="020B0502020104020203" pitchFamily="34" charset="0"/>
              </a:rPr>
              <a:t>. </a:t>
            </a:r>
          </a:p>
          <a:p>
            <a:endParaRPr lang="da-DK" dirty="0">
              <a:latin typeface="Gill Sans MT" panose="020B0502020104020203" pitchFamily="34" charset="0"/>
            </a:endParaRPr>
          </a:p>
          <a:p>
            <a:r>
              <a:rPr lang="da-DK" dirty="0" smtClean="0">
                <a:latin typeface="Gill Sans MT" panose="020B0502020104020203" pitchFamily="34" charset="0"/>
              </a:rPr>
              <a:t>Resolution</a:t>
            </a:r>
          </a:p>
          <a:p>
            <a:r>
              <a:rPr lang="da-DK" dirty="0">
                <a:latin typeface="Gill Sans MT" panose="020B0502020104020203" pitchFamily="34" charset="0"/>
              </a:rPr>
              <a:t>a</a:t>
            </a:r>
            <a:r>
              <a:rPr lang="da-DK" dirty="0" smtClean="0">
                <a:latin typeface="Gill Sans MT" panose="020B0502020104020203" pitchFamily="34" charset="0"/>
              </a:rPr>
              <a:t>t the </a:t>
            </a:r>
            <a:r>
              <a:rPr lang="da-DK" dirty="0" err="1" smtClean="0">
                <a:latin typeface="Gill Sans MT" panose="020B0502020104020203" pitchFamily="34" charset="0"/>
              </a:rPr>
              <a:t>E</a:t>
            </a:r>
            <a:r>
              <a:rPr lang="da-DK" baseline="-25000" dirty="0" err="1" smtClean="0">
                <a:latin typeface="Gill Sans MT" panose="020B0502020104020203" pitchFamily="34" charset="0"/>
              </a:rPr>
              <a:t>f</a:t>
            </a:r>
            <a:r>
              <a:rPr lang="da-DK" baseline="-25000" dirty="0" smtClean="0">
                <a:latin typeface="Gill Sans MT" panose="020B0502020104020203" pitchFamily="34" charset="0"/>
              </a:rPr>
              <a:t> </a:t>
            </a:r>
            <a:r>
              <a:rPr lang="da-DK" dirty="0" smtClean="0">
                <a:latin typeface="Gill Sans MT" panose="020B0502020104020203" pitchFamily="34" charset="0"/>
              </a:rPr>
              <a:t>= 5 </a:t>
            </a:r>
            <a:r>
              <a:rPr lang="da-DK" dirty="0" err="1" smtClean="0">
                <a:latin typeface="Gill Sans MT" panose="020B0502020104020203" pitchFamily="34" charset="0"/>
              </a:rPr>
              <a:t>meV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</a:p>
          <a:p>
            <a:r>
              <a:rPr lang="da-DK" dirty="0" smtClean="0">
                <a:latin typeface="Gill Sans MT" panose="020B0502020104020203" pitchFamily="34" charset="0"/>
              </a:rPr>
              <a:t>Analyzer </a:t>
            </a:r>
            <a:r>
              <a:rPr lang="da-DK" b="1" i="1" dirty="0" smtClean="0">
                <a:latin typeface="Gill Sans MT" panose="020B0502020104020203" pitchFamily="34" charset="0"/>
              </a:rPr>
              <a:t>-&gt; </a:t>
            </a:r>
            <a:r>
              <a:rPr lang="da-DK" b="1" i="1" dirty="0">
                <a:latin typeface="Gill Sans MT" panose="020B0502020104020203" pitchFamily="34" charset="0"/>
              </a:rPr>
              <a:t>7</a:t>
            </a:r>
            <a:r>
              <a:rPr lang="da-DK" b="1" i="1" dirty="0" smtClean="0">
                <a:latin typeface="Gill Sans MT" panose="020B0502020104020203" pitchFamily="34" charset="0"/>
              </a:rPr>
              <a:t>0 µ</a:t>
            </a:r>
            <a:r>
              <a:rPr lang="da-DK" b="1" i="1" dirty="0" err="1" smtClean="0">
                <a:latin typeface="Gill Sans MT" panose="020B0502020104020203" pitchFamily="34" charset="0"/>
              </a:rPr>
              <a:t>eV</a:t>
            </a:r>
            <a:r>
              <a:rPr lang="da-DK" dirty="0" smtClean="0">
                <a:latin typeface="Gill Sans MT" panose="020B0502020104020203" pitchFamily="34" charset="0"/>
              </a:rPr>
              <a:t>.</a:t>
            </a:r>
          </a:p>
          <a:p>
            <a:endParaRPr lang="da-DK" dirty="0">
              <a:latin typeface="Gill Sans MT" panose="020B0502020104020203" pitchFamily="34" charset="0"/>
            </a:endParaRPr>
          </a:p>
          <a:p>
            <a:endParaRPr lang="da-DK" b="1" dirty="0" smtClean="0">
              <a:latin typeface="Gill Sans MT" panose="020B0502020104020203" pitchFamily="34" charset="0"/>
            </a:endParaRPr>
          </a:p>
          <a:p>
            <a:r>
              <a:rPr lang="da-DK" b="1" dirty="0" smtClean="0">
                <a:latin typeface="Gill Sans MT" panose="020B0502020104020203" pitchFamily="34" charset="0"/>
              </a:rPr>
              <a:t>Match the PSC to </a:t>
            </a:r>
            <a:r>
              <a:rPr lang="da-DK" b="1" dirty="0" err="1" smtClean="0">
                <a:latin typeface="Gill Sans MT" panose="020B0502020104020203" pitchFamily="34" charset="0"/>
              </a:rPr>
              <a:t>this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b="1" dirty="0" err="1" smtClean="0">
                <a:latin typeface="Gill Sans MT" panose="020B0502020104020203" pitchFamily="34" charset="0"/>
              </a:rPr>
              <a:t>analyzer</a:t>
            </a:r>
            <a:r>
              <a:rPr lang="da-DK" b="1" dirty="0" smtClean="0">
                <a:latin typeface="Gill Sans MT" panose="020B0502020104020203" pitchFamily="34" charset="0"/>
              </a:rPr>
              <a:t> </a:t>
            </a:r>
            <a:r>
              <a:rPr lang="da-DK" dirty="0" smtClean="0">
                <a:latin typeface="Gill Sans MT" panose="020B0502020104020203" pitchFamily="34" charset="0"/>
              </a:rPr>
              <a:t>and </a:t>
            </a:r>
            <a:r>
              <a:rPr lang="da-DK" dirty="0" err="1" smtClean="0">
                <a:latin typeface="Gill Sans MT" panose="020B0502020104020203" pitchFamily="34" charset="0"/>
              </a:rPr>
              <a:t>achieve</a:t>
            </a:r>
            <a:r>
              <a:rPr lang="da-DK" dirty="0" smtClean="0">
                <a:latin typeface="Gill Sans MT" panose="020B0502020104020203" pitchFamily="34" charset="0"/>
              </a:rPr>
              <a:t> </a:t>
            </a:r>
            <a:r>
              <a:rPr lang="da-DK" dirty="0" err="1" smtClean="0">
                <a:latin typeface="Gill Sans MT" panose="020B0502020104020203" pitchFamily="34" charset="0"/>
              </a:rPr>
              <a:t>unprecented</a:t>
            </a:r>
            <a:r>
              <a:rPr lang="da-DK" dirty="0" smtClean="0">
                <a:latin typeface="Gill Sans MT" panose="020B0502020104020203" pitchFamily="34" charset="0"/>
              </a:rPr>
              <a:t> flux and resolution at </a:t>
            </a:r>
            <a:r>
              <a:rPr lang="da-DK" dirty="0" err="1" smtClean="0">
                <a:latin typeface="Gill Sans MT" panose="020B0502020104020203" pitchFamily="34" charset="0"/>
              </a:rPr>
              <a:t>E</a:t>
            </a:r>
            <a:r>
              <a:rPr lang="da-DK" baseline="-25000" dirty="0" err="1" smtClean="0">
                <a:latin typeface="Gill Sans MT" panose="020B0502020104020203" pitchFamily="34" charset="0"/>
              </a:rPr>
              <a:t>i</a:t>
            </a:r>
            <a:r>
              <a:rPr lang="da-DK" dirty="0" smtClean="0">
                <a:latin typeface="Gill Sans MT" panose="020B0502020104020203" pitchFamily="34" charset="0"/>
              </a:rPr>
              <a:t> = 15 </a:t>
            </a:r>
            <a:r>
              <a:rPr lang="da-DK" dirty="0" err="1" smtClean="0">
                <a:latin typeface="Gill Sans MT" panose="020B0502020104020203" pitchFamily="34" charset="0"/>
              </a:rPr>
              <a:t>meV</a:t>
            </a:r>
            <a:endParaRPr lang="da-DK" dirty="0">
              <a:latin typeface="Gill Sans MT" panose="020B05020201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731" y="2507716"/>
            <a:ext cx="2006593" cy="1055802"/>
          </a:xfrm>
          <a:prstGeom prst="roundRect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9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Sample </a:t>
            </a:r>
            <a:r>
              <a:rPr lang="da-DK" b="1" dirty="0" err="1" smtClean="0">
                <a:latin typeface="Gill Sans"/>
              </a:rPr>
              <a:t>environment</a:t>
            </a:r>
            <a:endParaRPr lang="da-DK" b="1" dirty="0">
              <a:latin typeface="Gill San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9" y="3054507"/>
            <a:ext cx="4872578" cy="39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7039" y="4710633"/>
            <a:ext cx="3531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Gill Sans"/>
              </a:rPr>
              <a:t>BIFROST </a:t>
            </a:r>
            <a:r>
              <a:rPr lang="da-DK" sz="2000" dirty="0" err="1" smtClean="0">
                <a:latin typeface="Gill Sans"/>
              </a:rPr>
              <a:t>can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keep</a:t>
            </a:r>
            <a:endParaRPr lang="da-DK" sz="2000" dirty="0" smtClean="0">
              <a:latin typeface="Gill Sans"/>
            </a:endParaRPr>
          </a:p>
          <a:p>
            <a:r>
              <a:rPr lang="da-DK" sz="2000" dirty="0" err="1">
                <a:latin typeface="Gill Sans"/>
              </a:rPr>
              <a:t>e</a:t>
            </a:r>
            <a:r>
              <a:rPr lang="da-DK" sz="2000" dirty="0" err="1" smtClean="0">
                <a:latin typeface="Gill Sans"/>
              </a:rPr>
              <a:t>lastic</a:t>
            </a:r>
            <a:r>
              <a:rPr lang="da-DK" sz="2000" dirty="0" smtClean="0">
                <a:latin typeface="Gill Sans"/>
              </a:rPr>
              <a:t> sample </a:t>
            </a:r>
            <a:r>
              <a:rPr lang="da-DK" sz="2000" dirty="0" err="1" smtClean="0">
                <a:latin typeface="Gill Sans"/>
              </a:rPr>
              <a:t>environment</a:t>
            </a:r>
            <a:endParaRPr lang="da-DK" sz="2000" dirty="0" smtClean="0">
              <a:latin typeface="Gill Sans"/>
            </a:endParaRPr>
          </a:p>
          <a:p>
            <a:r>
              <a:rPr lang="da-DK" sz="2000" dirty="0" err="1" smtClean="0">
                <a:latin typeface="Gill Sans"/>
              </a:rPr>
              <a:t>scattering</a:t>
            </a:r>
            <a:r>
              <a:rPr lang="da-DK" sz="2000" dirty="0" smtClean="0">
                <a:latin typeface="Gill Sans"/>
              </a:rPr>
              <a:t> in the </a:t>
            </a:r>
            <a:r>
              <a:rPr lang="da-DK" sz="2000" dirty="0" err="1" smtClean="0">
                <a:latin typeface="Gill Sans"/>
              </a:rPr>
              <a:t>elastic</a:t>
            </a:r>
            <a:r>
              <a:rPr lang="da-DK" sz="2000" dirty="0" smtClean="0">
                <a:latin typeface="Gill Sans"/>
              </a:rPr>
              <a:t/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line due to the long </a:t>
            </a:r>
            <a:r>
              <a:rPr lang="da-DK" sz="2000" dirty="0" err="1" smtClean="0">
                <a:latin typeface="Gill Sans"/>
              </a:rPr>
              <a:t>flightpath</a:t>
            </a:r>
            <a:r>
              <a:rPr lang="da-DK" sz="2000" dirty="0" smtClean="0">
                <a:latin typeface="Gill Sans"/>
              </a:rPr>
              <a:t>!</a:t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/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Direct </a:t>
            </a:r>
            <a:r>
              <a:rPr lang="da-DK" sz="2000" dirty="0" err="1" smtClean="0">
                <a:latin typeface="Gill Sans"/>
              </a:rPr>
              <a:t>geometry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ToF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cannot</a:t>
            </a:r>
            <a:endParaRPr lang="da-DK" sz="2000" dirty="0" smtClean="0">
              <a:latin typeface="Gill Sans"/>
            </a:endParaRPr>
          </a:p>
        </p:txBody>
      </p:sp>
      <p:pic>
        <p:nvPicPr>
          <p:cNvPr id="7" name="Picture 2" descr="C:\Users\birk_j\Documents\arbejde\Camea\matlab\ToF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18" y="1533547"/>
            <a:ext cx="5407857" cy="30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96327" y="429846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 seasons, JPARC</a:t>
            </a:r>
          </a:p>
        </p:txBody>
      </p:sp>
    </p:spTree>
    <p:extLst>
      <p:ext uri="{BB962C8B-B14F-4D97-AF65-F5344CB8AC3E}">
        <p14:creationId xmlns:p14="http://schemas.microsoft.com/office/powerpoint/2010/main" val="30811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6106" y="72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>
                <a:latin typeface="Gill Sans"/>
              </a:rPr>
              <a:t>Main </a:t>
            </a:r>
            <a:r>
              <a:rPr lang="da-DK" b="1" dirty="0" err="1" smtClean="0">
                <a:latin typeface="Gill Sans"/>
              </a:rPr>
              <a:t>requirements</a:t>
            </a:r>
            <a:endParaRPr lang="da-DK" b="1" dirty="0">
              <a:latin typeface="Gill San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995056"/>
            <a:ext cx="4928260" cy="213755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 1.7 Å </a:t>
            </a:r>
            <a:r>
              <a:rPr lang="da-DK" sz="2400" dirty="0" err="1" smtClean="0"/>
              <a:t>bandwidth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Polychromatic</a:t>
            </a:r>
            <a:r>
              <a:rPr lang="da-DK" sz="2400" dirty="0" smtClean="0"/>
              <a:t> flux &gt; 10</a:t>
            </a:r>
            <a:r>
              <a:rPr lang="da-DK" sz="2400" baseline="30000" dirty="0" smtClean="0"/>
              <a:t>10</a:t>
            </a:r>
            <a:r>
              <a:rPr lang="da-DK" sz="2400" dirty="0" smtClean="0"/>
              <a:t> n/s/cm</a:t>
            </a:r>
            <a:r>
              <a:rPr lang="da-DK" sz="2400" baseline="30000" dirty="0" smtClean="0"/>
              <a:t>2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PSC: Pulse </a:t>
            </a:r>
            <a:r>
              <a:rPr lang="da-DK" sz="2400" dirty="0" err="1" smtClean="0"/>
              <a:t>duration</a:t>
            </a:r>
            <a:r>
              <a:rPr lang="da-DK" sz="2400" dirty="0" smtClean="0"/>
              <a:t> 0.1-3.1 ms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Beam </a:t>
            </a:r>
            <a:r>
              <a:rPr lang="da-DK" sz="2400" dirty="0" err="1" smtClean="0"/>
              <a:t>size</a:t>
            </a:r>
            <a:r>
              <a:rPr lang="da-DK" sz="2400" dirty="0" smtClean="0"/>
              <a:t>: 2x2 cm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Divergence</a:t>
            </a:r>
            <a:r>
              <a:rPr lang="da-DK" sz="2400" dirty="0" smtClean="0"/>
              <a:t> &lt; 0.75 </a:t>
            </a:r>
            <a:r>
              <a:rPr lang="da-DK" sz="2400" dirty="0" err="1" smtClean="0"/>
              <a:t>degrees</a:t>
            </a:r>
            <a:r>
              <a:rPr lang="el-GR" sz="2400" dirty="0"/>
              <a:t> </a:t>
            </a:r>
            <a:endParaRPr lang="da-DK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928260" y="2339439"/>
            <a:ext cx="4215740" cy="447699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Flexible E-resolution, 30-170 </a:t>
            </a:r>
            <a:r>
              <a:rPr lang="el-GR" sz="2400" dirty="0" smtClean="0"/>
              <a:t>μ</a:t>
            </a:r>
            <a:r>
              <a:rPr lang="da-DK" sz="2400" dirty="0" err="1" smtClean="0"/>
              <a:t>eV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Angular</a:t>
            </a:r>
            <a:r>
              <a:rPr lang="da-DK" sz="2400" dirty="0" smtClean="0"/>
              <a:t> resolution 0.7 </a:t>
            </a:r>
            <a:r>
              <a:rPr lang="da-DK" sz="2400" dirty="0" err="1" smtClean="0"/>
              <a:t>degrees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 10 analysers pr Q-</a:t>
            </a:r>
            <a:r>
              <a:rPr lang="da-DK" sz="2400" dirty="0" err="1" smtClean="0"/>
              <a:t>channel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Order </a:t>
            </a:r>
            <a:r>
              <a:rPr lang="da-DK" sz="2400" dirty="0" err="1" smtClean="0"/>
              <a:t>sorting</a:t>
            </a:r>
            <a:r>
              <a:rPr lang="da-DK" sz="2400" dirty="0" smtClean="0"/>
              <a:t> chopper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smtClean="0"/>
              <a:t>120 </a:t>
            </a:r>
            <a:r>
              <a:rPr lang="da-DK" sz="2400" dirty="0" err="1" smtClean="0"/>
              <a:t>degree</a:t>
            </a:r>
            <a:r>
              <a:rPr lang="da-DK" sz="2400" dirty="0" smtClean="0"/>
              <a:t> </a:t>
            </a:r>
            <a:r>
              <a:rPr lang="da-DK" sz="2400" dirty="0" err="1" smtClean="0"/>
              <a:t>angular</a:t>
            </a:r>
            <a:r>
              <a:rPr lang="da-DK" sz="2400" dirty="0" smtClean="0"/>
              <a:t> </a:t>
            </a:r>
            <a:r>
              <a:rPr lang="da-DK" sz="2400" dirty="0" err="1" smtClean="0"/>
              <a:t>coverage</a:t>
            </a:r>
            <a:endParaRPr lang="da-DK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Moveable</a:t>
            </a:r>
            <a:r>
              <a:rPr lang="da-DK" sz="2400" dirty="0" smtClean="0"/>
              <a:t> </a:t>
            </a:r>
            <a:r>
              <a:rPr lang="da-DK" sz="2400" dirty="0" err="1" smtClean="0"/>
              <a:t>evacuated</a:t>
            </a:r>
            <a:r>
              <a:rPr lang="da-DK" sz="2400" dirty="0" smtClean="0"/>
              <a:t> tank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Translateable</a:t>
            </a:r>
            <a:r>
              <a:rPr lang="da-DK" sz="2400" dirty="0" smtClean="0"/>
              <a:t> </a:t>
            </a:r>
            <a:r>
              <a:rPr lang="da-DK" sz="2400" dirty="0" err="1" smtClean="0"/>
              <a:t>filter+collimator</a:t>
            </a:r>
            <a:endParaRPr lang="da-DK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4940134"/>
            <a:ext cx="4928260" cy="191786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Temperatures</a:t>
            </a:r>
            <a:r>
              <a:rPr lang="da-DK" sz="2400" dirty="0" smtClean="0"/>
              <a:t> </a:t>
            </a:r>
            <a:r>
              <a:rPr lang="da-DK" sz="2400" dirty="0" err="1" smtClean="0"/>
              <a:t>below</a:t>
            </a:r>
            <a:r>
              <a:rPr lang="da-DK" sz="2400" dirty="0" smtClean="0"/>
              <a:t> 50 mK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Magnetic</a:t>
            </a:r>
            <a:r>
              <a:rPr lang="da-DK" sz="2400" dirty="0" smtClean="0"/>
              <a:t> </a:t>
            </a:r>
            <a:r>
              <a:rPr lang="da-DK" sz="2400" dirty="0" err="1" smtClean="0"/>
              <a:t>fields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15 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a-DK" sz="2400" dirty="0" err="1" smtClean="0"/>
              <a:t>Pressures</a:t>
            </a:r>
            <a:r>
              <a:rPr lang="da-DK" sz="2400" dirty="0" smtClean="0"/>
              <a:t> </a:t>
            </a:r>
            <a:r>
              <a:rPr lang="da-DK" sz="2400" dirty="0" err="1" smtClean="0"/>
              <a:t>above</a:t>
            </a:r>
            <a:r>
              <a:rPr lang="da-DK" sz="2400" dirty="0" smtClean="0"/>
              <a:t> 2 GPa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213" y="152600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latin typeface="Gill Sans"/>
              </a:rPr>
              <a:t>Primary</a:t>
            </a:r>
            <a:r>
              <a:rPr lang="da-DK" sz="2400" b="1" dirty="0" smtClean="0">
                <a:latin typeface="Gill Sans"/>
              </a:rPr>
              <a:t> </a:t>
            </a:r>
            <a:r>
              <a:rPr lang="da-DK" sz="2400" b="1" dirty="0" err="1" smtClean="0">
                <a:latin typeface="Gill Sans"/>
              </a:rPr>
              <a:t>spectrometer</a:t>
            </a:r>
            <a:endParaRPr lang="da-DK" sz="2400" b="1" dirty="0">
              <a:latin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973" y="1825813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 smtClean="0">
                <a:latin typeface="Gill Sans"/>
              </a:rPr>
              <a:t>Secondary</a:t>
            </a:r>
            <a:r>
              <a:rPr lang="da-DK" sz="2400" b="1" dirty="0" smtClean="0">
                <a:latin typeface="Gill Sans"/>
              </a:rPr>
              <a:t> </a:t>
            </a:r>
            <a:r>
              <a:rPr lang="da-DK" sz="2400" b="1" dirty="0" err="1" smtClean="0">
                <a:latin typeface="Gill Sans"/>
              </a:rPr>
              <a:t>spectrometer</a:t>
            </a:r>
            <a:endParaRPr lang="da-DK" sz="2400" b="1" dirty="0"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561" y="447846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latin typeface="Gill Sans"/>
              </a:rPr>
              <a:t>Sample </a:t>
            </a:r>
            <a:r>
              <a:rPr lang="da-DK" sz="2400" b="1" dirty="0" err="1" smtClean="0">
                <a:latin typeface="Gill Sans"/>
              </a:rPr>
              <a:t>environment</a:t>
            </a:r>
            <a:endParaRPr lang="da-DK" sz="24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618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96106" y="728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"/>
              </a:rPr>
              <a:t>Schedule 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considerations</a:t>
            </a:r>
            <a:endParaRPr lang="da-DK" b="1" dirty="0">
              <a:latin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5808" y="1522285"/>
            <a:ext cx="77669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PSI CAMEA → </a:t>
            </a:r>
            <a:r>
              <a:rPr lang="da-DK" sz="2000" dirty="0" err="1" smtClean="0">
                <a:latin typeface="Gill Sans"/>
              </a:rPr>
              <a:t>Many</a:t>
            </a:r>
            <a:r>
              <a:rPr lang="da-DK" sz="2000" dirty="0" smtClean="0">
                <a:latin typeface="Gill Sans"/>
              </a:rPr>
              <a:t> of the </a:t>
            </a:r>
            <a:r>
              <a:rPr lang="da-DK" sz="2000" dirty="0" err="1" smtClean="0">
                <a:latin typeface="Gill Sans"/>
              </a:rPr>
              <a:t>technical</a:t>
            </a:r>
            <a:r>
              <a:rPr lang="da-DK" sz="2000" dirty="0" smtClean="0">
                <a:latin typeface="Gill Sans"/>
              </a:rPr>
              <a:t> solutions and the </a:t>
            </a:r>
            <a:r>
              <a:rPr lang="da-DK" sz="2000" dirty="0" err="1" smtClean="0">
                <a:latin typeface="Gill Sans"/>
              </a:rPr>
              <a:t>prototyping</a:t>
            </a:r>
            <a:r>
              <a:rPr lang="da-DK" sz="2000" dirty="0">
                <a:latin typeface="Gill Sans"/>
              </a:rPr>
              <a:t/>
            </a:r>
            <a:br>
              <a:rPr lang="da-DK" sz="2000" dirty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regarding</a:t>
            </a:r>
            <a:r>
              <a:rPr lang="da-DK" sz="2000" dirty="0">
                <a:latin typeface="Gill Sans"/>
              </a:rPr>
              <a:t> </a:t>
            </a:r>
            <a:r>
              <a:rPr lang="da-DK" sz="2000" dirty="0" smtClean="0">
                <a:latin typeface="Gill Sans"/>
              </a:rPr>
              <a:t>the </a:t>
            </a:r>
            <a:r>
              <a:rPr lang="da-DK" sz="2000" dirty="0" err="1" smtClean="0">
                <a:latin typeface="Gill Sans"/>
              </a:rPr>
              <a:t>secondary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spectrometer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are</a:t>
            </a:r>
            <a:r>
              <a:rPr lang="da-DK" sz="2000" dirty="0" smtClean="0">
                <a:latin typeface="Gill Sans"/>
              </a:rPr>
              <a:t> in </a:t>
            </a:r>
            <a:r>
              <a:rPr lang="da-DK" sz="2000" dirty="0" err="1" smtClean="0">
                <a:latin typeface="Gill Sans"/>
              </a:rPr>
              <a:t>place</a:t>
            </a:r>
            <a:r>
              <a:rPr lang="da-DK" sz="2000" dirty="0" smtClean="0">
                <a:latin typeface="Gill Sans"/>
              </a:rPr>
              <a:t>:</a:t>
            </a:r>
            <a:br>
              <a:rPr lang="da-DK" sz="2000" dirty="0" smtClean="0">
                <a:latin typeface="Gill Sans"/>
              </a:rPr>
            </a:br>
            <a:r>
              <a:rPr lang="da-DK" sz="2000" dirty="0" smtClean="0">
                <a:latin typeface="Gill Sans"/>
              </a:rPr>
              <a:t>PG holders, crosstalk </a:t>
            </a:r>
            <a:r>
              <a:rPr lang="da-DK" sz="2000" dirty="0" err="1" smtClean="0">
                <a:latin typeface="Gill Sans"/>
              </a:rPr>
              <a:t>shielding</a:t>
            </a:r>
            <a:r>
              <a:rPr lang="da-DK" sz="2000" dirty="0" smtClean="0">
                <a:latin typeface="Gill Sans"/>
              </a:rPr>
              <a:t>, Be-filter.</a:t>
            </a:r>
          </a:p>
          <a:p>
            <a:endParaRPr lang="da-DK" sz="2400" dirty="0">
              <a:latin typeface="Gill Sans"/>
            </a:endParaRPr>
          </a:p>
          <a:p>
            <a:r>
              <a:rPr lang="da-DK" sz="2400" dirty="0" smtClean="0">
                <a:latin typeface="Gill Sans"/>
              </a:rPr>
              <a:t>The Bifrost team is </a:t>
            </a:r>
            <a:r>
              <a:rPr lang="da-DK" sz="2400" dirty="0" err="1" smtClean="0">
                <a:latin typeface="Gill Sans"/>
              </a:rPr>
              <a:t>strong</a:t>
            </a:r>
            <a:r>
              <a:rPr lang="da-DK" sz="2400" dirty="0" smtClean="0">
                <a:latin typeface="Gill Sans"/>
              </a:rPr>
              <a:t>, </a:t>
            </a: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believe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we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can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be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ready</a:t>
            </a:r>
            <a:r>
              <a:rPr lang="da-DK" sz="2400" dirty="0" smtClean="0">
                <a:latin typeface="Gill Sans"/>
              </a:rPr>
              <a:t> 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for </a:t>
            </a:r>
            <a:r>
              <a:rPr lang="da-DK" sz="2400" b="1" dirty="0" smtClean="0">
                <a:latin typeface="Gill Sans"/>
              </a:rPr>
              <a:t>user operation in 2023. </a:t>
            </a:r>
            <a:endParaRPr lang="da-DK" sz="2400" b="1" dirty="0">
              <a:latin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16" y="4044879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IFE: </a:t>
            </a:r>
            <a:r>
              <a:rPr lang="da-DK" dirty="0" err="1" smtClean="0">
                <a:latin typeface="Gill Sans"/>
              </a:rPr>
              <a:t>Shielding</a:t>
            </a:r>
            <a:endParaRPr lang="da-DK" dirty="0" smtClean="0">
              <a:latin typeface="Gill Sans"/>
            </a:endParaRPr>
          </a:p>
          <a:p>
            <a:r>
              <a:rPr lang="da-DK" i="1" dirty="0" err="1">
                <a:latin typeface="Gill Sans"/>
              </a:rPr>
              <a:t>Rodion</a:t>
            </a:r>
            <a:r>
              <a:rPr lang="da-DK" i="1" dirty="0">
                <a:latin typeface="Gill Sans"/>
              </a:rPr>
              <a:t> </a:t>
            </a:r>
            <a:r>
              <a:rPr lang="da-DK" i="1" dirty="0" err="1">
                <a:latin typeface="Gill Sans"/>
              </a:rPr>
              <a:t>Kolevatov</a:t>
            </a:r>
            <a:endParaRPr lang="da-DK" i="1" dirty="0">
              <a:latin typeface="Gill Sans"/>
            </a:endParaRPr>
          </a:p>
          <a:p>
            <a:r>
              <a:rPr lang="da-DK" i="1" dirty="0">
                <a:latin typeface="Gill Sans"/>
              </a:rPr>
              <a:t>Isabel </a:t>
            </a:r>
            <a:r>
              <a:rPr lang="da-DK" i="1" dirty="0" err="1">
                <a:latin typeface="Gill Sans"/>
              </a:rPr>
              <a:t>Jansa</a:t>
            </a:r>
            <a:r>
              <a:rPr lang="da-DK" i="1" dirty="0">
                <a:latin typeface="Gill Sans"/>
              </a:rPr>
              <a:t> </a:t>
            </a:r>
            <a:r>
              <a:rPr lang="da-DK" i="1" dirty="0" err="1">
                <a:latin typeface="Gill Sans"/>
              </a:rPr>
              <a:t>Llamas</a:t>
            </a:r>
            <a:endParaRPr lang="da-DK" i="1" dirty="0">
              <a:latin typeface="Gill Sans"/>
            </a:endParaRPr>
          </a:p>
          <a:p>
            <a:endParaRPr lang="da-DK" dirty="0"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5016" y="380472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LLB: </a:t>
            </a:r>
            <a:r>
              <a:rPr lang="da-DK" dirty="0" err="1" smtClean="0">
                <a:latin typeface="Gill Sans"/>
              </a:rPr>
              <a:t>Detectors</a:t>
            </a:r>
            <a:r>
              <a:rPr lang="da-DK" dirty="0" smtClean="0">
                <a:latin typeface="Gill Sans"/>
              </a:rPr>
              <a:t>, tank design</a:t>
            </a:r>
            <a:br>
              <a:rPr lang="da-DK" dirty="0" smtClean="0">
                <a:latin typeface="Gill Sans"/>
              </a:rPr>
            </a:br>
            <a:r>
              <a:rPr lang="da-DK" dirty="0" err="1" smtClean="0">
                <a:latin typeface="Gill Sans"/>
              </a:rPr>
              <a:t>polarization</a:t>
            </a:r>
            <a:r>
              <a:rPr lang="da-DK" dirty="0" smtClean="0">
                <a:latin typeface="Gill Sans"/>
              </a:rPr>
              <a:t>, choppers</a:t>
            </a:r>
          </a:p>
          <a:p>
            <a:r>
              <a:rPr lang="da-DK" i="1" dirty="0">
                <a:latin typeface="Gill Sans"/>
              </a:rPr>
              <a:t>Philippe </a:t>
            </a:r>
            <a:r>
              <a:rPr lang="da-DK" i="1" dirty="0" err="1">
                <a:latin typeface="Gill Sans"/>
              </a:rPr>
              <a:t>Bourges</a:t>
            </a:r>
            <a:endParaRPr lang="da-DK" i="1" dirty="0">
              <a:latin typeface="Gill Sans"/>
            </a:endParaRPr>
          </a:p>
          <a:p>
            <a:r>
              <a:rPr lang="da-DK" i="1" dirty="0" err="1">
                <a:latin typeface="Gill Sans"/>
              </a:rPr>
              <a:t>Sylvain</a:t>
            </a:r>
            <a:r>
              <a:rPr lang="da-DK" i="1" dirty="0">
                <a:latin typeface="Gill Sans"/>
              </a:rPr>
              <a:t> </a:t>
            </a:r>
            <a:r>
              <a:rPr lang="da-DK" i="1" dirty="0" err="1">
                <a:latin typeface="Gill Sans"/>
              </a:rPr>
              <a:t>Rodrigues</a:t>
            </a:r>
            <a:endParaRPr lang="da-DK" i="1" dirty="0">
              <a:latin typeface="Gill Sans"/>
            </a:endParaRPr>
          </a:p>
          <a:p>
            <a:endParaRPr lang="da-DK" dirty="0"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7168" y="5034709"/>
            <a:ext cx="3142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PSI: </a:t>
            </a:r>
            <a:r>
              <a:rPr lang="da-DK" dirty="0" smtClean="0">
                <a:latin typeface="Gill Sans"/>
              </a:rPr>
              <a:t>Guide, </a:t>
            </a:r>
            <a:r>
              <a:rPr lang="da-DK" dirty="0" err="1" smtClean="0">
                <a:latin typeface="Gill Sans"/>
              </a:rPr>
              <a:t>Vacuum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housing</a:t>
            </a:r>
            <a:r>
              <a:rPr lang="da-DK" dirty="0" smtClean="0">
                <a:latin typeface="Gill Sans"/>
              </a:rPr>
              <a:t/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Be-filter, </a:t>
            </a:r>
            <a:r>
              <a:rPr lang="da-DK" dirty="0" err="1" smtClean="0">
                <a:latin typeface="Gill Sans"/>
              </a:rPr>
              <a:t>prototyping</a:t>
            </a:r>
            <a:endParaRPr lang="da-DK" dirty="0" smtClean="0">
              <a:latin typeface="Gill Sans"/>
            </a:endParaRPr>
          </a:p>
          <a:p>
            <a:r>
              <a:rPr lang="da-DK" i="1" dirty="0" smtClean="0">
                <a:latin typeface="Gill Sans"/>
              </a:rPr>
              <a:t>Jonas Okkels Birk</a:t>
            </a:r>
            <a:endParaRPr lang="da-DK" i="1" dirty="0">
              <a:latin typeface="Gill Sans"/>
            </a:endParaRPr>
          </a:p>
          <a:p>
            <a:r>
              <a:rPr lang="da-DK" i="1" dirty="0" smtClean="0">
                <a:latin typeface="Gill Sans"/>
              </a:rPr>
              <a:t>Christof </a:t>
            </a:r>
            <a:r>
              <a:rPr lang="da-DK" i="1" dirty="0" err="1" smtClean="0">
                <a:latin typeface="Gill Sans"/>
              </a:rPr>
              <a:t>Niedermayer</a:t>
            </a:r>
            <a:endParaRPr lang="da-DK" i="1" dirty="0" smtClean="0">
              <a:latin typeface="Gill Sans"/>
            </a:endParaRPr>
          </a:p>
          <a:p>
            <a:r>
              <a:rPr lang="da-DK" i="1" dirty="0" smtClean="0">
                <a:latin typeface="Gill Sans"/>
              </a:rPr>
              <a:t>Felix </a:t>
            </a:r>
            <a:r>
              <a:rPr lang="da-DK" i="1" dirty="0" err="1" smtClean="0">
                <a:latin typeface="Gill Sans"/>
              </a:rPr>
              <a:t>Groitl</a:t>
            </a:r>
            <a:endParaRPr lang="da-DK" i="1" dirty="0"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16" y="5368440"/>
            <a:ext cx="2467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KU: </a:t>
            </a:r>
            <a:r>
              <a:rPr lang="da-DK" dirty="0" smtClean="0">
                <a:latin typeface="Gill Sans"/>
              </a:rPr>
              <a:t>Guide design and</a:t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more </a:t>
            </a:r>
          </a:p>
          <a:p>
            <a:r>
              <a:rPr lang="da-DK" i="1" dirty="0" smtClean="0">
                <a:latin typeface="Gill Sans"/>
              </a:rPr>
              <a:t>Kim </a:t>
            </a:r>
            <a:r>
              <a:rPr lang="da-DK" i="1" dirty="0" err="1" smtClean="0">
                <a:latin typeface="Gill Sans"/>
              </a:rPr>
              <a:t>Lefmann</a:t>
            </a:r>
            <a:endParaRPr lang="da-DK" i="1" dirty="0" smtClean="0">
              <a:latin typeface="Gill Sans"/>
            </a:endParaRPr>
          </a:p>
          <a:p>
            <a:r>
              <a:rPr lang="da-DK" i="1" dirty="0" smtClean="0">
                <a:latin typeface="Gill Sans"/>
              </a:rPr>
              <a:t>Martin Olsen</a:t>
            </a:r>
          </a:p>
          <a:p>
            <a:r>
              <a:rPr lang="da-DK" i="1" dirty="0" smtClean="0">
                <a:latin typeface="Gill Sans"/>
              </a:rPr>
              <a:t>Sonja Holm</a:t>
            </a:r>
            <a:endParaRPr lang="da-DK" i="1" dirty="0">
              <a:latin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1537" y="5368440"/>
            <a:ext cx="25827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Gill Sans"/>
              </a:rPr>
              <a:t>DTU: </a:t>
            </a:r>
            <a:r>
              <a:rPr lang="da-DK" dirty="0" smtClean="0">
                <a:latin typeface="Gill Sans"/>
              </a:rPr>
              <a:t>Management </a:t>
            </a:r>
            <a:br>
              <a:rPr lang="da-DK" dirty="0" smtClean="0">
                <a:latin typeface="Gill Sans"/>
              </a:rPr>
            </a:br>
            <a:r>
              <a:rPr lang="da-DK" dirty="0" smtClean="0">
                <a:latin typeface="Gill Sans"/>
              </a:rPr>
              <a:t>and more </a:t>
            </a:r>
          </a:p>
          <a:p>
            <a:r>
              <a:rPr lang="da-DK" i="1" dirty="0" smtClean="0">
                <a:latin typeface="Gill Sans"/>
              </a:rPr>
              <a:t>Niels Bech Christensen</a:t>
            </a:r>
            <a:br>
              <a:rPr lang="da-DK" i="1" dirty="0" smtClean="0">
                <a:latin typeface="Gill Sans"/>
              </a:rPr>
            </a:br>
            <a:r>
              <a:rPr lang="da-DK" i="1" dirty="0" smtClean="0">
                <a:latin typeface="Gill Sans"/>
              </a:rPr>
              <a:t>Rasmus Toft-Petersen</a:t>
            </a:r>
            <a:br>
              <a:rPr lang="da-DK" i="1" dirty="0" smtClean="0">
                <a:latin typeface="Gill Sans"/>
              </a:rPr>
            </a:br>
            <a:r>
              <a:rPr lang="da-DK" i="1" dirty="0" err="1" smtClean="0">
                <a:latin typeface="Gill Sans"/>
              </a:rPr>
              <a:t>Lead</a:t>
            </a:r>
            <a:r>
              <a:rPr lang="da-DK" i="1" dirty="0" smtClean="0">
                <a:latin typeface="Gill Sans"/>
              </a:rPr>
              <a:t> </a:t>
            </a:r>
            <a:r>
              <a:rPr lang="da-DK" i="1" dirty="0" err="1" smtClean="0">
                <a:latin typeface="Gill Sans"/>
              </a:rPr>
              <a:t>engineer</a:t>
            </a:r>
            <a:endParaRPr lang="da-DK" i="1" dirty="0">
              <a:latin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0682" y="4136276"/>
            <a:ext cx="2683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>
                <a:latin typeface="Gill Sans"/>
              </a:rPr>
              <a:t>Wigner</a:t>
            </a:r>
            <a:r>
              <a:rPr lang="da-DK" b="1" dirty="0" smtClean="0">
                <a:latin typeface="Gill Sans"/>
              </a:rPr>
              <a:t>: </a:t>
            </a:r>
            <a:r>
              <a:rPr lang="da-DK" dirty="0" smtClean="0">
                <a:latin typeface="Gill Sans"/>
              </a:rPr>
              <a:t> </a:t>
            </a:r>
            <a:r>
              <a:rPr lang="da-DK" dirty="0" err="1" smtClean="0">
                <a:latin typeface="Gill Sans"/>
              </a:rPr>
              <a:t>Slow</a:t>
            </a:r>
            <a:r>
              <a:rPr lang="da-DK" dirty="0" smtClean="0">
                <a:latin typeface="Gill Sans"/>
              </a:rPr>
              <a:t> choppers</a:t>
            </a:r>
          </a:p>
          <a:p>
            <a:r>
              <a:rPr lang="da-DK" i="1" dirty="0" err="1" smtClean="0">
                <a:latin typeface="Gill Sans"/>
              </a:rPr>
              <a:t>Marton</a:t>
            </a:r>
            <a:r>
              <a:rPr lang="da-DK" i="1" dirty="0" smtClean="0">
                <a:latin typeface="Gill Sans"/>
              </a:rPr>
              <a:t> Marko</a:t>
            </a:r>
            <a:endParaRPr lang="da-DK" i="1" dirty="0">
              <a:latin typeface="Gill San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548" y="3956680"/>
            <a:ext cx="2415941" cy="1078029"/>
          </a:xfrm>
          <a:prstGeom prst="roundRect">
            <a:avLst/>
          </a:prstGeom>
          <a:solidFill>
            <a:schemeClr val="accent4">
              <a:lumMod val="75000"/>
              <a:alpha val="41000"/>
            </a:schemeClr>
          </a:solidFill>
          <a:ln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ounded Rectangle 14"/>
          <p:cNvSpPr/>
          <p:nvPr/>
        </p:nvSpPr>
        <p:spPr>
          <a:xfrm>
            <a:off x="2858520" y="3804728"/>
            <a:ext cx="3196567" cy="1229981"/>
          </a:xfrm>
          <a:prstGeom prst="roundRect">
            <a:avLst/>
          </a:prstGeom>
          <a:solidFill>
            <a:schemeClr val="accent4">
              <a:lumMod val="75000"/>
              <a:alpha val="41000"/>
            </a:schemeClr>
          </a:solidFill>
          <a:ln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ounded Rectangle 15"/>
          <p:cNvSpPr/>
          <p:nvPr/>
        </p:nvSpPr>
        <p:spPr>
          <a:xfrm>
            <a:off x="134285" y="5282056"/>
            <a:ext cx="2574673" cy="1563712"/>
          </a:xfrm>
          <a:prstGeom prst="roundRect">
            <a:avLst/>
          </a:prstGeom>
          <a:solidFill>
            <a:schemeClr val="accent4">
              <a:lumMod val="75000"/>
              <a:alpha val="41000"/>
            </a:schemeClr>
          </a:solidFill>
          <a:ln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ounded Rectangle 16"/>
          <p:cNvSpPr/>
          <p:nvPr/>
        </p:nvSpPr>
        <p:spPr>
          <a:xfrm>
            <a:off x="2873126" y="5294288"/>
            <a:ext cx="2701169" cy="1563712"/>
          </a:xfrm>
          <a:prstGeom prst="roundRect">
            <a:avLst/>
          </a:prstGeom>
          <a:solidFill>
            <a:schemeClr val="accent4">
              <a:lumMod val="75000"/>
              <a:alpha val="41000"/>
            </a:schemeClr>
          </a:solidFill>
          <a:ln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ounded Rectangle 17"/>
          <p:cNvSpPr/>
          <p:nvPr/>
        </p:nvSpPr>
        <p:spPr>
          <a:xfrm>
            <a:off x="5951216" y="4948325"/>
            <a:ext cx="3168672" cy="1654356"/>
          </a:xfrm>
          <a:prstGeom prst="roundRect">
            <a:avLst/>
          </a:prstGeom>
          <a:solidFill>
            <a:schemeClr val="accent4">
              <a:lumMod val="75000"/>
              <a:alpha val="41000"/>
            </a:schemeClr>
          </a:solidFill>
          <a:ln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ounded Rectangle 18"/>
          <p:cNvSpPr/>
          <p:nvPr/>
        </p:nvSpPr>
        <p:spPr>
          <a:xfrm>
            <a:off x="6446614" y="4044878"/>
            <a:ext cx="2673274" cy="822965"/>
          </a:xfrm>
          <a:prstGeom prst="roundRect">
            <a:avLst/>
          </a:prstGeom>
          <a:solidFill>
            <a:schemeClr val="accent4">
              <a:lumMod val="75000"/>
              <a:alpha val="41000"/>
            </a:schemeClr>
          </a:solidFill>
          <a:ln>
            <a:solidFill>
              <a:schemeClr val="accent1">
                <a:shade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60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 MT" panose="020B0502020104020203" pitchFamily="34" charset="0"/>
              </a:rPr>
              <a:t>Outline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11" y="1610316"/>
            <a:ext cx="329288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Science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Operating </a:t>
            </a:r>
            <a:r>
              <a:rPr lang="da-DK" sz="2800" dirty="0" err="1" smtClean="0">
                <a:latin typeface="Gill Sans MT" panose="020B0502020104020203" pitchFamily="34" charset="0"/>
              </a:rPr>
              <a:t>principle</a:t>
            </a:r>
            <a:endParaRPr lang="da-DK" sz="28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Gill Sans MT" panose="020B0502020104020203" pitchFamily="34" charset="0"/>
              </a:rPr>
              <a:t>Technical </a:t>
            </a:r>
            <a:br>
              <a:rPr lang="da-DK" sz="2800" dirty="0" smtClean="0">
                <a:latin typeface="Gill Sans MT" panose="020B0502020104020203" pitchFamily="34" charset="0"/>
              </a:rPr>
            </a:br>
            <a:r>
              <a:rPr lang="da-DK" sz="2800" dirty="0" err="1" smtClean="0">
                <a:latin typeface="Gill Sans MT" panose="020B0502020104020203" pitchFamily="34" charset="0"/>
              </a:rPr>
              <a:t>requirements</a:t>
            </a:r>
            <a:endParaRPr lang="da-DK" sz="28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026" name="Picture 2" descr="Image result for BIFR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01" y="3037329"/>
            <a:ext cx="5728300" cy="38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96106" y="728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"/>
              </a:rPr>
              <a:t>Schedule </a:t>
            </a:r>
            <a:br>
              <a:rPr lang="da-DK" b="1" dirty="0" smtClean="0">
                <a:latin typeface="Gill Sans"/>
              </a:rPr>
            </a:br>
            <a:r>
              <a:rPr lang="da-DK" b="1" dirty="0" err="1" smtClean="0">
                <a:latin typeface="Gill Sans"/>
              </a:rPr>
              <a:t>considerations</a:t>
            </a:r>
            <a:endParaRPr lang="da-DK" b="1" dirty="0">
              <a:latin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724" y="1771049"/>
            <a:ext cx="80682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Focus on </a:t>
            </a:r>
            <a:r>
              <a:rPr lang="da-DK" sz="2400" dirty="0" err="1" smtClean="0">
                <a:latin typeface="Gill Sans"/>
              </a:rPr>
              <a:t>settling</a:t>
            </a:r>
            <a:r>
              <a:rPr lang="da-DK" sz="2400" dirty="0" smtClean="0">
                <a:latin typeface="Gill Sans"/>
              </a:rPr>
              <a:t> the guide design – </a:t>
            </a:r>
            <a:r>
              <a:rPr lang="da-DK" sz="2400" dirty="0" err="1" smtClean="0">
                <a:latin typeface="Gill Sans"/>
              </a:rPr>
              <a:t>early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procurement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of </a:t>
            </a:r>
            <a:r>
              <a:rPr lang="da-DK" sz="2400" dirty="0" err="1" smtClean="0">
                <a:latin typeface="Gill Sans"/>
              </a:rPr>
              <a:t>monolith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insert</a:t>
            </a:r>
            <a:r>
              <a:rPr lang="da-DK" sz="2400" dirty="0" smtClean="0">
                <a:latin typeface="Gill Sans"/>
              </a:rPr>
              <a:t/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2017 </a:t>
            </a:r>
            <a:r>
              <a:rPr lang="da-DK" sz="2400" dirty="0" err="1" smtClean="0">
                <a:latin typeface="Gill Sans"/>
              </a:rPr>
              <a:t>will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mainly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focus</a:t>
            </a:r>
            <a:r>
              <a:rPr lang="da-DK" sz="2400" dirty="0" smtClean="0">
                <a:latin typeface="Gill Sans"/>
              </a:rPr>
              <a:t> on guide design, chopper design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and </a:t>
            </a:r>
            <a:r>
              <a:rPr lang="da-DK" sz="2400" dirty="0" err="1" smtClean="0">
                <a:latin typeface="Gill Sans"/>
              </a:rPr>
              <a:t>shielding</a:t>
            </a:r>
            <a:r>
              <a:rPr lang="da-DK" sz="2400" dirty="0" smtClean="0">
                <a:latin typeface="Gill Sans"/>
              </a:rPr>
              <a:t> design</a:t>
            </a:r>
            <a:br>
              <a:rPr lang="da-DK" sz="2400" dirty="0" smtClean="0">
                <a:latin typeface="Gill Sans"/>
              </a:rPr>
            </a:br>
            <a:endParaRPr lang="da-DK" sz="2400" dirty="0" smtClean="0">
              <a:latin typeface="Gill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Gill Sans"/>
              </a:rPr>
              <a:t>Tank and </a:t>
            </a:r>
            <a:r>
              <a:rPr lang="da-DK" sz="2400" dirty="0" err="1" smtClean="0">
                <a:latin typeface="Gill Sans"/>
              </a:rPr>
              <a:t>detailed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detector</a:t>
            </a:r>
            <a:r>
              <a:rPr lang="da-DK" sz="2400" dirty="0" smtClean="0">
                <a:latin typeface="Gill Sans"/>
              </a:rPr>
              <a:t> design </a:t>
            </a:r>
            <a:r>
              <a:rPr lang="da-DK" sz="2400" dirty="0" err="1" smtClean="0">
                <a:latin typeface="Gill Sans"/>
              </a:rPr>
              <a:t>will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be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settled</a:t>
            </a:r>
            <a:r>
              <a:rPr lang="da-DK" sz="2400" dirty="0" smtClean="0">
                <a:latin typeface="Gill Sans"/>
              </a:rPr>
              <a:t> end of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2017, start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Gill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err="1" smtClean="0">
                <a:latin typeface="Gill Sans"/>
              </a:rPr>
              <a:t>Possible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early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procurement</a:t>
            </a:r>
            <a:r>
              <a:rPr lang="da-DK" sz="2400" dirty="0" smtClean="0">
                <a:latin typeface="Gill Sans"/>
              </a:rPr>
              <a:t> of guide, choppers and</a:t>
            </a:r>
            <a:br>
              <a:rPr lang="da-DK" sz="2400" dirty="0" smtClean="0">
                <a:latin typeface="Gill Sans"/>
              </a:rPr>
            </a:br>
            <a:r>
              <a:rPr lang="da-DK" sz="2400" dirty="0" smtClean="0">
                <a:latin typeface="Gill Sans"/>
              </a:rPr>
              <a:t>the more </a:t>
            </a:r>
            <a:r>
              <a:rPr lang="da-DK" sz="2400" dirty="0" err="1" smtClean="0">
                <a:latin typeface="Gill Sans"/>
              </a:rPr>
              <a:t>complicated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shielding</a:t>
            </a:r>
            <a:r>
              <a:rPr lang="da-DK" sz="2400" dirty="0" smtClean="0">
                <a:latin typeface="Gill Sans"/>
              </a:rPr>
              <a:t> parts.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450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err="1" smtClean="0">
                <a:latin typeface="Gill Sans"/>
              </a:rPr>
              <a:t>Thank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you</a:t>
            </a:r>
            <a:r>
              <a:rPr lang="da-DK" b="1" dirty="0" smtClean="0">
                <a:latin typeface="Gill Sans"/>
              </a:rPr>
              <a:t> for </a:t>
            </a:r>
            <a:r>
              <a:rPr lang="da-DK" b="1" dirty="0" err="1" smtClean="0">
                <a:latin typeface="Gill Sans"/>
              </a:rPr>
              <a:t>your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attention</a:t>
            </a:r>
            <a:endParaRPr lang="da-DK" b="1" dirty="0">
              <a:latin typeface="Gill Sans"/>
            </a:endParaRPr>
          </a:p>
        </p:txBody>
      </p:sp>
      <p:pic>
        <p:nvPicPr>
          <p:cNvPr id="6" name="Picture 2" descr="C:\Users\nbch\Desktop\ESS\ECNS\Logos\DTU\DTU UK 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31"/>
          <a:stretch/>
        </p:blipFill>
        <p:spPr bwMode="auto">
          <a:xfrm>
            <a:off x="1646510" y="1777046"/>
            <a:ext cx="1019688" cy="13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bch\Desktop\ESS\ECNS\Logos\KU\logo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6" y="1777046"/>
            <a:ext cx="900711" cy="8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bch\Desktop\ESS\ECNS\Logos\EPFL\EPFL-Logo-RVB-9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35" y="5385776"/>
            <a:ext cx="2053066" cy="9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www.hpc-ch.org/wp-content/uploads/2013/01/PSI-Logo-300x1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4" y="5268154"/>
            <a:ext cx="2710360" cy="11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nbch\Desktop\ESS\ECNS\Logos\Wigner\wigner_logo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23" y="2087995"/>
            <a:ext cx="3213897" cy="11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1" y="3767897"/>
            <a:ext cx="5034314" cy="9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-llb.cea.fr/Images/LogoLL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3390742"/>
            <a:ext cx="2387065" cy="14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9064" y="24207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Bifrost motivation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226" y="2176464"/>
            <a:ext cx="2305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 smtClean="0">
                <a:latin typeface="Gill Sans"/>
                <a:cs typeface="Times" panose="02020603050405020304" pitchFamily="18" charset="0"/>
              </a:rPr>
              <a:t>Flux in </a:t>
            </a:r>
            <a:r>
              <a:rPr lang="da-DK" sz="2400" dirty="0" err="1" smtClean="0">
                <a:latin typeface="Gill Sans"/>
                <a:cs typeface="Times" panose="02020603050405020304" pitchFamily="18" charset="0"/>
              </a:rPr>
              <a:t>reactor</a:t>
            </a:r>
            <a:r>
              <a:rPr lang="da-DK" sz="2400" dirty="0" smtClean="0">
                <a:latin typeface="Gill Sans"/>
                <a:cs typeface="Times" panose="02020603050405020304" pitchFamily="18" charset="0"/>
              </a:rPr>
              <a:t>: </a:t>
            </a:r>
          </a:p>
          <a:p>
            <a:r>
              <a:rPr lang="da-DK" sz="2400" b="1" dirty="0" smtClean="0">
                <a:latin typeface="Gill Sans"/>
                <a:cs typeface="Times" panose="02020603050405020304" pitchFamily="18" charset="0"/>
              </a:rPr>
              <a:t>10</a:t>
            </a:r>
            <a:r>
              <a:rPr lang="da-DK" sz="2400" b="1" baseline="30000" dirty="0" smtClean="0">
                <a:latin typeface="Gill Sans"/>
                <a:cs typeface="Times" panose="02020603050405020304" pitchFamily="18" charset="0"/>
              </a:rPr>
              <a:t>15</a:t>
            </a:r>
            <a:r>
              <a:rPr lang="da-DK" sz="2400" b="1" dirty="0" smtClean="0">
                <a:latin typeface="Gill Sans"/>
                <a:cs typeface="Times" panose="02020603050405020304" pitchFamily="18" charset="0"/>
              </a:rPr>
              <a:t> n/s/cm</a:t>
            </a:r>
            <a:r>
              <a:rPr lang="da-DK" sz="2400" b="1" baseline="30000" dirty="0" smtClean="0">
                <a:latin typeface="Gill Sans"/>
                <a:cs typeface="Times" panose="02020603050405020304" pitchFamily="18" charset="0"/>
              </a:rPr>
              <a:t>2</a:t>
            </a:r>
            <a:endParaRPr lang="da-DK" sz="2400" b="1" baseline="30000" dirty="0">
              <a:latin typeface="Gill Sans"/>
              <a:cs typeface="Times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677" y="36390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400" dirty="0" err="1" smtClean="0">
                <a:latin typeface="Gill Sans"/>
                <a:cs typeface="Times" panose="02020603050405020304" pitchFamily="18" charset="0"/>
              </a:rPr>
              <a:t>Monochromatic</a:t>
            </a:r>
            <a:r>
              <a:rPr lang="da-DK" sz="2400" dirty="0" smtClean="0">
                <a:latin typeface="Gill Sans"/>
                <a:cs typeface="Times" panose="02020603050405020304" pitchFamily="18" charset="0"/>
              </a:rPr>
              <a:t> flux </a:t>
            </a:r>
            <a:br>
              <a:rPr lang="da-DK" sz="2400" dirty="0" smtClean="0">
                <a:latin typeface="Gill Sans"/>
                <a:cs typeface="Times" panose="02020603050405020304" pitchFamily="18" charset="0"/>
              </a:rPr>
            </a:br>
            <a:r>
              <a:rPr lang="da-DK" sz="2400" dirty="0" smtClean="0">
                <a:latin typeface="Gill Sans"/>
                <a:cs typeface="Times" panose="02020603050405020304" pitchFamily="18" charset="0"/>
              </a:rPr>
              <a:t>at sample: </a:t>
            </a:r>
            <a:r>
              <a:rPr lang="da-DK" sz="2400" b="1" dirty="0" smtClean="0">
                <a:latin typeface="Gill Sans"/>
                <a:cs typeface="Times" panose="02020603050405020304" pitchFamily="18" charset="0"/>
              </a:rPr>
              <a:t>10</a:t>
            </a:r>
            <a:r>
              <a:rPr lang="da-DK" sz="2400" b="1" baseline="30000" dirty="0" smtClean="0">
                <a:latin typeface="Gill Sans"/>
                <a:cs typeface="Times" panose="02020603050405020304" pitchFamily="18" charset="0"/>
              </a:rPr>
              <a:t>8</a:t>
            </a:r>
            <a:r>
              <a:rPr lang="da-DK" sz="2400" b="1" dirty="0" smtClean="0">
                <a:latin typeface="Gill Sans"/>
                <a:cs typeface="Times" panose="02020603050405020304" pitchFamily="18" charset="0"/>
              </a:rPr>
              <a:t> </a:t>
            </a:r>
            <a:r>
              <a:rPr lang="da-DK" sz="2400" b="1" dirty="0">
                <a:latin typeface="Gill Sans"/>
                <a:cs typeface="Times" panose="02020603050405020304" pitchFamily="18" charset="0"/>
              </a:rPr>
              <a:t>n/s/cm</a:t>
            </a:r>
            <a:r>
              <a:rPr lang="da-DK" sz="2400" b="1" baseline="30000" dirty="0">
                <a:latin typeface="Gill Sans"/>
                <a:cs typeface="Times" panose="02020603050405020304" pitchFamily="18" charset="0"/>
              </a:rPr>
              <a:t>2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212" y="52002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400" dirty="0" err="1" smtClean="0">
                <a:latin typeface="Gill Sans"/>
                <a:cs typeface="Times" panose="02020603050405020304" pitchFamily="18" charset="0"/>
              </a:rPr>
              <a:t>Typical</a:t>
            </a:r>
            <a:r>
              <a:rPr lang="da-DK" sz="2400" dirty="0" smtClean="0">
                <a:latin typeface="Gill Sans"/>
                <a:cs typeface="Times" panose="02020603050405020304" pitchFamily="18" charset="0"/>
              </a:rPr>
              <a:t> </a:t>
            </a:r>
            <a:r>
              <a:rPr lang="da-DK" sz="2400" dirty="0" err="1" smtClean="0">
                <a:latin typeface="Gill Sans"/>
                <a:cs typeface="Times" panose="02020603050405020304" pitchFamily="18" charset="0"/>
              </a:rPr>
              <a:t>detector</a:t>
            </a:r>
            <a:r>
              <a:rPr lang="da-DK" sz="2400" dirty="0" smtClean="0">
                <a:latin typeface="Gill Sans"/>
                <a:cs typeface="Times" panose="02020603050405020304" pitchFamily="18" charset="0"/>
              </a:rPr>
              <a:t/>
            </a:r>
            <a:br>
              <a:rPr lang="da-DK" sz="2400" dirty="0" smtClean="0">
                <a:latin typeface="Gill Sans"/>
                <a:cs typeface="Times" panose="02020603050405020304" pitchFamily="18" charset="0"/>
              </a:rPr>
            </a:br>
            <a:r>
              <a:rPr lang="da-DK" sz="2400" dirty="0" err="1" smtClean="0">
                <a:latin typeface="Gill Sans"/>
                <a:cs typeface="Times" panose="02020603050405020304" pitchFamily="18" charset="0"/>
              </a:rPr>
              <a:t>count</a:t>
            </a:r>
            <a:r>
              <a:rPr lang="da-DK" sz="2400" dirty="0" smtClean="0">
                <a:latin typeface="Gill Sans"/>
                <a:cs typeface="Times" panose="02020603050405020304" pitchFamily="18" charset="0"/>
              </a:rPr>
              <a:t> rate: </a:t>
            </a:r>
            <a:r>
              <a:rPr lang="da-DK" sz="2400" b="1" dirty="0" smtClean="0">
                <a:latin typeface="Gill Sans"/>
                <a:cs typeface="Times" panose="02020603050405020304" pitchFamily="18" charset="0"/>
              </a:rPr>
              <a:t>0.5-5 </a:t>
            </a:r>
            <a:r>
              <a:rPr lang="da-DK" sz="2400" b="1" dirty="0" err="1" smtClean="0">
                <a:latin typeface="Gill Sans"/>
                <a:cs typeface="Times" panose="02020603050405020304" pitchFamily="18" charset="0"/>
              </a:rPr>
              <a:t>cts</a:t>
            </a:r>
            <a:r>
              <a:rPr lang="da-DK" sz="2400" b="1" dirty="0" smtClean="0">
                <a:latin typeface="Gill Sans"/>
                <a:cs typeface="Times" panose="02020603050405020304" pitchFamily="18" charset="0"/>
              </a:rPr>
              <a:t>/s </a:t>
            </a:r>
            <a:r>
              <a:rPr lang="da-DK" sz="2400" b="1" baseline="30000" dirty="0" smtClean="0">
                <a:latin typeface="Gill Sans"/>
                <a:cs typeface="Times" panose="02020603050405020304" pitchFamily="18" charset="0"/>
              </a:rPr>
              <a:t> </a:t>
            </a:r>
            <a:endParaRPr lang="da-DK" sz="2400" b="1" baseline="30000" dirty="0">
              <a:latin typeface="Gill Sans"/>
              <a:cs typeface="Times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497032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err="1" smtClean="0">
                <a:latin typeface="Gill Sans"/>
              </a:rPr>
              <a:t>Current</a:t>
            </a:r>
            <a:r>
              <a:rPr lang="da-DK" sz="2800" b="1" dirty="0" smtClean="0">
                <a:latin typeface="Gill Sans"/>
              </a:rPr>
              <a:t> </a:t>
            </a:r>
            <a:r>
              <a:rPr lang="da-DK" sz="2800" b="1" dirty="0" err="1" smtClean="0">
                <a:latin typeface="Gill Sans"/>
              </a:rPr>
              <a:t>state</a:t>
            </a:r>
            <a:r>
              <a:rPr lang="da-DK" sz="2800" b="1" dirty="0" smtClean="0">
                <a:latin typeface="Gill Sans"/>
              </a:rPr>
              <a:t>-of-the-art:</a:t>
            </a:r>
            <a:endParaRPr lang="da-DK" sz="2800" b="1" dirty="0">
              <a:latin typeface="Gill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0086" y="2085519"/>
            <a:ext cx="3396459" cy="990636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ounded Rectangle 20"/>
          <p:cNvSpPr/>
          <p:nvPr/>
        </p:nvSpPr>
        <p:spPr>
          <a:xfrm>
            <a:off x="434220" y="3473026"/>
            <a:ext cx="3648193" cy="1210194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ounded Rectangle 21"/>
          <p:cNvSpPr/>
          <p:nvPr/>
        </p:nvSpPr>
        <p:spPr>
          <a:xfrm>
            <a:off x="349638" y="5100155"/>
            <a:ext cx="3788363" cy="1149895"/>
          </a:xfrm>
          <a:prstGeom prst="roundRect">
            <a:avLst/>
          </a:prstGeom>
          <a:solidFill>
            <a:schemeClr val="accent4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Straight Arrow Connector 22"/>
          <p:cNvCxnSpPr>
            <a:stCxn id="15" idx="2"/>
            <a:endCxn id="21" idx="0"/>
          </p:cNvCxnSpPr>
          <p:nvPr/>
        </p:nvCxnSpPr>
        <p:spPr>
          <a:xfrm>
            <a:off x="2258316" y="3076155"/>
            <a:ext cx="1" cy="3968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2"/>
          </p:cNvCxnSpPr>
          <p:nvPr/>
        </p:nvCxnSpPr>
        <p:spPr>
          <a:xfrm flipH="1">
            <a:off x="2243822" y="4683220"/>
            <a:ext cx="0" cy="4003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64960"/>
              </p:ext>
            </p:extLst>
          </p:nvPr>
        </p:nvGraphicFramePr>
        <p:xfrm>
          <a:off x="4961064" y="1898734"/>
          <a:ext cx="404601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009"/>
                <a:gridCol w="2023009"/>
              </a:tblGrid>
              <a:tr h="158499">
                <a:tc>
                  <a:txBody>
                    <a:bodyPr/>
                    <a:lstStyle/>
                    <a:p>
                      <a:r>
                        <a:rPr lang="da-DK" dirty="0" smtClean="0"/>
                        <a:t>Mono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Flux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7</a:t>
                      </a:r>
                      <a:r>
                        <a:rPr lang="da-DK" baseline="0" dirty="0" smtClean="0"/>
                        <a:t>-</a:t>
                      </a:r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8</a:t>
                      </a:r>
                      <a:r>
                        <a:rPr lang="da-DK" baseline="0" dirty="0" smtClean="0"/>
                        <a:t> n/s/cm</a:t>
                      </a:r>
                      <a:r>
                        <a:rPr lang="da-DK" baseline="30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Spatial</a:t>
                      </a:r>
                      <a:r>
                        <a:rPr lang="da-DK" baseline="0" dirty="0" smtClean="0"/>
                        <a:t> angle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0.015 </a:t>
                      </a:r>
                      <a:r>
                        <a:rPr lang="da-DK" dirty="0" err="1" smtClean="0"/>
                        <a:t>steradians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r>
                        <a:rPr lang="da-DK" dirty="0" smtClean="0"/>
                        <a:t>Energy</a:t>
                      </a:r>
                      <a:r>
                        <a:rPr lang="da-DK" baseline="0" dirty="0" smtClean="0"/>
                        <a:t> transfer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Single </a:t>
                      </a:r>
                      <a:r>
                        <a:rPr lang="da-DK" dirty="0" err="1" smtClean="0"/>
                        <a:t>value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961064" y="1542262"/>
            <a:ext cx="2911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>
                <a:latin typeface="Gill Sans MT" panose="020B0502020104020203" pitchFamily="34" charset="0"/>
              </a:rPr>
              <a:t>Triple</a:t>
            </a:r>
            <a:r>
              <a:rPr lang="da-DK" dirty="0" smtClean="0">
                <a:latin typeface="Gill Sans MT" panose="020B0502020104020203" pitchFamily="34" charset="0"/>
              </a:rPr>
              <a:t>-axis </a:t>
            </a:r>
            <a:r>
              <a:rPr lang="da-DK" dirty="0" err="1" smtClean="0">
                <a:latin typeface="Gill Sans MT" panose="020B0502020104020203" pitchFamily="34" charset="0"/>
              </a:rPr>
              <a:t>spectrometer</a:t>
            </a:r>
            <a:endParaRPr lang="da-DK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39218"/>
              </p:ext>
            </p:extLst>
          </p:nvPr>
        </p:nvGraphicFramePr>
        <p:xfrm>
          <a:off x="5030542" y="3826017"/>
          <a:ext cx="404601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009"/>
                <a:gridCol w="2023009"/>
              </a:tblGrid>
              <a:tr h="158499">
                <a:tc>
                  <a:txBody>
                    <a:bodyPr/>
                    <a:lstStyle/>
                    <a:p>
                      <a:r>
                        <a:rPr lang="da-DK" dirty="0" smtClean="0"/>
                        <a:t>Mono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Flux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5</a:t>
                      </a:r>
                      <a:r>
                        <a:rPr lang="da-DK" baseline="0" dirty="0" smtClean="0"/>
                        <a:t>-</a:t>
                      </a:r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6</a:t>
                      </a:r>
                      <a:r>
                        <a:rPr lang="da-DK" baseline="0" dirty="0" smtClean="0"/>
                        <a:t> n/s/cm</a:t>
                      </a:r>
                      <a:r>
                        <a:rPr lang="da-DK" baseline="30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</a:tr>
              <a:tr h="290504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Spatial</a:t>
                      </a:r>
                      <a:r>
                        <a:rPr lang="da-DK" baseline="0" dirty="0" smtClean="0"/>
                        <a:t> angle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 </a:t>
                      </a:r>
                      <a:r>
                        <a:rPr lang="da-DK" dirty="0" err="1" smtClean="0"/>
                        <a:t>steradians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r>
                        <a:rPr lang="da-DK" dirty="0" smtClean="0"/>
                        <a:t>Energy transfer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Continuous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4961064" y="3222765"/>
            <a:ext cx="1456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latin typeface="Gill Sans MT" panose="020B0502020104020203" pitchFamily="34" charset="0"/>
              </a:rPr>
              <a:t>Time-of-flight</a:t>
            </a:r>
          </a:p>
          <a:p>
            <a:r>
              <a:rPr lang="da-DK" dirty="0" err="1" smtClean="0">
                <a:latin typeface="Gill Sans MT" panose="020B0502020104020203" pitchFamily="34" charset="0"/>
              </a:rPr>
              <a:t>spectrometer</a:t>
            </a:r>
            <a:endParaRPr lang="da-DK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35984" y="5136629"/>
            <a:ext cx="0" cy="4674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4809507" y="1367850"/>
            <a:ext cx="0" cy="376877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809507" y="5136629"/>
            <a:ext cx="433449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4749734" y="5685593"/>
            <a:ext cx="4326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latin typeface="Gill Sans"/>
              </a:rPr>
              <a:t>In </a:t>
            </a:r>
            <a:r>
              <a:rPr lang="da-DK" sz="2400" dirty="0" err="1" smtClean="0">
                <a:latin typeface="Gill Sans"/>
              </a:rPr>
              <a:t>both</a:t>
            </a:r>
            <a:r>
              <a:rPr lang="da-DK" sz="2400" dirty="0">
                <a:latin typeface="Gill Sans"/>
              </a:rPr>
              <a:t> </a:t>
            </a:r>
            <a:r>
              <a:rPr lang="da-DK" sz="2400" dirty="0" smtClean="0">
                <a:latin typeface="Gill Sans"/>
              </a:rPr>
              <a:t>cases, </a:t>
            </a:r>
            <a:r>
              <a:rPr lang="da-DK" sz="2400" dirty="0" err="1" smtClean="0">
                <a:latin typeface="Gill Sans"/>
              </a:rPr>
              <a:t>getting</a:t>
            </a:r>
            <a:r>
              <a:rPr lang="da-DK" sz="2400" dirty="0" smtClean="0">
                <a:latin typeface="Gill Sans"/>
              </a:rPr>
              <a:t> the</a:t>
            </a:r>
            <a:br>
              <a:rPr lang="da-DK" sz="2400" dirty="0" smtClean="0">
                <a:latin typeface="Gill Sans"/>
              </a:rPr>
            </a:br>
            <a:r>
              <a:rPr lang="da-DK" sz="2400" dirty="0" err="1" smtClean="0">
                <a:latin typeface="Gill Sans"/>
              </a:rPr>
              <a:t>full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picture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takes</a:t>
            </a:r>
            <a:r>
              <a:rPr lang="da-DK" sz="2400" dirty="0" smtClean="0">
                <a:latin typeface="Gill Sans"/>
              </a:rPr>
              <a:t> </a:t>
            </a:r>
            <a:r>
              <a:rPr lang="da-DK" sz="2400" dirty="0" err="1" smtClean="0">
                <a:latin typeface="Gill Sans"/>
              </a:rPr>
              <a:t>about</a:t>
            </a:r>
            <a:r>
              <a:rPr lang="da-DK" sz="2400" dirty="0" smtClean="0">
                <a:latin typeface="Gill Sans"/>
              </a:rPr>
              <a:t> a </a:t>
            </a:r>
            <a:r>
              <a:rPr lang="da-DK" sz="2400" dirty="0" err="1" smtClean="0">
                <a:latin typeface="Gill Sans"/>
              </a:rPr>
              <a:t>week</a:t>
            </a:r>
            <a:endParaRPr lang="da-DK" sz="2400" dirty="0" smtClean="0">
              <a:latin typeface="Gill Sans"/>
            </a:endParaRPr>
          </a:p>
          <a:p>
            <a:r>
              <a:rPr lang="da-D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3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0709" y="72353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Bifrost motivation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5764" y="1503793"/>
            <a:ext cx="4918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Gill Sans MT" panose="020B0502020104020203" pitchFamily="34" charset="0"/>
              </a:rPr>
              <a:t>Three </a:t>
            </a:r>
            <a:r>
              <a:rPr lang="da-DK" sz="2000" i="1" dirty="0" err="1" smtClean="0">
                <a:latin typeface="Gill Sans MT" panose="020B0502020104020203" pitchFamily="34" charset="0"/>
              </a:rPr>
              <a:t>main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reasons</a:t>
            </a:r>
            <a:r>
              <a:rPr lang="da-DK" sz="2000" dirty="0" smtClean="0">
                <a:latin typeface="Gill Sans MT" panose="020B0502020104020203" pitchFamily="34" charset="0"/>
              </a:rPr>
              <a:t> for </a:t>
            </a:r>
            <a:r>
              <a:rPr lang="da-DK" sz="2000" dirty="0" err="1" smtClean="0">
                <a:latin typeface="Gill Sans MT" panose="020B0502020104020203" pitchFamily="34" charset="0"/>
              </a:rPr>
              <a:t>building</a:t>
            </a:r>
            <a:r>
              <a:rPr lang="da-DK" sz="2000" dirty="0" smtClean="0">
                <a:latin typeface="Gill Sans MT" panose="020B0502020104020203" pitchFamily="34" charset="0"/>
              </a:rPr>
              <a:t> BIFROST: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smtClean="0">
                <a:latin typeface="Gill Sans MT" panose="020B0502020104020203" pitchFamily="34" charset="0"/>
              </a:rPr>
              <a:t>Flux </a:t>
            </a:r>
            <a:r>
              <a:rPr lang="da-DK" sz="2000" dirty="0" err="1" smtClean="0">
                <a:latin typeface="Gill Sans MT" panose="020B0502020104020203" pitchFamily="34" charset="0"/>
              </a:rPr>
              <a:t>optimization</a:t>
            </a:r>
            <a:r>
              <a:rPr lang="da-DK" sz="2000" dirty="0" smtClean="0">
                <a:latin typeface="Gill Sans MT" panose="020B0502020104020203" pitchFamily="34" charset="0"/>
              </a:rPr>
              <a:t> for </a:t>
            </a:r>
            <a:r>
              <a:rPr lang="da-DK" sz="2000" dirty="0" err="1" smtClean="0">
                <a:latin typeface="Gill Sans MT" panose="020B0502020104020203" pitchFamily="34" charset="0"/>
              </a:rPr>
              <a:t>weak</a:t>
            </a:r>
            <a:r>
              <a:rPr lang="da-DK" sz="2000" dirty="0" smtClean="0">
                <a:latin typeface="Gill Sans MT" panose="020B0502020104020203" pitchFamily="34" charset="0"/>
              </a:rPr>
              <a:t> signals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err="1">
                <a:latin typeface="Gill Sans MT" panose="020B0502020104020203" pitchFamily="34" charset="0"/>
              </a:rPr>
              <a:t>Parametric</a:t>
            </a:r>
            <a:r>
              <a:rPr lang="da-DK" sz="2000" dirty="0">
                <a:latin typeface="Gill Sans MT" panose="020B0502020104020203" pitchFamily="34" charset="0"/>
              </a:rPr>
              <a:t> overview </a:t>
            </a:r>
            <a:r>
              <a:rPr lang="da-DK" sz="2000" dirty="0" smtClean="0">
                <a:latin typeface="Gill Sans MT" panose="020B0502020104020203" pitchFamily="34" charset="0"/>
              </a:rPr>
              <a:t>studies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err="1" smtClean="0">
                <a:latin typeface="Gill Sans MT" panose="020B0502020104020203" pitchFamily="34" charset="0"/>
              </a:rPr>
              <a:t>Optimization</a:t>
            </a:r>
            <a:r>
              <a:rPr lang="da-DK" sz="2000" dirty="0" smtClean="0">
                <a:latin typeface="Gill Sans MT" panose="020B0502020104020203" pitchFamily="34" charset="0"/>
              </a:rPr>
              <a:t> for sample </a:t>
            </a:r>
            <a:r>
              <a:rPr lang="da-DK" sz="2000" dirty="0" err="1" smtClean="0">
                <a:latin typeface="Gill Sans MT" panose="020B0502020104020203" pitchFamily="34" charset="0"/>
              </a:rPr>
              <a:t>environment</a:t>
            </a:r>
            <a:endParaRPr lang="da-DK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391307" y="3393919"/>
          <a:ext cx="46882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118"/>
                <a:gridCol w="2344118"/>
              </a:tblGrid>
              <a:tr h="343833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Poly</a:t>
                      </a:r>
                      <a:r>
                        <a:rPr lang="da-DK" dirty="0" smtClean="0"/>
                        <a:t> Flux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9</a:t>
                      </a:r>
                      <a:r>
                        <a:rPr lang="da-DK" baseline="0" dirty="0" smtClean="0"/>
                        <a:t>-</a:t>
                      </a:r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10</a:t>
                      </a:r>
                      <a:r>
                        <a:rPr lang="da-DK" baseline="0" dirty="0" smtClean="0"/>
                        <a:t> n/s/cm</a:t>
                      </a:r>
                      <a:r>
                        <a:rPr lang="da-DK" baseline="30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Spatial</a:t>
                      </a:r>
                      <a:r>
                        <a:rPr lang="da-DK" baseline="0" dirty="0" smtClean="0"/>
                        <a:t> angle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0.1 </a:t>
                      </a:r>
                      <a:r>
                        <a:rPr lang="da-DK" dirty="0" err="1" smtClean="0"/>
                        <a:t>steradians</a:t>
                      </a:r>
                      <a:r>
                        <a:rPr lang="da-DK" dirty="0" smtClean="0"/>
                        <a:t> pr. </a:t>
                      </a:r>
                      <a:r>
                        <a:rPr lang="da-DK" dirty="0" err="1" smtClean="0"/>
                        <a:t>Ef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Energies</a:t>
                      </a:r>
                      <a:r>
                        <a:rPr lang="da-DK" baseline="0" dirty="0" smtClean="0"/>
                        <a:t> pr Q-</a:t>
                      </a:r>
                      <a:r>
                        <a:rPr lang="da-DK" baseline="0" dirty="0" err="1" smtClean="0"/>
                        <a:t>channel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Continuous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SE</a:t>
                      </a:r>
                      <a:r>
                        <a:rPr lang="da-DK" baseline="0" dirty="0" smtClean="0"/>
                        <a:t> performance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Great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326850" y="3033530"/>
            <a:ext cx="122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latin typeface="Gill Sans MT" panose="020B0502020104020203" pitchFamily="34" charset="0"/>
              </a:rPr>
              <a:t>BIFROST</a:t>
            </a:r>
            <a:endParaRPr lang="da-DK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8802" y="1342692"/>
            <a:ext cx="0" cy="551530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33156" y="2084884"/>
            <a:ext cx="3873142" cy="4056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smtClean="0"/>
              <a:t>Bifrost </a:t>
            </a:r>
          </a:p>
          <a:p>
            <a:pPr algn="ctr"/>
            <a:r>
              <a:rPr lang="da-DK" sz="2400" dirty="0" err="1" smtClean="0"/>
              <a:t>aims</a:t>
            </a:r>
            <a:r>
              <a:rPr lang="da-DK" sz="2400" dirty="0" smtClean="0"/>
              <a:t> to perform</a:t>
            </a:r>
          </a:p>
          <a:p>
            <a:pPr algn="ctr"/>
            <a:r>
              <a:rPr lang="da-DK" sz="2400" dirty="0"/>
              <a:t>e</a:t>
            </a:r>
            <a:r>
              <a:rPr lang="da-DK" sz="2400" dirty="0" smtClean="0"/>
              <a:t>fficient overview studies with </a:t>
            </a:r>
            <a:r>
              <a:rPr lang="da-DK" sz="2400" dirty="0" err="1" smtClean="0"/>
              <a:t>triple</a:t>
            </a:r>
            <a:r>
              <a:rPr lang="da-DK" sz="2400" dirty="0" smtClean="0"/>
              <a:t>-axis flux:</a:t>
            </a:r>
          </a:p>
          <a:p>
            <a:pPr algn="ctr"/>
            <a:r>
              <a:rPr lang="da-DK" sz="2400" dirty="0" err="1" smtClean="0"/>
              <a:t>Polychromatic</a:t>
            </a:r>
            <a:r>
              <a:rPr lang="da-DK" sz="2400" dirty="0" smtClean="0"/>
              <a:t> beam, </a:t>
            </a:r>
          </a:p>
          <a:p>
            <a:pPr algn="ctr"/>
            <a:r>
              <a:rPr lang="da-DK" sz="2400" dirty="0"/>
              <a:t>l</a:t>
            </a:r>
            <a:r>
              <a:rPr lang="da-DK" sz="2400" dirty="0" smtClean="0"/>
              <a:t>arge </a:t>
            </a:r>
            <a:r>
              <a:rPr lang="da-DK" sz="2400" dirty="0" err="1" smtClean="0"/>
              <a:t>detector</a:t>
            </a:r>
            <a:r>
              <a:rPr lang="da-DK" sz="2400" dirty="0"/>
              <a:t> </a:t>
            </a:r>
            <a:r>
              <a:rPr lang="da-DK" sz="2400" dirty="0" err="1"/>
              <a:t>angular</a:t>
            </a:r>
            <a:r>
              <a:rPr lang="da-DK" sz="2400" dirty="0" smtClean="0"/>
              <a:t> </a:t>
            </a:r>
            <a:r>
              <a:rPr lang="da-DK" sz="2400" dirty="0" err="1" smtClean="0"/>
              <a:t>coverage</a:t>
            </a:r>
            <a:r>
              <a:rPr lang="da-DK" sz="2400" dirty="0" smtClean="0"/>
              <a:t> and multiple analyser </a:t>
            </a:r>
            <a:r>
              <a:rPr lang="da-DK" sz="2400" dirty="0" err="1" smtClean="0"/>
              <a:t>energies</a:t>
            </a:r>
            <a:endParaRPr lang="da-DK" sz="2400" dirty="0" smtClean="0"/>
          </a:p>
          <a:p>
            <a:pPr algn="ctr"/>
            <a:r>
              <a:rPr lang="da-DK" sz="2400" dirty="0" err="1"/>
              <a:t>m</a:t>
            </a:r>
            <a:r>
              <a:rPr lang="da-DK" sz="2400" dirty="0" err="1" smtClean="0"/>
              <a:t>akes</a:t>
            </a:r>
            <a:r>
              <a:rPr lang="da-DK" sz="2400" dirty="0" smtClean="0"/>
              <a:t> </a:t>
            </a:r>
            <a:r>
              <a:rPr lang="da-DK" sz="2400" dirty="0" err="1" smtClean="0"/>
              <a:t>this</a:t>
            </a:r>
            <a:r>
              <a:rPr lang="da-DK" sz="2400" dirty="0" smtClean="0"/>
              <a:t> </a:t>
            </a:r>
            <a:r>
              <a:rPr lang="da-DK" sz="2400" dirty="0" err="1" smtClean="0"/>
              <a:t>possible</a:t>
            </a:r>
            <a:r>
              <a:rPr lang="da-DK" sz="2400" dirty="0" smtClean="0"/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4059" y="5134888"/>
            <a:ext cx="4113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Gill Sans"/>
              </a:rPr>
              <a:t>Bifrost </a:t>
            </a:r>
            <a:r>
              <a:rPr lang="da-DK" sz="2000" dirty="0" err="1" smtClean="0">
                <a:latin typeface="Gill Sans"/>
              </a:rPr>
              <a:t>will</a:t>
            </a:r>
            <a:r>
              <a:rPr lang="da-DK" sz="2000" dirty="0" smtClean="0">
                <a:latin typeface="Gill Sans"/>
              </a:rPr>
              <a:t> have </a:t>
            </a:r>
            <a:r>
              <a:rPr lang="da-DK" sz="2000" dirty="0" err="1" smtClean="0">
                <a:latin typeface="Gill Sans"/>
              </a:rPr>
              <a:t>enough</a:t>
            </a:r>
            <a:r>
              <a:rPr lang="da-DK" sz="2000" dirty="0" smtClean="0">
                <a:latin typeface="Gill Sans"/>
              </a:rPr>
              <a:t> flux and</a:t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probe</a:t>
            </a:r>
            <a:r>
              <a:rPr lang="da-DK" sz="2000" dirty="0" smtClean="0">
                <a:latin typeface="Gill Sans"/>
              </a:rPr>
              <a:t> a large </a:t>
            </a:r>
            <a:r>
              <a:rPr lang="da-DK" sz="2000" dirty="0" err="1" smtClean="0">
                <a:latin typeface="Gill Sans"/>
              </a:rPr>
              <a:t>enough</a:t>
            </a:r>
            <a:r>
              <a:rPr lang="da-DK" sz="2000" dirty="0" smtClean="0">
                <a:latin typeface="Gill Sans"/>
              </a:rPr>
              <a:t> (Q, E)-range</a:t>
            </a:r>
          </a:p>
          <a:p>
            <a:r>
              <a:rPr lang="da-DK" sz="2000" dirty="0" smtClean="0">
                <a:latin typeface="Gill Sans"/>
              </a:rPr>
              <a:t>to </a:t>
            </a:r>
            <a:r>
              <a:rPr lang="da-DK" sz="2000" dirty="0" err="1" smtClean="0">
                <a:latin typeface="Gill Sans"/>
              </a:rPr>
              <a:t>see</a:t>
            </a:r>
            <a:r>
              <a:rPr lang="da-DK" sz="2000" dirty="0" smtClean="0">
                <a:latin typeface="Gill Sans"/>
              </a:rPr>
              <a:t> the </a:t>
            </a:r>
            <a:r>
              <a:rPr lang="da-DK" sz="2000" dirty="0" err="1" smtClean="0">
                <a:latin typeface="Gill Sans"/>
              </a:rPr>
              <a:t>unexpected</a:t>
            </a:r>
            <a:r>
              <a:rPr lang="da-DK" sz="2000" dirty="0" smtClean="0">
                <a:latin typeface="Gill Sans"/>
              </a:rPr>
              <a:t> and to </a:t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sacrifice</a:t>
            </a:r>
            <a:r>
              <a:rPr lang="da-DK" sz="2000" dirty="0" smtClean="0">
                <a:latin typeface="Gill Sans"/>
              </a:rPr>
              <a:t> flux for resolution!</a:t>
            </a:r>
          </a:p>
        </p:txBody>
      </p:sp>
    </p:spTree>
    <p:extLst>
      <p:ext uri="{BB962C8B-B14F-4D97-AF65-F5344CB8AC3E}">
        <p14:creationId xmlns:p14="http://schemas.microsoft.com/office/powerpoint/2010/main" val="32702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0709" y="72353"/>
            <a:ext cx="7886700" cy="1325563"/>
          </a:xfrm>
        </p:spPr>
        <p:txBody>
          <a:bodyPr/>
          <a:lstStyle/>
          <a:p>
            <a:pPr algn="ctr"/>
            <a:r>
              <a:rPr lang="da-DK" b="1" dirty="0" smtClean="0">
                <a:latin typeface="Gill Sans MT" panose="020B0502020104020203" pitchFamily="34" charset="0"/>
              </a:rPr>
              <a:t>Bifrost motivation</a:t>
            </a:r>
            <a:endParaRPr lang="da-DK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5764" y="1503793"/>
            <a:ext cx="4918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Gill Sans MT" panose="020B0502020104020203" pitchFamily="34" charset="0"/>
              </a:rPr>
              <a:t>Three </a:t>
            </a:r>
            <a:r>
              <a:rPr lang="da-DK" sz="2000" i="1" dirty="0" err="1" smtClean="0">
                <a:latin typeface="Gill Sans MT" panose="020B0502020104020203" pitchFamily="34" charset="0"/>
              </a:rPr>
              <a:t>main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reasons</a:t>
            </a:r>
            <a:r>
              <a:rPr lang="da-DK" sz="2000" dirty="0" smtClean="0">
                <a:latin typeface="Gill Sans MT" panose="020B0502020104020203" pitchFamily="34" charset="0"/>
              </a:rPr>
              <a:t> for </a:t>
            </a:r>
            <a:r>
              <a:rPr lang="da-DK" sz="2000" dirty="0" err="1" smtClean="0">
                <a:latin typeface="Gill Sans MT" panose="020B0502020104020203" pitchFamily="34" charset="0"/>
              </a:rPr>
              <a:t>building</a:t>
            </a:r>
            <a:r>
              <a:rPr lang="da-DK" sz="2000" dirty="0" smtClean="0">
                <a:latin typeface="Gill Sans MT" panose="020B0502020104020203" pitchFamily="34" charset="0"/>
              </a:rPr>
              <a:t> BIFROST: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smtClean="0">
                <a:latin typeface="Gill Sans MT" panose="020B0502020104020203" pitchFamily="34" charset="0"/>
              </a:rPr>
              <a:t>Flux </a:t>
            </a:r>
            <a:r>
              <a:rPr lang="da-DK" sz="2000" dirty="0" err="1" smtClean="0">
                <a:latin typeface="Gill Sans MT" panose="020B0502020104020203" pitchFamily="34" charset="0"/>
              </a:rPr>
              <a:t>optimization</a:t>
            </a:r>
            <a:r>
              <a:rPr lang="da-DK" sz="2000" dirty="0" smtClean="0">
                <a:latin typeface="Gill Sans MT" panose="020B0502020104020203" pitchFamily="34" charset="0"/>
              </a:rPr>
              <a:t> for </a:t>
            </a:r>
            <a:r>
              <a:rPr lang="da-DK" sz="2000" dirty="0" err="1" smtClean="0">
                <a:latin typeface="Gill Sans MT" panose="020B0502020104020203" pitchFamily="34" charset="0"/>
              </a:rPr>
              <a:t>weak</a:t>
            </a:r>
            <a:r>
              <a:rPr lang="da-DK" sz="2000" dirty="0" smtClean="0">
                <a:latin typeface="Gill Sans MT" panose="020B0502020104020203" pitchFamily="34" charset="0"/>
              </a:rPr>
              <a:t> signals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err="1">
                <a:latin typeface="Gill Sans MT" panose="020B0502020104020203" pitchFamily="34" charset="0"/>
              </a:rPr>
              <a:t>Parametric</a:t>
            </a:r>
            <a:r>
              <a:rPr lang="da-DK" sz="2000" dirty="0">
                <a:latin typeface="Gill Sans MT" panose="020B0502020104020203" pitchFamily="34" charset="0"/>
              </a:rPr>
              <a:t> overview </a:t>
            </a:r>
            <a:r>
              <a:rPr lang="da-DK" sz="2000" dirty="0" smtClean="0">
                <a:latin typeface="Gill Sans MT" panose="020B0502020104020203" pitchFamily="34" charset="0"/>
              </a:rPr>
              <a:t>studies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 err="1" smtClean="0">
                <a:latin typeface="Gill Sans MT" panose="020B0502020104020203" pitchFamily="34" charset="0"/>
              </a:rPr>
              <a:t>Optimization</a:t>
            </a:r>
            <a:r>
              <a:rPr lang="da-DK" sz="2000" dirty="0" smtClean="0">
                <a:latin typeface="Gill Sans MT" panose="020B0502020104020203" pitchFamily="34" charset="0"/>
              </a:rPr>
              <a:t> for sample </a:t>
            </a:r>
            <a:r>
              <a:rPr lang="da-DK" sz="2000" dirty="0" err="1" smtClean="0">
                <a:latin typeface="Gill Sans MT" panose="020B0502020104020203" pitchFamily="34" charset="0"/>
              </a:rPr>
              <a:t>environment</a:t>
            </a:r>
            <a:endParaRPr lang="da-DK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67028"/>
              </p:ext>
            </p:extLst>
          </p:nvPr>
        </p:nvGraphicFramePr>
        <p:xfrm>
          <a:off x="4391307" y="3393919"/>
          <a:ext cx="46882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118"/>
                <a:gridCol w="2344118"/>
              </a:tblGrid>
              <a:tr h="343833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Poly</a:t>
                      </a:r>
                      <a:r>
                        <a:rPr lang="da-DK" dirty="0" smtClean="0"/>
                        <a:t> Flux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9</a:t>
                      </a:r>
                      <a:r>
                        <a:rPr lang="da-DK" baseline="0" dirty="0" smtClean="0"/>
                        <a:t>-</a:t>
                      </a:r>
                      <a:r>
                        <a:rPr lang="da-DK" dirty="0" smtClean="0"/>
                        <a:t>10</a:t>
                      </a:r>
                      <a:r>
                        <a:rPr lang="da-DK" baseline="30000" dirty="0" smtClean="0"/>
                        <a:t>10</a:t>
                      </a:r>
                      <a:r>
                        <a:rPr lang="da-DK" baseline="0" dirty="0" smtClean="0"/>
                        <a:t> n/s/cm</a:t>
                      </a:r>
                      <a:r>
                        <a:rPr lang="da-DK" baseline="30000" dirty="0" smtClean="0"/>
                        <a:t>2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Spatial</a:t>
                      </a:r>
                      <a:r>
                        <a:rPr lang="da-DK" baseline="0" dirty="0" smtClean="0"/>
                        <a:t> angle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0.1 </a:t>
                      </a:r>
                      <a:r>
                        <a:rPr lang="da-DK" dirty="0" err="1" smtClean="0"/>
                        <a:t>steradians</a:t>
                      </a:r>
                      <a:r>
                        <a:rPr lang="da-DK" dirty="0" smtClean="0"/>
                        <a:t> pr. </a:t>
                      </a:r>
                      <a:r>
                        <a:rPr lang="da-DK" dirty="0" err="1" smtClean="0"/>
                        <a:t>Ef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Energies</a:t>
                      </a:r>
                      <a:r>
                        <a:rPr lang="da-DK" baseline="0" dirty="0" smtClean="0"/>
                        <a:t> pr Q-</a:t>
                      </a:r>
                      <a:r>
                        <a:rPr lang="da-DK" baseline="0" dirty="0" err="1" smtClean="0"/>
                        <a:t>channel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Continuous</a:t>
                      </a:r>
                      <a:endParaRPr lang="da-DK" dirty="0"/>
                    </a:p>
                  </a:txBody>
                  <a:tcPr/>
                </a:tc>
              </a:tr>
              <a:tr h="15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SE</a:t>
                      </a:r>
                      <a:r>
                        <a:rPr lang="da-DK" baseline="0" dirty="0" smtClean="0"/>
                        <a:t> performance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Great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326850" y="3033530"/>
            <a:ext cx="122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latin typeface="Gill Sans MT" panose="020B0502020104020203" pitchFamily="34" charset="0"/>
              </a:rPr>
              <a:t>BIFROST</a:t>
            </a:r>
            <a:endParaRPr lang="da-DK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8802" y="1342692"/>
            <a:ext cx="0" cy="551530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33156" y="2084884"/>
            <a:ext cx="3873142" cy="4056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smtClean="0"/>
              <a:t>Bifrost </a:t>
            </a:r>
          </a:p>
          <a:p>
            <a:pPr algn="ctr"/>
            <a:r>
              <a:rPr lang="da-DK" sz="2400" dirty="0" err="1" smtClean="0"/>
              <a:t>aims</a:t>
            </a:r>
            <a:r>
              <a:rPr lang="da-DK" sz="2400" dirty="0" smtClean="0"/>
              <a:t> to perform</a:t>
            </a:r>
          </a:p>
          <a:p>
            <a:pPr algn="ctr"/>
            <a:r>
              <a:rPr lang="da-DK" sz="2400" dirty="0"/>
              <a:t>e</a:t>
            </a:r>
            <a:r>
              <a:rPr lang="da-DK" sz="2400" dirty="0" smtClean="0"/>
              <a:t>fficient overview studies with </a:t>
            </a:r>
            <a:r>
              <a:rPr lang="da-DK" sz="2400" dirty="0" err="1" smtClean="0"/>
              <a:t>triple</a:t>
            </a:r>
            <a:r>
              <a:rPr lang="da-DK" sz="2400" dirty="0" smtClean="0"/>
              <a:t>-axis flux:</a:t>
            </a:r>
          </a:p>
          <a:p>
            <a:pPr algn="ctr"/>
            <a:r>
              <a:rPr lang="da-DK" sz="2400" dirty="0" err="1" smtClean="0"/>
              <a:t>Polychromatic</a:t>
            </a:r>
            <a:r>
              <a:rPr lang="da-DK" sz="2400" dirty="0" smtClean="0"/>
              <a:t> beam, </a:t>
            </a:r>
          </a:p>
          <a:p>
            <a:pPr algn="ctr"/>
            <a:r>
              <a:rPr lang="da-DK" sz="2400" dirty="0"/>
              <a:t>l</a:t>
            </a:r>
            <a:r>
              <a:rPr lang="da-DK" sz="2400" dirty="0" smtClean="0"/>
              <a:t>arge </a:t>
            </a:r>
            <a:r>
              <a:rPr lang="da-DK" sz="2400" dirty="0" err="1" smtClean="0"/>
              <a:t>detector</a:t>
            </a:r>
            <a:r>
              <a:rPr lang="da-DK" sz="2400" dirty="0"/>
              <a:t> </a:t>
            </a:r>
            <a:r>
              <a:rPr lang="da-DK" sz="2400" dirty="0" err="1"/>
              <a:t>angular</a:t>
            </a:r>
            <a:r>
              <a:rPr lang="da-DK" sz="2400" dirty="0" smtClean="0"/>
              <a:t> </a:t>
            </a:r>
            <a:r>
              <a:rPr lang="da-DK" sz="2400" dirty="0" err="1" smtClean="0"/>
              <a:t>coverage</a:t>
            </a:r>
            <a:r>
              <a:rPr lang="da-DK" sz="2400" dirty="0" smtClean="0"/>
              <a:t> and multiple analyser </a:t>
            </a:r>
            <a:r>
              <a:rPr lang="da-DK" sz="2400" dirty="0" err="1" smtClean="0"/>
              <a:t>energies</a:t>
            </a:r>
            <a:endParaRPr lang="da-DK" sz="2400" dirty="0" smtClean="0"/>
          </a:p>
          <a:p>
            <a:pPr algn="ctr"/>
            <a:r>
              <a:rPr lang="da-DK" sz="2400" dirty="0" err="1"/>
              <a:t>m</a:t>
            </a:r>
            <a:r>
              <a:rPr lang="da-DK" sz="2400" dirty="0" err="1" smtClean="0"/>
              <a:t>akes</a:t>
            </a:r>
            <a:r>
              <a:rPr lang="da-DK" sz="2400" dirty="0" smtClean="0"/>
              <a:t> </a:t>
            </a:r>
            <a:r>
              <a:rPr lang="da-DK" sz="2400" dirty="0" err="1" smtClean="0"/>
              <a:t>this</a:t>
            </a:r>
            <a:r>
              <a:rPr lang="da-DK" sz="2400" dirty="0" smtClean="0"/>
              <a:t> </a:t>
            </a:r>
            <a:r>
              <a:rPr lang="da-DK" sz="2400" dirty="0" err="1" smtClean="0"/>
              <a:t>possible</a:t>
            </a:r>
            <a:r>
              <a:rPr lang="da-DK" sz="2400" dirty="0" smtClean="0"/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4059" y="5134888"/>
            <a:ext cx="4113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Gill Sans"/>
              </a:rPr>
              <a:t>Bifrost </a:t>
            </a:r>
            <a:r>
              <a:rPr lang="da-DK" sz="2000" dirty="0" err="1" smtClean="0">
                <a:latin typeface="Gill Sans"/>
              </a:rPr>
              <a:t>will</a:t>
            </a:r>
            <a:r>
              <a:rPr lang="da-DK" sz="2000" dirty="0" smtClean="0">
                <a:latin typeface="Gill Sans"/>
              </a:rPr>
              <a:t> have </a:t>
            </a:r>
            <a:r>
              <a:rPr lang="da-DK" sz="2000" dirty="0" err="1" smtClean="0">
                <a:latin typeface="Gill Sans"/>
              </a:rPr>
              <a:t>enough</a:t>
            </a:r>
            <a:r>
              <a:rPr lang="da-DK" sz="2000" dirty="0" smtClean="0">
                <a:latin typeface="Gill Sans"/>
              </a:rPr>
              <a:t> flux and</a:t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probe</a:t>
            </a:r>
            <a:r>
              <a:rPr lang="da-DK" sz="2000" dirty="0" smtClean="0">
                <a:latin typeface="Gill Sans"/>
              </a:rPr>
              <a:t> a large </a:t>
            </a:r>
            <a:r>
              <a:rPr lang="da-DK" sz="2000" dirty="0" err="1" smtClean="0">
                <a:latin typeface="Gill Sans"/>
              </a:rPr>
              <a:t>enough</a:t>
            </a:r>
            <a:r>
              <a:rPr lang="da-DK" sz="2000" dirty="0" smtClean="0">
                <a:latin typeface="Gill Sans"/>
              </a:rPr>
              <a:t> (Q, E)-range</a:t>
            </a:r>
          </a:p>
          <a:p>
            <a:r>
              <a:rPr lang="da-DK" sz="2000" dirty="0" smtClean="0">
                <a:latin typeface="Gill Sans"/>
              </a:rPr>
              <a:t>to </a:t>
            </a:r>
            <a:r>
              <a:rPr lang="da-DK" sz="2000" dirty="0" err="1" smtClean="0">
                <a:latin typeface="Gill Sans"/>
              </a:rPr>
              <a:t>see</a:t>
            </a:r>
            <a:r>
              <a:rPr lang="da-DK" sz="2000" dirty="0" smtClean="0">
                <a:latin typeface="Gill Sans"/>
              </a:rPr>
              <a:t> the </a:t>
            </a:r>
            <a:r>
              <a:rPr lang="da-DK" sz="2000" dirty="0" err="1" smtClean="0">
                <a:latin typeface="Gill Sans"/>
              </a:rPr>
              <a:t>unexpected</a:t>
            </a:r>
            <a:r>
              <a:rPr lang="da-DK" sz="2000" dirty="0" smtClean="0">
                <a:latin typeface="Gill Sans"/>
              </a:rPr>
              <a:t> and to </a:t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sacrifice</a:t>
            </a:r>
            <a:r>
              <a:rPr lang="da-DK" sz="2000" dirty="0" smtClean="0">
                <a:latin typeface="Gill Sans"/>
              </a:rPr>
              <a:t> flux for resolution!</a:t>
            </a:r>
          </a:p>
        </p:txBody>
      </p:sp>
      <p:sp>
        <p:nvSpPr>
          <p:cNvPr id="22" name="Oval 21"/>
          <p:cNvSpPr/>
          <p:nvPr/>
        </p:nvSpPr>
        <p:spPr>
          <a:xfrm>
            <a:off x="4391307" y="2084884"/>
            <a:ext cx="4688236" cy="94864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6700" y="1084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err="1" smtClean="0">
                <a:latin typeface="Gill Sans"/>
              </a:rPr>
              <a:t>Magnetism</a:t>
            </a:r>
            <a:r>
              <a:rPr lang="da-DK" b="1" dirty="0" smtClean="0">
                <a:latin typeface="Gill Sans"/>
              </a:rPr>
              <a:t> in </a:t>
            </a:r>
            <a:r>
              <a:rPr lang="da-DK" b="1" dirty="0" err="1" smtClean="0">
                <a:latin typeface="Gill Sans"/>
              </a:rPr>
              <a:t>superconductors</a:t>
            </a:r>
            <a:endParaRPr lang="da-DK" b="1" dirty="0">
              <a:latin typeface="Gill Sans"/>
            </a:endParaRPr>
          </a:p>
        </p:txBody>
      </p:sp>
      <p:pic>
        <p:nvPicPr>
          <p:cNvPr id="1026" name="Picture 2" descr="https://www.psi.ch/num/HighlightsNineEN/igp_153c9ad40b14f66ac86a38d6ad9bc770_chang_pr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69" y="1469926"/>
            <a:ext cx="4813639" cy="32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39456" y="474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J. Chang et al, Physical Review Letters </a:t>
            </a:r>
            <a:r>
              <a:rPr lang="en-US" b="1" dirty="0"/>
              <a:t>102</a:t>
            </a:r>
            <a:r>
              <a:rPr lang="en-US" dirty="0"/>
              <a:t> , 177006 (2009)</a:t>
            </a:r>
            <a:endParaRPr lang="da-DK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10" y="5197642"/>
            <a:ext cx="2403280" cy="153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11087" y="6089933"/>
                <a:ext cx="8711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a-DK" sz="3600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087" y="6089933"/>
                <a:ext cx="871136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95650" y="5641916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/>
              <a:t>Gap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607" y="4934030"/>
            <a:ext cx="5351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latin typeface="Gill Sans"/>
              </a:rPr>
              <a:t>Applied </a:t>
            </a:r>
            <a:r>
              <a:rPr lang="da-DK" sz="2000" b="1" dirty="0" err="1" smtClean="0">
                <a:latin typeface="Gill Sans"/>
              </a:rPr>
              <a:t>magnetism</a:t>
            </a:r>
            <a:r>
              <a:rPr lang="da-DK" sz="2000" b="1" dirty="0" smtClean="0">
                <a:latin typeface="Gill Sans"/>
              </a:rPr>
              <a:t>:</a:t>
            </a:r>
          </a:p>
          <a:p>
            <a:r>
              <a:rPr lang="da-DK" sz="2000" dirty="0" err="1" smtClean="0">
                <a:latin typeface="Gill Sans"/>
              </a:rPr>
              <a:t>Magnetic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excitations</a:t>
            </a:r>
            <a:r>
              <a:rPr lang="da-DK" sz="2000" dirty="0" smtClean="0">
                <a:latin typeface="Gill Sans"/>
              </a:rPr>
              <a:t>, the </a:t>
            </a:r>
            <a:r>
              <a:rPr lang="da-DK" sz="2000" dirty="0" err="1" smtClean="0">
                <a:latin typeface="Gill Sans"/>
              </a:rPr>
              <a:t>electron-glue</a:t>
            </a:r>
            <a:r>
              <a:rPr lang="da-DK" sz="2000" dirty="0" smtClean="0">
                <a:latin typeface="Gill Sans"/>
              </a:rPr>
              <a:t> in the high-Tc </a:t>
            </a:r>
            <a:r>
              <a:rPr lang="da-DK" sz="2000" dirty="0" err="1" smtClean="0">
                <a:latin typeface="Gill Sans"/>
              </a:rPr>
              <a:t>superconductors</a:t>
            </a:r>
            <a:r>
              <a:rPr lang="da-DK" sz="2000" dirty="0" smtClean="0">
                <a:latin typeface="Gill Sans"/>
              </a:rPr>
              <a:t>?</a:t>
            </a:r>
          </a:p>
          <a:p>
            <a:endParaRPr lang="da-DK" sz="2000" dirty="0">
              <a:latin typeface="Gill Sans"/>
            </a:endParaRPr>
          </a:p>
          <a:p>
            <a:r>
              <a:rPr lang="da-DK" sz="2000" dirty="0" smtClean="0">
                <a:latin typeface="Gill Sans"/>
              </a:rPr>
              <a:t>This </a:t>
            </a:r>
            <a:r>
              <a:rPr lang="da-DK" sz="2000" dirty="0" err="1" smtClean="0">
                <a:latin typeface="Gill Sans"/>
              </a:rPr>
              <a:t>entire</a:t>
            </a:r>
            <a:r>
              <a:rPr lang="da-DK" sz="2000" dirty="0" smtClean="0">
                <a:latin typeface="Gill Sans"/>
              </a:rPr>
              <a:t> </a:t>
            </a:r>
            <a:r>
              <a:rPr lang="da-DK" sz="2000" dirty="0" err="1" smtClean="0">
                <a:latin typeface="Gill Sans"/>
              </a:rPr>
              <a:t>field</a:t>
            </a:r>
            <a:r>
              <a:rPr lang="da-DK" sz="2000" dirty="0" smtClean="0">
                <a:latin typeface="Gill Sans"/>
              </a:rPr>
              <a:t> is </a:t>
            </a:r>
            <a:r>
              <a:rPr lang="da-DK" sz="2000" dirty="0" err="1" smtClean="0">
                <a:latin typeface="Gill Sans"/>
              </a:rPr>
              <a:t>limited</a:t>
            </a:r>
            <a:r>
              <a:rPr lang="da-DK" sz="2000" dirty="0" smtClean="0">
                <a:latin typeface="Gill Sans"/>
              </a:rPr>
              <a:t> by</a:t>
            </a:r>
            <a:br>
              <a:rPr lang="da-DK" sz="2000" dirty="0" smtClean="0">
                <a:latin typeface="Gill Sans"/>
              </a:rPr>
            </a:br>
            <a:r>
              <a:rPr lang="da-DK" sz="2000" dirty="0" err="1" smtClean="0">
                <a:latin typeface="Gill Sans"/>
              </a:rPr>
              <a:t>lack</a:t>
            </a:r>
            <a:r>
              <a:rPr lang="da-DK" sz="2000" dirty="0" smtClean="0">
                <a:latin typeface="Gill Sans"/>
              </a:rPr>
              <a:t> of neutron flux</a:t>
            </a:r>
            <a:endParaRPr lang="da-DK" sz="2000" dirty="0">
              <a:latin typeface="Gill Sans"/>
            </a:endParaRPr>
          </a:p>
        </p:txBody>
      </p:sp>
      <p:pic>
        <p:nvPicPr>
          <p:cNvPr id="3076" name="Picture 4" descr="Image result for hourglass excitations na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71" y="1489784"/>
            <a:ext cx="2212154" cy="32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456" y="2652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Gill Sans"/>
              </a:rPr>
              <a:t>A. </a:t>
            </a:r>
            <a:r>
              <a:rPr lang="en-US" dirty="0" err="1" smtClean="0">
                <a:latin typeface="Gill Sans"/>
              </a:rPr>
              <a:t>Boothroyd</a:t>
            </a:r>
            <a:r>
              <a:rPr lang="en-US" dirty="0" smtClean="0">
                <a:latin typeface="Gill Sans"/>
              </a:rPr>
              <a:t>,</a:t>
            </a:r>
            <a:br>
              <a:rPr lang="en-US" dirty="0" smtClean="0">
                <a:latin typeface="Gill Sans"/>
              </a:rPr>
            </a:br>
            <a:r>
              <a:rPr lang="en-US" dirty="0" smtClean="0">
                <a:latin typeface="Gill Sans"/>
              </a:rPr>
              <a:t>et al.</a:t>
            </a:r>
            <a:br>
              <a:rPr lang="en-US" dirty="0" smtClean="0">
                <a:latin typeface="Gill Sans"/>
              </a:rPr>
            </a:br>
            <a:r>
              <a:rPr lang="en-US" dirty="0" smtClean="0">
                <a:latin typeface="Gill Sans"/>
              </a:rPr>
              <a:t>Nature 2011 </a:t>
            </a:r>
            <a:endParaRPr lang="da-DK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106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96106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"/>
              </a:rPr>
              <a:t>Quantum </a:t>
            </a:r>
            <a:r>
              <a:rPr lang="da-DK" b="1" dirty="0" err="1" smtClean="0">
                <a:latin typeface="Gill Sans"/>
              </a:rPr>
              <a:t>magnetism</a:t>
            </a:r>
            <a:endParaRPr lang="da-DK" b="1" dirty="0"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4" y="4885671"/>
            <a:ext cx="5436066" cy="1629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456" y="1521678"/>
            <a:ext cx="4517290" cy="325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87" y="1574030"/>
            <a:ext cx="3779862" cy="2170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436" y="3851194"/>
            <a:ext cx="482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Fundamental </a:t>
            </a:r>
            <a:r>
              <a:rPr lang="da-DK" b="1" dirty="0" err="1" smtClean="0"/>
              <a:t>magnetism</a:t>
            </a:r>
            <a:r>
              <a:rPr lang="da-DK" b="1" dirty="0" smtClean="0"/>
              <a:t>: as the quantum </a:t>
            </a:r>
            <a:r>
              <a:rPr lang="da-DK" b="1" dirty="0" err="1" smtClean="0"/>
              <a:t>critical</a:t>
            </a:r>
            <a:r>
              <a:rPr lang="da-DK" b="1" dirty="0"/>
              <a:t> </a:t>
            </a:r>
            <a:r>
              <a:rPr lang="da-DK" b="1" dirty="0" smtClean="0"/>
              <a:t>point is </a:t>
            </a:r>
            <a:r>
              <a:rPr lang="da-DK" b="1" dirty="0" err="1" smtClean="0"/>
              <a:t>reached</a:t>
            </a:r>
            <a:r>
              <a:rPr lang="da-DK" b="1" dirty="0" smtClean="0"/>
              <a:t>, the golden ratio</a:t>
            </a:r>
          </a:p>
          <a:p>
            <a:r>
              <a:rPr lang="da-DK" b="1" dirty="0"/>
              <a:t>p</a:t>
            </a:r>
            <a:r>
              <a:rPr lang="da-DK" b="1" dirty="0" smtClean="0"/>
              <a:t>ops out!</a:t>
            </a:r>
          </a:p>
        </p:txBody>
      </p:sp>
      <p:pic>
        <p:nvPicPr>
          <p:cNvPr id="1026" name="Picture 2" descr="Image result for golden ratio in na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19" y="5095162"/>
            <a:ext cx="2183730" cy="16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3214" y="3851194"/>
            <a:ext cx="4188535" cy="92333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521887" y="6488668"/>
            <a:ext cx="352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R.Coldea</a:t>
            </a:r>
            <a:r>
              <a:rPr lang="da-DK" dirty="0" smtClean="0"/>
              <a:t>, et. al, Science, </a:t>
            </a:r>
            <a:r>
              <a:rPr lang="da-DK" b="1" dirty="0" smtClean="0"/>
              <a:t>327</a:t>
            </a:r>
            <a:r>
              <a:rPr lang="da-DK" dirty="0" smtClean="0"/>
              <a:t> (2010)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63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96106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smtClean="0">
                <a:latin typeface="Gill Sans"/>
              </a:rPr>
              <a:t>Crystal </a:t>
            </a:r>
            <a:r>
              <a:rPr lang="da-DK" b="1" dirty="0" err="1" smtClean="0">
                <a:latin typeface="Gill Sans"/>
              </a:rPr>
              <a:t>growth</a:t>
            </a:r>
            <a:r>
              <a:rPr lang="da-DK" b="1" dirty="0" smtClean="0">
                <a:latin typeface="Gill Sans"/>
              </a:rPr>
              <a:t/>
            </a:r>
            <a:br>
              <a:rPr lang="da-DK" b="1" dirty="0" smtClean="0">
                <a:latin typeface="Gill Sans"/>
              </a:rPr>
            </a:br>
            <a:r>
              <a:rPr lang="da-DK" b="1" dirty="0" smtClean="0">
                <a:latin typeface="Gill Sans"/>
              </a:rPr>
              <a:t>as the </a:t>
            </a:r>
            <a:r>
              <a:rPr lang="da-DK" b="1" dirty="0" err="1" smtClean="0">
                <a:latin typeface="Gill Sans"/>
              </a:rPr>
              <a:t>main</a:t>
            </a:r>
            <a:r>
              <a:rPr lang="da-DK" b="1" dirty="0" smtClean="0">
                <a:latin typeface="Gill Sans"/>
              </a:rPr>
              <a:t> </a:t>
            </a:r>
            <a:r>
              <a:rPr lang="da-DK" b="1" dirty="0" err="1" smtClean="0">
                <a:latin typeface="Gill Sans"/>
              </a:rPr>
              <a:t>limitation</a:t>
            </a:r>
            <a:endParaRPr lang="da-DK" b="1" dirty="0">
              <a:latin typeface="Gill San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79463" y="1405890"/>
            <a:ext cx="6617" cy="545211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0" y="4646874"/>
            <a:ext cx="2670949" cy="2211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8" y="2384407"/>
            <a:ext cx="3213021" cy="21277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0673" y="1553410"/>
            <a:ext cx="3552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latin typeface="Gill Sans MT" panose="020B0502020104020203" pitchFamily="34" charset="0"/>
              </a:rPr>
              <a:t>Organic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superconductors</a:t>
            </a:r>
            <a:r>
              <a:rPr lang="da-DK" sz="2400" dirty="0" smtClean="0">
                <a:latin typeface="Gill Sans MT" panose="020B0502020104020203" pitchFamily="34" charset="0"/>
              </a:rPr>
              <a:t> -</a:t>
            </a:r>
            <a:br>
              <a:rPr lang="da-DK" sz="2400" dirty="0" smtClean="0">
                <a:latin typeface="Gill Sans MT" panose="020B0502020104020203" pitchFamily="34" charset="0"/>
              </a:rPr>
            </a:br>
            <a:r>
              <a:rPr lang="da-DK" sz="2400" dirty="0" err="1" smtClean="0">
                <a:latin typeface="Gill Sans MT" panose="020B0502020104020203" pitchFamily="34" charset="0"/>
              </a:rPr>
              <a:t>electrocrystallization</a:t>
            </a:r>
            <a:endParaRPr lang="da-DK" sz="2400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4613" y="1496798"/>
            <a:ext cx="3498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latin typeface="Gill Sans MT" panose="020B0502020104020203" pitchFamily="34" charset="0"/>
              </a:rPr>
              <a:t>Many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>
                <a:latin typeface="Gill Sans MT" panose="020B0502020104020203" pitchFamily="34" charset="0"/>
              </a:rPr>
              <a:t>i</a:t>
            </a:r>
            <a:r>
              <a:rPr lang="da-DK" sz="2400" dirty="0" err="1" smtClean="0">
                <a:latin typeface="Gill Sans MT" panose="020B0502020104020203" pitchFamily="34" charset="0"/>
              </a:rPr>
              <a:t>onic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conductors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are</a:t>
            </a:r>
            <a:r>
              <a:rPr lang="da-DK" sz="2400" dirty="0">
                <a:latin typeface="Gill Sans MT" panose="020B0502020104020203" pitchFamily="34" charset="0"/>
              </a:rPr>
              <a:t/>
            </a:r>
            <a:br>
              <a:rPr lang="da-DK" sz="2400" dirty="0">
                <a:latin typeface="Gill Sans MT" panose="020B0502020104020203" pitchFamily="34" charset="0"/>
              </a:rPr>
            </a:br>
            <a:r>
              <a:rPr lang="da-DK" sz="2400" dirty="0" smtClean="0">
                <a:latin typeface="Gill Sans MT" panose="020B0502020104020203" pitchFamily="34" charset="0"/>
              </a:rPr>
              <a:t>magnets – flux </a:t>
            </a:r>
            <a:r>
              <a:rPr lang="da-DK" sz="2400" dirty="0" err="1" smtClean="0">
                <a:latin typeface="Gill Sans MT" panose="020B0502020104020203" pitchFamily="34" charset="0"/>
              </a:rPr>
              <a:t>growth</a:t>
            </a:r>
            <a:endParaRPr lang="da-DK" sz="2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12" y="4512110"/>
            <a:ext cx="2966488" cy="2264341"/>
          </a:xfrm>
          <a:prstGeom prst="rect">
            <a:avLst/>
          </a:prstGeom>
        </p:spPr>
      </p:pic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23" y="2327795"/>
            <a:ext cx="2831531" cy="30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0654" y="2428320"/>
            <a:ext cx="1631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C. Stock, et. Al. </a:t>
            </a:r>
            <a:br>
              <a:rPr lang="da-DK" dirty="0"/>
            </a:br>
            <a:r>
              <a:rPr lang="da-DK" dirty="0"/>
              <a:t>PRL (2009)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NaMnO2</a:t>
            </a:r>
            <a:br>
              <a:rPr lang="da-DK" dirty="0" smtClean="0"/>
            </a:br>
            <a:r>
              <a:rPr lang="da-DK" dirty="0" err="1" smtClean="0"/>
              <a:t>Powder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952" y="4682720"/>
            <a:ext cx="2641950" cy="21394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1974" y="5576122"/>
            <a:ext cx="2126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A. </a:t>
            </a:r>
            <a:r>
              <a:rPr lang="da-DK" dirty="0" err="1" smtClean="0"/>
              <a:t>Boothroyd</a:t>
            </a:r>
            <a:r>
              <a:rPr lang="da-DK" dirty="0" smtClean="0"/>
              <a:t>, </a:t>
            </a:r>
            <a:r>
              <a:rPr lang="da-DK" dirty="0"/>
              <a:t>et. Al. </a:t>
            </a:r>
            <a:br>
              <a:rPr lang="da-DK" dirty="0"/>
            </a:br>
            <a:r>
              <a:rPr lang="da-DK" dirty="0"/>
              <a:t>PRL (</a:t>
            </a:r>
            <a:r>
              <a:rPr lang="da-DK" dirty="0" smtClean="0"/>
              <a:t>2004)</a:t>
            </a:r>
            <a:br>
              <a:rPr lang="da-DK" dirty="0" smtClean="0"/>
            </a:br>
            <a:r>
              <a:rPr lang="da-DK" dirty="0" smtClean="0"/>
              <a:t>0.25 cm</a:t>
            </a:r>
            <a:r>
              <a:rPr lang="da-DK" baseline="30000" dirty="0" smtClean="0"/>
              <a:t>2  </a:t>
            </a:r>
            <a:r>
              <a:rPr lang="da-DK" dirty="0" smtClean="0"/>
              <a:t>sample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Na0.75CoO2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71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96106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 err="1" smtClean="0">
                <a:latin typeface="Gill Sans"/>
              </a:rPr>
              <a:t>Pressure</a:t>
            </a:r>
            <a:r>
              <a:rPr lang="da-DK" b="1" dirty="0" smtClean="0">
                <a:latin typeface="Gill Sans"/>
              </a:rPr>
              <a:t> studies</a:t>
            </a:r>
            <a:endParaRPr lang="da-DK" b="1" dirty="0">
              <a:latin typeface="Gill San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" y="1621364"/>
            <a:ext cx="3615793" cy="1737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456" y="1953928"/>
            <a:ext cx="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xtBox 19"/>
          <p:cNvSpPr txBox="1"/>
          <p:nvPr/>
        </p:nvSpPr>
        <p:spPr>
          <a:xfrm>
            <a:off x="4217914" y="1560222"/>
            <a:ext cx="44124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err="1" smtClean="0">
                <a:latin typeface="Gill Sans MT" panose="020B0502020104020203" pitchFamily="34" charset="0"/>
              </a:rPr>
              <a:t>Pressure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changes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structure</a:t>
            </a:r>
            <a:r>
              <a:rPr lang="da-DK" sz="2000" dirty="0" smtClean="0">
                <a:latin typeface="Gill Sans MT" panose="020B0502020104020203" pitchFamily="34" charset="0"/>
              </a:rPr>
              <a:t> and</a:t>
            </a:r>
            <a:br>
              <a:rPr lang="da-DK" sz="2000" dirty="0" smtClean="0">
                <a:latin typeface="Gill Sans MT" panose="020B0502020104020203" pitchFamily="34" charset="0"/>
              </a:rPr>
            </a:br>
            <a:r>
              <a:rPr lang="da-DK" sz="2000" dirty="0" smtClean="0">
                <a:latin typeface="Gill Sans MT" panose="020B0502020104020203" pitchFamily="34" charset="0"/>
              </a:rPr>
              <a:t>the </a:t>
            </a:r>
            <a:r>
              <a:rPr lang="da-DK" sz="2000" dirty="0" err="1" smtClean="0">
                <a:latin typeface="Gill Sans MT" panose="020B0502020104020203" pitchFamily="34" charset="0"/>
              </a:rPr>
              <a:t>exchange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path</a:t>
            </a:r>
            <a:r>
              <a:rPr lang="da-DK" sz="2000" dirty="0" smtClean="0">
                <a:latin typeface="Gill Sans MT" panose="020B0502020104020203" pitchFamily="34" charset="0"/>
              </a:rPr>
              <a:t>. </a:t>
            </a:r>
            <a:r>
              <a:rPr lang="da-DK" sz="2000" dirty="0" err="1" smtClean="0">
                <a:latin typeface="Gill Sans MT" panose="020B0502020104020203" pitchFamily="34" charset="0"/>
              </a:rPr>
              <a:t>Detailed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parametric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br>
              <a:rPr lang="da-DK" sz="2000" dirty="0" smtClean="0">
                <a:latin typeface="Gill Sans MT" panose="020B0502020104020203" pitchFamily="34" charset="0"/>
              </a:rPr>
            </a:br>
            <a:r>
              <a:rPr lang="da-DK" sz="2000" dirty="0" smtClean="0">
                <a:latin typeface="Gill Sans MT" panose="020B0502020104020203" pitchFamily="34" charset="0"/>
              </a:rPr>
              <a:t>studies </a:t>
            </a:r>
            <a:r>
              <a:rPr lang="da-DK" sz="2000" dirty="0" err="1" smtClean="0">
                <a:latin typeface="Gill Sans MT" panose="020B0502020104020203" pitchFamily="34" charset="0"/>
              </a:rPr>
              <a:t>could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allow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complicated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theories</a:t>
            </a:r>
            <a:r>
              <a:rPr lang="da-DK" sz="2000" dirty="0" smtClean="0">
                <a:latin typeface="Gill Sans MT" panose="020B0502020104020203" pitchFamily="34" charset="0"/>
              </a:rPr>
              <a:t/>
            </a:r>
            <a:br>
              <a:rPr lang="da-DK" sz="2000" dirty="0" smtClean="0">
                <a:latin typeface="Gill Sans MT" panose="020B0502020104020203" pitchFamily="34" charset="0"/>
              </a:rPr>
            </a:br>
            <a:r>
              <a:rPr lang="da-DK" sz="2000" dirty="0" smtClean="0">
                <a:latin typeface="Gill Sans MT" panose="020B0502020104020203" pitchFamily="34" charset="0"/>
              </a:rPr>
              <a:t>for </a:t>
            </a:r>
            <a:r>
              <a:rPr lang="da-DK" sz="2000" dirty="0" err="1" smtClean="0">
                <a:latin typeface="Gill Sans MT" panose="020B0502020104020203" pitchFamily="34" charset="0"/>
              </a:rPr>
              <a:t>exchange</a:t>
            </a:r>
            <a:r>
              <a:rPr lang="da-DK" sz="2000" dirty="0" smtClean="0">
                <a:latin typeface="Gill Sans MT" panose="020B0502020104020203" pitchFamily="34" charset="0"/>
              </a:rPr>
              <a:t> to </a:t>
            </a:r>
            <a:r>
              <a:rPr lang="da-DK" sz="2000" dirty="0" err="1" smtClean="0">
                <a:latin typeface="Gill Sans MT" panose="020B0502020104020203" pitchFamily="34" charset="0"/>
              </a:rPr>
              <a:t>be</a:t>
            </a:r>
            <a:r>
              <a:rPr lang="da-DK" sz="2000" dirty="0" smtClean="0">
                <a:latin typeface="Gill Sans MT" panose="020B0502020104020203" pitchFamily="34" charset="0"/>
              </a:rPr>
              <a:t> </a:t>
            </a:r>
            <a:r>
              <a:rPr lang="da-DK" sz="2000" dirty="0" err="1" smtClean="0">
                <a:latin typeface="Gill Sans MT" panose="020B0502020104020203" pitchFamily="34" charset="0"/>
              </a:rPr>
              <a:t>tested</a:t>
            </a:r>
            <a:r>
              <a:rPr lang="da-DK" sz="2000" dirty="0" smtClean="0">
                <a:latin typeface="Gill Sans MT" panose="020B0502020104020203" pitchFamily="34" charset="0"/>
              </a:rPr>
              <a:t> more </a:t>
            </a:r>
            <a:br>
              <a:rPr lang="da-DK" sz="2000" dirty="0" smtClean="0">
                <a:latin typeface="Gill Sans MT" panose="020B0502020104020203" pitchFamily="34" charset="0"/>
              </a:rPr>
            </a:br>
            <a:r>
              <a:rPr lang="da-DK" sz="2000" dirty="0" err="1" smtClean="0">
                <a:latin typeface="Gill Sans MT" panose="020B0502020104020203" pitchFamily="34" charset="0"/>
              </a:rPr>
              <a:t>precisely</a:t>
            </a:r>
            <a:r>
              <a:rPr lang="da-DK" sz="2000" dirty="0" smtClean="0">
                <a:latin typeface="Gill Sans MT" panose="020B0502020104020203" pitchFamily="34" charset="0"/>
              </a:rPr>
              <a:t>. DFT? </a:t>
            </a:r>
            <a:r>
              <a:rPr lang="da-DK" sz="2000" dirty="0" err="1" smtClean="0">
                <a:latin typeface="Gill Sans MT" panose="020B0502020104020203" pitchFamily="34" charset="0"/>
              </a:rPr>
              <a:t>Dzyaloshinsky-Moriya</a:t>
            </a:r>
            <a:r>
              <a:rPr lang="da-DK" sz="2000" dirty="0" smtClean="0">
                <a:latin typeface="Gill Sans MT" panose="020B0502020104020203" pitchFamily="34" charset="0"/>
              </a:rPr>
              <a:t>?</a:t>
            </a:r>
            <a:endParaRPr lang="da-DK" sz="200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650" y="3724300"/>
            <a:ext cx="42389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latin typeface="Gill Sans MT" panose="020B0502020104020203" pitchFamily="34" charset="0"/>
              </a:rPr>
              <a:t>Phonons</a:t>
            </a:r>
            <a:r>
              <a:rPr lang="da-DK" sz="2400" dirty="0" smtClean="0">
                <a:latin typeface="Gill Sans MT" panose="020B0502020104020203" pitchFamily="34" charset="0"/>
              </a:rPr>
              <a:t> under </a:t>
            </a:r>
            <a:r>
              <a:rPr lang="da-DK" sz="2400" dirty="0" err="1" smtClean="0">
                <a:latin typeface="Gill Sans MT" panose="020B0502020104020203" pitchFamily="34" charset="0"/>
              </a:rPr>
              <a:t>pressure</a:t>
            </a:r>
            <a:r>
              <a:rPr lang="da-DK" sz="2400" dirty="0" smtClean="0">
                <a:latin typeface="Gill Sans MT" panose="020B0502020104020203" pitchFamily="34" charset="0"/>
              </a:rPr>
              <a:t>: </a:t>
            </a:r>
            <a:r>
              <a:rPr lang="da-DK" sz="2400" dirty="0">
                <a:latin typeface="Gill Sans MT" panose="020B0502020104020203" pitchFamily="34" charset="0"/>
              </a:rPr>
              <a:t/>
            </a:r>
            <a:br>
              <a:rPr lang="da-DK" sz="2400" dirty="0">
                <a:latin typeface="Gill Sans MT" panose="020B0502020104020203" pitchFamily="34" charset="0"/>
              </a:rPr>
            </a:br>
            <a:r>
              <a:rPr lang="da-DK" sz="2400" dirty="0" err="1" smtClean="0">
                <a:latin typeface="Gill Sans MT" panose="020B0502020104020203" pitchFamily="34" charset="0"/>
              </a:rPr>
              <a:t>Structural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phase</a:t>
            </a:r>
            <a:r>
              <a:rPr lang="da-DK" sz="2400" dirty="0" smtClean="0">
                <a:latin typeface="Gill Sans MT" panose="020B0502020104020203" pitchFamily="34" charset="0"/>
              </a:rPr>
              <a:t> transitions?</a:t>
            </a:r>
            <a:br>
              <a:rPr lang="da-DK" sz="2400" dirty="0" smtClean="0">
                <a:latin typeface="Gill Sans MT" panose="020B0502020104020203" pitchFamily="34" charset="0"/>
              </a:rPr>
            </a:br>
            <a:r>
              <a:rPr lang="da-DK" sz="2400" dirty="0" err="1" smtClean="0">
                <a:latin typeface="Gill Sans MT" panose="020B0502020104020203" pitchFamily="34" charset="0"/>
              </a:rPr>
              <a:t>Lifetimes</a:t>
            </a:r>
            <a:r>
              <a:rPr lang="da-DK" sz="2400" dirty="0" smtClean="0">
                <a:latin typeface="Gill Sans MT" panose="020B0502020104020203" pitchFamily="34" charset="0"/>
              </a:rPr>
              <a:t>?</a:t>
            </a:r>
            <a:br>
              <a:rPr lang="da-DK" sz="2400" dirty="0" smtClean="0">
                <a:latin typeface="Gill Sans MT" panose="020B0502020104020203" pitchFamily="34" charset="0"/>
              </a:rPr>
            </a:br>
            <a:r>
              <a:rPr lang="da-DK" sz="2400" dirty="0" err="1" smtClean="0">
                <a:latin typeface="Gill Sans MT" panose="020B0502020104020203" pitchFamily="34" charset="0"/>
              </a:rPr>
              <a:t>Phonons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near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r>
              <a:rPr lang="da-DK" sz="2400" dirty="0" err="1" smtClean="0">
                <a:latin typeface="Gill Sans MT" panose="020B0502020104020203" pitchFamily="34" charset="0"/>
              </a:rPr>
              <a:t>melting</a:t>
            </a:r>
            <a:r>
              <a:rPr lang="da-DK" sz="2400" dirty="0" smtClean="0">
                <a:latin typeface="Gill Sans MT" panose="020B0502020104020203" pitchFamily="34" charset="0"/>
              </a:rPr>
              <a:t> points?</a:t>
            </a:r>
          </a:p>
          <a:p>
            <a:endParaRPr lang="da-DK" sz="2400" dirty="0">
              <a:latin typeface="Gill Sans MT" panose="020B0502020104020203" pitchFamily="34" charset="0"/>
            </a:endParaRPr>
          </a:p>
          <a:p>
            <a:r>
              <a:rPr lang="da-DK" sz="2400" dirty="0" smtClean="0">
                <a:latin typeface="Gill Sans MT" panose="020B0502020104020203" pitchFamily="34" charset="0"/>
              </a:rPr>
              <a:t>Yu, et al, Scientific Reports, </a:t>
            </a:r>
            <a:r>
              <a:rPr lang="da-DK" sz="2400" dirty="0" err="1" smtClean="0">
                <a:latin typeface="Gill Sans MT" panose="020B0502020104020203" pitchFamily="34" charset="0"/>
              </a:rPr>
              <a:t>SnSe</a:t>
            </a:r>
            <a:r>
              <a:rPr lang="da-DK" sz="2400" dirty="0" smtClean="0">
                <a:latin typeface="Gill Sans MT" panose="020B0502020104020203" pitchFamily="34" charset="0"/>
              </a:rPr>
              <a:t> </a:t>
            </a:r>
            <a:br>
              <a:rPr lang="da-DK" sz="2400" dirty="0" smtClean="0">
                <a:latin typeface="Gill Sans MT" panose="020B0502020104020203" pitchFamily="34" charset="0"/>
              </a:rPr>
            </a:br>
            <a:r>
              <a:rPr lang="da-DK" sz="2400" dirty="0" smtClean="0">
                <a:latin typeface="Gill Sans MT" panose="020B0502020104020203" pitchFamily="34" charset="0"/>
              </a:rPr>
              <a:t>(2016). </a:t>
            </a:r>
            <a:r>
              <a:rPr lang="da-DK" sz="2400" dirty="0" err="1" smtClean="0">
                <a:latin typeface="Gill Sans MT" panose="020B0502020104020203" pitchFamily="34" charset="0"/>
              </a:rPr>
              <a:t>Phonons</a:t>
            </a:r>
            <a:r>
              <a:rPr lang="da-DK" sz="2400" dirty="0" smtClean="0">
                <a:latin typeface="Gill Sans MT" panose="020B0502020104020203" pitchFamily="34" charset="0"/>
              </a:rPr>
              <a:t> in Iron </a:t>
            </a:r>
            <a:r>
              <a:rPr lang="da-DK" sz="2400" dirty="0" err="1" smtClean="0">
                <a:latin typeface="Gill Sans MT" panose="020B0502020104020203" pitchFamily="34" charset="0"/>
              </a:rPr>
              <a:t>near</a:t>
            </a:r>
            <a:r>
              <a:rPr lang="da-DK" sz="2400" dirty="0" smtClean="0">
                <a:latin typeface="Gill Sans MT" panose="020B0502020104020203" pitchFamily="34" charset="0"/>
              </a:rPr>
              <a:t> TC</a:t>
            </a:r>
            <a:br>
              <a:rPr lang="da-DK" sz="2400" dirty="0" smtClean="0">
                <a:latin typeface="Gill Sans MT" panose="020B0502020104020203" pitchFamily="34" charset="0"/>
              </a:rPr>
            </a:br>
            <a:r>
              <a:rPr lang="da-DK" sz="2400" dirty="0" err="1" smtClean="0">
                <a:latin typeface="Gill Sans MT" panose="020B0502020104020203" pitchFamily="34" charset="0"/>
              </a:rPr>
              <a:t>DFT+measurements</a:t>
            </a:r>
            <a:r>
              <a:rPr lang="da-DK" sz="2400" dirty="0" smtClean="0">
                <a:latin typeface="Gill Sans MT" panose="020B0502020104020203" pitchFamily="34" charset="0"/>
              </a:rPr>
              <a:t/>
            </a:r>
            <a:br>
              <a:rPr lang="da-DK" sz="2400" dirty="0" smtClean="0">
                <a:latin typeface="Gill Sans MT" panose="020B0502020104020203" pitchFamily="34" charset="0"/>
              </a:rPr>
            </a:br>
            <a:endParaRPr lang="da-DK" sz="2400" dirty="0">
              <a:latin typeface="Gill Sans MT" panose="020B0502020104020203" pitchFamily="34" charset="0"/>
            </a:endParaRPr>
          </a:p>
        </p:txBody>
      </p:sp>
      <p:pic>
        <p:nvPicPr>
          <p:cNvPr id="2052" name="Picture 4" descr="Fig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98" y="3191438"/>
            <a:ext cx="3334991" cy="35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22263</TotalTime>
  <Words>597</Words>
  <Application>Microsoft Office PowerPoint</Application>
  <PresentationFormat>On-screen Show (4:3)</PresentationFormat>
  <Paragraphs>198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Gill Sans</vt:lpstr>
      <vt:lpstr>Gill Sans MT</vt:lpstr>
      <vt:lpstr>Times</vt:lpstr>
      <vt:lpstr>Times New Roman</vt:lpstr>
      <vt:lpstr>Office Theme</vt:lpstr>
      <vt:lpstr>Office-tema</vt:lpstr>
      <vt:lpstr>The Bifrost spectrometer </vt:lpstr>
      <vt:lpstr>Outline</vt:lpstr>
      <vt:lpstr>Bifrost motivation</vt:lpstr>
      <vt:lpstr>Bifrost motivation</vt:lpstr>
      <vt:lpstr>Bifrost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beamline</vt:lpstr>
      <vt:lpstr>Operating principle: primary spectrometer</vt:lpstr>
      <vt:lpstr>Operating principle: secondary spectrometer</vt:lpstr>
      <vt:lpstr>The chopper system</vt:lpstr>
      <vt:lpstr>Improving the backend resolution</vt:lpstr>
      <vt:lpstr>Sample environment</vt:lpstr>
      <vt:lpstr>Main requirements</vt:lpstr>
      <vt:lpstr>PowerPoint Presentation</vt:lpstr>
      <vt:lpstr>PowerPoint Presentation</vt:lpstr>
      <vt:lpstr>PowerPoint Presentation</vt:lpstr>
      <vt:lpstr>Thank you for your attention</vt:lpstr>
    </vt:vector>
  </TitlesOfParts>
  <Company>DTU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 Toft-Petersen</dc:creator>
  <cp:lastModifiedBy>Rasmus Toft-Petersen</cp:lastModifiedBy>
  <cp:revision>318</cp:revision>
  <dcterms:created xsi:type="dcterms:W3CDTF">2016-05-04T08:46:34Z</dcterms:created>
  <dcterms:modified xsi:type="dcterms:W3CDTF">2016-10-12T07:05:44Z</dcterms:modified>
</cp:coreProperties>
</file>