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handoutMasterIdLst>
    <p:handoutMasterId r:id="rId24"/>
  </p:handoutMasterIdLst>
  <p:sldIdLst>
    <p:sldId id="273" r:id="rId2"/>
    <p:sldId id="274" r:id="rId3"/>
    <p:sldId id="263" r:id="rId4"/>
    <p:sldId id="256" r:id="rId5"/>
    <p:sldId id="265" r:id="rId6"/>
    <p:sldId id="266" r:id="rId7"/>
    <p:sldId id="257" r:id="rId8"/>
    <p:sldId id="258" r:id="rId9"/>
    <p:sldId id="259" r:id="rId10"/>
    <p:sldId id="275" r:id="rId11"/>
    <p:sldId id="260" r:id="rId12"/>
    <p:sldId id="267" r:id="rId13"/>
    <p:sldId id="268" r:id="rId14"/>
    <p:sldId id="270" r:id="rId15"/>
    <p:sldId id="271" r:id="rId16"/>
    <p:sldId id="269" r:id="rId17"/>
    <p:sldId id="261" r:id="rId18"/>
    <p:sldId id="262" r:id="rId19"/>
    <p:sldId id="277" r:id="rId20"/>
    <p:sldId id="272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řemysl Beran" initials="PB" lastIdx="1" clrIdx="0">
    <p:extLst>
      <p:ext uri="{19B8F6BF-5375-455C-9EA6-DF929625EA0E}">
        <p15:presenceInfo xmlns:p15="http://schemas.microsoft.com/office/powerpoint/2012/main" userId="Přemysl Be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2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710BC-0988-47A9-984E-75495D1D1ADA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C31D-A73C-4688-981D-4FB5A88B3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7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EFF1E-088C-4C91-AC85-8315E9660FD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9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4B02E9-D86A-405A-9849-E242F32211F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1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9206" y="336925"/>
            <a:ext cx="5109563" cy="5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Klicken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62909" y="1346260"/>
            <a:ext cx="7726789" cy="46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143536" y="6429674"/>
            <a:ext cx="646162" cy="35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91859">
              <a:defRPr sz="1026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EFF1E-088C-4C91-AC85-8315E9660FDD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gray">
          <a:xfrm flipH="1">
            <a:off x="0" y="1086037"/>
            <a:ext cx="9144000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10">
              <a:solidFill>
                <a:srgbClr val="000000"/>
              </a:solidFill>
            </a:endParaRPr>
          </a:p>
        </p:txBody>
      </p:sp>
      <p:pic>
        <p:nvPicPr>
          <p:cNvPr id="1033" name="Picture 18" descr="HZG_RGB_mitZusatz in E_300dpi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80" y="33623"/>
            <a:ext cx="1800021" cy="4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GEMS-Logo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87" y="603337"/>
            <a:ext cx="1061619" cy="45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" y="33624"/>
            <a:ext cx="502727" cy="100867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2119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ctr" defTabSz="891859" rtl="0" eaLnBrk="0" fontAlgn="base" hangingPunct="0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891859" rtl="0" eaLnBrk="0" fontAlgn="base" hangingPunct="0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2pPr>
      <a:lvl3pPr algn="ctr" defTabSz="891859" rtl="0" eaLnBrk="0" fontAlgn="base" hangingPunct="0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3pPr>
      <a:lvl4pPr algn="ctr" defTabSz="891859" rtl="0" eaLnBrk="0" fontAlgn="base" hangingPunct="0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4pPr>
      <a:lvl5pPr algn="ctr" defTabSz="891859" rtl="0" eaLnBrk="0" fontAlgn="base" hangingPunct="0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5pPr>
      <a:lvl6pPr marL="390952" algn="ctr" defTabSz="891859" rtl="0" fontAlgn="base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6pPr>
      <a:lvl7pPr marL="781903" algn="ctr" defTabSz="891859" rtl="0" fontAlgn="base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7pPr>
      <a:lvl8pPr marL="1172855" algn="ctr" defTabSz="891859" rtl="0" fontAlgn="base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8pPr>
      <a:lvl9pPr marL="1563807" algn="ctr" defTabSz="891859" rtl="0" fontAlgn="base">
        <a:spcBef>
          <a:spcPct val="0"/>
        </a:spcBef>
        <a:spcAft>
          <a:spcPct val="0"/>
        </a:spcAft>
        <a:defRPr sz="2394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3214" indent="-293214" algn="l" defTabSz="891859" rtl="0" eaLnBrk="0" fontAlgn="base" hangingPunct="0">
        <a:lnSpc>
          <a:spcPct val="120000"/>
        </a:lnSpc>
        <a:spcBef>
          <a:spcPct val="0"/>
        </a:spcBef>
        <a:spcAft>
          <a:spcPct val="0"/>
        </a:spcAft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ea typeface="+mn-ea"/>
          <a:cs typeface="+mn-cs"/>
        </a:defRPr>
      </a:lvl1pPr>
      <a:lvl2pPr marL="381450" indent="-380092" algn="l" defTabSz="89185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2pPr>
      <a:lvl3pPr marL="765614" indent="-382807" algn="l" defTabSz="89185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3pPr>
      <a:lvl4pPr marL="1149779" indent="-382807" algn="l" defTabSz="89185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4pPr>
      <a:lvl5pPr marL="1533943" indent="-382807" algn="l" defTabSz="891859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5pPr>
      <a:lvl6pPr marL="1924894" indent="-382807" algn="l" defTabSz="89185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6pPr>
      <a:lvl7pPr marL="2315846" indent="-382807" algn="l" defTabSz="89185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7pPr>
      <a:lvl8pPr marL="2706798" indent="-382807" algn="l" defTabSz="89185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8pPr>
      <a:lvl9pPr marL="3097749" indent="-382807" algn="l" defTabSz="891859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384165" algn="l"/>
          <a:tab pos="768329" algn="l"/>
          <a:tab pos="1152494" algn="l"/>
          <a:tab pos="1536657" algn="l"/>
        </a:tabLst>
        <a:defRPr sz="1368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025" y="1816012"/>
            <a:ext cx="7752944" cy="508267"/>
          </a:xfrm>
        </p:spPr>
        <p:txBody>
          <a:bodyPr/>
          <a:lstStyle/>
          <a:p>
            <a:r>
              <a:rPr lang="en-GB" sz="4000" dirty="0" smtClean="0"/>
              <a:t>BEER – Scopes &amp; Budget</a:t>
            </a:r>
            <a:br>
              <a:rPr lang="en-GB" sz="4000" dirty="0" smtClean="0"/>
            </a:br>
            <a:r>
              <a:rPr lang="en-GB" sz="1800" b="0" i="1" dirty="0" smtClean="0"/>
              <a:t>Science case and Scopes introduction</a:t>
            </a:r>
            <a:endParaRPr lang="en-GB" sz="1800" b="0" i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642025" y="2899649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>
                <a:latin typeface="Arial" panose="020B0604020202020204" pitchFamily="34" charset="0"/>
              </a:rPr>
              <a:t>Nuclear Physics Institute CAS</a:t>
            </a:r>
          </a:p>
          <a:p>
            <a:r>
              <a:rPr lang="en-GB" sz="1200" i="1" dirty="0" smtClean="0">
                <a:latin typeface="Arial" panose="020B0604020202020204" pitchFamily="34" charset="0"/>
              </a:rPr>
              <a:t>Czech Republic</a:t>
            </a:r>
          </a:p>
          <a:p>
            <a:endParaRPr lang="en-GB" sz="1200" i="1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Přemysl Beran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Jan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Šaroun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Petr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Lukáš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Petr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Šittner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2899649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>
                <a:latin typeface="Arial" panose="020B0604020202020204" pitchFamily="34" charset="0"/>
              </a:rPr>
              <a:t>Helmholtz-</a:t>
            </a:r>
            <a:r>
              <a:rPr lang="en-GB" b="1" i="1" dirty="0" err="1" smtClean="0">
                <a:latin typeface="Arial" panose="020B0604020202020204" pitchFamily="34" charset="0"/>
              </a:rPr>
              <a:t>Zentrum</a:t>
            </a:r>
            <a:r>
              <a:rPr lang="en-GB" b="1" i="1" dirty="0" smtClean="0">
                <a:latin typeface="Arial" panose="020B0604020202020204" pitchFamily="34" charset="0"/>
              </a:rPr>
              <a:t> </a:t>
            </a:r>
            <a:r>
              <a:rPr lang="en-GB" b="1" i="1" dirty="0" err="1" smtClean="0">
                <a:latin typeface="Arial" panose="020B0604020202020204" pitchFamily="34" charset="0"/>
              </a:rPr>
              <a:t>Geesthacht</a:t>
            </a:r>
            <a:endParaRPr lang="en-GB" b="1" i="1" dirty="0" smtClean="0">
              <a:latin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</a:rPr>
              <a:t>Germany</a:t>
            </a:r>
          </a:p>
          <a:p>
            <a:endParaRPr lang="en-GB" sz="1200" dirty="0" smtClean="0">
              <a:latin typeface="Arial" panose="020B0604020202020204" pitchFamily="34" charset="0"/>
            </a:endParaRPr>
          </a:p>
          <a:p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Jochen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 Fenske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Dirk Jan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Siemers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Martin Müller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Peter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Staron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err="1" smtClean="0">
                <a:solidFill>
                  <a:srgbClr val="0070C0"/>
                </a:solidFill>
                <a:latin typeface="CMSY10"/>
              </a:rPr>
              <a:t>R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ü</a:t>
            </a:r>
            <a:r>
              <a:rPr lang="en-GB" dirty="0" err="1" smtClean="0">
                <a:solidFill>
                  <a:srgbClr val="0070C0"/>
                </a:solidFill>
                <a:latin typeface="CMSY10"/>
              </a:rPr>
              <a:t>diger</a:t>
            </a:r>
            <a:r>
              <a:rPr lang="en-GB" dirty="0" smtClean="0">
                <a:solidFill>
                  <a:srgbClr val="0070C0"/>
                </a:solidFill>
                <a:latin typeface="CMSY1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CMSY10"/>
              </a:rPr>
              <a:t>Kiehn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Gregor Nowak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Mustapha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Rouijaa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John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Hedde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025" y="48386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ESS coordinator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Markus </a:t>
            </a:r>
            <a:r>
              <a:rPr lang="en-GB" dirty="0" err="1" smtClean="0">
                <a:solidFill>
                  <a:srgbClr val="0070C0"/>
                </a:solidFill>
              </a:rPr>
              <a:t>Strobl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6754" y="1305314"/>
            <a:ext cx="5205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Advanced deformation rig with vacuum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Furnace for the deformation rig up to 1200°C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Advanced positioning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Dilatometer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Laser and stir welding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</a:rPr>
              <a:t>Bi-axial deformation rig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</a:rPr>
              <a:t>Annealing furnaces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err="1" smtClean="0">
                <a:solidFill>
                  <a:srgbClr val="0070C0"/>
                </a:solidFill>
              </a:rPr>
              <a:t>Gleeble</a:t>
            </a:r>
            <a:r>
              <a:rPr lang="en-GB" i="1" baseline="30000" dirty="0" smtClean="0">
                <a:solidFill>
                  <a:srgbClr val="0070C0"/>
                </a:solidFill>
              </a:rPr>
              <a:t>®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User defined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</a:rPr>
              <a:t>Long-term experiments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Collaboration with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</a:rPr>
              <a:t>Pool SE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environment</a:t>
            </a:r>
            <a:br>
              <a:rPr lang="en-GB" dirty="0" smtClean="0"/>
            </a:br>
            <a:r>
              <a:rPr lang="en-GB" sz="1600" b="0" dirty="0" smtClean="0"/>
              <a:t>Expected sample environment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25432" y="3795825"/>
            <a:ext cx="4461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Access to the engineering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Universal platform for smooth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Easy access to the experimental cave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</a:rPr>
              <a:t>Further support and equipment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Výsledek obrázku pro materials corrosion cha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67" y="1586850"/>
            <a:ext cx="2024098" cy="20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76" y="1586850"/>
            <a:ext cx="1324487" cy="20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erade Verbindung mit Pfeil 34"/>
          <p:cNvCxnSpPr/>
          <p:nvPr/>
        </p:nvCxnSpPr>
        <p:spPr bwMode="auto">
          <a:xfrm flipV="1">
            <a:off x="3115311" y="3980491"/>
            <a:ext cx="835065" cy="26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476655" y="5263117"/>
            <a:ext cx="8579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Chalmers University </a:t>
            </a:r>
            <a:r>
              <a:rPr lang="en-GB" dirty="0" smtClean="0"/>
              <a:t>and </a:t>
            </a:r>
            <a:r>
              <a:rPr lang="en-GB" b="1" dirty="0" smtClean="0"/>
              <a:t>Technical University of Stockholm →</a:t>
            </a:r>
            <a:r>
              <a:rPr lang="en-GB" dirty="0" smtClean="0"/>
              <a:t> development of ultra-height temperature furnace for temperatures up to 1500°C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Lund University </a:t>
            </a:r>
            <a:r>
              <a:rPr lang="en-GB" dirty="0" smtClean="0"/>
              <a:t>and </a:t>
            </a:r>
            <a:r>
              <a:rPr lang="en-GB" b="1" dirty="0" smtClean="0"/>
              <a:t>UC Berkeley</a:t>
            </a:r>
            <a:r>
              <a:rPr lang="en-GB" dirty="0" smtClean="0"/>
              <a:t> </a:t>
            </a:r>
            <a:r>
              <a:rPr lang="en-GB" b="1" dirty="0" smtClean="0"/>
              <a:t> →</a:t>
            </a:r>
            <a:r>
              <a:rPr lang="en-GB" dirty="0" smtClean="0"/>
              <a:t> development of advanced detector and sample environment for mechanical testing for in-situ TOF imaging</a:t>
            </a:r>
            <a:endParaRPr lang="en-GB" b="1" dirty="0" smtClean="0"/>
          </a:p>
        </p:txBody>
      </p:sp>
      <p:cxnSp>
        <p:nvCxnSpPr>
          <p:cNvPr id="20" name="Gerade Verbindung mit Pfeil 34"/>
          <p:cNvCxnSpPr/>
          <p:nvPr/>
        </p:nvCxnSpPr>
        <p:spPr bwMode="auto">
          <a:xfrm>
            <a:off x="2589241" y="4395990"/>
            <a:ext cx="377243" cy="86712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06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allAtOnce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" y="2297278"/>
            <a:ext cx="2134361" cy="1490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282117"/>
            <a:ext cx="2496313" cy="1751101"/>
          </a:xfrm>
          <a:prstGeom prst="rect">
            <a:avLst/>
          </a:prstGeom>
        </p:spPr>
      </p:pic>
      <p:pic>
        <p:nvPicPr>
          <p:cNvPr id="11" name="obrázek 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518" y="3591456"/>
            <a:ext cx="8849106" cy="26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17" y="3134106"/>
            <a:ext cx="2254271" cy="158131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97" y="1673594"/>
            <a:ext cx="2198854" cy="151342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13" y="1827396"/>
            <a:ext cx="2843399" cy="165449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42" y="5402252"/>
            <a:ext cx="1616980" cy="1394414"/>
          </a:xfrm>
          <a:prstGeom prst="rect">
            <a:avLst/>
          </a:prstGeom>
        </p:spPr>
      </p:pic>
      <p:cxnSp>
        <p:nvCxnSpPr>
          <p:cNvPr id="21" name="Gerade Verbindung mit Pfeil 34"/>
          <p:cNvCxnSpPr/>
          <p:nvPr/>
        </p:nvCxnSpPr>
        <p:spPr bwMode="auto">
          <a:xfrm flipH="1" flipV="1">
            <a:off x="628650" y="4013455"/>
            <a:ext cx="17145" cy="933164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34"/>
          <p:cNvCxnSpPr/>
          <p:nvPr/>
        </p:nvCxnSpPr>
        <p:spPr bwMode="auto">
          <a:xfrm flipV="1">
            <a:off x="1549308" y="3042362"/>
            <a:ext cx="520282" cy="2030118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34"/>
          <p:cNvCxnSpPr/>
          <p:nvPr/>
        </p:nvCxnSpPr>
        <p:spPr bwMode="auto">
          <a:xfrm flipV="1">
            <a:off x="2101402" y="4637314"/>
            <a:ext cx="638178" cy="823328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34"/>
          <p:cNvCxnSpPr/>
          <p:nvPr/>
        </p:nvCxnSpPr>
        <p:spPr bwMode="auto">
          <a:xfrm flipH="1" flipV="1">
            <a:off x="4321427" y="3757091"/>
            <a:ext cx="165483" cy="1346806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4"/>
          <p:cNvCxnSpPr/>
          <p:nvPr/>
        </p:nvCxnSpPr>
        <p:spPr bwMode="auto">
          <a:xfrm flipV="1">
            <a:off x="7033592" y="3308420"/>
            <a:ext cx="57350" cy="100935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7957457" y="5103897"/>
            <a:ext cx="318440" cy="446155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Nadpis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BEER Overview</a:t>
            </a:r>
            <a:br>
              <a:rPr lang="en-GB" dirty="0"/>
            </a:br>
            <a:r>
              <a:rPr lang="en-GB" sz="1600" b="0" dirty="0"/>
              <a:t>Reminder of BEER instrument overview</a:t>
            </a:r>
          </a:p>
        </p:txBody>
      </p:sp>
    </p:spTree>
    <p:extLst>
      <p:ext uri="{BB962C8B-B14F-4D97-AF65-F5344CB8AC3E}">
        <p14:creationId xmlns:p14="http://schemas.microsoft.com/office/powerpoint/2010/main" val="30096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BEER Overview</a:t>
            </a:r>
            <a:br>
              <a:rPr lang="en-GB" dirty="0" smtClean="0"/>
            </a:br>
            <a:r>
              <a:rPr lang="en-GB" sz="1600" b="0" dirty="0" smtClean="0"/>
              <a:t>Instrument infrastructure and neighbourhood</a:t>
            </a:r>
            <a:endParaRPr lang="en-GB" sz="1600" b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12</a:t>
            </a:fld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424123"/>
            <a:ext cx="6464303" cy="5183506"/>
          </a:xfrm>
          <a:prstGeom prst="rect">
            <a:avLst/>
          </a:prstGeom>
        </p:spPr>
      </p:pic>
      <p:sp>
        <p:nvSpPr>
          <p:cNvPr id="7" name="Vývojový diagram: sloučení 6"/>
          <p:cNvSpPr/>
          <p:nvPr/>
        </p:nvSpPr>
        <p:spPr bwMode="auto">
          <a:xfrm rot="2414551">
            <a:off x="4402677" y="1784930"/>
            <a:ext cx="527000" cy="3694126"/>
          </a:xfrm>
          <a:prstGeom prst="flowChartMerg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ál 7"/>
          <p:cNvSpPr/>
          <p:nvPr/>
        </p:nvSpPr>
        <p:spPr bwMode="auto">
          <a:xfrm rot="2345167">
            <a:off x="6235514" y="1594244"/>
            <a:ext cx="542260" cy="10319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4549" y="1358283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Experimental hall E01</a:t>
            </a:r>
          </a:p>
          <a:p>
            <a:r>
              <a:rPr lang="en-GB" dirty="0" smtClean="0"/>
              <a:t>Beam port W2</a:t>
            </a:r>
          </a:p>
          <a:p>
            <a:r>
              <a:rPr lang="en-GB" dirty="0" smtClean="0"/>
              <a:t>Neighbours: NMX, C-Spec</a:t>
            </a:r>
          </a:p>
          <a:p>
            <a:r>
              <a:rPr lang="en-GB" dirty="0" smtClean="0"/>
              <a:t>Engineering laboratory: 25 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0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Modulation technique</a:t>
            </a:r>
            <a:br>
              <a:rPr lang="en-GB" dirty="0" smtClean="0"/>
            </a:br>
            <a:r>
              <a:rPr lang="en-GB" sz="1600" b="0" dirty="0" smtClean="0"/>
              <a:t>Advantages of the BEER instrument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13</a:t>
            </a:fld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92" y="1360714"/>
            <a:ext cx="3305403" cy="2318657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314620" y="4232779"/>
            <a:ext cx="2384272" cy="2373996"/>
            <a:chOff x="372249" y="3794162"/>
            <a:chExt cx="2384272" cy="2373996"/>
          </a:xfrm>
        </p:grpSpPr>
        <p:pic>
          <p:nvPicPr>
            <p:cNvPr id="6" name="Picture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9" t="11423" r="31745" b="13218"/>
            <a:stretch/>
          </p:blipFill>
          <p:spPr>
            <a:xfrm>
              <a:off x="372249" y="3794162"/>
              <a:ext cx="2384272" cy="2373996"/>
            </a:xfrm>
            <a:prstGeom prst="rect">
              <a:avLst/>
            </a:prstGeom>
          </p:spPr>
        </p:pic>
        <p:sp>
          <p:nvSpPr>
            <p:cNvPr id="7" name="Rectangle 3"/>
            <p:cNvSpPr/>
            <p:nvPr/>
          </p:nvSpPr>
          <p:spPr>
            <a:xfrm>
              <a:off x="870261" y="4512427"/>
              <a:ext cx="1552573" cy="959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369"/>
                </a:spcBef>
              </a:pPr>
              <a:r>
                <a:rPr lang="de-DE" sz="1100" b="1" dirty="0" smtClean="0">
                  <a:solidFill>
                    <a:schemeClr val="bg1"/>
                  </a:solidFill>
                </a:rPr>
                <a:t>Diameter: 700 mm </a:t>
              </a:r>
            </a:p>
            <a:p>
              <a:pPr>
                <a:spcBef>
                  <a:spcPts val="1369"/>
                </a:spcBef>
              </a:pPr>
              <a:r>
                <a:rPr lang="de-DE" sz="1100" b="1" dirty="0" err="1" smtClean="0">
                  <a:solidFill>
                    <a:schemeClr val="bg1"/>
                  </a:solidFill>
                </a:rPr>
                <a:t>Slit</a:t>
              </a:r>
              <a:r>
                <a:rPr lang="de-DE" sz="1100" b="1" dirty="0" smtClean="0">
                  <a:solidFill>
                    <a:schemeClr val="bg1"/>
                  </a:solidFill>
                </a:rPr>
                <a:t> </a:t>
              </a:r>
              <a:r>
                <a:rPr lang="de-DE" sz="1100" b="1" dirty="0" err="1" smtClean="0">
                  <a:solidFill>
                    <a:schemeClr val="bg1"/>
                  </a:solidFill>
                </a:rPr>
                <a:t>opening</a:t>
              </a:r>
              <a:r>
                <a:rPr lang="de-DE" sz="1100" b="1" dirty="0" smtClean="0">
                  <a:solidFill>
                    <a:schemeClr val="bg1"/>
                  </a:solidFill>
                </a:rPr>
                <a:t>: 16 </a:t>
              </a:r>
              <a:r>
                <a:rPr lang="de-DE" sz="1100" b="1" dirty="0">
                  <a:solidFill>
                    <a:schemeClr val="bg1"/>
                  </a:solidFill>
                </a:rPr>
                <a:t>x 4°</a:t>
              </a:r>
            </a:p>
            <a:p>
              <a:pPr>
                <a:spcBef>
                  <a:spcPts val="1369"/>
                </a:spcBef>
              </a:pPr>
              <a:r>
                <a:rPr lang="de-DE" sz="1100" b="1" dirty="0" err="1" smtClean="0">
                  <a:solidFill>
                    <a:schemeClr val="bg1"/>
                  </a:solidFill>
                </a:rPr>
                <a:t>Slit</a:t>
              </a:r>
              <a:r>
                <a:rPr lang="de-DE" sz="1100" b="1" dirty="0" smtClean="0">
                  <a:solidFill>
                    <a:schemeClr val="bg1"/>
                  </a:solidFill>
                </a:rPr>
                <a:t> </a:t>
              </a:r>
              <a:r>
                <a:rPr lang="de-DE" sz="1100" b="1" dirty="0" err="1" smtClean="0">
                  <a:solidFill>
                    <a:schemeClr val="bg1"/>
                  </a:solidFill>
                </a:rPr>
                <a:t>distance</a:t>
              </a:r>
              <a:r>
                <a:rPr lang="de-DE" sz="1100" b="1" dirty="0" smtClean="0">
                  <a:solidFill>
                    <a:schemeClr val="bg1"/>
                  </a:solidFill>
                </a:rPr>
                <a:t>:  </a:t>
              </a:r>
              <a:r>
                <a:rPr lang="de-DE" sz="1100" b="1" dirty="0">
                  <a:solidFill>
                    <a:schemeClr val="bg1"/>
                  </a:solidFill>
                </a:rPr>
                <a:t>22.5</a:t>
              </a:r>
              <a:r>
                <a:rPr lang="de-DE" sz="1100" b="1" dirty="0" smtClean="0">
                  <a:solidFill>
                    <a:schemeClr val="bg1"/>
                  </a:solidFill>
                </a:rPr>
                <a:t>°</a:t>
              </a:r>
              <a:endParaRPr lang="de-DE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27" y="1273628"/>
            <a:ext cx="2864900" cy="24057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39" y="4240284"/>
            <a:ext cx="6090806" cy="236649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1137" y="1406105"/>
            <a:ext cx="3560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For high symmetric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High resolution with high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Enhanced throughput for strain scanning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Special data reduction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Simulation before experiment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Multiplication factor up to 1</a:t>
            </a:r>
            <a:r>
              <a:rPr lang="cs-CZ" sz="1600" dirty="0" smtClean="0"/>
              <a:t>2</a:t>
            </a:r>
            <a:endParaRPr lang="en-GB" sz="1600" dirty="0" smtClean="0"/>
          </a:p>
        </p:txBody>
      </p:sp>
      <p:sp>
        <p:nvSpPr>
          <p:cNvPr id="14" name="TextovéPole 13"/>
          <p:cNvSpPr txBox="1"/>
          <p:nvPr/>
        </p:nvSpPr>
        <p:spPr>
          <a:xfrm>
            <a:off x="554019" y="388521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MCa</a:t>
            </a:r>
            <a:r>
              <a:rPr lang="cs-CZ" dirty="0" smtClean="0"/>
              <a:t>: 42 – 280 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8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Modulation technique</a:t>
            </a:r>
            <a:br>
              <a:rPr lang="en-GB" dirty="0" smtClean="0"/>
            </a:br>
            <a:r>
              <a:rPr lang="en-GB" sz="1600" b="0" dirty="0" smtClean="0"/>
              <a:t>Advantages of the BEER instrument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14</a:t>
            </a:fld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9" y="3679371"/>
            <a:ext cx="2445841" cy="306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727" y="3679371"/>
            <a:ext cx="2465526" cy="306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61" y="3679371"/>
            <a:ext cx="2480199" cy="3060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92" y="1360714"/>
            <a:ext cx="3305403" cy="23186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27" y="1273628"/>
            <a:ext cx="2864900" cy="240574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1137" y="1406105"/>
            <a:ext cx="3560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For high symmetric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High resolution with high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Enhanced throughput for strain scanning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Special data reduction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Simulation before experiment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Multiplication factor up to 1</a:t>
            </a:r>
            <a:r>
              <a:rPr lang="cs-CZ" sz="1600" dirty="0" smtClean="0"/>
              <a:t>2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1516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1600" b="0" dirty="0">
                <a:solidFill>
                  <a:srgbClr val="000000"/>
                </a:solidFill>
              </a:rPr>
              <a:t>Advantages of the BEER instrument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15</a:t>
            </a:fld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2" y="1241160"/>
            <a:ext cx="4521138" cy="30292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99" y="3531139"/>
            <a:ext cx="4278283" cy="307563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6573" r="6027" b="55487"/>
          <a:stretch/>
        </p:blipFill>
        <p:spPr bwMode="auto">
          <a:xfrm>
            <a:off x="4777926" y="1349827"/>
            <a:ext cx="4021685" cy="1083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8155" r="3782" b="54295"/>
          <a:stretch/>
        </p:blipFill>
        <p:spPr bwMode="auto">
          <a:xfrm>
            <a:off x="171692" y="5068956"/>
            <a:ext cx="4339723" cy="1302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ál 9"/>
          <p:cNvSpPr/>
          <p:nvPr/>
        </p:nvSpPr>
        <p:spPr bwMode="auto">
          <a:xfrm>
            <a:off x="7996756" y="1349827"/>
            <a:ext cx="604803" cy="975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solidFill>
                  <a:srgbClr val="FF0000"/>
                </a:solidFill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3670356" y="5115450"/>
            <a:ext cx="604803" cy="975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solidFill>
                  <a:srgbClr val="FF0000"/>
                </a:solidFill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5137503" y="3579348"/>
            <a:ext cx="3161654" cy="28630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solidFill>
                  <a:srgbClr val="FF0000"/>
                </a:solidFill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408221" y="1407396"/>
            <a:ext cx="3161654" cy="28630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solidFill>
                  <a:srgbClr val="FF0000"/>
                </a:solidFill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mit Pfeil 34"/>
          <p:cNvCxnSpPr/>
          <p:nvPr/>
        </p:nvCxnSpPr>
        <p:spPr bwMode="auto">
          <a:xfrm flipH="1">
            <a:off x="3670356" y="2216258"/>
            <a:ext cx="4326400" cy="6199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34"/>
          <p:cNvCxnSpPr/>
          <p:nvPr/>
        </p:nvCxnSpPr>
        <p:spPr bwMode="auto">
          <a:xfrm flipV="1">
            <a:off x="4275159" y="5378922"/>
            <a:ext cx="862344" cy="2240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34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1600" b="0" dirty="0">
                <a:solidFill>
                  <a:srgbClr val="000000"/>
                </a:solidFill>
              </a:rPr>
              <a:t>Advantages of the BEER instrument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16</a:t>
            </a:fld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" y="1240971"/>
            <a:ext cx="4385439" cy="30706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44" y="3374760"/>
            <a:ext cx="4731355" cy="32320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69944" y="1509811"/>
            <a:ext cx="4256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versatility in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Tuneable wavelength range mean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Pulse suppression mode (t × 1.7 Å)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detector coverage (1.6 </a:t>
            </a:r>
            <a:r>
              <a:rPr lang="en-GB" dirty="0" err="1" smtClean="0"/>
              <a:t>sr</a:t>
            </a:r>
            <a:r>
              <a:rPr lang="en-GB" dirty="0" smtClean="0"/>
              <a:t> in FS)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7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time line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1600" b="0" dirty="0"/>
              <a:t>Instrument </a:t>
            </a:r>
            <a:r>
              <a:rPr lang="en-GB" sz="1600" b="0" dirty="0" smtClean="0"/>
              <a:t>development </a:t>
            </a:r>
            <a:r>
              <a:rPr lang="en-GB" sz="1600" b="0" dirty="0"/>
              <a:t>process and life-cycle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6" y="1360713"/>
            <a:ext cx="8835575" cy="363603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68086" y="5160038"/>
            <a:ext cx="6444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 procurement and construction duration - 4 years</a:t>
            </a:r>
          </a:p>
          <a:p>
            <a:r>
              <a:rPr lang="en-GB" dirty="0"/>
              <a:t>• hot commissioning starts in 2022</a:t>
            </a:r>
          </a:p>
          <a:p>
            <a:r>
              <a:rPr lang="en-GB" dirty="0"/>
              <a:t>• operation in user program from </a:t>
            </a:r>
            <a:r>
              <a:rPr lang="en-GB" dirty="0" smtClean="0"/>
              <a:t>202</a:t>
            </a:r>
            <a:r>
              <a:rPr lang="cs-CZ" dirty="0" smtClean="0"/>
              <a:t>3</a:t>
            </a:r>
            <a:endParaRPr lang="en-GB" dirty="0"/>
          </a:p>
          <a:p>
            <a:r>
              <a:rPr lang="en-GB" dirty="0"/>
              <a:t>• </a:t>
            </a:r>
            <a:r>
              <a:rPr lang="en-GB" b="1" dirty="0"/>
              <a:t>staging to full 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3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Draft time line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sz="1600" b="0" dirty="0" smtClean="0">
                <a:solidFill>
                  <a:srgbClr val="000000"/>
                </a:solidFill>
              </a:rPr>
              <a:t>Guide manufacturing time problem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900" t="22000" r="2600" b="2716"/>
          <a:stretch/>
        </p:blipFill>
        <p:spPr>
          <a:xfrm>
            <a:off x="195071" y="2396038"/>
            <a:ext cx="8763321" cy="4234816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 bwMode="auto">
          <a:xfrm>
            <a:off x="1518546" y="3190454"/>
            <a:ext cx="6711054" cy="13595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8284" y="1132067"/>
            <a:ext cx="7087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Manufacturing time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High m-value (</a:t>
            </a:r>
            <a:r>
              <a:rPr lang="en-GB" sz="1600" dirty="0" smtClean="0"/>
              <a:t>22 m bunker +13</a:t>
            </a:r>
            <a:r>
              <a:rPr lang="en-GB" sz="1600" dirty="0" smtClean="0"/>
              <a:t> m focussing) is </a:t>
            </a:r>
            <a:r>
              <a:rPr lang="en-GB" sz="1600" b="1" dirty="0" smtClean="0"/>
              <a:t>20 month</a:t>
            </a:r>
            <a:r>
              <a:rPr lang="en-GB" sz="1600" dirty="0" smtClean="0"/>
              <a:t> (2-3 weeks/m)</a:t>
            </a:r>
            <a:endParaRPr lang="en-GB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Transport guide with low m-value (120 m) is </a:t>
            </a:r>
            <a:r>
              <a:rPr lang="en-GB" sz="1600" b="1" dirty="0" smtClean="0"/>
              <a:t>18 month</a:t>
            </a:r>
            <a:r>
              <a:rPr lang="en-GB" sz="1600" dirty="0" smtClean="0"/>
              <a:t> (30 weeks/50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Two manufacturers are needed!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72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scopes</a:t>
            </a:r>
            <a:br>
              <a:rPr lang="en-GB" dirty="0" smtClean="0"/>
            </a:br>
            <a:r>
              <a:rPr lang="en-GB" sz="1600" b="0" dirty="0" smtClean="0"/>
              <a:t>Philosophy of proposed scopes</a:t>
            </a:r>
            <a:endParaRPr lang="en-GB" sz="1600" b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19</a:t>
            </a:fld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18976" y="1967666"/>
            <a:ext cx="8346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Cost category B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Try to design instrument with advantages (TOF, modulation)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mandatory items – optics,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Sever reduction of the equipment and functionalities together with the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Expensive and difficult </a:t>
            </a:r>
            <a:r>
              <a:rPr lang="en-GB" dirty="0"/>
              <a:t>to upgrade later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Result: not competitive instrument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8976" y="3721992"/>
            <a:ext cx="6953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World class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Design follows the original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Reduction of the functionalities with easy later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Competitive and in some cases more advanced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Able to produce flag ship experiments on day-one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8976" y="5199320"/>
            <a:ext cx="768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Full Scope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features envisaged by original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Future update in the form of development of sample environment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7150" y="1333405"/>
            <a:ext cx="82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Further presentation sorted by </a:t>
            </a:r>
            <a:r>
              <a:rPr lang="cs-CZ" i="1" dirty="0" smtClean="0">
                <a:solidFill>
                  <a:srgbClr val="0070C0"/>
                </a:solidFill>
              </a:rPr>
              <a:t>W</a:t>
            </a:r>
            <a:r>
              <a:rPr lang="en-GB" i="1" dirty="0" smtClean="0">
                <a:solidFill>
                  <a:srgbClr val="0070C0"/>
                </a:solidFill>
              </a:rPr>
              <a:t>BS items with direct comparison of each scope</a:t>
            </a: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Outlook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2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2303" y="1504710"/>
            <a:ext cx="59763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Engineering material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Modalities of engineering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Instrument scientific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Sample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BEER instrument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Modulation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Comparison of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Draft Time-line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Scopes introduction and overview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5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10056"/>
              </p:ext>
            </p:extLst>
          </p:nvPr>
        </p:nvGraphicFramePr>
        <p:xfrm>
          <a:off x="452202" y="4805905"/>
          <a:ext cx="8052691" cy="173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0046"/>
                <a:gridCol w="1824215"/>
                <a:gridCol w="1824215"/>
                <a:gridCol w="1824215"/>
              </a:tblGrid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Modalities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</a:rPr>
                        <a:t>Cost category</a:t>
                      </a:r>
                      <a:endParaRPr lang="en-GB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0070C0"/>
                          </a:solidFill>
                        </a:rPr>
                        <a:t>World class</a:t>
                      </a:r>
                      <a:endParaRPr lang="en-GB" sz="1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Full scope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In-situ &amp; In-operando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Strain scanning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Texture evolution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Long-term experiments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scopes</a:t>
            </a:r>
            <a:br>
              <a:rPr lang="en-GB" dirty="0" smtClean="0"/>
            </a:br>
            <a:r>
              <a:rPr lang="en-GB" sz="1600" b="0" dirty="0" smtClean="0"/>
              <a:t>Summary of proposed scopes</a:t>
            </a:r>
            <a:endParaRPr lang="en-GB" sz="1600" b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293844" y="6406402"/>
            <a:ext cx="646162" cy="354203"/>
          </a:xfrm>
        </p:spPr>
        <p:txBody>
          <a:bodyPr/>
          <a:lstStyle/>
          <a:p>
            <a:fld id="{AA15C805-5A0E-46E7-B536-8CA4D84BEDEB}" type="slidenum">
              <a:rPr lang="en-GB" smtClean="0"/>
              <a:t>20</a:t>
            </a:fld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7755" y="1194529"/>
            <a:ext cx="8346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Cost category instrument – 12 M€ with detector coverage – 0.125 </a:t>
            </a:r>
            <a:r>
              <a:rPr lang="en-GB" b="1" dirty="0" err="1" smtClean="0">
                <a:solidFill>
                  <a:srgbClr val="FF0000"/>
                </a:solidFill>
              </a:rPr>
              <a:t>sr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World class instrument – 18 M€ with detector coverage – 0.5 </a:t>
            </a:r>
            <a:r>
              <a:rPr lang="en-GB" b="1" dirty="0" err="1" smtClean="0">
                <a:solidFill>
                  <a:srgbClr val="0070C0"/>
                </a:solidFill>
              </a:rPr>
              <a:t>sr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/>
              <a:t>Full scope instrument – 27 M€ with detector coverage – 1.63 </a:t>
            </a:r>
            <a:r>
              <a:rPr lang="en-GB" b="1" dirty="0" err="1" smtClean="0"/>
              <a:t>sr</a:t>
            </a:r>
            <a:endParaRPr lang="en-GB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6" y="2067042"/>
            <a:ext cx="3853299" cy="27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15" y="2067042"/>
            <a:ext cx="3853299" cy="27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5" y="2067042"/>
            <a:ext cx="3853300" cy="270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14" y="2067042"/>
            <a:ext cx="3853300" cy="27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5" y="2067042"/>
            <a:ext cx="3853300" cy="27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14" y="2067042"/>
            <a:ext cx="3853300" cy="2700000"/>
          </a:xfrm>
          <a:prstGeom prst="rect">
            <a:avLst/>
          </a:prstGeom>
        </p:spPr>
      </p:pic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80159"/>
              </p:ext>
            </p:extLst>
          </p:nvPr>
        </p:nvGraphicFramePr>
        <p:xfrm>
          <a:off x="452202" y="4805905"/>
          <a:ext cx="8052691" cy="173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0046"/>
                <a:gridCol w="1824215"/>
                <a:gridCol w="1824215"/>
                <a:gridCol w="1824215"/>
              </a:tblGrid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Modalities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</a:rPr>
                        <a:t>Cost category</a:t>
                      </a:r>
                      <a:endParaRPr lang="en-GB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0070C0"/>
                          </a:solidFill>
                        </a:rPr>
                        <a:t>World class</a:t>
                      </a:r>
                      <a:endParaRPr lang="en-GB" sz="1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Full scope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In-situ &amp; In-operando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68000">
                          <a:srgbClr val="00B050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Strain scanning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Texture evolution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Long-term experiments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26484"/>
              </p:ext>
            </p:extLst>
          </p:nvPr>
        </p:nvGraphicFramePr>
        <p:xfrm>
          <a:off x="452202" y="4806667"/>
          <a:ext cx="8052691" cy="173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0046"/>
                <a:gridCol w="1824215"/>
                <a:gridCol w="1824215"/>
                <a:gridCol w="1824215"/>
              </a:tblGrid>
              <a:tr h="3470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Modalities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</a:rPr>
                        <a:t>Cost category</a:t>
                      </a:r>
                      <a:endParaRPr lang="en-GB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0070C0"/>
                          </a:solidFill>
                        </a:rPr>
                        <a:t>World class</a:t>
                      </a:r>
                      <a:endParaRPr lang="en-GB" sz="1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Full scope</a:t>
                      </a:r>
                      <a:endParaRPr lang="en-GB" sz="1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70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In-situ &amp; In-operando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68000">
                          <a:srgbClr val="00B050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70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Strain scanning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70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Texture evolution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71000">
                          <a:srgbClr val="FF0000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70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Long-term experiments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8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3206" y="2711825"/>
            <a:ext cx="5109563" cy="508267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Scientific requirements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sz="1600" b="0" dirty="0" smtClean="0">
                <a:solidFill>
                  <a:srgbClr val="000000"/>
                </a:solidFill>
              </a:rPr>
              <a:t>Scientific requirements from the Concept of Operation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C805-5A0E-46E7-B536-8CA4D84BEDEB}" type="slidenum">
              <a:rPr lang="en-GB" smtClean="0"/>
              <a:t>22</a:t>
            </a:fld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127590" y="1133945"/>
            <a:ext cx="87399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the measurement of nuclear and/or magnetic structural data.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the collection of scattering data in-situ and in-operando using a variety of sample environments.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the scanning of residual strains within complex shape samples with high throughput.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the measurement of microstructures (lattice strain, micro-strain, texture, etc.).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the long-term experiments.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detector coverage together with the available wavelength bandwidth shall allow access to a sufficient d-range for common engineering materials which is identified as 0.6 - 9 </a:t>
            </a: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ahoma" panose="020B0604030504040204" pitchFamily="34" charset="0"/>
              </a:rPr>
              <a:t>Å.</a:t>
            </a:r>
            <a:endParaRPr lang="en-GB" sz="14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detector coverage shall allow the measurement of an almost complete intensity pole figure for texture analysis by rotation of the sample around one sample axis.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detector coverage shall allow monitoring of partial texture evolution without sample rotation during an in-situ experiment when the sample itself or sample environment does not allow the rotation because of its size and/or technical construction (cryostats, ovens, etc.).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instrument shall allow measurements of two strain components at once.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experiment control shall allow users to choose a continuation (besides standard pause procedure) of the material test experiment after an interruption of the neutron beam due to a temporary source failure.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experiment control shall allow in-situ experiments driven by the sample environment with an active feedback.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the gauge volume to be adjusted for the experiment down to about 1 mm³.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data to be collected to </a:t>
            </a:r>
            <a:r>
              <a:rPr lang="en-GB" sz="1400" dirty="0" err="1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GB" sz="1400" baseline="-25000" dirty="0" err="1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min</a:t>
            </a: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of about 0.7 Å for detectors at 90°.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d-resolution (</a:t>
            </a:r>
            <a:r>
              <a:rPr lang="en-GB" sz="1400" dirty="0" err="1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Δd</a:t>
            </a: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/d) to be optimized for the experiment (0.1% &lt; </a:t>
            </a:r>
            <a:r>
              <a:rPr lang="en-GB" sz="1400" dirty="0" err="1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Δd</a:t>
            </a: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/d &lt; 0.8 %) by trading intensity for resolution.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provide sufficient space for large sample environments.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shall allow the placement of heavy samples and/or sample environment with a total weight up to 3 tonnes. 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should allow for collecting SANS data simultaneously with diffraction.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  <a:tab pos="449580" algn="l"/>
              </a:tabLst>
            </a:pP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BEER should allow for direct imaging over a 40x40mm</a:t>
            </a:r>
            <a:r>
              <a:rPr lang="en-GB" sz="1400" baseline="300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1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field of view with energy resolution sufficient for Bragg edge contrast enhancement.</a:t>
            </a:r>
            <a:endParaRPr lang="en-GB" sz="14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96" y="4614997"/>
            <a:ext cx="3457134" cy="21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engineering material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4" y="1137499"/>
            <a:ext cx="3575694" cy="2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390" b="1" dirty="0" smtClean="0"/>
              <a:t>Engineering Materials</a:t>
            </a:r>
            <a:br>
              <a:rPr lang="en-GB" sz="2390" b="1" dirty="0" smtClean="0"/>
            </a:br>
            <a:r>
              <a:rPr lang="en-GB" sz="1600" b="0" dirty="0" smtClean="0"/>
              <a:t>Areas of usage</a:t>
            </a:r>
            <a:endParaRPr lang="en-GB" sz="1600" b="0" dirty="0"/>
          </a:p>
        </p:txBody>
      </p:sp>
      <p:pic>
        <p:nvPicPr>
          <p:cNvPr id="14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2" y="2621584"/>
            <a:ext cx="2345352" cy="233926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0" y="2717950"/>
            <a:ext cx="2670048" cy="1856232"/>
          </a:xfrm>
          <a:prstGeom prst="rect">
            <a:avLst/>
          </a:prstGeom>
        </p:spPr>
      </p:pic>
      <p:pic>
        <p:nvPicPr>
          <p:cNvPr id="15" name="Picture 6" descr="hipcompomoun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2" y="5270516"/>
            <a:ext cx="2374106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uspension_bridge-panoram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6" y="4168161"/>
            <a:ext cx="3456432" cy="12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2" descr="8"/>
          <p:cNvPicPr preferRelativeResize="0"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87" y="1130104"/>
            <a:ext cx="3304695" cy="217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archesm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23" y="1138439"/>
            <a:ext cx="2343710" cy="15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88" y="2665238"/>
            <a:ext cx="2349109" cy="1897358"/>
          </a:xfrm>
          <a:prstGeom prst="rect">
            <a:avLst/>
          </a:prstGeom>
        </p:spPr>
      </p:pic>
      <p:pic>
        <p:nvPicPr>
          <p:cNvPr id="1030" name="Picture 6" descr="Výsledek obrázku pro engineering materials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77" y="3135392"/>
            <a:ext cx="2679704" cy="10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95" y="4898381"/>
            <a:ext cx="2446422" cy="18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31" y="4062507"/>
            <a:ext cx="2732598" cy="18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Výsledek obrázku pro materials w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14" y="5202639"/>
            <a:ext cx="27527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ýsledek obrázku pro steel deforma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88" y="2829699"/>
            <a:ext cx="2987009" cy="20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>
                <a:solidFill>
                  <a:srgbClr val="000000"/>
                </a:solidFill>
              </a:rPr>
              <a:t>Engineering Materials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1800" b="0" dirty="0">
                <a:solidFill>
                  <a:srgbClr val="000000"/>
                </a:solidFill>
              </a:rPr>
              <a:t>Modalities of engineering research</a:t>
            </a:r>
            <a:endParaRPr lang="en-GB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6253" y="1265524"/>
            <a:ext cx="904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 smtClean="0"/>
              <a:t>In-situ / in-operando experiments close to the real conditions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Study the processes to tailor the material properties for application needs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To optimise thermo-mechanical treatment to reduce production cost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Understand processes happening during material application</a:t>
            </a:r>
            <a:endParaRPr lang="en-GB" sz="2000" dirty="0"/>
          </a:p>
        </p:txBody>
      </p:sp>
      <p:pic>
        <p:nvPicPr>
          <p:cNvPr id="2050" name="Picture 2" descr="Výsledek obrázku pro rolling forg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13" y="4704660"/>
            <a:ext cx="2809361" cy="21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steel deformati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70" y="3098254"/>
            <a:ext cx="2252602" cy="31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steel deformati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8" y="4552127"/>
            <a:ext cx="2843644" cy="18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4" y="2825412"/>
            <a:ext cx="3335847" cy="1841713"/>
          </a:xfrm>
          <a:prstGeom prst="rect">
            <a:avLst/>
          </a:prstGeom>
        </p:spPr>
      </p:pic>
      <p:pic>
        <p:nvPicPr>
          <p:cNvPr id="2054" name="Picture 6" descr="Výsledek obrázku pro steel deform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67" y="2720153"/>
            <a:ext cx="1966127" cy="23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steel deformati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91" y="3930568"/>
            <a:ext cx="2133226" cy="21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68" y="4779871"/>
            <a:ext cx="4131013" cy="1906841"/>
          </a:xfrm>
          <a:prstGeom prst="rect">
            <a:avLst/>
          </a:prstGeom>
        </p:spPr>
      </p:pic>
      <p:pic>
        <p:nvPicPr>
          <p:cNvPr id="3074" name="Picture 2" descr="Výsledek obrázku pro materials sans precipitates sh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71" y="4965425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" y="3961227"/>
            <a:ext cx="3419476" cy="245512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>
                <a:solidFill>
                  <a:srgbClr val="000000"/>
                </a:solidFill>
              </a:rPr>
              <a:t>Engineering Materials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1800" b="0" dirty="0">
                <a:solidFill>
                  <a:srgbClr val="000000"/>
                </a:solidFill>
              </a:rPr>
              <a:t>Modalities of engineering research</a:t>
            </a:r>
            <a:endParaRPr lang="en-GB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522" y="1310264"/>
            <a:ext cx="87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 smtClean="0"/>
              <a:t>Multi-phase and/or composite materials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Resolve phases evolution together with microstructure changes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Multi-scale characterisation</a:t>
            </a:r>
            <a:endParaRPr lang="en-GB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36" y="2357076"/>
            <a:ext cx="1865538" cy="1531753"/>
          </a:xfrm>
          <a:prstGeom prst="rect">
            <a:avLst/>
          </a:prstGeom>
        </p:spPr>
      </p:pic>
      <p:grpSp>
        <p:nvGrpSpPr>
          <p:cNvPr id="9" name="Gruppierung 7"/>
          <p:cNvGrpSpPr/>
          <p:nvPr/>
        </p:nvGrpSpPr>
        <p:grpSpPr>
          <a:xfrm>
            <a:off x="2572318" y="2414074"/>
            <a:ext cx="2468867" cy="2487970"/>
            <a:chOff x="4592709" y="1151672"/>
            <a:chExt cx="4821964" cy="4948708"/>
          </a:xfrm>
        </p:grpSpPr>
        <p:grpSp>
          <p:nvGrpSpPr>
            <p:cNvPr id="10" name="Gruppieren 13"/>
            <p:cNvGrpSpPr/>
            <p:nvPr/>
          </p:nvGrpSpPr>
          <p:grpSpPr>
            <a:xfrm>
              <a:off x="4592709" y="1151672"/>
              <a:ext cx="4821964" cy="4948708"/>
              <a:chOff x="20439895" y="13850589"/>
              <a:chExt cx="8613489" cy="8664603"/>
            </a:xfrm>
          </p:grpSpPr>
          <p:sp>
            <p:nvSpPr>
              <p:cNvPr id="12" name="Rectangle 128"/>
              <p:cNvSpPr>
                <a:spLocks noChangeArrowheads="1"/>
              </p:cNvSpPr>
              <p:nvPr/>
            </p:nvSpPr>
            <p:spPr bwMode="auto">
              <a:xfrm>
                <a:off x="25601463" y="17942918"/>
                <a:ext cx="215900" cy="142875"/>
              </a:xfrm>
              <a:prstGeom prst="rect">
                <a:avLst/>
              </a:prstGeom>
              <a:noFill/>
              <a:ln w="635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grpSp>
            <p:nvGrpSpPr>
              <p:cNvPr id="13" name="Group 2"/>
              <p:cNvGrpSpPr>
                <a:grpSpLocks/>
              </p:cNvGrpSpPr>
              <p:nvPr/>
            </p:nvGrpSpPr>
            <p:grpSpPr bwMode="auto">
              <a:xfrm>
                <a:off x="20439895" y="13850589"/>
                <a:ext cx="8613489" cy="8664603"/>
                <a:chOff x="22180988" y="27599656"/>
                <a:chExt cx="6028783" cy="5460478"/>
              </a:xfrm>
            </p:grpSpPr>
            <p:pic>
              <p:nvPicPr>
                <p:cNvPr id="14" name="Picture 135" descr="CoRe-2_G07-018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2180988" y="27599656"/>
                  <a:ext cx="5207181" cy="3507802"/>
                </a:xfrm>
                <a:prstGeom prst="rect">
                  <a:avLst/>
                </a:prstGeom>
                <a:noFill/>
                <a:ln w="508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96" descr="Fig1b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3168296" y="30003905"/>
                  <a:ext cx="4526782" cy="3056229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27758672" y="28317825"/>
                  <a:ext cx="451099" cy="1013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3120629"/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7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2237509" y="27704633"/>
                  <a:ext cx="2087248" cy="1215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defTabSz="3120629">
                    <a:spcBef>
                      <a:spcPct val="50000"/>
                    </a:spcBef>
                  </a:pPr>
                  <a:r>
                    <a:rPr lang="en-US" sz="1500" b="1" dirty="0">
                      <a:latin typeface="Arial" pitchFamily="34" charset="0"/>
                      <a:cs typeface="Arial" pitchFamily="34" charset="0"/>
                    </a:rPr>
                    <a:t>SEM image</a:t>
                  </a:r>
                </a:p>
              </p:txBody>
            </p:sp>
            <p:sp>
              <p:nvSpPr>
                <p:cNvPr id="18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24202776" y="30665971"/>
                  <a:ext cx="1295526" cy="658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defTabSz="3120629">
                    <a:spcBef>
                      <a:spcPct val="50000"/>
                    </a:spcBef>
                  </a:pPr>
                  <a:r>
                    <a:rPr lang="en-US" sz="1350" b="1" dirty="0">
                      <a:solidFill>
                        <a:srgbClr val="C00000"/>
                      </a:solidFill>
                    </a:rPr>
                    <a:t>TaC</a:t>
                  </a:r>
                </a:p>
              </p:txBody>
            </p:sp>
            <p:sp>
              <p:nvSpPr>
                <p:cNvPr id="19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3672529" y="28993858"/>
                  <a:ext cx="1052726" cy="523936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20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24641045" y="28566036"/>
                  <a:ext cx="2257074" cy="658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defTabSz="3120629">
                    <a:spcBef>
                      <a:spcPct val="50000"/>
                    </a:spcBef>
                  </a:pPr>
                  <a:r>
                    <a:rPr lang="en-US" sz="1350" b="1" dirty="0">
                      <a:solidFill>
                        <a:srgbClr val="C00000"/>
                      </a:solidFill>
                      <a:latin typeface="Symbol" pitchFamily="18" charset="2"/>
                    </a:rPr>
                    <a:t>s</a:t>
                  </a:r>
                  <a:r>
                    <a:rPr lang="en-US" sz="135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sz="1350" b="1" dirty="0">
                      <a:solidFill>
                        <a:srgbClr val="C00000"/>
                      </a:solidFill>
                    </a:rPr>
                    <a:t>phase</a:t>
                  </a:r>
                </a:p>
              </p:txBody>
            </p:sp>
            <p:sp>
              <p:nvSpPr>
                <p:cNvPr id="21" name="Line 149"/>
                <p:cNvSpPr>
                  <a:spLocks noChangeShapeType="1"/>
                </p:cNvSpPr>
                <p:nvPr/>
              </p:nvSpPr>
              <p:spPr bwMode="auto">
                <a:xfrm>
                  <a:off x="24784579" y="31092433"/>
                  <a:ext cx="169939" cy="596027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22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25541904" y="30134018"/>
                  <a:ext cx="2347972" cy="1114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defTabSz="3120629">
                    <a:spcBef>
                      <a:spcPct val="50000"/>
                    </a:spcBef>
                  </a:pPr>
                  <a:r>
                    <a:rPr lang="en-US" sz="1350" b="1" dirty="0">
                      <a:solidFill>
                        <a:srgbClr val="C00000"/>
                      </a:solidFill>
                    </a:rPr>
                    <a:t>Cr</a:t>
                  </a:r>
                  <a:r>
                    <a:rPr lang="en-US" sz="1350" b="1" baseline="-25000" dirty="0">
                      <a:solidFill>
                        <a:srgbClr val="C00000"/>
                      </a:solidFill>
                    </a:rPr>
                    <a:t>23</a:t>
                  </a:r>
                  <a:r>
                    <a:rPr lang="en-US" sz="1350" b="1" dirty="0">
                      <a:solidFill>
                        <a:srgbClr val="C00000"/>
                      </a:solidFill>
                    </a:rPr>
                    <a:t>C</a:t>
                  </a:r>
                  <a:r>
                    <a:rPr lang="en-US" sz="1350" b="1" baseline="-25000" dirty="0">
                      <a:solidFill>
                        <a:srgbClr val="C00000"/>
                      </a:solidFill>
                    </a:rPr>
                    <a:t>6</a:t>
                  </a:r>
                  <a:r>
                    <a:rPr lang="en-US" sz="135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sz="1350" b="1" dirty="0">
                      <a:solidFill>
                        <a:srgbClr val="C00000"/>
                      </a:solidFill>
                    </a:rPr>
                    <a:t>lamellae</a:t>
                  </a:r>
                </a:p>
              </p:txBody>
            </p:sp>
          </p:grpSp>
        </p:grpSp>
        <p:sp>
          <p:nvSpPr>
            <p:cNvPr id="11" name="Line 149"/>
            <p:cNvSpPr>
              <a:spLocks noChangeShapeType="1"/>
            </p:cNvSpPr>
            <p:nvPr/>
          </p:nvSpPr>
          <p:spPr bwMode="auto">
            <a:xfrm flipH="1">
              <a:off x="7840645" y="4257967"/>
              <a:ext cx="261478" cy="399836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350" dirty="0"/>
            </a:p>
          </p:txBody>
        </p:sp>
      </p:grpSp>
      <p:pic>
        <p:nvPicPr>
          <p:cNvPr id="32" name="Obrázek 3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08" y="2238230"/>
            <a:ext cx="3200885" cy="2225096"/>
          </a:xfrm>
          <a:prstGeom prst="rect">
            <a:avLst/>
          </a:prstGeom>
        </p:spPr>
      </p:pic>
      <p:pic>
        <p:nvPicPr>
          <p:cNvPr id="3076" name="Picture 4" descr="Výsledek obrázku pro materials neutron imag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45" y="2883450"/>
            <a:ext cx="2095913" cy="19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/>
              <a:t>Engineering Materials</a:t>
            </a:r>
            <a:r>
              <a:rPr lang="en-GB" sz="2390" dirty="0" smtClean="0"/>
              <a:t/>
            </a:r>
            <a:br>
              <a:rPr lang="en-GB" sz="2390" dirty="0" smtClean="0"/>
            </a:br>
            <a:r>
              <a:rPr lang="en-GB" sz="1800" b="0" dirty="0" smtClean="0"/>
              <a:t>Modalities of engineering research</a:t>
            </a:r>
            <a:endParaRPr lang="en-GB" sz="18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522" y="1310264"/>
            <a:ext cx="87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 smtClean="0"/>
              <a:t>In-situ </a:t>
            </a:r>
            <a:r>
              <a:rPr lang="en-GB" sz="2000" b="1" dirty="0"/>
              <a:t>texture or grain growth evolution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/>
              <a:t>Fast strain scanning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/>
              <a:t>Long-term experiments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0" y="2661728"/>
            <a:ext cx="1828800" cy="182880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65" y="4561857"/>
            <a:ext cx="2105360" cy="1791795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4" y="4658970"/>
            <a:ext cx="1820560" cy="1880714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15" y="2325927"/>
            <a:ext cx="2100252" cy="2030553"/>
          </a:xfrm>
          <a:prstGeom prst="rect">
            <a:avLst/>
          </a:prstGeom>
        </p:spPr>
      </p:pic>
      <p:pic>
        <p:nvPicPr>
          <p:cNvPr id="33" name="Picture 5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8" y="1733724"/>
            <a:ext cx="1850231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materials strain scanning 3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72" y="1566185"/>
            <a:ext cx="2885686" cy="15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72" y="306265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materials corrosion experiment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3" b="18082"/>
          <a:stretch/>
        </p:blipFill>
        <p:spPr bwMode="auto">
          <a:xfrm>
            <a:off x="3810795" y="4075441"/>
            <a:ext cx="2594618" cy="16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ek obrázku pro materials corrosion experim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42" y="4746945"/>
            <a:ext cx="1967509" cy="12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ýsledek obrázku pro materials creep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19" y="5532064"/>
            <a:ext cx="1672919" cy="11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Výsledek obrázku pro materials cycle fatigue spr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69" y="5120147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9862" y="1341623"/>
            <a:ext cx="4663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 </a:t>
            </a:r>
            <a:r>
              <a:rPr lang="en-GB" b="1" dirty="0"/>
              <a:t>In-situ &amp; in-operando experiments</a:t>
            </a:r>
            <a:r>
              <a:rPr lang="cs-CZ" b="1" dirty="0"/>
              <a:t> </a:t>
            </a:r>
          </a:p>
          <a:p>
            <a:endParaRPr lang="cs-CZ" sz="1400" b="1" dirty="0"/>
          </a:p>
          <a:p>
            <a:r>
              <a:rPr lang="en-GB" sz="1400" b="1" dirty="0"/>
              <a:t>Purpose</a:t>
            </a:r>
          </a:p>
          <a:p>
            <a:r>
              <a:rPr lang="en-GB" sz="1400" dirty="0"/>
              <a:t>• multi-phase structural</a:t>
            </a:r>
            <a:r>
              <a:rPr lang="cs-CZ" sz="1400" dirty="0"/>
              <a:t> </a:t>
            </a:r>
            <a:r>
              <a:rPr lang="en-GB" sz="1400" dirty="0"/>
              <a:t>characterization</a:t>
            </a:r>
          </a:p>
          <a:p>
            <a:r>
              <a:rPr lang="en-GB" sz="1400" dirty="0"/>
              <a:t>• study of complex materials e.g.</a:t>
            </a:r>
            <a:r>
              <a:rPr lang="cs-CZ" sz="1400" dirty="0"/>
              <a:t> </a:t>
            </a:r>
            <a:r>
              <a:rPr lang="en-GB" sz="1400" dirty="0"/>
              <a:t>composites</a:t>
            </a:r>
          </a:p>
          <a:p>
            <a:r>
              <a:rPr lang="en-GB" sz="1400" dirty="0"/>
              <a:t>• study of fast processes with</a:t>
            </a:r>
            <a:r>
              <a:rPr lang="cs-CZ" sz="1400" dirty="0"/>
              <a:t> </a:t>
            </a:r>
            <a:r>
              <a:rPr lang="en-GB" sz="1400" dirty="0"/>
              <a:t>time resolution bellow </a:t>
            </a:r>
            <a:r>
              <a:rPr lang="en-GB" sz="1400" dirty="0" smtClean="0"/>
              <a:t>1sec in</a:t>
            </a:r>
            <a:r>
              <a:rPr lang="cs-CZ" sz="1400" dirty="0" smtClean="0"/>
              <a:t> </a:t>
            </a:r>
            <a:r>
              <a:rPr lang="en-GB" sz="1400" dirty="0" smtClean="0"/>
              <a:t>special </a:t>
            </a:r>
            <a:r>
              <a:rPr lang="en-GB" sz="1400" dirty="0"/>
              <a:t>case enable</a:t>
            </a:r>
            <a:r>
              <a:rPr lang="cs-CZ" sz="1400" dirty="0" smtClean="0"/>
              <a:t>n </a:t>
            </a:r>
            <a:r>
              <a:rPr lang="en-GB" sz="1400" dirty="0" smtClean="0"/>
              <a:t>measurement </a:t>
            </a:r>
            <a:r>
              <a:rPr lang="en-GB" sz="1400" dirty="0"/>
              <a:t>at 14 Hz</a:t>
            </a:r>
          </a:p>
          <a:p>
            <a:r>
              <a:rPr lang="en-GB" sz="1400" dirty="0"/>
              <a:t>• in-situ experiments with</a:t>
            </a:r>
            <a:r>
              <a:rPr lang="cs-CZ" sz="1400" dirty="0"/>
              <a:t> </a:t>
            </a:r>
            <a:r>
              <a:rPr lang="en-GB" sz="1400" dirty="0"/>
              <a:t>dedicated sample environment</a:t>
            </a:r>
          </a:p>
          <a:p>
            <a:r>
              <a:rPr lang="en-GB" sz="1400" dirty="0"/>
              <a:t>• multi-scale characterization</a:t>
            </a:r>
          </a:p>
          <a:p>
            <a:r>
              <a:rPr lang="en-GB" sz="1400" dirty="0"/>
              <a:t>• SE driven experiments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63064" y="1834065"/>
            <a:ext cx="4270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Requirement</a:t>
            </a:r>
          </a:p>
          <a:p>
            <a:r>
              <a:rPr lang="en-GB" sz="1400" dirty="0" smtClean="0"/>
              <a:t>• </a:t>
            </a:r>
            <a:r>
              <a:rPr lang="el-GR" sz="1400" dirty="0" smtClean="0"/>
              <a:t>Δ</a:t>
            </a:r>
            <a:r>
              <a:rPr lang="cs-CZ" sz="1400" dirty="0" smtClean="0"/>
              <a:t> </a:t>
            </a:r>
            <a:r>
              <a:rPr lang="en-GB" sz="1400" dirty="0" smtClean="0"/>
              <a:t>d/d resolution down to 0.1%</a:t>
            </a:r>
          </a:p>
          <a:p>
            <a:r>
              <a:rPr lang="en-GB" sz="1400" dirty="0" smtClean="0"/>
              <a:t>• d-range from 0.6 to 9</a:t>
            </a:r>
            <a:r>
              <a:rPr lang="cs-CZ" sz="1400" dirty="0" smtClean="0"/>
              <a:t> Å</a:t>
            </a:r>
            <a:endParaRPr lang="en-GB" sz="1400" dirty="0" smtClean="0"/>
          </a:p>
          <a:p>
            <a:r>
              <a:rPr lang="en-GB" sz="1400" dirty="0" smtClean="0"/>
              <a:t>• high flux of ESS pulse</a:t>
            </a:r>
          </a:p>
          <a:p>
            <a:r>
              <a:rPr lang="en-GB" sz="1400" dirty="0" smtClean="0"/>
              <a:t>• space and capacity for SE</a:t>
            </a:r>
          </a:p>
          <a:p>
            <a:r>
              <a:rPr lang="en-GB" sz="1400" dirty="0" smtClean="0"/>
              <a:t>• SANS and imaging option</a:t>
            </a:r>
          </a:p>
          <a:p>
            <a:r>
              <a:rPr lang="en-GB" sz="1400" dirty="0" smtClean="0"/>
              <a:t>• active feedback and advance instrument control</a:t>
            </a:r>
          </a:p>
          <a:p>
            <a:r>
              <a:rPr lang="en-GB" sz="1400" dirty="0" smtClean="0"/>
              <a:t>• </a:t>
            </a:r>
            <a:r>
              <a:rPr lang="en-GB" sz="1400" b="1" dirty="0" smtClean="0"/>
              <a:t>sample environment</a:t>
            </a:r>
            <a:endParaRPr lang="en-GB" sz="1400" b="1" dirty="0"/>
          </a:p>
        </p:txBody>
      </p:sp>
      <p:sp>
        <p:nvSpPr>
          <p:cNvPr id="3" name="Obdélník 2"/>
          <p:cNvSpPr/>
          <p:nvPr/>
        </p:nvSpPr>
        <p:spPr>
          <a:xfrm>
            <a:off x="199862" y="3816591"/>
            <a:ext cx="5184648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II. </a:t>
            </a:r>
            <a:r>
              <a:rPr lang="en-GB" b="1" dirty="0">
                <a:solidFill>
                  <a:srgbClr val="000000"/>
                </a:solidFill>
              </a:rPr>
              <a:t>Strain scanning</a:t>
            </a:r>
          </a:p>
          <a:p>
            <a:endParaRPr lang="en-GB" sz="1350" b="1" dirty="0">
              <a:solidFill>
                <a:srgbClr val="000000"/>
              </a:solidFill>
            </a:endParaRPr>
          </a:p>
          <a:p>
            <a:r>
              <a:rPr lang="en-GB" sz="1400" b="1" dirty="0">
                <a:solidFill>
                  <a:srgbClr val="000000"/>
                </a:solidFill>
              </a:rPr>
              <a:t>Purpose</a:t>
            </a:r>
          </a:p>
          <a:p>
            <a:r>
              <a:rPr lang="en-GB" sz="1400" dirty="0"/>
              <a:t>• strain mapping from larger volumes</a:t>
            </a:r>
          </a:p>
          <a:p>
            <a:r>
              <a:rPr lang="en-GB" sz="1400" dirty="0"/>
              <a:t>• scanning of big and complex samples</a:t>
            </a:r>
          </a:p>
          <a:p>
            <a:r>
              <a:rPr lang="en-GB" sz="1400" dirty="0"/>
              <a:t>• fast mapping</a:t>
            </a:r>
          </a:p>
          <a:p>
            <a:r>
              <a:rPr lang="en-GB" sz="1400" dirty="0"/>
              <a:t>• strain visualization</a:t>
            </a:r>
          </a:p>
          <a:p>
            <a:r>
              <a:rPr lang="en-GB" sz="1400" dirty="0"/>
              <a:t>• automatic </a:t>
            </a:r>
            <a:r>
              <a:rPr lang="en-GB" sz="1400" dirty="0">
                <a:solidFill>
                  <a:srgbClr val="000000"/>
                </a:solidFill>
              </a:rPr>
              <a:t>sample handling</a:t>
            </a:r>
          </a:p>
        </p:txBody>
      </p:sp>
      <p:sp>
        <p:nvSpPr>
          <p:cNvPr id="6" name="Obdélník 5"/>
          <p:cNvSpPr/>
          <p:nvPr/>
        </p:nvSpPr>
        <p:spPr>
          <a:xfrm>
            <a:off x="4863064" y="4285950"/>
            <a:ext cx="4270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Requirement</a:t>
            </a:r>
          </a:p>
          <a:p>
            <a:r>
              <a:rPr lang="en-GB" sz="1400" dirty="0" smtClean="0"/>
              <a:t>• high flux using multiplexing</a:t>
            </a:r>
          </a:p>
          <a:p>
            <a:r>
              <a:rPr lang="en-GB" sz="1400" dirty="0" smtClean="0"/>
              <a:t>• space and positioning system</a:t>
            </a:r>
          </a:p>
          <a:p>
            <a:r>
              <a:rPr lang="en-GB" sz="1400" dirty="0" smtClean="0"/>
              <a:t>• measurement of two components at once</a:t>
            </a:r>
          </a:p>
          <a:p>
            <a:r>
              <a:rPr lang="en-GB" sz="1400" dirty="0" smtClean="0"/>
              <a:t>• Bragg edge imaging</a:t>
            </a:r>
          </a:p>
          <a:p>
            <a:r>
              <a:rPr lang="en-GB" sz="1400" dirty="0" smtClean="0"/>
              <a:t>• </a:t>
            </a:r>
            <a:r>
              <a:rPr lang="en-GB" sz="1400" b="1" dirty="0" smtClean="0"/>
              <a:t>SE in the form of advanced </a:t>
            </a:r>
            <a:r>
              <a:rPr lang="en-GB" sz="1400" b="1" dirty="0" smtClean="0">
                <a:solidFill>
                  <a:srgbClr val="000000"/>
                </a:solidFill>
              </a:rPr>
              <a:t>positioning system</a:t>
            </a:r>
            <a:endParaRPr lang="en-GB" sz="1400" b="1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Scientific requirements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sz="1600" b="0" dirty="0"/>
              <a:t>Scientific requirements linked with instrument modalities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925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93222" y="1348839"/>
            <a:ext cx="4572000" cy="14388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III. </a:t>
            </a:r>
            <a:r>
              <a:rPr lang="en-GB" b="1" dirty="0"/>
              <a:t>Texture and texture evolution</a:t>
            </a:r>
            <a:endParaRPr lang="cs-CZ" b="1" dirty="0"/>
          </a:p>
          <a:p>
            <a:endParaRPr lang="en-GB" sz="1350" b="1" dirty="0"/>
          </a:p>
          <a:p>
            <a:r>
              <a:rPr lang="en-GB" sz="1400" b="1" dirty="0"/>
              <a:t>Purpose</a:t>
            </a:r>
          </a:p>
          <a:p>
            <a:r>
              <a:rPr lang="en-GB" sz="1400" dirty="0"/>
              <a:t>• in-situ texture evolution</a:t>
            </a:r>
          </a:p>
          <a:p>
            <a:r>
              <a:rPr lang="en-GB" sz="1400" dirty="0"/>
              <a:t>• fast texture with less sample</a:t>
            </a:r>
            <a:r>
              <a:rPr lang="cs-CZ" sz="1400" dirty="0"/>
              <a:t> </a:t>
            </a:r>
            <a:r>
              <a:rPr lang="en-GB" sz="1400" dirty="0"/>
              <a:t>rotation</a:t>
            </a:r>
          </a:p>
          <a:p>
            <a:r>
              <a:rPr lang="en-GB" sz="1400" dirty="0"/>
              <a:t>• full texture measurement</a:t>
            </a:r>
          </a:p>
        </p:txBody>
      </p:sp>
      <p:sp>
        <p:nvSpPr>
          <p:cNvPr id="8" name="Obdélník 7"/>
          <p:cNvSpPr/>
          <p:nvPr/>
        </p:nvSpPr>
        <p:spPr>
          <a:xfrm>
            <a:off x="4869111" y="1833587"/>
            <a:ext cx="2799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Requirement</a:t>
            </a:r>
          </a:p>
          <a:p>
            <a:r>
              <a:rPr lang="en-GB" sz="1400" dirty="0" smtClean="0"/>
              <a:t>• advanced detector coverage</a:t>
            </a:r>
          </a:p>
          <a:p>
            <a:r>
              <a:rPr lang="en-GB" sz="1400" dirty="0" smtClean="0"/>
              <a:t>• advanced positioning system</a:t>
            </a:r>
          </a:p>
          <a:p>
            <a:r>
              <a:rPr lang="en-GB" sz="1400" dirty="0" smtClean="0"/>
              <a:t>• </a:t>
            </a:r>
            <a:r>
              <a:rPr lang="en-GB" sz="1400" b="1" dirty="0" smtClean="0"/>
              <a:t>sample environment</a:t>
            </a:r>
            <a:endParaRPr lang="en-GB" sz="1400" b="1" dirty="0"/>
          </a:p>
        </p:txBody>
      </p:sp>
      <p:sp>
        <p:nvSpPr>
          <p:cNvPr id="9" name="Obdélník 8"/>
          <p:cNvSpPr/>
          <p:nvPr/>
        </p:nvSpPr>
        <p:spPr>
          <a:xfrm>
            <a:off x="193222" y="3641438"/>
            <a:ext cx="4572000" cy="10079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IV. </a:t>
            </a:r>
            <a:r>
              <a:rPr lang="en-GB" b="1" dirty="0"/>
              <a:t>Long-term experiments</a:t>
            </a:r>
            <a:endParaRPr lang="cs-CZ" b="1" dirty="0"/>
          </a:p>
          <a:p>
            <a:endParaRPr lang="en-GB" sz="1350" b="1" dirty="0"/>
          </a:p>
          <a:p>
            <a:r>
              <a:rPr lang="en-GB" sz="1400" b="1" dirty="0"/>
              <a:t>Purpose</a:t>
            </a:r>
          </a:p>
          <a:p>
            <a:r>
              <a:rPr lang="en-GB" sz="1400" dirty="0"/>
              <a:t>• characterization of slow</a:t>
            </a:r>
            <a:r>
              <a:rPr lang="cs-CZ" sz="1400" dirty="0"/>
              <a:t> </a:t>
            </a:r>
            <a:r>
              <a:rPr lang="en-GB" sz="1400" dirty="0"/>
              <a:t>engineering processes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869111" y="4144146"/>
            <a:ext cx="3063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Requirement</a:t>
            </a:r>
          </a:p>
          <a:p>
            <a:r>
              <a:rPr lang="en-GB" sz="1400" dirty="0" smtClean="0"/>
              <a:t>• laboratory for ex-situ experiments</a:t>
            </a:r>
          </a:p>
          <a:p>
            <a:r>
              <a:rPr lang="en-GB" sz="1400" dirty="0" smtClean="0"/>
              <a:t>• free access to the laboratory</a:t>
            </a:r>
          </a:p>
          <a:p>
            <a:r>
              <a:rPr lang="en-GB" sz="1400" dirty="0" smtClean="0"/>
              <a:t>• </a:t>
            </a:r>
            <a:r>
              <a:rPr lang="en-GB" sz="1400" b="1" dirty="0" smtClean="0"/>
              <a:t>sample environment</a:t>
            </a:r>
            <a:endParaRPr lang="en-GB" sz="14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Scientific requirements</a:t>
            </a:r>
            <a:r>
              <a:rPr lang="cs-CZ" dirty="0">
                <a:solidFill>
                  <a:srgbClr val="000000"/>
                </a:solidFill>
              </a:rPr>
              <a:t/>
            </a:r>
            <a:br>
              <a:rPr lang="cs-CZ" dirty="0">
                <a:solidFill>
                  <a:srgbClr val="000000"/>
                </a:solidFill>
              </a:rPr>
            </a:br>
            <a:r>
              <a:rPr lang="en-GB" sz="1600" b="0" dirty="0">
                <a:solidFill>
                  <a:srgbClr val="000000"/>
                </a:solidFill>
              </a:rPr>
              <a:t>Scientific requirements linked with instrument modalities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0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69" y="3157688"/>
            <a:ext cx="3029243" cy="197650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6754" y="1305314"/>
            <a:ext cx="5205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Advanced deformation rig with vacuum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Furnace for the deformation rig up to 1200°C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Advanced positioning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Dilatometer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 smtClean="0"/>
              <a:t>Laser and stir welding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</a:rPr>
              <a:t>Bi-axial deformation rig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</a:rPr>
              <a:t>Annealing furnaces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i="1" dirty="0" err="1" smtClean="0">
                <a:solidFill>
                  <a:srgbClr val="0070C0"/>
                </a:solidFill>
              </a:rPr>
              <a:t>Gleeble</a:t>
            </a:r>
            <a:r>
              <a:rPr lang="en-GB" i="1" baseline="30000" dirty="0" smtClean="0">
                <a:solidFill>
                  <a:srgbClr val="0070C0"/>
                </a:solidFill>
              </a:rPr>
              <a:t>®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User defined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94" y="1318489"/>
            <a:ext cx="2022562" cy="3462005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3" y="5069761"/>
            <a:ext cx="2089309" cy="156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3" y="5102749"/>
            <a:ext cx="3121662" cy="1497076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environment</a:t>
            </a:r>
            <a:br>
              <a:rPr lang="en-GB" dirty="0" smtClean="0"/>
            </a:br>
            <a:r>
              <a:rPr lang="en-GB" sz="1600" b="0" dirty="0" smtClean="0"/>
              <a:t>Expected sample environment</a:t>
            </a:r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77" y="3613467"/>
            <a:ext cx="2937318" cy="2190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86" y="2038393"/>
            <a:ext cx="2640448" cy="2157037"/>
          </a:xfrm>
          <a:prstGeom prst="rect">
            <a:avLst/>
          </a:prstGeom>
        </p:spPr>
      </p:pic>
      <p:pic>
        <p:nvPicPr>
          <p:cNvPr id="5122" name="Picture 2" descr="Výsledek obrázku pro materials biaxial deform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76" y="1218102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materials annealing furna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94" y="4835711"/>
            <a:ext cx="2472798" cy="17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41" y="4879262"/>
            <a:ext cx="2973515" cy="16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hzg_deutsch_v2">
  <a:themeElements>
    <a:clrScheme name="hzg_deutsch_v2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98D4"/>
      </a:accent1>
      <a:accent2>
        <a:srgbClr val="5F5F5F"/>
      </a:accent2>
      <a:accent3>
        <a:srgbClr val="FFFFFF"/>
      </a:accent3>
      <a:accent4>
        <a:srgbClr val="000000"/>
      </a:accent4>
      <a:accent5>
        <a:srgbClr val="AACAE6"/>
      </a:accent5>
      <a:accent6>
        <a:srgbClr val="555555"/>
      </a:accent6>
      <a:hlink>
        <a:srgbClr val="B2B2B2"/>
      </a:hlink>
      <a:folHlink>
        <a:srgbClr val="DDDDDD"/>
      </a:folHlink>
    </a:clrScheme>
    <a:fontScheme name="Vlastní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74625" marR="0" indent="-174625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74625" marR="0" indent="-174625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zg_deutsch_v2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8D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AACAE6"/>
        </a:accent5>
        <a:accent6>
          <a:srgbClr val="555555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</TotalTime>
  <Words>1241</Words>
  <Application>Microsoft Office PowerPoint</Application>
  <PresentationFormat>Předvádění na obrazovce (4:3)</PresentationFormat>
  <Paragraphs>245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</vt:lpstr>
      <vt:lpstr>CMSY10</vt:lpstr>
      <vt:lpstr>Symbol</vt:lpstr>
      <vt:lpstr>Tahoma</vt:lpstr>
      <vt:lpstr>Times New Roman</vt:lpstr>
      <vt:lpstr>Wingdings 3</vt:lpstr>
      <vt:lpstr>hzg_deutsch_v2</vt:lpstr>
      <vt:lpstr>BEER – Scopes &amp; Budget Science case and Scopes introduction</vt:lpstr>
      <vt:lpstr>Outlook</vt:lpstr>
      <vt:lpstr>Engineering Materials Areas of usage</vt:lpstr>
      <vt:lpstr>Engineering Materials Modalities of engineering research</vt:lpstr>
      <vt:lpstr>Engineering Materials Modalities of engineering research</vt:lpstr>
      <vt:lpstr>Engineering Materials Modalities of engineering research</vt:lpstr>
      <vt:lpstr>Scientific requirements Scientific requirements linked with instrument modalities</vt:lpstr>
      <vt:lpstr>Scientific requirements Scientific requirements linked with instrument modalities</vt:lpstr>
      <vt:lpstr>Sample environment Expected sample environment</vt:lpstr>
      <vt:lpstr>Sample environment Expected sample environment</vt:lpstr>
      <vt:lpstr>BEER Overview Reminder of BEER instrument overview</vt:lpstr>
      <vt:lpstr>BEER Overview Instrument infrastructure and neighbourhood</vt:lpstr>
      <vt:lpstr>Modulation technique Advantages of the BEER instrument</vt:lpstr>
      <vt:lpstr>Modulation technique Advantages of the BEER instrument</vt:lpstr>
      <vt:lpstr>Comparison Advantages of the BEER instrument</vt:lpstr>
      <vt:lpstr>Comparison Advantages of the BEER instrument</vt:lpstr>
      <vt:lpstr>Draft time line Instrument development process and life-cycle</vt:lpstr>
      <vt:lpstr>Draft time line Guide manufacturing time problem</vt:lpstr>
      <vt:lpstr>Proposed scopes Philosophy of proposed scopes</vt:lpstr>
      <vt:lpstr>Proposed scopes Summary of proposed scopes</vt:lpstr>
      <vt:lpstr>Thank you for your attention</vt:lpstr>
      <vt:lpstr>Scientific requirements Scientific requirements from the Concept of Operation</vt:lpstr>
    </vt:vector>
  </TitlesOfParts>
  <Company>Nuclear Physics Institute ASCR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Engineering</dc:title>
  <dc:creator>Přemysl Beran</dc:creator>
  <cp:lastModifiedBy>Přemysl Beran</cp:lastModifiedBy>
  <cp:revision>76</cp:revision>
  <dcterms:created xsi:type="dcterms:W3CDTF">2016-10-09T07:50:04Z</dcterms:created>
  <dcterms:modified xsi:type="dcterms:W3CDTF">2016-10-13T13:31:02Z</dcterms:modified>
</cp:coreProperties>
</file>