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</p:sldMasterIdLst>
  <p:notesMasterIdLst>
    <p:notesMasterId r:id="rId18"/>
  </p:notesMasterIdLst>
  <p:sldIdLst>
    <p:sldId id="389" r:id="rId7"/>
    <p:sldId id="257" r:id="rId8"/>
    <p:sldId id="284" r:id="rId9"/>
    <p:sldId id="391" r:id="rId10"/>
    <p:sldId id="397" r:id="rId11"/>
    <p:sldId id="393" r:id="rId12"/>
    <p:sldId id="396" r:id="rId13"/>
    <p:sldId id="395" r:id="rId14"/>
    <p:sldId id="357" r:id="rId15"/>
    <p:sldId id="387" r:id="rId16"/>
    <p:sldId id="394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7"/>
            <p14:sldId id="393"/>
            <p14:sldId id="396"/>
            <p14:sldId id="395"/>
            <p14:sldId id="357"/>
            <p14:sldId id="387"/>
            <p14:sldId id="3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0" autoAdjust="0"/>
    <p:restoredTop sz="97382" autoAdjust="0"/>
  </p:normalViewPr>
  <p:slideViewPr>
    <p:cSldViewPr snapToGrid="0" snapToObjects="1">
      <p:cViewPr>
        <p:scale>
          <a:sx n="150" d="100"/>
          <a:sy n="150" d="100"/>
        </p:scale>
        <p:origin x="-176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 key milestone is to start user program with 8 instruments in August 2023.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that we plan to start hot commissioning of first instrument in Jan 2021.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currently evaluating which instruments should be among the first 8.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bunker will be in place, and demonstration of beam on target (BOT) will take place before 2021.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&lt;mouse click&gt; Currently BOT is planned for June 2019, but ESS revising schedule dates for Target and NSS access to the worksite.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dates are likely to move into 2019 and BOT is likely to move to early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16-10-14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16-10-14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16-10-14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16-10-14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16-10-14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16-10-14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16-10-14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16-10-14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16-10-14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16-10-14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16-10-14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16-10-14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16-10-14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jpeg"/><Relationship Id="rId13" Type="http://schemas.openxmlformats.org/officeDocument/2006/relationships/image" Target="../media/image46.jpeg"/><Relationship Id="rId14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gif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gif"/><Relationship Id="rId10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BEER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NSS Project </a:t>
            </a:r>
            <a:r>
              <a:rPr lang="sv-SE" sz="2400" dirty="0" err="1" smtClean="0">
                <a:solidFill>
                  <a:schemeClr val="bg1"/>
                </a:solidFill>
              </a:rPr>
              <a:t>Leader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14 October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BEER 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6" y="1694114"/>
            <a:ext cx="75519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 </a:t>
            </a:r>
            <a:r>
              <a:rPr lang="en-US" sz="2000" dirty="0" smtClean="0">
                <a:solidFill>
                  <a:srgbClr val="FF0000"/>
                </a:solidFill>
              </a:rPr>
              <a:t>(6 done, 7 to go)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in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creen Shot 2016-10-03 at 14.45.55.pn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400" y="1839600"/>
            <a:ext cx="6447600" cy="46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V1.7,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October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4914247"/>
            <a:chOff x="1979712" y="1362834"/>
            <a:chExt cx="5868928" cy="4914247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635833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22974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87746" y="1362834"/>
              <a:ext cx="4460894" cy="553998"/>
              <a:chOff x="3387746" y="1362834"/>
              <a:chExt cx="4460894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87746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13728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5481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7" y="1512000"/>
            <a:ext cx="5812493" cy="1242000"/>
            <a:chOff x="35497" y="1512000"/>
            <a:chExt cx="5400599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063226" y="1835166"/>
              <a:ext cx="3127047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7" y="1512000"/>
              <a:ext cx="2027729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36980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/>
          <p:cNvSpPr txBox="1"/>
          <p:nvPr/>
        </p:nvSpPr>
        <p:spPr>
          <a:xfrm rot="1683905">
            <a:off x="3082339" y="3434165"/>
            <a:ext cx="6060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tx1">
                    <a:lumMod val="50000"/>
                    <a:lumOff val="50000"/>
                    <a:alpha val="15000"/>
                  </a:schemeClr>
                </a:solidFill>
              </a:rPr>
              <a:t>DRAFT</a:t>
            </a:r>
            <a:endParaRPr lang="en-US" sz="12000" dirty="0">
              <a:solidFill>
                <a:schemeClr val="tx1">
                  <a:lumMod val="50000"/>
                  <a:lumOff val="50000"/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9572" y="692783"/>
            <a:ext cx="2173324" cy="1277358"/>
            <a:chOff x="4729572" y="692783"/>
            <a:chExt cx="217332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729572" y="1312828"/>
              <a:ext cx="1044995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5622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</a:t>
            </a:r>
            <a:r>
              <a:rPr lang="en-US" sz="1600" i="1" dirty="0" smtClean="0">
                <a:solidFill>
                  <a:schemeClr val="tx1"/>
                </a:solidFill>
              </a:rPr>
              <a:t>were assigned cost </a:t>
            </a:r>
            <a:r>
              <a:rPr lang="en-US" sz="1600" i="1" dirty="0">
                <a:solidFill>
                  <a:schemeClr val="tx1"/>
                </a:solidFill>
              </a:rPr>
              <a:t>book </a:t>
            </a:r>
            <a:r>
              <a:rPr lang="en-US" sz="1600" i="1" dirty="0" smtClean="0">
                <a:solidFill>
                  <a:schemeClr val="tx1"/>
                </a:solidFill>
              </a:rPr>
              <a:t>values in 2014-15 )</a:t>
            </a:r>
            <a:r>
              <a:rPr lang="en-US" sz="1600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2889" y="6576180"/>
            <a:ext cx="1966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ESS Instrument Layout (June 2016)</a:t>
            </a:r>
            <a:endParaRPr lang="en-US" sz="1000" i="1" dirty="0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07546" y="1713060"/>
            <a:ext cx="6146612" cy="4637438"/>
            <a:chOff x="2331432" y="1639312"/>
            <a:chExt cx="6758233" cy="509888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52" y="1639312"/>
              <a:ext cx="6525251" cy="501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70860" y="3556415"/>
              <a:ext cx="68868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703" y="3421823"/>
              <a:ext cx="88494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86351" y="1699201"/>
              <a:ext cx="6573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9100" y="2744722"/>
              <a:ext cx="110905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43573" y="1840001"/>
              <a:ext cx="6606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9886" y="2191579"/>
              <a:ext cx="83582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47131" y="3448090"/>
              <a:ext cx="724777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4334" y="3057331"/>
              <a:ext cx="83582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6210" y="2414182"/>
              <a:ext cx="95652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2621" y="3944243"/>
              <a:ext cx="1047044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8451" y="5386488"/>
              <a:ext cx="73021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6999" y="5069189"/>
              <a:ext cx="59194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85025" y="5810668"/>
              <a:ext cx="75004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1432" y="5373217"/>
              <a:ext cx="790563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8530" y="5866247"/>
              <a:ext cx="7151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13097" y="4593557"/>
              <a:ext cx="603905" cy="362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VOR</a:t>
              </a:r>
              <a:endParaRPr lang="en-US" sz="1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24351" y="6643973"/>
              <a:ext cx="4475982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4351" y="6554363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5049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45747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571012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91194" y="6246223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50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2044" y="6246223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100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60550" y="6236904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150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88932" y="5541164"/>
              <a:ext cx="876076" cy="362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HR-NSE</a:t>
              </a:r>
              <a:endPara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2776" y="6497348"/>
            <a:ext cx="596396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ESS In-Kind Partners also collaborate on sample environment, data systems etc. 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96" y="2177823"/>
            <a:ext cx="1987976" cy="2339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 smtClean="0"/>
              <a:t>SKADI ; E8 -&gt; E5 – for more space</a:t>
            </a:r>
            <a:endParaRPr lang="en-US" sz="1400" dirty="0"/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400" dirty="0"/>
              <a:t>DREAM ; S4 -&gt; </a:t>
            </a:r>
            <a:r>
              <a:rPr lang="en-US" sz="1400" dirty="0" smtClean="0"/>
              <a:t>S3 </a:t>
            </a:r>
            <a:r>
              <a:rPr lang="en-US" sz="1400" dirty="0"/>
              <a:t>– for more space </a:t>
            </a:r>
            <a:endParaRPr lang="en-US" sz="1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892089" y="1460108"/>
            <a:ext cx="7232183" cy="4692909"/>
            <a:chOff x="1892089" y="1460108"/>
            <a:chExt cx="7232183" cy="4692909"/>
          </a:xfrm>
        </p:grpSpPr>
        <p:grpSp>
          <p:nvGrpSpPr>
            <p:cNvPr id="3" name="Group 2"/>
            <p:cNvGrpSpPr/>
            <p:nvPr/>
          </p:nvGrpSpPr>
          <p:grpSpPr>
            <a:xfrm>
              <a:off x="1892089" y="1496138"/>
              <a:ext cx="7232183" cy="4656879"/>
              <a:chOff x="1892089" y="1496138"/>
              <a:chExt cx="7232183" cy="465687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74609" y="1496138"/>
                <a:ext cx="2646518" cy="70788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ctr"/>
                <a:r>
                  <a:rPr lang="en-US" sz="2000" dirty="0" smtClean="0"/>
                  <a:t>ESS Lead Partners for instrument construction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92089" y="1496138"/>
                <a:ext cx="7232183" cy="4656879"/>
                <a:chOff x="1236204" y="1496138"/>
                <a:chExt cx="7232183" cy="4656879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236204" y="1615799"/>
                  <a:ext cx="7232183" cy="4537218"/>
                  <a:chOff x="1236204" y="1410949"/>
                  <a:chExt cx="7232183" cy="4537218"/>
                </a:xfrm>
              </p:grpSpPr>
              <p:pic>
                <p:nvPicPr>
                  <p:cNvPr id="90" name="Picture 89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75387" y="4561730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59212" y="285929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22195" y="558077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7587696" y="325181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 descr="LogoLLB.jp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1678" y="2724905"/>
                    <a:ext cx="502920" cy="50292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ess-superconductores.png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475072" y="2409792"/>
                    <a:ext cx="7560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 descr="Danmarks_Tekniske_Universitet_(logo).png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32211" y="1962031"/>
                    <a:ext cx="320040" cy="466344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77919" y="2988514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1" name="Picture 100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319143" y="1779165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2" name="Picture 101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533631" y="5014256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logo_hzg_cms10.gif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5261" y="1410949"/>
                    <a:ext cx="1303902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 descr="logo-cnr.png"/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36204" y="4643163"/>
                    <a:ext cx="92974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 descr="PSI-Logo.png"/>
                  <p:cNvPicPr>
                    <a:picLocks noChangeAspect="1"/>
                  </p:cNvPicPr>
                  <p:nvPr/>
                </p:nvPicPr>
                <p:blipFill rotWithShape="1"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43459" y="5624167"/>
                    <a:ext cx="9072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 descr="aulogo.jpg"/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95890" y="3706315"/>
                    <a:ext cx="816693" cy="324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8" name="Picture 107" descr="Macintosh HD:Users:helenebjorkman:Desktop:ESS_Logo_Frugal_Blue_RGB.jpeg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000" y="1496138"/>
                  <a:ext cx="644499" cy="34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7749698" y="1460108"/>
              <a:ext cx="1267630" cy="506039"/>
              <a:chOff x="533178" y="5106061"/>
              <a:chExt cx="1267630" cy="506039"/>
            </a:xfrm>
          </p:grpSpPr>
          <p:pic>
            <p:nvPicPr>
              <p:cNvPr id="59" name="Picture 58" descr="logoujf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1341" y="5161855"/>
                <a:ext cx="228264" cy="450245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533178" y="5134656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r" defTabSz="457114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+  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62505" y="5106061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114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1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Nuclear Physics Institute</a:t>
                </a:r>
                <a:endParaRPr kumimoji="0" lang="en-US" sz="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449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4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49" y="6548571"/>
            <a:ext cx="3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Instruments; Phase 1 schedule;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96243"/>
              </p:ext>
            </p:extLst>
          </p:nvPr>
        </p:nvGraphicFramePr>
        <p:xfrm>
          <a:off x="38308" y="1477223"/>
          <a:ext cx="8808203" cy="513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6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7380312" y="5304110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8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7477692" cy="5028646"/>
            <a:chOff x="1255180" y="594302"/>
            <a:chExt cx="7477692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10/5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22-23/6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17/6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681608" y="437196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12-13/9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70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14-15/6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412030" y="1778493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676140" y="4764998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6676306" y="4013329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757607" y="289448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6543961" y="3636955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330562" y="251375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53851" y="1419231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29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/>
                </a:rPr>
                <a:t>29</a:t>
              </a:r>
              <a:endParaRPr lang="en-US" sz="12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89986" y="5373216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72000" y="537321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7984" y="472514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72000" y="508518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69992" y="3789040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99992" y="285293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16016" y="602128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16016" y="5661248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27984" y="4437112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196" y="6283629"/>
            <a:ext cx="44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5832218" y="4097075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14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05302" y="6537798"/>
            <a:ext cx="66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IKON12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223507" y="1794731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83871"/>
              </p:ext>
            </p:extLst>
          </p:nvPr>
        </p:nvGraphicFramePr>
        <p:xfrm>
          <a:off x="251524" y="3133379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940623" y="3622367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6698</TotalTime>
  <Words>1516</Words>
  <Application>Microsoft Macintosh PowerPoint</Application>
  <PresentationFormat>On-screen Show (4:3)</PresentationFormat>
  <Paragraphs>310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BEER Scope Setting  Welcome and meeting objectives</vt:lpstr>
      <vt:lpstr>ESS Project Scope on Instruments  Neutron Scattering Systems (NSS)</vt:lpstr>
      <vt:lpstr>NSS Project: Priorities for 2016</vt:lpstr>
      <vt:lpstr>PowerPoint Presentation</vt:lpstr>
      <vt:lpstr>Neutron Beam Instrument Draft Schedule    V1.7, 2nd October 2016</vt:lpstr>
      <vt:lpstr>Procedure for decisions on Construction of Instruments </vt:lpstr>
      <vt:lpstr>NSS Neutron Instruments revised layout (June 2016)</vt:lpstr>
      <vt:lpstr>Neutron Instruments; Phase 1 schedule;</vt:lpstr>
      <vt:lpstr>Potential order of commencement of operation of first 8 instruments (August 2023)</vt:lpstr>
      <vt:lpstr>Scope-Setting Meeting</vt:lpstr>
      <vt:lpstr>Objectives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 User</cp:lastModifiedBy>
  <cp:revision>420</cp:revision>
  <cp:lastPrinted>2016-07-20T04:38:31Z</cp:lastPrinted>
  <dcterms:modified xsi:type="dcterms:W3CDTF">2016-10-14T06:44:18Z</dcterms:modified>
</cp:coreProperties>
</file>