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448" r:id="rId2"/>
    <p:sldId id="710" r:id="rId3"/>
    <p:sldId id="711" r:id="rId4"/>
    <p:sldId id="712" r:id="rId5"/>
    <p:sldId id="713" r:id="rId6"/>
    <p:sldId id="788" r:id="rId7"/>
    <p:sldId id="714" r:id="rId8"/>
    <p:sldId id="789" r:id="rId9"/>
    <p:sldId id="715" r:id="rId10"/>
    <p:sldId id="716" r:id="rId11"/>
    <p:sldId id="717" r:id="rId12"/>
    <p:sldId id="724" r:id="rId13"/>
    <p:sldId id="725" r:id="rId14"/>
    <p:sldId id="726" r:id="rId15"/>
    <p:sldId id="727" r:id="rId16"/>
    <p:sldId id="798" r:id="rId17"/>
    <p:sldId id="795" r:id="rId18"/>
    <p:sldId id="796" r:id="rId19"/>
    <p:sldId id="721" r:id="rId20"/>
    <p:sldId id="804" r:id="rId21"/>
    <p:sldId id="722" r:id="rId22"/>
    <p:sldId id="805" r:id="rId23"/>
    <p:sldId id="793" r:id="rId24"/>
    <p:sldId id="794" r:id="rId25"/>
    <p:sldId id="720" r:id="rId26"/>
    <p:sldId id="760" r:id="rId27"/>
    <p:sldId id="729" r:id="rId28"/>
    <p:sldId id="791" r:id="rId29"/>
    <p:sldId id="731" r:id="rId30"/>
    <p:sldId id="732" r:id="rId31"/>
    <p:sldId id="753" r:id="rId32"/>
    <p:sldId id="755" r:id="rId33"/>
    <p:sldId id="797" r:id="rId34"/>
    <p:sldId id="806" r:id="rId35"/>
    <p:sldId id="734" r:id="rId36"/>
    <p:sldId id="735" r:id="rId37"/>
    <p:sldId id="771" r:id="rId38"/>
    <p:sldId id="737" r:id="rId39"/>
    <p:sldId id="738" r:id="rId40"/>
    <p:sldId id="739" r:id="rId41"/>
    <p:sldId id="740" r:id="rId42"/>
    <p:sldId id="742" r:id="rId43"/>
    <p:sldId id="743" r:id="rId44"/>
    <p:sldId id="744" r:id="rId45"/>
    <p:sldId id="745" r:id="rId46"/>
    <p:sldId id="778" r:id="rId47"/>
    <p:sldId id="747" r:id="rId48"/>
    <p:sldId id="752" r:id="rId49"/>
    <p:sldId id="781" r:id="rId50"/>
    <p:sldId id="787" r:id="rId51"/>
    <p:sldId id="782" r:id="rId52"/>
    <p:sldId id="803" r:id="rId53"/>
    <p:sldId id="802" r:id="rId54"/>
    <p:sldId id="750" r:id="rId55"/>
    <p:sldId id="784" r:id="rId56"/>
    <p:sldId id="801" r:id="rId57"/>
    <p:sldId id="751" r:id="rId58"/>
    <p:sldId id="667" r:id="rId59"/>
  </p:sldIdLst>
  <p:sldSz cx="10693400" cy="756126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C03"/>
    <a:srgbClr val="EB7907"/>
    <a:srgbClr val="FBBA79"/>
    <a:srgbClr val="FF6600"/>
    <a:srgbClr val="800000"/>
    <a:srgbClr val="FF5050"/>
    <a:srgbClr val="FF9999"/>
    <a:srgbClr val="FF3300"/>
    <a:srgbClr val="66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3" autoAdjust="0"/>
    <p:restoredTop sz="74516" autoAdjust="0"/>
  </p:normalViewPr>
  <p:slideViewPr>
    <p:cSldViewPr snapToGrid="0">
      <p:cViewPr varScale="1">
        <p:scale>
          <a:sx n="103" d="100"/>
          <a:sy n="103" d="100"/>
        </p:scale>
        <p:origin x="-1140" y="-84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685800"/>
            <a:ext cx="48482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D5EACC-FFB1-413F-86C8-FFD1EC60C9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6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D3C4F-C0E3-4F5A-AEB2-6CA10A41D116}" type="slidenum">
              <a:rPr lang="de-DE"/>
              <a:pPr/>
              <a:t>1</a:t>
            </a:fld>
            <a:endParaRPr 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3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D3C4F-C0E3-4F5A-AEB2-6CA10A41D116}" type="slidenum">
              <a:rPr lang="de-DE"/>
              <a:pPr/>
              <a:t>15</a:t>
            </a:fld>
            <a:endParaRPr lang="de-DE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685800"/>
            <a:ext cx="4845050" cy="3427413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6642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450850" y="0"/>
            <a:ext cx="10242550" cy="2916238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gray">
          <a:xfrm flipH="1">
            <a:off x="377825" y="774700"/>
            <a:ext cx="10315575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595313" y="720725"/>
            <a:ext cx="3959225" cy="1079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A2E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-1588" y="-14288"/>
            <a:ext cx="10693401" cy="6300788"/>
            <a:chOff x="0" y="0"/>
            <a:chExt cx="6736" cy="3969"/>
          </a:xfrm>
        </p:grpSpPr>
        <p:pic>
          <p:nvPicPr>
            <p:cNvPr id="8" name="Picture 1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36"/>
              <a:ext cx="6736" cy="2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" name="Object 16"/>
            <p:cNvGraphicFramePr>
              <a:graphicFrameLocks noChangeAspect="1"/>
            </p:cNvGraphicFramePr>
            <p:nvPr userDrawn="1"/>
          </p:nvGraphicFramePr>
          <p:xfrm>
            <a:off x="0" y="0"/>
            <a:ext cx="284" cy="39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59" name="Image" r:id="rId4" imgW="520635" imgH="8749206" progId="Photoshop.Image.11">
                    <p:embed/>
                  </p:oleObj>
                </mc:Choice>
                <mc:Fallback>
                  <p:oleObj name="Image" r:id="rId4" imgW="520635" imgH="8749206" progId="Photoshop.Image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284" cy="39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22" descr="GEMS-Logo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6545263"/>
            <a:ext cx="18002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HZG_RGB_mitZusatz in E_300dpi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570663"/>
            <a:ext cx="260985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250" y="180975"/>
            <a:ext cx="9866313" cy="50323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250" y="898525"/>
            <a:ext cx="9866313" cy="917575"/>
          </a:xfrm>
        </p:spPr>
        <p:txBody>
          <a:bodyPr anchor="b"/>
          <a:lstStyle>
            <a:lvl1pPr>
              <a:lnSpc>
                <a:spcPct val="100000"/>
              </a:lnSpc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2859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A213-C134-4FD3-B678-4CF352D52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00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020050" y="371475"/>
            <a:ext cx="2259013" cy="6253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43013" y="371475"/>
            <a:ext cx="6624637" cy="62531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6E2C-2613-4827-B16E-B877AF3A73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380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D14D8-FDC1-40B6-A088-B7A6C5F62D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D154-829E-4736-B5EC-9481126EC9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43013" y="1484313"/>
            <a:ext cx="4441825" cy="514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837238" y="1484313"/>
            <a:ext cx="4441825" cy="514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CEAF6-95F0-4E16-9BE2-98B11EEC5C5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9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2755F-1C23-4D27-8E09-44DD03321C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96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A903-8A95-4D9B-A873-83E86A308A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94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439C-9757-457D-A26D-5233652F5A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51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9E24-62E8-42BF-A3C4-06F1F9E99B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88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3291-F791-42A1-B166-8544B80F5D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2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63738" y="371475"/>
            <a:ext cx="597535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Klicken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243013" y="1484313"/>
            <a:ext cx="903605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9523413" y="7089013"/>
            <a:ext cx="755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1042988">
              <a:defRPr sz="1200"/>
            </a:lvl1pPr>
          </a:lstStyle>
          <a:p>
            <a:pPr>
              <a:defRPr/>
            </a:pPr>
            <a:fld id="{D87EFF1E-088C-4C91-AC85-8315E9660FD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gray">
          <a:xfrm flipH="1">
            <a:off x="0" y="1197406"/>
            <a:ext cx="10693400" cy="0"/>
          </a:xfrm>
          <a:prstGeom prst="line">
            <a:avLst/>
          </a:prstGeom>
          <a:noFill/>
          <a:ln w="3175">
            <a:solidFill>
              <a:srgbClr val="00A2E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18" descr="HZG_RGB_mitZusatz in E_30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04" y="37071"/>
            <a:ext cx="21050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GEMS-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99" y="665206"/>
            <a:ext cx="1241505" cy="49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" y="37071"/>
            <a:ext cx="587911" cy="1112107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1042988" rtl="0" eaLnBrk="0" fontAlgn="base" hangingPunct="0">
        <a:lnSpc>
          <a:spcPct val="120000"/>
        </a:lnSpc>
        <a:spcBef>
          <a:spcPct val="0"/>
        </a:spcBef>
        <a:spcAft>
          <a:spcPct val="0"/>
        </a:spcAft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444500" algn="l" defTabSz="10429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2pPr>
      <a:lvl3pPr marL="895350" indent="-447675" algn="l" defTabSz="10429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3pPr>
      <a:lvl4pPr marL="1344613" indent="-447675" algn="l" defTabSz="10429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4pPr>
      <a:lvl5pPr marL="1793875" indent="-447675" algn="l" defTabSz="1042988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5pPr>
      <a:lvl6pPr marL="2251075" indent="-447675" algn="l" defTabSz="1042988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6pPr>
      <a:lvl7pPr marL="2708275" indent="-447675" algn="l" defTabSz="1042988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7pPr>
      <a:lvl8pPr marL="3165475" indent="-447675" algn="l" defTabSz="1042988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8pPr>
      <a:lvl9pPr marL="3622675" indent="-447675" algn="l" defTabSz="1042988" rtl="0" fontAlgn="base">
        <a:lnSpc>
          <a:spcPct val="120000"/>
        </a:lnSpc>
        <a:spcBef>
          <a:spcPct val="0"/>
        </a:spcBef>
        <a:spcAft>
          <a:spcPct val="0"/>
        </a:spcAft>
        <a:buFont typeface="Wingdings 3" pitchFamily="18" charset="2"/>
        <a:buChar char="Ò"/>
        <a:tabLst>
          <a:tab pos="449263" algn="l"/>
          <a:tab pos="898525" algn="l"/>
          <a:tab pos="1347788" algn="l"/>
          <a:tab pos="1797050" algn="l"/>
        </a:tabLst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1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microsoft.com/office/2007/relationships/hdphoto" Target="../media/hdphoto4.wdp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639D-D37F-4F33-A0C9-F986E31E723B}" type="slidenum">
              <a:rPr lang="de-DE"/>
              <a:pPr/>
              <a:t>1</a:t>
            </a:fld>
            <a:endParaRPr lang="de-DE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394500" y="1816012"/>
            <a:ext cx="7752944" cy="508267"/>
          </a:xfrm>
        </p:spPr>
        <p:txBody>
          <a:bodyPr/>
          <a:lstStyle/>
          <a:p>
            <a:r>
              <a:rPr lang="en-GB" sz="4000" dirty="0" smtClean="0"/>
              <a:t>BEER – Scopes &amp; Budget</a:t>
            </a:r>
            <a:br>
              <a:rPr lang="en-GB" sz="4000" dirty="0" smtClean="0"/>
            </a:br>
            <a:endParaRPr lang="en-GB" sz="1800" b="0" i="1" dirty="0"/>
          </a:p>
        </p:txBody>
      </p:sp>
      <p:sp>
        <p:nvSpPr>
          <p:cNvPr id="17" name="Obdélník 3"/>
          <p:cNvSpPr/>
          <p:nvPr/>
        </p:nvSpPr>
        <p:spPr>
          <a:xfrm>
            <a:off x="1394500" y="2899649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 smtClean="0">
                <a:latin typeface="Arial" panose="020B0604020202020204" pitchFamily="34" charset="0"/>
              </a:rPr>
              <a:t>Nuclear Physics Institute CAS</a:t>
            </a:r>
          </a:p>
          <a:p>
            <a:r>
              <a:rPr lang="en-GB" sz="1200" i="1" dirty="0" smtClean="0">
                <a:latin typeface="Arial" panose="020B0604020202020204" pitchFamily="34" charset="0"/>
              </a:rPr>
              <a:t>Czech Republic</a:t>
            </a:r>
            <a:endParaRPr lang="cs-CZ" sz="1200" i="1" dirty="0" smtClean="0">
              <a:latin typeface="Arial" panose="020B0604020202020204" pitchFamily="34" charset="0"/>
            </a:endParaRPr>
          </a:p>
          <a:p>
            <a:endParaRPr lang="en-GB" sz="1200" i="1" dirty="0" smtClean="0"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Přemysl Beran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Jan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Šaroun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Lukáš</a:t>
            </a:r>
            <a:endParaRPr lang="en-GB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Šittner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8" name="Obdélník 4"/>
          <p:cNvSpPr/>
          <p:nvPr/>
        </p:nvSpPr>
        <p:spPr>
          <a:xfrm>
            <a:off x="5324475" y="2899649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i="1" dirty="0">
                <a:latin typeface="Arial" panose="020B0604020202020204" pitchFamily="34" charset="0"/>
              </a:rPr>
              <a:t>Helmholtz-</a:t>
            </a:r>
            <a:r>
              <a:rPr lang="en-GB" b="1" i="1" dirty="0" err="1">
                <a:latin typeface="Arial" panose="020B0604020202020204" pitchFamily="34" charset="0"/>
              </a:rPr>
              <a:t>Zentrum</a:t>
            </a:r>
            <a:r>
              <a:rPr lang="en-GB" b="1" i="1" dirty="0">
                <a:latin typeface="Arial" panose="020B0604020202020204" pitchFamily="34" charset="0"/>
              </a:rPr>
              <a:t> </a:t>
            </a:r>
            <a:r>
              <a:rPr lang="en-GB" b="1" i="1" dirty="0" err="1">
                <a:latin typeface="Arial" panose="020B0604020202020204" pitchFamily="34" charset="0"/>
              </a:rPr>
              <a:t>Geesthacht</a:t>
            </a:r>
            <a:endParaRPr lang="en-GB" b="1" i="1" dirty="0">
              <a:latin typeface="Arial" panose="020B0604020202020204" pitchFamily="34" charset="0"/>
            </a:endParaRPr>
          </a:p>
          <a:p>
            <a:r>
              <a:rPr lang="en-GB" sz="1200" dirty="0" smtClean="0">
                <a:latin typeface="Arial" panose="020B0604020202020204" pitchFamily="34" charset="0"/>
              </a:rPr>
              <a:t>Germany</a:t>
            </a:r>
            <a:endParaRPr lang="cs-CZ" sz="1200" dirty="0" smtClean="0">
              <a:latin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</a:endParaRPr>
          </a:p>
          <a:p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Jochen</a:t>
            </a: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Fenske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Dirk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Jan </a:t>
            </a:r>
            <a:r>
              <a:rPr lang="en-GB" dirty="0" err="1">
                <a:solidFill>
                  <a:srgbClr val="0070C0"/>
                </a:solidFill>
                <a:latin typeface="Arial" panose="020B0604020202020204" pitchFamily="34" charset="0"/>
              </a:rPr>
              <a:t>Siemers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Martin Müller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Peter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Staron</a:t>
            </a:r>
            <a:endParaRPr lang="cs-CZ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70C0"/>
                </a:solidFill>
                <a:latin typeface="CMSY10"/>
              </a:rPr>
              <a:t>R</a:t>
            </a:r>
            <a:r>
              <a:rPr lang="de-DE" dirty="0" smtClean="0">
                <a:solidFill>
                  <a:srgbClr val="0070C0"/>
                </a:solidFill>
                <a:latin typeface="CMSY10"/>
              </a:rPr>
              <a:t>ü</a:t>
            </a:r>
            <a:r>
              <a:rPr lang="cs-CZ" dirty="0" smtClean="0">
                <a:solidFill>
                  <a:srgbClr val="0070C0"/>
                </a:solidFill>
                <a:latin typeface="CMSY10"/>
              </a:rPr>
              <a:t>diger Kiehn</a:t>
            </a:r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en-GB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Gregor </a:t>
            </a:r>
            <a:r>
              <a:rPr lang="en-GB" dirty="0">
                <a:solidFill>
                  <a:srgbClr val="0070C0"/>
                </a:solidFill>
                <a:latin typeface="Arial" panose="020B0604020202020204" pitchFamily="34" charset="0"/>
              </a:rPr>
              <a:t>Nowak</a:t>
            </a:r>
          </a:p>
          <a:p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</a:rPr>
              <a:t>Mustapha </a:t>
            </a:r>
            <a:r>
              <a:rPr lang="en-GB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Rouijaa</a:t>
            </a:r>
            <a:endParaRPr lang="cs-CZ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70C0"/>
                </a:solidFill>
                <a:latin typeface="Arial" panose="020B0604020202020204" pitchFamily="34" charset="0"/>
              </a:rPr>
              <a:t>John </a:t>
            </a:r>
            <a:r>
              <a:rPr lang="cs-CZ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Hedde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TextovéPole 5"/>
          <p:cNvSpPr txBox="1"/>
          <p:nvPr/>
        </p:nvSpPr>
        <p:spPr>
          <a:xfrm>
            <a:off x="1394500" y="48386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/>
              <a:t>ESS coordinator</a:t>
            </a:r>
            <a:endParaRPr lang="cs-CZ" b="1" i="1" dirty="0" smtClean="0"/>
          </a:p>
          <a:p>
            <a:r>
              <a:rPr lang="en-GB" dirty="0">
                <a:solidFill>
                  <a:srgbClr val="0070C0"/>
                </a:solidFill>
              </a:rPr>
              <a:t>Markus </a:t>
            </a:r>
            <a:r>
              <a:rPr lang="en-GB" dirty="0" err="1">
                <a:solidFill>
                  <a:srgbClr val="0070C0"/>
                </a:solidFill>
              </a:rPr>
              <a:t>Strobl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41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1" y="371475"/>
            <a:ext cx="6733472" cy="560388"/>
          </a:xfrm>
        </p:spPr>
        <p:txBody>
          <a:bodyPr/>
          <a:lstStyle/>
          <a:p>
            <a:r>
              <a:rPr lang="de-DE" sz="3200" dirty="0" smtClean="0"/>
              <a:t>01 </a:t>
            </a:r>
            <a:r>
              <a:rPr lang="de-DE" sz="3200" dirty="0" err="1" smtClean="0"/>
              <a:t>Shielding</a:t>
            </a:r>
            <a:r>
              <a:rPr lang="de-DE" sz="3200" dirty="0" smtClean="0"/>
              <a:t> &amp; 02 Neutron </a:t>
            </a:r>
            <a:r>
              <a:rPr lang="de-DE" sz="3200" dirty="0" err="1" smtClean="0"/>
              <a:t>Optics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2000" b="0" dirty="0" smtClean="0"/>
              <a:t>Budget</a:t>
            </a:r>
            <a:endParaRPr lang="de-DE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12268"/>
              </p:ext>
            </p:extLst>
          </p:nvPr>
        </p:nvGraphicFramePr>
        <p:xfrm>
          <a:off x="314323" y="1304925"/>
          <a:ext cx="9858376" cy="55677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4594"/>
                <a:gridCol w="2464594"/>
                <a:gridCol w="2464594"/>
                <a:gridCol w="2464594"/>
              </a:tblGrid>
              <a:tr h="397693"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 Category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World Class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Full Scope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rgbClr val="00B0F0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01 Shielding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2.749.142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3.020.398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3.020.398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guide shielding </a:t>
                      </a:r>
                      <a:r>
                        <a:rPr lang="cs-CZ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 </a:t>
                      </a:r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shutters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2.308.518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2.362.118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2.362.118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cave shielding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440.624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658.280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658.280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bg1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Neutron Optics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2.643.000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2.791.000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2.891.000</a:t>
                      </a:r>
                      <a:endParaRPr lang="en-GB" sz="18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Insert+ BS switch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194.000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194.000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chopper section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expansion part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324.000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324.000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narrow bent guide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297.000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297.000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transport guide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1.470.000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1.470.000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focusing guide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303.000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403.000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adjustable slits 3x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9769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guide exchanger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75.000</a:t>
                      </a:r>
                      <a:endParaRPr lang="en-GB" sz="18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82691"/>
            <a:ext cx="8951976" cy="28336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25882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82880" y="3182112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62128" y="270357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35280" y="2273808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35280" y="1798320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36559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29" y="2402962"/>
            <a:ext cx="3205164" cy="3554362"/>
          </a:xfrm>
          <a:prstGeom prst="rect">
            <a:avLst/>
          </a:prstGeom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37" y="2400199"/>
            <a:ext cx="3825571" cy="355712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D14D8-FDC1-40B6-A088-B7A6C5F62D8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Housing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" y="2400199"/>
            <a:ext cx="3370442" cy="3557125"/>
          </a:xfrm>
          <a:prstGeom prst="rect">
            <a:avLst/>
          </a:prstGeom>
        </p:spPr>
      </p:pic>
      <p:sp>
        <p:nvSpPr>
          <p:cNvPr id="10" name="Rectangle 20"/>
          <p:cNvSpPr/>
          <p:nvPr/>
        </p:nvSpPr>
        <p:spPr>
          <a:xfrm>
            <a:off x="383744" y="3679863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P</a:t>
            </a:r>
            <a:r>
              <a:rPr lang="de-DE" b="1" dirty="0" smtClean="0"/>
              <a:t>art B </a:t>
            </a:r>
            <a:endParaRPr lang="en-US" dirty="0"/>
          </a:p>
        </p:txBody>
      </p:sp>
      <p:sp>
        <p:nvSpPr>
          <p:cNvPr id="11" name="Rectangle 21"/>
          <p:cNvSpPr/>
          <p:nvPr/>
        </p:nvSpPr>
        <p:spPr>
          <a:xfrm>
            <a:off x="477152" y="4820379"/>
            <a:ext cx="991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P</a:t>
            </a:r>
            <a:r>
              <a:rPr lang="de-DE" b="1" dirty="0" smtClean="0"/>
              <a:t>art A </a:t>
            </a:r>
            <a:endParaRPr lang="en-US" dirty="0"/>
          </a:p>
        </p:txBody>
      </p:sp>
      <p:sp>
        <p:nvSpPr>
          <p:cNvPr id="12" name="Rectangle 22"/>
          <p:cNvSpPr/>
          <p:nvPr/>
        </p:nvSpPr>
        <p:spPr>
          <a:xfrm>
            <a:off x="4211600" y="1185693"/>
            <a:ext cx="1935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69"/>
              </a:spcBef>
            </a:pPr>
            <a:r>
              <a:rPr lang="de-DE" b="1" dirty="0" smtClean="0">
                <a:solidFill>
                  <a:schemeClr val="accent1"/>
                </a:solidFill>
              </a:rPr>
              <a:t>Crane (Lifting)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3" name="Striped Right Arrow 24"/>
          <p:cNvSpPr/>
          <p:nvPr/>
        </p:nvSpPr>
        <p:spPr bwMode="auto">
          <a:xfrm rot="16200000">
            <a:off x="4689347" y="1612005"/>
            <a:ext cx="684000" cy="504000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Straight Arrow Connector 26"/>
          <p:cNvCxnSpPr/>
          <p:nvPr/>
        </p:nvCxnSpPr>
        <p:spPr bwMode="auto">
          <a:xfrm flipH="1">
            <a:off x="4285292" y="2211234"/>
            <a:ext cx="599490" cy="5371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27"/>
          <p:cNvCxnSpPr/>
          <p:nvPr/>
        </p:nvCxnSpPr>
        <p:spPr bwMode="auto">
          <a:xfrm flipH="1" flipV="1">
            <a:off x="5180904" y="2211234"/>
            <a:ext cx="495974" cy="47369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28"/>
          <p:cNvSpPr/>
          <p:nvPr/>
        </p:nvSpPr>
        <p:spPr>
          <a:xfrm>
            <a:off x="3114632" y="6360911"/>
            <a:ext cx="1787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Motor position</a:t>
            </a:r>
          </a:p>
          <a:p>
            <a:pPr algn="ctr"/>
            <a:r>
              <a:rPr lang="en-GB" sz="1800" b="1" dirty="0" smtClean="0"/>
              <a:t>(spindle)</a:t>
            </a:r>
            <a:endParaRPr lang="en-GB" sz="1800" dirty="0"/>
          </a:p>
        </p:txBody>
      </p:sp>
      <p:cxnSp>
        <p:nvCxnSpPr>
          <p:cNvPr id="17" name="Straight Arrow Connector 30"/>
          <p:cNvCxnSpPr/>
          <p:nvPr/>
        </p:nvCxnSpPr>
        <p:spPr bwMode="auto">
          <a:xfrm>
            <a:off x="1963739" y="4229450"/>
            <a:ext cx="1539457" cy="206720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34"/>
          <p:cNvCxnSpPr/>
          <p:nvPr/>
        </p:nvCxnSpPr>
        <p:spPr bwMode="auto">
          <a:xfrm flipH="1">
            <a:off x="4112784" y="3879918"/>
            <a:ext cx="838630" cy="256913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5"/>
          <p:cNvSpPr/>
          <p:nvPr/>
        </p:nvSpPr>
        <p:spPr>
          <a:xfrm>
            <a:off x="7039014" y="6218223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 Lid: to guarantee vacuum</a:t>
            </a:r>
            <a:endParaRPr lang="en-GB" sz="1800" dirty="0"/>
          </a:p>
        </p:txBody>
      </p:sp>
      <p:cxnSp>
        <p:nvCxnSpPr>
          <p:cNvPr id="20" name="Straight Arrow Connector 36"/>
          <p:cNvCxnSpPr/>
          <p:nvPr/>
        </p:nvCxnSpPr>
        <p:spPr bwMode="auto">
          <a:xfrm flipH="1" flipV="1">
            <a:off x="8721622" y="3081389"/>
            <a:ext cx="1" cy="75740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37"/>
          <p:cNvSpPr/>
          <p:nvPr/>
        </p:nvSpPr>
        <p:spPr>
          <a:xfrm>
            <a:off x="8436926" y="2636857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369"/>
              </a:spcBef>
            </a:pPr>
            <a:r>
              <a:rPr lang="de-DE" b="1" dirty="0" smtClean="0"/>
              <a:t>Lid</a:t>
            </a:r>
            <a:endParaRPr lang="de-DE" b="1" dirty="0"/>
          </a:p>
        </p:txBody>
      </p:sp>
      <p:cxnSp>
        <p:nvCxnSpPr>
          <p:cNvPr id="22" name="Straight Arrow Connector 38"/>
          <p:cNvCxnSpPr/>
          <p:nvPr/>
        </p:nvCxnSpPr>
        <p:spPr bwMode="auto">
          <a:xfrm>
            <a:off x="7374195" y="4126214"/>
            <a:ext cx="1193442" cy="200877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41"/>
          <p:cNvCxnSpPr/>
          <p:nvPr/>
        </p:nvCxnSpPr>
        <p:spPr bwMode="auto">
          <a:xfrm flipH="1">
            <a:off x="1474843" y="5020434"/>
            <a:ext cx="121912" cy="14747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44"/>
          <p:cNvSpPr/>
          <p:nvPr/>
        </p:nvSpPr>
        <p:spPr>
          <a:xfrm>
            <a:off x="983646" y="648381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Chopper</a:t>
            </a:r>
            <a:endParaRPr lang="en-GB" sz="1800" dirty="0"/>
          </a:p>
        </p:txBody>
      </p:sp>
      <p:sp>
        <p:nvSpPr>
          <p:cNvPr id="25" name="Rectangle 23"/>
          <p:cNvSpPr/>
          <p:nvPr/>
        </p:nvSpPr>
        <p:spPr>
          <a:xfrm>
            <a:off x="1368223" y="7012725"/>
            <a:ext cx="8018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2400" b="1" dirty="0" smtClean="0">
                <a:solidFill>
                  <a:schemeClr val="accent1"/>
                </a:solidFill>
              </a:rPr>
              <a:t>remove of chopper without dismantling of the guide</a:t>
            </a:r>
            <a:endParaRPr lang="en-GB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D14D8-FDC1-40B6-A088-B7A6C5F62D8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" y="2251337"/>
            <a:ext cx="3370442" cy="3450823"/>
          </a:xfrm>
          <a:prstGeom prst="rect">
            <a:avLst/>
          </a:prstGeom>
        </p:spPr>
      </p:pic>
      <p:sp>
        <p:nvSpPr>
          <p:cNvPr id="8" name="Rectangle 20"/>
          <p:cNvSpPr/>
          <p:nvPr/>
        </p:nvSpPr>
        <p:spPr>
          <a:xfrm>
            <a:off x="383744" y="3562900"/>
            <a:ext cx="1010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P</a:t>
            </a:r>
            <a:r>
              <a:rPr lang="de-DE" b="1" dirty="0" smtClean="0"/>
              <a:t>art B </a:t>
            </a:r>
            <a:endParaRPr lang="en-US" dirty="0"/>
          </a:p>
        </p:txBody>
      </p:sp>
      <p:sp>
        <p:nvSpPr>
          <p:cNvPr id="9" name="Rectangle 21"/>
          <p:cNvSpPr/>
          <p:nvPr/>
        </p:nvSpPr>
        <p:spPr>
          <a:xfrm>
            <a:off x="477152" y="4703416"/>
            <a:ext cx="991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Part A </a:t>
            </a:r>
            <a:endParaRPr lang="en-GB" dirty="0"/>
          </a:p>
        </p:txBody>
      </p:sp>
      <p:cxnSp>
        <p:nvCxnSpPr>
          <p:cNvPr id="10" name="Straight Arrow Connector 41"/>
          <p:cNvCxnSpPr/>
          <p:nvPr/>
        </p:nvCxnSpPr>
        <p:spPr bwMode="auto">
          <a:xfrm flipH="1">
            <a:off x="1474843" y="4903471"/>
            <a:ext cx="121912" cy="147478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44"/>
          <p:cNvSpPr/>
          <p:nvPr/>
        </p:nvSpPr>
        <p:spPr>
          <a:xfrm>
            <a:off x="983646" y="636685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Chopper</a:t>
            </a:r>
            <a:endParaRPr lang="en-GB" sz="1800" dirty="0"/>
          </a:p>
        </p:txBody>
      </p:sp>
      <p:pic>
        <p:nvPicPr>
          <p:cNvPr id="12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36" y="2251338"/>
            <a:ext cx="3222451" cy="3450822"/>
          </a:xfrm>
          <a:prstGeom prst="rect">
            <a:avLst/>
          </a:prstGeom>
        </p:spPr>
      </p:pic>
      <p:sp>
        <p:nvSpPr>
          <p:cNvPr id="13" name="Rectangle 39"/>
          <p:cNvSpPr/>
          <p:nvPr/>
        </p:nvSpPr>
        <p:spPr>
          <a:xfrm>
            <a:off x="1468385" y="1653687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Front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Rectangle 40"/>
          <p:cNvSpPr/>
          <p:nvPr/>
        </p:nvSpPr>
        <p:spPr>
          <a:xfrm>
            <a:off x="4732805" y="1644768"/>
            <a:ext cx="7986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Back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15" name="Straight Arrow Connector 42"/>
          <p:cNvCxnSpPr/>
          <p:nvPr/>
        </p:nvCxnSpPr>
        <p:spPr bwMode="auto">
          <a:xfrm flipH="1">
            <a:off x="4367086" y="4644455"/>
            <a:ext cx="121912" cy="99641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43"/>
          <p:cNvCxnSpPr/>
          <p:nvPr/>
        </p:nvCxnSpPr>
        <p:spPr bwMode="auto">
          <a:xfrm>
            <a:off x="5844388" y="4004497"/>
            <a:ext cx="769063" cy="180371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45"/>
          <p:cNvSpPr/>
          <p:nvPr/>
        </p:nvSpPr>
        <p:spPr>
          <a:xfrm>
            <a:off x="3598456" y="5835147"/>
            <a:ext cx="1595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Vacuum, etc.</a:t>
            </a:r>
            <a:endParaRPr lang="en-GB" sz="1800" dirty="0"/>
          </a:p>
        </p:txBody>
      </p:sp>
      <p:sp>
        <p:nvSpPr>
          <p:cNvPr id="18" name="Rectangle 46"/>
          <p:cNvSpPr/>
          <p:nvPr/>
        </p:nvSpPr>
        <p:spPr>
          <a:xfrm>
            <a:off x="5893289" y="580820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Cooling</a:t>
            </a:r>
            <a:endParaRPr lang="en-GB" sz="1800" dirty="0"/>
          </a:p>
        </p:txBody>
      </p:sp>
      <p:cxnSp>
        <p:nvCxnSpPr>
          <p:cNvPr id="19" name="Straight Arrow Connector 47"/>
          <p:cNvCxnSpPr/>
          <p:nvPr/>
        </p:nvCxnSpPr>
        <p:spPr bwMode="auto">
          <a:xfrm>
            <a:off x="5238727" y="4140679"/>
            <a:ext cx="643930" cy="250317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48"/>
          <p:cNvSpPr/>
          <p:nvPr/>
        </p:nvSpPr>
        <p:spPr>
          <a:xfrm>
            <a:off x="5110473" y="671746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800" b="1" dirty="0" smtClean="0"/>
              <a:t>Bearing position</a:t>
            </a:r>
            <a:endParaRPr lang="en-GB" sz="1800" dirty="0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11455" y="3603646"/>
            <a:ext cx="5078726" cy="2374107"/>
          </a:xfrm>
          <a:prstGeom prst="rect">
            <a:avLst/>
          </a:prstGeom>
        </p:spPr>
      </p:pic>
      <p:sp>
        <p:nvSpPr>
          <p:cNvPr id="23" name="Rectangle 40"/>
          <p:cNvSpPr/>
          <p:nvPr/>
        </p:nvSpPr>
        <p:spPr>
          <a:xfrm>
            <a:off x="8373150" y="1653687"/>
            <a:ext cx="636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Top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24" name="Straight Arrow Connector 47"/>
          <p:cNvCxnSpPr/>
          <p:nvPr/>
        </p:nvCxnSpPr>
        <p:spPr bwMode="auto">
          <a:xfrm flipH="1">
            <a:off x="6828687" y="4903471"/>
            <a:ext cx="2304680" cy="174038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2371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D14D8-FDC1-40B6-A088-B7A6C5F62D8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0" y="2467766"/>
            <a:ext cx="1656562" cy="34652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04" y="2467765"/>
            <a:ext cx="2614969" cy="3465201"/>
          </a:xfrm>
          <a:prstGeom prst="rect">
            <a:avLst/>
          </a:prstGeom>
        </p:spPr>
      </p:pic>
      <p:sp>
        <p:nvSpPr>
          <p:cNvPr id="9" name="Rectangle 40"/>
          <p:cNvSpPr/>
          <p:nvPr/>
        </p:nvSpPr>
        <p:spPr>
          <a:xfrm>
            <a:off x="233891" y="1845533"/>
            <a:ext cx="1779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69"/>
              </a:spcBef>
            </a:pPr>
            <a:r>
              <a:rPr lang="en-GB" sz="1800" b="1" dirty="0" smtClean="0"/>
              <a:t>  Ball bearing</a:t>
            </a:r>
          </a:p>
        </p:txBody>
      </p:sp>
      <p:sp>
        <p:nvSpPr>
          <p:cNvPr id="10" name="Rectangle 65"/>
          <p:cNvSpPr/>
          <p:nvPr/>
        </p:nvSpPr>
        <p:spPr>
          <a:xfrm>
            <a:off x="2030216" y="1854825"/>
            <a:ext cx="2275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369"/>
              </a:spcBef>
            </a:pPr>
            <a:r>
              <a:rPr lang="en-GB" sz="1800" b="1" dirty="0" smtClean="0"/>
              <a:t>  Magnetic bearing</a:t>
            </a:r>
          </a:p>
        </p:txBody>
      </p:sp>
      <p:sp>
        <p:nvSpPr>
          <p:cNvPr id="18" name="Right Arrow 32"/>
          <p:cNvSpPr/>
          <p:nvPr/>
        </p:nvSpPr>
        <p:spPr bwMode="auto">
          <a:xfrm rot="2320705">
            <a:off x="159170" y="3274896"/>
            <a:ext cx="624119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ight Arrow 41"/>
          <p:cNvSpPr/>
          <p:nvPr/>
        </p:nvSpPr>
        <p:spPr bwMode="auto">
          <a:xfrm rot="2320705">
            <a:off x="2523671" y="3262974"/>
            <a:ext cx="624119" cy="3240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4"/>
          <p:cNvSpPr/>
          <p:nvPr/>
        </p:nvSpPr>
        <p:spPr>
          <a:xfrm>
            <a:off x="5197620" y="1876868"/>
            <a:ext cx="88063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Supplier recommendations:</a:t>
            </a:r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 For </a:t>
            </a:r>
            <a:r>
              <a:rPr lang="en-GB" sz="1800" b="1" dirty="0" smtClean="0"/>
              <a:t>FAST</a:t>
            </a:r>
            <a:r>
              <a:rPr lang="en-GB" sz="1800" dirty="0" smtClean="0"/>
              <a:t> choppers (</a:t>
            </a:r>
            <a:r>
              <a:rPr lang="en-GB" sz="1800" dirty="0" err="1" smtClean="0"/>
              <a:t>f</a:t>
            </a:r>
            <a:r>
              <a:rPr lang="en-GB" sz="1400" dirty="0" err="1" smtClean="0"/>
              <a:t>max</a:t>
            </a:r>
            <a:r>
              <a:rPr lang="en-GB" sz="1800" dirty="0" smtClean="0"/>
              <a:t>  ≥ 168 Hz) </a:t>
            </a:r>
          </a:p>
          <a:p>
            <a:pPr lvl="2"/>
            <a:endParaRPr lang="en-GB" sz="1800" dirty="0" smtClean="0">
              <a:sym typeface="Wingdings" panose="05000000000000000000" pitchFamily="2" charset="2"/>
            </a:endParaRPr>
          </a:p>
          <a:p>
            <a:pPr lvl="2"/>
            <a:r>
              <a:rPr lang="en-GB" sz="1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GB" sz="1800" b="1" dirty="0" smtClean="0">
                <a:solidFill>
                  <a:schemeClr val="accent1"/>
                </a:solidFill>
              </a:rPr>
              <a:t> magnetic bearings</a:t>
            </a:r>
          </a:p>
          <a:p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 For </a:t>
            </a:r>
            <a:r>
              <a:rPr lang="en-GB" sz="1800" b="1" dirty="0" smtClean="0"/>
              <a:t>SLOW</a:t>
            </a:r>
            <a:r>
              <a:rPr lang="en-GB" sz="1800" dirty="0" smtClean="0"/>
              <a:t> choppers (</a:t>
            </a:r>
            <a:r>
              <a:rPr lang="en-GB" sz="1800" dirty="0" err="1" smtClean="0"/>
              <a:t>f</a:t>
            </a:r>
            <a:r>
              <a:rPr lang="en-GB" sz="1400" dirty="0" err="1" smtClean="0"/>
              <a:t>max</a:t>
            </a:r>
            <a:r>
              <a:rPr lang="en-GB" sz="1800" dirty="0" smtClean="0"/>
              <a:t> ≤ 70 Hz) 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	</a:t>
            </a:r>
          </a:p>
          <a:p>
            <a:pPr lvl="1"/>
            <a:r>
              <a:rPr lang="en-GB" sz="1800" dirty="0" smtClean="0">
                <a:sym typeface="Wingdings" panose="05000000000000000000" pitchFamily="2" charset="2"/>
              </a:rPr>
              <a:t>	</a:t>
            </a:r>
            <a:r>
              <a:rPr lang="en-GB" sz="1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800" b="1" dirty="0" smtClean="0">
                <a:solidFill>
                  <a:schemeClr val="accent1"/>
                </a:solidFill>
              </a:rPr>
              <a:t>hybrid ball bearings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800" dirty="0" smtClean="0"/>
          </a:p>
          <a:p>
            <a:pPr marL="989013" lvl="4">
              <a:buFont typeface="Wingdings" panose="05000000000000000000" pitchFamily="2" charset="2"/>
              <a:buChar char="ü"/>
            </a:pPr>
            <a:r>
              <a:rPr lang="en-GB" sz="1800" dirty="0" smtClean="0"/>
              <a:t> Reliability: almost the same</a:t>
            </a:r>
          </a:p>
          <a:p>
            <a:pPr marL="989013" lvl="4">
              <a:buFont typeface="Wingdings" panose="05000000000000000000" pitchFamily="2" charset="2"/>
              <a:buChar char="ü"/>
            </a:pPr>
            <a:r>
              <a:rPr lang="en-GB" sz="1800" dirty="0" smtClean="0"/>
              <a:t> Cost: lower costs </a:t>
            </a:r>
          </a:p>
          <a:p>
            <a:pPr lvl="4"/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For </a:t>
            </a:r>
            <a:r>
              <a:rPr lang="en-GB" sz="1800" b="1" dirty="0" smtClean="0"/>
              <a:t>slower</a:t>
            </a:r>
            <a:r>
              <a:rPr lang="en-GB" sz="1800" dirty="0" smtClean="0"/>
              <a:t> choppers (</a:t>
            </a:r>
            <a:r>
              <a:rPr lang="en-GB" sz="1800" dirty="0" err="1" smtClean="0"/>
              <a:t>f</a:t>
            </a:r>
            <a:r>
              <a:rPr lang="en-GB" sz="1400" dirty="0" err="1" smtClean="0"/>
              <a:t>max</a:t>
            </a:r>
            <a:r>
              <a:rPr lang="en-GB" sz="1800" dirty="0" smtClean="0"/>
              <a:t> ≤ 42 Hz) </a:t>
            </a:r>
            <a:r>
              <a:rPr lang="en-GB" sz="1800" dirty="0" smtClean="0">
                <a:solidFill>
                  <a:srgbClr val="FF0000"/>
                </a:solidFill>
              </a:rPr>
              <a:t> </a:t>
            </a:r>
          </a:p>
          <a:p>
            <a:pPr lvl="2"/>
            <a:endParaRPr lang="en-GB" sz="18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r>
              <a:rPr lang="en-GB" sz="18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en-GB" sz="1800" b="1" dirty="0" smtClean="0">
                <a:solidFill>
                  <a:schemeClr val="accent1"/>
                </a:solidFill>
              </a:rPr>
              <a:t>hybrid ball bearings</a:t>
            </a:r>
          </a:p>
          <a:p>
            <a:r>
              <a:rPr lang="en-GB" sz="1600" dirty="0" smtClean="0"/>
              <a:t>	</a:t>
            </a:r>
          </a:p>
          <a:p>
            <a:pPr marL="1169988" lvl="4" indent="-180975">
              <a:buFont typeface="Wingdings" panose="05000000000000000000" pitchFamily="2" charset="2"/>
              <a:buChar char="ü"/>
            </a:pPr>
            <a:r>
              <a:rPr lang="en-GB" sz="1800" dirty="0" smtClean="0"/>
              <a:t> Reliability: even better </a:t>
            </a:r>
          </a:p>
          <a:p>
            <a:endParaRPr lang="en-GB" sz="16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Bearing System</a:t>
            </a:r>
          </a:p>
        </p:txBody>
      </p:sp>
    </p:spTree>
    <p:extLst>
      <p:ext uri="{BB962C8B-B14F-4D97-AF65-F5344CB8AC3E}">
        <p14:creationId xmlns:p14="http://schemas.microsoft.com/office/powerpoint/2010/main" val="27462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712683"/>
              </p:ext>
            </p:extLst>
          </p:nvPr>
        </p:nvGraphicFramePr>
        <p:xfrm>
          <a:off x="838445" y="1363848"/>
          <a:ext cx="8628324" cy="55355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8054"/>
                <a:gridCol w="1438054"/>
                <a:gridCol w="1438054"/>
                <a:gridCol w="1438054"/>
                <a:gridCol w="1438054"/>
                <a:gridCol w="1438054"/>
              </a:tblGrid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Chopper</a:t>
                      </a:r>
                      <a:endParaRPr lang="en-US" sz="12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Name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Function</a:t>
                      </a:r>
                      <a:endParaRPr lang="en-US" sz="12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Speed [Hz]</a:t>
                      </a:r>
                      <a:endParaRPr lang="en-US" sz="1200" b="1" dirty="0"/>
                    </a:p>
                  </a:txBody>
                  <a:tcPr marL="106934" marR="106934" marT="50408" marB="5040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Bearing</a:t>
                      </a:r>
                    </a:p>
                    <a:p>
                      <a:pPr algn="ctr"/>
                      <a:r>
                        <a:rPr lang="en-US" sz="1200" b="1" dirty="0" smtClean="0"/>
                        <a:t>Alternative 1</a:t>
                      </a:r>
                      <a:endParaRPr lang="en-US" sz="1200" b="1" dirty="0"/>
                    </a:p>
                  </a:txBody>
                  <a:tcPr marL="106934" marR="106934" marT="50408" marB="50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Bearing</a:t>
                      </a:r>
                    </a:p>
                    <a:p>
                      <a:pPr algn="ctr"/>
                      <a:r>
                        <a:rPr lang="en-US" sz="1200" b="1" dirty="0" smtClean="0"/>
                        <a:t>Alternative  2</a:t>
                      </a:r>
                      <a:endParaRPr lang="en-US" sz="1200" b="1" dirty="0"/>
                    </a:p>
                  </a:txBody>
                  <a:tcPr marL="106934" marR="106934" marT="50408" marB="504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PSC1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(fast)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Pulse</a:t>
                      </a:r>
                      <a:r>
                        <a:rPr lang="en-US" sz="1200" baseline="0" dirty="0" smtClean="0"/>
                        <a:t> Shaping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168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2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PSC2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(fast)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Pulse Shaping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168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3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PSC3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(fast)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Pulse shaping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168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4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MCa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(fast)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Modulation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42-300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5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MCb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(fast)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Modulation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42-300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6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MCc</a:t>
                      </a:r>
                      <a:r>
                        <a:rPr lang="en-US" sz="120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(slow)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Modulation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42-70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Ball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7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FC1a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(slow)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Framing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14/7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Ball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8</a:t>
                      </a:r>
                      <a:endParaRPr lang="en-US" sz="1200" b="1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FC1b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(slow)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Framing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63/70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9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FC2a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(slow)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Framing</a:t>
                      </a:r>
                      <a:endParaRPr lang="en-US" sz="12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Ball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/>
                </a:tc>
              </a:tr>
              <a:tr h="50323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FC2b </a:t>
                      </a: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(slow)</a:t>
                      </a:r>
                      <a:endParaRPr lang="en-US" sz="1200" dirty="0">
                        <a:solidFill>
                          <a:schemeClr val="accent1"/>
                        </a:solidFill>
                      </a:endParaRP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Framing</a:t>
                      </a:r>
                      <a:endParaRPr lang="en-US" sz="1200" dirty="0"/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106934" marR="106934" marT="50408" marB="5040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Ball</a:t>
                      </a:r>
                    </a:p>
                  </a:txBody>
                  <a:tcPr marL="106934" marR="106934" marT="50408" marB="504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accent1"/>
                          </a:solidFill>
                        </a:rPr>
                        <a:t>Magnetic</a:t>
                      </a:r>
                    </a:p>
                  </a:txBody>
                  <a:tcPr marL="106934" marR="106934" marT="50408" marB="50408" anchor="ctr"/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B</a:t>
            </a:r>
            <a:r>
              <a:rPr lang="en-US" sz="2000" kern="0" dirty="0" smtClean="0"/>
              <a:t>earing </a:t>
            </a:r>
            <a:r>
              <a:rPr lang="en-US" sz="2000" kern="0" dirty="0"/>
              <a:t>S</a:t>
            </a:r>
            <a:r>
              <a:rPr lang="en-US" sz="2000" kern="0" dirty="0" smtClean="0"/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104544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rzfs0010\home13\Fenske\My Documents\My Pictures\Chopper_new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" y="2628900"/>
            <a:ext cx="10523354" cy="32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25" name="Obdélník 26"/>
          <p:cNvSpPr/>
          <p:nvPr/>
        </p:nvSpPr>
        <p:spPr>
          <a:xfrm>
            <a:off x="524515" y="6719614"/>
            <a:ext cx="315400" cy="457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bdélník 29"/>
          <p:cNvSpPr/>
          <p:nvPr/>
        </p:nvSpPr>
        <p:spPr>
          <a:xfrm>
            <a:off x="5416556" y="6742473"/>
            <a:ext cx="315400" cy="4571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bdélník 32"/>
          <p:cNvSpPr/>
          <p:nvPr/>
        </p:nvSpPr>
        <p:spPr>
          <a:xfrm flipV="1">
            <a:off x="524514" y="7213185"/>
            <a:ext cx="315401" cy="45719"/>
          </a:xfrm>
          <a:prstGeom prst="rect">
            <a:avLst/>
          </a:prstGeom>
          <a:noFill/>
          <a:ln w="28575">
            <a:solidFill>
              <a:srgbClr val="228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044539" y="6542418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Pulse Shaping Chopper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1044539" y="703599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Modulation Chopper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810977" y="656527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Frame definition Chopper</a:t>
            </a:r>
            <a:endParaRPr lang="en-GB" dirty="0"/>
          </a:p>
        </p:txBody>
      </p:sp>
      <p:sp>
        <p:nvSpPr>
          <p:cNvPr id="31" name="Ellipse 30"/>
          <p:cNvSpPr/>
          <p:nvPr/>
        </p:nvSpPr>
        <p:spPr bwMode="auto">
          <a:xfrm>
            <a:off x="117191" y="3402422"/>
            <a:ext cx="2432170" cy="1392865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O</a:t>
            </a:r>
            <a:r>
              <a:rPr lang="en-US" sz="2000" kern="0" dirty="0" smtClean="0"/>
              <a:t>verview</a:t>
            </a:r>
          </a:p>
        </p:txBody>
      </p:sp>
    </p:spTree>
    <p:extLst>
      <p:ext uri="{BB962C8B-B14F-4D97-AF65-F5344CB8AC3E}">
        <p14:creationId xmlns:p14="http://schemas.microsoft.com/office/powerpoint/2010/main" val="30177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74758" y="3717524"/>
            <a:ext cx="1130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FC1a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88750" y="3714944"/>
            <a:ext cx="1130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FC1b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1" r="25862"/>
          <a:stretch/>
        </p:blipFill>
        <p:spPr>
          <a:xfrm>
            <a:off x="5330891" y="1311848"/>
            <a:ext cx="3742074" cy="36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31" r="25862"/>
          <a:stretch/>
        </p:blipFill>
        <p:spPr>
          <a:xfrm>
            <a:off x="1436703" y="1373267"/>
            <a:ext cx="3742075" cy="3600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69753" y="4817602"/>
            <a:ext cx="127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PSC1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77937" y="3347644"/>
            <a:ext cx="2551946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69"/>
              </a:spcBef>
            </a:pPr>
            <a:r>
              <a:rPr lang="de-DE" sz="1600" b="1" dirty="0">
                <a:solidFill>
                  <a:schemeClr val="bg1"/>
                </a:solidFill>
              </a:rPr>
              <a:t>-</a:t>
            </a:r>
            <a:r>
              <a:rPr lang="de-DE" sz="1600" b="1" dirty="0" smtClean="0">
                <a:solidFill>
                  <a:schemeClr val="bg1"/>
                </a:solidFill>
              </a:rPr>
              <a:t>Diameter: 700 </a:t>
            </a:r>
            <a:r>
              <a:rPr lang="de-DE" sz="1600" b="1" dirty="0">
                <a:solidFill>
                  <a:schemeClr val="bg1"/>
                </a:solidFill>
              </a:rPr>
              <a:t>mm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opening</a:t>
            </a:r>
            <a:r>
              <a:rPr lang="de-DE" sz="1600" b="1" dirty="0" smtClean="0">
                <a:solidFill>
                  <a:schemeClr val="bg1"/>
                </a:solidFill>
              </a:rPr>
              <a:t>: 144° </a:t>
            </a:r>
            <a:endParaRPr lang="de-DE" sz="1600" b="1" dirty="0">
              <a:solidFill>
                <a:schemeClr val="bg1"/>
              </a:solidFill>
            </a:endParaRPr>
          </a:p>
          <a:p>
            <a:pPr>
              <a:spcBef>
                <a:spcPts val="1369"/>
              </a:spcBef>
            </a:pPr>
            <a:r>
              <a:rPr lang="de-DE" sz="1600" b="1" dirty="0">
                <a:solidFill>
                  <a:schemeClr val="bg1"/>
                </a:solidFill>
              </a:rPr>
              <a:t>- </a:t>
            </a:r>
            <a:r>
              <a:rPr lang="de-DE" sz="1600" b="1" dirty="0" err="1" smtClean="0">
                <a:solidFill>
                  <a:schemeClr val="bg1"/>
                </a:solidFill>
              </a:rPr>
              <a:t>frequency</a:t>
            </a:r>
            <a:r>
              <a:rPr lang="de-DE" sz="1600" b="1" dirty="0" smtClean="0">
                <a:solidFill>
                  <a:schemeClr val="bg1"/>
                </a:solidFill>
              </a:rPr>
              <a:t>: 168 Hz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45034" y="4807827"/>
            <a:ext cx="12759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PSC2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48540" y="3266779"/>
            <a:ext cx="2268962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69"/>
              </a:spcBef>
            </a:pPr>
            <a:r>
              <a:rPr lang="de-DE" sz="1600" b="1" dirty="0">
                <a:solidFill>
                  <a:schemeClr val="bg1"/>
                </a:solidFill>
              </a:rPr>
              <a:t>-</a:t>
            </a:r>
            <a:r>
              <a:rPr lang="de-DE" sz="1600" b="1" dirty="0" smtClean="0">
                <a:solidFill>
                  <a:schemeClr val="bg1"/>
                </a:solidFill>
              </a:rPr>
              <a:t>Diameter: 700 </a:t>
            </a:r>
            <a:r>
              <a:rPr lang="de-DE" sz="1600" b="1" dirty="0">
                <a:solidFill>
                  <a:schemeClr val="bg1"/>
                </a:solidFill>
              </a:rPr>
              <a:t>mm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-</a:t>
            </a: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opening</a:t>
            </a:r>
            <a:r>
              <a:rPr lang="de-DE" sz="1600" b="1" dirty="0" smtClean="0">
                <a:solidFill>
                  <a:schemeClr val="bg1"/>
                </a:solidFill>
              </a:rPr>
              <a:t>: 144° </a:t>
            </a:r>
            <a:endParaRPr lang="de-DE" sz="1600" b="1" dirty="0">
              <a:solidFill>
                <a:schemeClr val="bg1"/>
              </a:solidFill>
            </a:endParaRPr>
          </a:p>
          <a:p>
            <a:pPr>
              <a:spcBef>
                <a:spcPts val="1369"/>
              </a:spcBef>
            </a:pPr>
            <a:r>
              <a:rPr lang="de-DE" sz="1600" b="1" dirty="0">
                <a:solidFill>
                  <a:schemeClr val="bg1"/>
                </a:solidFill>
              </a:rPr>
              <a:t>- </a:t>
            </a:r>
            <a:r>
              <a:rPr lang="de-DE" sz="1600" b="1" dirty="0" err="1" smtClean="0">
                <a:solidFill>
                  <a:schemeClr val="bg1"/>
                </a:solidFill>
              </a:rPr>
              <a:t>frequency</a:t>
            </a:r>
            <a:r>
              <a:rPr lang="de-DE" sz="1600" b="1" dirty="0" smtClean="0">
                <a:solidFill>
                  <a:schemeClr val="bg1"/>
                </a:solidFill>
              </a:rPr>
              <a:t>: 168 Hz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307" y="1465675"/>
            <a:ext cx="1792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at ~ 6.5m 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26" y="5148783"/>
            <a:ext cx="2451894" cy="227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ovéPole 5"/>
          <p:cNvSpPr txBox="1"/>
          <p:nvPr/>
        </p:nvSpPr>
        <p:spPr>
          <a:xfrm>
            <a:off x="4397860" y="5715870"/>
            <a:ext cx="56412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optically blind setting provides: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constant </a:t>
            </a:r>
            <a:r>
              <a:rPr lang="en-US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Dl</a:t>
            </a:r>
            <a:r>
              <a:rPr lang="en-US" b="1" dirty="0" smtClean="0">
                <a:solidFill>
                  <a:schemeClr val="accent1"/>
                </a:solidFill>
              </a:rPr>
              <a:t>/</a:t>
            </a:r>
            <a:r>
              <a:rPr lang="en-US" b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l</a:t>
            </a:r>
            <a:r>
              <a:rPr lang="en-US" b="1" dirty="0" smtClean="0">
                <a:solidFill>
                  <a:schemeClr val="accent1"/>
                </a:solidFill>
              </a:rPr>
              <a:t>, independent on wavelength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broad variety of resolution options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P</a:t>
            </a:r>
            <a:r>
              <a:rPr lang="en-US" sz="2000" kern="0" dirty="0" smtClean="0"/>
              <a:t>ulse Shaping</a:t>
            </a:r>
          </a:p>
        </p:txBody>
      </p:sp>
    </p:spTree>
    <p:extLst>
      <p:ext uri="{BB962C8B-B14F-4D97-AF65-F5344CB8AC3E}">
        <p14:creationId xmlns:p14="http://schemas.microsoft.com/office/powerpoint/2010/main" val="36552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\\rzfs0010\home13\Fenske\My Documents\My Pictures\Chopper_new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" y="2628900"/>
            <a:ext cx="10523354" cy="32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  <p:sp>
        <p:nvSpPr>
          <p:cNvPr id="25" name="Obdélník 26"/>
          <p:cNvSpPr/>
          <p:nvPr/>
        </p:nvSpPr>
        <p:spPr>
          <a:xfrm>
            <a:off x="524515" y="6719614"/>
            <a:ext cx="315400" cy="457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bdélník 29"/>
          <p:cNvSpPr/>
          <p:nvPr/>
        </p:nvSpPr>
        <p:spPr>
          <a:xfrm>
            <a:off x="5416556" y="6742473"/>
            <a:ext cx="315400" cy="4571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bdélník 32"/>
          <p:cNvSpPr/>
          <p:nvPr/>
        </p:nvSpPr>
        <p:spPr>
          <a:xfrm flipV="1">
            <a:off x="524514" y="7213185"/>
            <a:ext cx="315401" cy="45719"/>
          </a:xfrm>
          <a:prstGeom prst="rect">
            <a:avLst/>
          </a:prstGeom>
          <a:noFill/>
          <a:ln w="28575">
            <a:solidFill>
              <a:srgbClr val="228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044539" y="6542418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Pulse Shaping Chopper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1044539" y="703599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Modulation Chopper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810977" y="656527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Frame definition Chopper</a:t>
            </a:r>
            <a:endParaRPr lang="en-GB" dirty="0"/>
          </a:p>
        </p:txBody>
      </p:sp>
      <p:sp>
        <p:nvSpPr>
          <p:cNvPr id="31" name="Ellipse 30"/>
          <p:cNvSpPr/>
          <p:nvPr/>
        </p:nvSpPr>
        <p:spPr bwMode="auto">
          <a:xfrm>
            <a:off x="3338624" y="3402422"/>
            <a:ext cx="1414130" cy="1392865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26092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11423" r="31745" b="13218"/>
          <a:stretch/>
        </p:blipFill>
        <p:spPr>
          <a:xfrm>
            <a:off x="282729" y="1732377"/>
            <a:ext cx="3219570" cy="3205695"/>
          </a:xfrm>
          <a:prstGeom prst="rect">
            <a:avLst/>
          </a:prstGeom>
        </p:spPr>
      </p:pic>
      <p:pic>
        <p:nvPicPr>
          <p:cNvPr id="28" name="Picture 1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11845" r="31929" b="12050"/>
          <a:stretch/>
        </p:blipFill>
        <p:spPr>
          <a:xfrm>
            <a:off x="3800237" y="2559658"/>
            <a:ext cx="3040876" cy="3146238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79" t="13673" r="31754" b="12051"/>
          <a:stretch/>
        </p:blipFill>
        <p:spPr>
          <a:xfrm>
            <a:off x="7042635" y="3315457"/>
            <a:ext cx="3201320" cy="3155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5266" y="4997698"/>
            <a:ext cx="22342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T = 17%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302" y="5577619"/>
            <a:ext cx="13803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T = 4.4%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59597" y="6375129"/>
            <a:ext cx="29784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T1 = 17%, T2 = 100%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6712" y="2745524"/>
            <a:ext cx="2228375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Diameter: 700 mm </a:t>
            </a:r>
          </a:p>
          <a:p>
            <a:pPr>
              <a:spcBef>
                <a:spcPts val="1369"/>
              </a:spcBef>
            </a:pP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opening</a:t>
            </a:r>
            <a:r>
              <a:rPr lang="de-DE" sz="1600" b="1" dirty="0" smtClean="0">
                <a:solidFill>
                  <a:schemeClr val="bg1"/>
                </a:solidFill>
              </a:rPr>
              <a:t>: 16 </a:t>
            </a:r>
            <a:r>
              <a:rPr lang="de-DE" sz="1600" b="1" dirty="0">
                <a:solidFill>
                  <a:schemeClr val="bg1"/>
                </a:solidFill>
              </a:rPr>
              <a:t>x 4°</a:t>
            </a:r>
          </a:p>
          <a:p>
            <a:pPr>
              <a:spcBef>
                <a:spcPts val="1369"/>
              </a:spcBef>
            </a:pP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distance</a:t>
            </a:r>
            <a:r>
              <a:rPr lang="de-DE" sz="1600" b="1" dirty="0" smtClean="0">
                <a:solidFill>
                  <a:schemeClr val="bg1"/>
                </a:solidFill>
              </a:rPr>
              <a:t>:  </a:t>
            </a:r>
            <a:r>
              <a:rPr lang="de-DE" sz="1600" b="1" dirty="0">
                <a:solidFill>
                  <a:schemeClr val="bg1"/>
                </a:solidFill>
              </a:rPr>
              <a:t>22.5</a:t>
            </a:r>
            <a:r>
              <a:rPr lang="de-DE" sz="1600" b="1" dirty="0" smtClean="0">
                <a:solidFill>
                  <a:schemeClr val="bg1"/>
                </a:solidFill>
              </a:rPr>
              <a:t>°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9685" y="3620407"/>
            <a:ext cx="2066108" cy="1190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 Diameter: 700 </a:t>
            </a:r>
            <a:r>
              <a:rPr lang="de-DE" sz="1600" b="1" dirty="0">
                <a:solidFill>
                  <a:schemeClr val="bg1"/>
                </a:solidFill>
              </a:rPr>
              <a:t>mm</a:t>
            </a:r>
            <a:endParaRPr lang="de-DE" sz="1600" b="1" dirty="0" smtClean="0">
              <a:solidFill>
                <a:schemeClr val="bg1"/>
              </a:solidFill>
            </a:endParaRPr>
          </a:p>
          <a:p>
            <a:pPr>
              <a:spcBef>
                <a:spcPts val="1369"/>
              </a:spcBef>
            </a:pP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opening</a:t>
            </a:r>
            <a:r>
              <a:rPr lang="de-DE" sz="1600" b="1" dirty="0" smtClean="0">
                <a:solidFill>
                  <a:schemeClr val="bg1"/>
                </a:solidFill>
              </a:rPr>
              <a:t>: 4 </a:t>
            </a:r>
            <a:r>
              <a:rPr lang="de-DE" sz="1600" b="1" dirty="0">
                <a:solidFill>
                  <a:schemeClr val="bg1"/>
                </a:solidFill>
              </a:rPr>
              <a:t>x 4°</a:t>
            </a:r>
          </a:p>
          <a:p>
            <a:pPr>
              <a:spcBef>
                <a:spcPts val="1369"/>
              </a:spcBef>
            </a:pP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distance</a:t>
            </a:r>
            <a:r>
              <a:rPr lang="de-DE" sz="1600" b="1" dirty="0" smtClean="0">
                <a:solidFill>
                  <a:schemeClr val="bg1"/>
                </a:solidFill>
              </a:rPr>
              <a:t>:  90°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8492" y="4198109"/>
            <a:ext cx="203579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Diameter: 700 mm </a:t>
            </a:r>
          </a:p>
          <a:p>
            <a:pPr>
              <a:spcBef>
                <a:spcPts val="1369"/>
              </a:spcBef>
            </a:pP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opening</a:t>
            </a:r>
            <a:r>
              <a:rPr lang="de-DE" sz="1600" b="1" dirty="0" smtClean="0">
                <a:solidFill>
                  <a:schemeClr val="bg1"/>
                </a:solidFill>
              </a:rPr>
              <a:t>: 7 </a:t>
            </a:r>
            <a:r>
              <a:rPr lang="de-DE" sz="1600" b="1" dirty="0">
                <a:solidFill>
                  <a:schemeClr val="bg1"/>
                </a:solidFill>
              </a:rPr>
              <a:t>x 4</a:t>
            </a:r>
            <a:r>
              <a:rPr lang="de-DE" sz="1600" b="1" dirty="0" smtClean="0">
                <a:solidFill>
                  <a:schemeClr val="bg1"/>
                </a:solidFill>
              </a:rPr>
              <a:t>° </a:t>
            </a:r>
          </a:p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(</a:t>
            </a:r>
            <a:r>
              <a:rPr lang="de-DE" sz="1600" b="1" dirty="0" err="1" smtClean="0">
                <a:solidFill>
                  <a:schemeClr val="bg1"/>
                </a:solidFill>
              </a:rPr>
              <a:t>slit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distance</a:t>
            </a:r>
            <a:r>
              <a:rPr lang="de-DE" sz="1600" b="1" dirty="0" smtClean="0">
                <a:solidFill>
                  <a:schemeClr val="bg1"/>
                </a:solidFill>
              </a:rPr>
              <a:t> 22.5°)</a:t>
            </a:r>
          </a:p>
          <a:p>
            <a:pPr>
              <a:spcBef>
                <a:spcPts val="1369"/>
              </a:spcBef>
            </a:pPr>
            <a:r>
              <a:rPr lang="de-DE" sz="1600" b="1" dirty="0" smtClean="0">
                <a:solidFill>
                  <a:schemeClr val="bg1"/>
                </a:solidFill>
              </a:rPr>
              <a:t>+ 1 x 180°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0325" y="5368088"/>
            <a:ext cx="347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800" b="1" dirty="0" smtClean="0"/>
              <a:t>for high symmetric materials</a:t>
            </a:r>
            <a:endParaRPr lang="en-GB" sz="1800" b="1" dirty="0"/>
          </a:p>
        </p:txBody>
      </p:sp>
      <p:sp>
        <p:nvSpPr>
          <p:cNvPr id="25" name="Rectangle 24"/>
          <p:cNvSpPr/>
          <p:nvPr/>
        </p:nvSpPr>
        <p:spPr>
          <a:xfrm>
            <a:off x="3668244" y="5941532"/>
            <a:ext cx="33743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800" b="1" dirty="0" smtClean="0"/>
              <a:t>for low symmetric materials</a:t>
            </a:r>
            <a:endParaRPr lang="en-GB" sz="1800" b="1" dirty="0"/>
          </a:p>
        </p:txBody>
      </p:sp>
      <p:sp>
        <p:nvSpPr>
          <p:cNvPr id="26" name="Rectangle 25"/>
          <p:cNvSpPr/>
          <p:nvPr/>
        </p:nvSpPr>
        <p:spPr>
          <a:xfrm>
            <a:off x="6873012" y="6703458"/>
            <a:ext cx="4663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GB" sz="1800" b="1" dirty="0" smtClean="0"/>
              <a:t>to combine SANS and Diffraction</a:t>
            </a:r>
            <a:endParaRPr lang="en-GB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945266" y="1377519"/>
            <a:ext cx="1970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err="1" smtClean="0">
                <a:solidFill>
                  <a:schemeClr val="accent1"/>
                </a:solidFill>
              </a:rPr>
              <a:t>MCa</a:t>
            </a:r>
            <a:r>
              <a:rPr lang="en-GB" b="1" dirty="0" smtClean="0">
                <a:solidFill>
                  <a:schemeClr val="accent1"/>
                </a:solidFill>
              </a:rPr>
              <a:t> at ~8.95m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21465" y="2153313"/>
            <a:ext cx="17700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err="1" smtClean="0">
                <a:solidFill>
                  <a:schemeClr val="accent1"/>
                </a:solidFill>
              </a:rPr>
              <a:t>MCb</a:t>
            </a:r>
            <a:r>
              <a:rPr lang="en-GB" b="1" dirty="0" smtClean="0">
                <a:solidFill>
                  <a:schemeClr val="accent1"/>
                </a:solidFill>
              </a:rPr>
              <a:t> at ~ 9m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38814" y="2965105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err="1" smtClean="0">
                <a:solidFill>
                  <a:schemeClr val="accent1"/>
                </a:solidFill>
              </a:rPr>
              <a:t>MCc</a:t>
            </a:r>
            <a:r>
              <a:rPr lang="en-GB" b="1" dirty="0" smtClean="0">
                <a:solidFill>
                  <a:schemeClr val="accent1"/>
                </a:solidFill>
              </a:rPr>
              <a:t> at ~ 9.5m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P</a:t>
            </a:r>
            <a:r>
              <a:rPr lang="en-US" sz="2000" kern="0" dirty="0" smtClean="0"/>
              <a:t>ulse </a:t>
            </a:r>
            <a:r>
              <a:rPr lang="en-US" sz="2000" kern="0" dirty="0"/>
              <a:t>M</a:t>
            </a:r>
            <a:r>
              <a:rPr lang="en-US" sz="2000" kern="0" dirty="0" smtClean="0"/>
              <a:t>odulation</a:t>
            </a:r>
          </a:p>
        </p:txBody>
      </p:sp>
    </p:spTree>
    <p:extLst>
      <p:ext uri="{BB962C8B-B14F-4D97-AF65-F5344CB8AC3E}">
        <p14:creationId xmlns:p14="http://schemas.microsoft.com/office/powerpoint/2010/main" val="22952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-192892" y="287716"/>
            <a:ext cx="10438843" cy="6832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– Budget &amp; Configuration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5035" y="1662558"/>
            <a:ext cx="856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FF0000"/>
                </a:solidFill>
              </a:rPr>
              <a:t>Cost Category Instrument       </a:t>
            </a:r>
            <a:r>
              <a:rPr lang="en-GB" sz="2800" b="1" dirty="0" smtClean="0">
                <a:solidFill>
                  <a:srgbClr val="FF0000"/>
                </a:solidFill>
                <a:latin typeface="Calibri"/>
              </a:rPr>
              <a:t>11.994.402 €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8" name="obrázek 1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332023"/>
            <a:ext cx="8951976" cy="31843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403182" y="5416363"/>
            <a:ext cx="8945077" cy="1015663"/>
          </a:xfrm>
          <a:prstGeom prst="rect">
            <a:avLst/>
          </a:prstGeom>
          <a:solidFill>
            <a:schemeClr val="bg1"/>
          </a:solidFill>
          <a:ln w="4445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/>
                </a:solidFill>
              </a:rPr>
              <a:t>be competitive or even better than other engineering diffractometers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tx2"/>
                </a:solidFill>
              </a:rPr>
              <a:t>keep flexibility (resolution/intensity, …)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/>
                </a:solidFill>
              </a:rPr>
              <a:t>easy to upgrade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399789" y="4440643"/>
            <a:ext cx="8945078" cy="707886"/>
          </a:xfrm>
          <a:prstGeom prst="rect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/>
                </a:solidFill>
              </a:rPr>
              <a:t>stay in budget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/>
              <a:t>deliver best performance possible within budget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38573" y="2516736"/>
            <a:ext cx="856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>
                <a:solidFill>
                  <a:srgbClr val="00B050"/>
                </a:solidFill>
              </a:rPr>
              <a:t>World Class Instrument 	          </a:t>
            </a:r>
            <a:r>
              <a:rPr lang="en-GB" sz="2800" b="1" dirty="0" smtClean="0">
                <a:solidFill>
                  <a:srgbClr val="00B050"/>
                </a:solidFill>
                <a:latin typeface="Calibri"/>
              </a:rPr>
              <a:t>17.935.509 €</a:t>
            </a:r>
            <a:endParaRPr lang="en-GB" sz="2800" b="1" dirty="0" smtClean="0">
              <a:solidFill>
                <a:srgbClr val="00B05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238573" y="3388073"/>
            <a:ext cx="8566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b="1" dirty="0" smtClean="0"/>
              <a:t>Full Scope Instrument              </a:t>
            </a:r>
            <a:r>
              <a:rPr lang="en-GB" sz="2800" b="1" dirty="0" smtClean="0">
                <a:latin typeface="Calibri"/>
              </a:rPr>
              <a:t>27.265.819 €</a:t>
            </a:r>
            <a:endParaRPr lang="en-GB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1373009" y="6686550"/>
            <a:ext cx="8971858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>
                <a:solidFill>
                  <a:schemeClr val="accent1"/>
                </a:solidFill>
              </a:rPr>
              <a:t>BEER proposal with revised budget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b="1" dirty="0" smtClean="0"/>
              <a:t>be competitive or even better than other engineering diffractometers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286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693541" y="7089013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18" name="Gruppieren 17"/>
          <p:cNvGrpSpPr/>
          <p:nvPr/>
        </p:nvGrpSpPr>
        <p:grpSpPr>
          <a:xfrm>
            <a:off x="6950937" y="4764447"/>
            <a:ext cx="3355393" cy="2491374"/>
            <a:chOff x="6193408" y="1977451"/>
            <a:chExt cx="4481884" cy="3457040"/>
          </a:xfrm>
        </p:grpSpPr>
        <p:pic>
          <p:nvPicPr>
            <p:cNvPr id="19" name="Obrázek 34" descr="R30_BPeakQ4k3_frq210hz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2" r="4488"/>
            <a:stretch/>
          </p:blipFill>
          <p:spPr bwMode="auto">
            <a:xfrm>
              <a:off x="6193408" y="1977451"/>
              <a:ext cx="4481884" cy="34570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Freihandform 19"/>
            <p:cNvSpPr/>
            <p:nvPr/>
          </p:nvSpPr>
          <p:spPr bwMode="auto">
            <a:xfrm>
              <a:off x="8418355" y="2140279"/>
              <a:ext cx="1608863" cy="2775192"/>
            </a:xfrm>
            <a:custGeom>
              <a:avLst/>
              <a:gdLst>
                <a:gd name="connsiteX0" fmla="*/ 1484244 w 1484244"/>
                <a:gd name="connsiteY0" fmla="*/ 0 h 2729948"/>
                <a:gd name="connsiteX1" fmla="*/ 927652 w 1484244"/>
                <a:gd name="connsiteY1" fmla="*/ 13252 h 2729948"/>
                <a:gd name="connsiteX2" fmla="*/ 927652 w 1484244"/>
                <a:gd name="connsiteY2" fmla="*/ 13252 h 2729948"/>
                <a:gd name="connsiteX3" fmla="*/ 0 w 1484244"/>
                <a:gd name="connsiteY3" fmla="*/ 2729948 h 2729948"/>
                <a:gd name="connsiteX4" fmla="*/ 0 w 1484244"/>
                <a:gd name="connsiteY4" fmla="*/ 2729948 h 2729948"/>
                <a:gd name="connsiteX5" fmla="*/ 556592 w 1484244"/>
                <a:gd name="connsiteY5" fmla="*/ 2729948 h 2729948"/>
                <a:gd name="connsiteX6" fmla="*/ 556592 w 1484244"/>
                <a:gd name="connsiteY6" fmla="*/ 2729948 h 2729948"/>
                <a:gd name="connsiteX7" fmla="*/ 1484244 w 1484244"/>
                <a:gd name="connsiteY7" fmla="*/ 0 h 27299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927652 w 1509644"/>
                <a:gd name="connsiteY2" fmla="*/ 38652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972102 w 1509644"/>
                <a:gd name="connsiteY2" fmla="*/ 216452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172888 h 2928236"/>
                <a:gd name="connsiteX1" fmla="*/ 927652 w 1509644"/>
                <a:gd name="connsiteY1" fmla="*/ 211540 h 2928236"/>
                <a:gd name="connsiteX2" fmla="*/ 0 w 1509644"/>
                <a:gd name="connsiteY2" fmla="*/ 2928236 h 2928236"/>
                <a:gd name="connsiteX3" fmla="*/ 0 w 1509644"/>
                <a:gd name="connsiteY3" fmla="*/ 2928236 h 2928236"/>
                <a:gd name="connsiteX4" fmla="*/ 556592 w 1509644"/>
                <a:gd name="connsiteY4" fmla="*/ 2928236 h 2928236"/>
                <a:gd name="connsiteX5" fmla="*/ 556592 w 1509644"/>
                <a:gd name="connsiteY5" fmla="*/ 2928236 h 2928236"/>
                <a:gd name="connsiteX6" fmla="*/ 1509644 w 1509644"/>
                <a:gd name="connsiteY6" fmla="*/ 172888 h 2928236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1015172 w 1509644"/>
                <a:gd name="connsiteY2" fmla="*/ 8559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1015172 w 1509644"/>
                <a:gd name="connsiteY2" fmla="*/ 8559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1015172 w 1509644"/>
                <a:gd name="connsiteY1" fmla="*/ 8559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21522 w 1509644"/>
                <a:gd name="connsiteY1" fmla="*/ 2209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6469 w 1506469"/>
                <a:gd name="connsiteY0" fmla="*/ 0 h 2758523"/>
                <a:gd name="connsiteX1" fmla="*/ 1021522 w 1506469"/>
                <a:gd name="connsiteY1" fmla="*/ 5384 h 2758523"/>
                <a:gd name="connsiteX2" fmla="*/ 0 w 1506469"/>
                <a:gd name="connsiteY2" fmla="*/ 2758523 h 2758523"/>
                <a:gd name="connsiteX3" fmla="*/ 0 w 1506469"/>
                <a:gd name="connsiteY3" fmla="*/ 2758523 h 2758523"/>
                <a:gd name="connsiteX4" fmla="*/ 556592 w 1506469"/>
                <a:gd name="connsiteY4" fmla="*/ 2758523 h 2758523"/>
                <a:gd name="connsiteX5" fmla="*/ 556592 w 1506469"/>
                <a:gd name="connsiteY5" fmla="*/ 2758523 h 2758523"/>
                <a:gd name="connsiteX6" fmla="*/ 1506469 w 1506469"/>
                <a:gd name="connsiteY6" fmla="*/ 0 h 2758523"/>
                <a:gd name="connsiteX0" fmla="*/ 1603590 w 1603590"/>
                <a:gd name="connsiteY0" fmla="*/ 0 h 2968099"/>
                <a:gd name="connsiteX1" fmla="*/ 1118643 w 1603590"/>
                <a:gd name="connsiteY1" fmla="*/ 5384 h 2968099"/>
                <a:gd name="connsiteX2" fmla="*/ 97121 w 1603590"/>
                <a:gd name="connsiteY2" fmla="*/ 2758523 h 2968099"/>
                <a:gd name="connsiteX3" fmla="*/ 25683 w 1603590"/>
                <a:gd name="connsiteY3" fmla="*/ 2779954 h 2968099"/>
                <a:gd name="connsiteX4" fmla="*/ 653713 w 1603590"/>
                <a:gd name="connsiteY4" fmla="*/ 2758523 h 2968099"/>
                <a:gd name="connsiteX5" fmla="*/ 653713 w 1603590"/>
                <a:gd name="connsiteY5" fmla="*/ 2758523 h 2968099"/>
                <a:gd name="connsiteX6" fmla="*/ 1603590 w 1603590"/>
                <a:gd name="connsiteY6" fmla="*/ 0 h 2968099"/>
                <a:gd name="connsiteX0" fmla="*/ 1514033 w 1514033"/>
                <a:gd name="connsiteY0" fmla="*/ 0 h 2962459"/>
                <a:gd name="connsiteX1" fmla="*/ 1029086 w 1514033"/>
                <a:gd name="connsiteY1" fmla="*/ 5384 h 2962459"/>
                <a:gd name="connsiteX2" fmla="*/ 7564 w 1514033"/>
                <a:gd name="connsiteY2" fmla="*/ 2758523 h 2962459"/>
                <a:gd name="connsiteX3" fmla="*/ 564156 w 1514033"/>
                <a:gd name="connsiteY3" fmla="*/ 2758523 h 2962459"/>
                <a:gd name="connsiteX4" fmla="*/ 564156 w 1514033"/>
                <a:gd name="connsiteY4" fmla="*/ 2758523 h 2962459"/>
                <a:gd name="connsiteX5" fmla="*/ 1514033 w 1514033"/>
                <a:gd name="connsiteY5" fmla="*/ 0 h 2962459"/>
                <a:gd name="connsiteX0" fmla="*/ 1514033 w 1514033"/>
                <a:gd name="connsiteY0" fmla="*/ 0 h 2962459"/>
                <a:gd name="connsiteX1" fmla="*/ 1029086 w 1514033"/>
                <a:gd name="connsiteY1" fmla="*/ 5384 h 2962459"/>
                <a:gd name="connsiteX2" fmla="*/ 7564 w 1514033"/>
                <a:gd name="connsiteY2" fmla="*/ 2758523 h 2962459"/>
                <a:gd name="connsiteX3" fmla="*/ 564156 w 1514033"/>
                <a:gd name="connsiteY3" fmla="*/ 2758523 h 2962459"/>
                <a:gd name="connsiteX4" fmla="*/ 564156 w 1514033"/>
                <a:gd name="connsiteY4" fmla="*/ 2758523 h 2962459"/>
                <a:gd name="connsiteX5" fmla="*/ 1514033 w 1514033"/>
                <a:gd name="connsiteY5" fmla="*/ 0 h 2962459"/>
                <a:gd name="connsiteX0" fmla="*/ 1506469 w 1506469"/>
                <a:gd name="connsiteY0" fmla="*/ 0 h 2758523"/>
                <a:gd name="connsiteX1" fmla="*/ 1021522 w 1506469"/>
                <a:gd name="connsiteY1" fmla="*/ 5384 h 2758523"/>
                <a:gd name="connsiteX2" fmla="*/ 0 w 1506469"/>
                <a:gd name="connsiteY2" fmla="*/ 2758523 h 2758523"/>
                <a:gd name="connsiteX3" fmla="*/ 556592 w 1506469"/>
                <a:gd name="connsiteY3" fmla="*/ 2758523 h 2758523"/>
                <a:gd name="connsiteX4" fmla="*/ 556592 w 1506469"/>
                <a:gd name="connsiteY4" fmla="*/ 2758523 h 2758523"/>
                <a:gd name="connsiteX5" fmla="*/ 1506469 w 1506469"/>
                <a:gd name="connsiteY5" fmla="*/ 0 h 2758523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61355 w 1511232"/>
                <a:gd name="connsiteY4" fmla="*/ 2758523 h 2775192"/>
                <a:gd name="connsiteX5" fmla="*/ 1511232 w 1511232"/>
                <a:gd name="connsiteY5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58974 w 1511232"/>
                <a:gd name="connsiteY4" fmla="*/ 2772811 h 2775192"/>
                <a:gd name="connsiteX5" fmla="*/ 1511232 w 1511232"/>
                <a:gd name="connsiteY5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58974 w 1511232"/>
                <a:gd name="connsiteY4" fmla="*/ 2772811 h 2775192"/>
                <a:gd name="connsiteX5" fmla="*/ 1511232 w 1511232"/>
                <a:gd name="connsiteY5" fmla="*/ 0 h 2775192"/>
                <a:gd name="connsiteX0" fmla="*/ 1511232 w 1511232"/>
                <a:gd name="connsiteY0" fmla="*/ 0 h 2858536"/>
                <a:gd name="connsiteX1" fmla="*/ 1026285 w 1511232"/>
                <a:gd name="connsiteY1" fmla="*/ 5384 h 2858536"/>
                <a:gd name="connsiteX2" fmla="*/ 0 w 1511232"/>
                <a:gd name="connsiteY2" fmla="*/ 2775192 h 2858536"/>
                <a:gd name="connsiteX3" fmla="*/ 561355 w 1511232"/>
                <a:gd name="connsiteY3" fmla="*/ 2758523 h 2858536"/>
                <a:gd name="connsiteX4" fmla="*/ 649461 w 1511232"/>
                <a:gd name="connsiteY4" fmla="*/ 2858536 h 2858536"/>
                <a:gd name="connsiteX5" fmla="*/ 1511232 w 1511232"/>
                <a:gd name="connsiteY5" fmla="*/ 0 h 2858536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983422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864359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616007 w 1616007"/>
                <a:gd name="connsiteY0" fmla="*/ 0 h 2779955"/>
                <a:gd name="connsiteX1" fmla="*/ 969134 w 1616007"/>
                <a:gd name="connsiteY1" fmla="*/ 5384 h 2779955"/>
                <a:gd name="connsiteX2" fmla="*/ 0 w 1616007"/>
                <a:gd name="connsiteY2" fmla="*/ 2779955 h 2779955"/>
                <a:gd name="connsiteX3" fmla="*/ 663749 w 1616007"/>
                <a:gd name="connsiteY3" fmla="*/ 2775192 h 2779955"/>
                <a:gd name="connsiteX4" fmla="*/ 1616007 w 1616007"/>
                <a:gd name="connsiteY4" fmla="*/ 0 h 2779955"/>
                <a:gd name="connsiteX0" fmla="*/ 1608863 w 1608863"/>
                <a:gd name="connsiteY0" fmla="*/ 0 h 2775193"/>
                <a:gd name="connsiteX1" fmla="*/ 961990 w 1608863"/>
                <a:gd name="connsiteY1" fmla="*/ 5384 h 2775193"/>
                <a:gd name="connsiteX2" fmla="*/ 0 w 1608863"/>
                <a:gd name="connsiteY2" fmla="*/ 2775193 h 2775193"/>
                <a:gd name="connsiteX3" fmla="*/ 656605 w 1608863"/>
                <a:gd name="connsiteY3" fmla="*/ 2775192 h 2775193"/>
                <a:gd name="connsiteX4" fmla="*/ 1608863 w 1608863"/>
                <a:gd name="connsiteY4" fmla="*/ 0 h 2775193"/>
                <a:gd name="connsiteX0" fmla="*/ 1608863 w 1608863"/>
                <a:gd name="connsiteY0" fmla="*/ 0 h 2775193"/>
                <a:gd name="connsiteX1" fmla="*/ 964371 w 1608863"/>
                <a:gd name="connsiteY1" fmla="*/ 621 h 2775193"/>
                <a:gd name="connsiteX2" fmla="*/ 0 w 1608863"/>
                <a:gd name="connsiteY2" fmla="*/ 2775193 h 2775193"/>
                <a:gd name="connsiteX3" fmla="*/ 656605 w 1608863"/>
                <a:gd name="connsiteY3" fmla="*/ 2775192 h 2775193"/>
                <a:gd name="connsiteX4" fmla="*/ 1608863 w 1608863"/>
                <a:gd name="connsiteY4" fmla="*/ 0 h 277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863" h="2775193">
                  <a:moveTo>
                    <a:pt x="1608863" y="0"/>
                  </a:moveTo>
                  <a:lnTo>
                    <a:pt x="964371" y="621"/>
                  </a:lnTo>
                  <a:lnTo>
                    <a:pt x="0" y="2775193"/>
                  </a:lnTo>
                  <a:lnTo>
                    <a:pt x="656605" y="2775192"/>
                  </a:lnTo>
                  <a:lnTo>
                    <a:pt x="1608863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3" pitchFamily="18" charset="2"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1" name="Freihandform 20"/>
            <p:cNvSpPr/>
            <p:nvPr/>
          </p:nvSpPr>
          <p:spPr bwMode="auto">
            <a:xfrm>
              <a:off x="7594719" y="2140279"/>
              <a:ext cx="1747596" cy="2775192"/>
            </a:xfrm>
            <a:custGeom>
              <a:avLst/>
              <a:gdLst>
                <a:gd name="connsiteX0" fmla="*/ 1484244 w 1484244"/>
                <a:gd name="connsiteY0" fmla="*/ 0 h 2729948"/>
                <a:gd name="connsiteX1" fmla="*/ 927652 w 1484244"/>
                <a:gd name="connsiteY1" fmla="*/ 13252 h 2729948"/>
                <a:gd name="connsiteX2" fmla="*/ 927652 w 1484244"/>
                <a:gd name="connsiteY2" fmla="*/ 13252 h 2729948"/>
                <a:gd name="connsiteX3" fmla="*/ 0 w 1484244"/>
                <a:gd name="connsiteY3" fmla="*/ 2729948 h 2729948"/>
                <a:gd name="connsiteX4" fmla="*/ 0 w 1484244"/>
                <a:gd name="connsiteY4" fmla="*/ 2729948 h 2729948"/>
                <a:gd name="connsiteX5" fmla="*/ 556592 w 1484244"/>
                <a:gd name="connsiteY5" fmla="*/ 2729948 h 2729948"/>
                <a:gd name="connsiteX6" fmla="*/ 556592 w 1484244"/>
                <a:gd name="connsiteY6" fmla="*/ 2729948 h 2729948"/>
                <a:gd name="connsiteX7" fmla="*/ 1484244 w 1484244"/>
                <a:gd name="connsiteY7" fmla="*/ 0 h 27299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927652 w 1509644"/>
                <a:gd name="connsiteY2" fmla="*/ 38652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972102 w 1509644"/>
                <a:gd name="connsiteY2" fmla="*/ 216452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172888 h 2928236"/>
                <a:gd name="connsiteX1" fmla="*/ 927652 w 1509644"/>
                <a:gd name="connsiteY1" fmla="*/ 211540 h 2928236"/>
                <a:gd name="connsiteX2" fmla="*/ 0 w 1509644"/>
                <a:gd name="connsiteY2" fmla="*/ 2928236 h 2928236"/>
                <a:gd name="connsiteX3" fmla="*/ 0 w 1509644"/>
                <a:gd name="connsiteY3" fmla="*/ 2928236 h 2928236"/>
                <a:gd name="connsiteX4" fmla="*/ 556592 w 1509644"/>
                <a:gd name="connsiteY4" fmla="*/ 2928236 h 2928236"/>
                <a:gd name="connsiteX5" fmla="*/ 556592 w 1509644"/>
                <a:gd name="connsiteY5" fmla="*/ 2928236 h 2928236"/>
                <a:gd name="connsiteX6" fmla="*/ 1509644 w 1509644"/>
                <a:gd name="connsiteY6" fmla="*/ 172888 h 2928236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927652 w 1509644"/>
                <a:gd name="connsiteY1" fmla="*/ 386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1015172 w 1509644"/>
                <a:gd name="connsiteY2" fmla="*/ 8559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1054652 w 1509644"/>
                <a:gd name="connsiteY1" fmla="*/ 279952 h 2755348"/>
                <a:gd name="connsiteX2" fmla="*/ 1015172 w 1509644"/>
                <a:gd name="connsiteY2" fmla="*/ 8559 h 2755348"/>
                <a:gd name="connsiteX3" fmla="*/ 0 w 1509644"/>
                <a:gd name="connsiteY3" fmla="*/ 2755348 h 2755348"/>
                <a:gd name="connsiteX4" fmla="*/ 0 w 1509644"/>
                <a:gd name="connsiteY4" fmla="*/ 2755348 h 2755348"/>
                <a:gd name="connsiteX5" fmla="*/ 556592 w 1509644"/>
                <a:gd name="connsiteY5" fmla="*/ 2755348 h 2755348"/>
                <a:gd name="connsiteX6" fmla="*/ 556592 w 1509644"/>
                <a:gd name="connsiteY6" fmla="*/ 2755348 h 2755348"/>
                <a:gd name="connsiteX7" fmla="*/ 1509644 w 1509644"/>
                <a:gd name="connsiteY7" fmla="*/ 0 h 2755348"/>
                <a:gd name="connsiteX0" fmla="*/ 1509644 w 1509644"/>
                <a:gd name="connsiteY0" fmla="*/ 0 h 2755348"/>
                <a:gd name="connsiteX1" fmla="*/ 1015172 w 1509644"/>
                <a:gd name="connsiteY1" fmla="*/ 8559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9644 w 1509644"/>
                <a:gd name="connsiteY0" fmla="*/ 0 h 2755348"/>
                <a:gd name="connsiteX1" fmla="*/ 1021522 w 1509644"/>
                <a:gd name="connsiteY1" fmla="*/ 2209 h 2755348"/>
                <a:gd name="connsiteX2" fmla="*/ 0 w 1509644"/>
                <a:gd name="connsiteY2" fmla="*/ 2755348 h 2755348"/>
                <a:gd name="connsiteX3" fmla="*/ 0 w 1509644"/>
                <a:gd name="connsiteY3" fmla="*/ 2755348 h 2755348"/>
                <a:gd name="connsiteX4" fmla="*/ 556592 w 1509644"/>
                <a:gd name="connsiteY4" fmla="*/ 2755348 h 2755348"/>
                <a:gd name="connsiteX5" fmla="*/ 556592 w 1509644"/>
                <a:gd name="connsiteY5" fmla="*/ 2755348 h 2755348"/>
                <a:gd name="connsiteX6" fmla="*/ 1509644 w 1509644"/>
                <a:gd name="connsiteY6" fmla="*/ 0 h 2755348"/>
                <a:gd name="connsiteX0" fmla="*/ 1506469 w 1506469"/>
                <a:gd name="connsiteY0" fmla="*/ 0 h 2758523"/>
                <a:gd name="connsiteX1" fmla="*/ 1021522 w 1506469"/>
                <a:gd name="connsiteY1" fmla="*/ 5384 h 2758523"/>
                <a:gd name="connsiteX2" fmla="*/ 0 w 1506469"/>
                <a:gd name="connsiteY2" fmla="*/ 2758523 h 2758523"/>
                <a:gd name="connsiteX3" fmla="*/ 0 w 1506469"/>
                <a:gd name="connsiteY3" fmla="*/ 2758523 h 2758523"/>
                <a:gd name="connsiteX4" fmla="*/ 556592 w 1506469"/>
                <a:gd name="connsiteY4" fmla="*/ 2758523 h 2758523"/>
                <a:gd name="connsiteX5" fmla="*/ 556592 w 1506469"/>
                <a:gd name="connsiteY5" fmla="*/ 2758523 h 2758523"/>
                <a:gd name="connsiteX6" fmla="*/ 1506469 w 1506469"/>
                <a:gd name="connsiteY6" fmla="*/ 0 h 2758523"/>
                <a:gd name="connsiteX0" fmla="*/ 1603590 w 1603590"/>
                <a:gd name="connsiteY0" fmla="*/ 0 h 2968099"/>
                <a:gd name="connsiteX1" fmla="*/ 1118643 w 1603590"/>
                <a:gd name="connsiteY1" fmla="*/ 5384 h 2968099"/>
                <a:gd name="connsiteX2" fmla="*/ 97121 w 1603590"/>
                <a:gd name="connsiteY2" fmla="*/ 2758523 h 2968099"/>
                <a:gd name="connsiteX3" fmla="*/ 25683 w 1603590"/>
                <a:gd name="connsiteY3" fmla="*/ 2779954 h 2968099"/>
                <a:gd name="connsiteX4" fmla="*/ 653713 w 1603590"/>
                <a:gd name="connsiteY4" fmla="*/ 2758523 h 2968099"/>
                <a:gd name="connsiteX5" fmla="*/ 653713 w 1603590"/>
                <a:gd name="connsiteY5" fmla="*/ 2758523 h 2968099"/>
                <a:gd name="connsiteX6" fmla="*/ 1603590 w 1603590"/>
                <a:gd name="connsiteY6" fmla="*/ 0 h 2968099"/>
                <a:gd name="connsiteX0" fmla="*/ 1514033 w 1514033"/>
                <a:gd name="connsiteY0" fmla="*/ 0 h 2962459"/>
                <a:gd name="connsiteX1" fmla="*/ 1029086 w 1514033"/>
                <a:gd name="connsiteY1" fmla="*/ 5384 h 2962459"/>
                <a:gd name="connsiteX2" fmla="*/ 7564 w 1514033"/>
                <a:gd name="connsiteY2" fmla="*/ 2758523 h 2962459"/>
                <a:gd name="connsiteX3" fmla="*/ 564156 w 1514033"/>
                <a:gd name="connsiteY3" fmla="*/ 2758523 h 2962459"/>
                <a:gd name="connsiteX4" fmla="*/ 564156 w 1514033"/>
                <a:gd name="connsiteY4" fmla="*/ 2758523 h 2962459"/>
                <a:gd name="connsiteX5" fmla="*/ 1514033 w 1514033"/>
                <a:gd name="connsiteY5" fmla="*/ 0 h 2962459"/>
                <a:gd name="connsiteX0" fmla="*/ 1514033 w 1514033"/>
                <a:gd name="connsiteY0" fmla="*/ 0 h 2962459"/>
                <a:gd name="connsiteX1" fmla="*/ 1029086 w 1514033"/>
                <a:gd name="connsiteY1" fmla="*/ 5384 h 2962459"/>
                <a:gd name="connsiteX2" fmla="*/ 7564 w 1514033"/>
                <a:gd name="connsiteY2" fmla="*/ 2758523 h 2962459"/>
                <a:gd name="connsiteX3" fmla="*/ 564156 w 1514033"/>
                <a:gd name="connsiteY3" fmla="*/ 2758523 h 2962459"/>
                <a:gd name="connsiteX4" fmla="*/ 564156 w 1514033"/>
                <a:gd name="connsiteY4" fmla="*/ 2758523 h 2962459"/>
                <a:gd name="connsiteX5" fmla="*/ 1514033 w 1514033"/>
                <a:gd name="connsiteY5" fmla="*/ 0 h 2962459"/>
                <a:gd name="connsiteX0" fmla="*/ 1506469 w 1506469"/>
                <a:gd name="connsiteY0" fmla="*/ 0 h 2758523"/>
                <a:gd name="connsiteX1" fmla="*/ 1021522 w 1506469"/>
                <a:gd name="connsiteY1" fmla="*/ 5384 h 2758523"/>
                <a:gd name="connsiteX2" fmla="*/ 0 w 1506469"/>
                <a:gd name="connsiteY2" fmla="*/ 2758523 h 2758523"/>
                <a:gd name="connsiteX3" fmla="*/ 556592 w 1506469"/>
                <a:gd name="connsiteY3" fmla="*/ 2758523 h 2758523"/>
                <a:gd name="connsiteX4" fmla="*/ 556592 w 1506469"/>
                <a:gd name="connsiteY4" fmla="*/ 2758523 h 2758523"/>
                <a:gd name="connsiteX5" fmla="*/ 1506469 w 1506469"/>
                <a:gd name="connsiteY5" fmla="*/ 0 h 2758523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61355 w 1511232"/>
                <a:gd name="connsiteY4" fmla="*/ 2758523 h 2775192"/>
                <a:gd name="connsiteX5" fmla="*/ 1511232 w 1511232"/>
                <a:gd name="connsiteY5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58974 w 1511232"/>
                <a:gd name="connsiteY4" fmla="*/ 2772811 h 2775192"/>
                <a:gd name="connsiteX5" fmla="*/ 1511232 w 1511232"/>
                <a:gd name="connsiteY5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558974 w 1511232"/>
                <a:gd name="connsiteY4" fmla="*/ 2772811 h 2775192"/>
                <a:gd name="connsiteX5" fmla="*/ 1511232 w 1511232"/>
                <a:gd name="connsiteY5" fmla="*/ 0 h 2775192"/>
                <a:gd name="connsiteX0" fmla="*/ 1511232 w 1511232"/>
                <a:gd name="connsiteY0" fmla="*/ 0 h 2858536"/>
                <a:gd name="connsiteX1" fmla="*/ 1026285 w 1511232"/>
                <a:gd name="connsiteY1" fmla="*/ 5384 h 2858536"/>
                <a:gd name="connsiteX2" fmla="*/ 0 w 1511232"/>
                <a:gd name="connsiteY2" fmla="*/ 2775192 h 2858536"/>
                <a:gd name="connsiteX3" fmla="*/ 561355 w 1511232"/>
                <a:gd name="connsiteY3" fmla="*/ 2758523 h 2858536"/>
                <a:gd name="connsiteX4" fmla="*/ 649461 w 1511232"/>
                <a:gd name="connsiteY4" fmla="*/ 2858536 h 2858536"/>
                <a:gd name="connsiteX5" fmla="*/ 1511232 w 1511232"/>
                <a:gd name="connsiteY5" fmla="*/ 0 h 2858536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61355 w 1511232"/>
                <a:gd name="connsiteY3" fmla="*/ 2758523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1026285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983422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511232 w 1511232"/>
                <a:gd name="connsiteY0" fmla="*/ 0 h 2775192"/>
                <a:gd name="connsiteX1" fmla="*/ 864359 w 1511232"/>
                <a:gd name="connsiteY1" fmla="*/ 5384 h 2775192"/>
                <a:gd name="connsiteX2" fmla="*/ 0 w 1511232"/>
                <a:gd name="connsiteY2" fmla="*/ 2775192 h 2775192"/>
                <a:gd name="connsiteX3" fmla="*/ 558974 w 1511232"/>
                <a:gd name="connsiteY3" fmla="*/ 2775192 h 2775192"/>
                <a:gd name="connsiteX4" fmla="*/ 1511232 w 1511232"/>
                <a:gd name="connsiteY4" fmla="*/ 0 h 2775192"/>
                <a:gd name="connsiteX0" fmla="*/ 1616007 w 1616007"/>
                <a:gd name="connsiteY0" fmla="*/ 0 h 2779955"/>
                <a:gd name="connsiteX1" fmla="*/ 969134 w 1616007"/>
                <a:gd name="connsiteY1" fmla="*/ 5384 h 2779955"/>
                <a:gd name="connsiteX2" fmla="*/ 0 w 1616007"/>
                <a:gd name="connsiteY2" fmla="*/ 2779955 h 2779955"/>
                <a:gd name="connsiteX3" fmla="*/ 663749 w 1616007"/>
                <a:gd name="connsiteY3" fmla="*/ 2775192 h 2779955"/>
                <a:gd name="connsiteX4" fmla="*/ 1616007 w 1616007"/>
                <a:gd name="connsiteY4" fmla="*/ 0 h 2779955"/>
                <a:gd name="connsiteX0" fmla="*/ 1608863 w 1608863"/>
                <a:gd name="connsiteY0" fmla="*/ 0 h 2775193"/>
                <a:gd name="connsiteX1" fmla="*/ 961990 w 1608863"/>
                <a:gd name="connsiteY1" fmla="*/ 5384 h 2775193"/>
                <a:gd name="connsiteX2" fmla="*/ 0 w 1608863"/>
                <a:gd name="connsiteY2" fmla="*/ 2775193 h 2775193"/>
                <a:gd name="connsiteX3" fmla="*/ 656605 w 1608863"/>
                <a:gd name="connsiteY3" fmla="*/ 2775192 h 2775193"/>
                <a:gd name="connsiteX4" fmla="*/ 1608863 w 1608863"/>
                <a:gd name="connsiteY4" fmla="*/ 0 h 2775193"/>
                <a:gd name="connsiteX0" fmla="*/ 1608863 w 1608863"/>
                <a:gd name="connsiteY0" fmla="*/ 0 h 2775193"/>
                <a:gd name="connsiteX1" fmla="*/ 964371 w 1608863"/>
                <a:gd name="connsiteY1" fmla="*/ 621 h 2775193"/>
                <a:gd name="connsiteX2" fmla="*/ 0 w 1608863"/>
                <a:gd name="connsiteY2" fmla="*/ 2775193 h 2775193"/>
                <a:gd name="connsiteX3" fmla="*/ 656605 w 1608863"/>
                <a:gd name="connsiteY3" fmla="*/ 2775192 h 2775193"/>
                <a:gd name="connsiteX4" fmla="*/ 1608863 w 1608863"/>
                <a:gd name="connsiteY4" fmla="*/ 0 h 277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8863" h="2775193">
                  <a:moveTo>
                    <a:pt x="1608863" y="0"/>
                  </a:moveTo>
                  <a:lnTo>
                    <a:pt x="964371" y="621"/>
                  </a:lnTo>
                  <a:lnTo>
                    <a:pt x="0" y="2775193"/>
                  </a:lnTo>
                  <a:lnTo>
                    <a:pt x="656605" y="2775192"/>
                  </a:lnTo>
                  <a:lnTo>
                    <a:pt x="1608863" y="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 3" pitchFamily="18" charset="2"/>
                <a:buNone/>
                <a:tabLst/>
              </a:pPr>
              <a:endParaRPr kumimoji="0" lang="en-GB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pic>
        <p:nvPicPr>
          <p:cNvPr id="22" name="Obrázek 34" descr="R30_BPeakQ4k3_frq210hz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" r="4488"/>
          <a:stretch/>
        </p:blipFill>
        <p:spPr bwMode="auto">
          <a:xfrm>
            <a:off x="6973238" y="1629267"/>
            <a:ext cx="3296598" cy="282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6907787" y="1268955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Pulse Modulation :</a:t>
            </a:r>
            <a:endParaRPr lang="de-DE" sz="1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7044488" y="446269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dirty="0" smtClean="0"/>
              <a:t>Pulse </a:t>
            </a:r>
            <a:r>
              <a:rPr lang="de-DE" sz="1800" b="1" dirty="0" err="1" smtClean="0"/>
              <a:t>Shaping</a:t>
            </a:r>
            <a:r>
              <a:rPr lang="de-DE" sz="1800" b="1" dirty="0" smtClean="0"/>
              <a:t>:</a:t>
            </a:r>
            <a:endParaRPr lang="de-DE" sz="1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350873" y="1192801"/>
            <a:ext cx="1665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Resolution: </a:t>
            </a: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28676" name="Picture 4" descr="C:\Users\Fenske\Desktop\TimingResolution_atMCa_at 9m_forJoche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4862" r="31710"/>
          <a:stretch/>
        </p:blipFill>
        <p:spPr bwMode="auto">
          <a:xfrm>
            <a:off x="861241" y="1669310"/>
            <a:ext cx="4763809" cy="456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 bwMode="auto">
          <a:xfrm>
            <a:off x="1583147" y="4529469"/>
            <a:ext cx="3774558" cy="612000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1583147" y="3757716"/>
            <a:ext cx="3774558" cy="504000"/>
          </a:xfrm>
          <a:prstGeom prst="rect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1573622" y="3303201"/>
            <a:ext cx="3774558" cy="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feld 27"/>
          <p:cNvSpPr txBox="1"/>
          <p:nvPr/>
        </p:nvSpPr>
        <p:spPr>
          <a:xfrm>
            <a:off x="1509" y="6000278"/>
            <a:ext cx="770554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Pulse Modulation: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00B050"/>
                </a:solidFill>
              </a:rPr>
              <a:t>+ high </a:t>
            </a:r>
            <a:r>
              <a:rPr lang="de-DE" dirty="0" err="1" smtClean="0">
                <a:solidFill>
                  <a:srgbClr val="00B050"/>
                </a:solidFill>
              </a:rPr>
              <a:t>intensity</a:t>
            </a:r>
            <a:r>
              <a:rPr lang="de-DE" dirty="0" smtClean="0">
                <a:solidFill>
                  <a:srgbClr val="00B050"/>
                </a:solidFill>
              </a:rPr>
              <a:t>, high </a:t>
            </a:r>
            <a:r>
              <a:rPr lang="de-DE" dirty="0" err="1" smtClean="0">
                <a:solidFill>
                  <a:srgbClr val="00B050"/>
                </a:solidFill>
              </a:rPr>
              <a:t>resolution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for</a:t>
            </a:r>
            <a:r>
              <a:rPr lang="de-DE" dirty="0" smtClean="0">
                <a:solidFill>
                  <a:srgbClr val="00B050"/>
                </a:solidFill>
              </a:rPr>
              <a:t> high </a:t>
            </a:r>
            <a:r>
              <a:rPr lang="de-DE" dirty="0" err="1" smtClean="0">
                <a:solidFill>
                  <a:srgbClr val="00B050"/>
                </a:solidFill>
              </a:rPr>
              <a:t>symmetric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err="1" smtClean="0">
                <a:solidFill>
                  <a:srgbClr val="00B050"/>
                </a:solidFill>
              </a:rPr>
              <a:t>materials</a:t>
            </a:r>
            <a:endParaRPr lang="de-DE" dirty="0" smtClean="0">
              <a:solidFill>
                <a:srgbClr val="00B050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- </a:t>
            </a:r>
            <a:r>
              <a:rPr lang="de-DE" dirty="0" err="1" smtClean="0">
                <a:solidFill>
                  <a:srgbClr val="FF0000"/>
                </a:solidFill>
              </a:rPr>
              <a:t>overlap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reflections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low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symmetric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materials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possible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de-DE" dirty="0" err="1" smtClean="0"/>
              <a:t>avoid</a:t>
            </a:r>
            <a:r>
              <a:rPr lang="de-DE" dirty="0" smtClean="0"/>
              <a:t> </a:t>
            </a:r>
            <a:r>
              <a:rPr lang="de-DE" dirty="0" err="1" smtClean="0"/>
              <a:t>overlap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below</a:t>
            </a:r>
            <a:r>
              <a:rPr lang="de-DE" dirty="0" smtClean="0"/>
              <a:t> 42Hz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low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resolution</a:t>
            </a:r>
            <a:endParaRPr lang="de-DE" dirty="0"/>
          </a:p>
        </p:txBody>
      </p:sp>
      <p:sp>
        <p:nvSpPr>
          <p:cNvPr id="26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6942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0" grpId="0" animBg="1"/>
      <p:bldP spid="27" grpId="0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" descr="\\rzfs0010\home13\Fenske\My Documents\My Pictures\Chopper_new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" y="2628900"/>
            <a:ext cx="10523354" cy="32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sp>
        <p:nvSpPr>
          <p:cNvPr id="25" name="Obdélník 26"/>
          <p:cNvSpPr/>
          <p:nvPr/>
        </p:nvSpPr>
        <p:spPr>
          <a:xfrm>
            <a:off x="524515" y="6719614"/>
            <a:ext cx="315400" cy="457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bdélník 29"/>
          <p:cNvSpPr/>
          <p:nvPr/>
        </p:nvSpPr>
        <p:spPr>
          <a:xfrm>
            <a:off x="5416556" y="6742473"/>
            <a:ext cx="315400" cy="4571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bdélník 32"/>
          <p:cNvSpPr/>
          <p:nvPr/>
        </p:nvSpPr>
        <p:spPr>
          <a:xfrm flipV="1">
            <a:off x="524514" y="7213185"/>
            <a:ext cx="315401" cy="45719"/>
          </a:xfrm>
          <a:prstGeom prst="rect">
            <a:avLst/>
          </a:prstGeom>
          <a:noFill/>
          <a:ln w="28575">
            <a:solidFill>
              <a:srgbClr val="228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044539" y="6542418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Pulse Shaping Chopper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1044539" y="703599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Modulation Chopper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810977" y="656527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Frame definition Chopper</a:t>
            </a:r>
            <a:endParaRPr lang="en-GB" dirty="0"/>
          </a:p>
        </p:txBody>
      </p:sp>
      <p:sp>
        <p:nvSpPr>
          <p:cNvPr id="34" name="Ellipse 33"/>
          <p:cNvSpPr/>
          <p:nvPr/>
        </p:nvSpPr>
        <p:spPr bwMode="auto">
          <a:xfrm>
            <a:off x="6281163" y="3444933"/>
            <a:ext cx="693355" cy="1371597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2499148" y="3411980"/>
            <a:ext cx="693355" cy="1371597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87771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2" t="12572" r="31944" b="10236"/>
          <a:stretch/>
        </p:blipFill>
        <p:spPr>
          <a:xfrm>
            <a:off x="6473006" y="1360975"/>
            <a:ext cx="3090384" cy="32429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47094" y="2625688"/>
            <a:ext cx="273899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accent3"/>
                </a:solidFill>
              </a:rPr>
              <a:t>Diameter=700 mm</a:t>
            </a:r>
          </a:p>
          <a:p>
            <a:pPr>
              <a:spcBef>
                <a:spcPts val="600"/>
              </a:spcBef>
            </a:pPr>
            <a:r>
              <a:rPr lang="de-DE" sz="1600" b="1" dirty="0" err="1" smtClean="0">
                <a:solidFill>
                  <a:schemeClr val="accent3"/>
                </a:solidFill>
              </a:rPr>
              <a:t>Slit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opening</a:t>
            </a:r>
            <a:r>
              <a:rPr lang="de-DE" sz="1600" b="1" dirty="0" smtClean="0">
                <a:solidFill>
                  <a:schemeClr val="accent3"/>
                </a:solidFill>
              </a:rPr>
              <a:t>: 180° </a:t>
            </a:r>
            <a:endParaRPr lang="de-DE" sz="1600" b="1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600" b="1" dirty="0" err="1" smtClean="0">
                <a:solidFill>
                  <a:schemeClr val="accent3"/>
                </a:solidFill>
              </a:rPr>
              <a:t>frequency</a:t>
            </a:r>
            <a:r>
              <a:rPr lang="de-DE" sz="1600" b="1" dirty="0" smtClean="0">
                <a:solidFill>
                  <a:schemeClr val="accent3"/>
                </a:solidFill>
              </a:rPr>
              <a:t>: 63 Hz </a:t>
            </a:r>
            <a:r>
              <a:rPr lang="de-DE" sz="1600" b="1" dirty="0" err="1" smtClean="0">
                <a:solidFill>
                  <a:schemeClr val="accent3"/>
                </a:solidFill>
              </a:rPr>
              <a:t>or</a:t>
            </a:r>
            <a:r>
              <a:rPr lang="de-DE" sz="1600" b="1" dirty="0" smtClean="0">
                <a:solidFill>
                  <a:schemeClr val="accent3"/>
                </a:solidFill>
              </a:rPr>
              <a:t> 70 Hz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37359" y="2710461"/>
            <a:ext cx="12106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1400" b="1" dirty="0" smtClean="0"/>
              <a:t>Pair of FC1</a:t>
            </a:r>
            <a:endParaRPr lang="en-GB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6985556" y="2192288"/>
            <a:ext cx="2083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1800" b="1" dirty="0" smtClean="0">
                <a:solidFill>
                  <a:srgbClr val="002060"/>
                </a:solidFill>
              </a:rPr>
              <a:t>FC1b at ~ 8.32m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6" t="12289" r="37565" b="10625"/>
          <a:stretch/>
        </p:blipFill>
        <p:spPr>
          <a:xfrm>
            <a:off x="3575957" y="1222744"/>
            <a:ext cx="2907976" cy="328439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822839" y="2688607"/>
            <a:ext cx="272627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de-DE" sz="1600" b="1" dirty="0" smtClean="0">
                <a:solidFill>
                  <a:schemeClr val="accent3"/>
                </a:solidFill>
              </a:rPr>
              <a:t>Diameter: 700 </a:t>
            </a:r>
            <a:r>
              <a:rPr lang="de-DE" sz="1600" b="1" dirty="0">
                <a:solidFill>
                  <a:schemeClr val="accent3"/>
                </a:solidFill>
              </a:rPr>
              <a:t>mm</a:t>
            </a:r>
            <a:endParaRPr lang="de-DE" sz="1600" b="1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600" b="1" dirty="0" err="1" smtClean="0">
                <a:solidFill>
                  <a:schemeClr val="accent3"/>
                </a:solidFill>
              </a:rPr>
              <a:t>Slit</a:t>
            </a:r>
            <a:r>
              <a:rPr lang="de-DE" sz="1600" b="1" dirty="0" smtClean="0">
                <a:solidFill>
                  <a:schemeClr val="accent3"/>
                </a:solidFill>
              </a:rPr>
              <a:t> </a:t>
            </a:r>
            <a:r>
              <a:rPr lang="de-DE" sz="1600" b="1" dirty="0" err="1" smtClean="0">
                <a:solidFill>
                  <a:schemeClr val="accent3"/>
                </a:solidFill>
              </a:rPr>
              <a:t>opening</a:t>
            </a:r>
            <a:r>
              <a:rPr lang="de-DE" sz="1600" b="1" dirty="0" smtClean="0">
                <a:solidFill>
                  <a:schemeClr val="accent3"/>
                </a:solidFill>
              </a:rPr>
              <a:t>: 70° </a:t>
            </a:r>
            <a:endParaRPr lang="de-DE" sz="1600" b="1" dirty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</a:pPr>
            <a:r>
              <a:rPr lang="de-DE" sz="1600" b="1" dirty="0" err="1" smtClean="0">
                <a:solidFill>
                  <a:schemeClr val="accent3"/>
                </a:solidFill>
              </a:rPr>
              <a:t>frequency</a:t>
            </a:r>
            <a:r>
              <a:rPr lang="de-DE" sz="1600" b="1" dirty="0" smtClean="0">
                <a:solidFill>
                  <a:schemeClr val="accent3"/>
                </a:solidFill>
              </a:rPr>
              <a:t>: 14 Hz </a:t>
            </a:r>
            <a:r>
              <a:rPr lang="de-DE" sz="1600" b="1" dirty="0" err="1" smtClean="0">
                <a:solidFill>
                  <a:schemeClr val="accent3"/>
                </a:solidFill>
              </a:rPr>
              <a:t>or</a:t>
            </a:r>
            <a:r>
              <a:rPr lang="de-DE" sz="1600" b="1" dirty="0" smtClean="0">
                <a:solidFill>
                  <a:schemeClr val="accent3"/>
                </a:solidFill>
              </a:rPr>
              <a:t> 7 Hz</a:t>
            </a:r>
            <a:endParaRPr lang="de-DE" sz="1600" b="1" dirty="0">
              <a:solidFill>
                <a:schemeClr val="accent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9658" y="2331085"/>
            <a:ext cx="2010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1800" b="1" dirty="0" smtClean="0">
                <a:solidFill>
                  <a:srgbClr val="002060"/>
                </a:solidFill>
              </a:rPr>
              <a:t>FC1a at ~ 8.28m </a:t>
            </a:r>
            <a:endParaRPr lang="en-GB" sz="1800" b="1" dirty="0">
              <a:solidFill>
                <a:srgbClr val="002060"/>
              </a:solidFill>
            </a:endParaRPr>
          </a:p>
        </p:txBody>
      </p:sp>
      <p:sp>
        <p:nvSpPr>
          <p:cNvPr id="2" name="Double Brace 1"/>
          <p:cNvSpPr/>
          <p:nvPr/>
        </p:nvSpPr>
        <p:spPr bwMode="auto">
          <a:xfrm>
            <a:off x="3328748" y="1672357"/>
            <a:ext cx="6422914" cy="2400300"/>
          </a:xfrm>
          <a:prstGeom prst="bracePair">
            <a:avLst/>
          </a:prstGeom>
          <a:noFill/>
          <a:ln>
            <a:solidFill>
              <a:schemeClr val="tx1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-12959" y="1985365"/>
            <a:ext cx="31457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/>
              <a:t>FC1:</a:t>
            </a:r>
          </a:p>
          <a:p>
            <a:pPr marL="285750" indent="-28575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chemeClr val="accent1"/>
                </a:solidFill>
              </a:rPr>
              <a:t>limits the range of wavelengths and</a:t>
            </a:r>
          </a:p>
          <a:p>
            <a:pPr marL="285750" indent="-285750" algn="ctr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GB" sz="1800" b="1" dirty="0" smtClean="0">
                <a:solidFill>
                  <a:schemeClr val="accent1"/>
                </a:solidFill>
              </a:rPr>
              <a:t>blocks undesired overlaps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39441" y="4396465"/>
            <a:ext cx="10708528" cy="3157975"/>
            <a:chOff x="139441" y="4226337"/>
            <a:chExt cx="10708528" cy="3157975"/>
          </a:xfrm>
        </p:grpSpPr>
        <p:grpSp>
          <p:nvGrpSpPr>
            <p:cNvPr id="4" name="Group 3"/>
            <p:cNvGrpSpPr/>
            <p:nvPr/>
          </p:nvGrpSpPr>
          <p:grpSpPr>
            <a:xfrm>
              <a:off x="3334187" y="4226337"/>
              <a:ext cx="7513782" cy="3157975"/>
              <a:chOff x="3334187" y="4226337"/>
              <a:chExt cx="7513782" cy="315797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594330" y="5610325"/>
                <a:ext cx="1130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GB" sz="2400" b="1" dirty="0" smtClean="0">
                    <a:solidFill>
                      <a:srgbClr val="FF0000"/>
                    </a:solidFill>
                  </a:rPr>
                  <a:t>FC1b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575669" y="5684969"/>
                <a:ext cx="11304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GB" sz="2400" b="1" dirty="0" smtClean="0">
                    <a:solidFill>
                      <a:srgbClr val="FF0000"/>
                    </a:solidFill>
                  </a:rPr>
                  <a:t>FC2b</a:t>
                </a:r>
                <a:endParaRPr lang="en-GB" sz="24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132" t="10896" r="31944" b="10236"/>
              <a:stretch/>
            </p:blipFill>
            <p:spPr>
              <a:xfrm>
                <a:off x="3575956" y="4324312"/>
                <a:ext cx="2933597" cy="306000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958801" y="5552201"/>
                <a:ext cx="2033784" cy="119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369"/>
                  </a:spcBef>
                </a:pPr>
                <a:r>
                  <a:rPr lang="de-DE" sz="1600" b="1" dirty="0" smtClean="0">
                    <a:solidFill>
                      <a:schemeClr val="accent3"/>
                    </a:solidFill>
                  </a:rPr>
                  <a:t>Diameter: 700mm</a:t>
                </a:r>
              </a:p>
              <a:p>
                <a:pPr>
                  <a:spcBef>
                    <a:spcPts val="1369"/>
                  </a:spcBef>
                </a:pP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Slit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opening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: 180° </a:t>
                </a:r>
                <a:endParaRPr lang="de-DE" sz="1600" b="1" dirty="0">
                  <a:solidFill>
                    <a:schemeClr val="accent3"/>
                  </a:solidFill>
                </a:endParaRPr>
              </a:p>
              <a:p>
                <a:pPr>
                  <a:spcBef>
                    <a:spcPts val="1369"/>
                  </a:spcBef>
                </a:pP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frequency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: 14 Hz</a:t>
                </a:r>
                <a:endParaRPr lang="de-DE" sz="1600" b="1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7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12" t="19413" r="30467" b="7098"/>
              <a:stretch/>
            </p:blipFill>
            <p:spPr>
              <a:xfrm>
                <a:off x="6727705" y="4226337"/>
                <a:ext cx="2844338" cy="3060000"/>
              </a:xfrm>
              <a:prstGeom prst="rect">
                <a:avLst/>
              </a:prstGeom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152127" y="5529213"/>
                <a:ext cx="2082191" cy="119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369"/>
                  </a:spcBef>
                </a:pPr>
                <a:r>
                  <a:rPr lang="de-DE" sz="1600" b="1" dirty="0" smtClean="0">
                    <a:solidFill>
                      <a:schemeClr val="accent3"/>
                    </a:solidFill>
                  </a:rPr>
                  <a:t>Diameter: 700 </a:t>
                </a:r>
                <a:r>
                  <a:rPr lang="de-DE" sz="1600" b="1" dirty="0">
                    <a:solidFill>
                      <a:schemeClr val="accent3"/>
                    </a:solidFill>
                  </a:rPr>
                  <a:t>mm</a:t>
                </a:r>
                <a:endParaRPr lang="de-DE" sz="1600" b="1" dirty="0" smtClean="0">
                  <a:solidFill>
                    <a:schemeClr val="accent3"/>
                  </a:solidFill>
                </a:endParaRPr>
              </a:p>
              <a:p>
                <a:pPr>
                  <a:spcBef>
                    <a:spcPts val="1369"/>
                  </a:spcBef>
                </a:pP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Slit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 </a:t>
                </a: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opening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: 90° </a:t>
                </a:r>
                <a:endParaRPr lang="de-DE" sz="1600" b="1" dirty="0">
                  <a:solidFill>
                    <a:schemeClr val="accent3"/>
                  </a:solidFill>
                </a:endParaRPr>
              </a:p>
              <a:p>
                <a:pPr>
                  <a:spcBef>
                    <a:spcPts val="1369"/>
                  </a:spcBef>
                </a:pPr>
                <a:r>
                  <a:rPr lang="de-DE" sz="1600" b="1" dirty="0" err="1" smtClean="0">
                    <a:solidFill>
                      <a:schemeClr val="accent3"/>
                    </a:solidFill>
                  </a:rPr>
                  <a:t>frequency</a:t>
                </a:r>
                <a:r>
                  <a:rPr lang="de-DE" sz="1600" b="1" dirty="0" smtClean="0">
                    <a:solidFill>
                      <a:schemeClr val="accent3"/>
                    </a:solidFill>
                  </a:rPr>
                  <a:t>:  7 Hz</a:t>
                </a:r>
                <a:endParaRPr lang="de-DE" sz="16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822839" y="5096208"/>
                <a:ext cx="23627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GB" sz="1800" b="1" dirty="0" smtClean="0">
                    <a:solidFill>
                      <a:srgbClr val="002060"/>
                    </a:solidFill>
                  </a:rPr>
                  <a:t>FC2a at ~ 79.55m </a:t>
                </a:r>
                <a:endParaRPr lang="en-GB" sz="1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968602" y="5132852"/>
                <a:ext cx="22219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GB" sz="1800" b="1" dirty="0" smtClean="0">
                    <a:solidFill>
                      <a:srgbClr val="002060"/>
                    </a:solidFill>
                  </a:rPr>
                  <a:t>FC2b at ~ 79.59m </a:t>
                </a:r>
                <a:endParaRPr lang="en-GB" sz="1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9604701" y="5713598"/>
                <a:ext cx="1243268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800"/>
                  </a:spcBef>
                </a:pPr>
                <a:r>
                  <a:rPr lang="en-GB" sz="1400" b="1" dirty="0" smtClean="0"/>
                  <a:t>Pair of FC2</a:t>
                </a:r>
                <a:endParaRPr lang="en-GB" sz="1400" b="1" dirty="0"/>
              </a:p>
            </p:txBody>
          </p:sp>
          <p:sp>
            <p:nvSpPr>
              <p:cNvPr id="25" name="Double Brace 24"/>
              <p:cNvSpPr/>
              <p:nvPr/>
            </p:nvSpPr>
            <p:spPr bwMode="auto">
              <a:xfrm>
                <a:off x="3334187" y="4659165"/>
                <a:ext cx="6422914" cy="2400300"/>
              </a:xfrm>
              <a:prstGeom prst="bracePair">
                <a:avLst/>
              </a:prstGeom>
              <a:noFill/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74625" marR="0" indent="-174625" algn="l" defTabSz="104298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139441" y="5110303"/>
              <a:ext cx="3145765" cy="1184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800"/>
                </a:spcBef>
              </a:pPr>
              <a:r>
                <a:rPr lang="en-GB" b="1" dirty="0" smtClean="0"/>
                <a:t>FC2:</a:t>
              </a:r>
            </a:p>
            <a:p>
              <a:pPr marL="285750" indent="-285750" algn="ctr">
                <a:spcBef>
                  <a:spcPts val="1800"/>
                </a:spcBef>
                <a:buFont typeface="Wingdings" panose="05000000000000000000" pitchFamily="2" charset="2"/>
                <a:buChar char="Ø"/>
              </a:pPr>
              <a:r>
                <a:rPr lang="en-GB" sz="1800" b="1" dirty="0">
                  <a:solidFill>
                    <a:schemeClr val="accent1"/>
                  </a:solidFill>
                </a:rPr>
                <a:t>o</a:t>
              </a:r>
              <a:r>
                <a:rPr lang="en-GB" sz="1800" b="1" dirty="0" smtClean="0">
                  <a:solidFill>
                    <a:schemeClr val="accent1"/>
                  </a:solidFill>
                </a:rPr>
                <a:t>perates with FC1 to set the wavelength  frame</a:t>
              </a:r>
            </a:p>
          </p:txBody>
        </p:sp>
      </p:grpSp>
      <p:sp>
        <p:nvSpPr>
          <p:cNvPr id="31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F</a:t>
            </a:r>
            <a:r>
              <a:rPr lang="en-US" sz="2000" kern="0" dirty="0" smtClean="0"/>
              <a:t>rame </a:t>
            </a:r>
            <a:r>
              <a:rPr lang="en-US" sz="2000" kern="0" dirty="0"/>
              <a:t>D</a:t>
            </a:r>
            <a:r>
              <a:rPr lang="en-US" sz="2000" kern="0" dirty="0" smtClean="0"/>
              <a:t>efinition </a:t>
            </a:r>
          </a:p>
        </p:txBody>
      </p:sp>
    </p:spTree>
    <p:extLst>
      <p:ext uri="{BB962C8B-B14F-4D97-AF65-F5344CB8AC3E}">
        <p14:creationId xmlns:p14="http://schemas.microsoft.com/office/powerpoint/2010/main" val="11697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D14D8-FDC1-40B6-A088-B7A6C5F62D8B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  <p:sp>
        <p:nvSpPr>
          <p:cNvPr id="13" name="Rectangle 3"/>
          <p:cNvSpPr/>
          <p:nvPr/>
        </p:nvSpPr>
        <p:spPr>
          <a:xfrm>
            <a:off x="6294476" y="2429526"/>
            <a:ext cx="29193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Pulse suppression</a:t>
            </a:r>
          </a:p>
          <a:p>
            <a:pPr>
              <a:lnSpc>
                <a:spcPct val="150000"/>
              </a:lnSpc>
            </a:pPr>
            <a:r>
              <a:rPr lang="en-GB" b="1" dirty="0" smtClean="0">
                <a:latin typeface="GreekC"/>
                <a:cs typeface="GreekC"/>
              </a:rPr>
              <a:t>(</a:t>
            </a:r>
            <a:r>
              <a:rPr lang="en-GB" b="1" dirty="0" smtClean="0"/>
              <a:t>2 x 1.7Å) </a:t>
            </a:r>
            <a:endParaRPr lang="en-GB" b="1" dirty="0"/>
          </a:p>
        </p:txBody>
      </p:sp>
      <p:sp>
        <p:nvSpPr>
          <p:cNvPr id="20" name="Rectangle 49"/>
          <p:cNvSpPr/>
          <p:nvPr/>
        </p:nvSpPr>
        <p:spPr>
          <a:xfrm>
            <a:off x="157952" y="5132564"/>
            <a:ext cx="4665060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Alternating wavelength frames</a:t>
            </a:r>
          </a:p>
          <a:p>
            <a:pPr>
              <a:lnSpc>
                <a:spcPct val="150000"/>
              </a:lnSpc>
            </a:pPr>
            <a:r>
              <a:rPr lang="en-GB" b="1" dirty="0" smtClean="0"/>
              <a:t>Only thermal or cold neutrons reach</a:t>
            </a:r>
          </a:p>
          <a:p>
            <a:r>
              <a:rPr lang="en-GB" b="1" dirty="0" smtClean="0"/>
              <a:t>the sample successively</a:t>
            </a:r>
            <a:endParaRPr lang="en-GB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9" y="1343402"/>
            <a:ext cx="5194168" cy="294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960" y="4525347"/>
            <a:ext cx="4920871" cy="278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18881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4D14D8-FDC1-40B6-A088-B7A6C5F62D8B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obrázek 12" descr="FC1-PS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8609" r="39278" b="2925"/>
          <a:stretch>
            <a:fillRect/>
          </a:stretch>
        </p:blipFill>
        <p:spPr bwMode="auto">
          <a:xfrm>
            <a:off x="678859" y="1209412"/>
            <a:ext cx="4165760" cy="467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3" descr="FC1-PSC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9576" r="39136" b="4111"/>
          <a:stretch>
            <a:fillRect/>
          </a:stretch>
        </p:blipFill>
        <p:spPr bwMode="auto">
          <a:xfrm>
            <a:off x="5617515" y="1323243"/>
            <a:ext cx="4130143" cy="4563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320348" y="5950802"/>
            <a:ext cx="9685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b="1" dirty="0" smtClean="0"/>
              <a:t>Adequate setting of FC1a</a:t>
            </a:r>
            <a:r>
              <a:rPr lang="en-GB" b="1" dirty="0"/>
              <a:t> </a:t>
            </a:r>
            <a:r>
              <a:rPr lang="en-GB" b="1" dirty="0" smtClean="0"/>
              <a:t>and FC1b</a:t>
            </a:r>
          </a:p>
          <a:p>
            <a:pPr algn="ctr">
              <a:spcBef>
                <a:spcPts val="1800"/>
              </a:spcBef>
            </a:pPr>
            <a:endParaRPr lang="en-GB" b="1" dirty="0" smtClean="0"/>
          </a:p>
          <a:p>
            <a:pPr algn="ctr">
              <a:spcBef>
                <a:spcPts val="1800"/>
              </a:spcBef>
            </a:pPr>
            <a:r>
              <a:rPr lang="en-GB" b="1" dirty="0" smtClean="0">
                <a:solidFill>
                  <a:schemeClr val="accent1"/>
                </a:solidFill>
              </a:rPr>
              <a:t>pre-selection of thermal and cold neutrons in successive pulses 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5163255" y="6464874"/>
            <a:ext cx="0" cy="467591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1647446" y="1381692"/>
            <a:ext cx="301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/>
              <a:t>pulse n: thermal</a:t>
            </a:r>
            <a:endParaRPr lang="en-GB" sz="2400" b="1" dirty="0">
              <a:solidFill>
                <a:srgbClr val="00589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539486" y="1444884"/>
            <a:ext cx="301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GB" sz="2400" b="1" dirty="0" smtClean="0"/>
              <a:t>pulse n+1: cold</a:t>
            </a:r>
            <a:endParaRPr lang="en-GB" sz="2400" b="1" dirty="0">
              <a:solidFill>
                <a:srgbClr val="005898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20397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rzfs0010\home13\Fenske\My Documents\My Pictures\Chopper_new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1" y="2628900"/>
            <a:ext cx="10523354" cy="32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  <p:sp>
        <p:nvSpPr>
          <p:cNvPr id="25" name="Obdélník 26"/>
          <p:cNvSpPr/>
          <p:nvPr/>
        </p:nvSpPr>
        <p:spPr>
          <a:xfrm>
            <a:off x="524515" y="6719614"/>
            <a:ext cx="315400" cy="4571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bdélník 29"/>
          <p:cNvSpPr/>
          <p:nvPr/>
        </p:nvSpPr>
        <p:spPr>
          <a:xfrm>
            <a:off x="5416556" y="6742473"/>
            <a:ext cx="315400" cy="4571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bdélník 32"/>
          <p:cNvSpPr/>
          <p:nvPr/>
        </p:nvSpPr>
        <p:spPr>
          <a:xfrm flipV="1">
            <a:off x="524514" y="7213185"/>
            <a:ext cx="315401" cy="45719"/>
          </a:xfrm>
          <a:prstGeom prst="rect">
            <a:avLst/>
          </a:prstGeom>
          <a:noFill/>
          <a:ln w="28575">
            <a:solidFill>
              <a:srgbClr val="228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1044539" y="6542418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Pulse Shaping Chopper</a:t>
            </a:r>
            <a:endParaRPr lang="en-GB" dirty="0"/>
          </a:p>
        </p:txBody>
      </p:sp>
      <p:sp>
        <p:nvSpPr>
          <p:cNvPr id="28" name="Textfeld 27"/>
          <p:cNvSpPr txBox="1"/>
          <p:nvPr/>
        </p:nvSpPr>
        <p:spPr>
          <a:xfrm>
            <a:off x="1044539" y="7035990"/>
            <a:ext cx="249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Modulation Chopper</a:t>
            </a:r>
            <a:endParaRPr lang="en-GB" dirty="0"/>
          </a:p>
        </p:txBody>
      </p:sp>
      <p:sp>
        <p:nvSpPr>
          <p:cNvPr id="29" name="Textfeld 28"/>
          <p:cNvSpPr txBox="1"/>
          <p:nvPr/>
        </p:nvSpPr>
        <p:spPr>
          <a:xfrm>
            <a:off x="5810977" y="6565278"/>
            <a:ext cx="3163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Frame definition Chopper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21988" y="3901265"/>
            <a:ext cx="393192" cy="393192"/>
            <a:chOff x="9784080" y="3858768"/>
            <a:chExt cx="393192" cy="393192"/>
          </a:xfrm>
        </p:grpSpPr>
        <p:cxnSp>
          <p:nvCxnSpPr>
            <p:cNvPr id="13" name="Gerade Verbindung 12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uppieren 14"/>
          <p:cNvGrpSpPr/>
          <p:nvPr/>
        </p:nvGrpSpPr>
        <p:grpSpPr>
          <a:xfrm>
            <a:off x="905606" y="3920315"/>
            <a:ext cx="393192" cy="393192"/>
            <a:chOff x="9784080" y="3858768"/>
            <a:chExt cx="393192" cy="393192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/>
          <p:cNvGrpSpPr/>
          <p:nvPr/>
        </p:nvGrpSpPr>
        <p:grpSpPr>
          <a:xfrm>
            <a:off x="1915890" y="3939365"/>
            <a:ext cx="393192" cy="393192"/>
            <a:chOff x="9784080" y="3858768"/>
            <a:chExt cx="393192" cy="393192"/>
          </a:xfrm>
        </p:grpSpPr>
        <p:cxnSp>
          <p:nvCxnSpPr>
            <p:cNvPr id="19" name="Gerade Verbindung 18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ieren 20"/>
          <p:cNvGrpSpPr/>
          <p:nvPr/>
        </p:nvGrpSpPr>
        <p:grpSpPr>
          <a:xfrm>
            <a:off x="2650397" y="3920233"/>
            <a:ext cx="393192" cy="393192"/>
            <a:chOff x="9784080" y="3858768"/>
            <a:chExt cx="393192" cy="393192"/>
          </a:xfrm>
        </p:grpSpPr>
        <p:cxnSp>
          <p:nvCxnSpPr>
            <p:cNvPr id="22" name="Gerade Verbindung 21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uppieren 23"/>
          <p:cNvGrpSpPr/>
          <p:nvPr/>
        </p:nvGrpSpPr>
        <p:grpSpPr>
          <a:xfrm>
            <a:off x="3779519" y="3929840"/>
            <a:ext cx="393192" cy="393192"/>
            <a:chOff x="9784080" y="3858768"/>
            <a:chExt cx="393192" cy="393192"/>
          </a:xfrm>
        </p:grpSpPr>
        <p:cxnSp>
          <p:nvCxnSpPr>
            <p:cNvPr id="33" name="Gerade Verbindung 32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5" name="Gruppieren 34"/>
          <p:cNvGrpSpPr/>
          <p:nvPr/>
        </p:nvGrpSpPr>
        <p:grpSpPr>
          <a:xfrm>
            <a:off x="4205031" y="3895173"/>
            <a:ext cx="393192" cy="393192"/>
            <a:chOff x="9784080" y="3858768"/>
            <a:chExt cx="393192" cy="393192"/>
          </a:xfrm>
        </p:grpSpPr>
        <p:cxnSp>
          <p:nvCxnSpPr>
            <p:cNvPr id="36" name="Gerade Verbindung 35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uppieren 37"/>
          <p:cNvGrpSpPr/>
          <p:nvPr/>
        </p:nvGrpSpPr>
        <p:grpSpPr>
          <a:xfrm>
            <a:off x="6222604" y="3929758"/>
            <a:ext cx="393192" cy="393192"/>
            <a:chOff x="9784080" y="3858768"/>
            <a:chExt cx="393192" cy="393192"/>
          </a:xfrm>
        </p:grpSpPr>
        <p:cxnSp>
          <p:nvCxnSpPr>
            <p:cNvPr id="39" name="Gerade Verbindung 38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 Verbindung 39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feld 1"/>
          <p:cNvSpPr txBox="1"/>
          <p:nvPr/>
        </p:nvSpPr>
        <p:spPr>
          <a:xfrm>
            <a:off x="238132" y="1353434"/>
            <a:ext cx="22540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World Class</a:t>
            </a:r>
            <a:endParaRPr lang="en-GB" sz="2800" b="1" dirty="0"/>
          </a:p>
        </p:txBody>
      </p:sp>
      <p:sp>
        <p:nvSpPr>
          <p:cNvPr id="41" name="Textfeld 40"/>
          <p:cNvSpPr txBox="1"/>
          <p:nvPr/>
        </p:nvSpPr>
        <p:spPr>
          <a:xfrm>
            <a:off x="214382" y="1353434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Cost Category</a:t>
            </a:r>
            <a:endParaRPr lang="en-GB" sz="2800" b="1" dirty="0"/>
          </a:p>
        </p:txBody>
      </p:sp>
      <p:sp>
        <p:nvSpPr>
          <p:cNvPr id="42" name="Textfeld 41"/>
          <p:cNvSpPr txBox="1"/>
          <p:nvPr/>
        </p:nvSpPr>
        <p:spPr>
          <a:xfrm>
            <a:off x="3330283" y="1353434"/>
            <a:ext cx="619592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+ high flexibility (wide resolution range)</a:t>
            </a:r>
          </a:p>
          <a:p>
            <a:r>
              <a:rPr lang="en-GB" sz="2400" b="1" dirty="0" smtClean="0"/>
              <a:t>- no combination of diffraction and SANS</a:t>
            </a:r>
            <a:endParaRPr lang="en-GB" sz="24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3330283" y="1335109"/>
            <a:ext cx="673934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+ high intensity for high symmetric materials</a:t>
            </a:r>
          </a:p>
          <a:p>
            <a:r>
              <a:rPr lang="en-GB" sz="2400" b="1" dirty="0" smtClean="0"/>
              <a:t>- almost limited to high symmetric materials</a:t>
            </a:r>
          </a:p>
          <a:p>
            <a:r>
              <a:rPr lang="en-GB" sz="2400" b="1" dirty="0" smtClean="0"/>
              <a:t>- no extension of wavelength</a:t>
            </a:r>
            <a:r>
              <a:rPr lang="cs-CZ" sz="2400" b="1" dirty="0" smtClean="0"/>
              <a:t>-</a:t>
            </a:r>
            <a:r>
              <a:rPr lang="en-GB" sz="2400" b="1" dirty="0" smtClean="0"/>
              <a:t>band</a:t>
            </a:r>
            <a:endParaRPr lang="en-GB" sz="2400" b="1" dirty="0"/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>
          <a:xfrm>
            <a:off x="-38517" y="876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Chopper System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932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1" grpId="0" animBg="1"/>
      <p:bldP spid="42" grpId="0" animBg="1"/>
      <p:bldP spid="42" grpId="1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03 Choppers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Budget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233475"/>
              </p:ext>
            </p:extLst>
          </p:nvPr>
        </p:nvGraphicFramePr>
        <p:xfrm>
          <a:off x="91213" y="1319629"/>
          <a:ext cx="10376764" cy="57953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4191"/>
                <a:gridCol w="2594191"/>
                <a:gridCol w="2594191"/>
                <a:gridCol w="2594191"/>
              </a:tblGrid>
              <a:tr h="305017"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 Category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World Class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Full Scope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062" marR="6062" marT="6062" marB="0" anchor="ctr">
                    <a:solidFill>
                      <a:schemeClr val="accent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 Choppers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490.050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1.990.900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2.207.450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PSC1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218.500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218.500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PSC2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PSC3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MCa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233.500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MCb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MCc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FC1a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FC1b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FC2a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FC2b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176.550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3050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4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892772"/>
            <a:ext cx="8951976" cy="2623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25882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82880" y="3182112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62128" y="270357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35280" y="2273808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04660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24647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Fenske\AppData\Local\Temp\notes47E45B\P430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6" y="1610308"/>
            <a:ext cx="1580002" cy="21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Sample Environment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Overview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28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92505" y="1254409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Stress rig:</a:t>
            </a:r>
            <a:endParaRPr lang="en-GB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92505" y="4464105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Dilatometer:</a:t>
            </a:r>
            <a:endParaRPr lang="en-GB" b="1" dirty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1880826" y="5215016"/>
            <a:ext cx="6102350" cy="201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663" tIns="53385" rIns="102663" bIns="53385">
            <a:spAutoFit/>
          </a:bodyPr>
          <a:lstStyle>
            <a:lvl1pPr marL="311150" indent="-311150" defTabSz="1189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47725" indent="-325438" defTabSz="1189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03338" indent="-260350" defTabSz="1189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5625" indent="-260350" defTabSz="1189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346325" indent="-260350" defTabSz="11890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803525" indent="-260350" defTabSz="1189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60725" indent="-260350" defTabSz="1189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717925" indent="-260350" defTabSz="1189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75125" indent="-260350" defTabSz="11890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de-DE" sz="1800" dirty="0"/>
              <a:t>commercial dilatometer (</a:t>
            </a:r>
            <a:r>
              <a:rPr lang="en-GB" altLang="de-DE" sz="1800" dirty="0" err="1"/>
              <a:t>Bähr</a:t>
            </a:r>
            <a:r>
              <a:rPr lang="en-GB" altLang="de-DE" sz="1800" dirty="0"/>
              <a:t> 805 A/D)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de-DE" sz="1800" dirty="0"/>
              <a:t>induction heating: </a:t>
            </a:r>
            <a:br>
              <a:rPr lang="en-GB" altLang="de-DE" sz="1800" dirty="0"/>
            </a:br>
            <a:r>
              <a:rPr lang="en-GB" altLang="de-DE" sz="1800" dirty="0"/>
              <a:t>– max. heating rate 4000 K/s</a:t>
            </a:r>
            <a:br>
              <a:rPr lang="en-GB" altLang="de-DE" sz="1800" dirty="0"/>
            </a:br>
            <a:r>
              <a:rPr lang="en-GB" altLang="de-DE" sz="1800" dirty="0"/>
              <a:t>– max. cooling rate 2500 K/s (hollow samples)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de-DE" sz="1800" dirty="0"/>
              <a:t>DSC unit</a:t>
            </a:r>
          </a:p>
          <a:p>
            <a:pPr marL="342900" indent="-34290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GB" altLang="de-DE" sz="1800" dirty="0"/>
              <a:t>deformation units (</a:t>
            </a:r>
            <a:r>
              <a:rPr lang="en-GB" altLang="de-DE" sz="1800" dirty="0" err="1"/>
              <a:t>compr</a:t>
            </a:r>
            <a:r>
              <a:rPr lang="en-GB" altLang="de-DE" sz="1800" dirty="0"/>
              <a:t>., tension; 25 </a:t>
            </a:r>
            <a:r>
              <a:rPr lang="en-GB" altLang="de-DE" sz="1800" dirty="0" err="1"/>
              <a:t>kN</a:t>
            </a:r>
            <a:r>
              <a:rPr lang="en-GB" altLang="de-DE" sz="1800" dirty="0"/>
              <a:t>)</a:t>
            </a:r>
          </a:p>
        </p:txBody>
      </p:sp>
      <p:pic>
        <p:nvPicPr>
          <p:cNvPr id="7" name="Picture 25" descr="DSCN7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t="40482" r="24782" b="12065"/>
          <a:stretch>
            <a:fillRect/>
          </a:stretch>
        </p:blipFill>
        <p:spPr bwMode="auto">
          <a:xfrm>
            <a:off x="275630" y="4975983"/>
            <a:ext cx="1632703" cy="218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511627" y="1254409"/>
            <a:ext cx="22540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World Class</a:t>
            </a:r>
            <a:endParaRPr lang="en-GB" sz="2800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487877" y="1244884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Cost Category</a:t>
            </a:r>
            <a:endParaRPr lang="en-GB" sz="2800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1874938" y="2373413"/>
            <a:ext cx="4505272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max. force 60 </a:t>
            </a:r>
            <a:r>
              <a:rPr lang="en-GB" sz="1800" dirty="0" err="1" smtClean="0"/>
              <a:t>kN</a:t>
            </a:r>
            <a:endParaRPr lang="en-GB" sz="1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vacuum chamber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 smtClean="0"/>
              <a:t>resistive and inductive heating 1100° C</a:t>
            </a:r>
            <a:endParaRPr lang="en-GB" sz="1800" dirty="0"/>
          </a:p>
        </p:txBody>
      </p:sp>
      <p:grpSp>
        <p:nvGrpSpPr>
          <p:cNvPr id="29" name="Gruppieren 28"/>
          <p:cNvGrpSpPr/>
          <p:nvPr/>
        </p:nvGrpSpPr>
        <p:grpSpPr>
          <a:xfrm>
            <a:off x="6792686" y="1697688"/>
            <a:ext cx="3740617" cy="4338947"/>
            <a:chOff x="7123512" y="3889764"/>
            <a:chExt cx="3424753" cy="3949553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7123512" y="3889764"/>
              <a:ext cx="3424753" cy="3949553"/>
              <a:chOff x="7123512" y="3926835"/>
              <a:chExt cx="3424753" cy="3949553"/>
            </a:xfrm>
          </p:grpSpPr>
          <p:pic>
            <p:nvPicPr>
              <p:cNvPr id="36" name="Obrázek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4992" y="4217126"/>
                <a:ext cx="3343273" cy="1648674"/>
              </a:xfrm>
              <a:prstGeom prst="rect">
                <a:avLst/>
              </a:prstGeom>
            </p:spPr>
          </p:pic>
          <p:sp>
            <p:nvSpPr>
              <p:cNvPr id="37" name="Obdélník 13"/>
              <p:cNvSpPr/>
              <p:nvPr/>
            </p:nvSpPr>
            <p:spPr>
              <a:xfrm>
                <a:off x="7217156" y="3926835"/>
                <a:ext cx="1679277" cy="289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friction stir welding</a:t>
                </a:r>
                <a:endParaRPr lang="en-GB" sz="1400" b="1" dirty="0"/>
              </a:p>
            </p:txBody>
          </p:sp>
          <p:pic>
            <p:nvPicPr>
              <p:cNvPr id="39" name="Obrázek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3512" y="6087816"/>
                <a:ext cx="3298280" cy="1788572"/>
              </a:xfrm>
              <a:prstGeom prst="rect">
                <a:avLst/>
              </a:prstGeom>
            </p:spPr>
          </p:pic>
          <p:sp>
            <p:nvSpPr>
              <p:cNvPr id="38" name="Obdélník 20"/>
              <p:cNvSpPr/>
              <p:nvPr/>
            </p:nvSpPr>
            <p:spPr>
              <a:xfrm>
                <a:off x="7181079" y="5754145"/>
                <a:ext cx="1206697" cy="289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b="1" dirty="0" smtClean="0"/>
                  <a:t>laser welding</a:t>
                </a:r>
                <a:endParaRPr lang="en-GB" sz="1400" b="1" dirty="0"/>
              </a:p>
            </p:txBody>
          </p:sp>
        </p:grpSp>
        <p:sp>
          <p:nvSpPr>
            <p:cNvPr id="33" name="Rechteck 32"/>
            <p:cNvSpPr/>
            <p:nvPr/>
          </p:nvSpPr>
          <p:spPr bwMode="auto">
            <a:xfrm>
              <a:off x="7289800" y="5593488"/>
              <a:ext cx="173355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174625" marR="0" indent="-174625" algn="l" defTabSz="1042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840715" y="1315964"/>
            <a:ext cx="2273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Welding devices:</a:t>
            </a:r>
            <a:endParaRPr lang="en-GB" b="1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1521360" y="4801629"/>
            <a:ext cx="2924257" cy="2612514"/>
            <a:chOff x="9784080" y="3858768"/>
            <a:chExt cx="393192" cy="393192"/>
          </a:xfrm>
        </p:grpSpPr>
        <p:cxnSp>
          <p:nvCxnSpPr>
            <p:cNvPr id="41" name="Gerade Verbindung 40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3" name="Gruppieren 42"/>
          <p:cNvGrpSpPr/>
          <p:nvPr/>
        </p:nvGrpSpPr>
        <p:grpSpPr>
          <a:xfrm>
            <a:off x="7245363" y="2450588"/>
            <a:ext cx="2924257" cy="2612514"/>
            <a:chOff x="9784080" y="3858768"/>
            <a:chExt cx="393192" cy="393192"/>
          </a:xfrm>
        </p:grpSpPr>
        <p:cxnSp>
          <p:nvCxnSpPr>
            <p:cNvPr id="44" name="Gerade Verbindung 43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Gerade Verbindung 44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6" name="Gruppieren 45"/>
          <p:cNvGrpSpPr/>
          <p:nvPr/>
        </p:nvGrpSpPr>
        <p:grpSpPr>
          <a:xfrm>
            <a:off x="480495" y="1519757"/>
            <a:ext cx="2924257" cy="2612514"/>
            <a:chOff x="9784080" y="3858768"/>
            <a:chExt cx="393192" cy="393192"/>
          </a:xfrm>
        </p:grpSpPr>
        <p:cxnSp>
          <p:nvCxnSpPr>
            <p:cNvPr id="47" name="Gerade Verbindung 46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 Verbindung 47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82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04 Sample Environment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Budget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29</a:t>
            </a:fld>
            <a:endParaRPr lang="en-GB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233554"/>
              </p:ext>
            </p:extLst>
          </p:nvPr>
        </p:nvGraphicFramePr>
        <p:xfrm>
          <a:off x="-2" y="1341895"/>
          <a:ext cx="10636252" cy="4868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9063"/>
                <a:gridCol w="2659063"/>
                <a:gridCol w="2659063"/>
                <a:gridCol w="2659063"/>
              </a:tblGrid>
              <a:tr h="811731"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22" marR="5422" marT="542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Cost Category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22" marR="5422" marT="542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World Class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22" marR="5422" marT="542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Full Scope</a:t>
                      </a:r>
                      <a:endParaRPr lang="en-GB" sz="18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5422" marR="5422" marT="5422" marB="0" anchor="ctr">
                    <a:solidFill>
                      <a:schemeClr val="accent1"/>
                    </a:solidFill>
                  </a:tcPr>
                </a:tc>
              </a:tr>
              <a:tr h="8117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 Sample Environment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330.000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1.130.000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117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Stress-rig + furnace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117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Coordinate measuring machine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8117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Laser and stir welding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80974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Dilatometer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923926" y="6472061"/>
            <a:ext cx="889635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+ pool SE and other collaborations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41933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36971"/>
            <a:ext cx="8951976" cy="28793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25882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82880" y="3182112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62128" y="270357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335280" y="2273808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335280" y="1798320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315293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892772"/>
            <a:ext cx="8951976" cy="26235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25882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82880" y="3182112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62128" y="270357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62128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587211" y="7089013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6051" y="1730810"/>
            <a:ext cx="536236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D1 – D4:</a:t>
            </a:r>
            <a:r>
              <a:rPr lang="de-DE" dirty="0" smtClean="0"/>
              <a:t> </a:t>
            </a:r>
            <a:r>
              <a:rPr lang="de-DE" b="1" dirty="0" smtClean="0"/>
              <a:t>1 x 1 m² (</a:t>
            </a:r>
            <a:r>
              <a:rPr lang="de-DE" b="1" dirty="0" err="1" smtClean="0"/>
              <a:t>res</a:t>
            </a:r>
            <a:r>
              <a:rPr lang="de-DE" b="1" dirty="0" smtClean="0"/>
              <a:t>. 2 mm x 5 mm)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chemeClr val="accent1"/>
                </a:solidFill>
              </a:rPr>
              <a:t>arc</a:t>
            </a:r>
            <a:r>
              <a:rPr lang="de-DE" b="1" dirty="0" smtClean="0">
                <a:solidFill>
                  <a:schemeClr val="accent1"/>
                </a:solidFill>
              </a:rPr>
              <a:t>: 3 x (0.5 x 0.5 m²)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</a:t>
            </a:r>
            <a:r>
              <a:rPr lang="cs-CZ" b="1" dirty="0" smtClean="0">
                <a:solidFill>
                  <a:schemeClr val="accent1"/>
                </a:solidFill>
              </a:rPr>
              <a:t>5</a:t>
            </a:r>
            <a:r>
              <a:rPr lang="de-DE" b="1" dirty="0" smtClean="0">
                <a:solidFill>
                  <a:schemeClr val="accent1"/>
                </a:solidFill>
              </a:rPr>
              <a:t> mm x 5mm)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SANS: 0.5 x 0.5 m² (</a:t>
            </a:r>
            <a:r>
              <a:rPr lang="de-DE" b="1" dirty="0" err="1" smtClean="0"/>
              <a:t>res</a:t>
            </a:r>
            <a:r>
              <a:rPr lang="de-DE" b="1" dirty="0" smtClean="0"/>
              <a:t>. 5 mm x 5 mm)</a:t>
            </a:r>
            <a:endParaRPr lang="de-DE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D5 (</a:t>
            </a:r>
            <a:r>
              <a:rPr lang="de-DE" b="1" dirty="0" err="1" smtClean="0">
                <a:solidFill>
                  <a:schemeClr val="accent1"/>
                </a:solidFill>
              </a:rPr>
              <a:t>backscattering</a:t>
            </a:r>
            <a:r>
              <a:rPr lang="de-DE" b="1" dirty="0" smtClean="0">
                <a:solidFill>
                  <a:schemeClr val="accent1"/>
                </a:solidFill>
              </a:rPr>
              <a:t>): 0.5 x 0.5 m² </a:t>
            </a:r>
          </a:p>
          <a:p>
            <a:pPr lvl="6">
              <a:lnSpc>
                <a:spcPct val="150000"/>
              </a:lnSpc>
            </a:pP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5 mm x 5 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</a:rPr>
              <a:t>Imaging: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ODIN</a:t>
            </a:r>
            <a:endParaRPr lang="de-DE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  <a:latin typeface="Times New Roman"/>
                <a:cs typeface="Times New Roman"/>
              </a:rPr>
              <a:t>η </a:t>
            </a:r>
            <a:r>
              <a:rPr lang="de-DE" b="1" dirty="0">
                <a:solidFill>
                  <a:schemeClr val="accent1"/>
                </a:solidFill>
                <a:latin typeface="+mn-lt"/>
                <a:cs typeface="Times New Roman"/>
              </a:rPr>
              <a:t>&gt; 60 % ( </a:t>
            </a:r>
            <a:r>
              <a:rPr lang="de-DE" b="1" dirty="0" smtClean="0">
                <a:solidFill>
                  <a:schemeClr val="accent1"/>
                </a:solidFill>
                <a:latin typeface="+mn-lt"/>
                <a:cs typeface="Times New Roman"/>
              </a:rPr>
              <a:t>2 Å)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countrate &lt; 10</a:t>
            </a:r>
            <a:r>
              <a:rPr lang="de-DE" b="1" baseline="30000" dirty="0" smtClean="0">
                <a:solidFill>
                  <a:schemeClr val="tx2"/>
                </a:solidFill>
                <a:latin typeface="+mn-lt"/>
                <a:cs typeface="Times New Roman"/>
              </a:rPr>
              <a:t>6</a:t>
            </a: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 1/s (global)</a:t>
            </a:r>
            <a:endParaRPr lang="de-DE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13" name="Picture 4" descr="\\rzsv0330\home01\Fenske\My Documents\My Pictures\BEER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17067" r="23324"/>
          <a:stretch/>
        </p:blipFill>
        <p:spPr bwMode="auto">
          <a:xfrm>
            <a:off x="233915" y="1730810"/>
            <a:ext cx="4955681" cy="49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\\rzsv0330\home01\Fenske\My Documents\My Pictures\BEER_Bas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t="17067" r="23324"/>
          <a:stretch/>
        </p:blipFill>
        <p:spPr bwMode="auto">
          <a:xfrm>
            <a:off x="148855" y="1730810"/>
            <a:ext cx="5040741" cy="4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pieren 24"/>
          <p:cNvGrpSpPr/>
          <p:nvPr/>
        </p:nvGrpSpPr>
        <p:grpSpPr>
          <a:xfrm>
            <a:off x="576067" y="2381699"/>
            <a:ext cx="648714" cy="639407"/>
            <a:chOff x="9784080" y="3858768"/>
            <a:chExt cx="393192" cy="393192"/>
          </a:xfrm>
        </p:grpSpPr>
        <p:cxnSp>
          <p:nvCxnSpPr>
            <p:cNvPr id="26" name="Gerade Verbindung 25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uppieren 27"/>
          <p:cNvGrpSpPr/>
          <p:nvPr/>
        </p:nvGrpSpPr>
        <p:grpSpPr>
          <a:xfrm>
            <a:off x="4064667" y="2354071"/>
            <a:ext cx="648714" cy="639407"/>
            <a:chOff x="9784080" y="3858768"/>
            <a:chExt cx="393192" cy="393192"/>
          </a:xfrm>
        </p:grpSpPr>
        <p:cxnSp>
          <p:nvCxnSpPr>
            <p:cNvPr id="29" name="Gerade Verbindung 28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uppieren 30"/>
          <p:cNvGrpSpPr/>
          <p:nvPr/>
        </p:nvGrpSpPr>
        <p:grpSpPr>
          <a:xfrm>
            <a:off x="1219752" y="3617315"/>
            <a:ext cx="648714" cy="639407"/>
            <a:chOff x="9784080" y="3858768"/>
            <a:chExt cx="393192" cy="393192"/>
          </a:xfrm>
        </p:grpSpPr>
        <p:cxnSp>
          <p:nvCxnSpPr>
            <p:cNvPr id="32" name="Gerade Verbindung 31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uppieren 33"/>
          <p:cNvGrpSpPr/>
          <p:nvPr/>
        </p:nvGrpSpPr>
        <p:grpSpPr>
          <a:xfrm>
            <a:off x="2403093" y="3082867"/>
            <a:ext cx="648714" cy="639407"/>
            <a:chOff x="9784080" y="3858768"/>
            <a:chExt cx="393192" cy="393192"/>
          </a:xfrm>
        </p:grpSpPr>
        <p:cxnSp>
          <p:nvCxnSpPr>
            <p:cNvPr id="35" name="Gerade Verbindung 34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uppieren 36"/>
          <p:cNvGrpSpPr/>
          <p:nvPr/>
        </p:nvGrpSpPr>
        <p:grpSpPr>
          <a:xfrm>
            <a:off x="3780529" y="3173506"/>
            <a:ext cx="648714" cy="639407"/>
            <a:chOff x="9784080" y="3858768"/>
            <a:chExt cx="393192" cy="393192"/>
          </a:xfrm>
        </p:grpSpPr>
        <p:cxnSp>
          <p:nvCxnSpPr>
            <p:cNvPr id="38" name="Gerade Verbindung 37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889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feld 5"/>
          <p:cNvSpPr txBox="1"/>
          <p:nvPr/>
        </p:nvSpPr>
        <p:spPr>
          <a:xfrm>
            <a:off x="4736960" y="1250982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Requirements</a:t>
            </a:r>
            <a:r>
              <a:rPr lang="de-DE" sz="2800" b="1" dirty="0" smtClean="0"/>
              <a:t>:</a:t>
            </a:r>
            <a:endParaRPr lang="de-DE" sz="2800" b="1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5365910" y="2122336"/>
            <a:ext cx="5307349" cy="3381153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20325" y="1826507"/>
            <a:ext cx="497307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D1 - D2:</a:t>
            </a:r>
            <a:r>
              <a:rPr lang="de-DE" dirty="0" smtClean="0"/>
              <a:t> </a:t>
            </a:r>
            <a:r>
              <a:rPr lang="de-DE" b="1" dirty="0" smtClean="0"/>
              <a:t>0.5 </a:t>
            </a:r>
            <a:r>
              <a:rPr lang="de-DE" b="1" dirty="0"/>
              <a:t>x </a:t>
            </a:r>
            <a:r>
              <a:rPr lang="de-DE" b="1" dirty="0" smtClean="0"/>
              <a:t>0.5 </a:t>
            </a:r>
            <a:r>
              <a:rPr lang="de-DE" b="1" dirty="0"/>
              <a:t>m² (</a:t>
            </a:r>
            <a:r>
              <a:rPr lang="de-DE" b="1" dirty="0" err="1"/>
              <a:t>res</a:t>
            </a:r>
            <a:r>
              <a:rPr lang="de-DE" b="1" dirty="0"/>
              <a:t>. </a:t>
            </a:r>
            <a:r>
              <a:rPr lang="de-DE" b="1" dirty="0" smtClean="0"/>
              <a:t>5 </a:t>
            </a:r>
            <a:r>
              <a:rPr lang="de-DE" b="1" dirty="0"/>
              <a:t>mm x 5 mm</a:t>
            </a:r>
            <a:r>
              <a:rPr lang="de-DE" b="1" dirty="0" smtClean="0"/>
              <a:t>)</a:t>
            </a:r>
            <a:endParaRPr lang="de-DE" dirty="0"/>
          </a:p>
        </p:txBody>
      </p:sp>
      <p:sp>
        <p:nvSpPr>
          <p:cNvPr id="43" name="Textfeld 42"/>
          <p:cNvSpPr txBox="1"/>
          <p:nvPr/>
        </p:nvSpPr>
        <p:spPr>
          <a:xfrm>
            <a:off x="1248531" y="6265796"/>
            <a:ext cx="22540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World Class</a:t>
            </a:r>
            <a:endParaRPr lang="de-DE" sz="28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1224781" y="6265796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Cost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Category</a:t>
            </a:r>
            <a:endParaRPr lang="de-DE" sz="2800" b="1" dirty="0"/>
          </a:p>
        </p:txBody>
      </p:sp>
      <p:sp>
        <p:nvSpPr>
          <p:cNvPr id="45" name="Textfeld 44"/>
          <p:cNvSpPr txBox="1"/>
          <p:nvPr/>
        </p:nvSpPr>
        <p:spPr>
          <a:xfrm>
            <a:off x="5386051" y="6050352"/>
            <a:ext cx="33089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baseline="30000" dirty="0" smtClean="0">
                <a:solidFill>
                  <a:schemeClr val="accent1"/>
                </a:solidFill>
              </a:rPr>
              <a:t>10</a:t>
            </a:r>
            <a:r>
              <a:rPr lang="de-DE" b="1" dirty="0" smtClean="0">
                <a:solidFill>
                  <a:schemeClr val="accent1"/>
                </a:solidFill>
              </a:rPr>
              <a:t>B</a:t>
            </a:r>
            <a:r>
              <a:rPr lang="de-DE" b="1" baseline="-25000" dirty="0" smtClean="0">
                <a:solidFill>
                  <a:schemeClr val="accent1"/>
                </a:solidFill>
              </a:rPr>
              <a:t>4</a:t>
            </a:r>
            <a:r>
              <a:rPr lang="de-DE" b="1" dirty="0" smtClean="0">
                <a:solidFill>
                  <a:schemeClr val="accent1"/>
                </a:solidFill>
              </a:rPr>
              <a:t>C </a:t>
            </a:r>
            <a:r>
              <a:rPr lang="de-DE" b="1" dirty="0" err="1" smtClean="0">
                <a:solidFill>
                  <a:schemeClr val="accent1"/>
                </a:solidFill>
              </a:rPr>
              <a:t>converter</a:t>
            </a:r>
            <a:r>
              <a:rPr lang="de-DE" b="1" dirty="0" smtClean="0">
                <a:solidFill>
                  <a:schemeClr val="accent1"/>
                </a:solidFill>
              </a:rPr>
              <a:t> blades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MWPC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FPGA </a:t>
            </a:r>
            <a:r>
              <a:rPr lang="de-DE" b="1" dirty="0" err="1" smtClean="0">
                <a:solidFill>
                  <a:schemeClr val="accent1"/>
                </a:solidFill>
              </a:rPr>
              <a:t>readout</a:t>
            </a:r>
            <a:endParaRPr lang="de-DE" b="1" dirty="0" smtClean="0">
              <a:solidFill>
                <a:schemeClr val="accent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68864" y="5546744"/>
            <a:ext cx="2596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Technologies:</a:t>
            </a:r>
            <a:endParaRPr lang="de-DE" sz="2800" b="1" dirty="0"/>
          </a:p>
        </p:txBody>
      </p:sp>
      <p:sp>
        <p:nvSpPr>
          <p:cNvPr id="40" name="Rectangle 5"/>
          <p:cNvSpPr txBox="1">
            <a:spLocks noChangeArrowheads="1"/>
          </p:cNvSpPr>
          <p:nvPr/>
        </p:nvSpPr>
        <p:spPr>
          <a:xfrm>
            <a:off x="-38517" y="213285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Detectors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69813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3" grpId="0" animBg="1"/>
      <p:bldP spid="43" grpId="1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587211" y="7089013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6051" y="1730810"/>
            <a:ext cx="536236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D1 – D4:</a:t>
            </a:r>
            <a:r>
              <a:rPr lang="de-DE" dirty="0" smtClean="0"/>
              <a:t> </a:t>
            </a:r>
            <a:r>
              <a:rPr lang="de-DE" b="1" dirty="0" smtClean="0"/>
              <a:t>1 x 1 m² (</a:t>
            </a:r>
            <a:r>
              <a:rPr lang="de-DE" b="1" dirty="0" err="1" smtClean="0"/>
              <a:t>res</a:t>
            </a:r>
            <a:r>
              <a:rPr lang="de-DE" b="1" dirty="0" smtClean="0"/>
              <a:t>. 2 mm x 5 mm)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chemeClr val="accent1"/>
                </a:solidFill>
              </a:rPr>
              <a:t>arc</a:t>
            </a:r>
            <a:r>
              <a:rPr lang="de-DE" b="1" dirty="0" smtClean="0">
                <a:solidFill>
                  <a:schemeClr val="accent1"/>
                </a:solidFill>
              </a:rPr>
              <a:t>: 3 x (0.5 x 0.5 m²)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</a:t>
            </a:r>
            <a:r>
              <a:rPr lang="cs-CZ" b="1" dirty="0" smtClean="0">
                <a:solidFill>
                  <a:schemeClr val="accent1"/>
                </a:solidFill>
              </a:rPr>
              <a:t>5</a:t>
            </a:r>
            <a:r>
              <a:rPr lang="de-DE" b="1" dirty="0" smtClean="0">
                <a:solidFill>
                  <a:schemeClr val="accent1"/>
                </a:solidFill>
              </a:rPr>
              <a:t> mm x 5mm)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SANS: 0.5 x 0.5 m² (</a:t>
            </a:r>
            <a:r>
              <a:rPr lang="de-DE" b="1" dirty="0" err="1" smtClean="0"/>
              <a:t>res</a:t>
            </a:r>
            <a:r>
              <a:rPr lang="de-DE" b="1" dirty="0" smtClean="0"/>
              <a:t>. 5 mm x 5 mm)</a:t>
            </a:r>
            <a:endParaRPr lang="de-DE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D5 (</a:t>
            </a:r>
            <a:r>
              <a:rPr lang="de-DE" b="1" dirty="0" err="1" smtClean="0">
                <a:solidFill>
                  <a:schemeClr val="accent1"/>
                </a:solidFill>
              </a:rPr>
              <a:t>backscattering</a:t>
            </a:r>
            <a:r>
              <a:rPr lang="de-DE" b="1" dirty="0" smtClean="0">
                <a:solidFill>
                  <a:schemeClr val="accent1"/>
                </a:solidFill>
              </a:rPr>
              <a:t>): 0.5 x 0.5 m² </a:t>
            </a:r>
          </a:p>
          <a:p>
            <a:pPr lvl="6">
              <a:lnSpc>
                <a:spcPct val="150000"/>
              </a:lnSpc>
            </a:pP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5 mm x 5 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</a:rPr>
              <a:t>Imaging: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ODIN</a:t>
            </a:r>
            <a:endParaRPr lang="de-DE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  <a:latin typeface="Times New Roman"/>
                <a:cs typeface="Times New Roman"/>
              </a:rPr>
              <a:t>η </a:t>
            </a:r>
            <a:r>
              <a:rPr lang="de-DE" b="1" dirty="0">
                <a:solidFill>
                  <a:schemeClr val="accent1"/>
                </a:solidFill>
                <a:latin typeface="+mn-lt"/>
                <a:cs typeface="Times New Roman"/>
              </a:rPr>
              <a:t>&gt; 60 % ( </a:t>
            </a:r>
            <a:r>
              <a:rPr lang="de-DE" b="1" dirty="0" smtClean="0">
                <a:solidFill>
                  <a:schemeClr val="accent1"/>
                </a:solidFill>
                <a:latin typeface="+mn-lt"/>
                <a:cs typeface="Times New Roman"/>
              </a:rPr>
              <a:t>2 Å)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countrate &lt; 10</a:t>
            </a:r>
            <a:r>
              <a:rPr lang="de-DE" b="1" baseline="30000" dirty="0" smtClean="0">
                <a:solidFill>
                  <a:schemeClr val="tx2"/>
                </a:solidFill>
                <a:latin typeface="+mn-lt"/>
                <a:cs typeface="Times New Roman"/>
              </a:rPr>
              <a:t>6</a:t>
            </a: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 1/s (global)</a:t>
            </a:r>
            <a:endParaRPr lang="de-DE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36960" y="1250982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Requirements:</a:t>
            </a:r>
            <a:endParaRPr lang="en-GB" sz="2800" b="1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5413558" y="2222205"/>
            <a:ext cx="5307349" cy="3381153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5720325" y="1826507"/>
            <a:ext cx="4973074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D1 - D2:</a:t>
            </a:r>
            <a:r>
              <a:rPr lang="de-DE" dirty="0" smtClean="0"/>
              <a:t> </a:t>
            </a:r>
            <a:r>
              <a:rPr lang="de-DE" b="1" dirty="0" smtClean="0"/>
              <a:t>0.5 </a:t>
            </a:r>
            <a:r>
              <a:rPr lang="de-DE" b="1" dirty="0"/>
              <a:t>x </a:t>
            </a:r>
            <a:r>
              <a:rPr lang="de-DE" b="1" dirty="0" smtClean="0"/>
              <a:t>0.5 </a:t>
            </a:r>
            <a:r>
              <a:rPr lang="de-DE" b="1" dirty="0"/>
              <a:t>m² (</a:t>
            </a:r>
            <a:r>
              <a:rPr lang="de-DE" b="1" dirty="0" err="1"/>
              <a:t>res</a:t>
            </a:r>
            <a:r>
              <a:rPr lang="de-DE" b="1" dirty="0"/>
              <a:t>. </a:t>
            </a:r>
            <a:r>
              <a:rPr lang="de-DE" b="1" dirty="0" smtClean="0"/>
              <a:t>5 </a:t>
            </a:r>
            <a:r>
              <a:rPr lang="de-DE" b="1" dirty="0"/>
              <a:t>mm x 5 mm</a:t>
            </a:r>
            <a:r>
              <a:rPr lang="de-DE" b="1" dirty="0" smtClean="0"/>
              <a:t>)</a:t>
            </a:r>
            <a:endParaRPr lang="de-DE" dirty="0"/>
          </a:p>
        </p:txBody>
      </p:sp>
      <p:graphicFrame>
        <p:nvGraphicFramePr>
          <p:cNvPr id="4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595006"/>
              </p:ext>
            </p:extLst>
          </p:nvPr>
        </p:nvGraphicFramePr>
        <p:xfrm>
          <a:off x="5256332" y="4032194"/>
          <a:ext cx="5151192" cy="314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798"/>
                <a:gridCol w="1287798"/>
                <a:gridCol w="1287798"/>
                <a:gridCol w="1287798"/>
              </a:tblGrid>
              <a:tr h="787885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Instrument (option)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sample</a:t>
                      </a:r>
                      <a:r>
                        <a:rPr lang="en-US" sz="1500" baseline="0" dirty="0" smtClean="0"/>
                        <a:t>-</a:t>
                      </a:r>
                      <a:r>
                        <a:rPr lang="en-US" sz="1500" baseline="0" dirty="0" err="1" smtClean="0"/>
                        <a:t>dete</a:t>
                      </a:r>
                      <a:r>
                        <a:rPr lang="en-US" sz="1500" baseline="0" dirty="0" smtClean="0"/>
                        <a:t>. dis.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Detector</a:t>
                      </a:r>
                      <a:r>
                        <a:rPr lang="en-US" sz="1500" baseline="0" dirty="0" smtClean="0"/>
                        <a:t> size [m</a:t>
                      </a:r>
                      <a:r>
                        <a:rPr lang="en-US" sz="1500" baseline="30000" dirty="0" smtClean="0"/>
                        <a:t>2</a:t>
                      </a:r>
                      <a:r>
                        <a:rPr lang="en-US" sz="1500" baseline="0" dirty="0" smtClean="0"/>
                        <a:t>]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Detector coverage</a:t>
                      </a:r>
                      <a:r>
                        <a:rPr lang="en-US" sz="1500" baseline="0" dirty="0" smtClean="0"/>
                        <a:t> [</a:t>
                      </a:r>
                      <a:r>
                        <a:rPr lang="en-US" sz="1500" baseline="0" dirty="0" err="1" smtClean="0"/>
                        <a:t>sr</a:t>
                      </a:r>
                      <a:r>
                        <a:rPr lang="en-US" sz="1500" baseline="0" dirty="0" smtClean="0"/>
                        <a:t>]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BEER (FS)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1.2 m - 2</a:t>
                      </a:r>
                      <a:r>
                        <a:rPr lang="en-US" sz="1500" baseline="0" dirty="0" smtClean="0"/>
                        <a:t> m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5.25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1.63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BEER (WC)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BEER (CC)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r>
                        <a:rPr lang="en-US" sz="1500" baseline="0" dirty="0" smtClean="0"/>
                        <a:t>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0.125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TAKUMI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2.46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0.62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ENGIN-X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1.53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2.06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0.88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VULCAN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1.75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0.44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  <a:tr h="336349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SMARTS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1.50 m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1.30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0.58</a:t>
                      </a:r>
                      <a:endParaRPr lang="en-US" sz="15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  <p:pic>
        <p:nvPicPr>
          <p:cNvPr id="45" name="Picture 3" descr="\\rzsv0330\home01\Fenske\My Documents\My Pictures\BEER_Basi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0" t="17067" r="23324"/>
          <a:stretch/>
        </p:blipFill>
        <p:spPr bwMode="auto">
          <a:xfrm>
            <a:off x="148855" y="1730810"/>
            <a:ext cx="5040741" cy="494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-38517" y="213285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Detectors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072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Fenske\Desktop\scope-figures\pole-figure-F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59"/>
          <a:stretch/>
        </p:blipFill>
        <p:spPr bwMode="auto">
          <a:xfrm>
            <a:off x="4968000" y="2052000"/>
            <a:ext cx="4776075" cy="39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Users\Fenske\Desktop\scope-figures\d-rang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3595"/>
            <a:ext cx="5742458" cy="40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90812" y="1634531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d-</a:t>
            </a:r>
            <a:r>
              <a:rPr lang="de-DE" b="1" dirty="0" err="1" smtClean="0">
                <a:solidFill>
                  <a:schemeClr val="accent1"/>
                </a:solidFill>
              </a:rPr>
              <a:t>spacing</a:t>
            </a:r>
            <a:r>
              <a:rPr lang="de-DE" b="1" dirty="0" smtClean="0">
                <a:solidFill>
                  <a:schemeClr val="accent1"/>
                </a:solidFill>
              </a:rPr>
              <a:t>: 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482756" y="1641898"/>
            <a:ext cx="2847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pole </a:t>
            </a:r>
            <a:r>
              <a:rPr lang="de-DE" b="1" dirty="0" err="1" smtClean="0">
                <a:solidFill>
                  <a:schemeClr val="accent1"/>
                </a:solidFill>
              </a:rPr>
              <a:t>figure</a:t>
            </a:r>
            <a:r>
              <a:rPr lang="de-DE" b="1" dirty="0" smtClean="0">
                <a:solidFill>
                  <a:schemeClr val="accent1"/>
                </a:solidFill>
              </a:rPr>
              <a:t> </a:t>
            </a:r>
            <a:r>
              <a:rPr lang="de-DE" b="1" dirty="0" err="1" smtClean="0">
                <a:solidFill>
                  <a:schemeClr val="accent1"/>
                </a:solidFill>
              </a:rPr>
              <a:t>coverage</a:t>
            </a:r>
            <a:r>
              <a:rPr lang="de-DE" b="1" dirty="0" smtClean="0">
                <a:solidFill>
                  <a:schemeClr val="accent1"/>
                </a:solidFill>
              </a:rPr>
              <a:t>: 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" name="Rechteck 3"/>
          <p:cNvSpPr/>
          <p:nvPr/>
        </p:nvSpPr>
        <p:spPr bwMode="auto">
          <a:xfrm>
            <a:off x="427514" y="4251365"/>
            <a:ext cx="4405746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437414" y="3940640"/>
            <a:ext cx="4405746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413664" y="3441890"/>
            <a:ext cx="4405746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669719" y="2673351"/>
            <a:ext cx="4543631" cy="47167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4754" y="6499986"/>
            <a:ext cx="22540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World Class</a:t>
            </a:r>
            <a:endParaRPr lang="de-DE" sz="28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509129" y="6492646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Cost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Category</a:t>
            </a:r>
            <a:endParaRPr lang="de-DE" sz="2800" b="1" dirty="0"/>
          </a:p>
        </p:txBody>
      </p:sp>
      <p:sp>
        <p:nvSpPr>
          <p:cNvPr id="18" name="Rechteck 17"/>
          <p:cNvSpPr/>
          <p:nvPr/>
        </p:nvSpPr>
        <p:spPr bwMode="auto">
          <a:xfrm>
            <a:off x="1892987" y="4488686"/>
            <a:ext cx="302589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2419351" y="4488685"/>
            <a:ext cx="128034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-38517" y="213285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Detectors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Performance</a:t>
            </a:r>
          </a:p>
        </p:txBody>
      </p:sp>
      <p:pic>
        <p:nvPicPr>
          <p:cNvPr id="28676" name="Picture 4" descr="C:\Users\Fenske\Desktop\scope-figures\pole-figure-W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5996"/>
          <a:stretch/>
        </p:blipFill>
        <p:spPr bwMode="auto">
          <a:xfrm>
            <a:off x="5629274" y="2052000"/>
            <a:ext cx="4114801" cy="39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 19"/>
          <p:cNvSpPr/>
          <p:nvPr/>
        </p:nvSpPr>
        <p:spPr bwMode="auto">
          <a:xfrm>
            <a:off x="854234" y="4488684"/>
            <a:ext cx="45719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727450" y="4488685"/>
            <a:ext cx="318535" cy="261257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045985" y="4465425"/>
            <a:ext cx="9252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solidFill>
                  <a:srgbClr val="FF0000"/>
                </a:solidFill>
              </a:rPr>
              <a:t>82° .. 98°</a:t>
            </a:r>
            <a:endParaRPr lang="de-DE" sz="1400" b="1" dirty="0">
              <a:solidFill>
                <a:srgbClr val="FF0000"/>
              </a:solidFill>
            </a:endParaRPr>
          </a:p>
        </p:txBody>
      </p:sp>
      <p:pic>
        <p:nvPicPr>
          <p:cNvPr id="28677" name="Picture 5" descr="C:\Users\Fenske\Desktop\scope-figures\pole-figure-CC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r="16016"/>
          <a:stretch/>
        </p:blipFill>
        <p:spPr bwMode="auto">
          <a:xfrm>
            <a:off x="5848350" y="2048611"/>
            <a:ext cx="3895725" cy="39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3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2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587211" y="7089013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86051" y="1730810"/>
            <a:ext cx="536236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D1 – D4:</a:t>
            </a:r>
            <a:r>
              <a:rPr lang="de-DE" dirty="0" smtClean="0"/>
              <a:t> </a:t>
            </a:r>
            <a:r>
              <a:rPr lang="de-DE" b="1" dirty="0" smtClean="0"/>
              <a:t>1 x 1 m² (</a:t>
            </a:r>
            <a:r>
              <a:rPr lang="de-DE" b="1" dirty="0" err="1" smtClean="0"/>
              <a:t>res</a:t>
            </a:r>
            <a:r>
              <a:rPr lang="de-DE" b="1" dirty="0" smtClean="0"/>
              <a:t>. 2 mm x 5 mm)</a:t>
            </a:r>
            <a:endParaRPr lang="de-DE" b="1" dirty="0" smtClean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err="1" smtClean="0">
                <a:solidFill>
                  <a:schemeClr val="accent1"/>
                </a:solidFill>
              </a:rPr>
              <a:t>arc</a:t>
            </a:r>
            <a:r>
              <a:rPr lang="de-DE" b="1" dirty="0" smtClean="0">
                <a:solidFill>
                  <a:schemeClr val="accent1"/>
                </a:solidFill>
              </a:rPr>
              <a:t>: 3 x (0.5 x 0.5 m²)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</a:t>
            </a:r>
            <a:r>
              <a:rPr lang="de-DE" b="1" dirty="0" smtClean="0">
                <a:solidFill>
                  <a:schemeClr val="accent1"/>
                </a:solidFill>
              </a:rPr>
              <a:t>5 </a:t>
            </a:r>
            <a:r>
              <a:rPr lang="de-DE" b="1" dirty="0" smtClean="0">
                <a:solidFill>
                  <a:schemeClr val="accent1"/>
                </a:solidFill>
              </a:rPr>
              <a:t>mm x 5mm)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/>
              <a:t>SANS: 1 x 1 m² (</a:t>
            </a:r>
            <a:r>
              <a:rPr lang="de-DE" b="1" dirty="0" err="1" smtClean="0"/>
              <a:t>res</a:t>
            </a:r>
            <a:r>
              <a:rPr lang="de-DE" b="1" dirty="0" smtClean="0"/>
              <a:t>. 5 mm x 5 mm)</a:t>
            </a:r>
            <a:endParaRPr lang="de-DE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accent1"/>
                </a:solidFill>
              </a:rPr>
              <a:t>D5 (</a:t>
            </a:r>
            <a:r>
              <a:rPr lang="de-DE" b="1" dirty="0" err="1" smtClean="0">
                <a:solidFill>
                  <a:schemeClr val="accent1"/>
                </a:solidFill>
              </a:rPr>
              <a:t>backscattering</a:t>
            </a:r>
            <a:r>
              <a:rPr lang="de-DE" b="1" dirty="0" smtClean="0">
                <a:solidFill>
                  <a:schemeClr val="accent1"/>
                </a:solidFill>
              </a:rPr>
              <a:t>): 0.5 x 0.5 m² </a:t>
            </a:r>
          </a:p>
          <a:p>
            <a:pPr lvl="6">
              <a:lnSpc>
                <a:spcPct val="150000"/>
              </a:lnSpc>
            </a:pP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smtClean="0">
                <a:solidFill>
                  <a:schemeClr val="accent1"/>
                </a:solidFill>
              </a:rPr>
              <a:t> (</a:t>
            </a:r>
            <a:r>
              <a:rPr lang="de-DE" b="1" dirty="0" err="1" smtClean="0">
                <a:solidFill>
                  <a:schemeClr val="accent1"/>
                </a:solidFill>
              </a:rPr>
              <a:t>res</a:t>
            </a:r>
            <a:r>
              <a:rPr lang="de-DE" b="1" dirty="0" smtClean="0">
                <a:solidFill>
                  <a:schemeClr val="accent1"/>
                </a:solidFill>
              </a:rPr>
              <a:t>. 5 mm x 5 mm)</a:t>
            </a:r>
            <a:endParaRPr lang="de-DE" b="1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</a:rPr>
              <a:t>Imaging: </a:t>
            </a:r>
            <a:r>
              <a:rPr lang="de-DE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ODIN</a:t>
            </a:r>
            <a:endParaRPr lang="de-DE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  <a:latin typeface="Times New Roman"/>
                <a:cs typeface="Times New Roman"/>
              </a:rPr>
              <a:t>η </a:t>
            </a:r>
            <a:r>
              <a:rPr lang="de-DE" b="1" dirty="0">
                <a:solidFill>
                  <a:schemeClr val="accent1"/>
                </a:solidFill>
                <a:latin typeface="+mn-lt"/>
                <a:cs typeface="Times New Roman"/>
              </a:rPr>
              <a:t>&gt; 60 % ( </a:t>
            </a:r>
            <a:r>
              <a:rPr lang="de-DE" b="1" dirty="0" smtClean="0">
                <a:solidFill>
                  <a:schemeClr val="accent1"/>
                </a:solidFill>
                <a:latin typeface="+mn-lt"/>
                <a:cs typeface="Times New Roman"/>
              </a:rPr>
              <a:t>2 Å)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countrate &lt; 10</a:t>
            </a:r>
            <a:r>
              <a:rPr lang="de-DE" b="1" baseline="30000" dirty="0" smtClean="0">
                <a:solidFill>
                  <a:schemeClr val="tx2"/>
                </a:solidFill>
                <a:latin typeface="+mn-lt"/>
                <a:cs typeface="Times New Roman"/>
              </a:rPr>
              <a:t>6</a:t>
            </a:r>
            <a:r>
              <a:rPr lang="de-DE" b="1" dirty="0" smtClean="0">
                <a:solidFill>
                  <a:schemeClr val="tx2"/>
                </a:solidFill>
                <a:latin typeface="+mn-lt"/>
                <a:cs typeface="Times New Roman"/>
              </a:rPr>
              <a:t> 1/s (global)</a:t>
            </a:r>
            <a:endParaRPr lang="de-DE" b="1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1"/>
              </a:solidFill>
            </a:endParaRPr>
          </a:p>
        </p:txBody>
      </p:sp>
      <p:pic>
        <p:nvPicPr>
          <p:cNvPr id="13" name="Picture 4" descr="\\rzsv0330\home01\Fenske\My Documents\My Pictures\BEER_Fu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t="17067" r="23324"/>
          <a:stretch/>
        </p:blipFill>
        <p:spPr bwMode="auto">
          <a:xfrm>
            <a:off x="233915" y="1730810"/>
            <a:ext cx="4955681" cy="494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36960" y="1250982"/>
            <a:ext cx="2702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Requirements</a:t>
            </a:r>
            <a:r>
              <a:rPr lang="de-DE" sz="2800" b="1" dirty="0" smtClean="0"/>
              <a:t>:</a:t>
            </a:r>
            <a:endParaRPr lang="de-DE" sz="2800" b="1" dirty="0"/>
          </a:p>
        </p:txBody>
      </p:sp>
      <p:sp>
        <p:nvSpPr>
          <p:cNvPr id="23" name="Rechteck 22"/>
          <p:cNvSpPr/>
          <p:nvPr/>
        </p:nvSpPr>
        <p:spPr bwMode="auto">
          <a:xfrm>
            <a:off x="5386050" y="2203733"/>
            <a:ext cx="5307349" cy="3381153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" b="4343"/>
          <a:stretch/>
        </p:blipFill>
        <p:spPr bwMode="auto">
          <a:xfrm>
            <a:off x="61741" y="4576788"/>
            <a:ext cx="10648619" cy="290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25233" y="1298607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Cost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Category</a:t>
            </a:r>
            <a:endParaRPr lang="de-DE" sz="2800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56695" y="4721837"/>
            <a:ext cx="2924257" cy="2612514"/>
            <a:chOff x="9784080" y="3858768"/>
            <a:chExt cx="393192" cy="393192"/>
          </a:xfrm>
        </p:grpSpPr>
        <p:cxnSp>
          <p:nvCxnSpPr>
            <p:cNvPr id="11" name="Gerade Verbindung 10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 Verbindung 1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uppieren 14"/>
          <p:cNvGrpSpPr/>
          <p:nvPr/>
        </p:nvGrpSpPr>
        <p:grpSpPr>
          <a:xfrm>
            <a:off x="3923922" y="4721837"/>
            <a:ext cx="2924257" cy="2612514"/>
            <a:chOff x="9784080" y="3858768"/>
            <a:chExt cx="393192" cy="393192"/>
          </a:xfrm>
        </p:grpSpPr>
        <p:cxnSp>
          <p:nvCxnSpPr>
            <p:cNvPr id="16" name="Gerade Verbindung 15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 Verbindung 16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pieren 17"/>
          <p:cNvGrpSpPr/>
          <p:nvPr/>
        </p:nvGrpSpPr>
        <p:grpSpPr>
          <a:xfrm>
            <a:off x="7348020" y="4747501"/>
            <a:ext cx="2924257" cy="2612514"/>
            <a:chOff x="9784080" y="3858768"/>
            <a:chExt cx="393192" cy="393192"/>
          </a:xfrm>
        </p:grpSpPr>
        <p:cxnSp>
          <p:nvCxnSpPr>
            <p:cNvPr id="19" name="Gerade Verbindung 18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 Verbindung 19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65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-38517" y="213285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Detectors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S</a:t>
            </a:r>
            <a:r>
              <a:rPr lang="en-US" sz="2000" kern="0" dirty="0" smtClean="0"/>
              <a:t>urrounding</a:t>
            </a:r>
          </a:p>
        </p:txBody>
      </p:sp>
    </p:spTree>
    <p:extLst>
      <p:ext uri="{BB962C8B-B14F-4D97-AF65-F5344CB8AC3E}">
        <p14:creationId xmlns:p14="http://schemas.microsoft.com/office/powerpoint/2010/main" val="14251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05 Detectors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Budget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35</a:t>
            </a:fld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17196"/>
              </p:ext>
            </p:extLst>
          </p:nvPr>
        </p:nvGraphicFramePr>
        <p:xfrm>
          <a:off x="123824" y="1348777"/>
          <a:ext cx="10467976" cy="5788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6994"/>
                <a:gridCol w="2616994"/>
                <a:gridCol w="2616994"/>
                <a:gridCol w="2616994"/>
              </a:tblGrid>
              <a:tr h="266036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Detector and Beam Monitors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1.663.500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2.888.900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9.068.750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monitor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monitor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 0.5 x 0.5 (arc detector)</a:t>
                      </a:r>
                      <a:endParaRPr lang="en-GB" sz="1400" b="1" i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1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ctr">
                    <a:solidFill>
                      <a:srgbClr val="0070C0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550.000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66036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66036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arc </a:t>
                      </a:r>
                      <a:r>
                        <a:rPr lang="en-GB" sz="14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detectorportal</a:t>
                      </a:r>
                      <a:endParaRPr lang="en-GB" sz="1400" b="0" i="0" u="none" strike="noStrike" noProof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446.500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05 Detectors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Budget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612759"/>
              </p:ext>
            </p:extLst>
          </p:nvPr>
        </p:nvGraphicFramePr>
        <p:xfrm>
          <a:off x="133350" y="1295398"/>
          <a:ext cx="10439400" cy="59605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9850"/>
                <a:gridCol w="2609850"/>
                <a:gridCol w="2609850"/>
                <a:gridCol w="2609850"/>
              </a:tblGrid>
              <a:tr h="226131">
                <a:tc>
                  <a:txBody>
                    <a:bodyPr/>
                    <a:lstStyle/>
                    <a:p>
                      <a:pPr algn="ctr" fontAlgn="ctr"/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Detector and Beam Monitors</a:t>
                      </a:r>
                      <a:endParaRPr lang="en-GB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1.663.500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2.888.900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9.068.750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22613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400" b="1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Am 1 m x 1m </a:t>
                      </a:r>
                      <a:endParaRPr lang="en-GB" sz="1400" b="1" i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486" marR="2486" marT="2486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1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2486" marR="2486" marT="2486" marB="0" anchor="b">
                    <a:solidFill>
                      <a:srgbClr val="0070C0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Detectorportal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Detectorportal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Detectorportal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153.600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2261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Detectorportal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119.450</a:t>
                      </a:r>
                      <a:endParaRPr lang="en-GB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2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37</a:t>
            </a:fld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16347"/>
              </p:ext>
            </p:extLst>
          </p:nvPr>
        </p:nvGraphicFramePr>
        <p:xfrm>
          <a:off x="130730" y="1306701"/>
          <a:ext cx="10413444" cy="5219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3361"/>
                <a:gridCol w="2603361"/>
                <a:gridCol w="2603361"/>
                <a:gridCol w="2603361"/>
              </a:tblGrid>
              <a:tr h="424662"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20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Detector and Beam Monitors</a:t>
                      </a:r>
                      <a:endParaRPr lang="en-GB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1.663.500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2.888.900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9.068.750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246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Backscattering</a:t>
                      </a:r>
                      <a:endParaRPr lang="en-GB" sz="1800" b="1" i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0" u="none" strike="noStrike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b">
                    <a:solidFill>
                      <a:srgbClr val="0070C0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noProof="0" dirty="0" smtClean="0"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u="none" strike="noStrike" noProof="0" dirty="0" err="1" smtClean="0">
                          <a:effectLst/>
                          <a:latin typeface="Calibri" panose="020F0502020204030204" pitchFamily="34" charset="0"/>
                        </a:rPr>
                        <a:t>Radiacollimator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detectorportal</a:t>
                      </a:r>
                      <a:endParaRPr lang="en-GB" sz="18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466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GB" sz="1800" b="1" i="1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SANS</a:t>
                      </a:r>
                      <a:endParaRPr lang="en-GB" sz="1800" b="1" i="1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Hardware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440.000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Readout electronics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46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Coating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38.400</a:t>
                      </a:r>
                      <a:endParaRPr lang="en-GB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5975350" cy="560388"/>
          </a:xfrm>
        </p:spPr>
        <p:txBody>
          <a:bodyPr/>
          <a:lstStyle/>
          <a:p>
            <a:r>
              <a:rPr lang="en-GB" sz="3200" dirty="0" smtClean="0"/>
              <a:t>05 Detectors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Budget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7743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38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65927"/>
            <a:ext cx="8951976" cy="28504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1305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7" name="Rechteck 6"/>
          <p:cNvSpPr/>
          <p:nvPr/>
        </p:nvSpPr>
        <p:spPr bwMode="auto">
          <a:xfrm>
            <a:off x="182880" y="3182112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72761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39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93404" y="2269824"/>
            <a:ext cx="1354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Hexapod: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3259" y="4087618"/>
            <a:ext cx="2077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high load table: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93892" y="6064137"/>
            <a:ext cx="1920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six axis robot: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892595" y="2269824"/>
            <a:ext cx="21355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2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x, y: ±200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z: ±250mm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70982" y="4119517"/>
            <a:ext cx="3135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3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rotation ±180°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z: ± 500 mm                 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217817" y="6064137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14 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repeatability : ±0.06 mm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326372" y="2271783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chemeClr val="accent1"/>
                </a:solidFill>
              </a:rPr>
              <a:t>Cybaman</a:t>
            </a:r>
            <a:r>
              <a:rPr lang="en-GB" b="1" dirty="0" smtClean="0">
                <a:solidFill>
                  <a:schemeClr val="accent1"/>
                </a:solidFill>
              </a:rPr>
              <a:t>: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750160" y="2271783"/>
            <a:ext cx="2127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25 kg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54238" y="519345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linear stages: 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019518" y="5161998"/>
            <a:ext cx="2768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300 kg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travel 1000 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accuracy ±26.9 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307416" y="2094214"/>
            <a:ext cx="1503236" cy="1366882"/>
            <a:chOff x="9784080" y="3858768"/>
            <a:chExt cx="393192" cy="393192"/>
          </a:xfrm>
        </p:grpSpPr>
        <p:cxnSp>
          <p:nvCxnSpPr>
            <p:cNvPr id="21" name="Gerade Verbindung 20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Gerade Verbindung 21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uppieren 24"/>
          <p:cNvGrpSpPr/>
          <p:nvPr/>
        </p:nvGrpSpPr>
        <p:grpSpPr>
          <a:xfrm>
            <a:off x="1620087" y="5677329"/>
            <a:ext cx="1503236" cy="1366882"/>
            <a:chOff x="9784080" y="3858768"/>
            <a:chExt cx="393192" cy="393192"/>
          </a:xfrm>
        </p:grpSpPr>
        <p:cxnSp>
          <p:nvCxnSpPr>
            <p:cNvPr id="26" name="Gerade Verbindung 25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uppieren 22"/>
          <p:cNvGrpSpPr/>
          <p:nvPr/>
        </p:nvGrpSpPr>
        <p:grpSpPr>
          <a:xfrm>
            <a:off x="7242649" y="1998517"/>
            <a:ext cx="1503236" cy="1366882"/>
            <a:chOff x="9784080" y="3858768"/>
            <a:chExt cx="393192" cy="393192"/>
          </a:xfrm>
        </p:grpSpPr>
        <p:cxnSp>
          <p:nvCxnSpPr>
            <p:cNvPr id="24" name="Gerade Verbindung 23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238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238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feld 28"/>
          <p:cNvSpPr txBox="1"/>
          <p:nvPr/>
        </p:nvSpPr>
        <p:spPr>
          <a:xfrm>
            <a:off x="232001" y="1278136"/>
            <a:ext cx="2254079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World Class</a:t>
            </a:r>
            <a:endParaRPr lang="en-GB" sz="2800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208251" y="1268611"/>
            <a:ext cx="264367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Cost Category</a:t>
            </a:r>
            <a:endParaRPr lang="en-GB" sz="28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2269007" y="4117542"/>
            <a:ext cx="3135795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payload </a:t>
            </a:r>
            <a:r>
              <a:rPr lang="en-GB" b="1" dirty="0" smtClean="0">
                <a:solidFill>
                  <a:srgbClr val="FF0000"/>
                </a:solidFill>
              </a:rPr>
              <a:t>2</a:t>
            </a:r>
            <a:r>
              <a:rPr lang="en-GB" dirty="0" smtClean="0"/>
              <a:t> 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rotation ±180°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z: ± 500 mm                 </a:t>
            </a:r>
            <a:endParaRPr lang="en-GB" dirty="0"/>
          </a:p>
        </p:txBody>
      </p:sp>
      <p:pic>
        <p:nvPicPr>
          <p:cNvPr id="3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177" y="1789649"/>
            <a:ext cx="1097038" cy="1976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57" y="5627092"/>
            <a:ext cx="1066330" cy="165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7" name="Picture 3" descr="C:\Users\Fenske\Desktop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49" y="2749031"/>
            <a:ext cx="1417331" cy="1634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619125" y="304800"/>
            <a:ext cx="7876289" cy="560388"/>
          </a:xfrm>
        </p:spPr>
        <p:txBody>
          <a:bodyPr/>
          <a:lstStyle/>
          <a:p>
            <a:r>
              <a:rPr lang="en-GB" sz="3200" dirty="0" smtClean="0"/>
              <a:t>08 Instrument Specific</a:t>
            </a:r>
            <a:br>
              <a:rPr lang="en-GB" sz="3200" dirty="0" smtClean="0"/>
            </a:br>
            <a:r>
              <a:rPr lang="en-GB" sz="3200" dirty="0" smtClean="0"/>
              <a:t> Technical Equipment</a:t>
            </a:r>
            <a:br>
              <a:rPr lang="en-GB" sz="3200" dirty="0" smtClean="0"/>
            </a:br>
            <a:r>
              <a:rPr lang="en-GB" sz="2000" b="0" dirty="0" smtClean="0"/>
              <a:t>Overview</a:t>
            </a: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28717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0301" y="371475"/>
            <a:ext cx="7158834" cy="560388"/>
          </a:xfrm>
        </p:spPr>
        <p:txBody>
          <a:bodyPr/>
          <a:lstStyle/>
          <a:p>
            <a:r>
              <a:rPr lang="de-DE" sz="3200" dirty="0" smtClean="0"/>
              <a:t>Neutron </a:t>
            </a:r>
            <a:r>
              <a:rPr lang="de-DE" sz="3200" dirty="0" err="1" smtClean="0"/>
              <a:t>Optics</a:t>
            </a:r>
            <a:r>
              <a:rPr lang="de-DE" sz="3200" dirty="0" smtClean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/>
              <a:t>M</a:t>
            </a:r>
            <a:r>
              <a:rPr lang="de-DE" sz="2000" b="0" dirty="0" smtClean="0"/>
              <a:t>onolith </a:t>
            </a:r>
            <a:r>
              <a:rPr lang="de-DE" sz="2000" b="0" dirty="0"/>
              <a:t>I</a:t>
            </a:r>
            <a:r>
              <a:rPr lang="de-DE" sz="2000" b="0" dirty="0" smtClean="0"/>
              <a:t>nsert</a:t>
            </a:r>
            <a:endParaRPr lang="de-DE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7" name="Obdélník 13"/>
          <p:cNvSpPr/>
          <p:nvPr/>
        </p:nvSpPr>
        <p:spPr>
          <a:xfrm>
            <a:off x="561249" y="5496665"/>
            <a:ext cx="5197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profile with the monolith insert.</a:t>
            </a:r>
            <a:endParaRPr lang="en-US" sz="1800" dirty="0"/>
          </a:p>
        </p:txBody>
      </p:sp>
      <p:pic>
        <p:nvPicPr>
          <p:cNvPr id="8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4" y="5856766"/>
            <a:ext cx="9086267" cy="1602272"/>
          </a:xfrm>
          <a:prstGeom prst="rect">
            <a:avLst/>
          </a:prstGeom>
        </p:spPr>
      </p:pic>
      <p:sp>
        <p:nvSpPr>
          <p:cNvPr id="10" name="Obdélník 7"/>
          <p:cNvSpPr/>
          <p:nvPr/>
        </p:nvSpPr>
        <p:spPr>
          <a:xfrm>
            <a:off x="5887495" y="1294180"/>
            <a:ext cx="41365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Focusing at the thermal moderator:</a:t>
            </a:r>
          </a:p>
          <a:p>
            <a:pPr>
              <a:spcAft>
                <a:spcPts val="600"/>
              </a:spcAft>
              <a:tabLst>
                <a:tab pos="1347788" algn="l"/>
              </a:tabLst>
            </a:pPr>
            <a:r>
              <a:rPr lang="en-US" sz="1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beam axis angle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	+ 0.295 </a:t>
            </a:r>
            <a:r>
              <a:rPr lang="en-US" sz="1800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deg</a:t>
            </a:r>
            <a:endParaRPr lang="en-US" sz="1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1347788" algn="l"/>
              </a:tabLst>
            </a:pPr>
            <a:r>
              <a:rPr lang="en-US" sz="1800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beam axis shift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	-30 mm at the entry</a:t>
            </a:r>
            <a:b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cs-CZ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-10 mm at the shutter</a:t>
            </a:r>
            <a:endParaRPr lang="en-US" sz="1800" dirty="0"/>
          </a:p>
        </p:txBody>
      </p:sp>
      <p:grpSp>
        <p:nvGrpSpPr>
          <p:cNvPr id="11" name="Skupina 22"/>
          <p:cNvGrpSpPr/>
          <p:nvPr/>
        </p:nvGrpSpPr>
        <p:grpSpPr>
          <a:xfrm>
            <a:off x="626564" y="1779095"/>
            <a:ext cx="8761390" cy="3491548"/>
            <a:chOff x="215604" y="577037"/>
            <a:chExt cx="8761390" cy="3491548"/>
          </a:xfrm>
        </p:grpSpPr>
        <p:pic>
          <p:nvPicPr>
            <p:cNvPr id="12" name="Obrázek 1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3" b="38437"/>
            <a:stretch/>
          </p:blipFill>
          <p:spPr bwMode="auto">
            <a:xfrm>
              <a:off x="215604" y="1295463"/>
              <a:ext cx="6695674" cy="27731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Obdélník 4"/>
            <p:cNvSpPr/>
            <p:nvPr/>
          </p:nvSpPr>
          <p:spPr>
            <a:xfrm>
              <a:off x="1707820" y="577037"/>
              <a:ext cx="25354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bi-spectral extraction</a:t>
              </a:r>
            </a:p>
            <a:p>
              <a:r>
                <a:rPr lang="en-US" sz="1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Si blades, </a:t>
              </a:r>
              <a:r>
                <a:rPr lang="en-US" sz="1800" i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m</a:t>
              </a:r>
              <a:r>
                <a:rPr lang="en-US" sz="18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=4, </a:t>
              </a:r>
              <a:r>
                <a:rPr lang="en-US" sz="1800" i="1" dirty="0">
                  <a:latin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sz="1800" dirty="0">
                  <a:latin typeface="Calibri" panose="020F0502020204030204" pitchFamily="34" charset="0"/>
                  <a:cs typeface="Times New Roman" panose="02020603050405020304" pitchFamily="18" charset="0"/>
                </a:rPr>
                <a:t>=0.5 mm </a:t>
              </a:r>
              <a:endParaRPr lang="en-US" sz="1800" dirty="0"/>
            </a:p>
          </p:txBody>
        </p:sp>
        <p:cxnSp>
          <p:nvCxnSpPr>
            <p:cNvPr id="14" name="Přímá spojnice se šipkou 6"/>
            <p:cNvCxnSpPr/>
            <p:nvPr/>
          </p:nvCxnSpPr>
          <p:spPr>
            <a:xfrm flipH="1">
              <a:off x="2748948" y="1295463"/>
              <a:ext cx="222853" cy="694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bdélník 15"/>
            <p:cNvSpPr/>
            <p:nvPr/>
          </p:nvSpPr>
          <p:spPr>
            <a:xfrm>
              <a:off x="6632102" y="2738891"/>
              <a:ext cx="23448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narrow beam section with choppers</a:t>
              </a:r>
            </a:p>
          </p:txBody>
        </p:sp>
        <p:cxnSp>
          <p:nvCxnSpPr>
            <p:cNvPr id="16" name="Přímá spojnice se šipkou 17"/>
            <p:cNvCxnSpPr/>
            <p:nvPr/>
          </p:nvCxnSpPr>
          <p:spPr>
            <a:xfrm flipH="1" flipV="1">
              <a:off x="5239175" y="2417991"/>
              <a:ext cx="1392927" cy="5516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bdélník 20"/>
            <p:cNvSpPr/>
            <p:nvPr/>
          </p:nvSpPr>
          <p:spPr>
            <a:xfrm rot="21062458">
              <a:off x="947335" y="2545308"/>
              <a:ext cx="913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beam axis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8" name="Obdélník 21"/>
            <p:cNvSpPr/>
            <p:nvPr/>
          </p:nvSpPr>
          <p:spPr>
            <a:xfrm rot="16200000">
              <a:off x="59089" y="2164402"/>
              <a:ext cx="68781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y, mm</a:t>
              </a:r>
              <a:endParaRPr lang="en-US" sz="1600" dirty="0"/>
            </a:p>
          </p:txBody>
        </p:sp>
      </p:grpSp>
      <p:cxnSp>
        <p:nvCxnSpPr>
          <p:cNvPr id="19" name="Přímá spojnice 11"/>
          <p:cNvCxnSpPr/>
          <p:nvPr/>
        </p:nvCxnSpPr>
        <p:spPr>
          <a:xfrm flipH="1" flipV="1">
            <a:off x="8716510" y="5665942"/>
            <a:ext cx="8164" cy="9543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8"/>
          <p:cNvCxnSpPr/>
          <p:nvPr/>
        </p:nvCxnSpPr>
        <p:spPr>
          <a:xfrm flipH="1">
            <a:off x="8700181" y="5835219"/>
            <a:ext cx="67763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19"/>
          <p:cNvSpPr/>
          <p:nvPr/>
        </p:nvSpPr>
        <p:spPr>
          <a:xfrm>
            <a:off x="8740174" y="5558220"/>
            <a:ext cx="7585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2.12 m</a:t>
            </a:r>
            <a:endParaRPr lang="en-US" sz="1600" dirty="0"/>
          </a:p>
        </p:txBody>
      </p:sp>
      <p:sp>
        <p:nvSpPr>
          <p:cNvPr id="22" name="Obdélník 23"/>
          <p:cNvSpPr/>
          <p:nvPr/>
        </p:nvSpPr>
        <p:spPr>
          <a:xfrm rot="21181767">
            <a:off x="4694178" y="338184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3" name="Obdélník 24"/>
          <p:cNvSpPr/>
          <p:nvPr/>
        </p:nvSpPr>
        <p:spPr>
          <a:xfrm rot="20844174">
            <a:off x="3311801" y="3672458"/>
            <a:ext cx="50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Obdélník 25"/>
          <p:cNvSpPr/>
          <p:nvPr/>
        </p:nvSpPr>
        <p:spPr>
          <a:xfrm rot="20844174">
            <a:off x="2222928" y="3955321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=0 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125" y="304800"/>
            <a:ext cx="7876289" cy="560388"/>
          </a:xfrm>
        </p:spPr>
        <p:txBody>
          <a:bodyPr/>
          <a:lstStyle/>
          <a:p>
            <a:r>
              <a:rPr lang="en-GB" sz="3200" dirty="0" smtClean="0"/>
              <a:t>08 Instrument Specific</a:t>
            </a:r>
            <a:br>
              <a:rPr lang="en-GB" sz="3200" dirty="0" smtClean="0"/>
            </a:br>
            <a:r>
              <a:rPr lang="en-GB" sz="3200" dirty="0" smtClean="0"/>
              <a:t> Technical Equipment</a:t>
            </a:r>
            <a:br>
              <a:rPr lang="en-GB" sz="3200" dirty="0" smtClean="0"/>
            </a:br>
            <a:r>
              <a:rPr lang="en-GB" sz="2000" b="0" dirty="0" smtClean="0"/>
              <a:t>Budget</a:t>
            </a:r>
            <a:endParaRPr lang="en-GB" sz="32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40</a:t>
            </a:fld>
            <a:endParaRPr lang="en-GB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32752"/>
              </p:ext>
            </p:extLst>
          </p:nvPr>
        </p:nvGraphicFramePr>
        <p:xfrm>
          <a:off x="176837" y="1333847"/>
          <a:ext cx="10281200" cy="5937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0300"/>
                <a:gridCol w="2570300"/>
                <a:gridCol w="2570300"/>
                <a:gridCol w="2570300"/>
              </a:tblGrid>
              <a:tr h="419192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16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 Instrument Specific Technical Equipment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2.982.950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4.187.050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5.366.750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1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471.850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471.850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471.850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Personnel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2.156.400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2.749.500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3.027.000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load table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hexapod 2t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cybaman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six axis robot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stage x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stage y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linear stage z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9.900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positioning control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1919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SANS scattering tube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831.200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41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09494"/>
            <a:ext cx="8951976" cy="290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25882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11" name="Rechteck 10"/>
          <p:cNvSpPr/>
          <p:nvPr/>
        </p:nvSpPr>
        <p:spPr bwMode="auto">
          <a:xfrm>
            <a:off x="294027" y="3640836"/>
            <a:ext cx="7690104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88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42</a:t>
            </a:fld>
            <a:endParaRPr lang="en-GB" dirty="0"/>
          </a:p>
        </p:txBody>
      </p:sp>
      <p:pic>
        <p:nvPicPr>
          <p:cNvPr id="28675" name="Picture 3" descr="C:\Users\Fenske\Desktop\2016-06-03 19-24-53_sketch-platform-J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" y="1258666"/>
            <a:ext cx="984123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3238" y="6207741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Personnel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 Access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424764" y="2141069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Control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hutch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180904" y="1833293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Equipment</a:t>
            </a:r>
          </a:p>
          <a:p>
            <a:pPr algn="ctr"/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Access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58174" y="6529476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Heavy load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 table &lt; 3 t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51823" y="2736497"/>
            <a:ext cx="1850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elevated floor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H="1">
            <a:off x="5163854" y="3136607"/>
            <a:ext cx="1757941" cy="552891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1424764" y="5337544"/>
            <a:ext cx="2083980" cy="870198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5518298" y="4965406"/>
            <a:ext cx="1" cy="1564070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 flipH="1">
            <a:off x="4693629" y="2541179"/>
            <a:ext cx="952321" cy="552891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Pfeil nach rechts 22"/>
          <p:cNvSpPr/>
          <p:nvPr/>
        </p:nvSpPr>
        <p:spPr bwMode="auto">
          <a:xfrm rot="2877416">
            <a:off x="2285999" y="6358518"/>
            <a:ext cx="1567760" cy="79913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Guide Hall</a:t>
            </a:r>
          </a:p>
        </p:txBody>
      </p:sp>
      <p:sp>
        <p:nvSpPr>
          <p:cNvPr id="24" name="Pfeil nach links 23"/>
          <p:cNvSpPr/>
          <p:nvPr/>
        </p:nvSpPr>
        <p:spPr bwMode="auto">
          <a:xfrm rot="2893506">
            <a:off x="243511" y="4512962"/>
            <a:ext cx="1793307" cy="799134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Laboratories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062971" y="3101557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Cave shielding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 flipH="1">
            <a:off x="7176916" y="3501667"/>
            <a:ext cx="1556029" cy="761989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 bwMode="auto">
          <a:xfrm flipV="1">
            <a:off x="5257800" y="4495800"/>
            <a:ext cx="2146571" cy="1485900"/>
          </a:xfrm>
          <a:prstGeom prst="straightConnector1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 rot="19505033">
            <a:off x="5867743" y="557537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10 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 rot="2422682">
            <a:off x="3489165" y="4128001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12 m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 bwMode="auto">
          <a:xfrm>
            <a:off x="3152775" y="4048125"/>
            <a:ext cx="2011078" cy="1699316"/>
          </a:xfrm>
          <a:prstGeom prst="straightConnector1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2034011" y="1486160"/>
            <a:ext cx="6968574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Cost </a:t>
            </a:r>
            <a:r>
              <a:rPr lang="en-GB" sz="4000" b="1" dirty="0" err="1" smtClean="0"/>
              <a:t>Category:reduced</a:t>
            </a:r>
            <a:r>
              <a:rPr lang="en-GB" sz="4000" b="1" dirty="0" smtClean="0"/>
              <a:t> size</a:t>
            </a:r>
            <a:endParaRPr lang="en-GB" sz="4000" b="1" dirty="0"/>
          </a:p>
        </p:txBody>
      </p:sp>
      <p:grpSp>
        <p:nvGrpSpPr>
          <p:cNvPr id="36" name="Gruppieren 35"/>
          <p:cNvGrpSpPr/>
          <p:nvPr/>
        </p:nvGrpSpPr>
        <p:grpSpPr>
          <a:xfrm>
            <a:off x="1502882" y="1313417"/>
            <a:ext cx="8725418" cy="6218196"/>
            <a:chOff x="1436207" y="1389617"/>
            <a:chExt cx="8725418" cy="6218196"/>
          </a:xfrm>
        </p:grpSpPr>
        <p:grpSp>
          <p:nvGrpSpPr>
            <p:cNvPr id="37" name="Gruppieren 36"/>
            <p:cNvGrpSpPr/>
            <p:nvPr/>
          </p:nvGrpSpPr>
          <p:grpSpPr>
            <a:xfrm>
              <a:off x="1436207" y="1389617"/>
              <a:ext cx="8725418" cy="6218196"/>
              <a:chOff x="1777968" y="2079961"/>
              <a:chExt cx="7362052" cy="5224619"/>
            </a:xfrm>
          </p:grpSpPr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77968" y="2079961"/>
                <a:ext cx="7362052" cy="5224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Gerade Verbindung mit Pfeil 39"/>
              <p:cNvCxnSpPr/>
              <p:nvPr/>
            </p:nvCxnSpPr>
            <p:spPr bwMode="auto">
              <a:xfrm flipV="1">
                <a:off x="4697267" y="4493367"/>
                <a:ext cx="1540876" cy="832858"/>
              </a:xfrm>
              <a:prstGeom prst="straightConnector1">
                <a:avLst/>
              </a:prstGeom>
              <a:noFill/>
              <a:ln w="34925" cap="flat" cmpd="sng" algn="ctr">
                <a:solidFill>
                  <a:schemeClr val="accent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Textfeld 40"/>
              <p:cNvSpPr txBox="1"/>
              <p:nvPr/>
            </p:nvSpPr>
            <p:spPr>
              <a:xfrm rot="19874527">
                <a:off x="5744652" y="4579193"/>
                <a:ext cx="527757" cy="33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1"/>
                    </a:solidFill>
                  </a:rPr>
                  <a:t>7 m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 rot="2554232">
                <a:off x="3918429" y="4841365"/>
                <a:ext cx="527757" cy="33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8</a:t>
                </a:r>
                <a:r>
                  <a:rPr lang="en-GB" b="1" dirty="0" smtClean="0">
                    <a:solidFill>
                      <a:schemeClr val="accent1"/>
                    </a:solidFill>
                  </a:rPr>
                  <a:t> m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38" name="Gerade Verbindung mit Pfeil 37"/>
            <p:cNvCxnSpPr/>
            <p:nvPr/>
          </p:nvCxnSpPr>
          <p:spPr bwMode="auto">
            <a:xfrm>
              <a:off x="4078560" y="4470140"/>
              <a:ext cx="1017315" cy="882910"/>
            </a:xfrm>
            <a:prstGeom prst="straightConnector1">
              <a:avLst/>
            </a:prstGeom>
            <a:noFill/>
            <a:ln w="34925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0" name="Rectangle 5"/>
          <p:cNvSpPr txBox="1">
            <a:spLocks noChangeArrowheads="1"/>
          </p:cNvSpPr>
          <p:nvPr/>
        </p:nvSpPr>
        <p:spPr>
          <a:xfrm>
            <a:off x="-38517" y="233676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Instrument Infrastructure 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Experimental Cave</a:t>
            </a:r>
          </a:p>
        </p:txBody>
      </p:sp>
    </p:spTree>
    <p:extLst>
      <p:ext uri="{BB962C8B-B14F-4D97-AF65-F5344CB8AC3E}">
        <p14:creationId xmlns:p14="http://schemas.microsoft.com/office/powerpoint/2010/main" val="140677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6" grpId="0"/>
      <p:bldP spid="7" grpId="0"/>
      <p:bldP spid="22" grpId="0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43</a:t>
            </a:fld>
            <a:endParaRPr lang="en-GB" dirty="0"/>
          </a:p>
        </p:txBody>
      </p:sp>
      <p:pic>
        <p:nvPicPr>
          <p:cNvPr id="29699" name="Picture 3" descr="C:\Users\Fenske\Desktop\2016-06-03 19-30-57_sketch-platform-J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3" y="1477926"/>
            <a:ext cx="10466381" cy="55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027583" y="2747125"/>
            <a:ext cx="1866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Control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hutch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428104" y="5816011"/>
            <a:ext cx="15103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Equipment</a:t>
            </a:r>
          </a:p>
          <a:p>
            <a:pPr algn="ctr"/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Access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3183279" y="3604437"/>
            <a:ext cx="1997625" cy="2211574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7265416" y="6305977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Lift ~5t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4" name="Gerade Verbindung mit Pfeil 13"/>
          <p:cNvCxnSpPr/>
          <p:nvPr/>
        </p:nvCxnSpPr>
        <p:spPr bwMode="auto">
          <a:xfrm flipH="1" flipV="1">
            <a:off x="6634716" y="4529470"/>
            <a:ext cx="1145423" cy="1776507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feld 15"/>
          <p:cNvSpPr txBox="1"/>
          <p:nvPr/>
        </p:nvSpPr>
        <p:spPr>
          <a:xfrm>
            <a:off x="7714999" y="4271118"/>
            <a:ext cx="1887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Storage + Lab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 Space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0375" y="5270779"/>
            <a:ext cx="1635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1"/>
                </a:solidFill>
              </a:rPr>
              <a:t>Access to</a:t>
            </a:r>
          </a:p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 cables, etc.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 flipV="1">
            <a:off x="1185654" y="4114801"/>
            <a:ext cx="1536281" cy="1127050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Pfeil nach links 20"/>
          <p:cNvSpPr/>
          <p:nvPr/>
        </p:nvSpPr>
        <p:spPr bwMode="auto">
          <a:xfrm rot="1564069">
            <a:off x="2297235" y="4466548"/>
            <a:ext cx="1176131" cy="615719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bg1"/>
                </a:solidFill>
              </a:rPr>
              <a:t>Guide Hall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rot="1289913">
            <a:off x="5071750" y="5475292"/>
            <a:ext cx="1323425" cy="615719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Laboratories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034011" y="1486160"/>
            <a:ext cx="711124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Cost Category: reduced size</a:t>
            </a:r>
            <a:endParaRPr lang="en-GB" sz="4000" b="1" dirty="0"/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>
          <a:xfrm>
            <a:off x="-38517" y="233676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Instrument Infrastructure 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Experimental Cave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5046741" y="3846029"/>
            <a:ext cx="1503236" cy="1366882"/>
            <a:chOff x="9784080" y="3858768"/>
            <a:chExt cx="393192" cy="393192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1238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24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6" grpId="0"/>
      <p:bldP spid="17" grpId="0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70833" y="371475"/>
            <a:ext cx="7424581" cy="560388"/>
          </a:xfrm>
        </p:spPr>
        <p:txBody>
          <a:bodyPr/>
          <a:lstStyle/>
          <a:p>
            <a:r>
              <a:rPr lang="de-DE" sz="3200" dirty="0" smtClean="0"/>
              <a:t>09 Instrument Infrastructure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 smtClean="0"/>
              <a:t>Budget</a:t>
            </a:r>
            <a:endParaRPr lang="de-DE" sz="2000" b="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69546"/>
              </p:ext>
            </p:extLst>
          </p:nvPr>
        </p:nvGraphicFramePr>
        <p:xfrm>
          <a:off x="120100" y="2381249"/>
          <a:ext cx="10462176" cy="173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544"/>
                <a:gridCol w="2615544"/>
                <a:gridCol w="2615544"/>
                <a:gridCol w="2615544"/>
              </a:tblGrid>
              <a:tr h="434111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16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4341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 Instrument Infrastructure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341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Instrument Cave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341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Control hutch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6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45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87716"/>
            <a:ext cx="10438843" cy="62895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/>
            <a:r>
              <a:rPr lang="en-GB" sz="3200" b="1" kern="0" dirty="0" smtClean="0"/>
              <a:t>BEER Overview</a:t>
            </a:r>
            <a:endParaRPr lang="en-GB" sz="3200" b="1" kern="0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752109"/>
            <a:ext cx="8951976" cy="27642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457199" y="1285507"/>
            <a:ext cx="613058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01 Shielding &amp; 02 Neutron Optics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03 Choppers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04 Sample Environment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05 Detectors and Beam Monitors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08 Instrument Specific Technical Equipment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1"/>
                </a:solidFill>
              </a:rPr>
              <a:t>09 Instrument Infrastructure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 smtClean="0"/>
              <a:t>Others (06 DMSC, 07 MCA, 10 Vacuum, 11 PSS)</a:t>
            </a:r>
            <a:endParaRPr lang="en-GB" dirty="0"/>
          </a:p>
        </p:txBody>
      </p:sp>
      <p:sp>
        <p:nvSpPr>
          <p:cNvPr id="12" name="Rechteck 11"/>
          <p:cNvSpPr/>
          <p:nvPr/>
        </p:nvSpPr>
        <p:spPr bwMode="auto">
          <a:xfrm>
            <a:off x="335280" y="4084320"/>
            <a:ext cx="8176112" cy="40229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0660" y="347724"/>
            <a:ext cx="7202818" cy="560388"/>
          </a:xfrm>
        </p:spPr>
        <p:txBody>
          <a:bodyPr/>
          <a:lstStyle/>
          <a:p>
            <a:r>
              <a:rPr lang="en-GB" sz="3200" dirty="0" smtClean="0"/>
              <a:t>Others – Budget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smtClean="0"/>
              <a:t>(06 DMSC, 07 MCA, 10 Vacuum &amp; 11 PSS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46</a:t>
            </a:fld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192705"/>
              </p:ext>
            </p:extLst>
          </p:nvPr>
        </p:nvGraphicFramePr>
        <p:xfrm>
          <a:off x="185305" y="1710325"/>
          <a:ext cx="10320772" cy="4593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0193"/>
                <a:gridCol w="2580193"/>
                <a:gridCol w="2580193"/>
                <a:gridCol w="2580193"/>
              </a:tblGrid>
              <a:tr h="402068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16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16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>
                    <a:solidFill>
                      <a:schemeClr val="accent1"/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Data Acquisition and Analysis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Motion Control and Automation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139.760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145.760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EPICS integration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Network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rack, etc.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92.960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114.560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117.560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Vacuum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0206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PSS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4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09492"/>
            <a:ext cx="8951976" cy="2906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uppieren 6"/>
          <p:cNvGrpSpPr/>
          <p:nvPr/>
        </p:nvGrpSpPr>
        <p:grpSpPr>
          <a:xfrm>
            <a:off x="8439912" y="5987051"/>
            <a:ext cx="393192" cy="393192"/>
            <a:chOff x="9784080" y="3858768"/>
            <a:chExt cx="393192" cy="393192"/>
          </a:xfrm>
        </p:grpSpPr>
        <p:cxnSp>
          <p:nvCxnSpPr>
            <p:cNvPr id="8" name="Gerade Verbindung 7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Gerade Verbindung 8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Gruppieren 9"/>
          <p:cNvGrpSpPr/>
          <p:nvPr/>
        </p:nvGrpSpPr>
        <p:grpSpPr>
          <a:xfrm>
            <a:off x="2063496" y="6902196"/>
            <a:ext cx="393192" cy="393192"/>
            <a:chOff x="9784080" y="3858768"/>
            <a:chExt cx="393192" cy="393192"/>
          </a:xfrm>
        </p:grpSpPr>
        <p:cxnSp>
          <p:nvCxnSpPr>
            <p:cNvPr id="11" name="Gerade Verbindung 10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uppieren 12"/>
          <p:cNvGrpSpPr/>
          <p:nvPr/>
        </p:nvGrpSpPr>
        <p:grpSpPr>
          <a:xfrm>
            <a:off x="2474976" y="6902196"/>
            <a:ext cx="393192" cy="393192"/>
            <a:chOff x="9784080" y="3858768"/>
            <a:chExt cx="393192" cy="393192"/>
          </a:xfrm>
        </p:grpSpPr>
        <p:cxnSp>
          <p:nvCxnSpPr>
            <p:cNvPr id="14" name="Gerade Verbindung 13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Gerade Verbindung 14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uppieren 15"/>
          <p:cNvGrpSpPr/>
          <p:nvPr/>
        </p:nvGrpSpPr>
        <p:grpSpPr>
          <a:xfrm>
            <a:off x="8818756" y="5593859"/>
            <a:ext cx="393192" cy="393192"/>
            <a:chOff x="9784080" y="3858768"/>
            <a:chExt cx="393192" cy="393192"/>
          </a:xfrm>
        </p:grpSpPr>
        <p:cxnSp>
          <p:nvCxnSpPr>
            <p:cNvPr id="17" name="Gerade Verbindung 16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 Verbindung 17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/>
          <p:cNvGrpSpPr/>
          <p:nvPr/>
        </p:nvGrpSpPr>
        <p:grpSpPr>
          <a:xfrm>
            <a:off x="8533480" y="6368301"/>
            <a:ext cx="393192" cy="393192"/>
            <a:chOff x="9784080" y="3858768"/>
            <a:chExt cx="393192" cy="393192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9492365" y="5686502"/>
            <a:ext cx="393192" cy="393192"/>
            <a:chOff x="9784080" y="3858768"/>
            <a:chExt cx="393192" cy="393192"/>
          </a:xfrm>
        </p:grpSpPr>
        <p:cxnSp>
          <p:nvCxnSpPr>
            <p:cNvPr id="23" name="Gerade Verbindung 22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feld 24"/>
          <p:cNvSpPr txBox="1"/>
          <p:nvPr/>
        </p:nvSpPr>
        <p:spPr>
          <a:xfrm>
            <a:off x="457199" y="1285507"/>
            <a:ext cx="760977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All optical devices (extraction system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EFAC03"/>
                </a:solidFill>
              </a:rPr>
              <a:t>no guide exchanger</a:t>
            </a:r>
            <a:r>
              <a:rPr lang="en-GB" dirty="0" smtClean="0"/>
              <a:t>,…)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Only </a:t>
            </a:r>
            <a:r>
              <a:rPr lang="en-GB" dirty="0" err="1" smtClean="0">
                <a:solidFill>
                  <a:srgbClr val="FF0000"/>
                </a:solidFill>
              </a:rPr>
              <a:t>MCa</a:t>
            </a:r>
            <a:r>
              <a:rPr lang="en-GB" dirty="0" smtClean="0">
                <a:solidFill>
                  <a:srgbClr val="FF0000"/>
                </a:solidFill>
              </a:rPr>
              <a:t> and FC2b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Only ±90° detectors (reduced size)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No SANS option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No Sample Environment (only pool SE)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reduced size of experimental cave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no platform for easy transport of SE and equipment </a:t>
            </a:r>
            <a:endParaRPr lang="en-GB" dirty="0">
              <a:solidFill>
                <a:srgbClr val="EFAC03"/>
              </a:solidFill>
            </a:endParaRPr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963181" y="371475"/>
            <a:ext cx="6252365" cy="560388"/>
          </a:xfrm>
        </p:spPr>
        <p:txBody>
          <a:bodyPr/>
          <a:lstStyle/>
          <a:p>
            <a:r>
              <a:rPr lang="en-GB" sz="3200" dirty="0" smtClean="0"/>
              <a:t>Cost Category Instrument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Summary</a:t>
            </a:r>
            <a:endParaRPr lang="en-GB" sz="2000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6785681" y="2439668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 </a:t>
            </a:r>
            <a:r>
              <a:rPr lang="en-GB" dirty="0" smtClean="0"/>
              <a:t>fully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included</a:t>
            </a:r>
          </a:p>
          <a:p>
            <a:r>
              <a:rPr lang="en-GB" b="1" dirty="0" smtClean="0">
                <a:solidFill>
                  <a:srgbClr val="EFAC03"/>
                </a:solidFill>
              </a:rPr>
              <a:t>-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easy to upgrade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dirty="0" smtClean="0"/>
              <a:t>cost &amp; time intensive upgrade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63181" y="371475"/>
            <a:ext cx="6252365" cy="560388"/>
          </a:xfrm>
        </p:spPr>
        <p:txBody>
          <a:bodyPr/>
          <a:lstStyle/>
          <a:p>
            <a:r>
              <a:rPr lang="en-GB" sz="3200" dirty="0" smtClean="0"/>
              <a:t>Cost Category Instrument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Upgrade &amp; Staging</a:t>
            </a:r>
            <a:endParaRPr lang="en-GB" sz="2000" b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70122" y="1307805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Upgrades to full scope: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373444" y="1319237"/>
            <a:ext cx="523412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Reconstruction of Experimental Cave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Detectors D1 &amp; D2 (full size)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exchange of guide segments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Pulse shaping choppers PSC1 – PSC3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Frame definition choppers FC1a/b, Fc2a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Hexapod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Robot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Arc detectors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backscattering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SANS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/>
              <a:t>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767378" y="6735626"/>
            <a:ext cx="5892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time + cost intensive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49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23918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World Class Instrument  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Summary</a:t>
            </a:r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609492"/>
            <a:ext cx="8951976" cy="2906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ieren 9"/>
          <p:cNvGrpSpPr/>
          <p:nvPr/>
        </p:nvGrpSpPr>
        <p:grpSpPr>
          <a:xfrm>
            <a:off x="2520696" y="6919011"/>
            <a:ext cx="393192" cy="393192"/>
            <a:chOff x="9784080" y="3858768"/>
            <a:chExt cx="393192" cy="393192"/>
          </a:xfrm>
        </p:grpSpPr>
        <p:cxnSp>
          <p:nvCxnSpPr>
            <p:cNvPr id="11" name="Gerade Verbindung 10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11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Gruppieren 18"/>
          <p:cNvGrpSpPr/>
          <p:nvPr/>
        </p:nvGrpSpPr>
        <p:grpSpPr>
          <a:xfrm>
            <a:off x="8536024" y="6245352"/>
            <a:ext cx="393192" cy="393192"/>
            <a:chOff x="9784080" y="3858768"/>
            <a:chExt cx="393192" cy="393192"/>
          </a:xfrm>
        </p:grpSpPr>
        <p:cxnSp>
          <p:nvCxnSpPr>
            <p:cNvPr id="20" name="Gerade Verbindung 19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Gerade Verbindung 20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uppieren 21"/>
          <p:cNvGrpSpPr/>
          <p:nvPr/>
        </p:nvGrpSpPr>
        <p:grpSpPr>
          <a:xfrm>
            <a:off x="9468836" y="5581744"/>
            <a:ext cx="393192" cy="393192"/>
            <a:chOff x="9784080" y="3858768"/>
            <a:chExt cx="393192" cy="393192"/>
          </a:xfrm>
        </p:grpSpPr>
        <p:cxnSp>
          <p:nvCxnSpPr>
            <p:cNvPr id="23" name="Gerade Verbindung 22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Gerade Verbindung 2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feld 24"/>
          <p:cNvSpPr txBox="1"/>
          <p:nvPr/>
        </p:nvSpPr>
        <p:spPr>
          <a:xfrm>
            <a:off x="457199" y="1285507"/>
            <a:ext cx="1014572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All optical devices (extraction system, focusing guide, </a:t>
            </a:r>
            <a:r>
              <a:rPr lang="en-GB" dirty="0" smtClean="0">
                <a:solidFill>
                  <a:srgbClr val="EFAC03"/>
                </a:solidFill>
              </a:rPr>
              <a:t>guide exchanger 2 options</a:t>
            </a:r>
            <a:r>
              <a:rPr lang="en-GB" dirty="0" smtClean="0"/>
              <a:t>,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all Choppers except </a:t>
            </a:r>
            <a:r>
              <a:rPr lang="en-GB" dirty="0" err="1" smtClean="0">
                <a:solidFill>
                  <a:srgbClr val="EFAC03"/>
                </a:solidFill>
              </a:rPr>
              <a:t>MCc</a:t>
            </a:r>
            <a:endParaRPr lang="en-GB" dirty="0" smtClean="0">
              <a:solidFill>
                <a:srgbClr val="EFAC03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Only ±90° detectors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EFAC03"/>
                </a:solidFill>
              </a:rPr>
              <a:t>No SANS option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Stress rig with furnace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full size of experimental cave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platform for easy transport of SE and equipment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8800002" y="5593485"/>
            <a:ext cx="393192" cy="393192"/>
            <a:chOff x="9784080" y="3858768"/>
            <a:chExt cx="393192" cy="393192"/>
          </a:xfrm>
        </p:grpSpPr>
        <p:cxnSp>
          <p:nvCxnSpPr>
            <p:cNvPr id="27" name="Gerade Verbindung 26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feld 28"/>
          <p:cNvSpPr txBox="1"/>
          <p:nvPr/>
        </p:nvSpPr>
        <p:spPr>
          <a:xfrm>
            <a:off x="6785681" y="2439668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 </a:t>
            </a:r>
            <a:r>
              <a:rPr lang="en-GB" dirty="0" smtClean="0"/>
              <a:t>fully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included</a:t>
            </a:r>
          </a:p>
          <a:p>
            <a:r>
              <a:rPr lang="en-GB" b="1" dirty="0" smtClean="0">
                <a:solidFill>
                  <a:srgbClr val="EFAC03"/>
                </a:solidFill>
              </a:rPr>
              <a:t>-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easy to upgrade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dirty="0" smtClean="0"/>
              <a:t>cost &amp; time intensive upgrade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Obrázek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r="4101" b="38437"/>
          <a:stretch/>
        </p:blipFill>
        <p:spPr bwMode="auto">
          <a:xfrm>
            <a:off x="102706" y="1545772"/>
            <a:ext cx="5924403" cy="2684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10301" y="371475"/>
            <a:ext cx="7158834" cy="560388"/>
          </a:xfrm>
        </p:spPr>
        <p:txBody>
          <a:bodyPr/>
          <a:lstStyle/>
          <a:p>
            <a:r>
              <a:rPr lang="de-DE" sz="3200" dirty="0" smtClean="0"/>
              <a:t>Neutron </a:t>
            </a:r>
            <a:r>
              <a:rPr lang="de-DE" sz="3200" dirty="0" err="1" smtClean="0"/>
              <a:t>Optics</a:t>
            </a:r>
            <a:r>
              <a:rPr lang="de-DE" sz="3200" dirty="0" smtClean="0"/>
              <a:t> 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/>
              <a:t>G</a:t>
            </a:r>
            <a:r>
              <a:rPr lang="de-DE" sz="2000" b="0" dirty="0" smtClean="0"/>
              <a:t>uide Profile</a:t>
            </a:r>
            <a:endParaRPr lang="de-DE" sz="2000" b="0" dirty="0"/>
          </a:p>
        </p:txBody>
      </p:sp>
      <p:sp>
        <p:nvSpPr>
          <p:cNvPr id="11" name="Obdélník 12"/>
          <p:cNvSpPr/>
          <p:nvPr/>
        </p:nvSpPr>
        <p:spPr>
          <a:xfrm>
            <a:off x="661399" y="4149089"/>
            <a:ext cx="4609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expansion, </a:t>
            </a:r>
            <a:r>
              <a:rPr lang="en-US" sz="1600" i="1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solidFill>
                  <a:srgbClr val="00669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 cm  -&gt;  4 cm, length=10 m</a:t>
            </a:r>
            <a:endParaRPr lang="en-US" sz="1600" dirty="0">
              <a:solidFill>
                <a:srgbClr val="006699"/>
              </a:solidFill>
            </a:endParaRPr>
          </a:p>
        </p:txBody>
      </p:sp>
      <p:cxnSp>
        <p:nvCxnSpPr>
          <p:cNvPr id="14" name="Přímá spojnice se šipkou 7"/>
          <p:cNvCxnSpPr/>
          <p:nvPr/>
        </p:nvCxnSpPr>
        <p:spPr>
          <a:xfrm flipH="1" flipV="1">
            <a:off x="1849579" y="2561434"/>
            <a:ext cx="680970" cy="1587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8"/>
          <p:cNvGrpSpPr/>
          <p:nvPr/>
        </p:nvGrpSpPr>
        <p:grpSpPr>
          <a:xfrm>
            <a:off x="41099" y="4823366"/>
            <a:ext cx="6099820" cy="2577174"/>
            <a:chOff x="215603" y="1168699"/>
            <a:chExt cx="6630539" cy="2635276"/>
          </a:xfrm>
        </p:grpSpPr>
        <p:grpSp>
          <p:nvGrpSpPr>
            <p:cNvPr id="16" name="Skupina 4"/>
            <p:cNvGrpSpPr/>
            <p:nvPr/>
          </p:nvGrpSpPr>
          <p:grpSpPr>
            <a:xfrm>
              <a:off x="215603" y="1168699"/>
              <a:ext cx="6630539" cy="2635276"/>
              <a:chOff x="215604" y="1413560"/>
              <a:chExt cx="6630539" cy="2635276"/>
            </a:xfrm>
          </p:grpSpPr>
          <p:pic>
            <p:nvPicPr>
              <p:cNvPr id="20" name="Obrázek 10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40" r="2943" b="37016"/>
              <a:stretch/>
            </p:blipFill>
            <p:spPr bwMode="auto">
              <a:xfrm>
                <a:off x="215604" y="1413560"/>
                <a:ext cx="6630539" cy="263527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1" name="Obdélník 15"/>
              <p:cNvSpPr/>
              <p:nvPr/>
            </p:nvSpPr>
            <p:spPr>
              <a:xfrm rot="16200000">
                <a:off x="31707" y="2319164"/>
                <a:ext cx="7553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z, mm</a:t>
                </a:r>
                <a:endParaRPr lang="en-US" dirty="0"/>
              </a:p>
            </p:txBody>
          </p:sp>
        </p:grpSp>
        <p:sp>
          <p:nvSpPr>
            <p:cNvPr id="17" name="Obdélník 7"/>
            <p:cNvSpPr/>
            <p:nvPr/>
          </p:nvSpPr>
          <p:spPr>
            <a:xfrm>
              <a:off x="3419367" y="1516512"/>
              <a:ext cx="7745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=2.5</a:t>
              </a:r>
              <a:endParaRPr lang="en-US" dirty="0"/>
            </a:p>
          </p:txBody>
        </p:sp>
        <p:sp>
          <p:nvSpPr>
            <p:cNvPr id="18" name="Obdélník 13"/>
            <p:cNvSpPr/>
            <p:nvPr/>
          </p:nvSpPr>
          <p:spPr>
            <a:xfrm>
              <a:off x="987513" y="2027894"/>
              <a:ext cx="1193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=4 to 2.5</a:t>
              </a:r>
              <a:endParaRPr lang="en-US" dirty="0"/>
            </a:p>
          </p:txBody>
        </p:sp>
        <p:sp>
          <p:nvSpPr>
            <p:cNvPr id="19" name="Obdélník 14"/>
            <p:cNvSpPr/>
            <p:nvPr/>
          </p:nvSpPr>
          <p:spPr>
            <a:xfrm>
              <a:off x="5213527" y="2036572"/>
              <a:ext cx="11939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=2.5 to 5</a:t>
              </a:r>
              <a:endParaRPr lang="en-US" dirty="0"/>
            </a:p>
          </p:txBody>
        </p:sp>
      </p:grpSp>
      <p:sp>
        <p:nvSpPr>
          <p:cNvPr id="22" name="Obdélník 5"/>
          <p:cNvSpPr/>
          <p:nvPr/>
        </p:nvSpPr>
        <p:spPr>
          <a:xfrm>
            <a:off x="6010139" y="5599959"/>
            <a:ext cx="10243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profile results from numerical optimization</a:t>
            </a:r>
          </a:p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subsequent trade-off between cost and </a:t>
            </a:r>
          </a:p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  <a:endParaRPr lang="en-US" sz="1800" dirty="0"/>
          </a:p>
        </p:txBody>
      </p:sp>
      <p:sp>
        <p:nvSpPr>
          <p:cNvPr id="23" name="Obdélník 12"/>
          <p:cNvSpPr/>
          <p:nvPr/>
        </p:nvSpPr>
        <p:spPr>
          <a:xfrm>
            <a:off x="6000240" y="5121679"/>
            <a:ext cx="10253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Focused at the </a:t>
            </a:r>
            <a:r>
              <a:rPr lang="en-US" sz="1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top moderator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( 3cm). </a:t>
            </a:r>
            <a:b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24" name="Obdélník 16"/>
          <p:cNvSpPr/>
          <p:nvPr/>
        </p:nvSpPr>
        <p:spPr>
          <a:xfrm>
            <a:off x="6010139" y="6547139"/>
            <a:ext cx="6440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 divergence at the sample ~ 30 mrad.</a:t>
            </a:r>
            <a:endParaRPr lang="en-US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2640035" y="1250965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B0F0"/>
                </a:solidFill>
              </a:rPr>
              <a:t>horizontal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2846020" y="4487643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rgbClr val="00B0F0"/>
                </a:solidFill>
              </a:rPr>
              <a:t>vertical</a:t>
            </a:r>
            <a:endParaRPr lang="de-DE" b="1" dirty="0">
              <a:solidFill>
                <a:srgbClr val="00B0F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925812" y="1599882"/>
            <a:ext cx="53467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DLS closed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inside the bunker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aseline="30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closure is outside (dashed green lines).</a:t>
            </a:r>
          </a:p>
          <a:p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1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18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-</a:t>
            </a:r>
            <a:r>
              <a:rPr lang="en-US" sz="1800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  <a:p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020050" y="2460421"/>
            <a:ext cx="53467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105.5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25 km</a:t>
            </a:r>
          </a:p>
        </p:txBody>
      </p:sp>
    </p:spTree>
    <p:extLst>
      <p:ext uri="{BB962C8B-B14F-4D97-AF65-F5344CB8AC3E}">
        <p14:creationId xmlns:p14="http://schemas.microsoft.com/office/powerpoint/2010/main" val="13025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50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70122" y="1307805"/>
            <a:ext cx="3033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Upgrades to full scope: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10952" y="1319543"/>
            <a:ext cx="3389069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Detector D4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Arc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Backscattering detector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Detector D3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dirty="0" smtClean="0">
                <a:solidFill>
                  <a:schemeClr val="tx2"/>
                </a:solidFill>
              </a:rPr>
              <a:t>SANS option</a:t>
            </a:r>
          </a:p>
          <a:p>
            <a:pPr lvl="2"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      </a:t>
            </a:r>
            <a:r>
              <a:rPr lang="en-GB" sz="3200" dirty="0" smtClean="0"/>
              <a:t>+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1.    </a:t>
            </a:r>
            <a:r>
              <a:rPr lang="en-GB" i="1" dirty="0" smtClean="0">
                <a:solidFill>
                  <a:schemeClr val="accent1"/>
                </a:solidFill>
              </a:rPr>
              <a:t>biaxial stress rig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2.    digital image correlation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3</a:t>
            </a:r>
            <a:r>
              <a:rPr lang="en-GB" i="1" dirty="0" smtClean="0">
                <a:solidFill>
                  <a:schemeClr val="accent1"/>
                </a:solidFill>
              </a:rPr>
              <a:t>.    annealing furnace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4.    welding devices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accent1"/>
                </a:solidFill>
              </a:rPr>
              <a:t>5.    </a:t>
            </a:r>
            <a:r>
              <a:rPr lang="en-GB" i="1" dirty="0" err="1" smtClean="0">
                <a:solidFill>
                  <a:schemeClr val="accent1"/>
                </a:solidFill>
              </a:rPr>
              <a:t>Gleeble</a:t>
            </a:r>
            <a:r>
              <a:rPr lang="en-GB" i="1" baseline="30000" dirty="0" smtClean="0">
                <a:solidFill>
                  <a:schemeClr val="accent1"/>
                </a:solidFill>
              </a:rPr>
              <a:t>®</a:t>
            </a:r>
            <a:r>
              <a:rPr lang="en-GB" i="1" dirty="0" smtClean="0">
                <a:solidFill>
                  <a:schemeClr val="accent1"/>
                </a:solidFill>
              </a:rPr>
              <a:t> simulator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GB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-38517" y="216823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World Class Instrument  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Upgrade &amp; Staging</a:t>
            </a:r>
          </a:p>
        </p:txBody>
      </p:sp>
    </p:spTree>
    <p:extLst>
      <p:ext uri="{BB962C8B-B14F-4D97-AF65-F5344CB8AC3E}">
        <p14:creationId xmlns:p14="http://schemas.microsoft.com/office/powerpoint/2010/main" val="2940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51</a:t>
            </a:fld>
            <a:endParaRPr lang="en-GB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-38517" y="216823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GB" sz="3200" b="1" kern="0" dirty="0" smtClean="0"/>
              <a:t>Full Scope Instrument 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GB" sz="2000" kern="0" dirty="0" smtClean="0"/>
              <a:t>Summary</a:t>
            </a:r>
          </a:p>
        </p:txBody>
      </p:sp>
      <p:pic>
        <p:nvPicPr>
          <p:cNvPr id="6" name="obrázek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3856" y="4918364"/>
            <a:ext cx="8951976" cy="259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feld 24"/>
          <p:cNvSpPr txBox="1"/>
          <p:nvPr/>
        </p:nvSpPr>
        <p:spPr>
          <a:xfrm>
            <a:off x="457199" y="1285507"/>
            <a:ext cx="90206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All optical devices (extraction system, focusing guide, guide exchanger, …)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all Choppers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Full detector coverage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SANS option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Stress rig, dilatometer,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full size of experimental cave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50"/>
                </a:solidFill>
              </a:rPr>
              <a:t>platform for easy transport of SE and equipment 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6785681" y="2439668"/>
            <a:ext cx="37016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- </a:t>
            </a:r>
            <a:r>
              <a:rPr lang="en-GB" dirty="0" smtClean="0"/>
              <a:t>fully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included</a:t>
            </a:r>
          </a:p>
          <a:p>
            <a:r>
              <a:rPr lang="en-GB" b="1" dirty="0" smtClean="0">
                <a:solidFill>
                  <a:srgbClr val="EFAC03"/>
                </a:solidFill>
              </a:rPr>
              <a:t>-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dirty="0" smtClean="0"/>
              <a:t>easy to upgrade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- </a:t>
            </a:r>
            <a:r>
              <a:rPr lang="en-GB" dirty="0" smtClean="0"/>
              <a:t>cost &amp; time intensive upgrade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enske\Desktop\Summary17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1" y="1219141"/>
            <a:ext cx="4925151" cy="34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Fenske\Desktop\scope-figures\Summary17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6"/>
          <a:stretch/>
        </p:blipFill>
        <p:spPr bwMode="auto">
          <a:xfrm>
            <a:off x="5673014" y="4218191"/>
            <a:ext cx="4820361" cy="32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52</a:t>
            </a:fld>
            <a:endParaRPr lang="en-GB" dirty="0"/>
          </a:p>
        </p:txBody>
      </p:sp>
      <p:pic>
        <p:nvPicPr>
          <p:cNvPr id="28675" name="Picture 3" descr="C:\Users\Fenske\Desktop\scope-figures\Summary17W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" r="6060" b="3337"/>
          <a:stretch/>
        </p:blipFill>
        <p:spPr bwMode="auto">
          <a:xfrm>
            <a:off x="5896210" y="1213257"/>
            <a:ext cx="4314825" cy="32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2878" y="124910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Cost Category: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09216" y="1249100"/>
            <a:ext cx="174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World Class: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03908" y="420755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Full Scope: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en-GB" sz="3200" dirty="0" smtClean="0"/>
              <a:t>BEER Instrument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Performance Summary</a:t>
            </a:r>
            <a:endParaRPr lang="en-GB" sz="2000" b="0" dirty="0"/>
          </a:p>
        </p:txBody>
      </p:sp>
      <p:graphicFrame>
        <p:nvGraphicFramePr>
          <p:cNvPr id="22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8562"/>
              </p:ext>
            </p:extLst>
          </p:nvPr>
        </p:nvGraphicFramePr>
        <p:xfrm>
          <a:off x="341906" y="4729565"/>
          <a:ext cx="4918531" cy="262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53"/>
                <a:gridCol w="1256353"/>
                <a:gridCol w="1256353"/>
                <a:gridCol w="1149472"/>
              </a:tblGrid>
              <a:tr h="746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(option)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-US" sz="1400" baseline="0" dirty="0" err="1" smtClean="0"/>
                        <a:t>dete</a:t>
                      </a:r>
                      <a:r>
                        <a:rPr lang="en-US" sz="1400" baseline="0" dirty="0" smtClean="0"/>
                        <a:t>. dis.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</a:t>
                      </a:r>
                      <a:r>
                        <a:rPr lang="en-US" sz="1400" baseline="0" dirty="0" smtClean="0"/>
                        <a:t> size [m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coverage</a:t>
                      </a:r>
                    </a:p>
                    <a:p>
                      <a:r>
                        <a:rPr lang="en-US" sz="1400" baseline="0" dirty="0" smtClean="0"/>
                        <a:t>[</a:t>
                      </a:r>
                      <a:r>
                        <a:rPr lang="en-US" sz="1400" baseline="0" dirty="0" err="1" smtClean="0"/>
                        <a:t>sr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(FS)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m - 2</a:t>
                      </a:r>
                      <a:r>
                        <a:rPr lang="en-US" sz="1400" baseline="0" dirty="0" smtClean="0"/>
                        <a:t> m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5.25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1.63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(WC)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(CC)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TAKUMI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2.46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ENGIN-X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1.53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2.06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0.88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VULCAN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0.44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Fenske\Desktop\Summary28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6" y="1218531"/>
            <a:ext cx="4925151" cy="34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Users\Fenske\Desktop\scope-figures\Summary2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 bwMode="auto">
          <a:xfrm>
            <a:off x="5673014" y="4260332"/>
            <a:ext cx="4820361" cy="325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:\Users\Fenske\Desktop\scope-figures\Summary28W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"/>
          <a:stretch/>
        </p:blipFill>
        <p:spPr bwMode="auto">
          <a:xfrm>
            <a:off x="5673012" y="1249100"/>
            <a:ext cx="4820361" cy="323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53</a:t>
            </a:fld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142878" y="1249100"/>
            <a:ext cx="2023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Cost Category: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673014" y="1249100"/>
            <a:ext cx="174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World Class: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603908" y="4207558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Full Scope: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en-GB" sz="3200" dirty="0" smtClean="0"/>
              <a:t>BEER Instrument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Performance Summary</a:t>
            </a:r>
            <a:endParaRPr lang="en-GB" sz="2000" b="0" dirty="0"/>
          </a:p>
        </p:txBody>
      </p:sp>
      <p:graphicFrame>
        <p:nvGraphicFramePr>
          <p:cNvPr id="14" name="Inhaltsplatzhalt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121002"/>
              </p:ext>
            </p:extLst>
          </p:nvPr>
        </p:nvGraphicFramePr>
        <p:xfrm>
          <a:off x="341906" y="4729565"/>
          <a:ext cx="4918531" cy="262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353"/>
                <a:gridCol w="1256353"/>
                <a:gridCol w="1256353"/>
                <a:gridCol w="1149472"/>
              </a:tblGrid>
              <a:tr h="746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(option)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sample</a:t>
                      </a:r>
                      <a:r>
                        <a:rPr lang="en-US" sz="1400" baseline="0" dirty="0" smtClean="0"/>
                        <a:t>-</a:t>
                      </a:r>
                      <a:r>
                        <a:rPr lang="en-US" sz="1400" baseline="0" dirty="0" err="1" smtClean="0"/>
                        <a:t>dete</a:t>
                      </a:r>
                      <a:r>
                        <a:rPr lang="en-US" sz="1400" baseline="0" dirty="0" smtClean="0"/>
                        <a:t>. dis.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</a:t>
                      </a:r>
                      <a:r>
                        <a:rPr lang="en-US" sz="1400" baseline="0" dirty="0" smtClean="0"/>
                        <a:t> size [m</a:t>
                      </a:r>
                      <a:r>
                        <a:rPr lang="en-US" sz="1400" baseline="30000" dirty="0" smtClean="0"/>
                        <a:t>2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Detector coverage</a:t>
                      </a:r>
                    </a:p>
                    <a:p>
                      <a:r>
                        <a:rPr lang="en-US" sz="1400" baseline="0" dirty="0" smtClean="0"/>
                        <a:t>[</a:t>
                      </a:r>
                      <a:r>
                        <a:rPr lang="en-US" sz="1400" baseline="0" dirty="0" err="1" smtClean="0"/>
                        <a:t>sr</a:t>
                      </a:r>
                      <a:r>
                        <a:rPr lang="en-US" sz="1400" baseline="0" dirty="0" smtClean="0"/>
                        <a:t>]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(FS)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 m - 2</a:t>
                      </a:r>
                      <a:r>
                        <a:rPr lang="en-US" sz="1400" baseline="0" dirty="0" smtClean="0"/>
                        <a:t> m</a:t>
                      </a:r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5.25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1.63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(WC)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 (CC)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TAKUMI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2.46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0.62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ENGIN-X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1.53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2.06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0.88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  <a:tr h="3133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VULCAN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m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1.75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0.44</a:t>
                      </a:r>
                      <a:endParaRPr lang="en-US" sz="1400" dirty="0"/>
                    </a:p>
                  </a:txBody>
                  <a:tcPr marL="78191" marR="78191" marT="41468" marB="4146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6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de-DE" sz="3200" dirty="0" smtClean="0"/>
              <a:t>BEER Instrument 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 smtClean="0"/>
              <a:t>Scientific </a:t>
            </a:r>
            <a:r>
              <a:rPr lang="de-DE" sz="2000" b="0" dirty="0" err="1" smtClean="0"/>
              <a:t>Scope</a:t>
            </a:r>
            <a:endParaRPr lang="de-DE" sz="2000" b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24616"/>
              </p:ext>
            </p:extLst>
          </p:nvPr>
        </p:nvGraphicFramePr>
        <p:xfrm>
          <a:off x="142875" y="1314451"/>
          <a:ext cx="10436520" cy="597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130"/>
                <a:gridCol w="2609130"/>
                <a:gridCol w="2609130"/>
                <a:gridCol w="2609130"/>
              </a:tblGrid>
              <a:tr h="975957">
                <a:tc>
                  <a:txBody>
                    <a:bodyPr/>
                    <a:lstStyle/>
                    <a:p>
                      <a:pPr algn="ctr"/>
                      <a:endParaRPr lang="en-GB" sz="2000" b="1" noProof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20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</a:tr>
              <a:tr h="1035517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 situ</a:t>
                      </a:r>
                      <a:r>
                        <a:rPr lang="en-GB" sz="2000" b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&amp; in operando</a:t>
                      </a:r>
                      <a:endParaRPr lang="en-GB" sz="2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FFC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(reduced d- range, limited SE, difficult multiphase analysis)</a:t>
                      </a:r>
                      <a:endParaRPr lang="en-GB" sz="16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(reduced d-range, not full SE suite) </a:t>
                      </a:r>
                      <a:endParaRPr lang="en-GB" sz="16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00B050"/>
                        </a:gs>
                        <a:gs pos="100000">
                          <a:srgbClr val="FFC000"/>
                        </a:gs>
                        <a:gs pos="75000">
                          <a:srgbClr val="FFFF0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2000" b="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75957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Strain scanning</a:t>
                      </a:r>
                      <a:endParaRPr lang="en-GB" sz="2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GB" sz="1600" b="1" baseline="0" noProof="0" dirty="0" smtClean="0">
                          <a:latin typeface="Calibri" panose="020F0502020204030204" pitchFamily="34" charset="0"/>
                        </a:rPr>
                        <a:t>limited positioning system capabilities and precision</a:t>
                      </a:r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)</a:t>
                      </a:r>
                      <a:endParaRPr lang="en-GB" sz="20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(reduced d-range)</a:t>
                      </a:r>
                      <a:endParaRPr lang="en-GB" sz="16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GB" sz="2000" b="0" noProof="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75957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Texture &amp; texture evolution</a:t>
                      </a:r>
                      <a:endParaRPr lang="en-GB" sz="2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(significant reduced pole</a:t>
                      </a:r>
                      <a:r>
                        <a:rPr lang="en-GB" sz="1600" b="1" baseline="0" noProof="0" dirty="0" smtClean="0">
                          <a:latin typeface="Calibri" panose="020F0502020204030204" pitchFamily="34" charset="0"/>
                        </a:rPr>
                        <a:t> figure coverage)</a:t>
                      </a:r>
                      <a:endParaRPr lang="en-GB" sz="16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baseline="0" noProof="0" dirty="0" smtClean="0">
                          <a:latin typeface="Calibri" panose="020F0502020204030204" pitchFamily="34" charset="0"/>
                        </a:rPr>
                        <a:t>(slight pole figure coverage)</a:t>
                      </a:r>
                    </a:p>
                  </a:txBody>
                  <a:tcPr anchor="ctr">
                    <a:gradFill flip="none" rotWithShape="1">
                      <a:gsLst>
                        <a:gs pos="25000">
                          <a:srgbClr val="FF0000"/>
                        </a:gs>
                        <a:gs pos="100000">
                          <a:srgbClr val="FFFF00"/>
                        </a:gs>
                        <a:gs pos="91000">
                          <a:srgbClr val="FFFF00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2000" b="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75957"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Long term experiments</a:t>
                      </a:r>
                      <a:endParaRPr lang="en-GB" sz="2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>
                          <a:latin typeface="Calibri" panose="020F0502020204030204" pitchFamily="34" charset="0"/>
                        </a:rPr>
                        <a:t>(no transport platform)</a:t>
                      </a:r>
                      <a:endParaRPr lang="en-GB" sz="16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2000" b="1" noProof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2000" b="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76344">
                <a:tc>
                  <a:txBody>
                    <a:bodyPr/>
                    <a:lstStyle/>
                    <a:p>
                      <a:pPr algn="ctr"/>
                      <a:endParaRPr lang="en-GB" sz="20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noProof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Not competitive to existing instruments</a:t>
                      </a:r>
                      <a:endParaRPr lang="en-GB" sz="2000" b="1" noProof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20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Competitive to or exceeding existing instruments</a:t>
                      </a:r>
                      <a:endParaRPr lang="en-GB" sz="20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20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Competitive to or exceeding existing instruments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55</a:t>
            </a:fld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en-GB" sz="3200" dirty="0" smtClean="0"/>
              <a:t>BEER Instrument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System Requirements</a:t>
            </a:r>
            <a:endParaRPr lang="en-GB" sz="2000" b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140681"/>
              </p:ext>
            </p:extLst>
          </p:nvPr>
        </p:nvGraphicFramePr>
        <p:xfrm>
          <a:off x="158197" y="1404315"/>
          <a:ext cx="10429875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5626"/>
                <a:gridCol w="2777002"/>
                <a:gridCol w="2711515"/>
                <a:gridCol w="1845732"/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20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 nuclear and magnetic structure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#2 in situ &amp;</a:t>
                      </a:r>
                      <a:r>
                        <a:rPr lang="en-GB" sz="1600" b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in operando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(limited SE for engineering)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(not full SE suite)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#3 residual strain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(limited sample complexity, load and throughput)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#4 microstructure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(microstructure except </a:t>
                      </a:r>
                      <a:r>
                        <a:rPr lang="en-GB" sz="1400" b="1" noProof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microstrain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#5 long term experiments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(no transport platform, no lift)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#6 d-range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(reduced detector size and coverage)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(reduced detector coverage) 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#7 pole figure coverage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(significant</a:t>
                      </a:r>
                      <a:r>
                        <a:rPr lang="en-GB" sz="14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reduced detector coverage)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(reduced detector coverage)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#8 texture evolution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(significant reduced detector coverage)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(reduced detector coverage)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75364" y="6599720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– 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fully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included	   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</a:t>
            </a:r>
            <a:r>
              <a:rPr lang="en-GB" b="1" dirty="0" smtClean="0"/>
              <a:t> </a:t>
            </a:r>
            <a:r>
              <a:rPr lang="en-GB" dirty="0" smtClean="0"/>
              <a:t>easy to upgrade	   </a:t>
            </a:r>
            <a:r>
              <a:rPr lang="en-GB" b="1" dirty="0" smtClean="0">
                <a:solidFill>
                  <a:srgbClr val="FF0000"/>
                </a:solidFill>
              </a:rPr>
              <a:t>–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time and cost intensive upgrade 						      (reconstruction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8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en-GB" smtClean="0"/>
              <a:pPr>
                <a:defRPr/>
              </a:pPr>
              <a:t>56</a:t>
            </a:fld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en-GB" sz="3200" dirty="0" smtClean="0"/>
              <a:t>BEER Instrument 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2000" b="0" dirty="0" smtClean="0"/>
              <a:t>System Requirements</a:t>
            </a:r>
            <a:endParaRPr lang="en-GB" sz="2000" b="0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387188"/>
              </p:ext>
            </p:extLst>
          </p:nvPr>
        </p:nvGraphicFramePr>
        <p:xfrm>
          <a:off x="142875" y="1390648"/>
          <a:ext cx="10458449" cy="5467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454"/>
                <a:gridCol w="2813263"/>
                <a:gridCol w="2718944"/>
                <a:gridCol w="1850788"/>
              </a:tblGrid>
              <a:tr h="497032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Cost Category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World</a:t>
                      </a:r>
                      <a:r>
                        <a:rPr lang="en-GB" sz="2000" b="1" i="0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Class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Full Scope</a:t>
                      </a:r>
                      <a:endParaRPr lang="en-GB" sz="2000" b="1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" marR="2486" marT="2486" marB="0" anchor="ctr"/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#9 two strain components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#10 continuation measurements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#11 sample environment driven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#12 gauge volume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(Only one set of collimators)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#13 </a:t>
                      </a:r>
                      <a:r>
                        <a:rPr lang="en-GB" sz="1600" b="1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</a:t>
                      </a:r>
                      <a:r>
                        <a:rPr lang="en-GB" sz="1600" b="1" baseline="-25000" noProof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min</a:t>
                      </a:r>
                      <a:endParaRPr lang="en-GB" sz="1600" b="1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#14 d-</a:t>
                      </a:r>
                      <a:r>
                        <a:rPr lang="en-GB" sz="1600" b="1" baseline="0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resolution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(only</a:t>
                      </a:r>
                      <a:r>
                        <a:rPr lang="en-GB" sz="1400" b="1" baseline="0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 modulation Chopper</a:t>
                      </a: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#15 space for SE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#16 heavy samples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(limited load of heavy table)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#17 SANS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(no SANS option)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4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(no SANS option) </a:t>
                      </a:r>
                      <a:endParaRPr lang="en-GB" sz="1400" b="1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49703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#18 direct imaging</a:t>
                      </a:r>
                      <a:endParaRPr lang="en-GB" sz="1600" b="1" noProof="0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en-GB" sz="1600" b="1" noProof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75364" y="6844279"/>
            <a:ext cx="998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– 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fully</a:t>
            </a:r>
            <a:r>
              <a:rPr lang="en-GB" dirty="0" smtClean="0">
                <a:solidFill>
                  <a:srgbClr val="00B050"/>
                </a:solidFill>
              </a:rPr>
              <a:t> </a:t>
            </a:r>
            <a:r>
              <a:rPr lang="en-GB" dirty="0" smtClean="0"/>
              <a:t>included	   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C000"/>
                </a:solidFill>
              </a:rPr>
              <a:t>–</a:t>
            </a:r>
            <a:r>
              <a:rPr lang="en-GB" b="1" dirty="0" smtClean="0"/>
              <a:t> </a:t>
            </a:r>
            <a:r>
              <a:rPr lang="en-GB" dirty="0" smtClean="0"/>
              <a:t>easy to upgrade	   </a:t>
            </a:r>
            <a:r>
              <a:rPr lang="en-GB" b="1" dirty="0" smtClean="0">
                <a:solidFill>
                  <a:srgbClr val="FF0000"/>
                </a:solidFill>
              </a:rPr>
              <a:t>–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time and cost intensive upgrade 						      (reconstruction necessary)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21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549746"/>
              </p:ext>
            </p:extLst>
          </p:nvPr>
        </p:nvGraphicFramePr>
        <p:xfrm>
          <a:off x="353645" y="1689347"/>
          <a:ext cx="10058404" cy="5035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6310"/>
                <a:gridCol w="1860698"/>
                <a:gridCol w="1860698"/>
                <a:gridCol w="1860698"/>
              </a:tblGrid>
              <a:tr h="320059">
                <a:tc>
                  <a:txBody>
                    <a:bodyPr/>
                    <a:lstStyle/>
                    <a:p>
                      <a:pPr algn="l"/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Cost Category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World</a:t>
                      </a:r>
                      <a:r>
                        <a:rPr lang="en-GB" sz="1600" baseline="0" noProof="0" dirty="0" smtClean="0"/>
                        <a:t> Class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Full Scope</a:t>
                      </a:r>
                      <a:endParaRPr lang="en-GB" sz="1600" noProof="0" dirty="0"/>
                    </a:p>
                  </a:txBody>
                  <a:tcPr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01 Shielding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2.749.142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3.020.398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3.020.398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02 Neutron Optics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2.643.000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2.791.000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2.891.000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03</a:t>
                      </a:r>
                      <a:r>
                        <a:rPr lang="en-GB" sz="1600" b="1" baseline="0" noProof="0" dirty="0" smtClean="0"/>
                        <a:t> Choppers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490.050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1.990.900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2.207.450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41385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04</a:t>
                      </a:r>
                      <a:r>
                        <a:rPr lang="en-GB" sz="1600" b="1" baseline="0" noProof="0" dirty="0" smtClean="0"/>
                        <a:t> Sample Environment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05</a:t>
                      </a:r>
                      <a:r>
                        <a:rPr lang="en-GB" sz="1600" b="1" baseline="0" noProof="0" dirty="0" smtClean="0"/>
                        <a:t> Detector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1.663.500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2.888.900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9.068.750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75754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06 Data Acquisition and Analysis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07 Motion Control and Automation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115.360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139.760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145.760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08</a:t>
                      </a:r>
                      <a:r>
                        <a:rPr lang="en-GB" sz="1600" b="1" baseline="0" noProof="0" dirty="0" smtClean="0"/>
                        <a:t> Instrument Specific Technical Equipment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2.982.950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4.187.050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5.366.750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0575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09 Instrument Infrastructure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59852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10 Vacuum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11 PSS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177.000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12</a:t>
                      </a:r>
                      <a:r>
                        <a:rPr lang="en-GB" sz="1600" b="1" baseline="0" noProof="0" dirty="0" smtClean="0"/>
                        <a:t> Contingency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1.090.400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1.630.501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2.478.711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Total</a:t>
                      </a:r>
                      <a:endParaRPr lang="en-GB" sz="1600" b="1" noProof="0" dirty="0"/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sng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11.994.402</a:t>
                      </a:r>
                      <a:endParaRPr lang="en-GB" sz="1600" b="1" i="0" u="sng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sng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17.935.509</a:t>
                      </a:r>
                      <a:endParaRPr lang="en-GB" sz="1600" b="1" i="0" u="sng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sng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27.265.819</a:t>
                      </a:r>
                      <a:endParaRPr lang="en-GB" sz="1600" b="1" i="0" u="sng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20059">
                <a:tc>
                  <a:txBody>
                    <a:bodyPr/>
                    <a:lstStyle/>
                    <a:p>
                      <a:pPr algn="l"/>
                      <a:r>
                        <a:rPr lang="en-GB" sz="1600" b="1" noProof="0" dirty="0" smtClean="0"/>
                        <a:t>Person years</a:t>
                      </a:r>
                      <a:endParaRPr lang="en-GB" sz="1600" b="1" noProof="0" dirty="0"/>
                    </a:p>
                  </a:txBody>
                  <a:tcPr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27.7</a:t>
                      </a:r>
                      <a:endParaRPr lang="en-GB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963738" y="371475"/>
            <a:ext cx="6297760" cy="560388"/>
          </a:xfrm>
        </p:spPr>
        <p:txBody>
          <a:bodyPr/>
          <a:lstStyle/>
          <a:p>
            <a:r>
              <a:rPr lang="en-US" sz="3200" dirty="0" smtClean="0"/>
              <a:t>BEER </a:t>
            </a:r>
            <a:r>
              <a:rPr lang="de-DE" sz="3200" dirty="0" smtClean="0"/>
              <a:t>Instrument 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 smtClean="0"/>
              <a:t>Budget Summary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23324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  <p:pic>
        <p:nvPicPr>
          <p:cNvPr id="4" name="Obrázek 5"/>
          <p:cNvPicPr/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r="17364" b="9734"/>
          <a:stretch/>
        </p:blipFill>
        <p:spPr bwMode="auto">
          <a:xfrm>
            <a:off x="270577" y="2430800"/>
            <a:ext cx="5160959" cy="5003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54547" y="1599803"/>
            <a:ext cx="87479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accent1"/>
                </a:solidFill>
              </a:rPr>
              <a:t>Thank you for your attention!</a:t>
            </a:r>
            <a:endParaRPr lang="en-GB" sz="4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7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7012" r="9750" b="2058"/>
          <a:stretch/>
        </p:blipFill>
        <p:spPr>
          <a:xfrm>
            <a:off x="1020726" y="1928359"/>
            <a:ext cx="6433131" cy="4663793"/>
          </a:xfrm>
          <a:prstGeom prst="rect">
            <a:avLst/>
          </a:prstGeom>
        </p:spPr>
      </p:pic>
      <p:sp>
        <p:nvSpPr>
          <p:cNvPr id="8" name="Obdélník 12"/>
          <p:cNvSpPr/>
          <p:nvPr/>
        </p:nvSpPr>
        <p:spPr>
          <a:xfrm>
            <a:off x="1480931" y="1528250"/>
            <a:ext cx="6115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brightness at the sample</a:t>
            </a:r>
            <a:endParaRPr lang="en-US" sz="2000" b="1" dirty="0"/>
          </a:p>
        </p:txBody>
      </p:sp>
      <p:sp>
        <p:nvSpPr>
          <p:cNvPr id="10" name="Obdélník 8"/>
          <p:cNvSpPr/>
          <p:nvPr/>
        </p:nvSpPr>
        <p:spPr>
          <a:xfrm>
            <a:off x="1562574" y="6798520"/>
            <a:ext cx="627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dashed curves: beam axis focused near the moderators boundary</a:t>
            </a:r>
            <a:endParaRPr lang="en-US" sz="1800" i="1" dirty="0"/>
          </a:p>
        </p:txBody>
      </p:sp>
      <p:cxnSp>
        <p:nvCxnSpPr>
          <p:cNvPr id="11" name="Přímá spojnice se šipkou 7"/>
          <p:cNvCxnSpPr/>
          <p:nvPr/>
        </p:nvCxnSpPr>
        <p:spPr>
          <a:xfrm flipH="1">
            <a:off x="3100192" y="4757070"/>
            <a:ext cx="1183072" cy="201237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0"/>
          <p:cNvSpPr/>
          <p:nvPr/>
        </p:nvSpPr>
        <p:spPr>
          <a:xfrm>
            <a:off x="7453856" y="2236509"/>
            <a:ext cx="30830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Option 2:</a:t>
            </a:r>
          </a:p>
          <a:p>
            <a:endParaRPr lang="en-US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yields less thermal neutrons</a:t>
            </a:r>
          </a:p>
          <a:p>
            <a:pPr marL="285750" indent="-285750">
              <a:buFontTx/>
              <a:buChar char="-"/>
            </a:pPr>
            <a:r>
              <a:rPr lang="en-US" sz="1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saves shielding cost</a:t>
            </a:r>
            <a:endParaRPr lang="en-US" sz="1800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510301" y="371475"/>
            <a:ext cx="7158834" cy="560388"/>
          </a:xfrm>
        </p:spPr>
        <p:txBody>
          <a:bodyPr/>
          <a:lstStyle/>
          <a:p>
            <a:r>
              <a:rPr lang="de-DE" sz="3200" dirty="0" smtClean="0"/>
              <a:t>Neutron </a:t>
            </a:r>
            <a:r>
              <a:rPr lang="de-DE" sz="3200" dirty="0" err="1" smtClean="0"/>
              <a:t>Optics</a:t>
            </a:r>
            <a:r>
              <a:rPr lang="de-DE" sz="3200" dirty="0" smtClean="0"/>
              <a:t>  </a:t>
            </a: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2000" b="0" dirty="0"/>
              <a:t>P</a:t>
            </a:r>
            <a:r>
              <a:rPr lang="de-DE" sz="2000" b="0" dirty="0" smtClean="0"/>
              <a:t>erformance</a:t>
            </a:r>
            <a:endParaRPr lang="de-DE" sz="2000" b="0" dirty="0"/>
          </a:p>
        </p:txBody>
      </p:sp>
    </p:spTree>
    <p:extLst>
      <p:ext uri="{BB962C8B-B14F-4D97-AF65-F5344CB8AC3E}">
        <p14:creationId xmlns:p14="http://schemas.microsoft.com/office/powerpoint/2010/main" val="74281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544679" y="7089013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-38517" y="1257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Shielding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/>
              <a:t>G</a:t>
            </a:r>
            <a:r>
              <a:rPr lang="en-US" sz="2000" kern="0" dirty="0" smtClean="0"/>
              <a:t>uide </a:t>
            </a:r>
            <a:r>
              <a:rPr lang="en-US" sz="2000" kern="0" dirty="0"/>
              <a:t>S</a:t>
            </a:r>
            <a:r>
              <a:rPr lang="en-US" sz="2000" kern="0" dirty="0" smtClean="0"/>
              <a:t>hielding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1762605" y="4640499"/>
            <a:ext cx="2124839" cy="2627696"/>
            <a:chOff x="1326821" y="1600104"/>
            <a:chExt cx="2743918" cy="3136516"/>
          </a:xfrm>
        </p:grpSpPr>
        <p:pic>
          <p:nvPicPr>
            <p:cNvPr id="18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21" y="2087836"/>
              <a:ext cx="2743918" cy="2648784"/>
            </a:xfrm>
            <a:prstGeom prst="rect">
              <a:avLst/>
            </a:prstGeom>
          </p:spPr>
        </p:pic>
        <p:sp>
          <p:nvSpPr>
            <p:cNvPr id="19" name="Obdélník 12"/>
            <p:cNvSpPr/>
            <p:nvPr/>
          </p:nvSpPr>
          <p:spPr>
            <a:xfrm>
              <a:off x="1857870" y="1600104"/>
              <a:ext cx="12022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43F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Before DLS</a:t>
              </a:r>
              <a:endParaRPr lang="en-US" dirty="0">
                <a:solidFill>
                  <a:srgbClr val="143F6A"/>
                </a:solidFill>
              </a:endParaRPr>
            </a:p>
          </p:txBody>
        </p:sp>
        <p:sp>
          <p:nvSpPr>
            <p:cNvPr id="20" name="TextovéPole 14"/>
            <p:cNvSpPr txBox="1"/>
            <p:nvPr/>
          </p:nvSpPr>
          <p:spPr>
            <a:xfrm>
              <a:off x="1857870" y="2679139"/>
              <a:ext cx="117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bg1">
                      <a:lumMod val="95000"/>
                    </a:schemeClr>
                  </a:solidFill>
                </a:rPr>
                <a:t>hd</a:t>
              </a:r>
              <a:r>
                <a:rPr lang="en-US" sz="1600" dirty="0" smtClean="0">
                  <a:solidFill>
                    <a:schemeClr val="bg1">
                      <a:lumMod val="95000"/>
                    </a:schemeClr>
                  </a:solidFill>
                </a:rPr>
                <a:t> concrete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518695" y="4580584"/>
            <a:ext cx="2155865" cy="2606070"/>
            <a:chOff x="5590074" y="1625918"/>
            <a:chExt cx="2783984" cy="3110702"/>
          </a:xfrm>
        </p:grpSpPr>
        <p:pic>
          <p:nvPicPr>
            <p:cNvPr id="2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074" y="2236172"/>
              <a:ext cx="2783984" cy="2500448"/>
            </a:xfrm>
            <a:prstGeom prst="rect">
              <a:avLst/>
            </a:prstGeom>
          </p:spPr>
        </p:pic>
        <p:sp>
          <p:nvSpPr>
            <p:cNvPr id="23" name="Obdélník 13"/>
            <p:cNvSpPr/>
            <p:nvPr/>
          </p:nvSpPr>
          <p:spPr>
            <a:xfrm>
              <a:off x="6143322" y="1625918"/>
              <a:ext cx="10574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143F6A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After DLS</a:t>
              </a:r>
              <a:endParaRPr lang="en-US" dirty="0">
                <a:solidFill>
                  <a:srgbClr val="143F6A"/>
                </a:solidFill>
              </a:endParaRPr>
            </a:p>
          </p:txBody>
        </p:sp>
        <p:sp>
          <p:nvSpPr>
            <p:cNvPr id="24" name="TextovéPole 15"/>
            <p:cNvSpPr txBox="1"/>
            <p:nvPr/>
          </p:nvSpPr>
          <p:spPr>
            <a:xfrm>
              <a:off x="6030779" y="2770821"/>
              <a:ext cx="1623328" cy="40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hd</a:t>
              </a:r>
              <a:r>
                <a:rPr lang="en-US" sz="1600" dirty="0" smtClean="0"/>
                <a:t> concrete</a:t>
              </a:r>
              <a:endParaRPr lang="en-US" sz="1600" dirty="0"/>
            </a:p>
          </p:txBody>
        </p:sp>
      </p:grpSp>
      <p:pic>
        <p:nvPicPr>
          <p:cNvPr id="15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2" y="1365324"/>
            <a:ext cx="9328577" cy="2967175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 bwMode="auto">
          <a:xfrm>
            <a:off x="2402958" y="1743740"/>
            <a:ext cx="285651" cy="829339"/>
          </a:xfrm>
          <a:prstGeom prst="straightConnector1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feld 5"/>
          <p:cNvSpPr txBox="1"/>
          <p:nvPr/>
        </p:nvSpPr>
        <p:spPr>
          <a:xfrm>
            <a:off x="1484168" y="1446028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/>
              <a:t>DLS </a:t>
            </a:r>
            <a:r>
              <a:rPr lang="de-DE" sz="1600" b="1" dirty="0" err="1" smtClean="0"/>
              <a:t>closed</a:t>
            </a:r>
            <a:endParaRPr lang="de-DE" sz="16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3483405" y="1850067"/>
            <a:ext cx="70582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500" b="1" dirty="0" smtClean="0">
                <a:solidFill>
                  <a:srgbClr val="6666FF"/>
                </a:solidFill>
              </a:rPr>
              <a:t>-1 m</a:t>
            </a:r>
            <a:endParaRPr lang="de-DE" sz="1500" b="1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Foliennummernplatzhalter 2"/>
          <p:cNvSpPr txBox="1">
            <a:spLocks/>
          </p:cNvSpPr>
          <p:nvPr/>
        </p:nvSpPr>
        <p:spPr bwMode="gray">
          <a:xfrm>
            <a:off x="9523413" y="7089013"/>
            <a:ext cx="7556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defTabSz="10429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7" name="Picture 3" descr="C:\Users\Fenske\Desktop\2016-06-03 19-24-53_sketch-platform-J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38" y="1258666"/>
            <a:ext cx="9841230" cy="61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feil nach rechts 16"/>
          <p:cNvSpPr/>
          <p:nvPr/>
        </p:nvSpPr>
        <p:spPr bwMode="auto">
          <a:xfrm rot="2877416">
            <a:off x="2285999" y="6358518"/>
            <a:ext cx="1567760" cy="799134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Guide Hall</a:t>
            </a:r>
          </a:p>
        </p:txBody>
      </p:sp>
      <p:sp>
        <p:nvSpPr>
          <p:cNvPr id="18" name="Pfeil nach links 17"/>
          <p:cNvSpPr/>
          <p:nvPr/>
        </p:nvSpPr>
        <p:spPr bwMode="auto">
          <a:xfrm rot="2893506">
            <a:off x="243511" y="4512962"/>
            <a:ext cx="1793307" cy="799134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74625" marR="0" indent="-174625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Laboratories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3209925" y="4095334"/>
            <a:ext cx="1857375" cy="1572041"/>
          </a:xfrm>
          <a:prstGeom prst="straightConnector1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feld 28"/>
          <p:cNvSpPr txBox="1"/>
          <p:nvPr/>
        </p:nvSpPr>
        <p:spPr>
          <a:xfrm rot="2285055">
            <a:off x="3665906" y="4345837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12 m</a:t>
            </a:r>
            <a:endParaRPr lang="de-DE" b="1" dirty="0">
              <a:solidFill>
                <a:schemeClr val="accent1"/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V="1">
            <a:off x="5163853" y="4545892"/>
            <a:ext cx="2198972" cy="1507336"/>
          </a:xfrm>
          <a:prstGeom prst="straightConnector1">
            <a:avLst/>
          </a:prstGeom>
          <a:noFill/>
          <a:ln w="34925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feld 30"/>
          <p:cNvSpPr txBox="1"/>
          <p:nvPr/>
        </p:nvSpPr>
        <p:spPr>
          <a:xfrm rot="19470908">
            <a:off x="5833386" y="5467320"/>
            <a:ext cx="76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1"/>
                </a:solidFill>
              </a:rPr>
              <a:t>10 m</a:t>
            </a:r>
            <a:endParaRPr lang="de-DE" b="1" dirty="0">
              <a:solidFill>
                <a:schemeClr val="accent1"/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502882" y="1313417"/>
            <a:ext cx="8725418" cy="6218196"/>
            <a:chOff x="1436207" y="1389617"/>
            <a:chExt cx="8725418" cy="6218196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436207" y="1389617"/>
              <a:ext cx="8725418" cy="6218196"/>
              <a:chOff x="1777968" y="2079961"/>
              <a:chExt cx="7362052" cy="5224619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777968" y="2079961"/>
                <a:ext cx="7362052" cy="5224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7" name="Gerade Verbindung mit Pfeil 26"/>
              <p:cNvCxnSpPr/>
              <p:nvPr/>
            </p:nvCxnSpPr>
            <p:spPr bwMode="auto">
              <a:xfrm flipV="1">
                <a:off x="4697267" y="4493367"/>
                <a:ext cx="1540876" cy="832858"/>
              </a:xfrm>
              <a:prstGeom prst="straightConnector1">
                <a:avLst/>
              </a:prstGeom>
              <a:noFill/>
              <a:ln w="34925" cap="flat" cmpd="sng" algn="ctr">
                <a:solidFill>
                  <a:schemeClr val="accent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8" name="Textfeld 27"/>
              <p:cNvSpPr txBox="1"/>
              <p:nvPr/>
            </p:nvSpPr>
            <p:spPr>
              <a:xfrm rot="19874527">
                <a:off x="5744649" y="4579193"/>
                <a:ext cx="527757" cy="33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chemeClr val="accent1"/>
                    </a:solidFill>
                  </a:rPr>
                  <a:t>8 m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Textfeld 31"/>
              <p:cNvSpPr txBox="1"/>
              <p:nvPr/>
            </p:nvSpPr>
            <p:spPr>
              <a:xfrm rot="2554232">
                <a:off x="3918428" y="4841365"/>
                <a:ext cx="527757" cy="336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chemeClr val="accent1"/>
                    </a:solidFill>
                  </a:rPr>
                  <a:t>7</a:t>
                </a:r>
                <a:r>
                  <a:rPr lang="en-GB" b="1" dirty="0" smtClean="0">
                    <a:solidFill>
                      <a:schemeClr val="accent1"/>
                    </a:solidFill>
                  </a:rPr>
                  <a:t> m</a:t>
                </a:r>
                <a:endParaRPr lang="en-GB" b="1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42" name="Gerade Verbindung mit Pfeil 41"/>
            <p:cNvCxnSpPr/>
            <p:nvPr/>
          </p:nvCxnSpPr>
          <p:spPr bwMode="auto">
            <a:xfrm>
              <a:off x="4078560" y="4470140"/>
              <a:ext cx="1017315" cy="882910"/>
            </a:xfrm>
            <a:prstGeom prst="straightConnector1">
              <a:avLst/>
            </a:prstGeom>
            <a:noFill/>
            <a:ln w="34925" cap="flat" cmpd="sng" algn="ctr">
              <a:solidFill>
                <a:srgbClr val="00B0F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2" name="Textfeld 21"/>
          <p:cNvSpPr txBox="1"/>
          <p:nvPr/>
        </p:nvSpPr>
        <p:spPr>
          <a:xfrm>
            <a:off x="2034011" y="1486160"/>
            <a:ext cx="7111242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4000" b="1" dirty="0" smtClean="0"/>
              <a:t>Cost Category:</a:t>
            </a:r>
            <a:r>
              <a:rPr lang="cs-CZ" sz="4000" b="1" dirty="0" smtClean="0"/>
              <a:t> </a:t>
            </a:r>
            <a:r>
              <a:rPr lang="en-GB" sz="4000" b="1" dirty="0" smtClean="0"/>
              <a:t>reduced size</a:t>
            </a:r>
            <a:endParaRPr lang="en-GB" sz="4000" b="1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H="1">
            <a:off x="7176917" y="3927012"/>
            <a:ext cx="757408" cy="336644"/>
          </a:xfrm>
          <a:prstGeom prst="straightConnector1">
            <a:avLst/>
          </a:prstGeom>
          <a:noFill/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feld 18"/>
          <p:cNvSpPr txBox="1"/>
          <p:nvPr/>
        </p:nvSpPr>
        <p:spPr>
          <a:xfrm>
            <a:off x="7592236" y="3172959"/>
            <a:ext cx="1994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Cave shielding</a:t>
            </a:r>
          </a:p>
          <a:p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7209963" y="3526902"/>
            <a:ext cx="2874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(Ø 50 cm </a:t>
            </a:r>
            <a:r>
              <a:rPr lang="en-GB" b="1" dirty="0" err="1" smtClean="0">
                <a:solidFill>
                  <a:schemeClr val="accent1"/>
                </a:solidFill>
              </a:rPr>
              <a:t>hd</a:t>
            </a:r>
            <a:r>
              <a:rPr lang="en-GB" b="1" dirty="0" smtClean="0">
                <a:solidFill>
                  <a:schemeClr val="accent1"/>
                </a:solidFill>
              </a:rPr>
              <a:t> concrete)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>
          <a:xfrm>
            <a:off x="-38517" y="125791"/>
            <a:ext cx="10438843" cy="892552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>
            <a:lvl1pPr marL="342900" indent="-3429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6088" indent="-444500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895350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344613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93875" indent="-447675" algn="l" defTabSz="104298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2510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7082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1654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622675" indent="-447675" algn="l" defTabSz="1042988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Ò"/>
              <a:tabLst>
                <a:tab pos="449263" algn="l"/>
                <a:tab pos="898525" algn="l"/>
                <a:tab pos="1347788" algn="l"/>
                <a:tab pos="1797050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</a:pPr>
            <a:r>
              <a:rPr lang="en-US" sz="3200" b="1" kern="0" dirty="0" smtClean="0"/>
              <a:t>Shielding</a:t>
            </a:r>
          </a:p>
          <a:p>
            <a:pPr marL="0" indent="0" algn="ctr" eaLnBrk="1" hangingPunct="1">
              <a:lnSpc>
                <a:spcPct val="100000"/>
              </a:lnSpc>
            </a:pPr>
            <a:r>
              <a:rPr lang="en-US" sz="2000" kern="0" dirty="0" smtClean="0"/>
              <a:t>Experimental </a:t>
            </a:r>
            <a:r>
              <a:rPr lang="en-US" sz="2000" kern="0" dirty="0"/>
              <a:t>C</a:t>
            </a:r>
            <a:r>
              <a:rPr lang="en-US" sz="2000" kern="0" dirty="0" smtClean="0"/>
              <a:t>ave</a:t>
            </a:r>
          </a:p>
        </p:txBody>
      </p:sp>
    </p:spTree>
    <p:extLst>
      <p:ext uri="{BB962C8B-B14F-4D97-AF65-F5344CB8AC3E}">
        <p14:creationId xmlns:p14="http://schemas.microsoft.com/office/powerpoint/2010/main" val="13475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9523413" y="7099646"/>
            <a:ext cx="755650" cy="390525"/>
          </a:xfrm>
        </p:spPr>
        <p:txBody>
          <a:bodyPr/>
          <a:lstStyle/>
          <a:p>
            <a:pPr>
              <a:defRPr/>
            </a:pPr>
            <a:fld id="{D1DDA903-8A95-4D9B-A873-83E86A308AF1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Obdélník 17"/>
          <p:cNvSpPr/>
          <p:nvPr/>
        </p:nvSpPr>
        <p:spPr>
          <a:xfrm>
            <a:off x="5724072" y="1762665"/>
            <a:ext cx="157766" cy="4375230"/>
          </a:xfrm>
          <a:prstGeom prst="rect">
            <a:avLst/>
          </a:prstGeom>
          <a:pattFill prst="horzBrick">
            <a:fgClr>
              <a:srgbClr val="CA6736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19" y="1603462"/>
            <a:ext cx="6393540" cy="4417179"/>
          </a:xfrm>
          <a:prstGeom prst="rect">
            <a:avLst/>
          </a:prstGeom>
        </p:spPr>
      </p:pic>
      <p:sp>
        <p:nvSpPr>
          <p:cNvPr id="10" name="Obdélník 10"/>
          <p:cNvSpPr/>
          <p:nvPr/>
        </p:nvSpPr>
        <p:spPr>
          <a:xfrm>
            <a:off x="7406383" y="1739762"/>
            <a:ext cx="1262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sample axis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14"/>
          <p:cNvSpPr/>
          <p:nvPr/>
        </p:nvSpPr>
        <p:spPr>
          <a:xfrm rot="16200000">
            <a:off x="6142270" y="4954746"/>
            <a:ext cx="172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143F6A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 exchanger</a:t>
            </a:r>
            <a:endParaRPr lang="en-US" dirty="0">
              <a:solidFill>
                <a:srgbClr val="143F6A"/>
              </a:solidFill>
            </a:endParaRPr>
          </a:p>
        </p:txBody>
      </p:sp>
      <p:sp>
        <p:nvSpPr>
          <p:cNvPr id="12" name="Obousměrná svislá šipka 15"/>
          <p:cNvSpPr/>
          <p:nvPr/>
        </p:nvSpPr>
        <p:spPr>
          <a:xfrm>
            <a:off x="6375486" y="3579903"/>
            <a:ext cx="150471" cy="307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ousměrná svislá šipka 16"/>
          <p:cNvSpPr/>
          <p:nvPr/>
        </p:nvSpPr>
        <p:spPr>
          <a:xfrm>
            <a:off x="6410210" y="4971218"/>
            <a:ext cx="150471" cy="30763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římá spojnice se šipkou 19"/>
          <p:cNvCxnSpPr>
            <a:stCxn id="10" idx="2"/>
          </p:cNvCxnSpPr>
          <p:nvPr/>
        </p:nvCxnSpPr>
        <p:spPr>
          <a:xfrm flipH="1">
            <a:off x="7284987" y="2109094"/>
            <a:ext cx="752883" cy="631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21"/>
          <p:cNvSpPr/>
          <p:nvPr/>
        </p:nvSpPr>
        <p:spPr>
          <a:xfrm>
            <a:off x="5515632" y="6127622"/>
            <a:ext cx="56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</a:t>
            </a:r>
            <a:endParaRPr lang="en-US" dirty="0">
              <a:solidFill>
                <a:srgbClr val="990000"/>
              </a:solidFill>
            </a:endParaRPr>
          </a:p>
        </p:txBody>
      </p:sp>
      <p:sp>
        <p:nvSpPr>
          <p:cNvPr id="16" name="Obdélník 22"/>
          <p:cNvSpPr/>
          <p:nvPr/>
        </p:nvSpPr>
        <p:spPr>
          <a:xfrm>
            <a:off x="1290587" y="4552521"/>
            <a:ext cx="433194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Beam shaping optics: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vertically focusing guide with exchangeable end section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adjustable divergence slits (S1, S2)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adjustable slit S3 for gauge volume definition, variable distance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bdélník 23"/>
          <p:cNvSpPr/>
          <p:nvPr/>
        </p:nvSpPr>
        <p:spPr>
          <a:xfrm>
            <a:off x="4615014" y="2094556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dirty="0"/>
          </a:p>
        </p:txBody>
      </p:sp>
      <p:sp>
        <p:nvSpPr>
          <p:cNvPr id="18" name="Obdélník 24"/>
          <p:cNvSpPr/>
          <p:nvPr/>
        </p:nvSpPr>
        <p:spPr>
          <a:xfrm>
            <a:off x="6042247" y="2240503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dirty="0"/>
          </a:p>
        </p:txBody>
      </p:sp>
      <p:sp>
        <p:nvSpPr>
          <p:cNvPr id="19" name="Obdélník 25"/>
          <p:cNvSpPr/>
          <p:nvPr/>
        </p:nvSpPr>
        <p:spPr>
          <a:xfrm>
            <a:off x="6877503" y="2432640"/>
            <a:ext cx="407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dirty="0"/>
          </a:p>
        </p:txBody>
      </p:sp>
      <p:sp>
        <p:nvSpPr>
          <p:cNvPr id="20" name="Obdélník 4"/>
          <p:cNvSpPr/>
          <p:nvPr/>
        </p:nvSpPr>
        <p:spPr>
          <a:xfrm>
            <a:off x="5423165" y="6600704"/>
            <a:ext cx="2577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absorbing</a:t>
            </a:r>
            <a:r>
              <a:rPr lang="cs-CZ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endParaRPr lang="en-US" sz="1800" dirty="0"/>
          </a:p>
        </p:txBody>
      </p:sp>
      <p:cxnSp>
        <p:nvCxnSpPr>
          <p:cNvPr id="21" name="Přímá spojnice se šipkou 18"/>
          <p:cNvCxnSpPr/>
          <p:nvPr/>
        </p:nvCxnSpPr>
        <p:spPr>
          <a:xfrm flipV="1">
            <a:off x="6120091" y="5901994"/>
            <a:ext cx="190577" cy="7556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510301" y="371475"/>
            <a:ext cx="7158834" cy="560388"/>
          </a:xfrm>
        </p:spPr>
        <p:txBody>
          <a:bodyPr/>
          <a:lstStyle/>
          <a:p>
            <a:r>
              <a:rPr lang="de-DE" sz="3200" dirty="0" smtClean="0"/>
              <a:t>Neutron </a:t>
            </a:r>
            <a:r>
              <a:rPr lang="de-DE" sz="3200" dirty="0" err="1" smtClean="0"/>
              <a:t>Optics</a:t>
            </a:r>
            <a:r>
              <a:rPr lang="de-DE" sz="3200" dirty="0" smtClean="0"/>
              <a:t>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2000" b="0" dirty="0" err="1"/>
              <a:t>F</a:t>
            </a:r>
            <a:r>
              <a:rPr lang="de-DE" sz="2000" b="0" dirty="0" err="1" smtClean="0"/>
              <a:t>ocusing</a:t>
            </a:r>
            <a:r>
              <a:rPr lang="de-DE" sz="2000" b="0" dirty="0" smtClean="0"/>
              <a:t> </a:t>
            </a:r>
            <a:r>
              <a:rPr lang="de-DE" sz="2000" b="0" dirty="0"/>
              <a:t>G</a:t>
            </a:r>
            <a:r>
              <a:rPr lang="de-DE" sz="2000" b="0" dirty="0" smtClean="0"/>
              <a:t>uide</a:t>
            </a:r>
            <a:endParaRPr lang="de-DE" sz="2000" b="0" dirty="0"/>
          </a:p>
        </p:txBody>
      </p:sp>
      <p:pic>
        <p:nvPicPr>
          <p:cNvPr id="28" name="Obrázek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9" t="6723" r="38547" b="18140"/>
          <a:stretch/>
        </p:blipFill>
        <p:spPr bwMode="auto">
          <a:xfrm>
            <a:off x="8415710" y="5178992"/>
            <a:ext cx="1452633" cy="1317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Obrázek 2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1" t="6864" r="38441" b="17839"/>
          <a:stretch/>
        </p:blipFill>
        <p:spPr bwMode="auto">
          <a:xfrm>
            <a:off x="8375345" y="2400930"/>
            <a:ext cx="1471732" cy="1327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Obrázek 2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6649" r="39189" b="17845"/>
          <a:stretch/>
        </p:blipFill>
        <p:spPr bwMode="auto">
          <a:xfrm>
            <a:off x="8418040" y="3807147"/>
            <a:ext cx="1486187" cy="1339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Obdélník 25"/>
          <p:cNvSpPr/>
          <p:nvPr/>
        </p:nvSpPr>
        <p:spPr>
          <a:xfrm>
            <a:off x="8689063" y="2119380"/>
            <a:ext cx="10679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i="1" dirty="0" smtClean="0"/>
              <a:t>divergence</a:t>
            </a:r>
            <a:endParaRPr lang="cs-CZ" sz="1300" b="1" i="1" dirty="0"/>
          </a:p>
        </p:txBody>
      </p:sp>
      <p:grpSp>
        <p:nvGrpSpPr>
          <p:cNvPr id="27" name="Gruppieren 26"/>
          <p:cNvGrpSpPr/>
          <p:nvPr/>
        </p:nvGrpSpPr>
        <p:grpSpPr>
          <a:xfrm>
            <a:off x="6098079" y="3950280"/>
            <a:ext cx="748797" cy="811889"/>
            <a:chOff x="9784080" y="3858768"/>
            <a:chExt cx="393192" cy="393192"/>
          </a:xfrm>
        </p:grpSpPr>
        <p:cxnSp>
          <p:nvCxnSpPr>
            <p:cNvPr id="32" name="Gerade Verbindung 31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uppieren 33"/>
          <p:cNvGrpSpPr/>
          <p:nvPr/>
        </p:nvGrpSpPr>
        <p:grpSpPr>
          <a:xfrm>
            <a:off x="8737830" y="3869243"/>
            <a:ext cx="1025893" cy="1099545"/>
            <a:chOff x="9784080" y="3858768"/>
            <a:chExt cx="393192" cy="393192"/>
          </a:xfrm>
        </p:grpSpPr>
        <p:cxnSp>
          <p:nvCxnSpPr>
            <p:cNvPr id="35" name="Gerade Verbindung 34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7" name="Textfeld 36"/>
          <p:cNvSpPr txBox="1"/>
          <p:nvPr/>
        </p:nvSpPr>
        <p:spPr>
          <a:xfrm>
            <a:off x="238132" y="1353434"/>
            <a:ext cx="532863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World Class: only two options</a:t>
            </a:r>
            <a:endParaRPr lang="en-GB" sz="2800" b="1" dirty="0"/>
          </a:p>
        </p:txBody>
      </p:sp>
      <p:sp>
        <p:nvSpPr>
          <p:cNvPr id="38" name="Textfeld 37"/>
          <p:cNvSpPr txBox="1"/>
          <p:nvPr/>
        </p:nvSpPr>
        <p:spPr>
          <a:xfrm>
            <a:off x="207553" y="1361150"/>
            <a:ext cx="6260047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Cost Category: no guide exchanger</a:t>
            </a:r>
            <a:endParaRPr lang="en-GB" sz="2800" b="1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6096104" y="2547055"/>
            <a:ext cx="748797" cy="811889"/>
            <a:chOff x="9784080" y="3858768"/>
            <a:chExt cx="393192" cy="393192"/>
          </a:xfrm>
        </p:grpSpPr>
        <p:cxnSp>
          <p:nvCxnSpPr>
            <p:cNvPr id="40" name="Gerade Verbindung 39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 Verbindung 40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uppieren 41"/>
          <p:cNvGrpSpPr/>
          <p:nvPr/>
        </p:nvGrpSpPr>
        <p:grpSpPr>
          <a:xfrm>
            <a:off x="8735855" y="2466018"/>
            <a:ext cx="1025893" cy="1099545"/>
            <a:chOff x="9784080" y="3858768"/>
            <a:chExt cx="393192" cy="393192"/>
          </a:xfrm>
        </p:grpSpPr>
        <p:cxnSp>
          <p:nvCxnSpPr>
            <p:cNvPr id="43" name="Gerade Verbindung 42"/>
            <p:cNvCxnSpPr/>
            <p:nvPr/>
          </p:nvCxnSpPr>
          <p:spPr bwMode="auto">
            <a:xfrm>
              <a:off x="9784080" y="3858768"/>
              <a:ext cx="393192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/>
          </p:nvCxnSpPr>
          <p:spPr bwMode="auto">
            <a:xfrm flipH="1">
              <a:off x="9784080" y="3858768"/>
              <a:ext cx="390144" cy="393192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919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</p:bldLst>
  </p:timing>
</p:sld>
</file>

<file path=ppt/theme/theme1.xml><?xml version="1.0" encoding="utf-8"?>
<a:theme xmlns:a="http://schemas.openxmlformats.org/drawingml/2006/main" name="hzg_deutsch_v2">
  <a:themeElements>
    <a:clrScheme name="hzg_deutsch_v2 1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98D4"/>
      </a:accent1>
      <a:accent2>
        <a:srgbClr val="5F5F5F"/>
      </a:accent2>
      <a:accent3>
        <a:srgbClr val="FFFFFF"/>
      </a:accent3>
      <a:accent4>
        <a:srgbClr val="000000"/>
      </a:accent4>
      <a:accent5>
        <a:srgbClr val="AACAE6"/>
      </a:accent5>
      <a:accent6>
        <a:srgbClr val="555555"/>
      </a:accent6>
      <a:hlink>
        <a:srgbClr val="B2B2B2"/>
      </a:hlink>
      <a:folHlink>
        <a:srgbClr val="DDDDDD"/>
      </a:folHlink>
    </a:clrScheme>
    <a:fontScheme name="hzg_deutsch_v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174625" marR="0" indent="-174625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zg_deutsch_v2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8D4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AACAE6"/>
        </a:accent5>
        <a:accent6>
          <a:srgbClr val="555555"/>
        </a:accent6>
        <a:hlink>
          <a:srgbClr val="B2B2B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hzg_deutsch_v2</Template>
  <TotalTime>0</TotalTime>
  <Words>3344</Words>
  <Application>Microsoft Office PowerPoint</Application>
  <PresentationFormat>Benutzerdefiniert</PresentationFormat>
  <Paragraphs>1295</Paragraphs>
  <Slides>58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0" baseType="lpstr">
      <vt:lpstr>hzg_deutsch_v2</vt:lpstr>
      <vt:lpstr>Image</vt:lpstr>
      <vt:lpstr>BEER – Scopes &amp; Budget </vt:lpstr>
      <vt:lpstr>PowerPoint-Präsentation</vt:lpstr>
      <vt:lpstr>PowerPoint-Präsentation</vt:lpstr>
      <vt:lpstr>Neutron Optics  Monolith Insert</vt:lpstr>
      <vt:lpstr>Neutron Optics   Guide Profile</vt:lpstr>
      <vt:lpstr>Neutron Optics   Performance</vt:lpstr>
      <vt:lpstr>PowerPoint-Präsentation</vt:lpstr>
      <vt:lpstr>PowerPoint-Präsentation</vt:lpstr>
      <vt:lpstr>Neutron Optics  Focusing Guide</vt:lpstr>
      <vt:lpstr>01 Shielding &amp; 02 Neutron Optics Budget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03 Choppers  Budget</vt:lpstr>
      <vt:lpstr>PowerPoint-Präsentation</vt:lpstr>
      <vt:lpstr>Sample Environment Overview</vt:lpstr>
      <vt:lpstr>04 Sample Environment   Budget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05 Detectors   Budget</vt:lpstr>
      <vt:lpstr>05 Detectors  Budget</vt:lpstr>
      <vt:lpstr>05 Detectors  Budget</vt:lpstr>
      <vt:lpstr>PowerPoint-Präsentation</vt:lpstr>
      <vt:lpstr>08 Instrument Specific  Technical Equipment Overview</vt:lpstr>
      <vt:lpstr>08 Instrument Specific  Technical Equipment Budget</vt:lpstr>
      <vt:lpstr>PowerPoint-Präsentation</vt:lpstr>
      <vt:lpstr>PowerPoint-Präsentation</vt:lpstr>
      <vt:lpstr>PowerPoint-Präsentation</vt:lpstr>
      <vt:lpstr>09 Instrument Infrastructure  Budget</vt:lpstr>
      <vt:lpstr>PowerPoint-Präsentation</vt:lpstr>
      <vt:lpstr>Others – Budget (06 DMSC, 07 MCA, 10 Vacuum &amp; 11 PSS)</vt:lpstr>
      <vt:lpstr>Cost Category Instrument  Summary</vt:lpstr>
      <vt:lpstr>Cost Category Instrument  Upgrade &amp; Staging</vt:lpstr>
      <vt:lpstr>PowerPoint-Präsentation</vt:lpstr>
      <vt:lpstr>PowerPoint-Präsentation</vt:lpstr>
      <vt:lpstr>PowerPoint-Präsentation</vt:lpstr>
      <vt:lpstr>BEER Instrument   Performance Summary</vt:lpstr>
      <vt:lpstr>BEER Instrument   Performance Summary</vt:lpstr>
      <vt:lpstr>BEER Instrument   Scientific Scope</vt:lpstr>
      <vt:lpstr>BEER Instrument  System Requirements</vt:lpstr>
      <vt:lpstr>BEER Instrument   System Requirements</vt:lpstr>
      <vt:lpstr>BEER Instrument   Budget Summary</vt:lpstr>
      <vt:lpstr>PowerPoint-Präsentation</vt:lpstr>
    </vt:vector>
  </TitlesOfParts>
  <Company>GKSS-Forschungszentrum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Anlass</dc:title>
  <dc:creator>Staron</dc:creator>
  <dc:description>Template: 2010-10-14</dc:description>
  <cp:lastModifiedBy>Fenske,  Jochen</cp:lastModifiedBy>
  <cp:revision>626</cp:revision>
  <dcterms:created xsi:type="dcterms:W3CDTF">2012-04-04T11:36:48Z</dcterms:created>
  <dcterms:modified xsi:type="dcterms:W3CDTF">2016-10-13T13:19:22Z</dcterms:modified>
</cp:coreProperties>
</file>