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7"/>
  </p:notesMasterIdLst>
  <p:sldIdLst>
    <p:sldId id="306" r:id="rId3"/>
    <p:sldId id="303" r:id="rId4"/>
    <p:sldId id="308" r:id="rId5"/>
    <p:sldId id="270" r:id="rId6"/>
    <p:sldId id="274" r:id="rId7"/>
    <p:sldId id="275" r:id="rId8"/>
    <p:sldId id="277" r:id="rId9"/>
    <p:sldId id="278" r:id="rId10"/>
    <p:sldId id="286" r:id="rId11"/>
    <p:sldId id="284" r:id="rId12"/>
    <p:sldId id="287" r:id="rId13"/>
    <p:sldId id="276" r:id="rId14"/>
    <p:sldId id="299" r:id="rId15"/>
    <p:sldId id="316" r:id="rId16"/>
    <p:sldId id="269" r:id="rId17"/>
    <p:sldId id="290" r:id="rId18"/>
    <p:sldId id="289" r:id="rId19"/>
    <p:sldId id="288" r:id="rId20"/>
    <p:sldId id="291" r:id="rId21"/>
    <p:sldId id="292" r:id="rId22"/>
    <p:sldId id="302" r:id="rId23"/>
    <p:sldId id="317" r:id="rId24"/>
    <p:sldId id="318" r:id="rId25"/>
    <p:sldId id="267" r:id="rId26"/>
    <p:sldId id="293" r:id="rId27"/>
    <p:sldId id="294" r:id="rId28"/>
    <p:sldId id="296" r:id="rId29"/>
    <p:sldId id="295" r:id="rId30"/>
    <p:sldId id="301" r:id="rId31"/>
    <p:sldId id="298" r:id="rId32"/>
    <p:sldId id="312" r:id="rId33"/>
    <p:sldId id="313" r:id="rId34"/>
    <p:sldId id="314" r:id="rId35"/>
    <p:sldId id="31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59" y="-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A9828-C4D0-4F18-9B4C-C9BB5D773E39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00BE0-6C54-4AE2-916C-FFAFF9750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49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55CA5-400F-4801-A343-21A09FDB7B0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486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F2F2-DD7F-4118-9ABF-DDAA44440F07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DAE7-C3F6-442F-BE49-4BC89C1F8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726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F2F2-DD7F-4118-9ABF-DDAA44440F07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DAE7-C3F6-442F-BE49-4BC89C1F8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12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F2F2-DD7F-4118-9ABF-DDAA44440F07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DAE7-C3F6-442F-BE49-4BC89C1F8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29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" y="188640"/>
            <a:ext cx="9144000" cy="79136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C570B0-0CB9-4DCA-B913-96A90A14A75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55576" y="1124744"/>
            <a:ext cx="7777237" cy="4391819"/>
          </a:xfrm>
        </p:spPr>
        <p:txBody>
          <a:bodyPr/>
          <a:lstStyle>
            <a:lvl1pPr>
              <a:defRPr i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705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527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803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" y="188640"/>
            <a:ext cx="9144000" cy="79136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21755-1974-484A-90A1-3D0ED6B05FD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55576" y="1124744"/>
            <a:ext cx="7777237" cy="4391819"/>
          </a:xfrm>
        </p:spPr>
        <p:txBody>
          <a:bodyPr/>
          <a:lstStyle>
            <a:lvl1pPr>
              <a:defRPr i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640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21755-1974-484A-90A1-3D0ED6B05FD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3568" y="1196752"/>
            <a:ext cx="7992120" cy="424837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96" y="188640"/>
            <a:ext cx="9144000" cy="79136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78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5363"/>
            <a:ext cx="9144000" cy="64735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21755-1974-484A-90A1-3D0ED6B05FD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55577" y="1052736"/>
            <a:ext cx="3816424" cy="360040"/>
          </a:xfr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lang="en-GB" sz="2000" i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716016" y="1052736"/>
            <a:ext cx="3816424" cy="360040"/>
          </a:xfr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lang="en-GB" sz="2000" i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55577" y="1412107"/>
            <a:ext cx="3816424" cy="4104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16016" y="1412776"/>
            <a:ext cx="3816424" cy="4104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9728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21755-1974-484A-90A1-3D0ED6B05FD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6" y="188640"/>
            <a:ext cx="9144000" cy="79136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027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21755-1974-484A-90A1-3D0ED6B05FD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2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F2F2-DD7F-4118-9ABF-DDAA44440F07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DAE7-C3F6-442F-BE49-4BC89C1F8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60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F2F2-DD7F-4118-9ABF-DDAA44440F07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DAE7-C3F6-442F-BE49-4BC89C1F8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30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F2F2-DD7F-4118-9ABF-DDAA44440F07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DAE7-C3F6-442F-BE49-4BC89C1F8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925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F2F2-DD7F-4118-9ABF-DDAA44440F07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DAE7-C3F6-442F-BE49-4BC89C1F8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57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F2F2-DD7F-4118-9ABF-DDAA44440F07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DAE7-C3F6-442F-BE49-4BC89C1F8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53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F2F2-DD7F-4118-9ABF-DDAA44440F07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DAE7-C3F6-442F-BE49-4BC89C1F8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26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F2F2-DD7F-4118-9ABF-DDAA44440F07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DAE7-C3F6-442F-BE49-4BC89C1F8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35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F2F2-DD7F-4118-9ABF-DDAA44440F07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DAE7-C3F6-442F-BE49-4BC89C1F8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77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EF2F2-DD7F-4118-9ABF-DDAA44440F07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DAE7-C3F6-442F-BE49-4BC89C1F8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42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682" y="6043631"/>
            <a:ext cx="2747060" cy="596286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3568" y="1537494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</p:txBody>
      </p:sp>
      <p:pic>
        <p:nvPicPr>
          <p:cNvPr id="5127" name="Picture 7" descr="ESS_Logo_Frugal_Blue_cmyk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48164"/>
            <a:ext cx="1368152" cy="73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746648" y="63417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455968" y="6486525"/>
            <a:ext cx="688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221755-1974-484A-90A1-3D0ED6B05FD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98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39652" y="1232756"/>
            <a:ext cx="63367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chemeClr val="bg1">
                    <a:lumMod val="65000"/>
                  </a:schemeClr>
                </a:solidFill>
              </a:rPr>
              <a:t>ESS Freia</a:t>
            </a:r>
          </a:p>
          <a:p>
            <a:pPr algn="ctr"/>
            <a:r>
              <a:rPr lang="en-GB" sz="6600" dirty="0" smtClean="0">
                <a:solidFill>
                  <a:schemeClr val="bg1">
                    <a:lumMod val="65000"/>
                  </a:schemeClr>
                </a:solidFill>
              </a:rPr>
              <a:t>Scope Setting</a:t>
            </a:r>
            <a:endParaRPr lang="en-GB" sz="6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5756" y="3969060"/>
            <a:ext cx="4572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ESS - Lund - 17/10/2016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8963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:\projects\ESS Freia\Meetings\Scope setting\presentation\out of bunke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4218"/>
            <a:ext cx="8896326" cy="436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 </a:t>
            </a:r>
            <a:r>
              <a:rPr lang="en-GB" sz="2800" dirty="0" smtClean="0"/>
              <a:t> OPTION 1 Cost Category</a:t>
            </a:r>
            <a:endParaRPr lang="en-GB" sz="28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195736" y="2708920"/>
            <a:ext cx="0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53888" y="4668051"/>
            <a:ext cx="2916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GB" dirty="0">
                <a:solidFill>
                  <a:srgbClr val="000000"/>
                </a:solidFill>
              </a:rPr>
              <a:t>Steel </a:t>
            </a:r>
            <a:r>
              <a:rPr lang="en-GB" dirty="0" smtClean="0">
                <a:solidFill>
                  <a:srgbClr val="000000"/>
                </a:solidFill>
              </a:rPr>
              <a:t>€355k</a:t>
            </a:r>
            <a:endParaRPr lang="en-GB" sz="3200" dirty="0">
              <a:latin typeface="Arial"/>
            </a:endParaRPr>
          </a:p>
          <a:p>
            <a:pPr fontAlgn="b"/>
            <a:r>
              <a:rPr lang="en-GB" dirty="0" smtClean="0">
                <a:solidFill>
                  <a:srgbClr val="000000"/>
                </a:solidFill>
              </a:rPr>
              <a:t>Concrete €56k</a:t>
            </a:r>
            <a:endParaRPr lang="en-GB" sz="3200" dirty="0">
              <a:latin typeface="Arial"/>
            </a:endParaRPr>
          </a:p>
          <a:p>
            <a:pPr fontAlgn="b"/>
            <a:r>
              <a:rPr lang="en-GB" dirty="0" smtClean="0">
                <a:solidFill>
                  <a:srgbClr val="000000"/>
                </a:solidFill>
              </a:rPr>
              <a:t>Boron Collimation €11k</a:t>
            </a:r>
            <a:endParaRPr lang="en-GB" sz="3200" dirty="0">
              <a:latin typeface="Arial"/>
            </a:endParaRPr>
          </a:p>
          <a:p>
            <a:pPr fontAlgn="b"/>
            <a:endParaRPr lang="en-GB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:\projects\ESS Freia\Meetings\Scope setting\presentation\out of bunke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4218"/>
            <a:ext cx="8896326" cy="436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 </a:t>
            </a:r>
            <a:r>
              <a:rPr lang="en-GB" sz="2800" dirty="0" smtClean="0"/>
              <a:t> OPTION 1 Cost Category</a:t>
            </a:r>
            <a:endParaRPr lang="en-GB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554918" y="3483006"/>
            <a:ext cx="36004" cy="2142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12360" y="3176972"/>
            <a:ext cx="72008" cy="259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44108" y="5805264"/>
            <a:ext cx="2916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"/>
            <a:r>
              <a:rPr lang="en-GB" dirty="0" smtClean="0">
                <a:solidFill>
                  <a:srgbClr val="000000"/>
                </a:solidFill>
              </a:rPr>
              <a:t>Cave €500k</a:t>
            </a:r>
          </a:p>
          <a:p>
            <a:pPr algn="r" fontAlgn="b"/>
            <a:r>
              <a:rPr lang="en-GB" dirty="0" err="1" smtClean="0">
                <a:solidFill>
                  <a:srgbClr val="000000"/>
                </a:solidFill>
              </a:rPr>
              <a:t>Beamstop</a:t>
            </a:r>
            <a:r>
              <a:rPr lang="en-GB" dirty="0" smtClean="0">
                <a:solidFill>
                  <a:srgbClr val="000000"/>
                </a:solidFill>
              </a:rPr>
              <a:t> €222k</a:t>
            </a:r>
          </a:p>
          <a:p>
            <a:pPr algn="r" fontAlgn="b"/>
            <a:r>
              <a:rPr lang="en-GB" dirty="0" smtClean="0">
                <a:solidFill>
                  <a:srgbClr val="000000"/>
                </a:solidFill>
              </a:rPr>
              <a:t>Access &amp; Flooring €111k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451909" y="5553236"/>
            <a:ext cx="4141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"/>
            <a:r>
              <a:rPr lang="en-GB" dirty="0" smtClean="0">
                <a:solidFill>
                  <a:srgbClr val="000000"/>
                </a:solidFill>
              </a:rPr>
              <a:t>Detector 300mm helium tube €5k</a:t>
            </a:r>
          </a:p>
          <a:p>
            <a:pPr algn="r" fontAlgn="b"/>
            <a:r>
              <a:rPr lang="en-GB" dirty="0" smtClean="0">
                <a:solidFill>
                  <a:srgbClr val="000000"/>
                </a:solidFill>
              </a:rPr>
              <a:t>Motion system (z) €22k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842030" y="3320988"/>
            <a:ext cx="36004" cy="1746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79912" y="2708920"/>
            <a:ext cx="36004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51620" y="504821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"/>
            <a:r>
              <a:rPr lang="en-GB" dirty="0" smtClean="0">
                <a:solidFill>
                  <a:srgbClr val="000000"/>
                </a:solidFill>
              </a:rPr>
              <a:t>Sample table €44k (no precision alignment)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314012" y="4554125"/>
            <a:ext cx="414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"/>
            <a:r>
              <a:rPr lang="en-GB" dirty="0" smtClean="0">
                <a:solidFill>
                  <a:srgbClr val="000000"/>
                </a:solidFill>
              </a:rPr>
              <a:t>XY slits sets €67k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93123" y="584684"/>
            <a:ext cx="371998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2400" dirty="0" smtClean="0"/>
              <a:t>No offline sample prep area</a:t>
            </a:r>
          </a:p>
          <a:p>
            <a:pPr algn="r"/>
            <a:r>
              <a:rPr lang="en-GB" sz="2400" dirty="0" smtClean="0"/>
              <a:t>No hutch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8412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  <p:bldP spid="19" grpId="0"/>
      <p:bldP spid="20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 </a:t>
            </a:r>
            <a:r>
              <a:rPr lang="en-GB" sz="2800" dirty="0" smtClean="0"/>
              <a:t> OPTION 1 Cost Category</a:t>
            </a:r>
            <a:endParaRPr lang="en-GB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943872"/>
              </p:ext>
            </p:extLst>
          </p:nvPr>
        </p:nvGraphicFramePr>
        <p:xfrm>
          <a:off x="107504" y="656692"/>
          <a:ext cx="8820980" cy="5940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9910"/>
                <a:gridCol w="815995"/>
                <a:gridCol w="1077114"/>
                <a:gridCol w="799675"/>
                <a:gridCol w="1157926"/>
                <a:gridCol w="792088"/>
                <a:gridCol w="1008112"/>
                <a:gridCol w="1440160"/>
              </a:tblGrid>
              <a:tr h="86516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01 Phase 1</a:t>
                      </a:r>
                      <a:endParaRPr lang="en-GB" sz="16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02 Project Management &amp; Integration</a:t>
                      </a:r>
                      <a:endParaRPr lang="en-GB" sz="16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03 Design</a:t>
                      </a:r>
                      <a:endParaRPr lang="en-GB" sz="16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04 Procurement &amp; Fabrication</a:t>
                      </a:r>
                      <a:endParaRPr lang="en-GB" sz="16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05 Installation</a:t>
                      </a:r>
                      <a:endParaRPr lang="en-GB" sz="16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06 Cold Commissioning</a:t>
                      </a:r>
                      <a:endParaRPr lang="en-GB" sz="16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Total</a:t>
                      </a:r>
                      <a:endParaRPr lang="en-GB" sz="16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</a:tr>
              <a:tr h="22816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01 Shielding</a:t>
                      </a:r>
                      <a:endParaRPr lang="en-GB" sz="12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€ 1,743,490</a:t>
                      </a:r>
                      <a:endParaRPr lang="en-GB" sz="14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€ 1,743,490</a:t>
                      </a:r>
                      <a:endParaRPr lang="en-GB" sz="16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</a:tr>
              <a:tr h="22816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02 Neutron Optics</a:t>
                      </a:r>
                      <a:endParaRPr lang="en-GB" sz="12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€ 2,100,000</a:t>
                      </a:r>
                      <a:endParaRPr lang="en-GB" sz="14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€ 2,100,000</a:t>
                      </a:r>
                      <a:endParaRPr lang="en-GB" sz="16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</a:tr>
              <a:tr h="22816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03 Choppers</a:t>
                      </a:r>
                      <a:endParaRPr lang="en-GB" sz="12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€ 0</a:t>
                      </a:r>
                      <a:endParaRPr lang="en-GB" sz="14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€ 0</a:t>
                      </a:r>
                      <a:endParaRPr lang="en-GB" sz="16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</a:tr>
              <a:tr h="23106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04 Sample Environment</a:t>
                      </a:r>
                      <a:endParaRPr lang="en-GB" sz="12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€ 0</a:t>
                      </a:r>
                      <a:endParaRPr lang="en-GB" sz="14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</a:tr>
              <a:tr h="42161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05 Detector and Beam Monitors</a:t>
                      </a:r>
                      <a:endParaRPr lang="en-GB" sz="12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€ 128,400</a:t>
                      </a:r>
                      <a:endParaRPr lang="en-GB" sz="14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€ 128,400</a:t>
                      </a:r>
                      <a:endParaRPr lang="en-GB" sz="16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</a:tr>
              <a:tr h="42161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06 Data Acquisition and Analysis</a:t>
                      </a:r>
                      <a:endParaRPr lang="en-GB" sz="12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€ 0</a:t>
                      </a:r>
                      <a:endParaRPr lang="en-GB" sz="14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€ 0</a:t>
                      </a:r>
                      <a:endParaRPr lang="en-GB" sz="16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</a:tr>
              <a:tr h="42161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07 Motion Control and Automation</a:t>
                      </a:r>
                      <a:endParaRPr lang="en-GB" sz="12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€ 133,200</a:t>
                      </a:r>
                      <a:endParaRPr lang="en-GB" sz="14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€ 133,200</a:t>
                      </a:r>
                      <a:endParaRPr lang="en-GB" sz="16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</a:tr>
              <a:tr h="42161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08 Instrument Specific Technical Equipment</a:t>
                      </a:r>
                      <a:endParaRPr lang="en-GB" sz="12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€ 27,750</a:t>
                      </a:r>
                      <a:endParaRPr lang="en-GB" sz="14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€ 27,750</a:t>
                      </a:r>
                      <a:endParaRPr lang="en-GB" sz="16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</a:tr>
              <a:tr h="42161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09 Instrument Infrastructure</a:t>
                      </a:r>
                      <a:endParaRPr lang="en-GB" sz="12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€ 573,900</a:t>
                      </a:r>
                      <a:endParaRPr lang="en-GB" sz="14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€ 573,900</a:t>
                      </a:r>
                      <a:endParaRPr lang="en-GB" sz="16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</a:tr>
              <a:tr h="22816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10 Vacuum</a:t>
                      </a:r>
                      <a:endParaRPr lang="en-GB" sz="12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€ 0</a:t>
                      </a:r>
                      <a:endParaRPr lang="en-GB" sz="14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</a:tr>
              <a:tr h="22816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11 PSS</a:t>
                      </a:r>
                      <a:endParaRPr lang="en-GB" sz="12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€ 133,200</a:t>
                      </a:r>
                      <a:endParaRPr lang="en-GB" sz="14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€ 133,200</a:t>
                      </a:r>
                      <a:endParaRPr lang="en-GB" sz="16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</a:tr>
              <a:tr h="252519"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mbria"/>
                      </a:endParaRPr>
                    </a:p>
                  </a:txBody>
                  <a:tcPr marL="62715" marR="62715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62715" marR="62715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62715" marR="62715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62715" marR="62715" marT="0" marB="0" anchor="b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Cambria"/>
                      </a:endParaRPr>
                    </a:p>
                  </a:txBody>
                  <a:tcPr marL="62715" marR="62715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62715" marR="62715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62715" marR="62715" marT="0" marB="0" anchor="b"/>
                </a:tc>
                <a:tc>
                  <a:txBody>
                    <a:bodyPr/>
                    <a:lstStyle/>
                    <a:p>
                      <a:endParaRPr lang="en-GB" sz="1600" dirty="0">
                        <a:effectLst/>
                        <a:latin typeface="Cambria"/>
                      </a:endParaRPr>
                    </a:p>
                  </a:txBody>
                  <a:tcPr marL="62715" marR="62715" marT="0" marB="0" anchor="b"/>
                </a:tc>
              </a:tr>
              <a:tr h="22816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Labour &amp; Travel (Cost)</a:t>
                      </a:r>
                      <a:endParaRPr lang="en-GB" sz="12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€ 3,342,000</a:t>
                      </a:r>
                      <a:endParaRPr lang="en-GB" sz="16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</a:tr>
              <a:tr h="252519"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mbria"/>
                      </a:endParaRPr>
                    </a:p>
                  </a:txBody>
                  <a:tcPr marL="62715" marR="62715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62715" marR="62715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62715" marR="62715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62715" marR="62715" marT="0" marB="0" anchor="b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Cambria"/>
                      </a:endParaRPr>
                    </a:p>
                  </a:txBody>
                  <a:tcPr marL="62715" marR="62715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62715" marR="62715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62715" marR="62715" marT="0" marB="0" anchor="b"/>
                </a:tc>
                <a:tc>
                  <a:txBody>
                    <a:bodyPr/>
                    <a:lstStyle/>
                    <a:p>
                      <a:endParaRPr lang="en-GB" sz="1600" dirty="0">
                        <a:effectLst/>
                        <a:latin typeface="Cambria"/>
                      </a:endParaRPr>
                    </a:p>
                  </a:txBody>
                  <a:tcPr marL="62715" marR="62715" marT="0" marB="0" anchor="b"/>
                </a:tc>
              </a:tr>
              <a:tr h="23902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12 Contingency</a:t>
                      </a:r>
                      <a:endParaRPr lang="en-GB" sz="12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€ 818,194</a:t>
                      </a:r>
                      <a:endParaRPr lang="en-GB" sz="16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</a:tr>
              <a:tr h="252519"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mbria"/>
                      </a:endParaRPr>
                    </a:p>
                  </a:txBody>
                  <a:tcPr marL="62715" marR="62715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62715" marR="62715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62715" marR="62715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62715" marR="62715" marT="0" marB="0" anchor="b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Cambria"/>
                      </a:endParaRPr>
                    </a:p>
                  </a:txBody>
                  <a:tcPr marL="62715" marR="62715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62715" marR="62715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62715" marR="62715" marT="0" marB="0" anchor="b"/>
                </a:tc>
                <a:tc>
                  <a:txBody>
                    <a:bodyPr/>
                    <a:lstStyle/>
                    <a:p>
                      <a:endParaRPr lang="en-GB" sz="1600" dirty="0">
                        <a:effectLst/>
                        <a:latin typeface="Cambria"/>
                      </a:endParaRPr>
                    </a:p>
                  </a:txBody>
                  <a:tcPr marL="62715" marR="62715" marT="0" marB="0" anchor="b"/>
                </a:tc>
              </a:tr>
              <a:tr h="37082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Total</a:t>
                      </a:r>
                      <a:endParaRPr lang="en-GB" sz="12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€ 0</a:t>
                      </a:r>
                      <a:endParaRPr lang="en-GB" sz="24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€ 0</a:t>
                      </a:r>
                      <a:endParaRPr lang="en-GB" sz="24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€ 0</a:t>
                      </a:r>
                      <a:endParaRPr lang="en-GB" sz="24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€ 4,839,940</a:t>
                      </a:r>
                      <a:endParaRPr lang="en-GB" sz="14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€ 0</a:t>
                      </a:r>
                      <a:endParaRPr lang="en-GB" sz="24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€ 0</a:t>
                      </a:r>
                      <a:endParaRPr lang="en-GB" sz="24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€ 9,000,134</a:t>
                      </a:r>
                      <a:endParaRPr lang="en-GB" sz="16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2715" marR="6271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54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465762"/>
              </p:ext>
            </p:extLst>
          </p:nvPr>
        </p:nvGraphicFramePr>
        <p:xfrm>
          <a:off x="899592" y="440668"/>
          <a:ext cx="4068452" cy="5897657"/>
        </p:xfrm>
        <a:graphic>
          <a:graphicData uri="http://schemas.openxmlformats.org/drawingml/2006/table">
            <a:tbl>
              <a:tblPr/>
              <a:tblGrid>
                <a:gridCol w="2782913"/>
                <a:gridCol w="1285539"/>
              </a:tblGrid>
              <a:tr h="26617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FREIA Cost Estimates in Euros</a:t>
                      </a:r>
                    </a:p>
                  </a:txBody>
                  <a:tcPr marL="2462" marR="2462" marT="24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046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ESS LIST</a:t>
                      </a:r>
                    </a:p>
                  </a:txBody>
                  <a:tcPr marL="2462" marR="2462" marT="2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OPTION 1</a:t>
                      </a:r>
                    </a:p>
                  </a:txBody>
                  <a:tcPr marL="2462" marR="2462" marT="2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Shielding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1,743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Neutron Optics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2,100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Choppers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-  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 Environment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-  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Detector and Beam Monitors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128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104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Acquisition and Analysis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-  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Motion Control and Automation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133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Instrument Specific Technical Equipment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28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Instrument Infrastructure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574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104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-  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PSS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133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Labour &amp; Travel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3,342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8,182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+ 10% contingency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9,000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64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Staff Costs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Option 1</a:t>
            </a:r>
          </a:p>
          <a:p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6984776" cy="445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25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145" y="540028"/>
            <a:ext cx="7738467" cy="288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 </a:t>
            </a:r>
            <a:r>
              <a:rPr lang="en-GB" sz="2800" dirty="0" smtClean="0"/>
              <a:t> OPTION 2 World Class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197514" y="3164681"/>
            <a:ext cx="87489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Inverted </a:t>
            </a:r>
            <a:r>
              <a:rPr lang="en-GB" dirty="0"/>
              <a:t>beam option (m=6 mirror)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Three-slit system for faster kinetics (10s-1min.)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Evacuated collimation changer for the above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Slit positions prepared for GISANS ~8m, ~6.5m and ~4m before </a:t>
            </a:r>
            <a:r>
              <a:rPr lang="en-GB" dirty="0" smtClean="0"/>
              <a:t>sample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Bandwidth, frame overlap and pulse-skipping choppers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1m Double disk counter-rotating at ~6.5 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1m Double disk counter-rotating at ~10 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1m Double disk counter-rotating at ~16 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WFM/frame overlap choppers for high-resolution option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1.3m WFM Double disk co-rotating at ~6.9 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1.3m FOC single disc at ~8.5m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1.3m FOC single disc at ~11m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1.3m FOC single disc at ~15.5 </a:t>
            </a:r>
            <a:r>
              <a:rPr lang="en-GB" dirty="0" smtClean="0"/>
              <a:t>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43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145" y="540028"/>
            <a:ext cx="7738467" cy="288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 </a:t>
            </a:r>
            <a:r>
              <a:rPr lang="en-GB" sz="2800" dirty="0" smtClean="0"/>
              <a:t> OPTION 2 World Class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180752" y="4473116"/>
            <a:ext cx="87489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30cm </a:t>
            </a:r>
            <a:r>
              <a:rPr lang="en-GB" dirty="0"/>
              <a:t>x 30cm 0.5mm x 2.5mm resolution </a:t>
            </a:r>
            <a:r>
              <a:rPr lang="en-GB" baseline="30000" dirty="0"/>
              <a:t>10</a:t>
            </a:r>
            <a:r>
              <a:rPr lang="en-GB" dirty="0"/>
              <a:t>B</a:t>
            </a:r>
            <a:r>
              <a:rPr lang="en-GB" baseline="30000" dirty="0"/>
              <a:t> </a:t>
            </a:r>
            <a:r>
              <a:rPr lang="en-GB" dirty="0"/>
              <a:t>detector at 3m from sample, movable ±400mm vertically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Vacuum </a:t>
            </a:r>
            <a:r>
              <a:rPr lang="en-GB" dirty="0"/>
              <a:t>flight path for above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Sample stage with ±200mm translation vertically and ±500mm horizontally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Two goniometers at sample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Sample environment</a:t>
            </a:r>
            <a:r>
              <a:rPr lang="en-GB" b="1" dirty="0"/>
              <a:t>: 392k€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109162" y="5648036"/>
            <a:ext cx="403244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option is easily upgradable to </a:t>
            </a:r>
            <a:r>
              <a:rPr lang="en-US" dirty="0" err="1" smtClean="0"/>
              <a:t>polarised</a:t>
            </a:r>
            <a:r>
              <a:rPr lang="en-US" dirty="0" smtClean="0"/>
              <a:t> NR and the full sample environment. GISANS upgrade would involve cave rebuild.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63357" y="3645024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lvl="0" defTabSz="914071"/>
            <a:r>
              <a:rPr lang="en-US" dirty="0">
                <a:solidFill>
                  <a:prstClr val="black"/>
                </a:solidFill>
              </a:rPr>
              <a:t>This option will meet most of Reflectometry science case (75%)</a:t>
            </a:r>
          </a:p>
        </p:txBody>
      </p:sp>
    </p:spTree>
    <p:extLst>
      <p:ext uri="{BB962C8B-B14F-4D97-AF65-F5344CB8AC3E}">
        <p14:creationId xmlns:p14="http://schemas.microsoft.com/office/powerpoint/2010/main" val="378817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 </a:t>
            </a:r>
            <a:r>
              <a:rPr lang="en-GB" sz="2800" dirty="0" smtClean="0"/>
              <a:t> OPTION 2 World Class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1500" y="605729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Cost estimate = €16.34M</a:t>
            </a:r>
          </a:p>
        </p:txBody>
      </p:sp>
      <p:pic>
        <p:nvPicPr>
          <p:cNvPr id="9219" name="Picture 3" descr="V:\projects\ESS Freia\Meetings\Scope setting\presentation\OPTION 2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23220"/>
            <a:ext cx="9144000" cy="531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4725144"/>
            <a:ext cx="403244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configuration meets the minimum requirements defined by the STAP as necessary for day 1.</a:t>
            </a:r>
          </a:p>
        </p:txBody>
      </p:sp>
    </p:spTree>
    <p:extLst>
      <p:ext uri="{BB962C8B-B14F-4D97-AF65-F5344CB8AC3E}">
        <p14:creationId xmlns:p14="http://schemas.microsoft.com/office/powerpoint/2010/main" val="80959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:\projects\ESS Freia\Meetings\Scope setting\presentation\bunker option 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6304" y="332656"/>
            <a:ext cx="9231005" cy="381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H="1">
            <a:off x="971600" y="1880828"/>
            <a:ext cx="756084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79102" y="2564904"/>
            <a:ext cx="69062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7" idx="1"/>
          </p:cNvCxnSpPr>
          <p:nvPr/>
        </p:nvCxnSpPr>
        <p:spPr>
          <a:xfrm>
            <a:off x="6516216" y="2816932"/>
            <a:ext cx="72008" cy="16136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19510" y="2997317"/>
            <a:ext cx="52490" cy="2255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88224" y="4261259"/>
            <a:ext cx="291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GB" sz="1600" dirty="0" smtClean="0">
                <a:solidFill>
                  <a:srgbClr val="000000"/>
                </a:solidFill>
              </a:rPr>
              <a:t>Heavy Shutter €375k</a:t>
            </a:r>
            <a:endParaRPr lang="en-GB" sz="2800" dirty="0">
              <a:latin typeface="Arial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707904" y="2055971"/>
            <a:ext cx="115167" cy="4397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23071" y="6165304"/>
            <a:ext cx="291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fr-FR" b="1" dirty="0" err="1" smtClean="0">
                <a:solidFill>
                  <a:srgbClr val="000000"/>
                </a:solidFill>
              </a:rPr>
              <a:t>Choppers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r>
              <a:rPr lang="fr-FR" b="1" dirty="0">
                <a:solidFill>
                  <a:srgbClr val="000000"/>
                </a:solidFill>
              </a:rPr>
              <a:t>€</a:t>
            </a:r>
            <a:r>
              <a:rPr lang="fr-FR" b="1" dirty="0" smtClean="0">
                <a:solidFill>
                  <a:srgbClr val="000000"/>
                </a:solidFill>
              </a:rPr>
              <a:t>2.93M</a:t>
            </a:r>
            <a:endParaRPr lang="en-GB" sz="3200" b="1" dirty="0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 </a:t>
            </a:r>
            <a:r>
              <a:rPr lang="en-GB" sz="2800" dirty="0" smtClean="0"/>
              <a:t> OPTION 2 World Class</a:t>
            </a:r>
            <a:endParaRPr lang="en-GB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120172" y="4667654"/>
            <a:ext cx="291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GB" sz="1600" dirty="0" smtClean="0">
                <a:solidFill>
                  <a:srgbClr val="000000"/>
                </a:solidFill>
              </a:rPr>
              <a:t>Bunker </a:t>
            </a:r>
            <a:r>
              <a:rPr lang="en-GB" sz="1600" dirty="0">
                <a:solidFill>
                  <a:srgbClr val="000000"/>
                </a:solidFill>
              </a:rPr>
              <a:t>Wall Plug </a:t>
            </a:r>
            <a:r>
              <a:rPr lang="en-GB" sz="1600" dirty="0" smtClean="0">
                <a:solidFill>
                  <a:srgbClr val="000000"/>
                </a:solidFill>
              </a:rPr>
              <a:t>Shielding €83k</a:t>
            </a:r>
            <a:endParaRPr lang="en-GB" sz="2800" dirty="0"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11960" y="5252429"/>
            <a:ext cx="2916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fr-FR" sz="1600" dirty="0" smtClean="0">
                <a:solidFill>
                  <a:srgbClr val="000000"/>
                </a:solidFill>
              </a:rPr>
              <a:t>Bunker </a:t>
            </a:r>
            <a:r>
              <a:rPr lang="fr-FR" sz="1600" dirty="0">
                <a:solidFill>
                  <a:srgbClr val="000000"/>
                </a:solidFill>
              </a:rPr>
              <a:t>Zone Component Support </a:t>
            </a:r>
            <a:r>
              <a:rPr lang="fr-FR" sz="1600" dirty="0" smtClean="0">
                <a:solidFill>
                  <a:srgbClr val="000000"/>
                </a:solidFill>
              </a:rPr>
              <a:t>Structures </a:t>
            </a:r>
            <a:r>
              <a:rPr lang="en-GB" sz="1600" b="1" dirty="0" smtClean="0">
                <a:solidFill>
                  <a:srgbClr val="000000"/>
                </a:solidFill>
              </a:rPr>
              <a:t>€100k</a:t>
            </a:r>
            <a:endParaRPr lang="en-GB" sz="2800" b="1" dirty="0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5516" y="4423333"/>
            <a:ext cx="36364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GB" sz="1600" dirty="0" smtClean="0">
                <a:solidFill>
                  <a:srgbClr val="000000"/>
                </a:solidFill>
              </a:rPr>
              <a:t>Guide €2.1M</a:t>
            </a:r>
          </a:p>
          <a:p>
            <a:pPr fontAlgn="b"/>
            <a:r>
              <a:rPr lang="en-GB" sz="1600" dirty="0">
                <a:solidFill>
                  <a:srgbClr val="000000"/>
                </a:solidFill>
              </a:rPr>
              <a:t>Guide Shielding (copper shroud) €</a:t>
            </a:r>
            <a:r>
              <a:rPr lang="en-GB" sz="1600" dirty="0" smtClean="0">
                <a:solidFill>
                  <a:srgbClr val="000000"/>
                </a:solidFill>
              </a:rPr>
              <a:t>50k</a:t>
            </a:r>
          </a:p>
          <a:p>
            <a:pPr fontAlgn="b"/>
            <a:r>
              <a:rPr lang="en-GB" sz="1600" dirty="0" smtClean="0">
                <a:solidFill>
                  <a:srgbClr val="000000"/>
                </a:solidFill>
              </a:rPr>
              <a:t>Guide collimation blocks €11k</a:t>
            </a:r>
          </a:p>
          <a:p>
            <a:pPr fontAlgn="b"/>
            <a:r>
              <a:rPr lang="en-GB" sz="1600" dirty="0">
                <a:solidFill>
                  <a:srgbClr val="000000"/>
                </a:solidFill>
              </a:rPr>
              <a:t>Bunker components activation shielding </a:t>
            </a:r>
            <a:r>
              <a:rPr lang="en-GB" sz="1600" b="1" dirty="0" smtClean="0">
                <a:solidFill>
                  <a:srgbClr val="000000"/>
                </a:solidFill>
              </a:rPr>
              <a:t>€50k</a:t>
            </a:r>
            <a:endParaRPr lang="en-GB" sz="1600" b="1" dirty="0" smtClean="0"/>
          </a:p>
          <a:p>
            <a:pPr fontAlgn="b"/>
            <a:endParaRPr lang="en-GB" sz="1600" dirty="0"/>
          </a:p>
          <a:p>
            <a:pPr fontAlgn="b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1785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:\projects\ESS Freia\Meetings\Scope setting\presentation\option2 sample ar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57417"/>
            <a:ext cx="8785026" cy="430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 </a:t>
            </a:r>
            <a:r>
              <a:rPr lang="en-GB" sz="2800" dirty="0" smtClean="0"/>
              <a:t> OPTION 2 World Class</a:t>
            </a:r>
            <a:endParaRPr lang="en-GB" sz="28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554918" y="3483006"/>
            <a:ext cx="36004" cy="2142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812360" y="3176972"/>
            <a:ext cx="72008" cy="259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51909" y="5553236"/>
            <a:ext cx="4141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"/>
            <a:r>
              <a:rPr lang="en-GB" b="1" dirty="0" smtClean="0">
                <a:solidFill>
                  <a:srgbClr val="000000"/>
                </a:solidFill>
              </a:rPr>
              <a:t>Detector 300mm Boron Blade €770k</a:t>
            </a:r>
          </a:p>
          <a:p>
            <a:pPr algn="r" fontAlgn="b"/>
            <a:r>
              <a:rPr lang="en-GB" b="1" dirty="0" smtClean="0">
                <a:solidFill>
                  <a:srgbClr val="000000"/>
                </a:solidFill>
              </a:rPr>
              <a:t>Motion system €111k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486656" y="2609909"/>
            <a:ext cx="36004" cy="2367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59832" y="1984666"/>
            <a:ext cx="39227" cy="2488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51620" y="5031524"/>
            <a:ext cx="414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"/>
            <a:r>
              <a:rPr lang="en-GB" b="1" dirty="0" smtClean="0">
                <a:solidFill>
                  <a:srgbClr val="000000"/>
                </a:solidFill>
              </a:rPr>
              <a:t>Sample Stack €416k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6111627"/>
            <a:ext cx="3420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O</a:t>
            </a:r>
            <a:r>
              <a:rPr lang="en-GB" sz="2000" b="1" dirty="0" smtClean="0"/>
              <a:t>ffline sample prep area </a:t>
            </a:r>
            <a:r>
              <a:rPr lang="en-GB" sz="2000" b="1" dirty="0" smtClean="0">
                <a:solidFill>
                  <a:srgbClr val="000000"/>
                </a:solidFill>
              </a:rPr>
              <a:t>€44k </a:t>
            </a:r>
          </a:p>
          <a:p>
            <a:r>
              <a:rPr lang="en-GB" sz="2000" b="1" dirty="0" smtClean="0"/>
              <a:t>Hutch </a:t>
            </a:r>
            <a:r>
              <a:rPr lang="en-GB" sz="2000" b="1" dirty="0" smtClean="0">
                <a:solidFill>
                  <a:srgbClr val="000000"/>
                </a:solidFill>
              </a:rPr>
              <a:t>€178k</a:t>
            </a:r>
            <a:endParaRPr lang="en-GB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-1042444" y="4041068"/>
            <a:ext cx="4141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"/>
            <a:r>
              <a:rPr lang="en-GB" b="1" dirty="0" smtClean="0">
                <a:solidFill>
                  <a:srgbClr val="000000"/>
                </a:solidFill>
              </a:rPr>
              <a:t>Guide </a:t>
            </a:r>
            <a:r>
              <a:rPr lang="en-GB" b="1" dirty="0">
                <a:solidFill>
                  <a:srgbClr val="000000"/>
                </a:solidFill>
              </a:rPr>
              <a:t>selector €</a:t>
            </a:r>
            <a:r>
              <a:rPr lang="en-GB" b="1" dirty="0" smtClean="0">
                <a:solidFill>
                  <a:srgbClr val="000000"/>
                </a:solidFill>
              </a:rPr>
              <a:t>222k</a:t>
            </a:r>
          </a:p>
          <a:p>
            <a:pPr algn="r" fontAlgn="b"/>
            <a:r>
              <a:rPr lang="en-GB" b="1" dirty="0">
                <a:solidFill>
                  <a:srgbClr val="000000"/>
                </a:solidFill>
              </a:rPr>
              <a:t>Fast Slits €194k</a:t>
            </a:r>
          </a:p>
          <a:p>
            <a:pPr algn="r" fontAlgn="b"/>
            <a:endParaRPr lang="en-GB" b="1" dirty="0" smtClean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44108" y="5805264"/>
            <a:ext cx="2916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"/>
            <a:r>
              <a:rPr lang="en-GB" dirty="0" smtClean="0">
                <a:solidFill>
                  <a:srgbClr val="000000"/>
                </a:solidFill>
              </a:rPr>
              <a:t>Cave €500k</a:t>
            </a:r>
          </a:p>
          <a:p>
            <a:pPr algn="r" fontAlgn="b"/>
            <a:r>
              <a:rPr lang="en-GB" dirty="0" err="1" smtClean="0">
                <a:solidFill>
                  <a:srgbClr val="000000"/>
                </a:solidFill>
              </a:rPr>
              <a:t>Beamstop</a:t>
            </a:r>
            <a:r>
              <a:rPr lang="en-GB" dirty="0" smtClean="0">
                <a:solidFill>
                  <a:srgbClr val="000000"/>
                </a:solidFill>
              </a:rPr>
              <a:t> €222k</a:t>
            </a:r>
          </a:p>
          <a:p>
            <a:pPr algn="r" fontAlgn="b"/>
            <a:r>
              <a:rPr lang="en-GB" dirty="0" smtClean="0">
                <a:solidFill>
                  <a:srgbClr val="000000"/>
                </a:solidFill>
              </a:rPr>
              <a:t>Access &amp; Flooring €111k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295360" y="3717032"/>
            <a:ext cx="1803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en-GB" dirty="0">
                <a:solidFill>
                  <a:srgbClr val="000000"/>
                </a:solidFill>
              </a:rPr>
              <a:t>XY slits sets €</a:t>
            </a:r>
            <a:r>
              <a:rPr lang="en-GB" dirty="0" smtClean="0">
                <a:solidFill>
                  <a:srgbClr val="000000"/>
                </a:solidFill>
              </a:rPr>
              <a:t>67k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2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Scope </a:t>
            </a:r>
            <a:r>
              <a:rPr lang="en-GB" dirty="0"/>
              <a:t>S</a:t>
            </a:r>
            <a:r>
              <a:rPr lang="en-GB" dirty="0" smtClean="0"/>
              <a:t>etting Data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Used data from phase II Instruments</a:t>
            </a:r>
          </a:p>
          <a:p>
            <a:pPr lvl="1"/>
            <a:r>
              <a:rPr lang="en-GB" dirty="0" smtClean="0"/>
              <a:t>Larmor</a:t>
            </a:r>
          </a:p>
          <a:p>
            <a:pPr lvl="1"/>
            <a:r>
              <a:rPr lang="en-GB" dirty="0" smtClean="0"/>
              <a:t>IMAT</a:t>
            </a:r>
          </a:p>
          <a:p>
            <a:pPr lvl="1"/>
            <a:r>
              <a:rPr lang="en-GB" dirty="0" err="1" smtClean="0"/>
              <a:t>ChipIR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Zoom</a:t>
            </a:r>
          </a:p>
          <a:p>
            <a:r>
              <a:rPr lang="en-GB" dirty="0" smtClean="0"/>
              <a:t>Used ESS Estimates where “required to”</a:t>
            </a:r>
          </a:p>
          <a:p>
            <a:r>
              <a:rPr lang="en-GB" dirty="0" smtClean="0"/>
              <a:t>Estimated additional cost for the “In Kind” element </a:t>
            </a:r>
          </a:p>
          <a:p>
            <a:endParaRPr lang="en-GB" dirty="0"/>
          </a:p>
          <a:p>
            <a:r>
              <a:rPr lang="en-GB" dirty="0" smtClean="0"/>
              <a:t>This is design work since May and the level of detail required is very high for the maturity of the design</a:t>
            </a:r>
          </a:p>
        </p:txBody>
      </p:sp>
    </p:spTree>
    <p:extLst>
      <p:ext uri="{BB962C8B-B14F-4D97-AF65-F5344CB8AC3E}">
        <p14:creationId xmlns:p14="http://schemas.microsoft.com/office/powerpoint/2010/main" val="50069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 </a:t>
            </a:r>
            <a:r>
              <a:rPr lang="en-GB" sz="2800" dirty="0" smtClean="0"/>
              <a:t> OPTION 2 World Class</a:t>
            </a:r>
            <a:endParaRPr lang="en-GB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500605"/>
              </p:ext>
            </p:extLst>
          </p:nvPr>
        </p:nvGraphicFramePr>
        <p:xfrm>
          <a:off x="287523" y="620688"/>
          <a:ext cx="8338749" cy="5929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7271"/>
                <a:gridCol w="828902"/>
                <a:gridCol w="906216"/>
                <a:gridCol w="1000257"/>
                <a:gridCol w="979963"/>
                <a:gridCol w="860198"/>
                <a:gridCol w="1011260"/>
                <a:gridCol w="994682"/>
              </a:tblGrid>
              <a:tr h="842491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01 Phase 1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02 Project Management &amp; Integration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03 Design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04 Procurement &amp; Fabrication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05 Installation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06 Cold Commissioning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Total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b"/>
                </a:tc>
              </a:tr>
              <a:tr h="209801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01 Shielding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€ 1,821,000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€ 1,821,000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</a:tr>
              <a:tr h="209801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02 Neutron Optics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€ 2,100,000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€ 2,100,000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</a:tr>
              <a:tr h="209801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03 Choppers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€ 3,014,000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€ 3,014,000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</a:tr>
              <a:tr h="21246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04 Sample Environment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€ 392,000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€ 392,000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</a:tr>
              <a:tr h="41056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05 Detector and Beam Monitors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€ 952,000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€ 952,000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</a:tr>
              <a:tr h="41056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06 Data Acquisition and Analysis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</a:tr>
              <a:tr h="41056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07 Motion Control and Automation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€ 1,010,000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€ 1,010,000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</a:tr>
              <a:tr h="41056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08 Instrument Specific Technical Equipment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€ 172,000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€ 172,000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</a:tr>
              <a:tr h="41056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09 Instrument Infrastructure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€ 1,201,000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€ 1,201,000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</a:tr>
              <a:tr h="209801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10 Vacuum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</a:tr>
              <a:tr h="209801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11 PSS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€ 133,000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€ 133,000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</a:tr>
              <a:tr h="209801"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</a:tr>
              <a:tr h="41056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Labour &amp; Travel (Cost)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€ 367,965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€ 320,790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€ 1,294,260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€ 1,929,180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€ 148,629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€ 4,060,824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</a:tr>
              <a:tr h="219791"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</a:tr>
              <a:tr h="219791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12 Contingency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€ 1,485,582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</a:tr>
              <a:tr h="229781"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</a:tr>
              <a:tr h="41056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Total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€ 367,965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€ 320,790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€ 1,294,260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€ 10,795,000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€ 1,929,180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€ 148,629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€ 16,341,406</a:t>
                      </a:r>
                      <a:endParaRPr lang="en-GB" sz="16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41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960457"/>
              </p:ext>
            </p:extLst>
          </p:nvPr>
        </p:nvGraphicFramePr>
        <p:xfrm>
          <a:off x="647564" y="404664"/>
          <a:ext cx="6516724" cy="5897657"/>
        </p:xfrm>
        <a:graphic>
          <a:graphicData uri="http://schemas.openxmlformats.org/drawingml/2006/table">
            <a:tbl>
              <a:tblPr/>
              <a:tblGrid>
                <a:gridCol w="2782913"/>
                <a:gridCol w="1285539"/>
                <a:gridCol w="1080120"/>
                <a:gridCol w="1368152"/>
              </a:tblGrid>
              <a:tr h="26617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FREIA Cost Estimates in Euros</a:t>
                      </a:r>
                    </a:p>
                  </a:txBody>
                  <a:tcPr marL="2462" marR="2462" marT="24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046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ESS LIST</a:t>
                      </a:r>
                    </a:p>
                  </a:txBody>
                  <a:tcPr marL="2462" marR="2462" marT="2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OPTION 1</a:t>
                      </a:r>
                    </a:p>
                  </a:txBody>
                  <a:tcPr marL="2462" marR="2462" marT="2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</a:t>
                      </a:r>
                    </a:p>
                  </a:txBody>
                  <a:tcPr marL="2462" marR="2462" marT="2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OPTION 2</a:t>
                      </a:r>
                    </a:p>
                  </a:txBody>
                  <a:tcPr marL="2462" marR="2462" marT="2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Shielding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1,743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78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1,821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Neutron Optics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2,100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-  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2,100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Choppers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-  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3,014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3,014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 Environment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-  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392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392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Detector and Beam Monitors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128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823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952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04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Acquisition and Analysis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-  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-  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-  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Motion Control and Automation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133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877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1,010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Instrument Specific Technical Equipment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28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144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172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Instrument Infrastructure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574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627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1,201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04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-  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-  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-  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PSS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133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-  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133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Labour &amp; Travel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3,342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718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4,060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8,182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6,673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14,855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+ 10% contingency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9,000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7,340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16,341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49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Staff Costs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Option 2</a:t>
            </a:r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89099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23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Staff Costs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Option 2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20" y="1808820"/>
            <a:ext cx="7704856" cy="405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98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36348" cy="397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 </a:t>
            </a:r>
            <a:r>
              <a:rPr lang="en-GB" sz="2800" dirty="0" smtClean="0"/>
              <a:t> OPTION 3 Full Scope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179512" y="4437112"/>
            <a:ext cx="70207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1m</a:t>
            </a:r>
            <a:r>
              <a:rPr lang="en-GB" baseline="30000" dirty="0"/>
              <a:t>2</a:t>
            </a:r>
            <a:r>
              <a:rPr lang="en-GB" dirty="0"/>
              <a:t> </a:t>
            </a:r>
            <a:r>
              <a:rPr lang="en-GB" baseline="30000" dirty="0"/>
              <a:t>10</a:t>
            </a:r>
            <a:r>
              <a:rPr lang="en-GB" dirty="0"/>
              <a:t>B GISANS detector at 8m from sample, movable 300mm </a:t>
            </a:r>
            <a:r>
              <a:rPr lang="en-GB" dirty="0" smtClean="0"/>
              <a:t>vertically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Slit positions </a:t>
            </a:r>
            <a:r>
              <a:rPr lang="en-GB" dirty="0" smtClean="0"/>
              <a:t>for </a:t>
            </a:r>
            <a:r>
              <a:rPr lang="en-GB" dirty="0"/>
              <a:t>GISANS ~8m, ~6.5m and ~4m before </a:t>
            </a:r>
            <a:r>
              <a:rPr lang="en-GB" dirty="0" smtClean="0"/>
              <a:t>sample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 Vacuum tank, beam stops and mechanism for changing detector used for the above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Full </a:t>
            </a:r>
            <a:r>
              <a:rPr lang="en-GB" dirty="0"/>
              <a:t>suite of sample environment: </a:t>
            </a:r>
            <a:r>
              <a:rPr lang="en-GB" b="1" dirty="0"/>
              <a:t>607k€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111552" y="5653307"/>
            <a:ext cx="403244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Full configuration meets most of Reflectometry science case (~85%</a:t>
            </a:r>
            <a:r>
              <a:rPr lang="en-US" dirty="0"/>
              <a:t>) at world-leading level</a:t>
            </a:r>
          </a:p>
          <a:p>
            <a:r>
              <a:rPr lang="en-US" dirty="0" smtClean="0"/>
              <a:t> + complementary GISANS (d~200nm)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48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 </a:t>
            </a:r>
            <a:r>
              <a:rPr lang="en-GB" sz="2800" dirty="0" smtClean="0"/>
              <a:t> OPTION 3 Full Scope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1500" y="605729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Cost estimate = €21.35M</a:t>
            </a:r>
          </a:p>
        </p:txBody>
      </p:sp>
      <p:pic>
        <p:nvPicPr>
          <p:cNvPr id="15362" name="Picture 2" descr="V:\projects\ESS Freia\Meetings\Scope setting\presentation\OPTION 3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3507" y="620688"/>
            <a:ext cx="8773209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60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 </a:t>
            </a:r>
            <a:r>
              <a:rPr lang="en-GB" sz="2800" dirty="0" smtClean="0"/>
              <a:t> OPTION 3 Full Scope</a:t>
            </a:r>
            <a:endParaRPr lang="en-GB" sz="2800" dirty="0"/>
          </a:p>
        </p:txBody>
      </p:sp>
      <p:pic>
        <p:nvPicPr>
          <p:cNvPr id="16386" name="Picture 2" descr="V:\projects\ESS Freia\Meetings\Scope setting\presentation\bunker option 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20688"/>
            <a:ext cx="9144000" cy="478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412554" y="3582092"/>
            <a:ext cx="52490" cy="2004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08104" y="5684477"/>
            <a:ext cx="291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fr-FR" sz="1600" dirty="0" smtClean="0">
                <a:solidFill>
                  <a:srgbClr val="000000"/>
                </a:solidFill>
              </a:rPr>
              <a:t>3 x </a:t>
            </a:r>
            <a:r>
              <a:rPr lang="fr-FR" sz="1600" dirty="0" err="1" smtClean="0">
                <a:solidFill>
                  <a:srgbClr val="000000"/>
                </a:solidFill>
              </a:rPr>
              <a:t>GiSans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slits</a:t>
            </a:r>
            <a:r>
              <a:rPr lang="fr-FR" sz="1600" dirty="0" smtClean="0">
                <a:solidFill>
                  <a:srgbClr val="000000"/>
                </a:solidFill>
              </a:rPr>
              <a:t> €67k</a:t>
            </a:r>
            <a:endParaRPr lang="en-GB" sz="28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528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 </a:t>
            </a:r>
            <a:r>
              <a:rPr lang="en-GB" sz="2800" dirty="0" smtClean="0"/>
              <a:t> OPTION 3 Full Scope</a:t>
            </a:r>
            <a:endParaRPr lang="en-GB" sz="2800" dirty="0"/>
          </a:p>
        </p:txBody>
      </p:sp>
      <p:pic>
        <p:nvPicPr>
          <p:cNvPr id="17410" name="Picture 2" descr="V:\projects\ESS Freia\Meetings\Scope setting\presentation\cave option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3220"/>
            <a:ext cx="9231007" cy="452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412554" y="3582092"/>
            <a:ext cx="52490" cy="2004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00651" y="5157192"/>
            <a:ext cx="2916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fr-FR" sz="1600" dirty="0" smtClean="0">
                <a:solidFill>
                  <a:srgbClr val="000000"/>
                </a:solidFill>
              </a:rPr>
              <a:t>Vacuum </a:t>
            </a:r>
            <a:r>
              <a:rPr lang="fr-FR" sz="1600" dirty="0">
                <a:solidFill>
                  <a:srgbClr val="000000"/>
                </a:solidFill>
              </a:rPr>
              <a:t>Tank </a:t>
            </a:r>
            <a:r>
              <a:rPr lang="fr-FR" sz="1600" dirty="0" smtClean="0">
                <a:solidFill>
                  <a:srgbClr val="000000"/>
                </a:solidFill>
              </a:rPr>
              <a:t>€666k</a:t>
            </a:r>
          </a:p>
          <a:p>
            <a:pPr fontAlgn="b"/>
            <a:r>
              <a:rPr lang="fr-FR" sz="1600" dirty="0" err="1" smtClean="0">
                <a:solidFill>
                  <a:srgbClr val="000000"/>
                </a:solidFill>
              </a:rPr>
              <a:t>GiSans</a:t>
            </a:r>
            <a:r>
              <a:rPr lang="fr-FR" sz="1600" dirty="0" smtClean="0">
                <a:solidFill>
                  <a:srgbClr val="000000"/>
                </a:solidFill>
              </a:rPr>
              <a:t> 1m</a:t>
            </a:r>
            <a:r>
              <a:rPr lang="fr-FR" sz="1600" baseline="30000" dirty="0" smtClean="0">
                <a:solidFill>
                  <a:srgbClr val="000000"/>
                </a:solidFill>
              </a:rPr>
              <a:t>2 </a:t>
            </a:r>
            <a:r>
              <a:rPr lang="fr-FR" sz="1600" dirty="0" smtClean="0">
                <a:solidFill>
                  <a:srgbClr val="000000"/>
                </a:solidFill>
              </a:rPr>
              <a:t>detector  €2.4M</a:t>
            </a:r>
          </a:p>
          <a:p>
            <a:pPr fontAlgn="b"/>
            <a:r>
              <a:rPr lang="fr-FR" sz="1600" dirty="0">
                <a:solidFill>
                  <a:srgbClr val="000000"/>
                </a:solidFill>
              </a:rPr>
              <a:t>Motion system </a:t>
            </a:r>
            <a:r>
              <a:rPr lang="fr-FR" sz="1600" dirty="0" smtClean="0">
                <a:solidFill>
                  <a:srgbClr val="000000"/>
                </a:solidFill>
              </a:rPr>
              <a:t>€278k </a:t>
            </a:r>
            <a:endParaRPr lang="en-GB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771800" y="3681028"/>
            <a:ext cx="52490" cy="2004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24290" y="5170799"/>
            <a:ext cx="2916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fr-FR" sz="1600" dirty="0">
                <a:solidFill>
                  <a:srgbClr val="000000"/>
                </a:solidFill>
              </a:rPr>
              <a:t>Polariser </a:t>
            </a:r>
            <a:r>
              <a:rPr lang="fr-FR" sz="1600" dirty="0" smtClean="0">
                <a:solidFill>
                  <a:srgbClr val="000000"/>
                </a:solidFill>
              </a:rPr>
              <a:t>€286k</a:t>
            </a:r>
          </a:p>
          <a:p>
            <a:pPr fontAlgn="b"/>
            <a:r>
              <a:rPr lang="fr-FR" sz="1600" dirty="0" err="1" smtClean="0">
                <a:solidFill>
                  <a:srgbClr val="000000"/>
                </a:solidFill>
              </a:rPr>
              <a:t>Fast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shutter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>
                <a:solidFill>
                  <a:srgbClr val="000000"/>
                </a:solidFill>
              </a:rPr>
              <a:t>system </a:t>
            </a:r>
            <a:r>
              <a:rPr lang="fr-FR" sz="1600" dirty="0" smtClean="0">
                <a:solidFill>
                  <a:srgbClr val="000000"/>
                </a:solidFill>
              </a:rPr>
              <a:t>€278k </a:t>
            </a:r>
            <a:endParaRPr lang="en-GB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267744" y="4365104"/>
            <a:ext cx="52490" cy="2004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20234" y="5924660"/>
            <a:ext cx="2916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fr-FR" sz="1600" dirty="0" smtClean="0">
                <a:solidFill>
                  <a:srgbClr val="000000"/>
                </a:solidFill>
              </a:rPr>
              <a:t>Large Cave €1M</a:t>
            </a:r>
          </a:p>
          <a:p>
            <a:pPr fontAlgn="b"/>
            <a:r>
              <a:rPr lang="en-GB" sz="1600" dirty="0" err="1">
                <a:solidFill>
                  <a:srgbClr val="000000"/>
                </a:solidFill>
              </a:rPr>
              <a:t>Beamstop</a:t>
            </a:r>
            <a:r>
              <a:rPr lang="en-GB" sz="1600" dirty="0">
                <a:solidFill>
                  <a:srgbClr val="000000"/>
                </a:solidFill>
              </a:rPr>
              <a:t> €222k</a:t>
            </a:r>
          </a:p>
          <a:p>
            <a:pPr fontAlgn="b"/>
            <a:r>
              <a:rPr lang="en-GB" sz="1600" dirty="0">
                <a:solidFill>
                  <a:srgbClr val="000000"/>
                </a:solidFill>
              </a:rPr>
              <a:t>Access &amp; Flooring €111k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6148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 </a:t>
            </a:r>
            <a:r>
              <a:rPr lang="en-GB" sz="2800" dirty="0" smtClean="0"/>
              <a:t> OPTION 3 Full Scope</a:t>
            </a:r>
            <a:endParaRPr lang="en-GB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336917"/>
              </p:ext>
            </p:extLst>
          </p:nvPr>
        </p:nvGraphicFramePr>
        <p:xfrm>
          <a:off x="179512" y="656692"/>
          <a:ext cx="8784976" cy="58755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1308"/>
                <a:gridCol w="873258"/>
                <a:gridCol w="1152701"/>
                <a:gridCol w="855793"/>
                <a:gridCol w="960583"/>
                <a:gridCol w="978048"/>
                <a:gridCol w="1065376"/>
                <a:gridCol w="1047909"/>
              </a:tblGrid>
              <a:tr h="83380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01 Phase 1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02 Project Management &amp; Integration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03 Design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04 Procurement &amp; Fabrication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05 Installation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06 Cold Commissioning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Total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b"/>
                </a:tc>
              </a:tr>
              <a:tr h="207637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01 Shielding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€ 2,338,000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€ 2,338,000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</a:tr>
              <a:tr h="207637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02 Neutron Optics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€ 2,100,000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€ 2,100,000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</a:tr>
              <a:tr h="207637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03 Choppers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€ 3,014,000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€ 3,014,000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</a:tr>
              <a:tr h="21027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04 Sample Environment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€ 607,000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€ 607,000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</a:tr>
              <a:tr h="40632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05 Detector and Beam Monitors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€ 3,352,000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€ 3,352,000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</a:tr>
              <a:tr h="40632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06 Data Acquisition and Analysis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</a:tr>
              <a:tr h="40632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07 Motion Control and Automation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€ 1,343,000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€ 1,343,000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</a:tr>
              <a:tr h="40632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08 Instrument Specific Technical Equipment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€ 980,000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€ 980,000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</a:tr>
              <a:tr h="40632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09 Instrument Infrastructure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€ 1,240,000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€ 1,240,000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</a:tr>
              <a:tr h="207637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10 Vacuum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</a:tr>
              <a:tr h="207637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11 PSS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€ 133,000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€ 133,000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</a:tr>
              <a:tr h="207637"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</a:tr>
              <a:tr h="40632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Labour &amp; Travel (Cost)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€ 371,295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€ 321,567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€ 1,419,690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€ 1,995,225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€ 197,469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€ 4,305,246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</a:tr>
              <a:tr h="217523"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</a:tr>
              <a:tr h="21752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12 Contingency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€ 1,941,225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</a:tr>
              <a:tr h="227411"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mbria"/>
                      </a:endParaRPr>
                    </a:p>
                  </a:txBody>
                  <a:tcPr marL="59220" marR="59220" marT="0" marB="0" anchor="b"/>
                </a:tc>
              </a:tr>
              <a:tr h="40632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Total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€ 371,295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€ 321,567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€ 1,419,690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€ 15,107,000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€ 1,995,225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€ 197,469</a:t>
                      </a:r>
                      <a:endParaRPr lang="en-GB" sz="16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€ 21,353,471</a:t>
                      </a:r>
                      <a:endParaRPr lang="en-GB" sz="16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9220" marR="5922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56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981637"/>
              </p:ext>
            </p:extLst>
          </p:nvPr>
        </p:nvGraphicFramePr>
        <p:xfrm>
          <a:off x="179512" y="332656"/>
          <a:ext cx="6419317" cy="5897657"/>
        </p:xfrm>
        <a:graphic>
          <a:graphicData uri="http://schemas.openxmlformats.org/drawingml/2006/table">
            <a:tbl>
              <a:tblPr/>
              <a:tblGrid>
                <a:gridCol w="2782913"/>
                <a:gridCol w="1368152"/>
                <a:gridCol w="972108"/>
                <a:gridCol w="1296144"/>
              </a:tblGrid>
              <a:tr h="26617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FREIA Cost Estimates in Euros</a:t>
                      </a:r>
                    </a:p>
                  </a:txBody>
                  <a:tcPr marL="2462" marR="2462" marT="24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62" marR="2462" marT="24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6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ESS LIST</a:t>
                      </a:r>
                    </a:p>
                  </a:txBody>
                  <a:tcPr marL="2462" marR="2462" marT="2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OPTION 2</a:t>
                      </a:r>
                    </a:p>
                  </a:txBody>
                  <a:tcPr marL="2462" marR="2462" marT="2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</a:t>
                      </a:r>
                    </a:p>
                  </a:txBody>
                  <a:tcPr marL="2462" marR="2462" marT="2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OPTION 3</a:t>
                      </a:r>
                    </a:p>
                  </a:txBody>
                  <a:tcPr marL="2462" marR="2462" marT="2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Shielding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1,821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517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2,338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Neutron Optics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2,100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-  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2,100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Choppers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3,014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-  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3,014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 Environment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392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215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607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Detector and Beam Monitors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952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2,400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3,352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04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Acquisition and Analysis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-  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-  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-  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Motion Control and Automation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1,010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333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1,343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Instrument Specific Technical Equipment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172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808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980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Instrument Infrastructure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1,201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39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1,240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04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-  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-  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-  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PSS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133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-  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133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Labour &amp; Travel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4,060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246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4,306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14,855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4,558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19,413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+ 10% contingency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16,341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5,014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21,355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62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Timeline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" t="19099" r="61875" b="39259"/>
          <a:stretch/>
        </p:blipFill>
        <p:spPr bwMode="auto">
          <a:xfrm>
            <a:off x="371917" y="1412776"/>
            <a:ext cx="8099954" cy="256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668624" y="4941168"/>
            <a:ext cx="5040560" cy="384423"/>
            <a:chOff x="1259632" y="4581128"/>
            <a:chExt cx="5040560" cy="384423"/>
          </a:xfrm>
        </p:grpSpPr>
        <p:sp>
          <p:nvSpPr>
            <p:cNvPr id="6" name="Rectangle 5"/>
            <p:cNvSpPr/>
            <p:nvPr/>
          </p:nvSpPr>
          <p:spPr bwMode="auto">
            <a:xfrm>
              <a:off x="1259632" y="4581128"/>
              <a:ext cx="5040560" cy="38442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09936" y="4581128"/>
              <a:ext cx="2952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IMAT mid 2009-sept 2015</a:t>
              </a:r>
              <a:endParaRPr lang="en-GB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92660" y="3788451"/>
            <a:ext cx="4219128" cy="384423"/>
            <a:chOff x="1259632" y="4581128"/>
            <a:chExt cx="5040560" cy="38442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1" name="Rectangle 10"/>
            <p:cNvSpPr/>
            <p:nvPr/>
          </p:nvSpPr>
          <p:spPr bwMode="auto">
            <a:xfrm>
              <a:off x="1259632" y="4581128"/>
              <a:ext cx="5040560" cy="384423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68685" y="4596219"/>
              <a:ext cx="4387398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Larmor mid 2009-Mar 2014</a:t>
              </a:r>
              <a:endParaRPr lang="en-GB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68624" y="5445224"/>
            <a:ext cx="5506541" cy="384423"/>
            <a:chOff x="1259632" y="4581128"/>
            <a:chExt cx="5040560" cy="384423"/>
          </a:xfrm>
        </p:grpSpPr>
        <p:sp>
          <p:nvSpPr>
            <p:cNvPr id="14" name="Rectangle 13"/>
            <p:cNvSpPr/>
            <p:nvPr/>
          </p:nvSpPr>
          <p:spPr bwMode="auto">
            <a:xfrm>
              <a:off x="1259632" y="4581128"/>
              <a:ext cx="5040560" cy="38442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09936" y="4581128"/>
              <a:ext cx="2952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Zoom mid 2009-Dec 2016</a:t>
              </a:r>
              <a:endParaRPr lang="en-GB" dirty="0"/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6300192" y="5445224"/>
            <a:ext cx="874973" cy="384423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680744" y="4350013"/>
            <a:ext cx="4413473" cy="384423"/>
            <a:chOff x="25099" y="7446357"/>
            <a:chExt cx="5040560" cy="38442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9" name="Rectangle 18"/>
            <p:cNvSpPr/>
            <p:nvPr/>
          </p:nvSpPr>
          <p:spPr bwMode="auto">
            <a:xfrm>
              <a:off x="25099" y="7446357"/>
              <a:ext cx="5040560" cy="38442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4152" y="7461448"/>
              <a:ext cx="4387398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err="1" smtClean="0"/>
                <a:t>ChipIR</a:t>
              </a:r>
              <a:r>
                <a:rPr lang="en-GB" dirty="0" smtClean="0"/>
                <a:t> mid 2009-May 2014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39164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585506"/>
              </p:ext>
            </p:extLst>
          </p:nvPr>
        </p:nvGraphicFramePr>
        <p:xfrm>
          <a:off x="179512" y="332656"/>
          <a:ext cx="8784976" cy="5897657"/>
        </p:xfrm>
        <a:graphic>
          <a:graphicData uri="http://schemas.openxmlformats.org/drawingml/2006/table">
            <a:tbl>
              <a:tblPr/>
              <a:tblGrid>
                <a:gridCol w="2782913"/>
                <a:gridCol w="1285539"/>
                <a:gridCol w="1080120"/>
                <a:gridCol w="1368152"/>
                <a:gridCol w="972108"/>
                <a:gridCol w="1296144"/>
              </a:tblGrid>
              <a:tr h="26617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FREIA Cost Estimates in Euros</a:t>
                      </a:r>
                    </a:p>
                  </a:txBody>
                  <a:tcPr marL="2462" marR="2462" marT="24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62" marR="2462" marT="24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6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ESS LIST</a:t>
                      </a:r>
                    </a:p>
                  </a:txBody>
                  <a:tcPr marL="2462" marR="2462" marT="2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OPTION 1</a:t>
                      </a:r>
                    </a:p>
                  </a:txBody>
                  <a:tcPr marL="2462" marR="2462" marT="2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</a:t>
                      </a:r>
                    </a:p>
                  </a:txBody>
                  <a:tcPr marL="2462" marR="2462" marT="2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OPTION 2</a:t>
                      </a:r>
                    </a:p>
                  </a:txBody>
                  <a:tcPr marL="2462" marR="2462" marT="2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</a:t>
                      </a:r>
                    </a:p>
                  </a:txBody>
                  <a:tcPr marL="2462" marR="2462" marT="2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OPTION 3</a:t>
                      </a:r>
                    </a:p>
                  </a:txBody>
                  <a:tcPr marL="2462" marR="2462" marT="2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Shielding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1,743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78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1,821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517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2,338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Neutron Optics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2,100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-  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2,100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-  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2,100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Choppers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-  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3,014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3,014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-  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3,014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 Environment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-  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392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392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215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607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Detector and Beam Monitors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128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823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952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2,400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3,352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04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Acquisition and Analysis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-  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-  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-  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-  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-  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Motion Control and Automation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133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877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1,010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333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1,343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Instrument Specific Technical Equipment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28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144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172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808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980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Instrument Infrastructure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574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627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1,201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39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1,240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04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-  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-  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-  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-  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-  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PSS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133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-  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133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-  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133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Labour &amp; Travel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3,342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718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4,060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246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4,306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8,182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6,673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14,855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4,558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19,413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9257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+ 10% contingency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9,000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7,340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16,341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5,014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21,355 </a:t>
                      </a:r>
                    </a:p>
                  </a:txBody>
                  <a:tcPr marL="2462" marR="2462" marT="2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6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Staff Costs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Option 3</a:t>
            </a:r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880828"/>
            <a:ext cx="7704857" cy="405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68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Staff Costs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Option 3</a:t>
            </a:r>
          </a:p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4" y="1880828"/>
            <a:ext cx="805538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47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Travel Costs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800" dirty="0" smtClean="0"/>
              <a:t>Option 1</a:t>
            </a:r>
          </a:p>
          <a:p>
            <a:pPr lvl="1"/>
            <a:r>
              <a:rPr lang="en-GB" sz="1800" dirty="0" smtClean="0"/>
              <a:t>Assumed 22.2 K€</a:t>
            </a:r>
          </a:p>
          <a:p>
            <a:r>
              <a:rPr lang="en-GB" sz="1800" dirty="0" smtClean="0"/>
              <a:t>Option 2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sz="1800" dirty="0" smtClean="0"/>
              <a:t>Option 3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995072" cy="150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3096"/>
            <a:ext cx="7920880" cy="1493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119675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Assumed 1 trip for 2 days for 2 people =£1000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27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 of collaboration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321280"/>
              </p:ext>
            </p:extLst>
          </p:nvPr>
        </p:nvGraphicFramePr>
        <p:xfrm>
          <a:off x="971600" y="1736812"/>
          <a:ext cx="6718300" cy="2891790"/>
        </p:xfrm>
        <a:graphic>
          <a:graphicData uri="http://schemas.openxmlformats.org/drawingml/2006/table">
            <a:tbl>
              <a:tblPr firstRow="1" firstCol="1" bandRow="1"/>
              <a:tblGrid>
                <a:gridCol w="1562100"/>
                <a:gridCol w="609600"/>
                <a:gridCol w="825500"/>
                <a:gridCol w="825500"/>
                <a:gridCol w="609600"/>
                <a:gridCol w="838200"/>
                <a:gridCol w="838200"/>
                <a:gridCol w="609600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Option 1 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Option 2 (£k)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Option 2 (K€)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Op2 M/Y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Option 3 (£K)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Option 3 (K€)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Opt 3 M/Y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Staff</a:t>
                      </a:r>
                      <a:endParaRPr lang="en-GB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Integration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456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506.16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3.7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475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527.25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3.9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Second scientist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155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172.05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1.6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155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172.05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1.6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ESS Cross functional staff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199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220.89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1.6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199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220.89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1.6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Logistics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42.18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42.18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Prebuild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169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187.59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169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187.59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Travel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357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396.27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375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416.25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Shipping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225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249.75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250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277.5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Pre build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27.75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27.75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1624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1802.64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10.9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1686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1871.46</a:t>
                      </a:r>
                      <a:endParaRPr lang="en-GB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11.1</a:t>
                      </a:r>
                      <a:endParaRPr lang="en-GB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59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 </a:t>
            </a:r>
            <a:r>
              <a:rPr lang="en-GB" sz="2800" dirty="0" smtClean="0"/>
              <a:t> OPTION 1 Cost Category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6692"/>
            <a:ext cx="9152632" cy="349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4329100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2x line of sight benders (horizontal)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Inclined elliptical guide focusing on sample position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H</a:t>
            </a:r>
            <a:r>
              <a:rPr lang="en-GB" dirty="0" smtClean="0"/>
              <a:t>eavy </a:t>
            </a:r>
            <a:r>
              <a:rPr lang="en-GB" dirty="0"/>
              <a:t>shutter installed in the bunker wall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Sample position at 22.2 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Collimation length of 2m with vertical/horizontal two slit collimation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Basic sample stack for mounting one sample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Single helium tube detector at 3m from sample, movable ±700mm vertically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All necessary associated infrastructure for the above (shielding, cabling etc.)</a:t>
            </a:r>
          </a:p>
        </p:txBody>
      </p:sp>
    </p:spTree>
    <p:extLst>
      <p:ext uri="{BB962C8B-B14F-4D97-AF65-F5344CB8AC3E}">
        <p14:creationId xmlns:p14="http://schemas.microsoft.com/office/powerpoint/2010/main" val="207943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3220"/>
            <a:ext cx="9144000" cy="50765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 </a:t>
            </a:r>
            <a:r>
              <a:rPr lang="en-GB" sz="2800" dirty="0" smtClean="0"/>
              <a:t> OPTION 1 Cost Category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1500" y="5599784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Cost estimate = €9M</a:t>
            </a:r>
          </a:p>
          <a:p>
            <a:r>
              <a:rPr lang="en-GB" sz="2400" dirty="0" smtClean="0"/>
              <a:t>Assumes work is carried out by ESS – i.e. no collaboration costs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3508" y="4437112"/>
            <a:ext cx="4032448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It is not possible to build a functional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instrument within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cost category A.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 </a:t>
            </a:r>
            <a:r>
              <a:rPr lang="en-GB" sz="2800" dirty="0" smtClean="0"/>
              <a:t> OPTION 1 Cost Category</a:t>
            </a:r>
            <a:endParaRPr lang="en-GB" sz="2800" dirty="0"/>
          </a:p>
        </p:txBody>
      </p:sp>
      <p:pic>
        <p:nvPicPr>
          <p:cNvPr id="2050" name="Picture 2" descr="V:\projects\ESS Freia\Meetings\Scope setting\presentation\INSER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9" y="523220"/>
            <a:ext cx="7200800" cy="321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424695"/>
              </p:ext>
            </p:extLst>
          </p:nvPr>
        </p:nvGraphicFramePr>
        <p:xfrm>
          <a:off x="287524" y="4401108"/>
          <a:ext cx="8640960" cy="1800200"/>
        </p:xfrm>
        <a:graphic>
          <a:graphicData uri="http://schemas.openxmlformats.org/drawingml/2006/table">
            <a:tbl>
              <a:tblPr/>
              <a:tblGrid>
                <a:gridCol w="2340061"/>
                <a:gridCol w="1336137"/>
                <a:gridCol w="644282"/>
                <a:gridCol w="1636808"/>
                <a:gridCol w="2683672"/>
              </a:tblGrid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774" marR="1774" marT="1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Price (each)</a:t>
                      </a:r>
                    </a:p>
                  </a:txBody>
                  <a:tcPr marL="1774" marR="1774" marT="177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Qty</a:t>
                      </a:r>
                    </a:p>
                  </a:txBody>
                  <a:tcPr marL="1774" marR="1774" marT="1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774" marR="1774" marT="1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Notes</a:t>
                      </a:r>
                    </a:p>
                  </a:txBody>
                  <a:tcPr marL="1774" marR="1774" marT="1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446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Insert Vessel</a:t>
                      </a:r>
                    </a:p>
                  </a:txBody>
                  <a:tcPr marL="1774" marR="1774" marT="1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ESS funded? Only if we are in the first 6  </a:t>
                      </a:r>
                    </a:p>
                  </a:txBody>
                  <a:tcPr marL="1774" marR="1774" marT="1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2446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Tooling for installation into Monolith</a:t>
                      </a:r>
                    </a:p>
                  </a:txBody>
                  <a:tcPr marL="1774" marR="1774" marT="1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ESS funded? Only if we are in the first 6  </a:t>
                      </a:r>
                    </a:p>
                  </a:txBody>
                  <a:tcPr marL="1774" marR="1774" marT="1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2446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Shims and packing</a:t>
                      </a:r>
                    </a:p>
                  </a:txBody>
                  <a:tcPr marL="1774" marR="1774" marT="1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ESS funded? Only if we are in the first 6  </a:t>
                      </a:r>
                    </a:p>
                  </a:txBody>
                  <a:tcPr marL="1774" marR="1774" marT="1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2446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Streaming shielding</a:t>
                      </a:r>
                    </a:p>
                  </a:txBody>
                  <a:tcPr marL="1774" marR="1774" marT="1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ESS funded? Only if we are in the first 6  </a:t>
                      </a:r>
                    </a:p>
                  </a:txBody>
                  <a:tcPr marL="1774" marR="1774" marT="1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2446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Insert Cooling system</a:t>
                      </a:r>
                    </a:p>
                  </a:txBody>
                  <a:tcPr marL="1774" marR="1774" marT="1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ESS funded? Only if we are in the first 6  </a:t>
                      </a:r>
                    </a:p>
                  </a:txBody>
                  <a:tcPr marL="1774" marR="1774" marT="1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25303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Windows</a:t>
                      </a:r>
                    </a:p>
                  </a:txBody>
                  <a:tcPr marL="1774" marR="1774" marT="1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ESS funded? Only if we are in the first 6  </a:t>
                      </a:r>
                    </a:p>
                  </a:txBody>
                  <a:tcPr marL="1774" marR="1774" marT="1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89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 </a:t>
            </a:r>
            <a:r>
              <a:rPr lang="en-GB" sz="2800" dirty="0" smtClean="0"/>
              <a:t> OPTION 1 Cost Category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59532" y="800708"/>
            <a:ext cx="3708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Zoom Insert and Bender</a:t>
            </a:r>
            <a:endParaRPr lang="en-GB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532" y="1376772"/>
            <a:ext cx="6511280" cy="488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8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 </a:t>
            </a:r>
            <a:r>
              <a:rPr lang="en-GB" sz="2800" dirty="0" smtClean="0"/>
              <a:t> OPTION 1 Cost Category</a:t>
            </a:r>
            <a:endParaRPr lang="en-GB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031966"/>
              </p:ext>
            </p:extLst>
          </p:nvPr>
        </p:nvGraphicFramePr>
        <p:xfrm>
          <a:off x="251520" y="5625244"/>
          <a:ext cx="8640960" cy="440460"/>
        </p:xfrm>
        <a:graphic>
          <a:graphicData uri="http://schemas.openxmlformats.org/drawingml/2006/table">
            <a:tbl>
              <a:tblPr/>
              <a:tblGrid>
                <a:gridCol w="2340061"/>
                <a:gridCol w="1336137"/>
                <a:gridCol w="644282"/>
                <a:gridCol w="1636808"/>
                <a:gridCol w="2683672"/>
              </a:tblGrid>
              <a:tr h="19583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774" marR="1774" marT="1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Price (each)</a:t>
                      </a:r>
                    </a:p>
                  </a:txBody>
                  <a:tcPr marL="1774" marR="1774" marT="177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Qty</a:t>
                      </a:r>
                    </a:p>
                  </a:txBody>
                  <a:tcPr marL="1774" marR="1774" marT="1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774" marR="1774" marT="1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Notes</a:t>
                      </a:r>
                    </a:p>
                  </a:txBody>
                  <a:tcPr marL="1774" marR="1774" marT="1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446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Gamma shutter insert</a:t>
                      </a:r>
                    </a:p>
                  </a:txBody>
                  <a:tcPr marL="1774" marR="1774" marT="1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17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€k                                17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guide housing (assume complex adjustment) </a:t>
                      </a:r>
                    </a:p>
                  </a:txBody>
                  <a:tcPr marL="1774" marR="1774" marT="1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V:\projects\ESS Freia\Meetings\Scope setting\presentation\light shut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540" y="520555"/>
            <a:ext cx="7920372" cy="388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5556" y="454512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Housing (expensive material?)</a:t>
            </a:r>
          </a:p>
          <a:p>
            <a:r>
              <a:rPr lang="en-GB" dirty="0" smtClean="0"/>
              <a:t>Alignment features</a:t>
            </a:r>
          </a:p>
          <a:p>
            <a:r>
              <a:rPr lang="en-GB" dirty="0" smtClean="0"/>
              <a:t>Streaming blocks</a:t>
            </a:r>
            <a:endParaRPr lang="en-GB" dirty="0"/>
          </a:p>
        </p:txBody>
      </p:sp>
      <p:cxnSp>
        <p:nvCxnSpPr>
          <p:cNvPr id="6" name="Straight Connector 5"/>
          <p:cNvCxnSpPr>
            <a:endCxn id="3" idx="0"/>
          </p:cNvCxnSpPr>
          <p:nvPr/>
        </p:nvCxnSpPr>
        <p:spPr>
          <a:xfrm flipH="1">
            <a:off x="2519772" y="2672916"/>
            <a:ext cx="1548172" cy="18722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93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 </a:t>
            </a:r>
            <a:r>
              <a:rPr lang="en-GB" sz="2800" dirty="0" smtClean="0"/>
              <a:t> OPTION 1 Cost Category</a:t>
            </a:r>
            <a:endParaRPr lang="en-GB" sz="2800" dirty="0"/>
          </a:p>
        </p:txBody>
      </p:sp>
      <p:pic>
        <p:nvPicPr>
          <p:cNvPr id="7170" name="Picture 2" descr="V:\projects\ESS Freia\Meetings\Scope setting\presentation\bunker option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5516" y="524562"/>
            <a:ext cx="8640960" cy="363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20172" y="4667654"/>
            <a:ext cx="291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GB" sz="1600" dirty="0" smtClean="0">
                <a:solidFill>
                  <a:srgbClr val="000000"/>
                </a:solidFill>
              </a:rPr>
              <a:t>Bunker </a:t>
            </a:r>
            <a:r>
              <a:rPr lang="en-GB" sz="1600" dirty="0">
                <a:solidFill>
                  <a:srgbClr val="000000"/>
                </a:solidFill>
              </a:rPr>
              <a:t>Wall Plug </a:t>
            </a:r>
            <a:r>
              <a:rPr lang="en-GB" sz="1600" dirty="0" smtClean="0">
                <a:solidFill>
                  <a:srgbClr val="000000"/>
                </a:solidFill>
              </a:rPr>
              <a:t>Shielding €83k</a:t>
            </a:r>
            <a:endParaRPr lang="en-GB" sz="2800" dirty="0"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516" y="4423333"/>
            <a:ext cx="36364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GB" sz="1600" dirty="0" smtClean="0">
                <a:solidFill>
                  <a:srgbClr val="000000"/>
                </a:solidFill>
              </a:rPr>
              <a:t>Guide €2.1M</a:t>
            </a:r>
          </a:p>
          <a:p>
            <a:pPr fontAlgn="b"/>
            <a:r>
              <a:rPr lang="en-GB" sz="1600" dirty="0">
                <a:solidFill>
                  <a:srgbClr val="000000"/>
                </a:solidFill>
              </a:rPr>
              <a:t>Guide Shielding (copper shroud) €</a:t>
            </a:r>
            <a:r>
              <a:rPr lang="en-GB" sz="1600" dirty="0" smtClean="0">
                <a:solidFill>
                  <a:srgbClr val="000000"/>
                </a:solidFill>
              </a:rPr>
              <a:t>50k</a:t>
            </a:r>
          </a:p>
          <a:p>
            <a:pPr fontAlgn="b"/>
            <a:r>
              <a:rPr lang="en-GB" sz="1600" dirty="0" smtClean="0">
                <a:solidFill>
                  <a:srgbClr val="000000"/>
                </a:solidFill>
              </a:rPr>
              <a:t>Guide collimation blocks €11k</a:t>
            </a:r>
          </a:p>
          <a:p>
            <a:pPr fontAlgn="b"/>
            <a:r>
              <a:rPr lang="en-GB" sz="1600" dirty="0">
                <a:solidFill>
                  <a:srgbClr val="000000"/>
                </a:solidFill>
              </a:rPr>
              <a:t>Bunker components activation shielding €</a:t>
            </a:r>
            <a:r>
              <a:rPr lang="en-GB" sz="1600" dirty="0" smtClean="0">
                <a:solidFill>
                  <a:srgbClr val="000000"/>
                </a:solidFill>
              </a:rPr>
              <a:t>33k</a:t>
            </a:r>
            <a:endParaRPr lang="en-GB" sz="1600" dirty="0" smtClean="0"/>
          </a:p>
          <a:p>
            <a:pPr fontAlgn="b"/>
            <a:endParaRPr lang="en-GB" sz="1600" dirty="0"/>
          </a:p>
          <a:p>
            <a:pPr fontAlgn="b"/>
            <a:endParaRPr lang="en-GB" sz="1600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971600" y="1664804"/>
            <a:ext cx="1656184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79102" y="2564904"/>
            <a:ext cx="69062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27" idx="1"/>
          </p:cNvCxnSpPr>
          <p:nvPr/>
        </p:nvCxnSpPr>
        <p:spPr>
          <a:xfrm>
            <a:off x="6516216" y="2816932"/>
            <a:ext cx="72008" cy="16136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319972" y="2731773"/>
            <a:ext cx="72008" cy="2749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211960" y="5454385"/>
            <a:ext cx="2916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fr-FR" sz="1600" dirty="0" smtClean="0">
                <a:solidFill>
                  <a:srgbClr val="000000"/>
                </a:solidFill>
              </a:rPr>
              <a:t>Bunker </a:t>
            </a:r>
            <a:r>
              <a:rPr lang="fr-FR" sz="1600" dirty="0">
                <a:solidFill>
                  <a:srgbClr val="000000"/>
                </a:solidFill>
              </a:rPr>
              <a:t>Zone Component Support </a:t>
            </a:r>
            <a:r>
              <a:rPr lang="fr-FR" sz="1600" dirty="0" smtClean="0">
                <a:solidFill>
                  <a:srgbClr val="000000"/>
                </a:solidFill>
              </a:rPr>
              <a:t>Structures </a:t>
            </a:r>
            <a:r>
              <a:rPr lang="en-GB" sz="1600" dirty="0" smtClean="0">
                <a:solidFill>
                  <a:srgbClr val="000000"/>
                </a:solidFill>
              </a:rPr>
              <a:t>€56</a:t>
            </a:r>
            <a:r>
              <a:rPr lang="fr-FR" sz="1600" dirty="0" smtClean="0">
                <a:solidFill>
                  <a:srgbClr val="000000"/>
                </a:solidFill>
              </a:rPr>
              <a:t>k</a:t>
            </a:r>
            <a:endParaRPr lang="en-GB" sz="2800" dirty="0">
              <a:latin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88224" y="4261259"/>
            <a:ext cx="291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GB" sz="1600" dirty="0" smtClean="0">
                <a:solidFill>
                  <a:srgbClr val="000000"/>
                </a:solidFill>
              </a:rPr>
              <a:t>Heavy Shutter €375k</a:t>
            </a:r>
            <a:endParaRPr lang="en-GB" sz="28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561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K-ESS_PowerPoint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270127AF-A0D2-43A7-B8C1-5693D4A72E9B}" vid="{20A7B70E-709A-4B11-B590-AFAC8FD48F8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7563</TotalTime>
  <Words>2665</Words>
  <Application>Microsoft Office PowerPoint</Application>
  <PresentationFormat>On-screen Show (4:3)</PresentationFormat>
  <Paragraphs>892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UK-ESS_PowerPoint_template</vt:lpstr>
      <vt:lpstr>PowerPoint Presentation</vt:lpstr>
      <vt:lpstr>Scope Setting Data</vt:lpstr>
      <vt:lpstr>Timeline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Staff Costs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Staff Costs</vt:lpstr>
      <vt:lpstr>Staff Costs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Staff Costs</vt:lpstr>
      <vt:lpstr>Staff Costs</vt:lpstr>
      <vt:lpstr>Travel Costs</vt:lpstr>
      <vt:lpstr>Cost of collaboration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Nightingale, Jim (STFC,RAL,ISIS)</dc:creator>
  <cp:lastModifiedBy>Nightingale, Jim (STFC,RAL,ISIS)</cp:lastModifiedBy>
  <cp:revision>71</cp:revision>
  <dcterms:created xsi:type="dcterms:W3CDTF">2016-09-24T17:26:14Z</dcterms:created>
  <dcterms:modified xsi:type="dcterms:W3CDTF">2016-10-17T07:20:46Z</dcterms:modified>
</cp:coreProperties>
</file>