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082" r:id="rId2"/>
    <p:sldId id="1104" r:id="rId3"/>
    <p:sldId id="1106" r:id="rId4"/>
    <p:sldId id="1107" r:id="rId5"/>
    <p:sldId id="1109" r:id="rId6"/>
    <p:sldId id="1110" r:id="rId7"/>
    <p:sldId id="1108" r:id="rId8"/>
    <p:sldId id="1111" r:id="rId9"/>
  </p:sldIdLst>
  <p:sldSz cx="9144000" cy="6858000" type="screen4x3"/>
  <p:notesSz cx="6731000" cy="98679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B5D8"/>
    <a:srgbClr val="DFEFFF"/>
    <a:srgbClr val="9999FF"/>
    <a:srgbClr val="FFFFCC"/>
    <a:srgbClr val="FF00FF"/>
    <a:srgbClr val="8DC3FF"/>
    <a:srgbClr val="60606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0" autoAdjust="0"/>
    <p:restoredTop sz="81441"/>
  </p:normalViewPr>
  <p:slideViewPr>
    <p:cSldViewPr>
      <p:cViewPr>
        <p:scale>
          <a:sx n="137" d="100"/>
          <a:sy n="137" d="100"/>
        </p:scale>
        <p:origin x="456" y="24"/>
      </p:cViewPr>
      <p:guideLst>
        <p:guide orient="horz" pos="2160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Filges/Documents/ESS-magic/scope-data/spec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Filges/Documents/ESS-magic/scope-data/spec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Filges/Documents/ESS-magic/scope-data/spec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Filges/Documents/ESS-magic/scope-data/spec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Filges/Documents/ESS-magic/scope-data/spec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solidFill>
                <a:schemeClr val="accent2">
                  <a:alpha val="71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Tabelle1!$A$1:$A$26</c:f>
              <c:numCache>
                <c:formatCode>0.00E+00</c:formatCode>
                <c:ptCount val="26"/>
                <c:pt idx="0">
                  <c:v>0.01</c:v>
                </c:pt>
                <c:pt idx="1">
                  <c:v>0.015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0.08</c:v>
                </c:pt>
                <c:pt idx="8">
                  <c:v>0.1</c:v>
                </c:pt>
                <c:pt idx="9">
                  <c:v>0.15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0.8</c:v>
                </c:pt>
                <c:pt idx="16">
                  <c:v>1.0</c:v>
                </c:pt>
                <c:pt idx="17">
                  <c:v>1.5</c:v>
                </c:pt>
                <c:pt idx="18">
                  <c:v>2.0</c:v>
                </c:pt>
                <c:pt idx="19">
                  <c:v>3.0</c:v>
                </c:pt>
                <c:pt idx="20">
                  <c:v>4.0</c:v>
                </c:pt>
                <c:pt idx="21">
                  <c:v>5.0</c:v>
                </c:pt>
                <c:pt idx="22">
                  <c:v>6.0</c:v>
                </c:pt>
                <c:pt idx="23">
                  <c:v>8.0</c:v>
                </c:pt>
                <c:pt idx="24">
                  <c:v>10.0</c:v>
                </c:pt>
                <c:pt idx="25">
                  <c:v>50.0</c:v>
                </c:pt>
              </c:numCache>
            </c:numRef>
          </c:xVal>
          <c:yVal>
            <c:numRef>
              <c:f>Tabelle1!$B$1:$B$26</c:f>
              <c:numCache>
                <c:formatCode>0.00E+00</c:formatCode>
                <c:ptCount val="2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1.55174E6</c:v>
                </c:pt>
                <c:pt idx="16">
                  <c:v>643100.0</c:v>
                </c:pt>
                <c:pt idx="17">
                  <c:v>2.56315E6</c:v>
                </c:pt>
                <c:pt idx="18">
                  <c:v>3.01814E6</c:v>
                </c:pt>
                <c:pt idx="19">
                  <c:v>5.54738E6</c:v>
                </c:pt>
                <c:pt idx="20">
                  <c:v>0.0</c:v>
                </c:pt>
                <c:pt idx="21">
                  <c:v>2.18012E6</c:v>
                </c:pt>
                <c:pt idx="22">
                  <c:v>0.0</c:v>
                </c:pt>
                <c:pt idx="23">
                  <c:v>1.18951E7</c:v>
                </c:pt>
                <c:pt idx="24">
                  <c:v>0.0</c:v>
                </c:pt>
                <c:pt idx="25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132976"/>
        <c:axId val="-2132604896"/>
      </c:scatterChart>
      <c:valAx>
        <c:axId val="2146132976"/>
        <c:scaling>
          <c:logBase val="10.0"/>
          <c:orientation val="minMax"/>
          <c:max val="20.0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32604896"/>
        <c:crossesAt val="0.1"/>
        <c:crossBetween val="midCat"/>
      </c:valAx>
      <c:valAx>
        <c:axId val="-213260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46132976"/>
        <c:crossesAt val="0.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25400" cap="flat" cmpd="sng" algn="ctr">
              <a:solidFill>
                <a:schemeClr val="accent2">
                  <a:alpha val="72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Tabelle2!$A$1:$A$55</c:f>
              <c:numCache>
                <c:formatCode>0.00E+00</c:formatCode>
                <c:ptCount val="55"/>
                <c:pt idx="0">
                  <c:v>1.0E-9</c:v>
                </c:pt>
                <c:pt idx="1">
                  <c:v>1.0E-8</c:v>
                </c:pt>
                <c:pt idx="2">
                  <c:v>2.5E-8</c:v>
                </c:pt>
                <c:pt idx="3">
                  <c:v>1.0E-7</c:v>
                </c:pt>
                <c:pt idx="4">
                  <c:v>2.0E-7</c:v>
                </c:pt>
                <c:pt idx="5">
                  <c:v>5.0E-7</c:v>
                </c:pt>
                <c:pt idx="6">
                  <c:v>1.0E-6</c:v>
                </c:pt>
                <c:pt idx="7">
                  <c:v>2.0E-6</c:v>
                </c:pt>
                <c:pt idx="8">
                  <c:v>5.0E-6</c:v>
                </c:pt>
                <c:pt idx="9">
                  <c:v>1.0E-5</c:v>
                </c:pt>
                <c:pt idx="10">
                  <c:v>2.0E-5</c:v>
                </c:pt>
                <c:pt idx="11">
                  <c:v>5.0E-5</c:v>
                </c:pt>
                <c:pt idx="12">
                  <c:v>0.0001</c:v>
                </c:pt>
                <c:pt idx="13">
                  <c:v>0.0002</c:v>
                </c:pt>
                <c:pt idx="14">
                  <c:v>0.0005</c:v>
                </c:pt>
                <c:pt idx="15">
                  <c:v>0.001</c:v>
                </c:pt>
                <c:pt idx="16">
                  <c:v>0.002</c:v>
                </c:pt>
                <c:pt idx="17">
                  <c:v>0.005</c:v>
                </c:pt>
                <c:pt idx="18">
                  <c:v>0.01</c:v>
                </c:pt>
                <c:pt idx="19">
                  <c:v>0.02</c:v>
                </c:pt>
                <c:pt idx="20">
                  <c:v>0.03</c:v>
                </c:pt>
                <c:pt idx="21">
                  <c:v>0.05</c:v>
                </c:pt>
                <c:pt idx="22">
                  <c:v>0.07</c:v>
                </c:pt>
                <c:pt idx="23">
                  <c:v>0.1</c:v>
                </c:pt>
                <c:pt idx="24">
                  <c:v>0.15</c:v>
                </c:pt>
                <c:pt idx="25">
                  <c:v>0.2</c:v>
                </c:pt>
                <c:pt idx="26">
                  <c:v>0.3</c:v>
                </c:pt>
                <c:pt idx="27">
                  <c:v>0.5</c:v>
                </c:pt>
                <c:pt idx="28">
                  <c:v>0.7</c:v>
                </c:pt>
                <c:pt idx="29">
                  <c:v>0.9</c:v>
                </c:pt>
                <c:pt idx="30">
                  <c:v>1.0</c:v>
                </c:pt>
                <c:pt idx="31">
                  <c:v>1.2</c:v>
                </c:pt>
                <c:pt idx="32">
                  <c:v>2.0</c:v>
                </c:pt>
                <c:pt idx="33">
                  <c:v>3.0</c:v>
                </c:pt>
                <c:pt idx="34">
                  <c:v>4.0</c:v>
                </c:pt>
                <c:pt idx="35">
                  <c:v>5.0</c:v>
                </c:pt>
                <c:pt idx="36">
                  <c:v>6.0</c:v>
                </c:pt>
                <c:pt idx="37">
                  <c:v>7.0</c:v>
                </c:pt>
                <c:pt idx="38">
                  <c:v>8.0</c:v>
                </c:pt>
                <c:pt idx="39">
                  <c:v>9.0</c:v>
                </c:pt>
                <c:pt idx="40">
                  <c:v>10.0</c:v>
                </c:pt>
                <c:pt idx="41">
                  <c:v>12.0</c:v>
                </c:pt>
                <c:pt idx="42">
                  <c:v>14.0</c:v>
                </c:pt>
                <c:pt idx="43">
                  <c:v>15.0</c:v>
                </c:pt>
                <c:pt idx="44">
                  <c:v>16.0</c:v>
                </c:pt>
                <c:pt idx="45">
                  <c:v>18.0</c:v>
                </c:pt>
                <c:pt idx="46">
                  <c:v>20.0</c:v>
                </c:pt>
                <c:pt idx="47">
                  <c:v>30.0</c:v>
                </c:pt>
                <c:pt idx="48">
                  <c:v>50.0</c:v>
                </c:pt>
                <c:pt idx="49">
                  <c:v>100.0</c:v>
                </c:pt>
                <c:pt idx="50">
                  <c:v>150.0</c:v>
                </c:pt>
                <c:pt idx="51">
                  <c:v>200.0</c:v>
                </c:pt>
                <c:pt idx="52">
                  <c:v>500.0</c:v>
                </c:pt>
                <c:pt idx="53">
                  <c:v>1000.0</c:v>
                </c:pt>
                <c:pt idx="54">
                  <c:v>2000.0</c:v>
                </c:pt>
              </c:numCache>
            </c:numRef>
          </c:xVal>
          <c:yVal>
            <c:numRef>
              <c:f>Tabelle2!$B$1:$B$55</c:f>
              <c:numCache>
                <c:formatCode>0.00E+00</c:formatCode>
                <c:ptCount val="55"/>
                <c:pt idx="0">
                  <c:v>0.0</c:v>
                </c:pt>
                <c:pt idx="1">
                  <c:v>2.15693E6</c:v>
                </c:pt>
                <c:pt idx="2">
                  <c:v>8.3564E6</c:v>
                </c:pt>
                <c:pt idx="3">
                  <c:v>2.25434E7</c:v>
                </c:pt>
                <c:pt idx="4">
                  <c:v>9.02367E6</c:v>
                </c:pt>
                <c:pt idx="5">
                  <c:v>2.59113E6</c:v>
                </c:pt>
                <c:pt idx="6">
                  <c:v>823884.0</c:v>
                </c:pt>
                <c:pt idx="7">
                  <c:v>3.63151E6</c:v>
                </c:pt>
                <c:pt idx="8">
                  <c:v>2.23245E6</c:v>
                </c:pt>
                <c:pt idx="9">
                  <c:v>916409.0</c:v>
                </c:pt>
                <c:pt idx="10">
                  <c:v>2.80048E6</c:v>
                </c:pt>
                <c:pt idx="11">
                  <c:v>1.26142E6</c:v>
                </c:pt>
                <c:pt idx="12">
                  <c:v>0.0</c:v>
                </c:pt>
                <c:pt idx="13">
                  <c:v>0.0</c:v>
                </c:pt>
                <c:pt idx="14">
                  <c:v>1.93392E6</c:v>
                </c:pt>
                <c:pt idx="15">
                  <c:v>2.23606E6</c:v>
                </c:pt>
                <c:pt idx="16">
                  <c:v>1.04712E6</c:v>
                </c:pt>
                <c:pt idx="17">
                  <c:v>985644.0</c:v>
                </c:pt>
                <c:pt idx="18">
                  <c:v>1.29429E6</c:v>
                </c:pt>
                <c:pt idx="19">
                  <c:v>1.14749E6</c:v>
                </c:pt>
                <c:pt idx="20">
                  <c:v>5.16617E6</c:v>
                </c:pt>
                <c:pt idx="21">
                  <c:v>8.03305E6</c:v>
                </c:pt>
                <c:pt idx="22">
                  <c:v>8.01871E6</c:v>
                </c:pt>
                <c:pt idx="23">
                  <c:v>1.47306E7</c:v>
                </c:pt>
                <c:pt idx="24">
                  <c:v>2.24642E7</c:v>
                </c:pt>
                <c:pt idx="25">
                  <c:v>0.0</c:v>
                </c:pt>
                <c:pt idx="26">
                  <c:v>2.79696E7</c:v>
                </c:pt>
                <c:pt idx="27">
                  <c:v>1.62451E7</c:v>
                </c:pt>
                <c:pt idx="28">
                  <c:v>3.17049E7</c:v>
                </c:pt>
                <c:pt idx="29">
                  <c:v>3.54082E7</c:v>
                </c:pt>
                <c:pt idx="30">
                  <c:v>0.0</c:v>
                </c:pt>
                <c:pt idx="31">
                  <c:v>4.67276E7</c:v>
                </c:pt>
                <c:pt idx="32">
                  <c:v>0.0</c:v>
                </c:pt>
                <c:pt idx="33">
                  <c:v>1.265E8</c:v>
                </c:pt>
                <c:pt idx="34">
                  <c:v>1.16456E8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7.00309E7</c:v>
                </c:pt>
                <c:pt idx="39">
                  <c:v>0.0</c:v>
                </c:pt>
                <c:pt idx="40">
                  <c:v>0.0</c:v>
                </c:pt>
                <c:pt idx="41">
                  <c:v>7.14503E7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5864832"/>
        <c:axId val="-2137621360"/>
      </c:scatterChart>
      <c:valAx>
        <c:axId val="-2135864832"/>
        <c:scaling>
          <c:logBase val="10.0"/>
          <c:orientation val="minMax"/>
          <c:max val="500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37621360"/>
        <c:crosses val="autoZero"/>
        <c:crossBetween val="midCat"/>
      </c:valAx>
      <c:valAx>
        <c:axId val="-213762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35864832"/>
        <c:crossesAt val="1.0E-9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1275" cap="flat" cmpd="sng" algn="ctr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Tabelle4!$A$1:$A$26</c:f>
              <c:numCache>
                <c:formatCode>0.00E+00</c:formatCode>
                <c:ptCount val="26"/>
                <c:pt idx="0">
                  <c:v>0.01</c:v>
                </c:pt>
                <c:pt idx="1">
                  <c:v>0.015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0.08</c:v>
                </c:pt>
                <c:pt idx="8">
                  <c:v>0.1</c:v>
                </c:pt>
                <c:pt idx="9">
                  <c:v>0.15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0.8</c:v>
                </c:pt>
                <c:pt idx="16">
                  <c:v>1.0</c:v>
                </c:pt>
                <c:pt idx="17">
                  <c:v>1.5</c:v>
                </c:pt>
                <c:pt idx="18">
                  <c:v>2.0</c:v>
                </c:pt>
                <c:pt idx="19">
                  <c:v>3.0</c:v>
                </c:pt>
                <c:pt idx="20">
                  <c:v>4.0</c:v>
                </c:pt>
                <c:pt idx="21">
                  <c:v>5.0</c:v>
                </c:pt>
                <c:pt idx="22">
                  <c:v>6.0</c:v>
                </c:pt>
                <c:pt idx="23">
                  <c:v>8.0</c:v>
                </c:pt>
                <c:pt idx="24">
                  <c:v>10.0</c:v>
                </c:pt>
                <c:pt idx="25">
                  <c:v>50.0</c:v>
                </c:pt>
              </c:numCache>
            </c:numRef>
          </c:xVal>
          <c:yVal>
            <c:numRef>
              <c:f>Tabelle4!$B$1:$B$26</c:f>
              <c:numCache>
                <c:formatCode>0.00E+00</c:formatCode>
                <c:ptCount val="2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17433.9</c:v>
                </c:pt>
                <c:pt idx="15">
                  <c:v>12005.7</c:v>
                </c:pt>
                <c:pt idx="16">
                  <c:v>15379.9</c:v>
                </c:pt>
                <c:pt idx="17">
                  <c:v>50454.4</c:v>
                </c:pt>
                <c:pt idx="18">
                  <c:v>34971.2</c:v>
                </c:pt>
                <c:pt idx="19">
                  <c:v>270939.0</c:v>
                </c:pt>
                <c:pt idx="20">
                  <c:v>53260.1</c:v>
                </c:pt>
                <c:pt idx="21">
                  <c:v>55071.0</c:v>
                </c:pt>
                <c:pt idx="22">
                  <c:v>85519.1</c:v>
                </c:pt>
                <c:pt idx="23">
                  <c:v>195083.0</c:v>
                </c:pt>
                <c:pt idx="24">
                  <c:v>3520.22</c:v>
                </c:pt>
                <c:pt idx="25">
                  <c:v>725.898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240768"/>
        <c:axId val="2142133744"/>
      </c:scatterChart>
      <c:valAx>
        <c:axId val="-2144240768"/>
        <c:scaling>
          <c:logBase val="10.0"/>
          <c:orientation val="minMax"/>
          <c:max val="20.0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alpha val="23000"/>
                </a:schemeClr>
              </a:solidFill>
              <a:round/>
            </a:ln>
            <a:effectLst/>
          </c:spPr>
        </c:minorGridlines>
        <c:numFmt formatCode="0.00E+0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42133744"/>
        <c:crosses val="autoZero"/>
        <c:crossBetween val="midCat"/>
      </c:valAx>
      <c:valAx>
        <c:axId val="214213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44240768"/>
        <c:crossesAt val="0.1"/>
        <c:crossBetween val="midCat"/>
      </c:valAx>
      <c:spPr>
        <a:noFill/>
        <a:ln>
          <a:solidFill>
            <a:schemeClr val="tx1">
              <a:alpha val="14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1275" cap="flat" cmpd="sng" algn="ctr">
              <a:solidFill>
                <a:schemeClr val="accent2">
                  <a:alpha val="8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Tabelle3!$A$1:$A$55</c:f>
              <c:numCache>
                <c:formatCode>0.00E+00</c:formatCode>
                <c:ptCount val="55"/>
                <c:pt idx="0">
                  <c:v>1.0E-9</c:v>
                </c:pt>
                <c:pt idx="1">
                  <c:v>1.0E-8</c:v>
                </c:pt>
                <c:pt idx="2">
                  <c:v>2.5E-8</c:v>
                </c:pt>
                <c:pt idx="3">
                  <c:v>1.0E-7</c:v>
                </c:pt>
                <c:pt idx="4">
                  <c:v>2.0E-7</c:v>
                </c:pt>
                <c:pt idx="5">
                  <c:v>5.0E-7</c:v>
                </c:pt>
                <c:pt idx="6">
                  <c:v>1.0E-6</c:v>
                </c:pt>
                <c:pt idx="7">
                  <c:v>2.0E-6</c:v>
                </c:pt>
                <c:pt idx="8">
                  <c:v>5.0E-6</c:v>
                </c:pt>
                <c:pt idx="9">
                  <c:v>1.0E-5</c:v>
                </c:pt>
                <c:pt idx="10">
                  <c:v>2.0E-5</c:v>
                </c:pt>
                <c:pt idx="11">
                  <c:v>5.0E-5</c:v>
                </c:pt>
                <c:pt idx="12">
                  <c:v>0.0001</c:v>
                </c:pt>
                <c:pt idx="13">
                  <c:v>0.0002</c:v>
                </c:pt>
                <c:pt idx="14">
                  <c:v>0.0005</c:v>
                </c:pt>
                <c:pt idx="15">
                  <c:v>0.001</c:v>
                </c:pt>
                <c:pt idx="16">
                  <c:v>0.002</c:v>
                </c:pt>
                <c:pt idx="17">
                  <c:v>0.005</c:v>
                </c:pt>
                <c:pt idx="18">
                  <c:v>0.01</c:v>
                </c:pt>
                <c:pt idx="19">
                  <c:v>0.02</c:v>
                </c:pt>
                <c:pt idx="20">
                  <c:v>0.03</c:v>
                </c:pt>
                <c:pt idx="21">
                  <c:v>0.05</c:v>
                </c:pt>
                <c:pt idx="22">
                  <c:v>0.07</c:v>
                </c:pt>
                <c:pt idx="23">
                  <c:v>0.1</c:v>
                </c:pt>
                <c:pt idx="24">
                  <c:v>0.15</c:v>
                </c:pt>
                <c:pt idx="25">
                  <c:v>0.2</c:v>
                </c:pt>
                <c:pt idx="26">
                  <c:v>0.3</c:v>
                </c:pt>
                <c:pt idx="27">
                  <c:v>0.5</c:v>
                </c:pt>
                <c:pt idx="28">
                  <c:v>0.7</c:v>
                </c:pt>
                <c:pt idx="29">
                  <c:v>0.9</c:v>
                </c:pt>
                <c:pt idx="30">
                  <c:v>1.0</c:v>
                </c:pt>
                <c:pt idx="31">
                  <c:v>1.2</c:v>
                </c:pt>
                <c:pt idx="32">
                  <c:v>2.0</c:v>
                </c:pt>
                <c:pt idx="33">
                  <c:v>3.0</c:v>
                </c:pt>
                <c:pt idx="34">
                  <c:v>4.0</c:v>
                </c:pt>
                <c:pt idx="35">
                  <c:v>5.0</c:v>
                </c:pt>
                <c:pt idx="36">
                  <c:v>6.0</c:v>
                </c:pt>
                <c:pt idx="37">
                  <c:v>7.0</c:v>
                </c:pt>
                <c:pt idx="38">
                  <c:v>8.0</c:v>
                </c:pt>
                <c:pt idx="39">
                  <c:v>9.0</c:v>
                </c:pt>
                <c:pt idx="40">
                  <c:v>10.0</c:v>
                </c:pt>
                <c:pt idx="41">
                  <c:v>12.0</c:v>
                </c:pt>
                <c:pt idx="42">
                  <c:v>14.0</c:v>
                </c:pt>
                <c:pt idx="43">
                  <c:v>15.0</c:v>
                </c:pt>
                <c:pt idx="44">
                  <c:v>16.0</c:v>
                </c:pt>
                <c:pt idx="45">
                  <c:v>18.0</c:v>
                </c:pt>
                <c:pt idx="46">
                  <c:v>20.0</c:v>
                </c:pt>
                <c:pt idx="47">
                  <c:v>30.0</c:v>
                </c:pt>
                <c:pt idx="48">
                  <c:v>50.0</c:v>
                </c:pt>
                <c:pt idx="49">
                  <c:v>100.0</c:v>
                </c:pt>
                <c:pt idx="50">
                  <c:v>150.0</c:v>
                </c:pt>
                <c:pt idx="51">
                  <c:v>200.0</c:v>
                </c:pt>
                <c:pt idx="52">
                  <c:v>500.0</c:v>
                </c:pt>
                <c:pt idx="53">
                  <c:v>1000.0</c:v>
                </c:pt>
                <c:pt idx="54">
                  <c:v>2000.0</c:v>
                </c:pt>
              </c:numCache>
            </c:numRef>
          </c:xVal>
          <c:yVal>
            <c:numRef>
              <c:f>Tabelle3!$B$1:$B$55</c:f>
              <c:numCache>
                <c:formatCode>0.00E+00</c:formatCode>
                <c:ptCount val="55"/>
                <c:pt idx="0">
                  <c:v>268.7209999999999</c:v>
                </c:pt>
                <c:pt idx="1">
                  <c:v>23010.9</c:v>
                </c:pt>
                <c:pt idx="2">
                  <c:v>93952.4</c:v>
                </c:pt>
                <c:pt idx="3">
                  <c:v>425566.0</c:v>
                </c:pt>
                <c:pt idx="4">
                  <c:v>100230.0</c:v>
                </c:pt>
                <c:pt idx="5">
                  <c:v>46640.7</c:v>
                </c:pt>
                <c:pt idx="6">
                  <c:v>31763.6</c:v>
                </c:pt>
                <c:pt idx="7">
                  <c:v>32380.1</c:v>
                </c:pt>
                <c:pt idx="8">
                  <c:v>65906.9</c:v>
                </c:pt>
                <c:pt idx="9">
                  <c:v>49241.9</c:v>
                </c:pt>
                <c:pt idx="10">
                  <c:v>32514.5</c:v>
                </c:pt>
                <c:pt idx="11">
                  <c:v>51999.0</c:v>
                </c:pt>
                <c:pt idx="12">
                  <c:v>30841.9</c:v>
                </c:pt>
                <c:pt idx="13">
                  <c:v>30841.2</c:v>
                </c:pt>
                <c:pt idx="14">
                  <c:v>72611.8</c:v>
                </c:pt>
                <c:pt idx="15">
                  <c:v>60738.8</c:v>
                </c:pt>
                <c:pt idx="16">
                  <c:v>28595.1</c:v>
                </c:pt>
                <c:pt idx="17">
                  <c:v>38973.1</c:v>
                </c:pt>
                <c:pt idx="18">
                  <c:v>45937.9</c:v>
                </c:pt>
                <c:pt idx="19">
                  <c:v>39297.6</c:v>
                </c:pt>
                <c:pt idx="20">
                  <c:v>53692.5</c:v>
                </c:pt>
                <c:pt idx="21">
                  <c:v>54685.7</c:v>
                </c:pt>
                <c:pt idx="22">
                  <c:v>75354.9</c:v>
                </c:pt>
                <c:pt idx="23">
                  <c:v>155832.0</c:v>
                </c:pt>
                <c:pt idx="24">
                  <c:v>174810.0</c:v>
                </c:pt>
                <c:pt idx="25">
                  <c:v>1.21281E6</c:v>
                </c:pt>
                <c:pt idx="26">
                  <c:v>1.04798E6</c:v>
                </c:pt>
                <c:pt idx="27">
                  <c:v>983983.0</c:v>
                </c:pt>
                <c:pt idx="28">
                  <c:v>719203.0</c:v>
                </c:pt>
                <c:pt idx="29">
                  <c:v>668098.0</c:v>
                </c:pt>
                <c:pt idx="30">
                  <c:v>247051.0</c:v>
                </c:pt>
                <c:pt idx="31">
                  <c:v>807555.0</c:v>
                </c:pt>
                <c:pt idx="32">
                  <c:v>1.50482E6</c:v>
                </c:pt>
                <c:pt idx="33">
                  <c:v>1.15883E6</c:v>
                </c:pt>
                <c:pt idx="34">
                  <c:v>973079.0</c:v>
                </c:pt>
                <c:pt idx="35">
                  <c:v>806250.0</c:v>
                </c:pt>
                <c:pt idx="36">
                  <c:v>316152.0</c:v>
                </c:pt>
                <c:pt idx="37">
                  <c:v>220140.0</c:v>
                </c:pt>
                <c:pt idx="38">
                  <c:v>163676.0</c:v>
                </c:pt>
                <c:pt idx="39">
                  <c:v>123666.0</c:v>
                </c:pt>
                <c:pt idx="40">
                  <c:v>100232.0</c:v>
                </c:pt>
                <c:pt idx="41">
                  <c:v>149825.0</c:v>
                </c:pt>
                <c:pt idx="42">
                  <c:v>115187.0</c:v>
                </c:pt>
                <c:pt idx="43">
                  <c:v>46705.5</c:v>
                </c:pt>
                <c:pt idx="44">
                  <c:v>40689.6</c:v>
                </c:pt>
                <c:pt idx="45">
                  <c:v>75148.7</c:v>
                </c:pt>
                <c:pt idx="46">
                  <c:v>61631.0</c:v>
                </c:pt>
                <c:pt idx="47">
                  <c:v>191404.0</c:v>
                </c:pt>
                <c:pt idx="48">
                  <c:v>143809.0</c:v>
                </c:pt>
                <c:pt idx="49">
                  <c:v>95198.9</c:v>
                </c:pt>
                <c:pt idx="50">
                  <c:v>30346.8</c:v>
                </c:pt>
                <c:pt idx="51">
                  <c:v>32710.3</c:v>
                </c:pt>
                <c:pt idx="52">
                  <c:v>29782.3</c:v>
                </c:pt>
                <c:pt idx="53">
                  <c:v>3565.69</c:v>
                </c:pt>
                <c:pt idx="54">
                  <c:v>214.669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2913088"/>
        <c:axId val="-2139734896"/>
      </c:scatterChart>
      <c:valAx>
        <c:axId val="-2062913088"/>
        <c:scaling>
          <c:logBase val="10.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39734896"/>
        <c:crosses val="autoZero"/>
        <c:crossBetween val="midCat"/>
      </c:valAx>
      <c:valAx>
        <c:axId val="-213973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062913088"/>
        <c:crossesAt val="1.0E-9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solidFill>
                <a:schemeClr val="accent5">
                  <a:alpha val="88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Tabelle5!$A$1:$A$65</c:f>
              <c:numCache>
                <c:formatCode>0.00E+00</c:formatCode>
                <c:ptCount val="65"/>
                <c:pt idx="0">
                  <c:v>1.0E-10</c:v>
                </c:pt>
                <c:pt idx="1">
                  <c:v>1.58E-10</c:v>
                </c:pt>
                <c:pt idx="2">
                  <c:v>2.51E-10</c:v>
                </c:pt>
                <c:pt idx="3">
                  <c:v>3.98E-10</c:v>
                </c:pt>
                <c:pt idx="4">
                  <c:v>6.31E-10</c:v>
                </c:pt>
                <c:pt idx="5">
                  <c:v>1.0E-9</c:v>
                </c:pt>
                <c:pt idx="6">
                  <c:v>1.58E-9</c:v>
                </c:pt>
                <c:pt idx="7">
                  <c:v>2.51E-9</c:v>
                </c:pt>
                <c:pt idx="8">
                  <c:v>3.98E-9</c:v>
                </c:pt>
                <c:pt idx="9">
                  <c:v>6.31E-9</c:v>
                </c:pt>
                <c:pt idx="10">
                  <c:v>1.0E-8</c:v>
                </c:pt>
                <c:pt idx="11">
                  <c:v>1.58E-8</c:v>
                </c:pt>
                <c:pt idx="12">
                  <c:v>2.51E-8</c:v>
                </c:pt>
                <c:pt idx="13">
                  <c:v>3.98E-8</c:v>
                </c:pt>
                <c:pt idx="14">
                  <c:v>6.31E-8</c:v>
                </c:pt>
                <c:pt idx="15">
                  <c:v>1.0E-7</c:v>
                </c:pt>
                <c:pt idx="16">
                  <c:v>1.58E-7</c:v>
                </c:pt>
                <c:pt idx="17">
                  <c:v>2.51E-7</c:v>
                </c:pt>
                <c:pt idx="18">
                  <c:v>3.98E-7</c:v>
                </c:pt>
                <c:pt idx="19">
                  <c:v>6.31E-7</c:v>
                </c:pt>
                <c:pt idx="20">
                  <c:v>1.0E-6</c:v>
                </c:pt>
                <c:pt idx="21">
                  <c:v>1.58E-6</c:v>
                </c:pt>
                <c:pt idx="22">
                  <c:v>2.51E-6</c:v>
                </c:pt>
                <c:pt idx="23">
                  <c:v>3.98E-6</c:v>
                </c:pt>
                <c:pt idx="24">
                  <c:v>6.31E-6</c:v>
                </c:pt>
                <c:pt idx="25">
                  <c:v>1.0E-5</c:v>
                </c:pt>
                <c:pt idx="26">
                  <c:v>1.58E-5</c:v>
                </c:pt>
                <c:pt idx="27">
                  <c:v>2.51E-5</c:v>
                </c:pt>
                <c:pt idx="28">
                  <c:v>3.98E-5</c:v>
                </c:pt>
                <c:pt idx="29">
                  <c:v>6.31E-5</c:v>
                </c:pt>
                <c:pt idx="30">
                  <c:v>0.0001</c:v>
                </c:pt>
                <c:pt idx="31">
                  <c:v>0.000158</c:v>
                </c:pt>
                <c:pt idx="32">
                  <c:v>0.000251</c:v>
                </c:pt>
                <c:pt idx="33">
                  <c:v>0.000398</c:v>
                </c:pt>
                <c:pt idx="34">
                  <c:v>0.000631</c:v>
                </c:pt>
                <c:pt idx="35">
                  <c:v>0.001</c:v>
                </c:pt>
                <c:pt idx="36">
                  <c:v>0.00158</c:v>
                </c:pt>
                <c:pt idx="37">
                  <c:v>0.00251</c:v>
                </c:pt>
                <c:pt idx="38">
                  <c:v>0.00398</c:v>
                </c:pt>
                <c:pt idx="39">
                  <c:v>0.00631</c:v>
                </c:pt>
                <c:pt idx="40">
                  <c:v>0.01</c:v>
                </c:pt>
                <c:pt idx="41">
                  <c:v>0.0158</c:v>
                </c:pt>
                <c:pt idx="42">
                  <c:v>0.0251</c:v>
                </c:pt>
                <c:pt idx="43">
                  <c:v>0.0398</c:v>
                </c:pt>
                <c:pt idx="44">
                  <c:v>0.0631</c:v>
                </c:pt>
                <c:pt idx="45">
                  <c:v>0.1</c:v>
                </c:pt>
                <c:pt idx="46">
                  <c:v>0.158</c:v>
                </c:pt>
                <c:pt idx="47">
                  <c:v>0.251</c:v>
                </c:pt>
                <c:pt idx="48">
                  <c:v>0.398</c:v>
                </c:pt>
                <c:pt idx="49">
                  <c:v>0.631</c:v>
                </c:pt>
                <c:pt idx="50">
                  <c:v>1.0</c:v>
                </c:pt>
                <c:pt idx="51">
                  <c:v>1.58</c:v>
                </c:pt>
                <c:pt idx="52">
                  <c:v>2.51</c:v>
                </c:pt>
                <c:pt idx="53">
                  <c:v>3.98</c:v>
                </c:pt>
                <c:pt idx="54">
                  <c:v>6.31</c:v>
                </c:pt>
                <c:pt idx="55">
                  <c:v>10.0</c:v>
                </c:pt>
                <c:pt idx="56">
                  <c:v>15.8</c:v>
                </c:pt>
                <c:pt idx="57">
                  <c:v>25.1</c:v>
                </c:pt>
                <c:pt idx="58">
                  <c:v>39.8</c:v>
                </c:pt>
                <c:pt idx="59">
                  <c:v>63.1</c:v>
                </c:pt>
                <c:pt idx="60">
                  <c:v>100.0</c:v>
                </c:pt>
                <c:pt idx="61">
                  <c:v>158.0</c:v>
                </c:pt>
                <c:pt idx="62">
                  <c:v>251.0</c:v>
                </c:pt>
                <c:pt idx="63">
                  <c:v>398.0</c:v>
                </c:pt>
                <c:pt idx="64">
                  <c:v>631.0</c:v>
                </c:pt>
              </c:numCache>
            </c:numRef>
          </c:xVal>
          <c:yVal>
            <c:numRef>
              <c:f>Tabelle5!$B$1:$B$65</c:f>
              <c:numCache>
                <c:formatCode>0.00E+00</c:formatCode>
                <c:ptCount val="6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5.7908E-8</c:v>
                </c:pt>
                <c:pt idx="6">
                  <c:v>2.75566E-6</c:v>
                </c:pt>
                <c:pt idx="7">
                  <c:v>1.90802E-8</c:v>
                </c:pt>
                <c:pt idx="8">
                  <c:v>6.91753E-5</c:v>
                </c:pt>
                <c:pt idx="9">
                  <c:v>4.39476E-5</c:v>
                </c:pt>
                <c:pt idx="10">
                  <c:v>1.17145E-5</c:v>
                </c:pt>
                <c:pt idx="11">
                  <c:v>0.000723123</c:v>
                </c:pt>
                <c:pt idx="12">
                  <c:v>0.00075919</c:v>
                </c:pt>
                <c:pt idx="13">
                  <c:v>0.00169488</c:v>
                </c:pt>
                <c:pt idx="14">
                  <c:v>0.00758454</c:v>
                </c:pt>
                <c:pt idx="15">
                  <c:v>0.00765298</c:v>
                </c:pt>
                <c:pt idx="16">
                  <c:v>0.0119413</c:v>
                </c:pt>
                <c:pt idx="17">
                  <c:v>0.0208532</c:v>
                </c:pt>
                <c:pt idx="18">
                  <c:v>0.0280218</c:v>
                </c:pt>
                <c:pt idx="19">
                  <c:v>0.0222861</c:v>
                </c:pt>
                <c:pt idx="20">
                  <c:v>0.0325436</c:v>
                </c:pt>
                <c:pt idx="21">
                  <c:v>0.0524395</c:v>
                </c:pt>
                <c:pt idx="22">
                  <c:v>0.0454028</c:v>
                </c:pt>
                <c:pt idx="23">
                  <c:v>0.0654031</c:v>
                </c:pt>
                <c:pt idx="24">
                  <c:v>0.0989194</c:v>
                </c:pt>
                <c:pt idx="25">
                  <c:v>0.0822951</c:v>
                </c:pt>
                <c:pt idx="26">
                  <c:v>0.105298</c:v>
                </c:pt>
                <c:pt idx="27">
                  <c:v>0.267464</c:v>
                </c:pt>
                <c:pt idx="28">
                  <c:v>0.134098</c:v>
                </c:pt>
                <c:pt idx="29">
                  <c:v>0.174253</c:v>
                </c:pt>
                <c:pt idx="30">
                  <c:v>0.149802</c:v>
                </c:pt>
                <c:pt idx="31">
                  <c:v>0.118524</c:v>
                </c:pt>
                <c:pt idx="32">
                  <c:v>0.124464</c:v>
                </c:pt>
                <c:pt idx="33">
                  <c:v>0.210693</c:v>
                </c:pt>
                <c:pt idx="34">
                  <c:v>0.219086</c:v>
                </c:pt>
                <c:pt idx="35">
                  <c:v>0.189618</c:v>
                </c:pt>
                <c:pt idx="36">
                  <c:v>0.29284</c:v>
                </c:pt>
                <c:pt idx="37">
                  <c:v>0.192998</c:v>
                </c:pt>
                <c:pt idx="38">
                  <c:v>0.245757</c:v>
                </c:pt>
                <c:pt idx="39">
                  <c:v>0.190294</c:v>
                </c:pt>
                <c:pt idx="40">
                  <c:v>0.201401</c:v>
                </c:pt>
                <c:pt idx="41">
                  <c:v>0.191565</c:v>
                </c:pt>
                <c:pt idx="42">
                  <c:v>0.144018</c:v>
                </c:pt>
                <c:pt idx="43">
                  <c:v>0.151127</c:v>
                </c:pt>
                <c:pt idx="44">
                  <c:v>0.150955</c:v>
                </c:pt>
                <c:pt idx="45">
                  <c:v>0.113905</c:v>
                </c:pt>
                <c:pt idx="46">
                  <c:v>0.0864589</c:v>
                </c:pt>
                <c:pt idx="47">
                  <c:v>0.0701962</c:v>
                </c:pt>
                <c:pt idx="48">
                  <c:v>0.00420705</c:v>
                </c:pt>
                <c:pt idx="49">
                  <c:v>0.000702364</c:v>
                </c:pt>
                <c:pt idx="50">
                  <c:v>0.0018099</c:v>
                </c:pt>
                <c:pt idx="51">
                  <c:v>4.96676E-5</c:v>
                </c:pt>
                <c:pt idx="52">
                  <c:v>2.77339E-5</c:v>
                </c:pt>
                <c:pt idx="53">
                  <c:v>1.68643E-7</c:v>
                </c:pt>
                <c:pt idx="54">
                  <c:v>4.56259E-6</c:v>
                </c:pt>
                <c:pt idx="55">
                  <c:v>0.00035539</c:v>
                </c:pt>
                <c:pt idx="56">
                  <c:v>1.2177E-6</c:v>
                </c:pt>
                <c:pt idx="57">
                  <c:v>7.37336E-7</c:v>
                </c:pt>
                <c:pt idx="58">
                  <c:v>6.04247E-6</c:v>
                </c:pt>
                <c:pt idx="59">
                  <c:v>0.000125727</c:v>
                </c:pt>
                <c:pt idx="60">
                  <c:v>1.46288E-7</c:v>
                </c:pt>
                <c:pt idx="61">
                  <c:v>2.89285E-6</c:v>
                </c:pt>
                <c:pt idx="62">
                  <c:v>0.0</c:v>
                </c:pt>
                <c:pt idx="63">
                  <c:v>5.71608E-7</c:v>
                </c:pt>
                <c:pt idx="64">
                  <c:v>9.47976E-8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669536"/>
        <c:axId val="-2141048704"/>
      </c:scatterChart>
      <c:valAx>
        <c:axId val="-2138669536"/>
        <c:scaling>
          <c:logBase val="10.0"/>
          <c:orientation val="minMax"/>
          <c:min val="1.0E-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41048704"/>
        <c:crossesAt val="1.0E-8"/>
        <c:crossBetween val="midCat"/>
      </c:valAx>
      <c:valAx>
        <c:axId val="-2141048704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38669536"/>
        <c:crossesAt val="1.0E-9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aseline="30000"/>
            </a:lvl1pPr>
          </a:lstStyle>
          <a:p>
            <a:fld id="{6D111B4A-4643-BE4C-B4E6-738A9631F30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758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41363"/>
            <a:ext cx="4933950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39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aseline="30000"/>
            </a:lvl1pPr>
          </a:lstStyle>
          <a:p>
            <a:fld id="{49FD7D5B-4B8D-9C49-9A24-4E16895BBF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985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08" charset="-128"/>
        <a:cs typeface="ヒラギノ角ゴ Pro W3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12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0775" cy="3698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D7D5B-4B8D-9C49-9A24-4E16895BBF5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19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B3D9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DC3FF"/>
          </a:solidFill>
          <a:ln w="0">
            <a:solidFill>
              <a:srgbClr val="B3D9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Bild 15" descr="Titelbild.jpg"/>
          <p:cNvPicPr>
            <a:picLocks noChangeAspect="1"/>
          </p:cNvPicPr>
          <p:nvPr/>
        </p:nvPicPr>
        <p:blipFill>
          <a:blip r:embed="rId2"/>
          <a:srcRect t="2800" b="2000"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chemeClr val="bg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7400" y="3200400"/>
            <a:ext cx="67818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r>
              <a:rPr lang="de-DE" b="1" smtClean="0">
                <a:solidFill>
                  <a:srgbClr val="606060"/>
                </a:solidFill>
                <a:latin typeface="Arial Narrow" charset="0"/>
                <a:cs typeface="Arial Narrow" charset="0"/>
              </a:rPr>
              <a:t>Wir schaffen Wissen – heute für morgen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676400" y="3733800"/>
            <a:ext cx="7467600" cy="0"/>
          </a:xfrm>
          <a:prstGeom prst="line">
            <a:avLst/>
          </a:prstGeom>
          <a:noFill/>
          <a:ln w="146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Gerade Verbindung 25"/>
          <p:cNvCxnSpPr>
            <a:cxnSpLocks noChangeShapeType="1"/>
          </p:cNvCxnSpPr>
          <p:nvPr/>
        </p:nvCxnSpPr>
        <p:spPr bwMode="auto">
          <a:xfrm rot="5400000">
            <a:off x="-1753393" y="3429794"/>
            <a:ext cx="68580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Bild 24" descr="PSI-Logo_narrow_40k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638800"/>
            <a:ext cx="7010400" cy="609600"/>
          </a:xfrm>
          <a:noFill/>
        </p:spPr>
        <p:txBody>
          <a:bodyPr/>
          <a:lstStyle>
            <a:lvl1pPr marL="0" indent="0" algn="l">
              <a:defRPr sz="1500"/>
            </a:lvl1pPr>
          </a:lstStyle>
          <a:p>
            <a:r>
              <a:rPr lang="de-DE" dirty="0"/>
              <a:t>Master-</a:t>
            </a:r>
            <a:r>
              <a:rPr lang="de-DE" dirty="0" smtClean="0"/>
              <a:t>Untertitelformat </a:t>
            </a:r>
            <a:r>
              <a:rPr lang="de-DE" dirty="0"/>
              <a:t>bearbeiten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5029200"/>
            <a:ext cx="7010400" cy="685800"/>
          </a:xfrm>
        </p:spPr>
        <p:txBody>
          <a:bodyPr/>
          <a:lstStyle>
            <a:lvl1pPr algn="l">
              <a:defRPr sz="3500" b="1" i="0" spc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3B28C-1FED-5B47-93BF-CEF6A5BC4A4E}" type="datetime1">
              <a:rPr lang="de-DE"/>
              <a:pPr/>
              <a:t>18.10.16</a:t>
            </a:fld>
            <a:endParaRPr lang="de-DE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PSI,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Bild 16" descr="PSI-Logo_narrow_30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000" y="900000"/>
            <a:ext cx="8533200" cy="5653200"/>
          </a:xfrm>
          <a:noFill/>
        </p:spPr>
        <p:txBody>
          <a:bodyPr/>
          <a:lstStyle>
            <a:lvl1pPr marL="0" indent="0">
              <a:spcBef>
                <a:spcPts val="0"/>
              </a:spcBef>
              <a:tabLst/>
              <a:defRPr sz="1700" b="0" i="0">
                <a:latin typeface="Arial Narrow"/>
                <a:cs typeface="Arial Narrow"/>
              </a:defRPr>
            </a:lvl1pPr>
            <a:lvl2pPr marL="179388" indent="-179388">
              <a:spcBef>
                <a:spcPts val="0"/>
              </a:spcBef>
              <a:buFont typeface="Lucida Grande"/>
              <a:buChar char="•"/>
              <a:tabLst/>
              <a:defRPr sz="1700" b="0" i="0">
                <a:latin typeface="Arial Narrow"/>
                <a:cs typeface="Arial Narrow"/>
              </a:defRPr>
            </a:lvl2pPr>
            <a:lvl3pPr marL="358775" indent="-179388">
              <a:spcBef>
                <a:spcPts val="0"/>
              </a:spcBef>
              <a:buFont typeface="Lucida Grande"/>
              <a:buChar char="–"/>
              <a:tabLst/>
              <a:defRPr sz="1700" b="0" i="0">
                <a:latin typeface="Arial Narrow"/>
                <a:cs typeface="Arial Narrow"/>
              </a:defRPr>
            </a:lvl3pPr>
            <a:lvl4pPr marL="627063" indent="-179388">
              <a:spcBef>
                <a:spcPts val="0"/>
              </a:spcBef>
              <a:tabLst/>
              <a:defRPr sz="1700" b="0" i="0">
                <a:latin typeface="Arial Narrow"/>
                <a:cs typeface="Arial Narrow"/>
              </a:defRPr>
            </a:lvl4pPr>
            <a:lvl5pPr marL="1435100" indent="-182563">
              <a:buNone/>
              <a:tabLst/>
              <a:defRPr sz="1500"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1620000" y="144000"/>
            <a:ext cx="72192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0395E-C9E4-1A42-AF8C-1536F87AF4B2}" type="datetime1">
              <a:rPr lang="de-DE"/>
              <a:pPr/>
              <a:t>18.10.16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PSI,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19FD56A-4E6D-7546-93E9-D5942945707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Bild 16" descr="PSI-Logo_narrow_30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6000" y="900000"/>
            <a:ext cx="3961200" cy="5653200"/>
          </a:xfrm>
        </p:spPr>
        <p:txBody>
          <a:bodyPr/>
          <a:lstStyle>
            <a:lvl1pPr marL="0" indent="0">
              <a:tabLst/>
              <a:defRPr sz="1700" b="0" i="0">
                <a:latin typeface="Arial Narrow"/>
                <a:cs typeface="Arial Narrow"/>
              </a:defRPr>
            </a:lvl1pPr>
            <a:lvl2pPr marL="182563" indent="-182563">
              <a:spcBef>
                <a:spcPts val="0"/>
              </a:spcBef>
              <a:spcAft>
                <a:spcPts val="0"/>
              </a:spcAft>
              <a:buFont typeface="Lucida Grande"/>
              <a:buChar char="•"/>
              <a:defRPr sz="1700" b="0" i="0">
                <a:latin typeface="Arial Narrow"/>
                <a:cs typeface="Arial Narrow"/>
              </a:defRPr>
            </a:lvl2pPr>
            <a:lvl3pPr marL="358775" indent="-179388">
              <a:buFont typeface="Lucida Grande"/>
              <a:buChar char="–"/>
              <a:tabLst/>
              <a:defRPr sz="1700" b="0" i="0">
                <a:latin typeface="Arial Narrow"/>
                <a:cs typeface="Arial Narrow"/>
              </a:defRPr>
            </a:lvl3pPr>
            <a:lvl4pPr marL="627063" indent="-179388">
              <a:defRPr sz="1700" b="0" i="0">
                <a:latin typeface="Arial Narrow"/>
                <a:cs typeface="Arial Narrow"/>
              </a:defRPr>
            </a:lvl4pPr>
            <a:lvl5pPr marL="182563" indent="-182563"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900001"/>
            <a:ext cx="4267200" cy="5653200"/>
          </a:xfrm>
        </p:spPr>
        <p:txBody>
          <a:bodyPr/>
          <a:lstStyle>
            <a:lvl1pPr marL="0" indent="0">
              <a:spcBef>
                <a:spcPts val="0"/>
              </a:spcBef>
              <a:tabLst/>
              <a:defRPr sz="1700" b="0" i="0">
                <a:latin typeface="Arial Narrow"/>
                <a:cs typeface="Arial Narrow"/>
              </a:defRPr>
            </a:lvl1pPr>
            <a:lvl2pPr marL="182563" indent="-182563">
              <a:spcBef>
                <a:spcPts val="0"/>
              </a:spcBef>
              <a:buFont typeface="Lucida Grande"/>
              <a:buChar char="•"/>
              <a:defRPr sz="1700" b="0" i="0">
                <a:latin typeface="Arial Narrow"/>
                <a:cs typeface="Arial Narrow"/>
              </a:defRPr>
            </a:lvl2pPr>
            <a:lvl3pPr marL="358775" indent="-179388">
              <a:spcBef>
                <a:spcPts val="0"/>
              </a:spcBef>
              <a:buFont typeface="Lucida Grande"/>
              <a:buChar char="–"/>
              <a:defRPr sz="1700" b="0" i="0">
                <a:latin typeface="Arial Narrow"/>
                <a:cs typeface="Arial Narrow"/>
              </a:defRPr>
            </a:lvl3pPr>
            <a:lvl4pPr marL="627063" indent="-179388">
              <a:spcBef>
                <a:spcPts val="0"/>
              </a:spcBef>
              <a:defRPr sz="1700" b="0" i="0">
                <a:latin typeface="Arial Narrow"/>
                <a:cs typeface="Arial Narrow"/>
              </a:defRPr>
            </a:lvl4pPr>
            <a:lvl5pPr marL="1435100" indent="-182563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F65FB-CE49-1D44-89D2-692CCF3CCAAF}" type="datetime1">
              <a:rPr lang="de-DE"/>
              <a:pPr/>
              <a:t>18.10.16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PSI,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4DEDA99-53D7-294C-BEF4-743A0F2B90C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Bild 16" descr="PSI-Logo_narrow_30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20000" y="144000"/>
            <a:ext cx="8534400" cy="533400"/>
          </a:xfrm>
        </p:spPr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23E0C-20C0-4F40-B46C-AEE21738216C}" type="datetime1">
              <a:rPr lang="de-DE"/>
              <a:pPr/>
              <a:t>18.10.16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PSI,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CA2C396-6FC9-A34F-BE5C-BB1AF53328E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Bild 13" descr="Schlussbild.jpg"/>
          <p:cNvPicPr>
            <a:picLocks noChangeAspect="1"/>
          </p:cNvPicPr>
          <p:nvPr/>
        </p:nvPicPr>
        <p:blipFill>
          <a:blip r:embed="rId2"/>
          <a:srcRect t="5399"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Bild 18" descr="PSI-Logo_narrow_30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893F7-D4B7-5649-A2D5-2E7608694015}" type="datetime1">
              <a:rPr lang="de-DE"/>
              <a:pPr/>
              <a:t>18.10.16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PSI,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6C30796-4328-5544-B234-0ED1C9A858D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4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84188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 Narrow" pitchFamily="-1" charset="0"/>
              </a:defRPr>
            </a:lvl1pPr>
          </a:lstStyle>
          <a:p>
            <a:fld id="{A0B1DE2B-5635-904B-A436-3DE8BC3B51EE}" type="datetime1">
              <a:rPr lang="de-DE"/>
              <a:pPr/>
              <a:t>18.10.16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200" y="6661150"/>
            <a:ext cx="3810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 Narrow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de-DE"/>
              <a:t>PSI,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 Narrow" pitchFamily="-1" charset="0"/>
              </a:defRPr>
            </a:lvl1pPr>
          </a:lstStyle>
          <a:p>
            <a:r>
              <a:rPr lang="de-DE"/>
              <a:t>Seite </a:t>
            </a:r>
            <a:fld id="{36574447-C60D-AD46-8078-395DCE4F0BCA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033" name="Bild 14" descr="PSI-Logo_narrow_30k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</p:sldLayoutIdLst>
  <p:transition spd="med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/>
          <a:ea typeface="ヒラギノ角ゴ Pro W3" pitchFamily="-108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Arial Narrow"/>
          <a:ea typeface="ヒラギノ角ゴ Pro W3" pitchFamily="-108" charset="-128"/>
          <a:cs typeface="ヒラギノ角ゴ Pro W3" charset="-128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pitchFamily="-1" charset="0"/>
        <a:buChar char="•"/>
        <a:defRPr sz="1700">
          <a:solidFill>
            <a:schemeClr val="tx1"/>
          </a:solidFill>
          <a:latin typeface="Arial Narrow"/>
          <a:ea typeface="ヒラギノ角ゴ Pro W3" charset="-128"/>
          <a:cs typeface="ヒラギノ角ゴ Pro W3" charset="-128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-1" charset="0"/>
        <a:buChar char="–"/>
        <a:defRPr sz="17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pitchFamily="-1" charset="0"/>
        <a:buChar char="–"/>
        <a:defRPr sz="1700">
          <a:solidFill>
            <a:schemeClr val="tx1"/>
          </a:solidFill>
          <a:latin typeface="Arial Narrow"/>
          <a:ea typeface="ヒラギノ角ゴ Pro W3" charset="-128"/>
          <a:cs typeface="ヒラギノ角ゴ Pro W3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pitchFamily="-1" charset="0"/>
        <a:buChar char="–"/>
        <a:defRPr sz="1700">
          <a:solidFill>
            <a:schemeClr val="tx1"/>
          </a:solidFill>
          <a:latin typeface="Arial Narrow"/>
          <a:ea typeface="ヒラギノ角ゴ Pro W3" pitchFamily="-112" charset="-128"/>
          <a:cs typeface="ヒラギノ角ゴ Pro W3" charset="-128"/>
        </a:defRPr>
      </a:lvl5pPr>
      <a:lvl6pPr marL="19812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6pPr>
      <a:lvl7pPr marL="24384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7pPr>
      <a:lvl8pPr marL="28956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8pPr>
      <a:lvl9pPr marL="33528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95E-C9E4-1A42-AF8C-1536F87AF4B2}" type="datetime1">
              <a:rPr lang="de-DE" smtClean="0"/>
              <a:pPr/>
              <a:t>18.10.16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PSI,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19FD56A-4E6D-7546-93E9-D59429457071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818122"/>
          </a:xfrm>
          <a:prstGeom prst="rect">
            <a:avLst/>
          </a:prstGeom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288356" y="5085184"/>
            <a:ext cx="8604124" cy="1028899"/>
          </a:xfrm>
        </p:spPr>
        <p:txBody>
          <a:bodyPr/>
          <a:lstStyle/>
          <a:p>
            <a:pPr algn="ctr"/>
            <a:r>
              <a:rPr lang="en-US" dirty="0" err="1" smtClean="0"/>
              <a:t>MAGiC</a:t>
            </a:r>
            <a:r>
              <a:rPr lang="en-US" dirty="0" smtClean="0"/>
              <a:t> Shielding Simulations</a:t>
            </a:r>
            <a:endParaRPr lang="en-GB" dirty="0"/>
          </a:p>
        </p:txBody>
      </p:sp>
      <p:sp>
        <p:nvSpPr>
          <p:cNvPr id="30" name="Untertitel 2"/>
          <p:cNvSpPr txBox="1">
            <a:spLocks/>
          </p:cNvSpPr>
          <p:nvPr/>
        </p:nvSpPr>
        <p:spPr bwMode="auto">
          <a:xfrm>
            <a:off x="818931" y="3789040"/>
            <a:ext cx="7969249" cy="36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tabLst/>
              <a:defRPr sz="1700" b="0" i="0">
                <a:solidFill>
                  <a:schemeClr val="tx1"/>
                </a:solidFill>
                <a:latin typeface="Arial Narrow"/>
                <a:ea typeface="ヒラギノ角ゴ Pro W3" pitchFamily="-108" charset="-128"/>
                <a:cs typeface="Arial Narrow"/>
              </a:defRPr>
            </a:lvl1pPr>
            <a:lvl2pPr marL="179388" indent="-179388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Grande"/>
              <a:buChar char="•"/>
              <a:tabLst/>
              <a:defRPr sz="1700" b="0" i="0">
                <a:solidFill>
                  <a:schemeClr val="tx1"/>
                </a:solidFill>
                <a:latin typeface="Arial Narrow"/>
                <a:ea typeface="ヒラギノ角ゴ Pro W3" charset="-128"/>
                <a:cs typeface="Arial Narrow"/>
              </a:defRPr>
            </a:lvl2pPr>
            <a:lvl3pPr marL="358775" indent="-179388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Lucida Grande"/>
              <a:buChar char="–"/>
              <a:tabLst/>
              <a:defRPr sz="1700" b="0" i="0">
                <a:solidFill>
                  <a:schemeClr val="tx1"/>
                </a:solidFill>
                <a:latin typeface="Arial Narrow"/>
                <a:ea typeface="ヒラギノ角ゴ Pro W3" charset="-128"/>
                <a:cs typeface="Arial Narrow"/>
              </a:defRPr>
            </a:lvl3pPr>
            <a:lvl4pPr marL="627063" indent="-179388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Lucida Grande" pitchFamily="-1" charset="0"/>
              <a:buChar char="–"/>
              <a:tabLst/>
              <a:defRPr sz="1700" b="0" i="0">
                <a:solidFill>
                  <a:schemeClr val="tx1"/>
                </a:solidFill>
                <a:latin typeface="Arial Narrow"/>
                <a:ea typeface="ヒラギノ角ゴ Pro W3" charset="-128"/>
                <a:cs typeface="Arial Narrow"/>
              </a:defRPr>
            </a:lvl4pPr>
            <a:lvl5pPr marL="1435100" indent="-18256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pitchFamily="-1" charset="0"/>
              <a:buNone/>
              <a:tabLst/>
              <a:defRPr sz="1500">
                <a:solidFill>
                  <a:schemeClr val="tx1"/>
                </a:solidFill>
                <a:latin typeface="Arial Narrow"/>
                <a:ea typeface="ヒラギノ角ゴ Pro W3" pitchFamily="-112" charset="-128"/>
                <a:cs typeface="ヒラギノ角ゴ Pro W3" charset="-128"/>
              </a:defRPr>
            </a:lvl5pPr>
            <a:lvl6pPr marL="1981200" indent="-1905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ヒラギノ角ゴ Pro W3" charset="-128"/>
              </a:defRPr>
            </a:lvl6pPr>
            <a:lvl7pPr marL="2438400" indent="-1905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ヒラギノ角ゴ Pro W3" charset="-128"/>
              </a:defRPr>
            </a:lvl7pPr>
            <a:lvl8pPr marL="2895600" indent="-1905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ヒラギノ角ゴ Pro W3" charset="-128"/>
              </a:defRPr>
            </a:lvl8pPr>
            <a:lvl9pPr marL="3352800" indent="-1905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ヒラギノ角ゴ Pro W3" charset="-128"/>
              </a:defRPr>
            </a:lvl9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kern="0" dirty="0" smtClean="0">
                <a:latin typeface="Arial"/>
                <a:ea typeface="Arial"/>
                <a:cs typeface="Arial"/>
                <a:sym typeface="Arial"/>
              </a:rPr>
              <a:t>Uwe </a:t>
            </a:r>
            <a:r>
              <a:rPr lang="en-US" altLang="ja-JP" kern="0" dirty="0" err="1" smtClean="0">
                <a:latin typeface="Arial"/>
                <a:ea typeface="Arial"/>
                <a:cs typeface="Arial"/>
                <a:sym typeface="Arial"/>
              </a:rPr>
              <a:t>Filges</a:t>
            </a:r>
            <a:endParaRPr lang="en-US" altLang="ja-JP" kern="0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kern="0" dirty="0" smtClean="0">
                <a:latin typeface="Arial"/>
                <a:ea typeface="Arial"/>
                <a:cs typeface="Arial"/>
                <a:sym typeface="Arial"/>
              </a:rPr>
              <a:t>Laboratory for scientific Developments and novel Materials (LDM)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kern="0" dirty="0" smtClean="0">
                <a:latin typeface="Arial"/>
                <a:ea typeface="Arial"/>
                <a:cs typeface="Arial"/>
                <a:sym typeface="Arial"/>
              </a:rPr>
              <a:t>Paul </a:t>
            </a:r>
            <a:r>
              <a:rPr lang="en-US" altLang="ja-JP" kern="0" dirty="0" err="1" smtClean="0">
                <a:latin typeface="Arial"/>
                <a:ea typeface="Arial"/>
                <a:cs typeface="Arial"/>
                <a:sym typeface="Arial"/>
              </a:rPr>
              <a:t>Scherrer</a:t>
            </a:r>
            <a:r>
              <a:rPr lang="en-US" altLang="ja-JP" kern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ja-JP" kern="0" dirty="0" err="1" smtClean="0">
                <a:latin typeface="Arial"/>
                <a:ea typeface="Arial"/>
                <a:cs typeface="Arial"/>
                <a:sym typeface="Arial"/>
              </a:rPr>
              <a:t>Institut</a:t>
            </a:r>
            <a:r>
              <a:rPr lang="en-US" altLang="ja-JP" kern="0" dirty="0" smtClean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altLang="ja-JP" kern="0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altLang="ja-JP" kern="0" dirty="0" smtClean="0">
              <a:latin typeface="Arial"/>
              <a:ea typeface="Arial"/>
              <a:cs typeface="Arial"/>
              <a:sym typeface="Arial"/>
            </a:endParaRP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242341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m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740123"/>
              </p:ext>
            </p:extLst>
          </p:nvPr>
        </p:nvGraphicFramePr>
        <p:xfrm>
          <a:off x="5296231" y="671896"/>
          <a:ext cx="4070671" cy="290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Diagramm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744576"/>
              </p:ext>
            </p:extLst>
          </p:nvPr>
        </p:nvGraphicFramePr>
        <p:xfrm>
          <a:off x="5346800" y="3909061"/>
          <a:ext cx="4020102" cy="2521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Bild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4" y="835457"/>
            <a:ext cx="4072690" cy="407269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95E-C9E4-1A42-AF8C-1536F87AF4B2}" type="datetime1">
              <a:rPr lang="de-DE" smtClean="0"/>
              <a:pPr/>
              <a:t>18.10.16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PSI,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19FD56A-4E6D-7546-93E9-D59429457071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30753" y="5395530"/>
            <a:ext cx="2574423" cy="5755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W6 </a:t>
            </a:r>
            <a:r>
              <a:rPr lang="de-DE" sz="1700" smtClean="0">
                <a:latin typeface="Arial Narrow"/>
                <a:cs typeface="Arial Narrow"/>
              </a:rPr>
              <a:t>– beam </a:t>
            </a:r>
            <a:r>
              <a:rPr lang="de-DE" sz="1700" dirty="0" err="1" smtClean="0">
                <a:latin typeface="Arial Narrow"/>
                <a:cs typeface="Arial Narrow"/>
              </a:rPr>
              <a:t>exit</a:t>
            </a:r>
            <a:r>
              <a:rPr lang="de-DE" sz="1700" dirty="0" smtClean="0">
                <a:latin typeface="Arial Narrow"/>
                <a:cs typeface="Arial Narrow"/>
              </a:rPr>
              <a:t> 30 </a:t>
            </a:r>
            <a:r>
              <a:rPr lang="de-DE" sz="1700" dirty="0">
                <a:latin typeface="Arial Narrow"/>
                <a:cs typeface="Arial Narrow"/>
              </a:rPr>
              <a:t>m</a:t>
            </a:r>
            <a:r>
              <a:rPr lang="de-DE" sz="1700" dirty="0" smtClean="0">
                <a:latin typeface="Arial Narrow"/>
                <a:cs typeface="Arial Narrow"/>
              </a:rPr>
              <a:t>m x 38 mm</a:t>
            </a: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smtClean="0">
                <a:latin typeface="Arial Narrow"/>
                <a:cs typeface="Arial Narrow"/>
              </a:rPr>
              <a:t>   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483768" y="151271"/>
            <a:ext cx="5951950" cy="406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smtClean="0">
                <a:latin typeface="Arial Narrow"/>
                <a:cs typeface="Arial Narrow"/>
              </a:rPr>
              <a:t>Neutron </a:t>
            </a:r>
            <a:r>
              <a:rPr lang="de-DE" dirty="0" err="1" smtClean="0">
                <a:latin typeface="Arial Narrow"/>
                <a:cs typeface="Arial Narrow"/>
              </a:rPr>
              <a:t>and</a:t>
            </a:r>
            <a:r>
              <a:rPr lang="de-DE" dirty="0" smtClean="0">
                <a:latin typeface="Arial Narrow"/>
                <a:cs typeface="Arial Narrow"/>
              </a:rPr>
              <a:t> prompt </a:t>
            </a:r>
            <a:r>
              <a:rPr lang="de-DE" dirty="0" err="1" smtClean="0">
                <a:latin typeface="Arial Narrow"/>
                <a:cs typeface="Arial Narrow"/>
              </a:rPr>
              <a:t>gamma</a:t>
            </a:r>
            <a:r>
              <a:rPr lang="de-DE" dirty="0" smtClean="0">
                <a:latin typeface="Arial Narrow"/>
                <a:cs typeface="Arial Narrow"/>
              </a:rPr>
              <a:t> dose </a:t>
            </a:r>
            <a:r>
              <a:rPr lang="de-DE" dirty="0" err="1" smtClean="0">
                <a:latin typeface="Arial Narrow"/>
                <a:cs typeface="Arial Narrow"/>
              </a:rPr>
              <a:t>rates</a:t>
            </a:r>
            <a:r>
              <a:rPr lang="de-DE" dirty="0" smtClean="0">
                <a:latin typeface="Arial Narrow"/>
                <a:cs typeface="Arial Narrow"/>
              </a:rPr>
              <a:t> at 5.5m (W6)</a:t>
            </a:r>
            <a:endParaRPr lang="de-DE" dirty="0">
              <a:latin typeface="Arial Narrow"/>
              <a:cs typeface="Arial Narrow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57838" y="3480044"/>
            <a:ext cx="910506" cy="236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dirty="0" err="1" smtClean="0">
                <a:latin typeface="Arial Narrow"/>
                <a:cs typeface="Arial Narrow"/>
              </a:rPr>
              <a:t>Energy</a:t>
            </a:r>
            <a:r>
              <a:rPr lang="de-DE" sz="1400" dirty="0" smtClean="0">
                <a:latin typeface="Arial Narrow"/>
                <a:cs typeface="Arial Narrow"/>
              </a:rPr>
              <a:t> (</a:t>
            </a:r>
            <a:r>
              <a:rPr lang="de-DE" sz="1400" dirty="0" err="1" smtClean="0">
                <a:latin typeface="Arial Narrow"/>
                <a:cs typeface="Arial Narrow"/>
              </a:rPr>
              <a:t>MeV</a:t>
            </a:r>
            <a:r>
              <a:rPr lang="de-DE" sz="1400" dirty="0" smtClean="0">
                <a:latin typeface="Arial Narrow"/>
                <a:cs typeface="Arial Narrow"/>
              </a:rPr>
              <a:t>)</a:t>
            </a:r>
            <a:endParaRPr lang="de-DE" sz="1400" dirty="0">
              <a:latin typeface="Arial Narrow"/>
              <a:cs typeface="Arial Narrow"/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4438493" y="2254903"/>
            <a:ext cx="1622276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dirty="0" smtClean="0">
                <a:latin typeface="Arial Narrow"/>
                <a:cs typeface="Arial Narrow"/>
              </a:rPr>
              <a:t>Gamma dose rate (</a:t>
            </a:r>
            <a:r>
              <a:rPr lang="de-DE" sz="1200" dirty="0" err="1" smtClean="0">
                <a:latin typeface="Arial Narrow"/>
                <a:cs typeface="Arial Narrow"/>
              </a:rPr>
              <a:t>muSv</a:t>
            </a:r>
            <a:r>
              <a:rPr lang="de-DE" sz="1200" dirty="0" smtClean="0">
                <a:latin typeface="Arial Narrow"/>
                <a:cs typeface="Arial Narrow"/>
              </a:rPr>
              <a:t>/h)</a:t>
            </a:r>
            <a:endParaRPr lang="de-DE" sz="1200" dirty="0">
              <a:latin typeface="Arial Narrow"/>
              <a:cs typeface="Arial Narrow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69824" y="1257560"/>
            <a:ext cx="1083245" cy="287771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Total: 27 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820710" y="6286629"/>
            <a:ext cx="910506" cy="236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dirty="0" err="1" smtClean="0">
                <a:latin typeface="Arial Narrow"/>
                <a:cs typeface="Arial Narrow"/>
              </a:rPr>
              <a:t>Energy</a:t>
            </a:r>
            <a:r>
              <a:rPr lang="de-DE" sz="1400" dirty="0" smtClean="0">
                <a:latin typeface="Arial Narrow"/>
                <a:cs typeface="Arial Narrow"/>
              </a:rPr>
              <a:t> (</a:t>
            </a:r>
            <a:r>
              <a:rPr lang="de-DE" sz="1400" dirty="0" err="1" smtClean="0">
                <a:latin typeface="Arial Narrow"/>
                <a:cs typeface="Arial Narrow"/>
              </a:rPr>
              <a:t>MeV</a:t>
            </a:r>
            <a:r>
              <a:rPr lang="de-DE" sz="1400" dirty="0" smtClean="0">
                <a:latin typeface="Arial Narrow"/>
                <a:cs typeface="Arial Narrow"/>
              </a:rPr>
              <a:t>)</a:t>
            </a:r>
            <a:endParaRPr lang="de-DE" sz="1400" dirty="0">
              <a:latin typeface="Arial Narrow"/>
              <a:cs typeface="Arial Narrow"/>
            </a:endParaRPr>
          </a:p>
        </p:txBody>
      </p:sp>
      <p:sp>
        <p:nvSpPr>
          <p:cNvPr id="26" name="Textfeld 25"/>
          <p:cNvSpPr txBox="1"/>
          <p:nvPr/>
        </p:nvSpPr>
        <p:spPr>
          <a:xfrm rot="16200000">
            <a:off x="4499997" y="5048355"/>
            <a:ext cx="1622276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dirty="0" smtClean="0">
                <a:latin typeface="Arial Narrow"/>
                <a:cs typeface="Arial Narrow"/>
              </a:rPr>
              <a:t>Neutron dose rate (</a:t>
            </a:r>
            <a:r>
              <a:rPr lang="de-DE" sz="1200" dirty="0" err="1" smtClean="0">
                <a:latin typeface="Arial Narrow"/>
                <a:cs typeface="Arial Narrow"/>
              </a:rPr>
              <a:t>muSv</a:t>
            </a:r>
            <a:r>
              <a:rPr lang="de-DE" sz="1200" dirty="0" smtClean="0">
                <a:latin typeface="Arial Narrow"/>
                <a:cs typeface="Arial Narrow"/>
              </a:rPr>
              <a:t>/h)</a:t>
            </a:r>
            <a:endParaRPr lang="de-DE" sz="1200" dirty="0">
              <a:latin typeface="Arial Narrow"/>
              <a:cs typeface="Arial Narrow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069824" y="4797282"/>
            <a:ext cx="1182631" cy="287771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Total: 447 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69264" y="6146241"/>
            <a:ext cx="2568011" cy="236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dirty="0" smtClean="0">
                <a:latin typeface="Arial Narrow"/>
                <a:cs typeface="Arial Narrow"/>
              </a:rPr>
              <a:t>Note: </a:t>
            </a:r>
            <a:r>
              <a:rPr lang="de-DE" sz="1400" dirty="0" err="1" smtClean="0">
                <a:latin typeface="Arial Narrow"/>
                <a:cs typeface="Arial Narrow"/>
              </a:rPr>
              <a:t>no</a:t>
            </a:r>
            <a:r>
              <a:rPr lang="de-DE" sz="1400" dirty="0" smtClean="0">
                <a:latin typeface="Arial Narrow"/>
                <a:cs typeface="Arial Narrow"/>
              </a:rPr>
              <a:t> </a:t>
            </a:r>
            <a:r>
              <a:rPr lang="de-DE" sz="1400" dirty="0" err="1" smtClean="0">
                <a:latin typeface="Arial Narrow"/>
                <a:cs typeface="Arial Narrow"/>
              </a:rPr>
              <a:t>other</a:t>
            </a:r>
            <a:r>
              <a:rPr lang="de-DE" sz="1400" dirty="0" smtClean="0">
                <a:latin typeface="Arial Narrow"/>
                <a:cs typeface="Arial Narrow"/>
              </a:rPr>
              <a:t> </a:t>
            </a:r>
            <a:r>
              <a:rPr lang="de-DE" sz="1400" dirty="0" err="1" smtClean="0">
                <a:latin typeface="Arial Narrow"/>
                <a:cs typeface="Arial Narrow"/>
              </a:rPr>
              <a:t>beamports</a:t>
            </a:r>
            <a:r>
              <a:rPr lang="de-DE" sz="1400" dirty="0" smtClean="0">
                <a:latin typeface="Arial Narrow"/>
                <a:cs typeface="Arial Narrow"/>
              </a:rPr>
              <a:t> </a:t>
            </a:r>
            <a:r>
              <a:rPr lang="de-DE" sz="1400" dirty="0" err="1" smtClean="0">
                <a:latin typeface="Arial Narrow"/>
                <a:cs typeface="Arial Narrow"/>
              </a:rPr>
              <a:t>are</a:t>
            </a:r>
            <a:r>
              <a:rPr lang="de-DE" sz="1400" dirty="0" smtClean="0">
                <a:latin typeface="Arial Narrow"/>
                <a:cs typeface="Arial Narrow"/>
              </a:rPr>
              <a:t> </a:t>
            </a:r>
            <a:r>
              <a:rPr lang="de-DE" sz="1400" dirty="0" err="1" smtClean="0">
                <a:latin typeface="Arial Narrow"/>
                <a:cs typeface="Arial Narrow"/>
              </a:rPr>
              <a:t>modelled</a:t>
            </a:r>
            <a:endParaRPr lang="de-DE" sz="1400" dirty="0">
              <a:latin typeface="Arial Narrow"/>
              <a:cs typeface="Arial Narrow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35696" y="249289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1223541" y="2581734"/>
            <a:ext cx="635197" cy="26546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2057474" y="4941168"/>
            <a:ext cx="3090590" cy="5755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W6 – beam </a:t>
            </a:r>
            <a:r>
              <a:rPr lang="de-DE" sz="1700" dirty="0" err="1" smtClean="0">
                <a:latin typeface="Arial Narrow"/>
                <a:cs typeface="Arial Narrow"/>
              </a:rPr>
              <a:t>entrance</a:t>
            </a:r>
            <a:r>
              <a:rPr lang="de-DE" sz="1700" dirty="0" smtClean="0">
                <a:latin typeface="Arial Narrow"/>
                <a:cs typeface="Arial Narrow"/>
              </a:rPr>
              <a:t> 30 </a:t>
            </a:r>
            <a:r>
              <a:rPr lang="de-DE" sz="1700" dirty="0">
                <a:latin typeface="Arial Narrow"/>
                <a:cs typeface="Arial Narrow"/>
              </a:rPr>
              <a:t>m</a:t>
            </a:r>
            <a:r>
              <a:rPr lang="de-DE" sz="1700" dirty="0" smtClean="0">
                <a:latin typeface="Arial Narrow"/>
                <a:cs typeface="Arial Narrow"/>
              </a:rPr>
              <a:t>m x 124 mm</a:t>
            </a: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smtClean="0">
                <a:latin typeface="Arial Narrow"/>
                <a:cs typeface="Arial Narrow"/>
              </a:rPr>
              <a:t>   </a:t>
            </a:r>
            <a:endParaRPr lang="de-DE" sz="1700" dirty="0">
              <a:latin typeface="Arial Narrow"/>
              <a:cs typeface="Arial Narrow"/>
            </a:endParaRPr>
          </a:p>
        </p:txBody>
      </p:sp>
      <p:cxnSp>
        <p:nvCxnSpPr>
          <p:cNvPr id="28" name="Gerade Verbindung mit Pfeil 27"/>
          <p:cNvCxnSpPr/>
          <p:nvPr/>
        </p:nvCxnSpPr>
        <p:spPr bwMode="auto">
          <a:xfrm flipH="1" flipV="1">
            <a:off x="3318998" y="3397686"/>
            <a:ext cx="114174" cy="15434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chteck 1"/>
          <p:cNvSpPr/>
          <p:nvPr/>
        </p:nvSpPr>
        <p:spPr>
          <a:xfrm>
            <a:off x="5963263" y="4036733"/>
            <a:ext cx="2037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Arial Narrow"/>
                <a:cs typeface="Arial Narrow"/>
              </a:rPr>
              <a:t>Neutron </a:t>
            </a:r>
            <a:r>
              <a:rPr lang="de-DE" sz="1400" dirty="0" err="1" smtClean="0">
                <a:latin typeface="Arial Narrow"/>
                <a:cs typeface="Arial Narrow"/>
              </a:rPr>
              <a:t>flux</a:t>
            </a:r>
            <a:r>
              <a:rPr lang="de-DE" sz="1400" dirty="0" smtClean="0">
                <a:latin typeface="Arial Narrow"/>
                <a:cs typeface="Arial Narrow"/>
              </a:rPr>
              <a:t>: 8.4*E9 </a:t>
            </a:r>
            <a:r>
              <a:rPr lang="de-DE" sz="1400" dirty="0" err="1">
                <a:latin typeface="Arial Narrow"/>
                <a:cs typeface="Arial Narrow"/>
              </a:rPr>
              <a:t>n</a:t>
            </a:r>
            <a:r>
              <a:rPr lang="de-DE" sz="1400" dirty="0">
                <a:latin typeface="Arial Narrow"/>
                <a:cs typeface="Arial Narrow"/>
              </a:rPr>
              <a:t>/s/cm</a:t>
            </a:r>
            <a:r>
              <a:rPr lang="de-DE" sz="1400" baseline="30000" dirty="0">
                <a:latin typeface="Arial Narrow"/>
                <a:cs typeface="Arial Narrow"/>
              </a:rPr>
              <a:t>2</a:t>
            </a:r>
            <a:endParaRPr lang="de-DE" sz="14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6" y="839602"/>
            <a:ext cx="2191760" cy="14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4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m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403445"/>
              </p:ext>
            </p:extLst>
          </p:nvPr>
        </p:nvGraphicFramePr>
        <p:xfrm>
          <a:off x="4716413" y="642762"/>
          <a:ext cx="4643611" cy="292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Diagramm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95256"/>
              </p:ext>
            </p:extLst>
          </p:nvPr>
        </p:nvGraphicFramePr>
        <p:xfrm>
          <a:off x="4788024" y="37030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Bild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7" y="1637889"/>
            <a:ext cx="3893238" cy="390062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95E-C9E4-1A42-AF8C-1536F87AF4B2}" type="datetime1">
              <a:rPr lang="de-DE" smtClean="0"/>
              <a:pPr/>
              <a:t>18.10.16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PSI,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19FD56A-4E6D-7546-93E9-D59429457071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267744" y="116632"/>
            <a:ext cx="6163547" cy="406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smtClean="0">
                <a:latin typeface="Arial Narrow"/>
                <a:cs typeface="Arial Narrow"/>
              </a:rPr>
              <a:t>Neutron </a:t>
            </a:r>
            <a:r>
              <a:rPr lang="de-DE" dirty="0" err="1" smtClean="0">
                <a:latin typeface="Arial Narrow"/>
                <a:cs typeface="Arial Narrow"/>
              </a:rPr>
              <a:t>and</a:t>
            </a:r>
            <a:r>
              <a:rPr lang="de-DE" dirty="0" smtClean="0">
                <a:latin typeface="Arial Narrow"/>
                <a:cs typeface="Arial Narrow"/>
              </a:rPr>
              <a:t> prompt </a:t>
            </a:r>
            <a:r>
              <a:rPr lang="de-DE" dirty="0" err="1" smtClean="0">
                <a:latin typeface="Arial Narrow"/>
                <a:cs typeface="Arial Narrow"/>
              </a:rPr>
              <a:t>gamma</a:t>
            </a:r>
            <a:r>
              <a:rPr lang="de-DE" dirty="0" smtClean="0">
                <a:latin typeface="Arial Narrow"/>
                <a:cs typeface="Arial Narrow"/>
              </a:rPr>
              <a:t> </a:t>
            </a:r>
            <a:r>
              <a:rPr lang="de-DE" dirty="0">
                <a:latin typeface="Arial Narrow"/>
                <a:cs typeface="Arial Narrow"/>
              </a:rPr>
              <a:t>d</a:t>
            </a:r>
            <a:r>
              <a:rPr lang="de-DE" dirty="0" smtClean="0">
                <a:latin typeface="Arial Narrow"/>
                <a:cs typeface="Arial Narrow"/>
              </a:rPr>
              <a:t>ose </a:t>
            </a:r>
            <a:r>
              <a:rPr lang="de-DE" dirty="0" err="1" smtClean="0">
                <a:latin typeface="Arial Narrow"/>
                <a:cs typeface="Arial Narrow"/>
              </a:rPr>
              <a:t>rates</a:t>
            </a:r>
            <a:r>
              <a:rPr lang="de-DE" dirty="0" smtClean="0">
                <a:latin typeface="Arial Narrow"/>
                <a:cs typeface="Arial Narrow"/>
              </a:rPr>
              <a:t> at 24.5 m (W6)</a:t>
            </a:r>
            <a:endParaRPr lang="de-DE" dirty="0">
              <a:latin typeface="Arial Narrow"/>
              <a:cs typeface="Arial Narrow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7544" y="5573694"/>
            <a:ext cx="3957815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W6 – </a:t>
            </a:r>
            <a:r>
              <a:rPr lang="en-GB" sz="1700" dirty="0" smtClean="0">
                <a:latin typeface="Arial Narrow"/>
                <a:cs typeface="Arial Narrow"/>
              </a:rPr>
              <a:t>vacuum channel</a:t>
            </a:r>
            <a:r>
              <a:rPr lang="de-DE" sz="1700" dirty="0" smtClean="0">
                <a:latin typeface="Arial Narrow"/>
                <a:cs typeface="Arial Narrow"/>
              </a:rPr>
              <a:t> 10 cm x 10 cm (0.5 </a:t>
            </a:r>
            <a:r>
              <a:rPr lang="de-DE" sz="1700" dirty="0" err="1" smtClean="0">
                <a:latin typeface="Arial Narrow"/>
                <a:cs typeface="Arial Narrow"/>
              </a:rPr>
              <a:t>deg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tilt</a:t>
            </a:r>
            <a:r>
              <a:rPr lang="de-DE" sz="1700" dirty="0" smtClean="0">
                <a:latin typeface="Arial Narrow"/>
                <a:cs typeface="Arial Narrow"/>
              </a:rPr>
              <a:t>)</a:t>
            </a:r>
            <a:endParaRPr lang="de-DE" sz="1700" dirty="0">
              <a:latin typeface="Arial Narrow"/>
              <a:cs typeface="Arial Narrow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1835696" y="3573016"/>
            <a:ext cx="144016" cy="20125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 flipH="1">
            <a:off x="1411800" y="1556792"/>
            <a:ext cx="1576024" cy="1584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2311026" y="1233842"/>
            <a:ext cx="1641475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Dose </a:t>
            </a:r>
            <a:r>
              <a:rPr lang="de-DE" sz="1700" dirty="0" err="1" smtClean="0">
                <a:latin typeface="Arial Narrow"/>
                <a:cs typeface="Arial Narrow"/>
              </a:rPr>
              <a:t>rates</a:t>
            </a:r>
            <a:r>
              <a:rPr lang="de-DE" sz="1700" dirty="0" smtClean="0">
                <a:latin typeface="Arial Narrow"/>
                <a:cs typeface="Arial Narrow"/>
              </a:rPr>
              <a:t> @ 24.5m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541814" y="3480044"/>
            <a:ext cx="910506" cy="236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dirty="0" err="1" smtClean="0">
                <a:latin typeface="Arial Narrow"/>
                <a:cs typeface="Arial Narrow"/>
              </a:rPr>
              <a:t>Energy</a:t>
            </a:r>
            <a:r>
              <a:rPr lang="de-DE" sz="1400" dirty="0" smtClean="0">
                <a:latin typeface="Arial Narrow"/>
                <a:cs typeface="Arial Narrow"/>
              </a:rPr>
              <a:t> (</a:t>
            </a:r>
            <a:r>
              <a:rPr lang="de-DE" sz="1400" dirty="0" err="1" smtClean="0">
                <a:latin typeface="Arial Narrow"/>
                <a:cs typeface="Arial Narrow"/>
              </a:rPr>
              <a:t>MeV</a:t>
            </a:r>
            <a:r>
              <a:rPr lang="de-DE" sz="1400" dirty="0" smtClean="0">
                <a:latin typeface="Arial Narrow"/>
                <a:cs typeface="Arial Narrow"/>
              </a:rPr>
              <a:t>)</a:t>
            </a:r>
            <a:endParaRPr lang="de-DE" sz="1400" dirty="0">
              <a:latin typeface="Arial Narrow"/>
              <a:cs typeface="Arial Narrow"/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3875320" y="1846925"/>
            <a:ext cx="1622276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dirty="0" smtClean="0">
                <a:latin typeface="Arial Narrow"/>
                <a:cs typeface="Arial Narrow"/>
              </a:rPr>
              <a:t>Gamma dose rate (</a:t>
            </a:r>
            <a:r>
              <a:rPr lang="de-DE" sz="1200" dirty="0" err="1" smtClean="0">
                <a:latin typeface="Arial Narrow"/>
                <a:cs typeface="Arial Narrow"/>
              </a:rPr>
              <a:t>muSv</a:t>
            </a:r>
            <a:r>
              <a:rPr lang="de-DE" sz="1200" dirty="0" smtClean="0">
                <a:latin typeface="Arial Narrow"/>
                <a:cs typeface="Arial Narrow"/>
              </a:rPr>
              <a:t>/h)</a:t>
            </a:r>
            <a:endParaRPr lang="de-DE" sz="1200" dirty="0">
              <a:latin typeface="Arial Narrow"/>
              <a:cs typeface="Arial Narrow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427907" y="2105146"/>
            <a:ext cx="1232325" cy="287771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Total: 0.79 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660232" y="6349541"/>
            <a:ext cx="910506" cy="236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dirty="0" err="1" smtClean="0">
                <a:latin typeface="Arial Narrow"/>
                <a:cs typeface="Arial Narrow"/>
              </a:rPr>
              <a:t>Energy</a:t>
            </a:r>
            <a:r>
              <a:rPr lang="de-DE" sz="1400" dirty="0" smtClean="0">
                <a:latin typeface="Arial Narrow"/>
                <a:cs typeface="Arial Narrow"/>
              </a:rPr>
              <a:t> (</a:t>
            </a:r>
            <a:r>
              <a:rPr lang="de-DE" sz="1400" dirty="0" err="1" smtClean="0">
                <a:latin typeface="Arial Narrow"/>
                <a:cs typeface="Arial Narrow"/>
              </a:rPr>
              <a:t>MeV</a:t>
            </a:r>
            <a:r>
              <a:rPr lang="de-DE" sz="1400" dirty="0" smtClean="0">
                <a:latin typeface="Arial Narrow"/>
                <a:cs typeface="Arial Narrow"/>
              </a:rPr>
              <a:t>)</a:t>
            </a:r>
            <a:endParaRPr lang="de-DE" sz="1400" dirty="0">
              <a:latin typeface="Arial Narrow"/>
              <a:cs typeface="Arial Narrow"/>
            </a:endParaRP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3875319" y="4858652"/>
            <a:ext cx="1622276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dirty="0" smtClean="0">
                <a:latin typeface="Arial Narrow"/>
                <a:cs typeface="Arial Narrow"/>
              </a:rPr>
              <a:t>Neutron dose rate (</a:t>
            </a:r>
            <a:r>
              <a:rPr lang="de-DE" sz="1200" dirty="0" err="1" smtClean="0">
                <a:latin typeface="Arial Narrow"/>
                <a:cs typeface="Arial Narrow"/>
              </a:rPr>
              <a:t>muSv</a:t>
            </a:r>
            <a:r>
              <a:rPr lang="de-DE" sz="1200" dirty="0" smtClean="0">
                <a:latin typeface="Arial Narrow"/>
                <a:cs typeface="Arial Narrow"/>
              </a:rPr>
              <a:t>/h)</a:t>
            </a:r>
            <a:endParaRPr lang="de-DE" sz="1200" dirty="0">
              <a:latin typeface="Arial Narrow"/>
              <a:cs typeface="Arial Narrow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97650" y="4832844"/>
            <a:ext cx="1232325" cy="287771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Total: 13.8 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2485" y="6136839"/>
            <a:ext cx="4411464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New SDEF-card </a:t>
            </a:r>
            <a:r>
              <a:rPr lang="de-DE" sz="1700" dirty="0" err="1" smtClean="0">
                <a:latin typeface="Arial Narrow"/>
                <a:cs typeface="Arial Narrow"/>
              </a:rPr>
              <a:t>defined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for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guide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shielding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calculations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45291" y="3891689"/>
            <a:ext cx="1429879" cy="287771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Neutron dose rate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420415" y="926240"/>
            <a:ext cx="1431482" cy="287771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Gamma dose rate</a:t>
            </a:r>
            <a:endParaRPr lang="de-DE" sz="17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7483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1" y="1202512"/>
            <a:ext cx="5066977" cy="5028517"/>
          </a:xfrm>
          <a:prstGeom prst="rect">
            <a:avLst/>
          </a:prstGeom>
        </p:spPr>
      </p:pic>
      <p:sp>
        <p:nvSpPr>
          <p:cNvPr id="27" name="Abgerundetes Rechteck 26"/>
          <p:cNvSpPr/>
          <p:nvPr/>
        </p:nvSpPr>
        <p:spPr bwMode="auto">
          <a:xfrm>
            <a:off x="5847987" y="2709050"/>
            <a:ext cx="3116501" cy="3875335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95E-C9E4-1A42-AF8C-1536F87AF4B2}" type="datetime1">
              <a:rPr lang="de-DE" smtClean="0"/>
              <a:pPr/>
              <a:t>18.10.16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PSI,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19FD56A-4E6D-7546-93E9-D59429457071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267744" y="116632"/>
            <a:ext cx="5025415" cy="406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smtClean="0">
                <a:latin typeface="Arial Narrow"/>
                <a:cs typeface="Arial Narrow"/>
              </a:rPr>
              <a:t>Neutron dose </a:t>
            </a:r>
            <a:r>
              <a:rPr lang="de-DE" dirty="0" err="1" smtClean="0">
                <a:latin typeface="Arial Narrow"/>
                <a:cs typeface="Arial Narrow"/>
              </a:rPr>
              <a:t>rates</a:t>
            </a:r>
            <a:r>
              <a:rPr lang="de-DE" dirty="0" smtClean="0">
                <a:latin typeface="Arial Narrow"/>
                <a:cs typeface="Arial Narrow"/>
              </a:rPr>
              <a:t> </a:t>
            </a:r>
            <a:r>
              <a:rPr lang="de-DE" dirty="0" err="1" smtClean="0">
                <a:latin typeface="Arial Narrow"/>
                <a:cs typeface="Arial Narrow"/>
              </a:rPr>
              <a:t>along</a:t>
            </a:r>
            <a:r>
              <a:rPr lang="de-DE" dirty="0" smtClean="0">
                <a:latin typeface="Arial Narrow"/>
                <a:cs typeface="Arial Narrow"/>
              </a:rPr>
              <a:t> </a:t>
            </a:r>
            <a:r>
              <a:rPr lang="de-DE" dirty="0" err="1" smtClean="0">
                <a:latin typeface="Arial Narrow"/>
                <a:cs typeface="Arial Narrow"/>
              </a:rPr>
              <a:t>guide</a:t>
            </a:r>
            <a:r>
              <a:rPr lang="de-DE" dirty="0" smtClean="0">
                <a:latin typeface="Arial Narrow"/>
                <a:cs typeface="Arial Narrow"/>
              </a:rPr>
              <a:t> </a:t>
            </a:r>
            <a:r>
              <a:rPr lang="de-DE" dirty="0" err="1" smtClean="0">
                <a:latin typeface="Arial Narrow"/>
                <a:cs typeface="Arial Narrow"/>
              </a:rPr>
              <a:t>system</a:t>
            </a:r>
            <a:r>
              <a:rPr lang="de-DE" dirty="0" smtClean="0">
                <a:latin typeface="Arial Narrow"/>
                <a:cs typeface="Arial Narrow"/>
              </a:rPr>
              <a:t> (W6)</a:t>
            </a:r>
            <a:endParaRPr lang="de-DE" dirty="0">
              <a:latin typeface="Arial Narrow"/>
              <a:cs typeface="Arial Narrow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267744" y="3572755"/>
            <a:ext cx="63624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9552" y="2709050"/>
            <a:ext cx="63624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53401" y="2491591"/>
            <a:ext cx="118622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A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5161" y="2852936"/>
            <a:ext cx="128240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D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491880" y="4293096"/>
            <a:ext cx="63624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17274" y="4077333"/>
            <a:ext cx="118622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90706" y="1052736"/>
            <a:ext cx="1968488" cy="14388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err="1" smtClean="0">
                <a:latin typeface="Arial Narrow"/>
                <a:cs typeface="Arial Narrow"/>
              </a:rPr>
              <a:t>Shielding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around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guide</a:t>
            </a:r>
            <a:r>
              <a:rPr lang="de-DE" sz="1700" dirty="0" smtClean="0">
                <a:latin typeface="Arial Narrow"/>
                <a:cs typeface="Arial Narrow"/>
              </a:rPr>
              <a:t>: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10 cm </a:t>
            </a:r>
            <a:r>
              <a:rPr lang="de-DE" sz="1700" dirty="0" err="1" smtClean="0">
                <a:latin typeface="Arial Narrow"/>
                <a:cs typeface="Arial Narrow"/>
              </a:rPr>
              <a:t>borated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concrete</a:t>
            </a:r>
            <a:endParaRPr lang="de-DE" sz="1700" dirty="0" smtClean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10 cm </a:t>
            </a:r>
            <a:r>
              <a:rPr lang="de-DE" sz="1700" dirty="0" err="1" smtClean="0">
                <a:latin typeface="Arial Narrow"/>
                <a:cs typeface="Arial Narrow"/>
              </a:rPr>
              <a:t>standard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steel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5</a:t>
            </a:r>
            <a:r>
              <a:rPr lang="de-DE" sz="1700" dirty="0" smtClean="0">
                <a:latin typeface="Arial Narrow"/>
                <a:cs typeface="Arial Narrow"/>
              </a:rPr>
              <a:t>0 cm </a:t>
            </a:r>
            <a:r>
              <a:rPr lang="de-DE" sz="1700" dirty="0" err="1" smtClean="0">
                <a:latin typeface="Arial Narrow"/>
                <a:cs typeface="Arial Narrow"/>
              </a:rPr>
              <a:t>standard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concrete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8062" y="908981"/>
            <a:ext cx="3915906" cy="287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err="1" smtClean="0">
                <a:latin typeface="Arial Narrow"/>
                <a:cs typeface="Arial Narrow"/>
              </a:rPr>
              <a:t>cross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section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inside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shielding</a:t>
            </a:r>
            <a:r>
              <a:rPr lang="de-DE" sz="1700" dirty="0" smtClean="0">
                <a:latin typeface="Arial Narrow"/>
                <a:cs typeface="Arial Narrow"/>
              </a:rPr>
              <a:t>: 50 cm x 50cm 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52911" y="4687215"/>
            <a:ext cx="63624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H="1">
            <a:off x="3916535" y="2137532"/>
            <a:ext cx="555412" cy="25114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4078777" y="1241507"/>
            <a:ext cx="1312657" cy="863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New </a:t>
            </a:r>
            <a:r>
              <a:rPr lang="de-DE" sz="1700" dirty="0" err="1" smtClean="0">
                <a:latin typeface="Arial Narrow"/>
                <a:cs typeface="Arial Narrow"/>
              </a:rPr>
              <a:t>neutron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source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definition</a:t>
            </a:r>
            <a:endParaRPr lang="de-DE" sz="1700" dirty="0" smtClean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(</a:t>
            </a:r>
            <a:r>
              <a:rPr lang="de-DE" sz="1700" dirty="0" smtClean="0">
                <a:latin typeface="Arial Narrow"/>
                <a:cs typeface="Arial Narrow"/>
              </a:rPr>
              <a:t>SDEF </a:t>
            </a:r>
            <a:r>
              <a:rPr lang="de-DE" sz="1700" dirty="0" err="1" smtClean="0">
                <a:latin typeface="Arial Narrow"/>
                <a:cs typeface="Arial Narrow"/>
              </a:rPr>
              <a:t>card</a:t>
            </a:r>
            <a:r>
              <a:rPr lang="de-DE" sz="1700" dirty="0" smtClean="0">
                <a:latin typeface="Arial Narrow"/>
                <a:cs typeface="Arial Narrow"/>
              </a:rPr>
              <a:t>)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12160" y="2856589"/>
            <a:ext cx="3312367" cy="402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Source – </a:t>
            </a:r>
            <a:r>
              <a:rPr lang="de-DE" sz="1700" dirty="0" err="1" smtClean="0">
                <a:latin typeface="Arial Narrow"/>
                <a:cs typeface="Arial Narrow"/>
              </a:rPr>
              <a:t>tally</a:t>
            </a:r>
            <a:r>
              <a:rPr lang="de-DE" sz="1700" dirty="0" smtClean="0">
                <a:latin typeface="Arial Narrow"/>
                <a:cs typeface="Arial Narrow"/>
              </a:rPr>
              <a:t> S: 13.8 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 </a:t>
            </a:r>
          </a:p>
          <a:p>
            <a:pPr>
              <a:lnSpc>
                <a:spcPct val="110000"/>
              </a:lnSpc>
            </a:pPr>
            <a:endParaRPr lang="de-DE" sz="1700" dirty="0" smtClean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@77m  - </a:t>
            </a:r>
            <a:r>
              <a:rPr lang="de-DE" sz="1700" dirty="0" err="1" smtClean="0">
                <a:latin typeface="Arial Narrow"/>
                <a:cs typeface="Arial Narrow"/>
              </a:rPr>
              <a:t>tally</a:t>
            </a:r>
            <a:r>
              <a:rPr lang="de-DE" sz="1700" dirty="0" smtClean="0">
                <a:latin typeface="Arial Narrow"/>
                <a:cs typeface="Arial Narrow"/>
              </a:rPr>
              <a:t> A: 8.8 </a:t>
            </a:r>
            <a:r>
              <a:rPr lang="de-DE" sz="1700" dirty="0" err="1" smtClean="0">
                <a:latin typeface="Arial Narrow"/>
                <a:cs typeface="Arial Narrow"/>
              </a:rPr>
              <a:t>mSv</a:t>
            </a:r>
            <a:r>
              <a:rPr lang="de-DE" sz="1700" dirty="0" smtClean="0">
                <a:latin typeface="Arial Narrow"/>
                <a:cs typeface="Arial Narrow"/>
              </a:rPr>
              <a:t>/h</a:t>
            </a: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smtClean="0">
                <a:latin typeface="Arial Narrow"/>
                <a:cs typeface="Arial Narrow"/>
              </a:rPr>
              <a:t>              </a:t>
            </a:r>
            <a:r>
              <a:rPr lang="de-DE" sz="1200" dirty="0" smtClean="0">
                <a:latin typeface="Arial Narrow"/>
                <a:cs typeface="Arial Narrow"/>
              </a:rPr>
              <a:t>fast </a:t>
            </a:r>
            <a:r>
              <a:rPr lang="de-DE" sz="1200" dirty="0" err="1" smtClean="0">
                <a:latin typeface="Arial Narrow"/>
                <a:cs typeface="Arial Narrow"/>
              </a:rPr>
              <a:t>neutron</a:t>
            </a:r>
            <a:r>
              <a:rPr lang="de-DE" sz="1200" dirty="0" smtClean="0">
                <a:latin typeface="Arial Narrow"/>
                <a:cs typeface="Arial Narrow"/>
              </a:rPr>
              <a:t> </a:t>
            </a:r>
            <a:r>
              <a:rPr lang="de-DE" sz="1200" dirty="0" err="1" smtClean="0">
                <a:latin typeface="Arial Narrow"/>
                <a:cs typeface="Arial Narrow"/>
              </a:rPr>
              <a:t>flux</a:t>
            </a:r>
            <a:r>
              <a:rPr lang="de-DE" sz="1200" dirty="0" smtClean="0">
                <a:latin typeface="Arial Narrow"/>
                <a:cs typeface="Arial Narrow"/>
              </a:rPr>
              <a:t>: 4.7E4 </a:t>
            </a:r>
            <a:r>
              <a:rPr lang="de-DE" sz="1200" dirty="0" err="1" smtClean="0">
                <a:latin typeface="Arial Narrow"/>
                <a:cs typeface="Arial Narrow"/>
              </a:rPr>
              <a:t>n</a:t>
            </a:r>
            <a:r>
              <a:rPr lang="de-DE" sz="1200" dirty="0" smtClean="0">
                <a:latin typeface="Arial Narrow"/>
                <a:cs typeface="Arial Narrow"/>
              </a:rPr>
              <a:t>/cm</a:t>
            </a:r>
            <a:r>
              <a:rPr lang="de-DE" sz="1200" baseline="30000" dirty="0" smtClean="0">
                <a:latin typeface="Arial Narrow"/>
                <a:cs typeface="Arial Narrow"/>
              </a:rPr>
              <a:t>2</a:t>
            </a:r>
            <a:r>
              <a:rPr lang="de-DE" sz="1200" dirty="0" smtClean="0">
                <a:latin typeface="Arial Narrow"/>
                <a:cs typeface="Arial Narrow"/>
              </a:rPr>
              <a:t>/s</a:t>
            </a:r>
          </a:p>
          <a:p>
            <a:pPr>
              <a:lnSpc>
                <a:spcPct val="110000"/>
              </a:lnSpc>
            </a:pPr>
            <a:endParaRPr lang="de-DE" sz="1700" dirty="0" smtClean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@30m – outside </a:t>
            </a:r>
            <a:r>
              <a:rPr lang="de-DE" sz="1700" dirty="0" err="1" smtClean="0">
                <a:latin typeface="Arial Narrow"/>
                <a:cs typeface="Arial Narrow"/>
              </a:rPr>
              <a:t>guide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shielding</a:t>
            </a:r>
            <a:endParaRPr lang="de-DE" sz="1700" dirty="0" smtClean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smtClean="0">
                <a:latin typeface="Arial Narrow"/>
                <a:cs typeface="Arial Narrow"/>
              </a:rPr>
              <a:t>              </a:t>
            </a:r>
            <a:r>
              <a:rPr lang="de-DE" sz="1700" dirty="0" err="1" smtClean="0">
                <a:latin typeface="Arial Narrow"/>
                <a:cs typeface="Arial Narrow"/>
              </a:rPr>
              <a:t>tally</a:t>
            </a:r>
            <a:r>
              <a:rPr lang="de-DE" sz="1700" dirty="0" smtClean="0">
                <a:latin typeface="Arial Narrow"/>
                <a:cs typeface="Arial Narrow"/>
              </a:rPr>
              <a:t> B: 3.4 µ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</a:t>
            </a: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@50m </a:t>
            </a:r>
            <a:r>
              <a:rPr lang="de-DE" sz="1700" dirty="0" err="1" smtClean="0">
                <a:latin typeface="Arial Narrow"/>
                <a:cs typeface="Arial Narrow"/>
              </a:rPr>
              <a:t>ouside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guide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shielding</a:t>
            </a:r>
            <a:endParaRPr lang="de-DE" sz="1700" dirty="0" smtClean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smtClean="0">
                <a:latin typeface="Arial Narrow"/>
                <a:cs typeface="Arial Narrow"/>
              </a:rPr>
              <a:t>               </a:t>
            </a:r>
            <a:r>
              <a:rPr lang="de-DE" sz="1700" dirty="0" err="1" smtClean="0">
                <a:latin typeface="Arial Narrow"/>
                <a:cs typeface="Arial Narrow"/>
              </a:rPr>
              <a:t>tally</a:t>
            </a:r>
            <a:r>
              <a:rPr lang="de-DE" sz="1700" dirty="0" smtClean="0">
                <a:latin typeface="Arial Narrow"/>
                <a:cs typeface="Arial Narrow"/>
              </a:rPr>
              <a:t> C: 1.9 µ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@77m </a:t>
            </a:r>
            <a:r>
              <a:rPr lang="de-DE" sz="1700" dirty="0" err="1" smtClean="0">
                <a:latin typeface="Arial Narrow"/>
                <a:cs typeface="Arial Narrow"/>
              </a:rPr>
              <a:t>ouside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guide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shielding</a:t>
            </a:r>
            <a:endParaRPr lang="de-DE" sz="1700" dirty="0" smtClean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smtClean="0">
                <a:latin typeface="Arial Narrow"/>
                <a:cs typeface="Arial Narrow"/>
              </a:rPr>
              <a:t>              </a:t>
            </a:r>
            <a:r>
              <a:rPr lang="de-DE" sz="1700" dirty="0" err="1" smtClean="0">
                <a:latin typeface="Arial Narrow"/>
                <a:cs typeface="Arial Narrow"/>
              </a:rPr>
              <a:t>tally</a:t>
            </a:r>
            <a:r>
              <a:rPr lang="de-DE" sz="1700" dirty="0" smtClean="0">
                <a:latin typeface="Arial Narrow"/>
                <a:cs typeface="Arial Narrow"/>
              </a:rPr>
              <a:t> D:  1.1 µ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</a:t>
            </a: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smtClean="0">
                <a:latin typeface="Arial Narrow"/>
                <a:cs typeface="Arial Narrow"/>
              </a:rPr>
              <a:t>             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877314" y="4797413"/>
            <a:ext cx="118622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S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365146" y="3429000"/>
            <a:ext cx="128240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C</a:t>
            </a:r>
            <a:endParaRPr lang="de-DE" sz="1700" dirty="0">
              <a:latin typeface="Arial Narrow"/>
              <a:cs typeface="Arial Narrow"/>
            </a:endParaRPr>
          </a:p>
        </p:txBody>
      </p:sp>
      <p:pic>
        <p:nvPicPr>
          <p:cNvPr id="29" name="Bild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8" y="4146892"/>
            <a:ext cx="2190424" cy="20544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1" name="Gerade Verbindung mit Pfeil 30"/>
          <p:cNvCxnSpPr/>
          <p:nvPr/>
        </p:nvCxnSpPr>
        <p:spPr bwMode="auto">
          <a:xfrm flipV="1">
            <a:off x="2588932" y="4649027"/>
            <a:ext cx="902949" cy="1101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467544" y="2852936"/>
            <a:ext cx="63624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57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mit Pfeil 11"/>
          <p:cNvCxnSpPr/>
          <p:nvPr/>
        </p:nvCxnSpPr>
        <p:spPr bwMode="auto">
          <a:xfrm flipH="1" flipV="1">
            <a:off x="1696082" y="2492896"/>
            <a:ext cx="3096344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Bild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4" y="1052736"/>
            <a:ext cx="4886176" cy="488617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95E-C9E4-1A42-AF8C-1536F87AF4B2}" type="datetime1">
              <a:rPr lang="de-DE" smtClean="0"/>
              <a:pPr/>
              <a:t>18.10.16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PSI,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19FD56A-4E6D-7546-93E9-D59429457071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772400" y="116632"/>
            <a:ext cx="72192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/>
                <a:ea typeface="ヒラギノ角ゴ Pro W3" pitchFamily="-108" charset="-128"/>
                <a:cs typeface="ヒラギノ角ゴ Pro W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2800" kern="0" dirty="0" smtClean="0"/>
              <a:t>Shielding the direct beam at 77m</a:t>
            </a:r>
            <a:endParaRPr lang="en-US" sz="2800" kern="0" dirty="0"/>
          </a:p>
        </p:txBody>
      </p:sp>
      <p:sp>
        <p:nvSpPr>
          <p:cNvPr id="9" name="Textfeld 8"/>
          <p:cNvSpPr txBox="1"/>
          <p:nvPr/>
        </p:nvSpPr>
        <p:spPr>
          <a:xfrm>
            <a:off x="5796137" y="1270847"/>
            <a:ext cx="2899048" cy="1151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err="1" smtClean="0">
                <a:latin typeface="Arial Narrow"/>
                <a:cs typeface="Arial Narrow"/>
              </a:rPr>
              <a:t>Remember</a:t>
            </a:r>
            <a:r>
              <a:rPr lang="de-DE" sz="1700" dirty="0" smtClean="0">
                <a:latin typeface="Arial Narrow"/>
                <a:cs typeface="Arial Narrow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@77m  </a:t>
            </a:r>
            <a:r>
              <a:rPr lang="de-DE" sz="1700" dirty="0" err="1" smtClean="0">
                <a:latin typeface="Arial Narrow"/>
                <a:cs typeface="Arial Narrow"/>
              </a:rPr>
              <a:t>center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of</a:t>
            </a:r>
            <a:r>
              <a:rPr lang="de-DE" sz="1700" dirty="0" smtClean="0">
                <a:latin typeface="Arial Narrow"/>
                <a:cs typeface="Arial Narrow"/>
              </a:rPr>
              <a:t> beam: 8.8 </a:t>
            </a:r>
            <a:r>
              <a:rPr lang="de-DE" sz="1700" dirty="0" err="1" smtClean="0">
                <a:latin typeface="Arial Narrow"/>
                <a:cs typeface="Arial Narrow"/>
              </a:rPr>
              <a:t>mSv</a:t>
            </a:r>
            <a:r>
              <a:rPr lang="de-DE" sz="1700" dirty="0" smtClean="0">
                <a:latin typeface="Arial Narrow"/>
                <a:cs typeface="Arial Narrow"/>
              </a:rPr>
              <a:t>/h </a:t>
            </a:r>
            <a:r>
              <a:rPr lang="de-DE" sz="1700" dirty="0" err="1" smtClean="0">
                <a:latin typeface="Arial Narrow"/>
                <a:cs typeface="Arial Narrow"/>
              </a:rPr>
              <a:t>neutron</a:t>
            </a:r>
            <a:r>
              <a:rPr lang="de-DE" sz="1700" dirty="0" smtClean="0">
                <a:latin typeface="Arial Narrow"/>
                <a:cs typeface="Arial Narrow"/>
              </a:rPr>
              <a:t> dose rate</a:t>
            </a: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endParaRPr lang="de-DE" sz="1700" dirty="0" err="1">
              <a:latin typeface="Arial Narrow"/>
              <a:cs typeface="Arial Narrow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96136" y="2350967"/>
            <a:ext cx="2899048" cy="2877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Beam </a:t>
            </a:r>
            <a:r>
              <a:rPr lang="de-DE" sz="1700" dirty="0" err="1" smtClean="0">
                <a:latin typeface="Arial Narrow"/>
                <a:cs typeface="Arial Narrow"/>
              </a:rPr>
              <a:t>dump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consists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of</a:t>
            </a:r>
            <a:r>
              <a:rPr lang="de-DE" sz="1700" dirty="0" smtClean="0">
                <a:latin typeface="Arial Narrow"/>
                <a:cs typeface="Arial Narrow"/>
              </a:rPr>
              <a:t> 50 cm</a:t>
            </a: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heavy </a:t>
            </a:r>
            <a:r>
              <a:rPr lang="de-DE" sz="1700" dirty="0" err="1" smtClean="0">
                <a:latin typeface="Arial Narrow"/>
                <a:cs typeface="Arial Narrow"/>
              </a:rPr>
              <a:t>concrete</a:t>
            </a:r>
            <a:r>
              <a:rPr lang="de-DE" sz="1700" dirty="0" smtClean="0">
                <a:latin typeface="Arial Narrow"/>
                <a:cs typeface="Arial Narrow"/>
              </a:rPr>
              <a:t> (4.9 </a:t>
            </a:r>
            <a:r>
              <a:rPr lang="de-DE" sz="1700" dirty="0" err="1" smtClean="0">
                <a:latin typeface="Arial Narrow"/>
                <a:cs typeface="Arial Narrow"/>
              </a:rPr>
              <a:t>g</a:t>
            </a:r>
            <a:r>
              <a:rPr lang="de-DE" sz="1700" dirty="0" smtClean="0">
                <a:latin typeface="Arial Narrow"/>
                <a:cs typeface="Arial Narrow"/>
              </a:rPr>
              <a:t>/cm</a:t>
            </a:r>
            <a:r>
              <a:rPr lang="de-DE" sz="1700" baseline="30000" dirty="0" smtClean="0">
                <a:latin typeface="Arial Narrow"/>
                <a:cs typeface="Arial Narrow"/>
              </a:rPr>
              <a:t>3</a:t>
            </a:r>
            <a:r>
              <a:rPr lang="de-DE" sz="1700" dirty="0" smtClean="0">
                <a:latin typeface="Arial Narrow"/>
                <a:cs typeface="Arial Narrow"/>
              </a:rPr>
              <a:t>)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err="1" smtClean="0">
                <a:latin typeface="Arial Narrow"/>
                <a:cs typeface="Arial Narrow"/>
              </a:rPr>
              <a:t>Concrete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includes</a:t>
            </a:r>
            <a:r>
              <a:rPr lang="de-DE" sz="1700" dirty="0" smtClean="0">
                <a:latin typeface="Arial Narrow"/>
                <a:cs typeface="Arial Narrow"/>
              </a:rPr>
              <a:t> 5 % B</a:t>
            </a:r>
            <a:r>
              <a:rPr lang="de-DE" sz="1700" baseline="-25000" dirty="0" smtClean="0">
                <a:latin typeface="Arial Narrow"/>
                <a:cs typeface="Arial Narrow"/>
              </a:rPr>
              <a:t>4</a:t>
            </a:r>
            <a:r>
              <a:rPr lang="de-DE" sz="1700" dirty="0" smtClean="0">
                <a:latin typeface="Arial Narrow"/>
                <a:cs typeface="Arial Narrow"/>
              </a:rPr>
              <a:t>C </a:t>
            </a:r>
          </a:p>
          <a:p>
            <a:pPr>
              <a:lnSpc>
                <a:spcPct val="110000"/>
              </a:lnSpc>
            </a:pPr>
            <a:endParaRPr lang="de-DE" sz="1700" dirty="0" smtClean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Behind beam </a:t>
            </a:r>
            <a:r>
              <a:rPr lang="de-DE" sz="1700" dirty="0" err="1" smtClean="0">
                <a:latin typeface="Arial Narrow"/>
                <a:cs typeface="Arial Narrow"/>
              </a:rPr>
              <a:t>dump</a:t>
            </a:r>
            <a:r>
              <a:rPr lang="de-DE" sz="1700" dirty="0" smtClean="0">
                <a:latin typeface="Arial Narrow"/>
                <a:cs typeface="Arial Narrow"/>
              </a:rPr>
              <a:t>:</a:t>
            </a: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err="1">
                <a:latin typeface="Arial Narrow"/>
                <a:cs typeface="Arial Narrow"/>
              </a:rPr>
              <a:t>n</a:t>
            </a:r>
            <a:r>
              <a:rPr lang="de-DE" sz="1700" dirty="0" smtClean="0">
                <a:latin typeface="Arial Narrow"/>
                <a:cs typeface="Arial Narrow"/>
              </a:rPr>
              <a:t>-dose rate : 1.6 </a:t>
            </a:r>
            <a:r>
              <a:rPr lang="de-DE" sz="1700" dirty="0">
                <a:latin typeface="Arial Narrow"/>
                <a:cs typeface="Arial Narrow"/>
              </a:rPr>
              <a:t>µ</a:t>
            </a:r>
            <a:r>
              <a:rPr lang="de-DE" sz="1700" dirty="0" err="1">
                <a:latin typeface="Arial Narrow"/>
                <a:cs typeface="Arial Narrow"/>
              </a:rPr>
              <a:t>Sv</a:t>
            </a:r>
            <a:r>
              <a:rPr lang="de-DE" sz="1700" dirty="0">
                <a:latin typeface="Arial Narrow"/>
                <a:cs typeface="Arial Narrow"/>
              </a:rPr>
              <a:t>/h</a:t>
            </a:r>
          </a:p>
          <a:p>
            <a:pPr>
              <a:lnSpc>
                <a:spcPct val="110000"/>
              </a:lnSpc>
            </a:pPr>
            <a:r>
              <a:rPr lang="de-DE" sz="1700" dirty="0" err="1">
                <a:latin typeface="Arial Narrow"/>
                <a:cs typeface="Arial Narrow"/>
              </a:rPr>
              <a:t>g</a:t>
            </a:r>
            <a:r>
              <a:rPr lang="de-DE" sz="1700" dirty="0">
                <a:latin typeface="Arial Narrow"/>
                <a:cs typeface="Arial Narrow"/>
              </a:rPr>
              <a:t>-dose rate : &lt; 0.1 </a:t>
            </a:r>
            <a:r>
              <a:rPr lang="de-DE" sz="1700" dirty="0" smtClean="0">
                <a:latin typeface="Arial Narrow"/>
                <a:cs typeface="Arial Narrow"/>
              </a:rPr>
              <a:t>µ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err="1" smtClean="0">
                <a:latin typeface="Arial Narrow"/>
                <a:cs typeface="Arial Narrow"/>
              </a:rPr>
              <a:t>Detector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size</a:t>
            </a:r>
            <a:r>
              <a:rPr lang="de-DE" sz="1700" dirty="0" smtClean="0">
                <a:latin typeface="Arial Narrow"/>
                <a:cs typeface="Arial Narrow"/>
              </a:rPr>
              <a:t>: d=6 cm 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5652120" y="3717032"/>
            <a:ext cx="2448272" cy="1016432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172400" y="4103440"/>
            <a:ext cx="864096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dirty="0" smtClean="0">
                <a:latin typeface="Arial Narrow"/>
                <a:cs typeface="Arial Narrow"/>
              </a:rPr>
              <a:t>30 </a:t>
            </a:r>
            <a:r>
              <a:rPr lang="de-DE" sz="1400" dirty="0" err="1" smtClean="0">
                <a:latin typeface="Arial Narrow"/>
                <a:cs typeface="Arial Narrow"/>
              </a:rPr>
              <a:t>n</a:t>
            </a:r>
            <a:r>
              <a:rPr lang="de-DE" sz="1400" dirty="0" smtClean="0">
                <a:latin typeface="Arial Narrow"/>
                <a:cs typeface="Arial Narrow"/>
              </a:rPr>
              <a:t>/s/cm</a:t>
            </a:r>
            <a:r>
              <a:rPr lang="de-DE" sz="1400" baseline="30000" dirty="0" smtClean="0">
                <a:latin typeface="Arial Narrow"/>
                <a:cs typeface="Arial Narrow"/>
              </a:rPr>
              <a:t>2</a:t>
            </a:r>
            <a:endParaRPr lang="de-DE" sz="1400" baseline="30000" dirty="0">
              <a:latin typeface="Arial Narrow"/>
              <a:cs typeface="Arial Narrow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 flipV="1">
            <a:off x="2267744" y="3212976"/>
            <a:ext cx="3384376" cy="72008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4691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95E-C9E4-1A42-AF8C-1536F87AF4B2}" type="datetime1">
              <a:rPr lang="de-DE" smtClean="0"/>
              <a:pPr/>
              <a:t>18.10.16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PSI,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19FD56A-4E6D-7546-93E9-D5942945707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924800" y="170093"/>
            <a:ext cx="72192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/>
                <a:ea typeface="ヒラギノ角ゴ Pro W3" pitchFamily="-108" charset="-128"/>
                <a:cs typeface="ヒラギノ角ゴ Pro W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2800" kern="0" dirty="0" smtClean="0"/>
              <a:t>150m Guide Shielding </a:t>
            </a:r>
            <a:endParaRPr lang="en-US" sz="2800" kern="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895432"/>
            <a:ext cx="5939287" cy="5413888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 bwMode="auto">
          <a:xfrm flipV="1">
            <a:off x="2152915" y="3861048"/>
            <a:ext cx="130566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723764" y="2168599"/>
            <a:ext cx="63624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55576" y="1916832"/>
            <a:ext cx="109004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F</a:t>
            </a: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6313276" y="3358490"/>
            <a:ext cx="2747616" cy="2708574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717911" y="899803"/>
            <a:ext cx="2121289" cy="2014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err="1" smtClean="0">
                <a:latin typeface="Arial Narrow"/>
                <a:cs typeface="Arial Narrow"/>
              </a:rPr>
              <a:t>Shielding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around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guide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behind</a:t>
            </a:r>
            <a:r>
              <a:rPr lang="de-DE" sz="1700" dirty="0" smtClean="0">
                <a:latin typeface="Arial Narrow"/>
                <a:cs typeface="Arial Narrow"/>
              </a:rPr>
              <a:t> 77m: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de-DE" sz="1700" dirty="0" smtClean="0">
                <a:latin typeface="Arial Narrow"/>
                <a:cs typeface="Arial Narrow"/>
              </a:rPr>
              <a:t>2m  heavy </a:t>
            </a:r>
            <a:r>
              <a:rPr lang="de-DE" sz="1700" dirty="0" err="1" smtClean="0">
                <a:latin typeface="Arial Narrow"/>
                <a:cs typeface="Arial Narrow"/>
              </a:rPr>
              <a:t>concrete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with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vacuum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tube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belt</a:t>
            </a:r>
            <a:endParaRPr lang="de-DE" sz="1700" dirty="0" smtClean="0">
              <a:latin typeface="Arial Narrow"/>
              <a:cs typeface="Arial Narrow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de-DE" sz="1700" dirty="0" smtClean="0">
                <a:latin typeface="Arial Narrow"/>
                <a:cs typeface="Arial Narrow"/>
              </a:rPr>
              <a:t>75m </a:t>
            </a:r>
            <a:r>
              <a:rPr lang="de-DE" sz="1700" dirty="0" err="1" smtClean="0">
                <a:latin typeface="Arial Narrow"/>
                <a:cs typeface="Arial Narrow"/>
              </a:rPr>
              <a:t>standard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concrete</a:t>
            </a:r>
            <a:r>
              <a:rPr lang="de-DE" sz="1700" dirty="0" smtClean="0">
                <a:latin typeface="Arial Narrow"/>
                <a:cs typeface="Arial Narrow"/>
              </a:rPr>
              <a:t> (0.5 m </a:t>
            </a:r>
            <a:r>
              <a:rPr lang="de-DE" sz="1700" dirty="0" err="1" smtClean="0">
                <a:latin typeface="Arial Narrow"/>
                <a:cs typeface="Arial Narrow"/>
              </a:rPr>
              <a:t>thickness</a:t>
            </a:r>
            <a:r>
              <a:rPr lang="de-DE" sz="1700" dirty="0" smtClean="0">
                <a:latin typeface="Arial Narrow"/>
                <a:cs typeface="Arial Narrow"/>
              </a:rPr>
              <a:t>)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434021" y="3693539"/>
            <a:ext cx="3312367" cy="31654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Source – </a:t>
            </a:r>
            <a:r>
              <a:rPr lang="de-DE" sz="1700" dirty="0" err="1" smtClean="0">
                <a:latin typeface="Arial Narrow"/>
                <a:cs typeface="Arial Narrow"/>
              </a:rPr>
              <a:t>tally</a:t>
            </a:r>
            <a:r>
              <a:rPr lang="de-DE" sz="1700" dirty="0" smtClean="0">
                <a:latin typeface="Arial Narrow"/>
                <a:cs typeface="Arial Narrow"/>
              </a:rPr>
              <a:t> S: 13.8 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 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@80m </a:t>
            </a:r>
            <a:r>
              <a:rPr lang="de-DE" sz="1700" dirty="0" err="1" smtClean="0">
                <a:latin typeface="Arial Narrow"/>
                <a:cs typeface="Arial Narrow"/>
              </a:rPr>
              <a:t>ouside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guide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shielding</a:t>
            </a:r>
            <a:endParaRPr lang="de-DE" sz="1700" dirty="0" smtClean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smtClean="0">
                <a:latin typeface="Arial Narrow"/>
                <a:cs typeface="Arial Narrow"/>
              </a:rPr>
              <a:t>              </a:t>
            </a:r>
            <a:r>
              <a:rPr lang="de-DE" sz="1700" dirty="0" err="1" smtClean="0">
                <a:latin typeface="Arial Narrow"/>
                <a:cs typeface="Arial Narrow"/>
              </a:rPr>
              <a:t>tally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>
                <a:latin typeface="Arial Narrow"/>
                <a:cs typeface="Arial Narrow"/>
              </a:rPr>
              <a:t>E</a:t>
            </a:r>
            <a:r>
              <a:rPr lang="de-DE" sz="1700" dirty="0" smtClean="0">
                <a:latin typeface="Arial Narrow"/>
                <a:cs typeface="Arial Narrow"/>
              </a:rPr>
              <a:t>:  1.3 µ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@150m </a:t>
            </a:r>
            <a:r>
              <a:rPr lang="de-DE" sz="1700" dirty="0" err="1" smtClean="0">
                <a:latin typeface="Arial Narrow"/>
                <a:cs typeface="Arial Narrow"/>
              </a:rPr>
              <a:t>inside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>
                <a:latin typeface="Arial Narrow"/>
                <a:cs typeface="Arial Narrow"/>
              </a:rPr>
              <a:t>guide</a:t>
            </a: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err="1">
                <a:latin typeface="Arial Narrow"/>
                <a:cs typeface="Arial Narrow"/>
              </a:rPr>
              <a:t>shielding</a:t>
            </a: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               </a:t>
            </a:r>
            <a:r>
              <a:rPr lang="de-DE" sz="1700" dirty="0" err="1">
                <a:latin typeface="Arial Narrow"/>
                <a:cs typeface="Arial Narrow"/>
              </a:rPr>
              <a:t>tally</a:t>
            </a: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smtClean="0">
                <a:latin typeface="Arial Narrow"/>
                <a:cs typeface="Arial Narrow"/>
              </a:rPr>
              <a:t>F:  0.2 µ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</a:t>
            </a: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               4.2 </a:t>
            </a:r>
            <a:r>
              <a:rPr lang="de-DE" sz="1700" dirty="0" err="1" smtClean="0">
                <a:latin typeface="Arial Narrow"/>
                <a:cs typeface="Arial Narrow"/>
              </a:rPr>
              <a:t>n</a:t>
            </a:r>
            <a:r>
              <a:rPr lang="de-DE" sz="1700" dirty="0" smtClean="0">
                <a:latin typeface="Arial Narrow"/>
                <a:cs typeface="Arial Narrow"/>
              </a:rPr>
              <a:t>/s/cm</a:t>
            </a:r>
            <a:r>
              <a:rPr lang="de-DE" sz="1700" baseline="30000" dirty="0" smtClean="0">
                <a:latin typeface="Arial Narrow"/>
                <a:cs typeface="Arial Narrow"/>
              </a:rPr>
              <a:t>2</a:t>
            </a:r>
            <a:endParaRPr lang="de-DE" sz="1700" baseline="300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endParaRPr lang="de-DE" sz="1700" dirty="0" smtClean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smtClean="0">
                <a:latin typeface="Arial Narrow"/>
                <a:cs typeface="Arial Narrow"/>
              </a:rPr>
              <a:t>             </a:t>
            </a:r>
            <a:endParaRPr lang="de-DE" sz="1700" dirty="0">
              <a:latin typeface="Arial Narrow"/>
              <a:cs typeface="Arial Narrow"/>
            </a:endParaRPr>
          </a:p>
        </p:txBody>
      </p:sp>
      <p:pic>
        <p:nvPicPr>
          <p:cNvPr id="25" name="Bild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5" y="3236887"/>
            <a:ext cx="1803400" cy="3048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24" name="Textfeld 23"/>
          <p:cNvSpPr txBox="1"/>
          <p:nvPr/>
        </p:nvSpPr>
        <p:spPr>
          <a:xfrm>
            <a:off x="7339232" y="3405768"/>
            <a:ext cx="695703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smtClean="0">
                <a:latin typeface="Arial Narrow"/>
                <a:cs typeface="Arial Narrow"/>
              </a:rPr>
              <a:t>neutrons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99592" y="4187459"/>
            <a:ext cx="63624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43608" y="4005064"/>
            <a:ext cx="408638" cy="287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E</a:t>
            </a: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2536721" y="953491"/>
            <a:ext cx="3728825" cy="21874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aphicFrame>
        <p:nvGraphicFramePr>
          <p:cNvPr id="26" name="Diagram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588519"/>
              </p:ext>
            </p:extLst>
          </p:nvPr>
        </p:nvGraphicFramePr>
        <p:xfrm>
          <a:off x="2638176" y="1043123"/>
          <a:ext cx="3624639" cy="209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470262" y="936580"/>
            <a:ext cx="2364430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Neutron </a:t>
            </a:r>
            <a:r>
              <a:rPr lang="de-DE" sz="1700" dirty="0" err="1" smtClean="0">
                <a:latin typeface="Arial Narrow"/>
                <a:cs typeface="Arial Narrow"/>
              </a:rPr>
              <a:t>background</a:t>
            </a:r>
            <a:r>
              <a:rPr lang="de-DE" sz="1700" dirty="0" smtClean="0">
                <a:latin typeface="Arial Narrow"/>
                <a:cs typeface="Arial Narrow"/>
              </a:rPr>
              <a:t> at 150 m</a:t>
            </a:r>
            <a:endParaRPr lang="de-DE" sz="17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76647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95E-C9E4-1A42-AF8C-1536F87AF4B2}" type="datetime1">
              <a:rPr lang="de-DE" smtClean="0"/>
              <a:pPr/>
              <a:t>18.10.16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PSI,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19FD56A-4E6D-7546-93E9-D5942945707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772400" y="116632"/>
            <a:ext cx="72192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/>
                <a:ea typeface="ヒラギノ角ゴ Pro W3" pitchFamily="-108" charset="-128"/>
                <a:cs typeface="ヒラギノ角ゴ Pro W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06060"/>
                </a:solidFill>
                <a:latin typeface="Arial Narrow" pitchFamily="34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2800" kern="0" dirty="0" smtClean="0"/>
              <a:t>High energy shutter setup</a:t>
            </a:r>
            <a:endParaRPr lang="en-US" sz="2800" kern="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392488" cy="440080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95916" y="1052736"/>
            <a:ext cx="3339480" cy="3453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6 </a:t>
            </a:r>
            <a:r>
              <a:rPr lang="de-DE" sz="1700" dirty="0" err="1" smtClean="0">
                <a:latin typeface="Arial Narrow"/>
                <a:cs typeface="Arial Narrow"/>
              </a:rPr>
              <a:t>drums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are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positioned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within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the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neutron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bunker</a:t>
            </a:r>
            <a:r>
              <a:rPr lang="de-DE" sz="1700" dirty="0" smtClean="0">
                <a:latin typeface="Arial Narrow"/>
                <a:cs typeface="Arial Narrow"/>
              </a:rPr>
              <a:t> wall.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Drum </a:t>
            </a:r>
            <a:r>
              <a:rPr lang="de-DE" sz="1700" dirty="0" err="1" smtClean="0">
                <a:latin typeface="Arial Narrow"/>
                <a:cs typeface="Arial Narrow"/>
              </a:rPr>
              <a:t>Sequence</a:t>
            </a:r>
            <a:r>
              <a:rPr lang="de-DE" sz="1700" dirty="0" smtClean="0">
                <a:latin typeface="Arial Narrow"/>
                <a:cs typeface="Arial Narrow"/>
              </a:rPr>
              <a:t>: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e-DE" sz="1700" dirty="0" smtClean="0">
                <a:latin typeface="Arial Narrow"/>
                <a:cs typeface="Arial Narrow"/>
              </a:rPr>
              <a:t>Borax (50% </a:t>
            </a:r>
            <a:r>
              <a:rPr lang="de-DE" sz="1700" dirty="0" err="1" smtClean="0">
                <a:latin typeface="Arial Narrow"/>
                <a:cs typeface="Arial Narrow"/>
              </a:rPr>
              <a:t>epoxy</a:t>
            </a:r>
            <a:r>
              <a:rPr lang="de-DE" sz="1700" dirty="0" smtClean="0">
                <a:latin typeface="Arial Narrow"/>
                <a:cs typeface="Arial Narrow"/>
              </a:rPr>
              <a:t> / 50% B</a:t>
            </a:r>
            <a:r>
              <a:rPr lang="de-DE" sz="1700" baseline="-25000" dirty="0" smtClean="0">
                <a:latin typeface="Arial Narrow"/>
                <a:cs typeface="Arial Narrow"/>
              </a:rPr>
              <a:t>4</a:t>
            </a:r>
            <a:r>
              <a:rPr lang="de-DE" sz="1700" dirty="0" smtClean="0">
                <a:latin typeface="Arial Narrow"/>
                <a:cs typeface="Arial Narrow"/>
              </a:rPr>
              <a:t>C)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e-DE" sz="1700" dirty="0" smtClean="0">
                <a:latin typeface="Arial Narrow"/>
                <a:cs typeface="Arial Narrow"/>
              </a:rPr>
              <a:t>Standard </a:t>
            </a:r>
            <a:r>
              <a:rPr lang="de-DE" sz="1700" dirty="0" err="1" smtClean="0">
                <a:latin typeface="Arial Narrow"/>
                <a:cs typeface="Arial Narrow"/>
              </a:rPr>
              <a:t>steel</a:t>
            </a:r>
            <a:endParaRPr lang="de-DE" sz="1700" dirty="0" smtClean="0">
              <a:latin typeface="Arial Narrow"/>
              <a:cs typeface="Arial Narrow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e-DE" sz="1700" dirty="0" smtClean="0">
                <a:latin typeface="Arial Narrow"/>
                <a:cs typeface="Arial Narrow"/>
              </a:rPr>
              <a:t>Standard </a:t>
            </a:r>
            <a:r>
              <a:rPr lang="de-DE" sz="1700" dirty="0" err="1" smtClean="0">
                <a:latin typeface="Arial Narrow"/>
                <a:cs typeface="Arial Narrow"/>
              </a:rPr>
              <a:t>steel</a:t>
            </a:r>
            <a:endParaRPr lang="de-DE" sz="1700" dirty="0" smtClean="0">
              <a:latin typeface="Arial Narrow"/>
              <a:cs typeface="Arial Narrow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e-DE" sz="1700" dirty="0" smtClean="0">
                <a:latin typeface="Arial Narrow"/>
                <a:cs typeface="Arial Narrow"/>
              </a:rPr>
              <a:t>Borax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e-DE" sz="1700" dirty="0" smtClean="0">
                <a:latin typeface="Arial Narrow"/>
                <a:cs typeface="Arial Narrow"/>
              </a:rPr>
              <a:t>Standard </a:t>
            </a:r>
            <a:r>
              <a:rPr lang="de-DE" sz="1700" dirty="0" err="1" smtClean="0">
                <a:latin typeface="Arial Narrow"/>
                <a:cs typeface="Arial Narrow"/>
              </a:rPr>
              <a:t>steel</a:t>
            </a:r>
            <a:endParaRPr lang="de-DE" sz="1700" dirty="0" smtClean="0">
              <a:latin typeface="Arial Narrow"/>
              <a:cs typeface="Arial Narrow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e-DE" sz="1700" dirty="0" smtClean="0">
                <a:latin typeface="Arial Narrow"/>
                <a:cs typeface="Arial Narrow"/>
              </a:rPr>
              <a:t>Tungsten/</a:t>
            </a:r>
            <a:r>
              <a:rPr lang="de-DE" sz="1700" dirty="0" err="1" smtClean="0">
                <a:latin typeface="Arial Narrow"/>
                <a:cs typeface="Arial Narrow"/>
              </a:rPr>
              <a:t>parafin</a:t>
            </a:r>
            <a:r>
              <a:rPr lang="de-DE" sz="1700" dirty="0" smtClean="0">
                <a:latin typeface="Arial Narrow"/>
                <a:cs typeface="Arial Narrow"/>
              </a:rPr>
              <a:t> (</a:t>
            </a:r>
            <a:r>
              <a:rPr lang="de-DE" sz="1700" dirty="0" err="1" smtClean="0">
                <a:latin typeface="Arial Narrow"/>
                <a:cs typeface="Arial Narrow"/>
              </a:rPr>
              <a:t>density</a:t>
            </a:r>
            <a:r>
              <a:rPr lang="de-DE" sz="1700" dirty="0" smtClean="0">
                <a:latin typeface="Arial Narrow"/>
                <a:cs typeface="Arial Narrow"/>
              </a:rPr>
              <a:t> 11.8 </a:t>
            </a:r>
            <a:r>
              <a:rPr lang="de-DE" sz="1700" dirty="0" err="1" smtClean="0">
                <a:latin typeface="Arial Narrow"/>
                <a:cs typeface="Arial Narrow"/>
              </a:rPr>
              <a:t>g</a:t>
            </a:r>
            <a:r>
              <a:rPr lang="de-DE" sz="1700" dirty="0" smtClean="0">
                <a:latin typeface="Arial Narrow"/>
                <a:cs typeface="Arial Narrow"/>
              </a:rPr>
              <a:t>/cm</a:t>
            </a:r>
            <a:r>
              <a:rPr lang="de-DE" sz="1700" baseline="30000" dirty="0" smtClean="0">
                <a:latin typeface="Arial Narrow"/>
                <a:cs typeface="Arial Narrow"/>
              </a:rPr>
              <a:t>3</a:t>
            </a:r>
            <a:r>
              <a:rPr lang="de-DE" sz="1700" dirty="0" smtClean="0">
                <a:latin typeface="Arial Narrow"/>
                <a:cs typeface="Arial Narrow"/>
              </a:rPr>
              <a:t>)</a:t>
            </a:r>
          </a:p>
          <a:p>
            <a:pPr>
              <a:lnSpc>
                <a:spcPct val="110000"/>
              </a:lnSpc>
            </a:pPr>
            <a:endParaRPr lang="de-DE" sz="1700" dirty="0" smtClean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err="1" smtClean="0">
                <a:latin typeface="Arial Narrow"/>
                <a:cs typeface="Arial Narrow"/>
              </a:rPr>
              <a:t>Effective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>
                <a:latin typeface="Arial Narrow"/>
                <a:cs typeface="Arial Narrow"/>
              </a:rPr>
              <a:t>t</a:t>
            </a:r>
            <a:r>
              <a:rPr lang="de-DE" sz="1700" dirty="0" err="1" smtClean="0">
                <a:latin typeface="Arial Narrow"/>
                <a:cs typeface="Arial Narrow"/>
              </a:rPr>
              <a:t>hickness</a:t>
            </a:r>
            <a:r>
              <a:rPr lang="de-DE" sz="1700" dirty="0" smtClean="0">
                <a:latin typeface="Arial Narrow"/>
                <a:cs typeface="Arial Narrow"/>
              </a:rPr>
              <a:t>: </a:t>
            </a:r>
            <a:r>
              <a:rPr lang="de-DE" sz="1700" dirty="0" err="1" smtClean="0">
                <a:latin typeface="Arial Narrow"/>
                <a:cs typeface="Arial Narrow"/>
              </a:rPr>
              <a:t>each</a:t>
            </a:r>
            <a:r>
              <a:rPr lang="de-DE" sz="1700" dirty="0" smtClean="0">
                <a:latin typeface="Arial Narrow"/>
                <a:cs typeface="Arial Narrow"/>
              </a:rPr>
              <a:t> drum 20 cm </a:t>
            </a:r>
            <a:endParaRPr lang="de-DE" sz="1700" dirty="0">
              <a:latin typeface="Arial Narrow"/>
              <a:cs typeface="Arial Narrow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 flipV="1">
            <a:off x="1520347" y="2749292"/>
            <a:ext cx="4203781" cy="21050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5868144" y="4854371"/>
            <a:ext cx="2304256" cy="1066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err="1" smtClean="0">
                <a:latin typeface="Arial Narrow"/>
                <a:cs typeface="Arial Narrow"/>
              </a:rPr>
              <a:t>n</a:t>
            </a:r>
            <a:r>
              <a:rPr lang="de-DE" sz="1700" dirty="0" smtClean="0">
                <a:latin typeface="Arial Narrow"/>
                <a:cs typeface="Arial Narrow"/>
              </a:rPr>
              <a:t>-dose rate</a:t>
            </a:r>
            <a:r>
              <a:rPr lang="de-DE" sz="1700" dirty="0">
                <a:latin typeface="Arial Narrow"/>
                <a:cs typeface="Arial Narrow"/>
              </a:rPr>
              <a:t>: </a:t>
            </a:r>
            <a:r>
              <a:rPr lang="de-DE" sz="1700" dirty="0" smtClean="0">
                <a:latin typeface="Arial Narrow"/>
                <a:cs typeface="Arial Narrow"/>
              </a:rPr>
              <a:t>15.2 </a:t>
            </a:r>
            <a:r>
              <a:rPr lang="de-DE" sz="1700" dirty="0">
                <a:latin typeface="Arial Narrow"/>
                <a:cs typeface="Arial Narrow"/>
              </a:rPr>
              <a:t>µ</a:t>
            </a:r>
            <a:r>
              <a:rPr lang="de-DE" sz="1700" dirty="0" err="1">
                <a:latin typeface="Arial Narrow"/>
                <a:cs typeface="Arial Narrow"/>
              </a:rPr>
              <a:t>Sv</a:t>
            </a:r>
            <a:r>
              <a:rPr lang="de-DE" sz="1700" dirty="0">
                <a:latin typeface="Arial Narrow"/>
                <a:cs typeface="Arial Narrow"/>
              </a:rPr>
              <a:t>/h</a:t>
            </a:r>
          </a:p>
          <a:p>
            <a:pPr>
              <a:lnSpc>
                <a:spcPct val="110000"/>
              </a:lnSpc>
            </a:pPr>
            <a:r>
              <a:rPr lang="de-DE" sz="1700" dirty="0" err="1">
                <a:latin typeface="Arial Narrow"/>
                <a:cs typeface="Arial Narrow"/>
              </a:rPr>
              <a:t>g</a:t>
            </a:r>
            <a:r>
              <a:rPr lang="de-DE" sz="1700" dirty="0">
                <a:latin typeface="Arial Narrow"/>
                <a:cs typeface="Arial Narrow"/>
              </a:rPr>
              <a:t>-dose rate: </a:t>
            </a:r>
            <a:r>
              <a:rPr lang="de-DE" sz="1700" dirty="0" smtClean="0">
                <a:latin typeface="Arial Narrow"/>
                <a:cs typeface="Arial Narrow"/>
              </a:rPr>
              <a:t>0.5 µ</a:t>
            </a:r>
            <a:r>
              <a:rPr lang="de-DE" sz="1700" dirty="0" err="1" smtClean="0">
                <a:latin typeface="Arial Narrow"/>
                <a:cs typeface="Arial Narrow"/>
              </a:rPr>
              <a:t>Sv</a:t>
            </a:r>
            <a:r>
              <a:rPr lang="de-DE" sz="1700" dirty="0" smtClean="0">
                <a:latin typeface="Arial Narrow"/>
                <a:cs typeface="Arial Narrow"/>
              </a:rPr>
              <a:t>/h </a:t>
            </a:r>
          </a:p>
          <a:p>
            <a:pPr>
              <a:lnSpc>
                <a:spcPct val="110000"/>
              </a:lnSpc>
            </a:pPr>
            <a:r>
              <a:rPr lang="de-DE" sz="1200" dirty="0" smtClean="0">
                <a:latin typeface="Arial Narrow"/>
                <a:cs typeface="Arial Narrow"/>
              </a:rPr>
              <a:t>(</a:t>
            </a:r>
            <a:r>
              <a:rPr lang="de-DE" sz="1200" dirty="0" err="1" smtClean="0">
                <a:latin typeface="Arial Narrow"/>
                <a:cs typeface="Arial Narrow"/>
              </a:rPr>
              <a:t>only</a:t>
            </a:r>
            <a:r>
              <a:rPr lang="de-DE" sz="1200" dirty="0" smtClean="0">
                <a:latin typeface="Arial Narrow"/>
                <a:cs typeface="Arial Narrow"/>
              </a:rPr>
              <a:t> prompt </a:t>
            </a:r>
            <a:r>
              <a:rPr lang="de-DE" sz="1200" dirty="0" err="1" smtClean="0">
                <a:latin typeface="Arial Narrow"/>
                <a:cs typeface="Arial Narrow"/>
              </a:rPr>
              <a:t>gammas</a:t>
            </a:r>
            <a:r>
              <a:rPr lang="de-DE" sz="1200" dirty="0" smtClean="0">
                <a:latin typeface="Arial Narrow"/>
                <a:cs typeface="Arial Narrow"/>
              </a:rPr>
              <a:t> </a:t>
            </a:r>
            <a:r>
              <a:rPr lang="de-DE" sz="1200" dirty="0" err="1" smtClean="0">
                <a:latin typeface="Arial Narrow"/>
                <a:cs typeface="Arial Narrow"/>
              </a:rPr>
              <a:t>from</a:t>
            </a:r>
            <a:r>
              <a:rPr lang="de-DE" sz="1200" dirty="0" smtClean="0">
                <a:latin typeface="Arial Narrow"/>
                <a:cs typeface="Arial Narrow"/>
              </a:rPr>
              <a:t> </a:t>
            </a:r>
            <a:r>
              <a:rPr lang="de-DE" sz="1200" dirty="0" err="1" smtClean="0">
                <a:latin typeface="Arial Narrow"/>
                <a:cs typeface="Arial Narrow"/>
              </a:rPr>
              <a:t>the</a:t>
            </a:r>
            <a:r>
              <a:rPr lang="de-DE" sz="1200" dirty="0" smtClean="0">
                <a:latin typeface="Arial Narrow"/>
                <a:cs typeface="Arial Narrow"/>
              </a:rPr>
              <a:t> </a:t>
            </a:r>
            <a:r>
              <a:rPr lang="de-DE" sz="1200" dirty="0" err="1" smtClean="0">
                <a:latin typeface="Arial Narrow"/>
                <a:cs typeface="Arial Narrow"/>
              </a:rPr>
              <a:t>drums</a:t>
            </a:r>
            <a:r>
              <a:rPr lang="de-DE" sz="1200" dirty="0" smtClean="0">
                <a:latin typeface="Arial Narrow"/>
                <a:cs typeface="Arial Narrow"/>
              </a:rPr>
              <a:t>)</a:t>
            </a:r>
            <a:endParaRPr lang="de-DE" sz="12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  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5724128" y="4712033"/>
            <a:ext cx="2448272" cy="1016432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35696" y="6058659"/>
            <a:ext cx="5842946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N-Dose rate </a:t>
            </a:r>
            <a:r>
              <a:rPr lang="de-DE" sz="1700" dirty="0" err="1" smtClean="0">
                <a:latin typeface="Arial Narrow"/>
                <a:cs typeface="Arial Narrow"/>
              </a:rPr>
              <a:t>can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be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reduced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more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by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replacing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steel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with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tungsten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drums</a:t>
            </a:r>
            <a:r>
              <a:rPr lang="de-DE" sz="1700" dirty="0" smtClean="0">
                <a:latin typeface="Arial Narrow"/>
                <a:cs typeface="Arial Narrow"/>
              </a:rPr>
              <a:t>. </a:t>
            </a:r>
            <a:endParaRPr lang="de-DE" sz="17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7453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Neutron </a:t>
            </a:r>
            <a:r>
              <a:rPr lang="de-DE" dirty="0" err="1" smtClean="0"/>
              <a:t>flux</a:t>
            </a:r>
            <a:r>
              <a:rPr lang="de-DE" dirty="0" smtClean="0"/>
              <a:t> at 6 m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95E-C9E4-1A42-AF8C-1536F87AF4B2}" type="datetime1">
              <a:rPr lang="de-DE" smtClean="0"/>
              <a:pPr/>
              <a:t>18.10.16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PSI,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19FD56A-4E6D-7546-93E9-D59429457071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4" y="1484784"/>
            <a:ext cx="4072690" cy="40726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4752" y="6014176"/>
            <a:ext cx="2574423" cy="5755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W6 </a:t>
            </a:r>
            <a:r>
              <a:rPr lang="de-DE" sz="1700" smtClean="0">
                <a:latin typeface="Arial Narrow"/>
                <a:cs typeface="Arial Narrow"/>
              </a:rPr>
              <a:t>– beam </a:t>
            </a:r>
            <a:r>
              <a:rPr lang="de-DE" sz="1700" dirty="0" err="1" smtClean="0">
                <a:latin typeface="Arial Narrow"/>
                <a:cs typeface="Arial Narrow"/>
              </a:rPr>
              <a:t>exit</a:t>
            </a:r>
            <a:r>
              <a:rPr lang="de-DE" sz="1700" dirty="0" smtClean="0">
                <a:latin typeface="Arial Narrow"/>
                <a:cs typeface="Arial Narrow"/>
              </a:rPr>
              <a:t> 30 </a:t>
            </a:r>
            <a:r>
              <a:rPr lang="de-DE" sz="1700" dirty="0">
                <a:latin typeface="Arial Narrow"/>
                <a:cs typeface="Arial Narrow"/>
              </a:rPr>
              <a:t>m</a:t>
            </a:r>
            <a:r>
              <a:rPr lang="de-DE" sz="1700" dirty="0" smtClean="0">
                <a:latin typeface="Arial Narrow"/>
                <a:cs typeface="Arial Narrow"/>
              </a:rPr>
              <a:t>m x 38 mm</a:t>
            </a: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smtClean="0">
                <a:latin typeface="Arial Narrow"/>
                <a:cs typeface="Arial Narrow"/>
              </a:rPr>
              <a:t>   </a:t>
            </a:r>
            <a:endParaRPr lang="de-DE" sz="1700" dirty="0">
              <a:latin typeface="Arial Narrow"/>
              <a:cs typeface="Arial Narrow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357540" y="3200380"/>
            <a:ext cx="635197" cy="26546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5186440" y="1124744"/>
            <a:ext cx="3292443" cy="57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700" dirty="0" err="1" smtClean="0">
                <a:latin typeface="Arial Narrow"/>
                <a:cs typeface="Arial Narrow"/>
              </a:rPr>
              <a:t>How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much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neutron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flux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hits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the</a:t>
            </a:r>
            <a:r>
              <a:rPr lang="de-DE" sz="1700" dirty="0" smtClean="0">
                <a:latin typeface="Arial Narrow"/>
                <a:cs typeface="Arial Narrow"/>
              </a:rPr>
              <a:t> permanent </a:t>
            </a:r>
            <a:r>
              <a:rPr lang="de-DE" sz="1700" dirty="0" err="1" smtClean="0">
                <a:latin typeface="Arial Narrow"/>
                <a:cs typeface="Arial Narrow"/>
              </a:rPr>
              <a:t>magnets</a:t>
            </a:r>
            <a:r>
              <a:rPr lang="de-DE" sz="1700" dirty="0" smtClean="0">
                <a:latin typeface="Arial Narrow"/>
                <a:cs typeface="Arial Narrow"/>
              </a:rPr>
              <a:t>?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761531" y="2130697"/>
            <a:ext cx="2232248" cy="863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700" dirty="0" err="1" smtClean="0">
                <a:latin typeface="Arial Narrow"/>
                <a:cs typeface="Arial Narrow"/>
              </a:rPr>
              <a:t>Distance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between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the</a:t>
            </a:r>
            <a:r>
              <a:rPr lang="de-DE" sz="1700" dirty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magnets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and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the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center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of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the</a:t>
            </a:r>
            <a:r>
              <a:rPr lang="de-DE" sz="1700" dirty="0" smtClean="0">
                <a:latin typeface="Arial Narrow"/>
                <a:cs typeface="Arial Narrow"/>
              </a:rPr>
              <a:t> beam </a:t>
            </a:r>
            <a:r>
              <a:rPr lang="de-DE" sz="1700" dirty="0" err="1" smtClean="0">
                <a:latin typeface="Arial Narrow"/>
                <a:cs typeface="Arial Narrow"/>
              </a:rPr>
              <a:t>is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around</a:t>
            </a:r>
            <a:r>
              <a:rPr lang="de-DE" sz="1700" dirty="0" smtClean="0">
                <a:latin typeface="Arial Narrow"/>
                <a:cs typeface="Arial Narrow"/>
              </a:rPr>
              <a:t> 40 mm.</a:t>
            </a:r>
            <a:endParaRPr lang="de-DE" sz="1700" dirty="0">
              <a:latin typeface="Arial Narrow"/>
              <a:cs typeface="Arial Narrow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716335" y="3543076"/>
            <a:ext cx="2664296" cy="2014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Neutron </a:t>
            </a:r>
            <a:r>
              <a:rPr lang="de-DE" sz="1700" dirty="0" err="1" smtClean="0">
                <a:latin typeface="Arial Narrow"/>
                <a:cs typeface="Arial Narrow"/>
              </a:rPr>
              <a:t>fluxes</a:t>
            </a:r>
            <a:r>
              <a:rPr lang="de-DE" sz="1700" dirty="0" smtClean="0">
                <a:latin typeface="Arial Narrow"/>
                <a:cs typeface="Arial Narrow"/>
              </a:rPr>
              <a:t> (</a:t>
            </a:r>
            <a:r>
              <a:rPr lang="de-DE" sz="1700" dirty="0" err="1" smtClean="0">
                <a:latin typeface="Arial Narrow"/>
                <a:cs typeface="Arial Narrow"/>
              </a:rPr>
              <a:t>vertical</a:t>
            </a:r>
            <a:r>
              <a:rPr lang="de-DE" sz="1700" dirty="0" smtClean="0">
                <a:latin typeface="Arial Narrow"/>
                <a:cs typeface="Arial Narrow"/>
              </a:rPr>
              <a:t> plane):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@ +40 mm: 4.1*E6 </a:t>
            </a:r>
            <a:r>
              <a:rPr lang="de-DE" sz="1700" dirty="0" err="1" smtClean="0">
                <a:latin typeface="Arial Narrow"/>
                <a:cs typeface="Arial Narrow"/>
              </a:rPr>
              <a:t>n</a:t>
            </a:r>
            <a:r>
              <a:rPr lang="de-DE" sz="1700" dirty="0" smtClean="0">
                <a:latin typeface="Arial Narrow"/>
                <a:cs typeface="Arial Narrow"/>
              </a:rPr>
              <a:t>/s/cm</a:t>
            </a:r>
            <a:r>
              <a:rPr lang="de-DE" sz="1700" baseline="30000" dirty="0" smtClean="0">
                <a:latin typeface="Arial Narrow"/>
                <a:cs typeface="Arial Narrow"/>
              </a:rPr>
              <a:t>2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@ </a:t>
            </a:r>
            <a:r>
              <a:rPr lang="de-DE" sz="1700" dirty="0" err="1" smtClean="0">
                <a:latin typeface="Arial Narrow"/>
                <a:cs typeface="Arial Narrow"/>
              </a:rPr>
              <a:t>center</a:t>
            </a:r>
            <a:r>
              <a:rPr lang="de-DE" sz="1700" dirty="0" smtClean="0">
                <a:latin typeface="Arial Narrow"/>
                <a:cs typeface="Arial Narrow"/>
              </a:rPr>
              <a:t>    : 8.4*E9 </a:t>
            </a:r>
            <a:r>
              <a:rPr lang="de-DE" sz="1700" dirty="0" err="1" smtClean="0">
                <a:latin typeface="Arial Narrow"/>
                <a:cs typeface="Arial Narrow"/>
              </a:rPr>
              <a:t>n</a:t>
            </a:r>
            <a:r>
              <a:rPr lang="de-DE" sz="1700" dirty="0" smtClean="0">
                <a:latin typeface="Arial Narrow"/>
                <a:cs typeface="Arial Narrow"/>
              </a:rPr>
              <a:t>/s/cm</a:t>
            </a:r>
            <a:r>
              <a:rPr lang="de-DE" sz="1700" baseline="30000" dirty="0" smtClean="0">
                <a:latin typeface="Arial Narrow"/>
                <a:cs typeface="Arial Narrow"/>
              </a:rPr>
              <a:t>2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@ -40 mm  : 3.1*E6 </a:t>
            </a:r>
            <a:r>
              <a:rPr lang="de-DE" sz="1700" dirty="0" err="1" smtClean="0">
                <a:latin typeface="Arial Narrow"/>
                <a:cs typeface="Arial Narrow"/>
              </a:rPr>
              <a:t>n</a:t>
            </a:r>
            <a:r>
              <a:rPr lang="de-DE" sz="1700" dirty="0" smtClean="0">
                <a:latin typeface="Arial Narrow"/>
                <a:cs typeface="Arial Narrow"/>
              </a:rPr>
              <a:t>/s/cm</a:t>
            </a:r>
            <a:r>
              <a:rPr lang="de-DE" sz="1700" baseline="30000" dirty="0" smtClean="0">
                <a:latin typeface="Arial Narrow"/>
                <a:cs typeface="Arial Narrow"/>
              </a:rPr>
              <a:t>2</a:t>
            </a:r>
            <a:endParaRPr lang="de-DE" sz="1700" baseline="30000" dirty="0">
              <a:latin typeface="Arial Narrow"/>
              <a:cs typeface="Arial Narrow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70377" y="5834706"/>
            <a:ext cx="3956211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700" dirty="0" smtClean="0">
                <a:latin typeface="Arial Narrow"/>
                <a:cs typeface="Arial Narrow"/>
              </a:rPr>
              <a:t>Magnets </a:t>
            </a:r>
            <a:r>
              <a:rPr lang="de-DE" sz="1700" dirty="0" err="1" smtClean="0">
                <a:latin typeface="Arial Narrow"/>
                <a:cs typeface="Arial Narrow"/>
              </a:rPr>
              <a:t>should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be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protected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by</a:t>
            </a:r>
            <a:r>
              <a:rPr lang="de-DE" sz="1700" dirty="0" smtClean="0">
                <a:latin typeface="Arial Narrow"/>
                <a:cs typeface="Arial Narrow"/>
              </a:rPr>
              <a:t> </a:t>
            </a:r>
            <a:r>
              <a:rPr lang="de-DE" sz="1700" dirty="0" err="1" smtClean="0">
                <a:latin typeface="Arial Narrow"/>
                <a:cs typeface="Arial Narrow"/>
              </a:rPr>
              <a:t>Poly</a:t>
            </a:r>
            <a:r>
              <a:rPr lang="de-DE" sz="1700" dirty="0" smtClean="0">
                <a:latin typeface="Arial Narrow"/>
                <a:cs typeface="Arial Narrow"/>
              </a:rPr>
              <a:t>/Lead/</a:t>
            </a:r>
            <a:r>
              <a:rPr lang="de-DE" sz="1700" dirty="0" err="1" smtClean="0">
                <a:latin typeface="Arial Narrow"/>
                <a:cs typeface="Arial Narrow"/>
              </a:rPr>
              <a:t>Boral</a:t>
            </a:r>
            <a:r>
              <a:rPr lang="de-DE" sz="1700" dirty="0" smtClean="0">
                <a:latin typeface="Arial Narrow"/>
                <a:cs typeface="Arial Narrow"/>
              </a:rPr>
              <a:t> .</a:t>
            </a:r>
            <a:endParaRPr lang="de-DE" sz="17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61300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orlage_quer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700" dirty="0" err="1">
            <a:latin typeface="Arial Narrow"/>
            <a:cs typeface="Arial Narrow"/>
          </a:defRPr>
        </a:defPPr>
      </a:lstStyle>
    </a:tx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ppt_vorlage_quer</Template>
  <TotalTime>0</TotalTime>
  <Words>578</Words>
  <Application>Microsoft Macintosh PowerPoint</Application>
  <PresentationFormat>Bildschirmpräsentation (4:3)</PresentationFormat>
  <Paragraphs>147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 Narrow</vt:lpstr>
      <vt:lpstr>Lucida Grande</vt:lpstr>
      <vt:lpstr>ＭＳ Ｐゴシック</vt:lpstr>
      <vt:lpstr>Times</vt:lpstr>
      <vt:lpstr>ヒラギノ角ゴ Pro W3</vt:lpstr>
      <vt:lpstr>Arial</vt:lpstr>
      <vt:lpstr>ppt_vorlage_quer</vt:lpstr>
      <vt:lpstr>MAGiC Shielding Simulations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Neutron flux at 6 m </vt:lpstr>
    </vt:vector>
  </TitlesOfParts>
  <Manager/>
  <Company>Paul Scherrer Institut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Scherrer Institut</dc:title>
  <dc:subject/>
  <dc:creator>PSIUser</dc:creator>
  <cp:keywords/>
  <dc:description/>
  <cp:lastModifiedBy>Uwe Filges</cp:lastModifiedBy>
  <cp:revision>1838</cp:revision>
  <cp:lastPrinted>2016-01-28T06:16:16Z</cp:lastPrinted>
  <dcterms:created xsi:type="dcterms:W3CDTF">2014-09-29T02:46:12Z</dcterms:created>
  <dcterms:modified xsi:type="dcterms:W3CDTF">2016-10-19T06:24:02Z</dcterms:modified>
  <cp:category/>
</cp:coreProperties>
</file>