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75" r:id="rId3"/>
    <p:sldId id="274" r:id="rId4"/>
    <p:sldId id="276" r:id="rId5"/>
    <p:sldId id="258" r:id="rId6"/>
    <p:sldId id="260" r:id="rId7"/>
    <p:sldId id="261" r:id="rId8"/>
    <p:sldId id="263" r:id="rId9"/>
    <p:sldId id="259" r:id="rId10"/>
    <p:sldId id="262" r:id="rId11"/>
    <p:sldId id="265" r:id="rId12"/>
    <p:sldId id="267" r:id="rId13"/>
    <p:sldId id="268" r:id="rId14"/>
    <p:sldId id="266" r:id="rId15"/>
    <p:sldId id="271" r:id="rId16"/>
    <p:sldId id="272" r:id="rId17"/>
    <p:sldId id="273" r:id="rId18"/>
    <p:sldId id="269" r:id="rId19"/>
    <p:sldId id="270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7" autoAdjust="0"/>
    <p:restoredTop sz="83475" autoAdjust="0"/>
  </p:normalViewPr>
  <p:slideViewPr>
    <p:cSldViewPr snapToGrid="0" showGuides="1">
      <p:cViewPr varScale="1">
        <p:scale>
          <a:sx n="40" d="100"/>
          <a:sy n="40" d="100"/>
        </p:scale>
        <p:origin x="1188" y="31"/>
      </p:cViewPr>
      <p:guideLst>
        <p:guide orient="horz" pos="218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437D1-66F6-4DD8-92E6-9ED31E99B858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E1A5C-DF22-4BDE-9C06-BAFDB44C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0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9049FE-049B-4251-924A-EC9DDB532DA8}" type="slidenum">
              <a:rPr lang="fr-FR" altLang="en-US">
                <a:latin typeface="Calibri" panose="020F0502020204030204" pitchFamily="34" charset="0"/>
              </a:rPr>
              <a:pPr eaLnBrk="1" hangingPunct="1"/>
              <a:t>1</a:t>
            </a:fld>
            <a:endParaRPr lang="fr-F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01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81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4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0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30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1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8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21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35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4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54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0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44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3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65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41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5C-DF22-4BDE-9C06-BAFDB44C3B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7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5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7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7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107504" y="6579690"/>
            <a:ext cx="143986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0" dirty="0" smtClean="0">
                <a:solidFill>
                  <a:schemeClr val="tx1"/>
                </a:solidFill>
                <a:latin typeface="+mn-lt"/>
                <a:cs typeface="+mn-cs"/>
              </a:rPr>
              <a:t>19.10.2016</a:t>
            </a:r>
            <a:endParaRPr lang="de-DE" b="0" dirty="0" smtClean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851275" y="6564313"/>
            <a:ext cx="14414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000" b="1">
                <a:solidFill>
                  <a:schemeClr val="bg1"/>
                </a:solidFill>
                <a:cs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tx1"/>
                </a:solidFill>
                <a:latin typeface="+mn-lt"/>
              </a:rPr>
              <a:t>ESS</a:t>
            </a:r>
            <a:r>
              <a:rPr lang="en-US" b="0" baseline="0" dirty="0" smtClean="0">
                <a:solidFill>
                  <a:schemeClr val="tx1"/>
                </a:solidFill>
                <a:latin typeface="+mn-lt"/>
              </a:rPr>
              <a:t>, SSM - </a:t>
            </a:r>
            <a:r>
              <a:rPr lang="en-US" b="0" baseline="0" dirty="0" err="1" smtClean="0">
                <a:solidFill>
                  <a:schemeClr val="tx1"/>
                </a:solidFill>
                <a:latin typeface="+mn-lt"/>
              </a:rPr>
              <a:t>MAGiC</a:t>
            </a:r>
            <a:endParaRPr lang="en-US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7286625" y="6564313"/>
            <a:ext cx="14398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0" dirty="0" smtClean="0">
                <a:solidFill>
                  <a:schemeClr val="tx1"/>
                </a:solidFill>
                <a:latin typeface="+mn-lt"/>
                <a:cs typeface="+mn-cs"/>
              </a:rPr>
              <a:t>Sergey</a:t>
            </a:r>
            <a:r>
              <a:rPr lang="de-DE" b="0" baseline="0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+mn-cs"/>
              </a:rPr>
              <a:t>Klimko</a:t>
            </a:r>
            <a:endParaRPr lang="de-DE" sz="1100" b="0" dirty="0" smtClean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8709025" y="6564313"/>
            <a:ext cx="503238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051D5CB-5B2F-4E61-8E67-B84800FD3734}" type="slidenum">
              <a:rPr lang="de-DE" altLang="en-US" sz="1100" b="0">
                <a:solidFill>
                  <a:schemeClr val="tx1"/>
                </a:solidFill>
                <a:latin typeface="Times New Roman" panose="02020603050405020304" pitchFamily="18" charset="0"/>
              </a:rPr>
              <a:pPr algn="r" eaLnBrk="1" hangingPunct="1"/>
              <a:t>‹#›</a:t>
            </a:fld>
            <a:endParaRPr lang="de-DE" altLang="en-US" sz="11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22922" y="65348"/>
            <a:ext cx="997747" cy="607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ESS_Logo_Frugal_Blue_cmyk.jpg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7746859" y="71120"/>
            <a:ext cx="1169514" cy="629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679" y="116840"/>
            <a:ext cx="575027" cy="46854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901784" y="155977"/>
            <a:ext cx="11769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2030" y="83328"/>
            <a:ext cx="1358716" cy="5715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45137" y="98406"/>
            <a:ext cx="1341488" cy="50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06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8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7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4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2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4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6085B-EA4F-42F8-BDB8-B3E1881089D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891F9-FB8C-4001-B73B-CFF98940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2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786075" y="1179909"/>
            <a:ext cx="77128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 –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Components</a:t>
            </a:r>
          </a:p>
        </p:txBody>
      </p:sp>
      <p:sp>
        <p:nvSpPr>
          <p:cNvPr id="51" name="TextBox 4"/>
          <p:cNvSpPr txBox="1">
            <a:spLocks noChangeArrowheads="1"/>
          </p:cNvSpPr>
          <p:nvPr/>
        </p:nvSpPr>
        <p:spPr bwMode="auto">
          <a:xfrm>
            <a:off x="3782361" y="3973310"/>
            <a:ext cx="1579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fr-FR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Klimko</a:t>
            </a:r>
            <a:endParaRPr lang="fr-FR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312" y="1636963"/>
            <a:ext cx="4087708" cy="2367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919575"/>
            <a:ext cx="3201418" cy="3009374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6454183" y="563634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99914" y="894457"/>
            <a:ext cx="3544173" cy="4194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Magnetic guide field</a:t>
            </a:r>
            <a:endParaRPr lang="sv-SE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000" y="162000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keep polarization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 field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applied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the full instrument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 vertical guide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of 60 Gauss inside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 iron plates +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NdFeB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magnets;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cost: </a:t>
            </a:r>
            <a:r>
              <a:rPr lang="en-GB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82.7 k</a:t>
            </a:r>
            <a:r>
              <a:rPr lang="en-GB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 flipV="1">
            <a:off x="5193735" y="3493199"/>
            <a:ext cx="93720" cy="378175"/>
          </a:xfrm>
          <a:prstGeom prst="downArrow">
            <a:avLst>
              <a:gd name="adj1" fmla="val 62541"/>
              <a:gd name="adj2" fmla="val 11566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475052" y="2811626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iron plates </a:t>
            </a:r>
            <a:endParaRPr lang="en-GB" dirty="0"/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2699792" y="3180958"/>
            <a:ext cx="1601769" cy="56539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4301561" y="3180958"/>
            <a:ext cx="978274" cy="16066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12727" y="5202698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NdFeB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680419" y="3392309"/>
            <a:ext cx="1579535" cy="198953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555777" y="5021809"/>
            <a:ext cx="1327912" cy="35584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1586" y="4096182"/>
            <a:ext cx="941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housing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487417" y="3629001"/>
            <a:ext cx="698698" cy="528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267744" y="4424262"/>
            <a:ext cx="1615945" cy="4625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046" y="4383772"/>
            <a:ext cx="3588545" cy="21322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192" y="2910188"/>
            <a:ext cx="2393681" cy="14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736" y="2223030"/>
            <a:ext cx="4287046" cy="1038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846" y="1640202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channels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super-mirror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polarizer; 3 section by 1m long;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saturation field of 1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kGauss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 iron yoke +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NdFeB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magnets;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rotator – turn polarization 90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cost: </a:t>
            </a:r>
            <a:r>
              <a:rPr lang="en-GB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k</a:t>
            </a:r>
            <a:r>
              <a:rPr lang="en-GB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25817" y="806232"/>
            <a:ext cx="4292366" cy="4194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Thermal neutrons polarizer</a:t>
            </a:r>
            <a:br>
              <a:rPr lang="en-GB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Polarization rotator</a:t>
            </a:r>
            <a:endParaRPr lang="en-GB" sz="2800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75" y="5605695"/>
            <a:ext cx="1619865" cy="12279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95516" y="3286621"/>
            <a:ext cx="3477357" cy="2594249"/>
            <a:chOff x="5502941" y="2113800"/>
            <a:chExt cx="3477357" cy="25942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2941" y="2113800"/>
              <a:ext cx="3477357" cy="2594249"/>
            </a:xfrm>
            <a:prstGeom prst="rect">
              <a:avLst/>
            </a:prstGeom>
          </p:spPr>
        </p:pic>
        <p:sp>
          <p:nvSpPr>
            <p:cNvPr id="9" name="Down Arrow 8"/>
            <p:cNvSpPr/>
            <p:nvPr/>
          </p:nvSpPr>
          <p:spPr>
            <a:xfrm flipV="1">
              <a:off x="8694182" y="2132856"/>
              <a:ext cx="93720" cy="378175"/>
            </a:xfrm>
            <a:prstGeom prst="downArrow">
              <a:avLst>
                <a:gd name="adj1" fmla="val 62541"/>
                <a:gd name="adj2" fmla="val 11566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Down Arrow 9"/>
            <p:cNvSpPr/>
            <p:nvPr/>
          </p:nvSpPr>
          <p:spPr>
            <a:xfrm flipV="1">
              <a:off x="5707424" y="4293096"/>
              <a:ext cx="93720" cy="378175"/>
            </a:xfrm>
            <a:prstGeom prst="downArrow">
              <a:avLst>
                <a:gd name="adj1" fmla="val 62541"/>
                <a:gd name="adj2" fmla="val 11566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Down Arrow 10"/>
            <p:cNvSpPr/>
            <p:nvPr/>
          </p:nvSpPr>
          <p:spPr>
            <a:xfrm rot="5783816" flipV="1">
              <a:off x="6156462" y="3759244"/>
              <a:ext cx="93720" cy="378175"/>
            </a:xfrm>
            <a:prstGeom prst="downArrow">
              <a:avLst>
                <a:gd name="adj1" fmla="val 62541"/>
                <a:gd name="adj2" fmla="val 11566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Down Arrow 11"/>
            <p:cNvSpPr/>
            <p:nvPr/>
          </p:nvSpPr>
          <p:spPr>
            <a:xfrm rot="5786272" flipV="1">
              <a:off x="8316703" y="2282224"/>
              <a:ext cx="93720" cy="378175"/>
            </a:xfrm>
            <a:prstGeom prst="downArrow">
              <a:avLst>
                <a:gd name="adj1" fmla="val 62541"/>
                <a:gd name="adj2" fmla="val 11566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Down Arrow 12"/>
            <p:cNvSpPr/>
            <p:nvPr/>
          </p:nvSpPr>
          <p:spPr>
            <a:xfrm rot="5786272" flipV="1">
              <a:off x="7238569" y="2993783"/>
              <a:ext cx="93720" cy="378175"/>
            </a:xfrm>
            <a:prstGeom prst="downArrow">
              <a:avLst>
                <a:gd name="adj1" fmla="val 62541"/>
                <a:gd name="adj2" fmla="val 11566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572" y="3229667"/>
            <a:ext cx="3886273" cy="24090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19" y="3396107"/>
            <a:ext cx="1475946" cy="14773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07946" y="3475108"/>
            <a:ext cx="165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iron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yoke </a:t>
            </a:r>
            <a:endParaRPr lang="en-GB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1805108" y="3844440"/>
            <a:ext cx="929347" cy="36933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5158933"/>
            <a:ext cx="954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NdFeB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endParaRPr lang="en-GB" dirty="0"/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477054" y="4647619"/>
            <a:ext cx="661320" cy="51131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0"/>
          </p:cNvCxnSpPr>
          <p:nvPr/>
        </p:nvCxnSpPr>
        <p:spPr>
          <a:xfrm flipV="1">
            <a:off x="477054" y="4046131"/>
            <a:ext cx="22247" cy="111280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2"/>
          </p:cNvCxnSpPr>
          <p:nvPr/>
        </p:nvCxnSpPr>
        <p:spPr>
          <a:xfrm>
            <a:off x="2734455" y="3844440"/>
            <a:ext cx="749197" cy="73911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660" y="5088457"/>
            <a:ext cx="2126248" cy="158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819" y="2414406"/>
            <a:ext cx="2986036" cy="1505256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4" name="TextBox 3"/>
          <p:cNvSpPr txBox="1"/>
          <p:nvPr/>
        </p:nvSpPr>
        <p:spPr>
          <a:xfrm>
            <a:off x="252532" y="1620000"/>
            <a:ext cx="64797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diabatic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flipper will be installed in the second guide section at distance from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position to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 stray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10 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Spin-flip efficiency is ~1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0,6Å 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 wavelength;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cost: </a:t>
            </a:r>
            <a:r>
              <a:rPr lang="en-GB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30k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99914" y="894457"/>
            <a:ext cx="3544173" cy="419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Adiabatic spin </a:t>
            </a:r>
            <a:r>
              <a:rPr lang="en-GB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flipper </a:t>
            </a:r>
            <a:endParaRPr lang="en-GB" sz="2800" u="sng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942502"/>
            <a:ext cx="3106688" cy="2801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444924"/>
            <a:ext cx="4320914" cy="309398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63688" y="4869160"/>
            <a:ext cx="864096" cy="7200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4286" y="842510"/>
            <a:ext cx="4806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XYZ- polarization analysis </a:t>
            </a:r>
            <a:r>
              <a:rPr lang="en-GB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en-GB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252532" y="1620000"/>
            <a:ext cx="7636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of XYZ coils to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manipulate the guide field at sample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position;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cost: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0k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132" y="3044700"/>
            <a:ext cx="4286621" cy="2594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79" y="2955503"/>
            <a:ext cx="4286621" cy="32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60" y="3887766"/>
            <a:ext cx="2857748" cy="25757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532" y="1620000"/>
            <a:ext cx="6983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state analyser,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 µm thick Si wafer coated with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120° horizontal angular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aperture, 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vertical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aperture;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cost: </a:t>
            </a:r>
            <a:r>
              <a:rPr lang="en-GB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1885k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7276" y="624249"/>
            <a:ext cx="3644483" cy="99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Polarization analyser </a:t>
            </a: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(PSI partner) 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555492"/>
            <a:ext cx="4150117" cy="3360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4722" y="3149496"/>
            <a:ext cx="143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neutron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8160" y="3244334"/>
            <a:ext cx="273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analyzer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32827" y="3055114"/>
            <a:ext cx="1700966" cy="242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</p:cNvCxnSpPr>
          <p:nvPr/>
        </p:nvCxnSpPr>
        <p:spPr>
          <a:xfrm flipH="1">
            <a:off x="3209544" y="3613666"/>
            <a:ext cx="425420" cy="99186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328630" y="3606561"/>
            <a:ext cx="624296" cy="52957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5712" y="817110"/>
            <a:ext cx="3852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Exposure System</a:t>
            </a:r>
            <a:endParaRPr lang="en-GB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33" y="1624352"/>
            <a:ext cx="1587268" cy="3194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810" y="1896625"/>
            <a:ext cx="3342446" cy="4356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093" y="3316288"/>
            <a:ext cx="624894" cy="979255"/>
          </a:xfrm>
          <a:prstGeom prst="rect">
            <a:avLst/>
          </a:prstGeom>
        </p:spPr>
      </p:pic>
      <p:sp>
        <p:nvSpPr>
          <p:cNvPr id="7" name="Shape 405"/>
          <p:cNvSpPr/>
          <p:nvPr/>
        </p:nvSpPr>
        <p:spPr>
          <a:xfrm>
            <a:off x="184917" y="1896625"/>
            <a:ext cx="4968424" cy="3026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370416" indent="-370416">
              <a:spcAft>
                <a:spcPts val="600"/>
              </a:spcAft>
              <a:buSzPct val="75000"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table 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10T magnet, wide vertical angle opening: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600"/>
              </a:spcAft>
              <a:buSzPct val="75000"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Cryostat: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Dilution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fridge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250k€</a:t>
            </a: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Piezo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positioning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system: 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k€</a:t>
            </a: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  <a:buSzPct val="75000"/>
              <a:defRPr sz="3000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Attocube</a:t>
            </a: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Utilities: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endParaRPr sz="2000" dirty="0">
              <a:solidFill>
                <a:schemeClr val="accent5"/>
              </a:solidFill>
              <a:latin typeface="Times New Roman" panose="02020603050405020304" pitchFamily="18" charset="0"/>
              <a:ea typeface="Avenir Heavy"/>
              <a:cs typeface="Times New Roman" panose="02020603050405020304" pitchFamily="18" charset="0"/>
              <a:sym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61140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35" y="2423160"/>
            <a:ext cx="6347402" cy="41935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95712" y="817110"/>
            <a:ext cx="3692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and Monitors</a:t>
            </a:r>
          </a:p>
        </p:txBody>
      </p:sp>
      <p:sp>
        <p:nvSpPr>
          <p:cNvPr id="3" name="Shape 405"/>
          <p:cNvSpPr/>
          <p:nvPr/>
        </p:nvSpPr>
        <p:spPr>
          <a:xfrm>
            <a:off x="311500" y="1614650"/>
            <a:ext cx="496842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Jalousie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156ºx48º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2632 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Jalousie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120ºx6º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 k</a:t>
            </a:r>
          </a:p>
          <a:p>
            <a:pPr lvl="1">
              <a:spcAft>
                <a:spcPts val="600"/>
              </a:spcAft>
              <a:buSzPct val="75000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CASCADE Detector Technologies</a:t>
            </a: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2PSD/TOF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monitors: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40k€ </a:t>
            </a: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8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069" y="3454085"/>
            <a:ext cx="1985659" cy="193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728" y="2861002"/>
            <a:ext cx="3719272" cy="36829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84014" y="838881"/>
            <a:ext cx="237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Shaping </a:t>
            </a:r>
          </a:p>
        </p:txBody>
      </p:sp>
      <p:sp>
        <p:nvSpPr>
          <p:cNvPr id="3" name="Shape 405"/>
          <p:cNvSpPr/>
          <p:nvPr/>
        </p:nvSpPr>
        <p:spPr>
          <a:xfrm>
            <a:off x="233959" y="1457378"/>
            <a:ext cx="5526025" cy="233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focusing, SM m=6: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  <a:buSzPct val="75000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SwissNeutronics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Radial Collimators 156ºx48º, 120ºx6º: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  <a:p>
            <a:pPr lvl="1">
              <a:spcAft>
                <a:spcPts val="600"/>
              </a:spcAft>
              <a:buSzPct val="75000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Euro collimators</a:t>
            </a: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Divergence control: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</a:p>
          <a:p>
            <a:pPr marL="370416" indent="-370416">
              <a:spcAft>
                <a:spcPts val="600"/>
              </a:spcAft>
              <a:buSzPct val="75000"/>
              <a:buFontTx/>
              <a:buChar char="•"/>
              <a:defRPr sz="3000"/>
            </a:pP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1457" y="3207822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focusing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314300" y="2003862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Collimators</a:t>
            </a:r>
            <a:endParaRPr lang="en-GB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4469493" y="3577154"/>
            <a:ext cx="1225918" cy="222928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5908040" y="2188528"/>
            <a:ext cx="1406260" cy="246475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>
            <a:off x="7127240" y="2188528"/>
            <a:ext cx="187060" cy="281019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8240" y="423558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spacing: 1.3°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Collimator angular span: 160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°(120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Foil inside radius: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Foil outside radius: 624 mm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height: 624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 (110mm)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height: 624 &lt; height &lt; 1000 mm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Foil material: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Mylar 36 micron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Absorber material: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oxide 2x25 micron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1159" y="824222"/>
            <a:ext cx="2861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cave</a:t>
            </a:r>
            <a:endParaRPr lang="en-GB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405"/>
          <p:cNvSpPr/>
          <p:nvPr/>
        </p:nvSpPr>
        <p:spPr>
          <a:xfrm>
            <a:off x="184917" y="1896625"/>
            <a:ext cx="4968424" cy="400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370416" indent="-370416">
              <a:spcAft>
                <a:spcPts val="400"/>
              </a:spcAft>
              <a:buSzPct val="75000"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Walls &amp; Roof -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cm concrete: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296k€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400"/>
              </a:spcAft>
              <a:buSzPct val="75000"/>
              <a:buFontTx/>
              <a:buChar char="•"/>
              <a:defRPr sz="30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Beamline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baselevel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- 60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concrete: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400"/>
              </a:spcAft>
              <a:buSzPct val="75000"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support - 40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concrete: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400"/>
              </a:spcAft>
              <a:buSzPct val="75000"/>
              <a:buFontTx/>
              <a:buChar char="•"/>
              <a:defRPr sz="3000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B4C - 5mm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all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inner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surface: 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108k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  <a:p>
            <a:pPr marL="370416" indent="-370416">
              <a:spcAft>
                <a:spcPts val="400"/>
              </a:spcAft>
              <a:buSzPct val="75000"/>
              <a:buFontTx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PSS -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100k€ </a:t>
            </a:r>
          </a:p>
          <a:p>
            <a:pPr marL="370416" indent="-370416">
              <a:spcAft>
                <a:spcPts val="400"/>
              </a:spcAft>
              <a:buSzPct val="75000"/>
              <a:buFontTx/>
              <a:buChar char="•"/>
              <a:defRPr sz="3000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shutter: </a:t>
            </a:r>
            <a:r>
              <a:rPr lang="en-GB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k€</a:t>
            </a:r>
          </a:p>
          <a:p>
            <a:pPr marL="370416" indent="-370416">
              <a:spcAft>
                <a:spcPts val="400"/>
              </a:spcAft>
              <a:buSzPct val="75000"/>
              <a:buFontTx/>
              <a:buChar char="•"/>
              <a:defRPr sz="3000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400"/>
              </a:spcAft>
              <a:buSzPct val="75000"/>
              <a:buChar char="•"/>
              <a:defRPr sz="3000"/>
            </a:pP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 µ</a:t>
            </a:r>
            <a:r>
              <a:rPr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outside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400"/>
              </a:spcAft>
              <a:buSzPct val="75000"/>
              <a:buChar char="•"/>
              <a:defRPr sz="3000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400"/>
              </a:spcAft>
              <a:buSzPct val="75000"/>
              <a:buChar char="•"/>
              <a:defRPr sz="3000"/>
            </a:pP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height 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l</a:t>
            </a:r>
            <a:r>
              <a:rPr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oad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14.4 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T/m2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400"/>
              </a:spcAft>
              <a:buSzPct val="75000"/>
              <a:buChar char="•"/>
              <a:defRPr sz="3000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oof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 cm</a:t>
            </a:r>
            <a:r>
              <a:rPr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sz="2000" dirty="0">
                <a:solidFill>
                  <a:schemeClr val="accent5"/>
                </a:solidFill>
                <a:latin typeface="Times New Roman" panose="02020603050405020304" pitchFamily="18" charset="0"/>
                <a:ea typeface="Avenir Heavy"/>
                <a:cs typeface="Times New Roman" panose="02020603050405020304" pitchFamily="18" charset="0"/>
                <a:sym typeface="Avenir Heavy"/>
              </a:rPr>
              <a:t>+6 </a:t>
            </a:r>
            <a:r>
              <a:rPr sz="20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venir Heavy"/>
                <a:cs typeface="Times New Roman" panose="02020603050405020304" pitchFamily="18" charset="0"/>
                <a:sym typeface="Avenir Heavy"/>
              </a:rPr>
              <a:t>T/m2</a:t>
            </a:r>
            <a:endParaRPr sz="2000" dirty="0">
              <a:solidFill>
                <a:schemeClr val="accent5"/>
              </a:solidFill>
              <a:latin typeface="Times New Roman" panose="02020603050405020304" pitchFamily="18" charset="0"/>
              <a:ea typeface="Avenir Heavy"/>
              <a:cs typeface="Times New Roman" panose="02020603050405020304" pitchFamily="18" charset="0"/>
              <a:sym typeface="Avenir Heavy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670" y="3930670"/>
            <a:ext cx="3875220" cy="28728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012" y="1380939"/>
            <a:ext cx="3463436" cy="27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05"/>
          <p:cNvSpPr/>
          <p:nvPr/>
        </p:nvSpPr>
        <p:spPr>
          <a:xfrm>
            <a:off x="121862" y="1943868"/>
            <a:ext cx="4667852" cy="328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370416" indent="-370416">
              <a:spcAft>
                <a:spcPts val="400"/>
              </a:spcAft>
              <a:buSzPct val="75000"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Hutch: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400"/>
              </a:spcAft>
              <a:buSzPct val="75000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 floors, desks, computers, chairs…</a:t>
            </a:r>
          </a:p>
          <a:p>
            <a:pPr marL="370416" indent="-370416">
              <a:spcAft>
                <a:spcPts val="400"/>
              </a:spcAft>
              <a:buSzPct val="75000"/>
              <a:buFontTx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preparation laboratory: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k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400"/>
              </a:spcAft>
              <a:buSzPct val="75000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Glove box, fume, binocular micro</a:t>
            </a:r>
          </a:p>
          <a:p>
            <a:pPr marL="370416" indent="-370416">
              <a:spcAft>
                <a:spcPts val="400"/>
              </a:spcAft>
              <a:buSzPct val="75000"/>
              <a:buChar char="•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Bridge Crane 1T: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k€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70416" indent="-370416">
              <a:spcAft>
                <a:spcPts val="400"/>
              </a:spcAft>
              <a:buSzPct val="75000"/>
              <a:buFontTx/>
              <a:buChar char="•"/>
              <a:defRPr sz="3000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Utilities: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50k€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(SAD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request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416" indent="-370416">
              <a:spcAft>
                <a:spcPts val="400"/>
              </a:spcAft>
              <a:buSzPct val="75000"/>
              <a:buFontTx/>
              <a:buChar char="•"/>
              <a:defRPr sz="3000"/>
            </a:pP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400"/>
              </a:spcAft>
              <a:buSzPct val="75000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mechanical assembly of concrete,</a:t>
            </a:r>
          </a:p>
          <a:p>
            <a:pPr lvl="1">
              <a:spcAft>
                <a:spcPts val="400"/>
              </a:spcAft>
              <a:buSzPct val="75000"/>
              <a:defRPr sz="3000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metallic beam for support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0296" y="882280"/>
            <a:ext cx="3783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 Infrastructure</a:t>
            </a:r>
            <a:endParaRPr lang="en-GB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40000"/>
            <a:ext cx="4500344" cy="354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8" y="2139550"/>
            <a:ext cx="8609421" cy="2158535"/>
          </a:xfrm>
          <a:prstGeom prst="rect">
            <a:avLst/>
          </a:prstGeom>
        </p:spPr>
      </p:pic>
      <p:sp>
        <p:nvSpPr>
          <p:cNvPr id="5" name="Shape 303"/>
          <p:cNvSpPr/>
          <p:nvPr/>
        </p:nvSpPr>
        <p:spPr>
          <a:xfrm>
            <a:off x="256784" y="4579812"/>
            <a:ext cx="844254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04"/>
          <p:cNvSpPr/>
          <p:nvPr/>
        </p:nvSpPr>
        <p:spPr>
          <a:xfrm>
            <a:off x="8106566" y="4651294"/>
            <a:ext cx="68608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" name="Shape 305"/>
          <p:cNvSpPr/>
          <p:nvPr/>
        </p:nvSpPr>
        <p:spPr>
          <a:xfrm>
            <a:off x="4199772" y="4550852"/>
            <a:ext cx="57066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 m</a:t>
            </a:r>
          </a:p>
        </p:txBody>
      </p:sp>
      <p:sp>
        <p:nvSpPr>
          <p:cNvPr id="9" name="Shape 307"/>
          <p:cNvSpPr/>
          <p:nvPr/>
        </p:nvSpPr>
        <p:spPr>
          <a:xfrm>
            <a:off x="1402872" y="4550852"/>
            <a:ext cx="57066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m</a:t>
            </a:r>
          </a:p>
        </p:txBody>
      </p:sp>
      <p:sp>
        <p:nvSpPr>
          <p:cNvPr id="10" name="Shape 308"/>
          <p:cNvSpPr/>
          <p:nvPr/>
        </p:nvSpPr>
        <p:spPr>
          <a:xfrm>
            <a:off x="444926" y="4565680"/>
            <a:ext cx="45525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m</a:t>
            </a:r>
          </a:p>
        </p:txBody>
      </p:sp>
      <p:cxnSp>
        <p:nvCxnSpPr>
          <p:cNvPr id="11" name="Straight Arrow Connector 10"/>
          <p:cNvCxnSpPr>
            <a:stCxn id="2" idx="0"/>
          </p:cNvCxnSpPr>
          <p:nvPr/>
        </p:nvCxnSpPr>
        <p:spPr>
          <a:xfrm>
            <a:off x="4484709" y="2139550"/>
            <a:ext cx="475043" cy="100276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87162" y="3586499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488795" y="3488499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79922" y="1505486"/>
            <a:ext cx="1909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cave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Control hutch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60712" y="173461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guide shielding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283"/>
          <p:cNvSpPr/>
          <p:nvPr/>
        </p:nvSpPr>
        <p:spPr>
          <a:xfrm>
            <a:off x="6754371" y="3834942"/>
            <a:ext cx="10265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243"/>
          <p:cNvSpPr/>
          <p:nvPr/>
        </p:nvSpPr>
        <p:spPr>
          <a:xfrm>
            <a:off x="8488795" y="3283871"/>
            <a:ext cx="4744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E01</a:t>
            </a:r>
          </a:p>
        </p:txBody>
      </p:sp>
      <p:sp>
        <p:nvSpPr>
          <p:cNvPr id="23" name="Shape 244"/>
          <p:cNvSpPr/>
          <p:nvPr/>
        </p:nvSpPr>
        <p:spPr>
          <a:xfrm>
            <a:off x="759871" y="3909127"/>
            <a:ext cx="83997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Bunker </a:t>
            </a:r>
          </a:p>
        </p:txBody>
      </p:sp>
      <p:sp>
        <p:nvSpPr>
          <p:cNvPr id="24" name="Shape 245"/>
          <p:cNvSpPr/>
          <p:nvPr/>
        </p:nvSpPr>
        <p:spPr>
          <a:xfrm>
            <a:off x="1922770" y="2762727"/>
            <a:ext cx="50013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D01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72553" y="3250885"/>
            <a:ext cx="0" cy="11762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2"/>
          </p:cNvCxnSpPr>
          <p:nvPr/>
        </p:nvCxnSpPr>
        <p:spPr>
          <a:xfrm>
            <a:off x="7834671" y="2151817"/>
            <a:ext cx="369877" cy="7978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9998" y="1814587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NBES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87429" y="2139550"/>
            <a:ext cx="33432" cy="9823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493542" y="3587204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hape 242"/>
          <p:cNvSpPr/>
          <p:nvPr/>
        </p:nvSpPr>
        <p:spPr>
          <a:xfrm>
            <a:off x="6270296" y="3455351"/>
            <a:ext cx="107080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 hall</a:t>
            </a: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2708169" y="634902"/>
            <a:ext cx="37276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W6</a:t>
            </a:r>
            <a:endParaRPr lang="fr-FR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2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6" y="1907075"/>
            <a:ext cx="8696519" cy="18622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2889" y="761547"/>
            <a:ext cx="4158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S</a:t>
            </a:r>
            <a:r>
              <a:rPr lang="en-GB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hutter &amp; Shielding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78" y="4130685"/>
            <a:ext cx="8573243" cy="2278577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69" idx="0"/>
          </p:cNvCxnSpPr>
          <p:nvPr/>
        </p:nvCxnSpPr>
        <p:spPr>
          <a:xfrm flipV="1">
            <a:off x="595938" y="2890639"/>
            <a:ext cx="53743" cy="91688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945130" y="2863850"/>
            <a:ext cx="178633" cy="174371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090035" y="2939415"/>
            <a:ext cx="870744" cy="170767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143625" y="2890638"/>
            <a:ext cx="150215" cy="179820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982942" y="2863850"/>
            <a:ext cx="389533" cy="151003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ape 303"/>
          <p:cNvSpPr/>
          <p:nvPr/>
        </p:nvSpPr>
        <p:spPr>
          <a:xfrm>
            <a:off x="285378" y="1659065"/>
            <a:ext cx="8442542" cy="0"/>
          </a:xfrm>
          <a:prstGeom prst="line">
            <a:avLst/>
          </a:prstGeom>
          <a:ln w="1905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308"/>
          <p:cNvSpPr/>
          <p:nvPr/>
        </p:nvSpPr>
        <p:spPr>
          <a:xfrm>
            <a:off x="459831" y="1262516"/>
            <a:ext cx="63481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77240" y="1720041"/>
            <a:ext cx="6096" cy="1059662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308"/>
          <p:cNvSpPr/>
          <p:nvPr/>
        </p:nvSpPr>
        <p:spPr>
          <a:xfrm>
            <a:off x="1731292" y="1219844"/>
            <a:ext cx="63481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048701" y="1720041"/>
            <a:ext cx="6096" cy="105966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hape 308"/>
          <p:cNvSpPr/>
          <p:nvPr/>
        </p:nvSpPr>
        <p:spPr>
          <a:xfrm>
            <a:off x="3320162" y="1283426"/>
            <a:ext cx="63481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4" name="Shape 308"/>
          <p:cNvSpPr/>
          <p:nvPr/>
        </p:nvSpPr>
        <p:spPr>
          <a:xfrm>
            <a:off x="7630095" y="1288866"/>
            <a:ext cx="91573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8144962" y="1718696"/>
            <a:ext cx="6096" cy="105966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973650" y="1720041"/>
            <a:ext cx="6096" cy="105966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hape 308"/>
          <p:cNvSpPr/>
          <p:nvPr/>
        </p:nvSpPr>
        <p:spPr>
          <a:xfrm>
            <a:off x="3976698" y="1283226"/>
            <a:ext cx="63481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4169578" y="1720041"/>
            <a:ext cx="6096" cy="105966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hape 308"/>
          <p:cNvSpPr/>
          <p:nvPr/>
        </p:nvSpPr>
        <p:spPr>
          <a:xfrm>
            <a:off x="8412814" y="1270342"/>
            <a:ext cx="74452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624555" y="1718696"/>
            <a:ext cx="6096" cy="105966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52936" y="3807519"/>
            <a:ext cx="88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shutter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4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07" y="781583"/>
            <a:ext cx="7585585" cy="56944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66491" y="1591521"/>
            <a:ext cx="3637463" cy="1714714"/>
            <a:chOff x="966491" y="1591521"/>
            <a:chExt cx="3637463" cy="1714714"/>
          </a:xfrm>
        </p:grpSpPr>
        <p:sp>
          <p:nvSpPr>
            <p:cNvPr id="3" name="TextBox 2"/>
            <p:cNvSpPr txBox="1"/>
            <p:nvPr/>
          </p:nvSpPr>
          <p:spPr>
            <a:xfrm>
              <a:off x="966491" y="1591521"/>
              <a:ext cx="32095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MAG</a:t>
              </a:r>
              <a:r>
                <a:rPr lang="en-GB" sz="4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netism</a:t>
              </a:r>
              <a:r>
                <a:rPr lang="en-GB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GB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45502" y="2067052"/>
              <a:ext cx="764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GB" sz="4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GB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GB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97901" y="2536794"/>
              <a:ext cx="22060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GB" sz="4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rystals</a:t>
              </a:r>
              <a:r>
                <a:rPr lang="en-GB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GB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9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08169" y="634902"/>
            <a:ext cx="37276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W6</a:t>
            </a:r>
            <a:endParaRPr lang="fr-FR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" y="2393825"/>
            <a:ext cx="8456898" cy="1896695"/>
          </a:xfrm>
          <a:prstGeom prst="rect">
            <a:avLst/>
          </a:prstGeom>
        </p:spPr>
      </p:pic>
      <p:sp>
        <p:nvSpPr>
          <p:cNvPr id="9" name="Shape 303"/>
          <p:cNvSpPr/>
          <p:nvPr/>
        </p:nvSpPr>
        <p:spPr>
          <a:xfrm>
            <a:off x="256784" y="4579812"/>
            <a:ext cx="844254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304"/>
          <p:cNvSpPr/>
          <p:nvPr/>
        </p:nvSpPr>
        <p:spPr>
          <a:xfrm>
            <a:off x="8106566" y="4651294"/>
            <a:ext cx="68608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1" name="Shape 305"/>
          <p:cNvSpPr/>
          <p:nvPr/>
        </p:nvSpPr>
        <p:spPr>
          <a:xfrm>
            <a:off x="3708914" y="4565679"/>
            <a:ext cx="57066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Shape 308"/>
          <p:cNvSpPr/>
          <p:nvPr/>
        </p:nvSpPr>
        <p:spPr>
          <a:xfrm>
            <a:off x="444926" y="4565680"/>
            <a:ext cx="45525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488795" y="3488499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283"/>
          <p:cNvSpPr/>
          <p:nvPr/>
        </p:nvSpPr>
        <p:spPr>
          <a:xfrm>
            <a:off x="6754371" y="3834942"/>
            <a:ext cx="10265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242"/>
          <p:cNvSpPr/>
          <p:nvPr/>
        </p:nvSpPr>
        <p:spPr>
          <a:xfrm>
            <a:off x="6270296" y="3455351"/>
            <a:ext cx="107080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 hall</a:t>
            </a:r>
          </a:p>
        </p:txBody>
      </p:sp>
      <p:sp>
        <p:nvSpPr>
          <p:cNvPr id="18" name="Shape 243"/>
          <p:cNvSpPr/>
          <p:nvPr/>
        </p:nvSpPr>
        <p:spPr>
          <a:xfrm>
            <a:off x="8488795" y="3283871"/>
            <a:ext cx="4744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E01</a:t>
            </a:r>
          </a:p>
        </p:txBody>
      </p:sp>
      <p:sp>
        <p:nvSpPr>
          <p:cNvPr id="20" name="Shape 245"/>
          <p:cNvSpPr/>
          <p:nvPr/>
        </p:nvSpPr>
        <p:spPr>
          <a:xfrm>
            <a:off x="1922770" y="2762727"/>
            <a:ext cx="50013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D01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72553" y="3250885"/>
            <a:ext cx="0" cy="11762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898314" y="1543361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guide</a:t>
            </a: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Magnetic guide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>
            <a:off x="5830621" y="2189692"/>
            <a:ext cx="8314" cy="98775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85800" y="1995171"/>
            <a:ext cx="1027764" cy="117855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49880" y="2028367"/>
            <a:ext cx="1429703" cy="11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713564" y="173902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Choppers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54371" y="1502000"/>
            <a:ext cx="2140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&amp; </a:t>
            </a: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Environment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966157" y="2067554"/>
            <a:ext cx="140409" cy="113513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hape 305"/>
          <p:cNvSpPr/>
          <p:nvPr/>
        </p:nvSpPr>
        <p:spPr>
          <a:xfrm>
            <a:off x="4439743" y="4575989"/>
            <a:ext cx="57066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295340" y="3558697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491322" y="3558697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4041" y="1780629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SSB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20811" y="1562467"/>
            <a:ext cx="1729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</a:t>
            </a: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polarizer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287904" y="1935663"/>
            <a:ext cx="151839" cy="120665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2"/>
          </p:cNvCxnSpPr>
          <p:nvPr/>
        </p:nvCxnSpPr>
        <p:spPr>
          <a:xfrm>
            <a:off x="411559" y="2149961"/>
            <a:ext cx="232331" cy="102376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7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9" y="2424896"/>
            <a:ext cx="8674646" cy="2493261"/>
          </a:xfrm>
          <a:prstGeom prst="rect">
            <a:avLst/>
          </a:prstGeom>
        </p:spPr>
      </p:pic>
      <p:sp>
        <p:nvSpPr>
          <p:cNvPr id="4" name="Shape 303"/>
          <p:cNvSpPr/>
          <p:nvPr/>
        </p:nvSpPr>
        <p:spPr>
          <a:xfrm>
            <a:off x="256784" y="5893533"/>
            <a:ext cx="844254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04"/>
          <p:cNvSpPr/>
          <p:nvPr/>
        </p:nvSpPr>
        <p:spPr>
          <a:xfrm>
            <a:off x="8106566" y="5965015"/>
            <a:ext cx="68608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" name="Shape 305"/>
          <p:cNvSpPr/>
          <p:nvPr/>
        </p:nvSpPr>
        <p:spPr>
          <a:xfrm>
            <a:off x="2994730" y="5863700"/>
            <a:ext cx="57066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" name="Shape 308"/>
          <p:cNvSpPr/>
          <p:nvPr/>
        </p:nvSpPr>
        <p:spPr>
          <a:xfrm>
            <a:off x="271060" y="5850515"/>
            <a:ext cx="45525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488795" y="4802220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4926" y="4589658"/>
            <a:ext cx="0" cy="11762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99186" y="4502332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guide</a:t>
            </a: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Magnetic guide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003205" y="3777455"/>
            <a:ext cx="1096251" cy="75812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09076" y="1995171"/>
            <a:ext cx="1004488" cy="14251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2"/>
          </p:cNvCxnSpPr>
          <p:nvPr/>
        </p:nvCxnSpPr>
        <p:spPr>
          <a:xfrm>
            <a:off x="1847298" y="1995171"/>
            <a:ext cx="1669865" cy="179553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12536" y="162583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Choppers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56299" y="1517950"/>
            <a:ext cx="2140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&amp; </a:t>
            </a: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Environment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5826464" y="2164281"/>
            <a:ext cx="824707" cy="141409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 305"/>
          <p:cNvSpPr/>
          <p:nvPr/>
        </p:nvSpPr>
        <p:spPr>
          <a:xfrm>
            <a:off x="3650897" y="5893533"/>
            <a:ext cx="57066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404089" y="4802220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709259" y="4802220"/>
            <a:ext cx="0" cy="9636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14041" y="1780629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SSB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14920" y="1610586"/>
            <a:ext cx="1729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</a:t>
            </a: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polarizer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>
            <a:off x="3479901" y="2256917"/>
            <a:ext cx="170996" cy="1640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2"/>
          </p:cNvCxnSpPr>
          <p:nvPr/>
        </p:nvCxnSpPr>
        <p:spPr>
          <a:xfrm>
            <a:off x="411559" y="2149961"/>
            <a:ext cx="120876" cy="15018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9" idx="0"/>
          </p:cNvCxnSpPr>
          <p:nvPr/>
        </p:nvCxnSpPr>
        <p:spPr>
          <a:xfrm flipH="1" flipV="1">
            <a:off x="4319779" y="3943868"/>
            <a:ext cx="866300" cy="10960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188888" y="1460703"/>
            <a:ext cx="1909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cave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Control hutch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78056" y="5039946"/>
            <a:ext cx="2416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guide shielding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>
            <a:stCxn id="38" idx="2"/>
          </p:cNvCxnSpPr>
          <p:nvPr/>
        </p:nvCxnSpPr>
        <p:spPr>
          <a:xfrm flipH="1">
            <a:off x="7877082" y="2107034"/>
            <a:ext cx="266555" cy="10053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2708169" y="634902"/>
            <a:ext cx="37276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W6</a:t>
            </a:r>
            <a:endParaRPr lang="fr-FR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08" y="1476017"/>
            <a:ext cx="6526842" cy="4134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678" y="3774747"/>
            <a:ext cx="21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guide origin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363" y="5932367"/>
            <a:ext cx="468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Insert W6 of 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Extraction System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V="1">
            <a:off x="2691435" y="4180840"/>
            <a:ext cx="448005" cy="17515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" idx="0"/>
          </p:cNvCxnSpPr>
          <p:nvPr/>
        </p:nvCxnSpPr>
        <p:spPr>
          <a:xfrm flipH="1" flipV="1">
            <a:off x="6797040" y="3266441"/>
            <a:ext cx="1038790" cy="50830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61320" y="737353"/>
            <a:ext cx="20213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NBES, W6</a:t>
            </a:r>
            <a:endParaRPr lang="fr-FR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331"/>
          <p:cNvSpPr/>
          <p:nvPr/>
        </p:nvSpPr>
        <p:spPr>
          <a:xfrm>
            <a:off x="460727" y="1291353"/>
            <a:ext cx="4270400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guides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Dimensions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@ 2.0 m: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x30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Dimensions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@ 5.5 m: 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x30 mm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has been agreed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 Bengt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Jönsson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2445" y="5808558"/>
            <a:ext cx="2274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neutron 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polarizer</a:t>
            </a: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SSB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21" idx="2"/>
          </p:cNvCxnSpPr>
          <p:nvPr/>
        </p:nvCxnSpPr>
        <p:spPr>
          <a:xfrm flipH="1">
            <a:off x="5943600" y="2076692"/>
            <a:ext cx="1450394" cy="6480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</p:cNvCxnSpPr>
          <p:nvPr/>
        </p:nvCxnSpPr>
        <p:spPr>
          <a:xfrm flipH="1" flipV="1">
            <a:off x="6265325" y="3543404"/>
            <a:ext cx="954611" cy="226515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08550" y="1707360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shutter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724" y="1108436"/>
            <a:ext cx="7144369" cy="2998730"/>
          </a:xfrm>
          <a:prstGeom prst="rect">
            <a:avLst/>
          </a:prstGeom>
        </p:spPr>
      </p:pic>
      <p:sp>
        <p:nvSpPr>
          <p:cNvPr id="2" name="Shape 336"/>
          <p:cNvSpPr txBox="1">
            <a:spLocks/>
          </p:cNvSpPr>
          <p:nvPr/>
        </p:nvSpPr>
        <p:spPr>
          <a:xfrm>
            <a:off x="132606" y="3793563"/>
            <a:ext cx="7801840" cy="2506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chopper assembly: @~6,2 m, Estimated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cost: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k€</a:t>
            </a:r>
          </a:p>
          <a:p>
            <a:pPr lvl="1">
              <a:defRPr sz="3300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PSC (&gt;182 Hz): select 𝜆 resolution</a:t>
            </a:r>
          </a:p>
          <a:p>
            <a:pPr marL="1296458" lvl="2" indent="-407458">
              <a:buSzPct val="45000"/>
              <a:buFont typeface="Arial" panose="020B0604020202020204" pitchFamily="34" charset="0"/>
              <a:buBlip>
                <a:blip r:embed="rId4"/>
              </a:buBlip>
              <a:defRPr sz="3000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spectrum: 𝛿𝜆/𝜆 = 3,0%  </a:t>
            </a:r>
          </a:p>
          <a:p>
            <a:pPr marL="1296458" lvl="2" indent="-407458">
              <a:buSzPct val="45000"/>
              <a:buFont typeface="Arial" panose="020B0604020202020204" pitchFamily="34" charset="0"/>
              <a:buBlip>
                <a:blip r:embed="rId4"/>
              </a:buBlip>
              <a:defRPr sz="3000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spectrum:      𝛿𝜆/𝜆 = 1,9%</a:t>
            </a:r>
            <a:endParaRPr lang="en-US" sz="1600" baseline="-5999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 sz="3300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Chopper (14 Hz): eliminate sub-pulses from PSC, Estimated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cost: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k€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 chopper assembly: before thermal polarizer- half length of the guide</a:t>
            </a:r>
          </a:p>
          <a:p>
            <a:pPr lvl="1">
              <a:defRPr sz="3300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 Chopper (14 Hz): select wavelength range @~80 m, Estimated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cost: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k€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750k€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24123" y="698092"/>
            <a:ext cx="4427945" cy="4908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Choppers </a:t>
            </a:r>
          </a:p>
          <a:p>
            <a:pPr algn="ctr"/>
            <a:r>
              <a:rPr lang="sv-S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(JCNS parters)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999" y="1766755"/>
            <a:ext cx="154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neutron </a:t>
            </a:r>
            <a:endParaRPr lang="sv-S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Polarizer, SSB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02294" y="2284783"/>
            <a:ext cx="925939" cy="32301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87090" y="1043282"/>
            <a:ext cx="100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PSC, SC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68897" y="1362326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74561" y="1880468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 Chopper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266424" y="4159549"/>
            <a:ext cx="154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guide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 flipV="1">
            <a:off x="5646420" y="3435562"/>
            <a:ext cx="1620004" cy="90865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637813" y="2100117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668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41" y="1172641"/>
            <a:ext cx="7144369" cy="163082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248524" y="694561"/>
            <a:ext cx="2458701" cy="5366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guide</a:t>
            </a:r>
            <a:endParaRPr lang="sv-SE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74819" y="3539181"/>
            <a:ext cx="4570041" cy="2980418"/>
            <a:chOff x="2005363" y="1582884"/>
            <a:chExt cx="5133272" cy="3718769"/>
          </a:xfrm>
        </p:grpSpPr>
        <p:pic>
          <p:nvPicPr>
            <p:cNvPr id="3" name="Capture d’écran 2016-05-11 à 21.55.1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05363" y="1952216"/>
              <a:ext cx="5133272" cy="33494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Rectangle 3"/>
            <p:cNvSpPr/>
            <p:nvPr/>
          </p:nvSpPr>
          <p:spPr>
            <a:xfrm>
              <a:off x="2950094" y="1582884"/>
              <a:ext cx="35447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-coating optimization of the guide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44939" y="4318814"/>
            <a:ext cx="281032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Super-mirrors cost: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2050 k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SwissNeutronics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housing:  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 k€</a:t>
            </a:r>
          </a:p>
          <a:p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Total: 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2 520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6416" y="1011910"/>
            <a:ext cx="292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Elliptical  supermirror guide,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divided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two half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ellipses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187" y="1170217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00754" y="204304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91449" y="2357557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3383" y="2663954"/>
            <a:ext cx="1787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Polarizer.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Kink position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450434" y="2734641"/>
            <a:ext cx="2824385" cy="4642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82741" y="1696528"/>
            <a:ext cx="523686" cy="83473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244789" y="1605869"/>
            <a:ext cx="3940387" cy="4095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664786" y="2116775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29" name="Group 361"/>
          <p:cNvGrpSpPr/>
          <p:nvPr/>
        </p:nvGrpSpPr>
        <p:grpSpPr>
          <a:xfrm rot="1284780">
            <a:off x="1601023" y="1574892"/>
            <a:ext cx="712699" cy="697420"/>
            <a:chOff x="0" y="0"/>
            <a:chExt cx="712698" cy="697419"/>
          </a:xfrm>
        </p:grpSpPr>
        <p:sp>
          <p:nvSpPr>
            <p:cNvPr id="30" name="Shape 357"/>
            <p:cNvSpPr/>
            <p:nvPr/>
          </p:nvSpPr>
          <p:spPr>
            <a:xfrm>
              <a:off x="275547" y="190572"/>
              <a:ext cx="4371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grpSp>
          <p:nvGrpSpPr>
            <p:cNvPr id="31" name="Group 360"/>
            <p:cNvGrpSpPr/>
            <p:nvPr/>
          </p:nvGrpSpPr>
          <p:grpSpPr>
            <a:xfrm>
              <a:off x="0" y="-1"/>
              <a:ext cx="629786" cy="697421"/>
              <a:chOff x="0" y="0"/>
              <a:chExt cx="629785" cy="697419"/>
            </a:xfrm>
          </p:grpSpPr>
          <p:sp>
            <p:nvSpPr>
              <p:cNvPr id="32" name="Shape 358"/>
              <p:cNvSpPr/>
              <p:nvPr/>
            </p:nvSpPr>
            <p:spPr>
              <a:xfrm rot="1620000">
                <a:off x="74419" y="85013"/>
                <a:ext cx="480948" cy="443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9" h="21600" extrusionOk="0">
                    <a:moveTo>
                      <a:pt x="18502" y="0"/>
                    </a:moveTo>
                    <a:lnTo>
                      <a:pt x="0" y="10423"/>
                    </a:lnTo>
                    <a:lnTo>
                      <a:pt x="0" y="11196"/>
                    </a:lnTo>
                    <a:lnTo>
                      <a:pt x="18485" y="21600"/>
                    </a:lnTo>
                    <a:cubicBezTo>
                      <a:pt x="21587" y="14814"/>
                      <a:pt x="21600" y="6788"/>
                      <a:pt x="18502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  <p:sp>
            <p:nvSpPr>
              <p:cNvPr id="33" name="Shape 359"/>
              <p:cNvSpPr/>
              <p:nvPr/>
            </p:nvSpPr>
            <p:spPr>
              <a:xfrm>
                <a:off x="197801" y="343756"/>
                <a:ext cx="256952" cy="35366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</p:grpSp>
      </p:grpSp>
      <p:sp>
        <p:nvSpPr>
          <p:cNvPr id="34" name="Shape 362"/>
          <p:cNvSpPr/>
          <p:nvPr/>
        </p:nvSpPr>
        <p:spPr>
          <a:xfrm>
            <a:off x="2030249" y="2061302"/>
            <a:ext cx="5456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-0,5°</a:t>
            </a:r>
          </a:p>
        </p:txBody>
      </p:sp>
      <p:grpSp>
        <p:nvGrpSpPr>
          <p:cNvPr id="35" name="Group 367"/>
          <p:cNvGrpSpPr/>
          <p:nvPr/>
        </p:nvGrpSpPr>
        <p:grpSpPr>
          <a:xfrm rot="214945">
            <a:off x="4186393" y="2611350"/>
            <a:ext cx="712700" cy="697421"/>
            <a:chOff x="0" y="0"/>
            <a:chExt cx="712698" cy="697419"/>
          </a:xfrm>
        </p:grpSpPr>
        <p:sp>
          <p:nvSpPr>
            <p:cNvPr id="36" name="Shape 363"/>
            <p:cNvSpPr/>
            <p:nvPr/>
          </p:nvSpPr>
          <p:spPr>
            <a:xfrm>
              <a:off x="275547" y="190572"/>
              <a:ext cx="4371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grpSp>
          <p:nvGrpSpPr>
            <p:cNvPr id="37" name="Group 366"/>
            <p:cNvGrpSpPr/>
            <p:nvPr/>
          </p:nvGrpSpPr>
          <p:grpSpPr>
            <a:xfrm>
              <a:off x="0" y="-1"/>
              <a:ext cx="629786" cy="697421"/>
              <a:chOff x="0" y="0"/>
              <a:chExt cx="629785" cy="697419"/>
            </a:xfrm>
          </p:grpSpPr>
          <p:sp>
            <p:nvSpPr>
              <p:cNvPr id="38" name="Shape 364"/>
              <p:cNvSpPr/>
              <p:nvPr/>
            </p:nvSpPr>
            <p:spPr>
              <a:xfrm rot="1620000">
                <a:off x="74419" y="85013"/>
                <a:ext cx="480948" cy="443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9" h="21600" extrusionOk="0">
                    <a:moveTo>
                      <a:pt x="18502" y="0"/>
                    </a:moveTo>
                    <a:lnTo>
                      <a:pt x="0" y="10423"/>
                    </a:lnTo>
                    <a:lnTo>
                      <a:pt x="0" y="11196"/>
                    </a:lnTo>
                    <a:lnTo>
                      <a:pt x="18485" y="21600"/>
                    </a:lnTo>
                    <a:cubicBezTo>
                      <a:pt x="21587" y="14814"/>
                      <a:pt x="21600" y="6788"/>
                      <a:pt x="18502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  <p:sp>
            <p:nvSpPr>
              <p:cNvPr id="39" name="Shape 365"/>
              <p:cNvSpPr/>
              <p:nvPr/>
            </p:nvSpPr>
            <p:spPr>
              <a:xfrm>
                <a:off x="197801" y="343756"/>
                <a:ext cx="256952" cy="35366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</p:grpSp>
      </p:grpSp>
      <p:sp>
        <p:nvSpPr>
          <p:cNvPr id="40" name="Shape 368"/>
          <p:cNvSpPr/>
          <p:nvPr/>
        </p:nvSpPr>
        <p:spPr>
          <a:xfrm>
            <a:off x="3872978" y="2869104"/>
            <a:ext cx="6586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dirty="0"/>
              <a:t>-0,25°</a:t>
            </a:r>
          </a:p>
        </p:txBody>
      </p:sp>
      <p:grpSp>
        <p:nvGrpSpPr>
          <p:cNvPr id="41" name="Group 373"/>
          <p:cNvGrpSpPr/>
          <p:nvPr/>
        </p:nvGrpSpPr>
        <p:grpSpPr>
          <a:xfrm>
            <a:off x="6778803" y="2462129"/>
            <a:ext cx="712700" cy="697421"/>
            <a:chOff x="0" y="0"/>
            <a:chExt cx="712698" cy="697419"/>
          </a:xfrm>
        </p:grpSpPr>
        <p:sp>
          <p:nvSpPr>
            <p:cNvPr id="42" name="Shape 369"/>
            <p:cNvSpPr/>
            <p:nvPr/>
          </p:nvSpPr>
          <p:spPr>
            <a:xfrm>
              <a:off x="275547" y="190572"/>
              <a:ext cx="4371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grpSp>
          <p:nvGrpSpPr>
            <p:cNvPr id="43" name="Group 372"/>
            <p:cNvGrpSpPr/>
            <p:nvPr/>
          </p:nvGrpSpPr>
          <p:grpSpPr>
            <a:xfrm>
              <a:off x="0" y="-1"/>
              <a:ext cx="629786" cy="697421"/>
              <a:chOff x="0" y="0"/>
              <a:chExt cx="629785" cy="697419"/>
            </a:xfrm>
          </p:grpSpPr>
          <p:sp>
            <p:nvSpPr>
              <p:cNvPr id="44" name="Shape 370"/>
              <p:cNvSpPr/>
              <p:nvPr/>
            </p:nvSpPr>
            <p:spPr>
              <a:xfrm rot="1620000">
                <a:off x="74419" y="85013"/>
                <a:ext cx="480948" cy="443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9" h="21600" extrusionOk="0">
                    <a:moveTo>
                      <a:pt x="18502" y="0"/>
                    </a:moveTo>
                    <a:lnTo>
                      <a:pt x="0" y="10423"/>
                    </a:lnTo>
                    <a:lnTo>
                      <a:pt x="0" y="11196"/>
                    </a:lnTo>
                    <a:lnTo>
                      <a:pt x="18485" y="21600"/>
                    </a:lnTo>
                    <a:cubicBezTo>
                      <a:pt x="21587" y="14814"/>
                      <a:pt x="21600" y="6788"/>
                      <a:pt x="18502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  <p:sp>
            <p:nvSpPr>
              <p:cNvPr id="45" name="Shape 371"/>
              <p:cNvSpPr/>
              <p:nvPr/>
            </p:nvSpPr>
            <p:spPr>
              <a:xfrm>
                <a:off x="197801" y="343756"/>
                <a:ext cx="256952" cy="35366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</p:grpSp>
      </p:grpSp>
      <p:sp>
        <p:nvSpPr>
          <p:cNvPr id="46" name="Shape 374"/>
          <p:cNvSpPr/>
          <p:nvPr/>
        </p:nvSpPr>
        <p:spPr>
          <a:xfrm>
            <a:off x="7337223" y="2704759"/>
            <a:ext cx="30856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dirty="0"/>
              <a:t>0°</a:t>
            </a:r>
          </a:p>
        </p:txBody>
      </p:sp>
    </p:spTree>
    <p:extLst>
      <p:ext uri="{BB962C8B-B14F-4D97-AF65-F5344CB8AC3E}">
        <p14:creationId xmlns:p14="http://schemas.microsoft.com/office/powerpoint/2010/main" val="11382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836" y="3033848"/>
            <a:ext cx="6391319" cy="313032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248524" y="694561"/>
            <a:ext cx="3205616" cy="5366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polarization</a:t>
            </a:r>
            <a:endParaRPr lang="sv-SE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426" y="1231181"/>
            <a:ext cx="59629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neutron polarizer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÷ 6Å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SSB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guide fields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rotators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 polarizer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(0,6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÷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2,3Å)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super-mirrors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pin-flipper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XYZ- polarization analysis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coils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analyser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269" y="6164174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SSB polarizer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182" y="4449620"/>
            <a:ext cx="225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guide fields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75411" y="474064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rotators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4407369" y="5657169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 polarizer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842594" y="3950377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Spin-flipper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85936" y="2502400"/>
            <a:ext cx="1358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nalyser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91696" y="4682562"/>
            <a:ext cx="204465" cy="74294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391696" y="4191902"/>
            <a:ext cx="2654256" cy="49066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492240" y="3517324"/>
            <a:ext cx="411481" cy="61771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223760" y="3012669"/>
            <a:ext cx="586696" cy="29441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213860" y="5229759"/>
            <a:ext cx="255907" cy="61121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341813" y="4925306"/>
            <a:ext cx="1002372" cy="203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0"/>
          </p:cNvCxnSpPr>
          <p:nvPr/>
        </p:nvCxnSpPr>
        <p:spPr>
          <a:xfrm flipV="1">
            <a:off x="852009" y="5966460"/>
            <a:ext cx="760206" cy="19771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6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16" y="3775699"/>
            <a:ext cx="3023004" cy="2212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042" y="3283049"/>
            <a:ext cx="3203848" cy="3197428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6600090" y="607499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42812" y="678332"/>
            <a:ext cx="3544173" cy="4194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neutron polarizer</a:t>
            </a:r>
            <a:endParaRPr lang="sv-SE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364" y="3995081"/>
            <a:ext cx="1957562" cy="2445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162" y="1491463"/>
            <a:ext cx="1603845" cy="1829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127" y="3031462"/>
            <a:ext cx="1569963" cy="3295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97231"/>
            <a:ext cx="6479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Position: in front of  PSC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bender (3m),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 µm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 Si wafer coated with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saturation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of 1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kGauss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easily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adjust and switch between thermal (0,6 ÷ 2,3Å) and cold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÷ 6Å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polarized neutron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cost: </a:t>
            </a:r>
            <a:r>
              <a:rPr lang="en-GB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60k€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3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5415</TotalTime>
  <Words>873</Words>
  <Application>Microsoft Office PowerPoint</Application>
  <PresentationFormat>On-screen Show (4:3)</PresentationFormat>
  <Paragraphs>236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Avenir Heavy</vt:lpstr>
      <vt:lpstr>Calibri</vt:lpstr>
      <vt:lpstr>Calibri Light</vt:lpstr>
      <vt:lpstr>Helvetica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KLIMKO Sergey</dc:creator>
  <cp:lastModifiedBy>KLIMKO Sergey</cp:lastModifiedBy>
  <cp:revision>198</cp:revision>
  <dcterms:created xsi:type="dcterms:W3CDTF">2016-10-12T14:25:43Z</dcterms:created>
  <dcterms:modified xsi:type="dcterms:W3CDTF">2016-10-19T08:14:15Z</dcterms:modified>
</cp:coreProperties>
</file>