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91" r:id="rId3"/>
    <p:sldMasterId id="2147483750" r:id="rId4"/>
    <p:sldMasterId id="2147483814" r:id="rId5"/>
    <p:sldMasterId id="2147483830" r:id="rId6"/>
    <p:sldMasterId id="2147483837" r:id="rId7"/>
  </p:sldMasterIdLst>
  <p:notesMasterIdLst>
    <p:notesMasterId r:id="rId19"/>
  </p:notesMasterIdLst>
  <p:sldIdLst>
    <p:sldId id="389" r:id="rId8"/>
    <p:sldId id="257" r:id="rId9"/>
    <p:sldId id="284" r:id="rId10"/>
    <p:sldId id="391" r:id="rId11"/>
    <p:sldId id="393" r:id="rId12"/>
    <p:sldId id="392" r:id="rId13"/>
    <p:sldId id="396" r:id="rId14"/>
    <p:sldId id="357" r:id="rId15"/>
    <p:sldId id="358" r:id="rId16"/>
    <p:sldId id="387" r:id="rId17"/>
    <p:sldId id="394" r:id="rId1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114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229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344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458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5573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2688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199801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6917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031BD2B8-F27D-7346-8C43-E9CA4C2C7F71}">
          <p14:sldIdLst>
            <p14:sldId id="389"/>
            <p14:sldId id="257"/>
            <p14:sldId id="284"/>
            <p14:sldId id="391"/>
            <p14:sldId id="393"/>
            <p14:sldId id="392"/>
            <p14:sldId id="396"/>
            <p14:sldId id="357"/>
            <p14:sldId id="358"/>
            <p14:sldId id="387"/>
            <p14:sldId id="394"/>
          </p14:sldIdLst>
        </p14:section>
        <p14:section name="backup" id="{49D0D950-B258-A44A-8924-74735CEA66D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82" autoAdjust="0"/>
  </p:normalViewPr>
  <p:slideViewPr>
    <p:cSldViewPr snapToGrid="0" snapToObjects="1">
      <p:cViewPr varScale="1">
        <p:scale>
          <a:sx n="105" d="100"/>
          <a:sy n="105" d="100"/>
        </p:scale>
        <p:origin x="-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4938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329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-2" y="-4"/>
            <a:ext cx="9144004" cy="1434361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7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145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7" y="378770"/>
            <a:ext cx="1359831" cy="72751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-326074" y="1452409"/>
            <a:ext cx="9696398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593509" y="-2"/>
            <a:ext cx="5762630" cy="14414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117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279407"/>
            <a:ext cx="2133600" cy="153888"/>
          </a:xfrm>
          <a:prstGeom prst="rect">
            <a:avLst/>
          </a:prstGeom>
        </p:spPr>
        <p:txBody>
          <a:bodyPr wrap="square" lIns="0" tIns="0" rIns="0" bIns="0"/>
          <a:lstStyle>
            <a:lvl1pPr defTabSz="914318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43" y="839390"/>
            <a:ext cx="8132714" cy="6098978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/>
          <p:nvPr/>
        </p:nvSpPr>
        <p:spPr>
          <a:xfrm>
            <a:off x="7483007" y="7073742"/>
            <a:ext cx="38412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2960">
              <a:def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28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rPr>
              <a:t>page</a:t>
            </a:r>
          </a:p>
        </p:txBody>
      </p:sp>
      <p:pic>
        <p:nvPicPr>
          <p:cNvPr id="349" name="imag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95" y="294689"/>
            <a:ext cx="1190999" cy="634009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2000250" y="392907"/>
            <a:ext cx="6858000" cy="120729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822960">
              <a:defRPr sz="3200">
                <a:solidFill>
                  <a:srgbClr val="1C405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xfrm>
            <a:off x="8214203" y="7072313"/>
            <a:ext cx="481049" cy="434252"/>
          </a:xfrm>
          <a:prstGeom prst="rect">
            <a:avLst/>
          </a:prstGeom>
        </p:spPr>
        <p:txBody>
          <a:bodyPr lIns="32146" tIns="32146" rIns="32146" bIns="32146" anchor="t"/>
          <a:lstStyle>
            <a:lvl1pPr algn="l" defTabSz="822960">
              <a:defRPr sz="2400" b="1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9" rIns="45719" anchor="ctr"/>
          <a:lstStyle/>
          <a:p>
            <a:pPr algn="ctr" defTabSz="411405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59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-326073" y="1452409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9" rIns="45719"/>
          <a:lstStyle/>
          <a:p>
            <a:pPr defTabSz="41148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78" name="Group 378"/>
          <p:cNvGrpSpPr/>
          <p:nvPr/>
        </p:nvGrpSpPr>
        <p:grpSpPr>
          <a:xfrm>
            <a:off x="5147630" y="1176949"/>
            <a:ext cx="3881445" cy="201617"/>
            <a:chOff x="-1" y="0"/>
            <a:chExt cx="3881444" cy="201616"/>
          </a:xfrm>
        </p:grpSpPr>
        <p:pic>
          <p:nvPicPr>
            <p:cNvPr id="361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2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3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4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5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6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7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8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9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0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1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2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3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4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5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6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7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11405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xfrm>
            <a:off x="6553200" y="6233251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82296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0" y="-1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7" y="378772"/>
            <a:ext cx="1359829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xfrm>
            <a:off x="593515" y="10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0" name="Shape 390"/>
          <p:cNvSpPr/>
          <p:nvPr/>
        </p:nvSpPr>
        <p:spPr>
          <a:xfrm>
            <a:off x="-326074" y="1452409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0" y="-2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xfrm>
            <a:off x="457201" y="92075"/>
            <a:ext cx="7139138" cy="1508126"/>
          </a:xfrm>
          <a:prstGeom prst="rect">
            <a:avLst/>
          </a:prstGeom>
        </p:spPr>
        <p:txBody>
          <a:bodyPr lIns="45714" tIns="45714" rIns="45714" bIns="45714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4" tIns="45714" rIns="45714" bIns="45714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3" indent="-333345" defTabSz="914318">
              <a:spcBef>
                <a:spcPts val="600"/>
              </a:spcBef>
              <a:defRPr sz="2800"/>
            </a:lvl2pPr>
            <a:lvl3pPr marL="1234329" indent="-320010" defTabSz="914318">
              <a:spcBef>
                <a:spcPts val="600"/>
              </a:spcBef>
              <a:defRPr sz="2800"/>
            </a:lvl3pPr>
            <a:lvl4pPr marL="1727044" indent="-355567" defTabSz="914318">
              <a:spcBef>
                <a:spcPts val="600"/>
              </a:spcBef>
              <a:defRPr sz="2800"/>
            </a:lvl4pPr>
            <a:lvl5pPr marL="2148649" indent="-320008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9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Shape 409"/>
          <p:cNvSpPr>
            <a:spLocks noGrp="1"/>
          </p:cNvSpPr>
          <p:nvPr>
            <p:ph type="sldNum" sz="quarter" idx="2"/>
          </p:nvPr>
        </p:nvSpPr>
        <p:spPr>
          <a:xfrm>
            <a:off x="8413549" y="6400435"/>
            <a:ext cx="273252" cy="276979"/>
          </a:xfrm>
          <a:prstGeom prst="rect">
            <a:avLst/>
          </a:prstGeom>
        </p:spPr>
        <p:txBody>
          <a:bodyPr lIns="45710" tIns="45710" rIns="45710" bIns="45710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18956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50413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37798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927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8" y="1964948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20/10/16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899806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20/10/16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39577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-2" y="-1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174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28"/>
            <a:ext cx="1370481" cy="73321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92075"/>
            <a:ext cx="7139138" cy="1508126"/>
          </a:xfrm>
          <a:prstGeom prst="rect">
            <a:avLst/>
          </a:prstGeom>
        </p:spPr>
        <p:txBody>
          <a:bodyPr lIns="0" tIns="0" rIns="0" bIns="0"/>
          <a:lstStyle>
            <a:lvl1pPr algn="l" defTabSz="914318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457198" y="1600200"/>
            <a:ext cx="8229604" cy="5257802"/>
          </a:xfrm>
          <a:prstGeom prst="rect">
            <a:avLst/>
          </a:prstGeom>
        </p:spPr>
        <p:txBody>
          <a:bodyPr lIns="0" tIns="0" rIns="0" bIns="0"/>
          <a:lstStyle>
            <a:lvl1pPr marL="318378" indent="-318378" defTabSz="914318">
              <a:spcBef>
                <a:spcPts val="600"/>
              </a:spcBef>
              <a:defRPr sz="2600"/>
            </a:lvl1pPr>
            <a:lvl2pPr marL="766693" indent="-309534" defTabSz="914318">
              <a:spcBef>
                <a:spcPts val="600"/>
              </a:spcBef>
              <a:defRPr sz="2600"/>
            </a:lvl2pPr>
            <a:lvl3pPr marL="1211471" indent="-297152" defTabSz="914318">
              <a:spcBef>
                <a:spcPts val="600"/>
              </a:spcBef>
              <a:defRPr sz="2600"/>
            </a:lvl3pPr>
            <a:lvl4pPr marL="1701648" indent="-330168" defTabSz="914318">
              <a:spcBef>
                <a:spcPts val="600"/>
              </a:spcBef>
              <a:defRPr sz="2600"/>
            </a:lvl4pPr>
            <a:lvl5pPr marL="2125790" indent="-297152" defTabSz="914318">
              <a:spcBef>
                <a:spcPts val="600"/>
              </a:spcBef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xfrm>
            <a:off x="6553199" y="6461971"/>
            <a:ext cx="2133602" cy="153888"/>
          </a:xfrm>
          <a:prstGeom prst="rect">
            <a:avLst/>
          </a:prstGeom>
        </p:spPr>
        <p:txBody>
          <a:bodyPr wrap="square" lIns="0" tIns="0" rIns="0" bIns="0"/>
          <a:lstStyle>
            <a:lvl1pPr defTabSz="914318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20/10/16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2568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20/10/16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71245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20/10/16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2227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20/10/16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41648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20/10/16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680874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20/10/16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22652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20/10/16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081921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20/10/16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207263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20/10/16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3" y="130722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293604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5267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457206" y="92086"/>
            <a:ext cx="7139137" cy="1508125"/>
          </a:xfrm>
          <a:prstGeom prst="rect">
            <a:avLst/>
          </a:prstGeom>
        </p:spPr>
        <p:txBody>
          <a:bodyPr lIns="45715" tIns="45715" rIns="45715" bIns="45715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5" tIns="45715" rIns="45715" bIns="45715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4" indent="-333345" defTabSz="914318">
              <a:spcBef>
                <a:spcPts val="600"/>
              </a:spcBef>
              <a:defRPr sz="2800"/>
            </a:lvl2pPr>
            <a:lvl3pPr marL="1234330" indent="-320010" defTabSz="914318">
              <a:spcBef>
                <a:spcPts val="600"/>
              </a:spcBef>
              <a:defRPr sz="2800"/>
            </a:lvl3pPr>
            <a:lvl4pPr marL="1727046" indent="-355567" defTabSz="914318">
              <a:spcBef>
                <a:spcPts val="600"/>
              </a:spcBef>
              <a:defRPr sz="2800"/>
            </a:lvl4pPr>
            <a:lvl5pPr marL="2148649" indent="-320010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xfrm>
            <a:off x="6553200" y="6400430"/>
            <a:ext cx="2133600" cy="276989"/>
          </a:xfrm>
          <a:prstGeom prst="rect">
            <a:avLst/>
          </a:prstGeom>
        </p:spPr>
        <p:txBody>
          <a:bodyPr wrap="square" lIns="45715" tIns="45715" rIns="45715" bIns="45715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8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93703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35782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97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8" y="1964948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20/10/16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383859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20/10/16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37078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20/10/16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29682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20/10/16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2061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20/10/16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634656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20/10/16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511045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20/10/16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9555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-1" y="-1"/>
            <a:ext cx="9144002" cy="1434355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9" rIns="45719" anchor="ctr"/>
          <a:lstStyle/>
          <a:p>
            <a:pPr algn="ctr" defTabSz="822960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457199" y="92085"/>
            <a:ext cx="7139138" cy="1508125"/>
          </a:xfrm>
          <a:prstGeom prst="rect">
            <a:avLst/>
          </a:prstGeom>
        </p:spPr>
        <p:txBody>
          <a:bodyPr lIns="45719" tIns="45719" rIns="45719" bIns="45719"/>
          <a:lstStyle>
            <a:lvl1pPr algn="l" defTabSz="822960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457199" y="1600210"/>
            <a:ext cx="8229602" cy="5257801"/>
          </a:xfrm>
          <a:prstGeom prst="rect">
            <a:avLst/>
          </a:prstGeom>
        </p:spPr>
        <p:txBody>
          <a:bodyPr lIns="45719" tIns="45719" rIns="45719" bIns="45719"/>
          <a:lstStyle>
            <a:lvl1pPr marL="318407" indent="-318407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1pPr>
            <a:lvl2pPr marL="766762" indent="-309562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2pPr>
            <a:lvl3pPr marL="1211580" indent="-297180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3pPr>
            <a:lvl4pPr marL="1701800" indent="-330200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4pPr>
            <a:lvl5pPr marL="2125979" indent="-297179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6553200" y="6415813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82296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9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29"/>
            <a:ext cx="1370481" cy="733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20/10/16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757298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20/10/16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603210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20/10/16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195493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20/10/16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3" y="130722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647535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14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41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783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71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798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2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5964740"/>
            <a:ext cx="9146977" cy="893260"/>
          </a:xfrm>
          <a:prstGeom prst="rect">
            <a:avLst/>
          </a:prstGeom>
          <a:ln w="3175"/>
          <a:effectLst>
            <a:outerShdw blurRad="76200" dist="38100" dir="16200000" rotWithShape="0">
              <a:srgbClr val="424242">
                <a:alpha val="15000"/>
              </a:srgbClr>
            </a:outerShdw>
          </a:effectLst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57354" y="158737"/>
            <a:ext cx="8232280" cy="603265"/>
          </a:xfrm>
          <a:prstGeom prst="rect">
            <a:avLst/>
          </a:prstGeom>
          <a:ln w="3175">
            <a:round/>
          </a:ln>
        </p:spPr>
        <p:txBody>
          <a:bodyPr lIns="34290" tIns="34290" rIns="34290" bIns="34290"/>
          <a:lstStyle>
            <a:lvl1pPr defTabSz="438966">
              <a:defRPr sz="2800" b="1">
                <a:solidFill>
                  <a:srgbClr val="00A5D4"/>
                </a:solidFill>
                <a:uFill>
                  <a:solidFill>
                    <a:srgbClr val="00A5D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8" name="Shape 208"/>
          <p:cNvSpPr/>
          <p:nvPr/>
        </p:nvSpPr>
        <p:spPr>
          <a:xfrm>
            <a:off x="6138535" y="6077763"/>
            <a:ext cx="2823211" cy="540148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 algn="r" defTabSz="438966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SAC-10</a:t>
            </a:r>
          </a:p>
          <a:p>
            <a:pPr algn="r" defTabSz="438966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Science Directorate - Dimitri Argyriou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8441397" y="6470977"/>
            <a:ext cx="245404" cy="226987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>
            <a:lvl1pPr defTabSz="438966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01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957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52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26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076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04492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07524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92924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526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/>
              <a:pPr/>
              <a:t>20/10/16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5414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7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37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-326073" y="1452409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9" rIns="45719"/>
          <a:lstStyle/>
          <a:p>
            <a:pPr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56" name="Group 256"/>
          <p:cNvGrpSpPr/>
          <p:nvPr/>
        </p:nvGrpSpPr>
        <p:grpSpPr>
          <a:xfrm>
            <a:off x="5147630" y="1176949"/>
            <a:ext cx="3881445" cy="201617"/>
            <a:chOff x="-1" y="0"/>
            <a:chExt cx="3881444" cy="201616"/>
          </a:xfrm>
        </p:grpSpPr>
        <p:pic>
          <p:nvPicPr>
            <p:cNvPr id="239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0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1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2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3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4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5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6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7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8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9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0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1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2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3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4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5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117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6553200" y="6233251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9144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/>
              <a:pPr/>
              <a:t>20/10/16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62193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/>
              <a:pPr/>
              <a:t>20/10/16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43381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/>
              <a:pPr/>
              <a:t>20/10/16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95657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/>
              <a:pPr/>
              <a:t>20/10/16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0820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/>
              <a:pPr/>
              <a:t>20/10/16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32700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/>
              <a:pPr/>
              <a:t>20/10/16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09857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/>
              <a:pPr/>
              <a:t>20/10/16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75347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/>
              <a:pPr/>
              <a:t>20/10/16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247252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/>
              <a:pPr/>
              <a:t>20/10/16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5637100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/>
              <a:pPr/>
              <a:t>20/10/16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074424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7206" y="274648"/>
            <a:ext cx="7139137" cy="1143001"/>
          </a:xfrm>
          <a:prstGeom prst="rect">
            <a:avLst/>
          </a:prstGeom>
        </p:spPr>
        <p:txBody>
          <a:bodyPr lIns="45715" tIns="45715" rIns="45715" bIns="45715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45715" tIns="45715" rIns="45715" bIns="45715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4" indent="-333345" defTabSz="914318">
              <a:spcBef>
                <a:spcPts val="600"/>
              </a:spcBef>
              <a:defRPr sz="2800"/>
            </a:lvl2pPr>
            <a:lvl3pPr marL="1234330" indent="-320010" defTabSz="914318">
              <a:spcBef>
                <a:spcPts val="600"/>
              </a:spcBef>
              <a:defRPr sz="2800"/>
            </a:lvl3pPr>
            <a:lvl4pPr marL="1727046" indent="-355567" defTabSz="914318">
              <a:spcBef>
                <a:spcPts val="600"/>
              </a:spcBef>
              <a:defRPr sz="2800"/>
            </a:lvl4pPr>
            <a:lvl5pPr marL="2148649" indent="-320010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xfrm>
            <a:off x="8413539" y="6400430"/>
            <a:ext cx="273262" cy="276989"/>
          </a:xfrm>
          <a:prstGeom prst="rect">
            <a:avLst/>
          </a:prstGeom>
        </p:spPr>
        <p:txBody>
          <a:bodyPr lIns="45715" tIns="45715" rIns="45715" bIns="45715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8AF-8001-1E43-8EF9-7E94DB65C1E0}" type="datetime1">
              <a:rPr lang="en-GB" smtClean="0"/>
              <a:t>20/10/16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11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9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574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605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9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352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7020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491145"/>
      </p:ext>
    </p:extLst>
  </p:cSld>
  <p:clrMapOvr>
    <a:masterClrMapping/>
  </p:clrMapOvr>
  <p:transition xmlns:p14="http://schemas.microsoft.com/office/powerpoint/2010/main"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3076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13289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02542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84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0" y="-1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72"/>
            <a:ext cx="1359830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>
            <a:spLocks noGrp="1"/>
          </p:cNvSpPr>
          <p:nvPr>
            <p:ph type="body" sz="half" idx="1"/>
          </p:nvPr>
        </p:nvSpPr>
        <p:spPr>
          <a:xfrm>
            <a:off x="593514" y="1955800"/>
            <a:ext cx="4766946" cy="4902202"/>
          </a:xfrm>
          <a:prstGeom prst="rect">
            <a:avLst/>
          </a:prstGeom>
        </p:spPr>
        <p:txBody>
          <a:bodyPr lIns="0" tIns="0" rIns="0" bIns="0"/>
          <a:lstStyle>
            <a:lvl1pPr marL="396825" indent="-342836" defTabSz="457114">
              <a:spcBef>
                <a:spcPts val="1200"/>
              </a:spcBef>
              <a:defRPr sz="2400">
                <a:solidFill>
                  <a:srgbClr val="0094CA"/>
                </a:solidFill>
              </a:defRPr>
            </a:lvl1pPr>
            <a:lvl2pPr marL="725863" indent="-311942" defTabSz="457114">
              <a:spcBef>
                <a:spcPts val="1200"/>
              </a:spcBef>
              <a:buSzPct val="75000"/>
              <a:buChar char="-"/>
              <a:defRPr sz="2400">
                <a:solidFill>
                  <a:srgbClr val="0094CA"/>
                </a:solidFill>
              </a:defRPr>
            </a:lvl2pPr>
            <a:lvl3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3pPr>
            <a:lvl4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4pPr>
            <a:lvl5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593515" y="10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1" name="Shape 291"/>
          <p:cNvSpPr/>
          <p:nvPr/>
        </p:nvSpPr>
        <p:spPr>
          <a:xfrm>
            <a:off x="-326074" y="1452409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09" name="Group 309"/>
          <p:cNvGrpSpPr/>
          <p:nvPr/>
        </p:nvGrpSpPr>
        <p:grpSpPr>
          <a:xfrm>
            <a:off x="5147623" y="1176938"/>
            <a:ext cx="3881448" cy="201620"/>
            <a:chOff x="0" y="0"/>
            <a:chExt cx="3881446" cy="201618"/>
          </a:xfrm>
        </p:grpSpPr>
        <p:pic>
          <p:nvPicPr>
            <p:cNvPr id="29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4" y="6576"/>
              <a:ext cx="192905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4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7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6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7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4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1" y="-1"/>
              <a:ext cx="192511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4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7" y="1471"/>
              <a:ext cx="192907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7" y="657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9" y="3664"/>
              <a:ext cx="192908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36020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4282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7367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72795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8190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51958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600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-2" y="10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1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0"/>
            <a:ext cx="1359828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>
            <a:spLocks noGrp="1"/>
          </p:cNvSpPr>
          <p:nvPr>
            <p:ph type="body" sz="half" idx="1"/>
          </p:nvPr>
        </p:nvSpPr>
        <p:spPr>
          <a:xfrm>
            <a:off x="593514" y="1955801"/>
            <a:ext cx="4766946" cy="4902200"/>
          </a:xfrm>
          <a:prstGeom prst="rect">
            <a:avLst/>
          </a:prstGeom>
        </p:spPr>
        <p:txBody>
          <a:bodyPr lIns="0" tIns="0" rIns="0" bIns="0"/>
          <a:lstStyle>
            <a:lvl1pPr marL="368256" indent="-314267" defTabSz="457114">
              <a:spcBef>
                <a:spcPts val="1200"/>
              </a:spcBef>
              <a:defRPr sz="2200">
                <a:solidFill>
                  <a:srgbClr val="0094CA"/>
                </a:solidFill>
              </a:defRPr>
            </a:lvl1pPr>
            <a:lvl2pPr marL="699869" indent="-285946" defTabSz="457114">
              <a:spcBef>
                <a:spcPts val="1200"/>
              </a:spcBef>
              <a:buSzPct val="75000"/>
              <a:buChar char="-"/>
              <a:defRPr sz="2200">
                <a:solidFill>
                  <a:srgbClr val="0094CA"/>
                </a:solidFill>
              </a:defRPr>
            </a:lvl2pPr>
            <a:lvl3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3pPr>
            <a:lvl4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4pPr>
            <a:lvl5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593515" y="-2"/>
            <a:ext cx="5762627" cy="1441454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1" name="Shape 321"/>
          <p:cNvSpPr/>
          <p:nvPr/>
        </p:nvSpPr>
        <p:spPr>
          <a:xfrm>
            <a:off x="-326073" y="1452408"/>
            <a:ext cx="9696398" cy="1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39" name="Group 339"/>
          <p:cNvGrpSpPr/>
          <p:nvPr/>
        </p:nvGrpSpPr>
        <p:grpSpPr>
          <a:xfrm>
            <a:off x="5147626" y="1176949"/>
            <a:ext cx="3881442" cy="201615"/>
            <a:chOff x="0" y="0"/>
            <a:chExt cx="3881440" cy="201613"/>
          </a:xfrm>
        </p:grpSpPr>
        <p:pic>
          <p:nvPicPr>
            <p:cNvPr id="32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3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69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69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69" y="7328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4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2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0"/>
              <a:ext cx="192508" cy="19428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2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5" y="1471"/>
              <a:ext cx="192905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6" y="3664"/>
              <a:ext cx="192905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8.xml"/><Relationship Id="rId16" Type="http://schemas.openxmlformats.org/officeDocument/2006/relationships/theme" Target="../theme/theme2.xml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3.xml"/><Relationship Id="rId16" Type="http://schemas.openxmlformats.org/officeDocument/2006/relationships/theme" Target="../theme/theme3.xml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70.xml"/><Relationship Id="rId17" Type="http://schemas.openxmlformats.org/officeDocument/2006/relationships/theme" Target="../theme/theme5.xml"/><Relationship Id="rId18" Type="http://schemas.openxmlformats.org/officeDocument/2006/relationships/image" Target="../media/image23.png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theme" Target="../theme/theme6.xml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13540" y="6400431"/>
            <a:ext cx="273260" cy="276987"/>
          </a:xfrm>
          <a:prstGeom prst="rect">
            <a:avLst/>
          </a:prstGeom>
          <a:ln w="12700">
            <a:miter lim="400000"/>
          </a:ln>
        </p:spPr>
        <p:txBody>
          <a:bodyPr wrap="none" lIns="45714" tIns="45714" rIns="45714" bIns="45714" anchor="ctr">
            <a:spAutoFit/>
          </a:bodyPr>
          <a:lstStyle>
            <a:lvl1pPr algn="r" defTabSz="457145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3" r:id="rId6"/>
    <p:sldLayoutId id="2147483664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2" r:id="rId13"/>
  </p:sldLayoutIdLst>
  <p:transition xmlns:p14="http://schemas.microsoft.com/office/powerpoint/2010/main" spd="med"/>
  <p:txStyles>
    <p:titleStyle>
      <a:lvl1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858" marR="0" indent="-342858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677" marR="0" indent="-326532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053" marR="0" indent="-304763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151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296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441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586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5733" marR="0" indent="-365717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2877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14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29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434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581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72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87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01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16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6" y="1964948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200" hangingPunct="1"/>
              <a:t>20/10/16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200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8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6" y="1964948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200" hangingPunct="1"/>
              <a:t>20/10/16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200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308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fld id="{E9E84CFF-5DB3-AD48-A168-D6A70DDC789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457200" hangingPunct="1"/>
              <a:t>20/10/16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fld id="{FC8C4E92-0610-FF46-BF23-562FBAC8DB5F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457200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0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/>
              <a:pPr defTabSz="457200" hangingPunct="1"/>
              <a:t>20/10/16</a:t>
            </a:fld>
            <a:endParaRPr lang="sv-SE" kern="12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/>
              <a:pPr defTabSz="457200" hangingPunct="1"/>
              <a:t>‹#›</a:t>
            </a:fld>
            <a:endParaRPr lang="sv-SE" kern="120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6" r:id="rId16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9136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fld id="{7103233B-D569-4A6E-878F-CDE152514C47}" type="datetime1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319" hangingPunct="1"/>
              <a:t>20/10/16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fld id="{551115BC-487E-4422-894C-CB7CD3E79223}" type="slidenum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319" hangingPunct="1"/>
              <a:t>‹#›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45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</p:sldLayoutIdLst>
  <p:hf hdr="0" ftr="0" dt="0"/>
  <p:txStyles>
    <p:titleStyle>
      <a:lvl1pPr algn="l" defTabSz="914319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884" indent="-285725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899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05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21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6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fld id="{E9E84CFF-5DB3-AD48-A168-D6A70DDC789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 hangingPunct="1"/>
              <a:t>20/10/16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fld id="{FC8C4E92-0610-FF46-BF23-562FBAC8DB5F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06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jpeg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246" y="1254016"/>
            <a:ext cx="7007895" cy="237626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sv-SE" sz="4000" dirty="0" smtClean="0"/>
              <a:t>MIRACLES </a:t>
            </a:r>
            <a:r>
              <a:rPr lang="sv-SE" sz="4000" dirty="0" err="1" smtClean="0"/>
              <a:t>Scope</a:t>
            </a:r>
            <a:r>
              <a:rPr lang="sv-SE" sz="4000" dirty="0" smtClean="0"/>
              <a:t> </a:t>
            </a:r>
            <a:r>
              <a:rPr lang="sv-SE" sz="4000" dirty="0" err="1" smtClean="0"/>
              <a:t>Setting</a:t>
            </a:r>
            <a:r>
              <a:rPr lang="sv-SE" sz="4000" dirty="0" smtClean="0"/>
              <a:t> </a:t>
            </a:r>
            <a:br>
              <a:rPr lang="sv-SE" sz="4000" dirty="0" smtClean="0"/>
            </a:br>
            <a:r>
              <a:rPr lang="sv-SE" sz="4000" dirty="0" err="1" smtClean="0"/>
              <a:t>Welcome</a:t>
            </a:r>
            <a:r>
              <a:rPr lang="sv-SE" sz="4000" dirty="0" smtClean="0"/>
              <a:t> </a:t>
            </a:r>
            <a:r>
              <a:rPr lang="sv-SE" sz="4000" dirty="0"/>
              <a:t>and </a:t>
            </a:r>
            <a:r>
              <a:rPr lang="sv-SE" sz="4000" dirty="0" smtClean="0"/>
              <a:t>meeting </a:t>
            </a:r>
            <a:r>
              <a:rPr lang="sv-SE" sz="4000" dirty="0" err="1" smtClean="0"/>
              <a:t>objectives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168356"/>
            <a:ext cx="5400600" cy="13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smtClean="0">
                <a:solidFill>
                  <a:schemeClr val="bg1"/>
                </a:solidFill>
              </a:rPr>
              <a:t>Andreas </a:t>
            </a:r>
            <a:r>
              <a:rPr lang="sv-SE" sz="2400" dirty="0" err="1" smtClean="0">
                <a:solidFill>
                  <a:schemeClr val="bg1"/>
                </a:solidFill>
              </a:rPr>
              <a:t>Schreyer</a:t>
            </a: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smtClean="0">
                <a:solidFill>
                  <a:schemeClr val="bg1"/>
                </a:solidFill>
              </a:rPr>
              <a:t>Director for Science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err="1" smtClean="0">
                <a:solidFill>
                  <a:schemeClr val="bg1"/>
                </a:solidFill>
              </a:rPr>
              <a:t>European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Spallation</a:t>
            </a:r>
            <a:r>
              <a:rPr lang="sv-SE" sz="2400" dirty="0" smtClean="0">
                <a:solidFill>
                  <a:schemeClr val="bg1"/>
                </a:solidFill>
              </a:rPr>
              <a:t> Source ERIC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17 October 2016</a:t>
            </a:r>
          </a:p>
        </p:txBody>
      </p:sp>
    </p:spTree>
    <p:extLst>
      <p:ext uri="{BB962C8B-B14F-4D97-AF65-F5344CB8AC3E}">
        <p14:creationId xmlns:p14="http://schemas.microsoft.com/office/powerpoint/2010/main" val="340013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Scope-Setting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81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 months before TG2 review</a:t>
            </a:r>
          </a:p>
          <a:p>
            <a:r>
              <a:rPr lang="en-US" dirty="0" smtClean="0"/>
              <a:t>Small meeting</a:t>
            </a:r>
          </a:p>
          <a:p>
            <a:pPr lvl="1"/>
            <a:r>
              <a:rPr lang="en-US" dirty="0" smtClean="0"/>
              <a:t>instrument team</a:t>
            </a:r>
          </a:p>
          <a:p>
            <a:pPr lvl="1"/>
            <a:r>
              <a:rPr lang="en-US" dirty="0" smtClean="0"/>
              <a:t>NSS project management</a:t>
            </a:r>
          </a:p>
          <a:p>
            <a:pPr lvl="1"/>
            <a:r>
              <a:rPr lang="en-US" dirty="0" smtClean="0"/>
              <a:t>partners and technical groups, as required</a:t>
            </a:r>
          </a:p>
          <a:p>
            <a:r>
              <a:rPr lang="en-US" dirty="0" smtClean="0"/>
              <a:t>Instrument team presents scope and budget for 1-3 options</a:t>
            </a:r>
          </a:p>
          <a:p>
            <a:pPr lvl="1"/>
            <a:r>
              <a:rPr lang="en-US" dirty="0" smtClean="0"/>
              <a:t>1: within cost category (9/12/15M€) minus 10% contingency</a:t>
            </a:r>
          </a:p>
          <a:p>
            <a:pPr lvl="1"/>
            <a:r>
              <a:rPr lang="en-US" dirty="0" smtClean="0"/>
              <a:t>2: configuration 2 (optional)</a:t>
            </a:r>
          </a:p>
          <a:p>
            <a:pPr lvl="1"/>
            <a:r>
              <a:rPr lang="en-US" dirty="0" smtClean="0"/>
              <a:t>3: configuration 3 (optional)</a:t>
            </a:r>
          </a:p>
          <a:p>
            <a:r>
              <a:rPr lang="en-US" dirty="0" smtClean="0"/>
              <a:t>For each configuration, describe:</a:t>
            </a:r>
          </a:p>
          <a:p>
            <a:pPr lvl="1"/>
            <a:r>
              <a:rPr lang="en-US" dirty="0" smtClean="0"/>
              <a:t>degree of achieving requirements and impact on science case</a:t>
            </a:r>
          </a:p>
          <a:p>
            <a:pPr lvl="1"/>
            <a:r>
              <a:rPr lang="en-US" dirty="0" smtClean="0"/>
              <a:t>upgradability through staging plan</a:t>
            </a:r>
          </a:p>
          <a:p>
            <a:r>
              <a:rPr lang="en-US" dirty="0" smtClean="0"/>
              <a:t>Outcome: determine scope &amp; budget to be funded by NSS project</a:t>
            </a:r>
          </a:p>
          <a:p>
            <a:pPr lvl="1"/>
            <a:r>
              <a:rPr lang="en-US" dirty="0" smtClean="0"/>
              <a:t>revisit after all scope-setting meetings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40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6" y="10"/>
            <a:ext cx="6572988" cy="1441531"/>
          </a:xfrm>
        </p:spPr>
        <p:txBody>
          <a:bodyPr/>
          <a:lstStyle/>
          <a:p>
            <a:r>
              <a:rPr lang="en-US" sz="3600" dirty="0" smtClean="0"/>
              <a:t>Objectives for this meeting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782" y="2348496"/>
            <a:ext cx="7170106" cy="257823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Agree on the scope for </a:t>
            </a:r>
            <a:r>
              <a:rPr lang="en-US" dirty="0" smtClean="0">
                <a:solidFill>
                  <a:schemeClr val="tx1"/>
                </a:solidFill>
              </a:rPr>
              <a:t>MIRACLES </a:t>
            </a:r>
            <a:r>
              <a:rPr lang="en-US" dirty="0" smtClean="0">
                <a:solidFill>
                  <a:schemeClr val="tx1"/>
                </a:solidFill>
              </a:rPr>
              <a:t>within the NSS budget (including essential Sample environment)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Agree on the cost book value for that scope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Agree on the key delivery dates.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Evaluate upgrade options; including paths, scope, strategy &amp; timing</a:t>
            </a:r>
          </a:p>
          <a:p>
            <a:pPr marL="342900" indent="-342900">
              <a:buFont typeface="Symbol" charset="0"/>
              <a:buChar char="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6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 smtClean="0">
                <a:solidFill>
                  <a:schemeClr val="tx1"/>
                </a:solidFill>
                <a:latin typeface="Calibri"/>
              </a:rPr>
              <a:pPr/>
              <a:t>11</a:t>
            </a:fld>
            <a:endParaRPr lang="sv-SE" sz="18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2894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/>
          </p:cNvSpPr>
          <p:nvPr>
            <p:ph type="title"/>
          </p:nvPr>
        </p:nvSpPr>
        <p:spPr>
          <a:xfrm>
            <a:off x="593509" y="-2"/>
            <a:ext cx="5762630" cy="1441454"/>
          </a:xfrm>
          <a:prstGeom prst="rect">
            <a:avLst/>
          </a:prstGeom>
        </p:spPr>
        <p:txBody>
          <a:bodyPr>
            <a:normAutofit/>
          </a:bodyPr>
          <a:lstStyle>
            <a:lvl1pPr defTabSz="411405"/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FFFFFF"/>
                </a:solidFill>
              </a:rPr>
              <a:t>ESS Project Scope on Instruments </a:t>
            </a:r>
            <a:r>
              <a:rPr lang="x-none" sz="2600" dirty="0" smtClean="0">
                <a:solidFill>
                  <a:srgbClr val="FFFFFF"/>
                </a:solidFill>
              </a:rPr>
              <a:t/>
            </a:r>
            <a:br>
              <a:rPr lang="x-none" sz="2600" dirty="0" smtClean="0">
                <a:solidFill>
                  <a:srgbClr val="FFFFFF"/>
                </a:solidFill>
              </a:rPr>
            </a:br>
            <a:r>
              <a:rPr lang="x-none" sz="2600" dirty="0" smtClean="0">
                <a:solidFill>
                  <a:srgbClr val="FFFFFF"/>
                </a:solidFill>
              </a:rPr>
              <a:t>Neutron Scattering Systems (</a:t>
            </a:r>
            <a:r>
              <a:rPr sz="2600" dirty="0" smtClean="0">
                <a:solidFill>
                  <a:srgbClr val="FFFFFF"/>
                </a:solidFill>
              </a:rPr>
              <a:t>NSS</a:t>
            </a:r>
            <a:r>
              <a:rPr sz="26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434" name="Shape 434"/>
          <p:cNvSpPr>
            <a:spLocks noGrp="1"/>
          </p:cNvSpPr>
          <p:nvPr>
            <p:ph type="body" sz="quarter" idx="4294967295"/>
          </p:nvPr>
        </p:nvSpPr>
        <p:spPr>
          <a:xfrm>
            <a:off x="551045" y="1428830"/>
            <a:ext cx="8041921" cy="675779"/>
          </a:xfrm>
          <a:prstGeom prst="rect">
            <a:avLst/>
          </a:prstGeom>
        </p:spPr>
        <p:txBody>
          <a:bodyPr lIns="34290" tIns="34290" rIns="34290" bIns="34290"/>
          <a:lstStyle/>
          <a:p>
            <a:pPr marL="0" indent="19050" defTabSz="822960">
              <a:spcBef>
                <a:spcPts val="0"/>
              </a:spcBef>
              <a:buSzTx/>
              <a:buNone/>
              <a:defRPr sz="1800"/>
            </a:pPr>
            <a:r>
              <a:rPr sz="1600" b="1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NSS Scope: </a:t>
            </a:r>
            <a:r>
              <a:rPr sz="1600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22 “public” instrument suite </a:t>
            </a:r>
            <a:r>
              <a:rPr lang="x-none" sz="16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by 2028</a:t>
            </a:r>
            <a:r>
              <a:rPr sz="16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 </a:t>
            </a:r>
            <a:r>
              <a:rPr sz="1600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together with a technical and scientific support infrastructure that enables scientific excellence and high quality scientific user service. </a:t>
            </a:r>
          </a:p>
        </p:txBody>
      </p:sp>
      <p:sp>
        <p:nvSpPr>
          <p:cNvPr id="435" name="Shape 435"/>
          <p:cNvSpPr/>
          <p:nvPr/>
        </p:nvSpPr>
        <p:spPr>
          <a:xfrm rot="21198031">
            <a:off x="1092864" y="3537307"/>
            <a:ext cx="4331356" cy="1191336"/>
          </a:xfrm>
          <a:prstGeom prst="rightArrow">
            <a:avLst>
              <a:gd name="adj1" fmla="val 34106"/>
              <a:gd name="adj2" fmla="val 110102"/>
            </a:avLst>
          </a:prstGeom>
          <a:gradFill>
            <a:gsLst>
              <a:gs pos="0">
                <a:srgbClr val="51A7F9"/>
              </a:gs>
              <a:gs pos="100000">
                <a:srgbClr val="B36AE2"/>
              </a:gs>
            </a:gsLst>
            <a:lin ang="1566929"/>
          </a:gradFill>
          <a:ln w="12700">
            <a:miter lim="400000"/>
          </a:ln>
          <a:effectLst>
            <a:outerShdw blurRad="25400" dist="114300" dir="8961704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 defTabSz="584200">
              <a:defRPr sz="3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441" name="Group 441"/>
          <p:cNvGrpSpPr/>
          <p:nvPr/>
        </p:nvGrpSpPr>
        <p:grpSpPr>
          <a:xfrm>
            <a:off x="254004" y="4222164"/>
            <a:ext cx="1763073" cy="2360922"/>
            <a:chOff x="55422" y="528086"/>
            <a:chExt cx="1763071" cy="2360920"/>
          </a:xfrm>
        </p:grpSpPr>
        <p:grpSp>
          <p:nvGrpSpPr>
            <p:cNvPr id="438" name="Group 438"/>
            <p:cNvGrpSpPr/>
            <p:nvPr/>
          </p:nvGrpSpPr>
          <p:grpSpPr>
            <a:xfrm>
              <a:off x="55422" y="1121282"/>
              <a:ext cx="1763071" cy="1767724"/>
              <a:chOff x="55422" y="0"/>
              <a:chExt cx="1763070" cy="1767722"/>
            </a:xfrm>
          </p:grpSpPr>
          <p:sp>
            <p:nvSpPr>
              <p:cNvPr id="436" name="Shape 436"/>
              <p:cNvSpPr/>
              <p:nvPr/>
            </p:nvSpPr>
            <p:spPr>
              <a:xfrm>
                <a:off x="55422" y="0"/>
                <a:ext cx="1763070" cy="6232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90" tIns="34290" rIns="34290" bIns="34290" numCol="1" anchor="t">
                <a:spAutoFit/>
              </a:bodyPr>
              <a:lstStyle/>
              <a:p>
                <a:pPr algn="ctr" defTabSz="487739"/>
                <a:r>
                  <a: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rPr>
                  <a:t>Science Support </a:t>
                </a:r>
              </a:p>
              <a:p>
                <a:pPr algn="ctr" defTabSz="487739"/>
                <a:r>
                  <a: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rPr>
                  <a:t>Laboratories</a:t>
                </a:r>
              </a:p>
            </p:txBody>
          </p:sp>
          <p:pic>
            <p:nvPicPr>
              <p:cNvPr id="437" name="image20.jpe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000" y="725950"/>
                <a:ext cx="1565915" cy="104177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39" name="Shape 439"/>
            <p:cNvSpPr/>
            <p:nvPr/>
          </p:nvSpPr>
          <p:spPr>
            <a:xfrm>
              <a:off x="931047" y="631085"/>
              <a:ext cx="511410" cy="55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535" y="11408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1442457" y="528086"/>
              <a:ext cx="178754" cy="17875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50" name="Group 450"/>
          <p:cNvGrpSpPr/>
          <p:nvPr/>
        </p:nvGrpSpPr>
        <p:grpSpPr>
          <a:xfrm>
            <a:off x="2296693" y="2133871"/>
            <a:ext cx="2635822" cy="2191299"/>
            <a:chOff x="-3" y="-2"/>
            <a:chExt cx="2635820" cy="2191298"/>
          </a:xfrm>
        </p:grpSpPr>
        <p:grpSp>
          <p:nvGrpSpPr>
            <p:cNvPr id="447" name="Group 447"/>
            <p:cNvGrpSpPr/>
            <p:nvPr/>
          </p:nvGrpSpPr>
          <p:grpSpPr>
            <a:xfrm>
              <a:off x="423930" y="-2"/>
              <a:ext cx="2211887" cy="1261206"/>
              <a:chOff x="-2" y="-1"/>
              <a:chExt cx="2211885" cy="1261205"/>
            </a:xfrm>
          </p:grpSpPr>
          <p:sp>
            <p:nvSpPr>
              <p:cNvPr id="442" name="Shape 442"/>
              <p:cNvSpPr/>
              <p:nvPr/>
            </p:nvSpPr>
            <p:spPr>
              <a:xfrm>
                <a:off x="-2" y="-1"/>
                <a:ext cx="2211885" cy="3462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90" tIns="34290" rIns="34290" bIns="34290" numCol="1" anchor="t">
                <a:spAutoFit/>
              </a:bodyPr>
              <a:lstStyle>
                <a:lvl1pPr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</a:rPr>
                  <a:t>Sample Environment</a:t>
                </a:r>
              </a:p>
            </p:txBody>
          </p:sp>
          <p:grpSp>
            <p:nvGrpSpPr>
              <p:cNvPr id="446" name="Group 446"/>
              <p:cNvGrpSpPr/>
              <p:nvPr/>
            </p:nvGrpSpPr>
            <p:grpSpPr>
              <a:xfrm>
                <a:off x="151786" y="418949"/>
                <a:ext cx="1941385" cy="842255"/>
                <a:chOff x="0" y="0"/>
                <a:chExt cx="1941384" cy="842254"/>
              </a:xfrm>
            </p:grpSpPr>
            <p:pic>
              <p:nvPicPr>
                <p:cNvPr id="443" name="image21.jpe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1999"/>
                  <a:ext cx="734475" cy="82284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44" name="image22.jpe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1787" y="4586"/>
                  <a:ext cx="669598" cy="8376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45" name="image23.jpe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9799" y="0"/>
                  <a:ext cx="548563" cy="83753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448" name="Shape 448"/>
            <p:cNvSpPr/>
            <p:nvPr/>
          </p:nvSpPr>
          <p:spPr>
            <a:xfrm>
              <a:off x="101362" y="816638"/>
              <a:ext cx="474355" cy="1195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52" y="2599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-3" y="2012542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56" name="Group 456"/>
          <p:cNvGrpSpPr/>
          <p:nvPr/>
        </p:nvGrpSpPr>
        <p:grpSpPr>
          <a:xfrm>
            <a:off x="2376254" y="4057039"/>
            <a:ext cx="1782572" cy="2526053"/>
            <a:chOff x="-3" y="16458"/>
            <a:chExt cx="1782571" cy="2526052"/>
          </a:xfrm>
        </p:grpSpPr>
        <p:grpSp>
          <p:nvGrpSpPr>
            <p:cNvPr id="453" name="Group 453"/>
            <p:cNvGrpSpPr/>
            <p:nvPr/>
          </p:nvGrpSpPr>
          <p:grpSpPr>
            <a:xfrm>
              <a:off x="-3" y="834694"/>
              <a:ext cx="1782571" cy="1707816"/>
              <a:chOff x="-1" y="-2"/>
              <a:chExt cx="1782569" cy="1707814"/>
            </a:xfrm>
          </p:grpSpPr>
          <p:sp>
            <p:nvSpPr>
              <p:cNvPr id="451" name="Shape 451"/>
              <p:cNvSpPr/>
              <p:nvPr/>
            </p:nvSpPr>
            <p:spPr>
              <a:xfrm>
                <a:off x="-1" y="-2"/>
                <a:ext cx="1782569" cy="3462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>
                <a:lvl1pPr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</a:rPr>
                  <a:t>22 Instruments</a:t>
                </a:r>
              </a:p>
            </p:txBody>
          </p:sp>
          <p:pic>
            <p:nvPicPr>
              <p:cNvPr id="452" name="image24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63" y="421381"/>
                <a:ext cx="1715241" cy="12864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54" name="Shape 454"/>
            <p:cNvSpPr/>
            <p:nvPr/>
          </p:nvSpPr>
          <p:spPr>
            <a:xfrm flipH="1" flipV="1">
              <a:off x="757857" y="105834"/>
              <a:ext cx="87094" cy="787055"/>
            </a:xfrm>
            <a:prstGeom prst="line">
              <a:avLst/>
            </a:pr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666198" y="16458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62" name="Group 462"/>
          <p:cNvGrpSpPr/>
          <p:nvPr/>
        </p:nvGrpSpPr>
        <p:grpSpPr>
          <a:xfrm>
            <a:off x="3838312" y="3966571"/>
            <a:ext cx="5044918" cy="2891430"/>
            <a:chOff x="-901389" y="-875673"/>
            <a:chExt cx="5044916" cy="2891428"/>
          </a:xfrm>
        </p:grpSpPr>
        <p:grpSp>
          <p:nvGrpSpPr>
            <p:cNvPr id="459" name="Group 459"/>
            <p:cNvGrpSpPr/>
            <p:nvPr/>
          </p:nvGrpSpPr>
          <p:grpSpPr>
            <a:xfrm>
              <a:off x="1393568" y="91217"/>
              <a:ext cx="2749959" cy="1924538"/>
              <a:chOff x="0" y="91219"/>
              <a:chExt cx="2749957" cy="1924536"/>
            </a:xfrm>
          </p:grpSpPr>
          <p:pic>
            <p:nvPicPr>
              <p:cNvPr id="457" name="image25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3154" y="657743"/>
                <a:ext cx="1363647" cy="135801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58" name="Shape 458"/>
              <p:cNvSpPr/>
              <p:nvPr/>
            </p:nvSpPr>
            <p:spPr>
              <a:xfrm>
                <a:off x="0" y="91219"/>
                <a:ext cx="2749957" cy="6232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>
                <a:lvl1pPr algn="ctr"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</a:rPr>
                  <a:t>Analysis and Visualisation Software</a:t>
                </a:r>
              </a:p>
            </p:txBody>
          </p:sp>
        </p:grpSp>
        <p:sp>
          <p:nvSpPr>
            <p:cNvPr id="461" name="Shape 461"/>
            <p:cNvSpPr/>
            <p:nvPr/>
          </p:nvSpPr>
          <p:spPr>
            <a:xfrm>
              <a:off x="-901389" y="-875673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65" name="Group 465"/>
          <p:cNvGrpSpPr/>
          <p:nvPr/>
        </p:nvGrpSpPr>
        <p:grpSpPr>
          <a:xfrm>
            <a:off x="5440552" y="1891734"/>
            <a:ext cx="3621661" cy="2983069"/>
            <a:chOff x="0" y="-14038"/>
            <a:chExt cx="3621660" cy="2983067"/>
          </a:xfrm>
        </p:grpSpPr>
        <p:pic>
          <p:nvPicPr>
            <p:cNvPr id="463" name="image26.jpe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2393"/>
              <a:ext cx="3621660" cy="241663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25400" dist="114300" dir="8961704" rotWithShape="0">
                <a:srgbClr val="000000">
                  <a:alpha val="35000"/>
                </a:srgbClr>
              </a:outerShdw>
            </a:effectLst>
          </p:spPr>
        </p:pic>
        <p:sp>
          <p:nvSpPr>
            <p:cNvPr id="464" name="Shape 464"/>
            <p:cNvSpPr/>
            <p:nvPr/>
          </p:nvSpPr>
          <p:spPr>
            <a:xfrm>
              <a:off x="1047778" y="-14038"/>
              <a:ext cx="1526109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 defTabSz="487739"/>
              <a:r>
                <a:rPr b="1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Science </a:t>
              </a:r>
            </a:p>
            <a:p>
              <a:pPr algn="ctr" defTabSz="487739"/>
              <a:r>
                <a:rPr b="1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(Publications)</a:t>
              </a:r>
            </a:p>
          </p:txBody>
        </p:sp>
      </p:grpSp>
      <p:grpSp>
        <p:nvGrpSpPr>
          <p:cNvPr id="468" name="Group 468"/>
          <p:cNvGrpSpPr/>
          <p:nvPr/>
        </p:nvGrpSpPr>
        <p:grpSpPr>
          <a:xfrm>
            <a:off x="10934" y="3145402"/>
            <a:ext cx="1269804" cy="1552482"/>
            <a:chOff x="211" y="-14038"/>
            <a:chExt cx="1269802" cy="1552481"/>
          </a:xfrm>
        </p:grpSpPr>
        <p:sp>
          <p:nvSpPr>
            <p:cNvPr id="466" name="Shape 466"/>
            <p:cNvSpPr/>
            <p:nvPr/>
          </p:nvSpPr>
          <p:spPr>
            <a:xfrm>
              <a:off x="211" y="-14038"/>
              <a:ext cx="1269802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 defTabSz="487739"/>
              <a:r>
                <a:rPr b="1" dirty="0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Ideas </a:t>
              </a:r>
            </a:p>
            <a:p>
              <a:pPr algn="ctr" defTabSz="487739"/>
              <a:r>
                <a:rPr b="1" dirty="0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(Proposals)</a:t>
              </a:r>
            </a:p>
          </p:txBody>
        </p:sp>
        <p:pic>
          <p:nvPicPr>
            <p:cNvPr id="467" name="image27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898" y="581478"/>
              <a:ext cx="842461" cy="956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" name="Shape 1062"/>
          <p:cNvSpPr/>
          <p:nvPr/>
        </p:nvSpPr>
        <p:spPr>
          <a:xfrm flipV="1">
            <a:off x="3950180" y="4146416"/>
            <a:ext cx="2967897" cy="2105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8397" y="4733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EC5D57"/>
            </a:solidFill>
            <a:prstDash val="solid"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ctr" defTabSz="584200">
              <a:defRPr sz="3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16488" y="6400429"/>
            <a:ext cx="170317" cy="2769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C62C7-F79B-CD4A-A5DF-5683BBEC4A65}" type="slidenum">
              <a:rPr kumimoji="0" lang="sv-SE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1" name="Shape 451"/>
          <p:cNvSpPr/>
          <p:nvPr/>
        </p:nvSpPr>
        <p:spPr>
          <a:xfrm>
            <a:off x="4311230" y="6132855"/>
            <a:ext cx="2606851" cy="6232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defTabSz="487739">
              <a:defRPr>
                <a:solidFill>
                  <a:srgbClr val="006D8F"/>
                </a:solidFill>
                <a:uFill>
                  <a:solidFill>
                    <a:srgbClr val="006D8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x-none" dirty="0" smtClean="0">
                <a:solidFill>
                  <a:srgbClr val="006D8F"/>
                </a:solidFill>
                <a:uFill>
                  <a:solidFill>
                    <a:srgbClr val="006D8F"/>
                  </a:solidFill>
                </a:uFill>
              </a:rPr>
              <a:t>Construction Budget: </a:t>
            </a:r>
          </a:p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x-none" dirty="0" smtClean="0">
                <a:solidFill>
                  <a:srgbClr val="006D8F"/>
                </a:solidFill>
                <a:uFill>
                  <a:solidFill>
                    <a:srgbClr val="006D8F"/>
                  </a:solidFill>
                </a:uFill>
              </a:rPr>
              <a:t>16 Instruments </a:t>
            </a:r>
            <a:endParaRPr dirty="0">
              <a:solidFill>
                <a:srgbClr val="006D8F"/>
              </a:solidFill>
              <a:uFill>
                <a:solidFill>
                  <a:srgbClr val="006D8F"/>
                </a:solidFill>
              </a:u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4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3600" dirty="0" smtClean="0"/>
              <a:t>NSS</a:t>
            </a:r>
            <a:r>
              <a:rPr lang="en-AU" sz="3600" dirty="0" smtClean="0"/>
              <a:t> Project</a:t>
            </a:r>
            <a:r>
              <a:rPr lang="x-none" sz="3600" dirty="0" smtClean="0"/>
              <a:t>: Priorities for 2016</a:t>
            </a:r>
            <a:endParaRPr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78917" y="1681020"/>
            <a:ext cx="74247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Align the instrument budgets with the NSS budget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Align all other infrastructure (such as bunker, services and labs) and support activities with the NSS budget  </a:t>
            </a:r>
            <a:r>
              <a:rPr lang="en-US" sz="2000" dirty="0" smtClean="0">
                <a:solidFill>
                  <a:srgbClr val="FF0000"/>
                </a:solidFill>
              </a:rPr>
              <a:t>(Completed on 6 Sept)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Develop a realistic </a:t>
            </a:r>
            <a:r>
              <a:rPr lang="en-US" sz="2000" dirty="0" smtClean="0"/>
              <a:t>schedule for all instruments in line with ESS dependencies, available in-kind resources and partner capabilities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Match NSS scope to ring-fenced budget of </a:t>
            </a:r>
            <a:r>
              <a:rPr lang="en-US" sz="2000" dirty="0"/>
              <a:t>350 M€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8917" y="4620069"/>
            <a:ext cx="7424794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Submit proposal to ERIC Council </a:t>
            </a:r>
            <a:r>
              <a:rPr lang="en-US" sz="2000" dirty="0"/>
              <a:t>o</a:t>
            </a:r>
            <a:r>
              <a:rPr lang="en-US" sz="2000" dirty="0" smtClean="0"/>
              <a:t>n 5 - 6 December 2016</a:t>
            </a:r>
            <a:r>
              <a:rPr lang="en-US" sz="2000" dirty="0"/>
              <a:t> 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how to fund instruments plus everything else </a:t>
            </a:r>
            <a:r>
              <a:rPr lang="en-US" sz="2000" b="1" dirty="0" smtClean="0"/>
              <a:t>required for early science success, and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nominate which </a:t>
            </a:r>
            <a:r>
              <a:rPr lang="en-US" sz="2000" dirty="0"/>
              <a:t>instruments are to be operational </a:t>
            </a:r>
            <a:r>
              <a:rPr lang="en-US" sz="2000" dirty="0" smtClean="0"/>
              <a:t>for start of user operations – August 2023</a:t>
            </a:r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endParaRPr lang="en-US" sz="2000" b="1" dirty="0" smtClean="0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71037" y="6434924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 smtClean="0">
                <a:solidFill>
                  <a:schemeClr val="tx1"/>
                </a:solidFill>
                <a:latin typeface="Calibri"/>
              </a:rPr>
              <a:pPr/>
              <a:t>3</a:t>
            </a:fld>
            <a:endParaRPr lang="sv-SE" sz="18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67552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4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2000" y="76155"/>
            <a:ext cx="9054000" cy="6685093"/>
            <a:chOff x="72000" y="76155"/>
            <a:chExt cx="9054000" cy="6685093"/>
          </a:xfrm>
        </p:grpSpPr>
        <p:grpSp>
          <p:nvGrpSpPr>
            <p:cNvPr id="15" name="Group 14"/>
            <p:cNvGrpSpPr/>
            <p:nvPr/>
          </p:nvGrpSpPr>
          <p:grpSpPr>
            <a:xfrm>
              <a:off x="72000" y="557940"/>
              <a:ext cx="8997584" cy="4506360"/>
              <a:chOff x="72000" y="491790"/>
              <a:chExt cx="8997584" cy="450636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2000" y="498150"/>
                <a:ext cx="3168000" cy="4500000"/>
                <a:chOff x="72000" y="432000"/>
                <a:chExt cx="3168000" cy="4500000"/>
              </a:xfrm>
            </p:grpSpPr>
            <p:sp>
              <p:nvSpPr>
                <p:cNvPr id="2" name="Rounded Rectangle 1"/>
                <p:cNvSpPr/>
                <p:nvPr/>
              </p:nvSpPr>
              <p:spPr>
                <a:xfrm>
                  <a:off x="72000" y="432000"/>
                  <a:ext cx="3168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144000" y="1545076"/>
                  <a:ext cx="7668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</a:t>
                  </a:r>
                  <a:r>
                    <a:rPr sz="900" dirty="0" smtClean="0"/>
                    <a:t>cience </a:t>
                  </a:r>
                  <a:r>
                    <a:rPr sz="900" dirty="0"/>
                    <a:t>case covering scientific relevance, impact and usage</a:t>
                  </a:r>
                </a:p>
                <a:p>
                  <a:pPr marL="88900" lvl="0" indent="-90000">
                    <a:spcBef>
                      <a:spcPts val="600"/>
                    </a:spcBef>
                    <a:buSzPct val="100000"/>
                    <a:buChar char="•"/>
                  </a:pPr>
                  <a:r>
                    <a:rPr sz="900" dirty="0" smtClean="0"/>
                    <a:t> </a:t>
                  </a:r>
                  <a:r>
                    <a:rPr lang="en-AU" sz="900" dirty="0"/>
                    <a:t>C</a:t>
                  </a:r>
                  <a:r>
                    <a:rPr sz="900" dirty="0" smtClean="0"/>
                    <a:t>onceptual </a:t>
                  </a:r>
                  <a:r>
                    <a:rPr sz="900" dirty="0"/>
                    <a:t>design with credible estimates </a:t>
                  </a:r>
                  <a:r>
                    <a:rPr sz="900" dirty="0" smtClean="0"/>
                    <a:t>of performance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P</a:t>
                  </a:r>
                  <a:r>
                    <a:rPr sz="900" dirty="0" smtClean="0"/>
                    <a:t>reliminary </a:t>
                  </a:r>
                  <a:r>
                    <a:rPr lang="en-AU" sz="900" dirty="0" smtClean="0"/>
                    <a:t>costing</a:t>
                  </a:r>
                  <a:r>
                    <a:rPr sz="900" dirty="0" smtClean="0"/>
                    <a:t>.</a:t>
                  </a:r>
                  <a:endParaRPr sz="900" dirty="0"/>
                </a:p>
              </p:txBody>
            </p:sp>
            <p:sp>
              <p:nvSpPr>
                <p:cNvPr id="55" name="Shape 55"/>
                <p:cNvSpPr/>
                <p:nvPr/>
              </p:nvSpPr>
              <p:spPr>
                <a:xfrm>
                  <a:off x="208758" y="4549230"/>
                  <a:ext cx="680631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8" name="Shape 68"/>
                <p:cNvSpPr/>
                <p:nvPr/>
              </p:nvSpPr>
              <p:spPr>
                <a:xfrm>
                  <a:off x="583795" y="540198"/>
                  <a:ext cx="1900384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Proposal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Planning</a:t>
                  </a:r>
                  <a:endParaRPr sz="1400" dirty="0"/>
                </a:p>
              </p:txBody>
            </p:sp>
            <p:sp>
              <p:nvSpPr>
                <p:cNvPr id="47" name="Shape 68"/>
                <p:cNvSpPr/>
                <p:nvPr/>
              </p:nvSpPr>
              <p:spPr>
                <a:xfrm>
                  <a:off x="115596" y="1009573"/>
                  <a:ext cx="831792" cy="3385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Instrument Proposal</a:t>
                  </a:r>
                  <a:endParaRPr sz="1100" dirty="0"/>
                </a:p>
              </p:txBody>
            </p:sp>
            <p:sp>
              <p:nvSpPr>
                <p:cNvPr id="48" name="Shape 68"/>
                <p:cNvSpPr/>
                <p:nvPr/>
              </p:nvSpPr>
              <p:spPr>
                <a:xfrm>
                  <a:off x="993021" y="972000"/>
                  <a:ext cx="864000" cy="4770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0 </a:t>
                  </a:r>
                </a:p>
                <a:p>
                  <a:pPr lvl="0" algn="ctr"/>
                  <a:r>
                    <a:rPr lang="en-US" sz="1000" b="1" dirty="0" smtClean="0"/>
                    <a:t>Preparation for Design</a:t>
                  </a:r>
                  <a:endParaRPr sz="1000" dirty="0"/>
                </a:p>
              </p:txBody>
            </p:sp>
            <p:sp>
              <p:nvSpPr>
                <p:cNvPr id="49" name="Shape 54"/>
                <p:cNvSpPr/>
                <p:nvPr/>
              </p:nvSpPr>
              <p:spPr>
                <a:xfrm>
                  <a:off x="997200" y="1545076"/>
                  <a:ext cx="8640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Conceptual </a:t>
                  </a:r>
                  <a:r>
                    <a:rPr lang="en-US" sz="900" dirty="0"/>
                    <a:t>design updates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Prototyping</a:t>
                  </a:r>
                  <a:endParaRPr sz="900" dirty="0" smtClean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Definition of facility requirements and interfaces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US" sz="900" dirty="0" smtClean="0"/>
                    <a:t>C</a:t>
                  </a:r>
                  <a:r>
                    <a:rPr lang="en-AU" sz="900" dirty="0" err="1" smtClean="0"/>
                    <a:t>larification</a:t>
                  </a:r>
                  <a:r>
                    <a:rPr lang="en-AU" sz="900" dirty="0" smtClean="0"/>
                    <a:t> of institutional responsibilities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Resource planning</a:t>
                  </a:r>
                  <a:endParaRPr sz="900" dirty="0"/>
                </a:p>
              </p:txBody>
            </p:sp>
            <p:sp>
              <p:nvSpPr>
                <p:cNvPr id="50" name="Shape 54"/>
                <p:cNvSpPr/>
                <p:nvPr/>
              </p:nvSpPr>
              <p:spPr>
                <a:xfrm>
                  <a:off x="1944000" y="1542520"/>
                  <a:ext cx="1224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Scientific and technical requirements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Technical design concept</a:t>
                  </a:r>
                  <a:endParaRPr sz="900" dirty="0" smtClean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Delivery plan for all phases (including hot commissioning)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Delivery Schedule covering all phases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Staging plan for later enhancements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AU" sz="900" dirty="0" smtClean="0"/>
                    <a:t>Budget </a:t>
                  </a:r>
                  <a:r>
                    <a:rPr lang="en-AU" sz="900" dirty="0"/>
                    <a:t>with contingency at 10% of cost to </a:t>
                  </a:r>
                  <a:r>
                    <a:rPr lang="en-AU" sz="900" dirty="0" smtClean="0"/>
                    <a:t>complete</a:t>
                  </a:r>
                  <a:endParaRPr lang="en-AU" sz="900" dirty="0"/>
                </a:p>
              </p:txBody>
            </p:sp>
            <p:sp>
              <p:nvSpPr>
                <p:cNvPr id="51" name="Shape 68"/>
                <p:cNvSpPr/>
                <p:nvPr/>
              </p:nvSpPr>
              <p:spPr>
                <a:xfrm>
                  <a:off x="2016605" y="972000"/>
                  <a:ext cx="1043999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1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Preliminary Design</a:t>
                  </a:r>
                  <a:endParaRPr sz="1000" dirty="0"/>
                </a:p>
              </p:txBody>
            </p:sp>
            <p:sp>
              <p:nvSpPr>
                <p:cNvPr id="98" name="Shape 55"/>
                <p:cNvSpPr/>
                <p:nvPr/>
              </p:nvSpPr>
              <p:spPr>
                <a:xfrm>
                  <a:off x="1110332" y="4549230"/>
                  <a:ext cx="671917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9" name="Shape 55"/>
                <p:cNvSpPr/>
                <p:nvPr/>
              </p:nvSpPr>
              <p:spPr>
                <a:xfrm>
                  <a:off x="2180295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345584" y="491790"/>
                <a:ext cx="2790000" cy="4500000"/>
                <a:chOff x="3381584" y="425640"/>
                <a:chExt cx="2790000" cy="4500000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3381584" y="425640"/>
                  <a:ext cx="2790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Shape 68"/>
                <p:cNvSpPr/>
                <p:nvPr/>
              </p:nvSpPr>
              <p:spPr>
                <a:xfrm>
                  <a:off x="3785217" y="540000"/>
                  <a:ext cx="1900384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Design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Construction</a:t>
                  </a:r>
                  <a:endParaRPr sz="1400" dirty="0"/>
                </a:p>
              </p:txBody>
            </p:sp>
            <p:sp>
              <p:nvSpPr>
                <p:cNvPr id="71" name="Shape 68"/>
                <p:cNvSpPr/>
                <p:nvPr/>
              </p:nvSpPr>
              <p:spPr>
                <a:xfrm>
                  <a:off x="3453585" y="972000"/>
                  <a:ext cx="1261404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2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Detailed Design</a:t>
                  </a:r>
                  <a:endParaRPr sz="1000" dirty="0"/>
                </a:p>
              </p:txBody>
            </p:sp>
            <p:sp>
              <p:nvSpPr>
                <p:cNvPr id="72" name="Shape 68"/>
                <p:cNvSpPr/>
                <p:nvPr/>
              </p:nvSpPr>
              <p:spPr>
                <a:xfrm>
                  <a:off x="4803585" y="972000"/>
                  <a:ext cx="1296000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3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Manufacturing and Procurement</a:t>
                  </a:r>
                  <a:endParaRPr sz="1000" dirty="0"/>
                </a:p>
              </p:txBody>
            </p:sp>
            <p:sp>
              <p:nvSpPr>
                <p:cNvPr id="74" name="Shape 54"/>
                <p:cNvSpPr/>
                <p:nvPr/>
              </p:nvSpPr>
              <p:spPr>
                <a:xfrm>
                  <a:off x="3453584" y="1554774"/>
                  <a:ext cx="1261405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Complete definition of all major technical components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detailed plan for Phase 3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plan for phase 4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delivery schedule, with critical path items and dependencies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budget with contingency at 10% of cost to complete</a:t>
                  </a:r>
                </a:p>
                <a:p>
                  <a:pPr lvl="0">
                    <a:spcBef>
                      <a:spcPts val="600"/>
                    </a:spcBef>
                    <a:buSzPct val="100000"/>
                  </a:pPr>
                  <a:endParaRPr lang="en-AU" sz="900" dirty="0" smtClean="0"/>
                </a:p>
              </p:txBody>
            </p:sp>
            <p:sp>
              <p:nvSpPr>
                <p:cNvPr id="91" name="Shape 54"/>
                <p:cNvSpPr/>
                <p:nvPr/>
              </p:nvSpPr>
              <p:spPr>
                <a:xfrm>
                  <a:off x="4803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Procurement and manufacture of all major technical components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detailed plan for phase 4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Site preparation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plans for phase 5 and for staging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 instrument delivery schedule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Maintain budget with contingency at 10% of cost to complete</a:t>
                  </a:r>
                </a:p>
              </p:txBody>
            </p:sp>
            <p:sp>
              <p:nvSpPr>
                <p:cNvPr id="100" name="Shape 55"/>
                <p:cNvSpPr/>
                <p:nvPr/>
              </p:nvSpPr>
              <p:spPr>
                <a:xfrm>
                  <a:off x="367802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1" name="Shape 55"/>
                <p:cNvSpPr/>
                <p:nvPr/>
              </p:nvSpPr>
              <p:spPr>
                <a:xfrm>
                  <a:off x="501719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6243584" y="491790"/>
                <a:ext cx="2826000" cy="4500000"/>
                <a:chOff x="6315584" y="425640"/>
                <a:chExt cx="2826000" cy="4500000"/>
              </a:xfrm>
            </p:grpSpPr>
            <p:sp>
              <p:nvSpPr>
                <p:cNvPr id="92" name="Rounded Rectangle 91"/>
                <p:cNvSpPr/>
                <p:nvPr/>
              </p:nvSpPr>
              <p:spPr>
                <a:xfrm>
                  <a:off x="6315584" y="425640"/>
                  <a:ext cx="2826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Shape 68"/>
                <p:cNvSpPr/>
                <p:nvPr/>
              </p:nvSpPr>
              <p:spPr>
                <a:xfrm>
                  <a:off x="6470642" y="540000"/>
                  <a:ext cx="2473822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Installation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Commissioning</a:t>
                  </a:r>
                  <a:endParaRPr sz="1400" dirty="0"/>
                </a:p>
              </p:txBody>
            </p:sp>
            <p:sp>
              <p:nvSpPr>
                <p:cNvPr id="94" name="Shape 68"/>
                <p:cNvSpPr/>
                <p:nvPr/>
              </p:nvSpPr>
              <p:spPr>
                <a:xfrm>
                  <a:off x="6443671" y="972000"/>
                  <a:ext cx="1285215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4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Installation and Integration</a:t>
                  </a:r>
                  <a:endParaRPr sz="1000" dirty="0"/>
                </a:p>
              </p:txBody>
            </p:sp>
            <p:sp>
              <p:nvSpPr>
                <p:cNvPr id="95" name="Shape 68"/>
                <p:cNvSpPr/>
                <p:nvPr/>
              </p:nvSpPr>
              <p:spPr>
                <a:xfrm>
                  <a:off x="7806333" y="972000"/>
                  <a:ext cx="1182038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5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Hot Commissioning</a:t>
                  </a:r>
                  <a:endParaRPr sz="1000" dirty="0"/>
                </a:p>
              </p:txBody>
            </p:sp>
            <p:sp>
              <p:nvSpPr>
                <p:cNvPr id="96" name="Shape 54"/>
                <p:cNvSpPr/>
                <p:nvPr/>
              </p:nvSpPr>
              <p:spPr>
                <a:xfrm>
                  <a:off x="6387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Construction of physical infrastructure on site.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Assembly and installation of technical components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Integration and testing of technical components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Installation, integration and testing of Personnel Safety System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Submission of application for approval to hot commission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Formal project completion</a:t>
                  </a:r>
                </a:p>
              </p:txBody>
            </p:sp>
            <p:sp>
              <p:nvSpPr>
                <p:cNvPr id="97" name="Shape 54"/>
                <p:cNvSpPr/>
                <p:nvPr/>
              </p:nvSpPr>
              <p:spPr>
                <a:xfrm>
                  <a:off x="7773584" y="1555813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Verification of performance of </a:t>
                  </a:r>
                  <a:r>
                    <a:rPr lang="en-AU" sz="900" dirty="0" smtClean="0"/>
                    <a:t>Personnel </a:t>
                  </a:r>
                  <a:r>
                    <a:rPr lang="en-AU" sz="900" dirty="0"/>
                    <a:t>Safety </a:t>
                  </a:r>
                  <a:r>
                    <a:rPr lang="en-AU" sz="900" dirty="0" smtClean="0"/>
                    <a:t>System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Proof of compliance with radiation dose limits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Critical performance demonstration of basic functionality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Scientific performance demonstration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Friendly user experiments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technical and user manuals</a:t>
                  </a:r>
                </a:p>
                <a:p>
                  <a:pPr lvl="0">
                    <a:spcBef>
                      <a:spcPts val="600"/>
                    </a:spcBef>
                    <a:buSzPct val="100000"/>
                  </a:pPr>
                  <a:endParaRPr lang="en-AU" sz="900" dirty="0" smtClean="0"/>
                </a:p>
              </p:txBody>
            </p:sp>
            <p:sp>
              <p:nvSpPr>
                <p:cNvPr id="102" name="Shape 55"/>
                <p:cNvSpPr/>
                <p:nvPr/>
              </p:nvSpPr>
              <p:spPr>
                <a:xfrm>
                  <a:off x="6743078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3" name="Shape 55"/>
                <p:cNvSpPr/>
                <p:nvPr/>
              </p:nvSpPr>
              <p:spPr>
                <a:xfrm>
                  <a:off x="8051217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562249" y="5134770"/>
              <a:ext cx="8563751" cy="1626478"/>
              <a:chOff x="562249" y="5134770"/>
              <a:chExt cx="8563751" cy="162647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62249" y="5134770"/>
                <a:ext cx="1122618" cy="1419321"/>
                <a:chOff x="562249" y="5068620"/>
                <a:chExt cx="1122618" cy="1419321"/>
              </a:xfrm>
            </p:grpSpPr>
            <p:sp>
              <p:nvSpPr>
                <p:cNvPr id="66" name="Shape 66"/>
                <p:cNvSpPr/>
                <p:nvPr/>
              </p:nvSpPr>
              <p:spPr>
                <a:xfrm flipV="1">
                  <a:off x="1050872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562249" y="5580000"/>
                  <a:ext cx="1122618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1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 smtClean="0"/>
                    <a:t>SAC</a:t>
                  </a:r>
                  <a:r>
                    <a:rPr lang="en-AU" sz="800" dirty="0" smtClean="0"/>
                    <a:t> </a:t>
                  </a:r>
                  <a:r>
                    <a:rPr sz="800" dirty="0" smtClean="0"/>
                    <a:t>recommendation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 recommendation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STC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599267" y="5134770"/>
                <a:ext cx="1286317" cy="1626478"/>
                <a:chOff x="2645572" y="5068620"/>
                <a:chExt cx="1286317" cy="1626478"/>
              </a:xfrm>
            </p:grpSpPr>
            <p:sp>
              <p:nvSpPr>
                <p:cNvPr id="37" name="Shape 66"/>
                <p:cNvSpPr/>
                <p:nvPr/>
              </p:nvSpPr>
              <p:spPr>
                <a:xfrm flipV="1">
                  <a:off x="3330027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4" name="Shape 67"/>
                <p:cNvSpPr/>
                <p:nvPr/>
              </p:nvSpPr>
              <p:spPr>
                <a:xfrm>
                  <a:off x="2645572" y="5579408"/>
                  <a:ext cx="1286317" cy="1115690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2 (PDR)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Preliminary Design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 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scope review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assign cost book value 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140200" y="5134950"/>
                <a:ext cx="1092199" cy="1419141"/>
                <a:chOff x="4166660" y="5068800"/>
                <a:chExt cx="1092199" cy="1419141"/>
              </a:xfrm>
            </p:grpSpPr>
            <p:sp>
              <p:nvSpPr>
                <p:cNvPr id="38" name="Shape 66"/>
                <p:cNvSpPr/>
                <p:nvPr/>
              </p:nvSpPr>
              <p:spPr>
                <a:xfrm flipV="1">
                  <a:off x="4726370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5" name="Shape 67"/>
                <p:cNvSpPr/>
                <p:nvPr/>
              </p:nvSpPr>
              <p:spPr>
                <a:xfrm>
                  <a:off x="4166660" y="5580000"/>
                  <a:ext cx="1092199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3 (CDR)</a:t>
                  </a:r>
                  <a:endParaRPr sz="1100" b="1" dirty="0"/>
                </a:p>
                <a:p>
                  <a:pPr marL="179388" lvl="0" indent="-179388">
                    <a:spcBef>
                      <a:spcPts val="300"/>
                    </a:spcBef>
                  </a:pPr>
                  <a:r>
                    <a:rPr lang="en-AU" sz="800" dirty="0" smtClean="0"/>
                    <a:t>Critical Design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 smtClean="0"/>
                    <a:t>STAP review</a:t>
                  </a:r>
                  <a:endParaRPr lang="en-AU" sz="800" dirty="0" smtClean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ICB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649601" y="5134950"/>
                <a:ext cx="1021477" cy="1380669"/>
                <a:chOff x="5695906" y="5068800"/>
                <a:chExt cx="1021477" cy="1380669"/>
              </a:xfrm>
            </p:grpSpPr>
            <p:sp>
              <p:nvSpPr>
                <p:cNvPr id="39" name="Shape 66"/>
                <p:cNvSpPr/>
                <p:nvPr/>
              </p:nvSpPr>
              <p:spPr>
                <a:xfrm flipV="1">
                  <a:off x="62363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6" name="Shape 67"/>
                <p:cNvSpPr/>
                <p:nvPr/>
              </p:nvSpPr>
              <p:spPr>
                <a:xfrm>
                  <a:off x="5695906" y="5580000"/>
                  <a:ext cx="1021477" cy="869469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4 (IRR)</a:t>
                  </a:r>
                  <a:endParaRPr sz="1100" b="1" dirty="0"/>
                </a:p>
                <a:p>
                  <a:pPr marL="179388" lvl="0" indent="-179388">
                    <a:spcBef>
                      <a:spcPts val="300"/>
                    </a:spcBef>
                  </a:pPr>
                  <a:r>
                    <a:rPr lang="en-AU" sz="800" dirty="0" smtClean="0"/>
                    <a:t>Installation Readiness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ICB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7018867" y="5134950"/>
                <a:ext cx="1028878" cy="1219086"/>
                <a:chOff x="7045327" y="5068800"/>
                <a:chExt cx="1028878" cy="1219086"/>
              </a:xfrm>
            </p:grpSpPr>
            <p:sp>
              <p:nvSpPr>
                <p:cNvPr id="40" name="Shape 66"/>
                <p:cNvSpPr/>
                <p:nvPr/>
              </p:nvSpPr>
              <p:spPr>
                <a:xfrm flipV="1">
                  <a:off x="76871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7" name="Shape 67"/>
                <p:cNvSpPr/>
                <p:nvPr/>
              </p:nvSpPr>
              <p:spPr>
                <a:xfrm>
                  <a:off x="7045327" y="5580000"/>
                  <a:ext cx="1028878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5 (SAR)</a:t>
                  </a:r>
                  <a:endParaRPr sz="1100" b="1" dirty="0"/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Safety systems acceptance review</a:t>
                  </a:r>
                  <a:endParaRPr sz="800" dirty="0"/>
                </a:p>
                <a:p>
                  <a:pPr marL="93663" lvl="0" indent="-93663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118000" y="5134770"/>
                <a:ext cx="1008000" cy="1219266"/>
                <a:chOff x="8118000" y="5068620"/>
                <a:chExt cx="1008000" cy="1219266"/>
              </a:xfrm>
            </p:grpSpPr>
            <p:sp>
              <p:nvSpPr>
                <p:cNvPr id="108" name="Shape 66"/>
                <p:cNvSpPr/>
                <p:nvPr/>
              </p:nvSpPr>
              <p:spPr>
                <a:xfrm flipV="1">
                  <a:off x="8923968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9" name="Shape 67"/>
                <p:cNvSpPr/>
                <p:nvPr/>
              </p:nvSpPr>
              <p:spPr>
                <a:xfrm>
                  <a:off x="8118000" y="5580000"/>
                  <a:ext cx="1008000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rIns="36000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6 (ORR)</a:t>
                  </a:r>
                  <a:endParaRPr sz="1100" b="1" dirty="0"/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Operations readiness review</a:t>
                  </a:r>
                  <a:endParaRPr sz="800" dirty="0"/>
                </a:p>
                <a:p>
                  <a:pPr marL="93663" lvl="0" indent="-93663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</p:grpSp>
        <p:sp>
          <p:nvSpPr>
            <p:cNvPr id="13" name="TextBox 12"/>
            <p:cNvSpPr txBox="1"/>
            <p:nvPr/>
          </p:nvSpPr>
          <p:spPr>
            <a:xfrm>
              <a:off x="2180295" y="76155"/>
              <a:ext cx="4769190" cy="36933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71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  <a:ln w="12700" cap="flat">
              <a:solidFill>
                <a:schemeClr val="accent4"/>
              </a:solidFill>
              <a:miter lim="400000"/>
            </a:ln>
            <a:effectLst>
              <a:glow rad="63500">
                <a:schemeClr val="accent4">
                  <a:lumMod val="20000"/>
                  <a:lumOff val="80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NSS Project; Neutron Instrument project phases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944000" y="1104300"/>
            <a:ext cx="5716723" cy="3577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635042" y="6602512"/>
            <a:ext cx="1022541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marL="93663" indent="-93663">
              <a:buFont typeface="Arial"/>
              <a:buChar char="•"/>
            </a:pPr>
            <a:r>
              <a:rPr lang="en-US" sz="1000" dirty="0" smtClean="0"/>
              <a:t>STC approval</a:t>
            </a:r>
            <a:endParaRPr lang="en-US" sz="10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2311225" y="5057940"/>
            <a:ext cx="1813140" cy="1819157"/>
            <a:chOff x="2476572" y="5342033"/>
            <a:chExt cx="1544992" cy="813643"/>
          </a:xfrm>
        </p:grpSpPr>
        <p:sp>
          <p:nvSpPr>
            <p:cNvPr id="59" name="Oval 58"/>
            <p:cNvSpPr/>
            <p:nvPr/>
          </p:nvSpPr>
          <p:spPr>
            <a:xfrm>
              <a:off x="2487729" y="5342033"/>
              <a:ext cx="1511832" cy="81364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476572" y="5665487"/>
              <a:ext cx="1544992" cy="28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New process for Council approval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8786" y="6282487"/>
            <a:ext cx="2881014" cy="583742"/>
            <a:chOff x="598786" y="6282487"/>
            <a:chExt cx="2881014" cy="583742"/>
          </a:xfrm>
        </p:grpSpPr>
        <p:sp>
          <p:nvSpPr>
            <p:cNvPr id="3" name="Oval 2"/>
            <p:cNvSpPr/>
            <p:nvPr/>
          </p:nvSpPr>
          <p:spPr>
            <a:xfrm>
              <a:off x="2668910" y="6546204"/>
              <a:ext cx="810890" cy="32002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98786" y="6282487"/>
              <a:ext cx="697204" cy="32002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31558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696253" cy="1441531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Procedure for </a:t>
            </a:r>
            <a:r>
              <a:rPr lang="en-US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decisions </a:t>
            </a:r>
            <a:r>
              <a:rPr lang="en-US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on Construction of </a:t>
            </a:r>
            <a:r>
              <a:rPr lang="en-US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Instruments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5272" y="1682487"/>
            <a:ext cx="7990598" cy="46738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72000" tIns="140400" rIns="72000" bIns="140400" rtlCol="0">
            <a:no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New process (approved by ERIC Council on 10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June):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proposal to Council in Dec. 2016 will include a strategy for early science success; which instruments (8) should enter user operation in 2023 and, as far as possible</a:t>
            </a:r>
            <a:r>
              <a:rPr lang="en-US" b="1" dirty="0" smtClean="0">
                <a:solidFill>
                  <a:schemeClr val="tx1"/>
                </a:solidFill>
              </a:rPr>
              <a:t>, cost book values </a:t>
            </a:r>
            <a:r>
              <a:rPr lang="en-US" dirty="0" smtClean="0">
                <a:solidFill>
                  <a:schemeClr val="tx1"/>
                </a:solidFill>
              </a:rPr>
              <a:t>for 13* of the instruments now in phase 1, even though most instruments will not have finished Phase 1.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This intermediate step provides an overall breakdown of the ring-fenced NSS construction budget </a:t>
            </a:r>
            <a:r>
              <a:rPr lang="en-US" b="1" dirty="0" smtClean="0">
                <a:solidFill>
                  <a:schemeClr val="tx1"/>
                </a:solidFill>
              </a:rPr>
              <a:t>including cost book values for instruments </a:t>
            </a:r>
            <a:r>
              <a:rPr lang="en-US" dirty="0" smtClean="0">
                <a:solidFill>
                  <a:schemeClr val="tx1"/>
                </a:solidFill>
              </a:rPr>
              <a:t>and all other activities as well as the preliminary schedule for the instrument program.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The final Council decision to construct an instrument will take place after Tollgate 2 as agreed previously. </a:t>
            </a:r>
            <a:r>
              <a:rPr lang="en-US" i="1" dirty="0" smtClean="0">
                <a:solidFill>
                  <a:prstClr val="black"/>
                </a:solidFill>
              </a:rPr>
              <a:t>(we are working to ensure this does not slow down construction)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336" y="6449910"/>
            <a:ext cx="42475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i="1" dirty="0" smtClean="0">
                <a:solidFill>
                  <a:schemeClr val="tx1"/>
                </a:solidFill>
              </a:rPr>
              <a:t>* (</a:t>
            </a:r>
            <a:r>
              <a:rPr lang="en-US" sz="1600" i="1" dirty="0">
                <a:solidFill>
                  <a:schemeClr val="tx1"/>
                </a:solidFill>
              </a:rPr>
              <a:t>LOKI &amp; NMX already have cost book values). </a:t>
            </a:r>
          </a:p>
        </p:txBody>
      </p:sp>
    </p:spTree>
    <p:extLst>
      <p:ext uri="{BB962C8B-B14F-4D97-AF65-F5344CB8AC3E}">
        <p14:creationId xmlns:p14="http://schemas.microsoft.com/office/powerpoint/2010/main" val="3508632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52" y="1639312"/>
            <a:ext cx="6525251" cy="501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462003" y="188640"/>
            <a:ext cx="6840760" cy="100811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The ESS Neutron </a:t>
            </a:r>
            <a:r>
              <a:rPr lang="en-US" dirty="0"/>
              <a:t>Instruments</a:t>
            </a:r>
            <a:br>
              <a:rPr lang="en-US" dirty="0"/>
            </a:br>
            <a:r>
              <a:rPr lang="en-US" dirty="0"/>
              <a:t>revised layout (June 2016)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08520" y="6453336"/>
            <a:ext cx="2539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Instrument Layout (June 2016)</a:t>
            </a:r>
            <a:endParaRPr lang="en-US" sz="1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3270860" y="3556415"/>
            <a:ext cx="696134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ODIN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361383" y="4048423"/>
            <a:ext cx="909477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DREAM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350677" y="1689561"/>
            <a:ext cx="662052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NMX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639904" y="2726702"/>
            <a:ext cx="1153092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MIRACLES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708796" y="1966132"/>
            <a:ext cx="668393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BEER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066914" y="2173560"/>
            <a:ext cx="835037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C-SPEC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8356140" y="3348987"/>
            <a:ext cx="735371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T-REX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141268" y="3003274"/>
            <a:ext cx="846970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MAGIC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425032" y="2441210"/>
            <a:ext cx="985711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BIFROST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060640" y="3971271"/>
            <a:ext cx="1083360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HEIMDAL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008450" y="5386488"/>
            <a:ext cx="732170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FREIA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236999" y="5069189"/>
            <a:ext cx="590974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LoKI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585025" y="5810668"/>
            <a:ext cx="762839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SKADI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331432" y="5373216"/>
            <a:ext cx="808704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VESPA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348529" y="5866247"/>
            <a:ext cx="719415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ESTIA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930031" y="4593556"/>
            <a:ext cx="570035" cy="3250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VOR</a:t>
            </a:r>
            <a:endParaRPr lang="en-US" sz="16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3666" y="4829106"/>
            <a:ext cx="2112393" cy="5615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90"/>
                </a:solidFill>
              </a:rPr>
              <a:t>15 (+1) Neutron Instruments (2025)</a:t>
            </a:r>
            <a:endParaRPr lang="en-US" sz="1600" b="1" dirty="0">
              <a:solidFill>
                <a:srgbClr val="00009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24350" y="6557674"/>
            <a:ext cx="4475982" cy="0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24350" y="6496522"/>
            <a:ext cx="0" cy="172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885049" y="6488241"/>
            <a:ext cx="0" cy="172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245747" y="6488241"/>
            <a:ext cx="0" cy="172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571012" y="6488241"/>
            <a:ext cx="0" cy="172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91194" y="6246222"/>
            <a:ext cx="787860" cy="29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50 m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52044" y="6246222"/>
            <a:ext cx="787860" cy="29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100 m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41270" y="6227263"/>
            <a:ext cx="787860" cy="29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150 m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464000" y="5065200"/>
            <a:ext cx="0" cy="138270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63888" y="6142818"/>
            <a:ext cx="1647344" cy="35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Proton  beam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506366" y="2469711"/>
            <a:ext cx="2255895" cy="2592565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488462" y="2735881"/>
            <a:ext cx="2721397" cy="2316025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495624" y="2881065"/>
            <a:ext cx="2936244" cy="2177754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495624" y="3233653"/>
            <a:ext cx="3258515" cy="1832079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502785" y="3378837"/>
            <a:ext cx="3437554" cy="1693809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488462" y="3679575"/>
            <a:ext cx="3759825" cy="1382701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495624" y="3928461"/>
            <a:ext cx="3903056" cy="1140728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416838" y="5541164"/>
            <a:ext cx="820263" cy="325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HR-NSE</a:t>
            </a:r>
            <a:endParaRPr lang="en-US" sz="16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42856" y="6592267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42" name="TextBox 41"/>
          <p:cNvSpPr txBox="1"/>
          <p:nvPr/>
        </p:nvSpPr>
        <p:spPr>
          <a:xfrm>
            <a:off x="35496" y="2359264"/>
            <a:ext cx="2232248" cy="28315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Three instruments have moved;</a:t>
            </a:r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600" dirty="0" smtClean="0"/>
              <a:t>ESTIA; E1 -&gt; E2 – for cleaner view of source</a:t>
            </a:r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600" dirty="0" smtClean="0"/>
              <a:t>SKADI ; E8 -&gt; E5 – for more space (= lower technical risk)</a:t>
            </a:r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600" dirty="0" smtClean="0"/>
              <a:t>DREAM; S4 -&gt; S3 – for more space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496" y="1484784"/>
            <a:ext cx="5184576" cy="800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Instruments 1-16; funded by NSS construction project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Instruments 17-</a:t>
            </a:r>
            <a:r>
              <a:rPr lang="en-US" dirty="0"/>
              <a:t>22; funded </a:t>
            </a:r>
            <a:r>
              <a:rPr lang="en-US" dirty="0" smtClean="0"/>
              <a:t>by initial operations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048223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33948"/>
              </p:ext>
            </p:extLst>
          </p:nvPr>
        </p:nvGraphicFramePr>
        <p:xfrm>
          <a:off x="41692" y="233693"/>
          <a:ext cx="8808203" cy="593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4823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2016-17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Jul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Aug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Nov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SKADI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ESTIA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NMX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HEIMDAL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ODIN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C-SPEC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BIFROST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MIRACLES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T-REX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VESPA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3962477" y="610513"/>
            <a:ext cx="0" cy="561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255180" y="643170"/>
            <a:ext cx="320842" cy="668163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 hangingPunct="1"/>
            <a:r>
              <a:rPr lang="en-US" sz="1400" kern="1200" dirty="0" smtClean="0">
                <a:solidFill>
                  <a:prstClr val="white"/>
                </a:solidFill>
                <a:latin typeface="Calibri"/>
              </a:rPr>
              <a:t>10/5</a:t>
            </a:r>
            <a:endParaRPr lang="en-US" sz="14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31614" y="1026199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20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183649" y="2513756"/>
            <a:ext cx="334210" cy="1002883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 hangingPunct="1"/>
            <a:r>
              <a:rPr lang="en-US" sz="1400" kern="1200" dirty="0" smtClean="0">
                <a:solidFill>
                  <a:prstClr val="white"/>
                </a:solidFill>
                <a:latin typeface="Calibri"/>
              </a:rPr>
              <a:t>22-23/6</a:t>
            </a:r>
            <a:endParaRPr lang="en-US" sz="14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074375" y="3602000"/>
            <a:ext cx="296019" cy="684000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 hangingPunct="1"/>
            <a:r>
              <a:rPr lang="en-US" sz="1400" kern="1200" dirty="0" smtClean="0">
                <a:solidFill>
                  <a:prstClr val="white"/>
                </a:solidFill>
                <a:latin typeface="Calibri"/>
              </a:rPr>
              <a:t>17/6</a:t>
            </a:r>
            <a:endParaRPr lang="en-US" sz="14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681608" y="4371966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753355" y="4358598"/>
            <a:ext cx="307899" cy="1751399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prstClr val="white"/>
                </a:solidFill>
                <a:latin typeface="Calibri"/>
              </a:rPr>
              <a:t>12-13/9</a:t>
            </a:r>
            <a:endParaRPr lang="en-US" sz="16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26720" y="6097167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2000" kern="1200" dirty="0" smtClean="0">
                <a:solidFill>
                  <a:prstClr val="black"/>
                </a:solidFill>
                <a:ea typeface="+mn-ea"/>
                <a:cs typeface="+mn-cs"/>
              </a:rPr>
              <a:t>IKON11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11790" y="6109997"/>
            <a:ext cx="525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2000" kern="1200" dirty="0">
                <a:solidFill>
                  <a:prstClr val="black"/>
                </a:solidFill>
                <a:ea typeface="+mn-ea"/>
                <a:cs typeface="+mn-cs"/>
              </a:rPr>
              <a:t>ICB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58350" y="6109997"/>
            <a:ext cx="587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2000" kern="1200" dirty="0">
                <a:solidFill>
                  <a:prstClr val="black"/>
                </a:solidFill>
                <a:ea typeface="+mn-ea"/>
                <a:cs typeface="+mn-cs"/>
              </a:rPr>
              <a:t>SAC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7760" y="6108870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2000" kern="1200" dirty="0">
                <a:solidFill>
                  <a:prstClr val="black"/>
                </a:solidFill>
                <a:ea typeface="+mn-ea"/>
                <a:cs typeface="+mn-cs"/>
              </a:rPr>
              <a:t>COUNCIL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5124972" y="595429"/>
            <a:ext cx="0" cy="561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282787" y="595429"/>
            <a:ext cx="0" cy="561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830237" y="594302"/>
            <a:ext cx="0" cy="561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70862" y="6474808"/>
            <a:ext cx="320842" cy="240632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817521" y="6474808"/>
            <a:ext cx="320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439770" y="6474808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5180" y="6395069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2000" kern="1200" dirty="0">
                <a:solidFill>
                  <a:prstClr val="black"/>
                </a:solidFill>
                <a:ea typeface="+mn-ea"/>
                <a:cs typeface="+mn-cs"/>
              </a:rPr>
              <a:t>STAP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38363" y="6395069"/>
            <a:ext cx="1572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2000" kern="1200" dirty="0">
                <a:solidFill>
                  <a:prstClr val="black"/>
                </a:solidFill>
                <a:ea typeface="+mn-ea"/>
                <a:cs typeface="+mn-cs"/>
              </a:rPr>
              <a:t>scope-setting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99161" y="6395069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2000" kern="1200" dirty="0">
                <a:solidFill>
                  <a:prstClr val="black"/>
                </a:solidFill>
                <a:ea typeface="+mn-ea"/>
                <a:cs typeface="+mn-cs"/>
              </a:rPr>
              <a:t>TG2</a:t>
            </a:r>
          </a:p>
        </p:txBody>
      </p:sp>
      <p:sp>
        <p:nvSpPr>
          <p:cNvPr id="25" name="Oval 24"/>
          <p:cNvSpPr/>
          <p:nvPr/>
        </p:nvSpPr>
        <p:spPr>
          <a:xfrm>
            <a:off x="1985522" y="1283044"/>
            <a:ext cx="320842" cy="899996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 hangingPunct="1"/>
            <a:r>
              <a:rPr lang="en-US" sz="1200" kern="1200" dirty="0" smtClean="0">
                <a:solidFill>
                  <a:prstClr val="white"/>
                </a:solidFill>
                <a:latin typeface="Calibri"/>
              </a:rPr>
              <a:t>14-15/6</a:t>
            </a:r>
            <a:endParaRPr lang="en-US" sz="12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2722261" y="1419231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20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8412030" y="1778493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676140" y="4764998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6676306" y="4013329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757607" y="2894486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543961" y="3636955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423158" y="2513756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22996" y="3263796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>
                <a:solidFill>
                  <a:srgbClr val="000000"/>
                </a:solidFill>
                <a:latin typeface="Calibri"/>
              </a:rPr>
              <a:t>8</a:t>
            </a:r>
          </a:p>
        </p:txBody>
      </p:sp>
      <p:sp>
        <p:nvSpPr>
          <p:cNvPr id="65" name="Oval 64"/>
          <p:cNvSpPr/>
          <p:nvPr/>
        </p:nvSpPr>
        <p:spPr>
          <a:xfrm>
            <a:off x="5414674" y="1419231"/>
            <a:ext cx="356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FFFFFF"/>
                </a:solidFill>
                <a:latin typeface="Calibri"/>
              </a:rPr>
              <a:t>29</a:t>
            </a:r>
            <a:endParaRPr lang="en-US" sz="1600" kern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320470" y="4013329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5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4339615" y="4371966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>
                <a:solidFill>
                  <a:srgbClr val="000000"/>
                </a:solidFill>
                <a:latin typeface="Calibri"/>
              </a:rPr>
              <a:t>7</a:t>
            </a:r>
          </a:p>
        </p:txBody>
      </p:sp>
      <p:sp>
        <p:nvSpPr>
          <p:cNvPr id="69" name="Oval 68"/>
          <p:cNvSpPr/>
          <p:nvPr/>
        </p:nvSpPr>
        <p:spPr>
          <a:xfrm>
            <a:off x="4828360" y="2894486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31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4433369" y="4756155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12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4484044" y="3636955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14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4604012" y="1778493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17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4620740" y="2513756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19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4685954" y="5104771"/>
            <a:ext cx="356842" cy="240632"/>
          </a:xfrm>
          <a:prstGeom prst="ellipse">
            <a:avLst/>
          </a:prstGeom>
          <a:pattFill prst="ltDnDiag">
            <a:fgClr>
              <a:srgbClr val="FFFF00"/>
            </a:fgClr>
            <a:bgClr>
              <a:prstClr val="white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21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703498" y="5868238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27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4728160" y="5483782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28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6383540" y="1042412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161194" y="1042412"/>
            <a:ext cx="356842" cy="240632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000000"/>
                </a:solidFill>
                <a:latin typeface="Calibri"/>
              </a:rPr>
              <a:t>29</a:t>
            </a:r>
            <a:endParaRPr lang="en-US" sz="1600" kern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651404" y="5486538"/>
            <a:ext cx="320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en-US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5807797" y="3263796"/>
            <a:ext cx="356842" cy="24063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 hangingPunct="1"/>
            <a:r>
              <a:rPr lang="en-US" sz="1600" kern="1200" dirty="0" smtClean="0">
                <a:solidFill>
                  <a:srgbClr val="FFFFFF"/>
                </a:solidFill>
                <a:latin typeface="Calibri"/>
              </a:rPr>
              <a:t>14</a:t>
            </a:r>
            <a:endParaRPr lang="en-US" sz="1600" kern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65302" y="6087753"/>
            <a:ext cx="977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hangingPunct="1"/>
            <a:r>
              <a:rPr lang="en-US" sz="2000" kern="1200" dirty="0" smtClean="0">
                <a:solidFill>
                  <a:prstClr val="black"/>
                </a:solidFill>
                <a:ea typeface="+mn-ea"/>
                <a:cs typeface="+mn-cs"/>
              </a:rPr>
              <a:t>IKON12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7223507" y="607797"/>
            <a:ext cx="0" cy="561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50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7" y="188640"/>
            <a:ext cx="6984776" cy="1152128"/>
          </a:xfrm>
        </p:spPr>
        <p:txBody>
          <a:bodyPr anchor="t">
            <a:noAutofit/>
          </a:bodyPr>
          <a:lstStyle/>
          <a:p>
            <a:pPr algn="ctr"/>
            <a:r>
              <a:rPr lang="en-US" sz="2800" dirty="0" smtClean="0"/>
              <a:t>Potential order of commencement of operation of first 8 instruments (August 2023)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2484184"/>
            <a:ext cx="8208912" cy="58477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 smtClean="0"/>
              <a:t>Matching early success in delivery of scientific outputs with the capacity of Lead In-Kind partners to deliver on schedule (ISIS, PSI, FZJ, LLB, HZG/NPI, TUM/PSI, TUM/LLB &amp; DTU lead consortium).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034084"/>
              </p:ext>
            </p:extLst>
          </p:nvPr>
        </p:nvGraphicFramePr>
        <p:xfrm>
          <a:off x="251524" y="3133379"/>
          <a:ext cx="6840759" cy="3463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931"/>
                <a:gridCol w="2351511"/>
                <a:gridCol w="2850317"/>
              </a:tblGrid>
              <a:tr h="3450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Instrument 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Sub-class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Candidates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Large Scale Structures</a:t>
                      </a:r>
                      <a:endParaRPr lang="en-US" sz="1600" dirty="0"/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 Angle Scattering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LOKI</a:t>
                      </a:r>
                      <a:r>
                        <a:rPr lang="en-US" sz="1600" b="1" baseline="0" dirty="0" smtClean="0"/>
                        <a:t> (ISIS)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SKADI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Reflectometry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ESTIA (PSI)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FREIA (ISIS)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Diffraction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Powder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DREAM (FZJ)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HEIMDAL (ÅU)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 crystal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MAGIC (LLB)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dirty="0" smtClean="0"/>
                        <a:t>NMX (ESS)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Engineering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Strain</a:t>
                      </a:r>
                      <a:r>
                        <a:rPr lang="en-US" sz="1600" baseline="0" dirty="0" smtClean="0"/>
                        <a:t> scanning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BEER (HZG/NPI)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Imaging and tomography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ODIN (TUM)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Spectroscopy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</a:t>
                      </a:r>
                      <a:r>
                        <a:rPr lang="en-US" sz="1600" baseline="0" dirty="0" smtClean="0"/>
                        <a:t>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C-SPEC</a:t>
                      </a:r>
                      <a:r>
                        <a:rPr lang="en-US" sz="1600" b="1" baseline="0" dirty="0" smtClean="0"/>
                        <a:t> (TUM)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or T-REX (FZJ)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1577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Indirect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BIFROST (DTU)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, MIRACLES</a:t>
                      </a:r>
                      <a:r>
                        <a:rPr lang="en-US" sz="160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(Bilbao),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VESPA (CNR)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308307" y="3429004"/>
            <a:ext cx="165618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Instruments in Bold </a:t>
            </a:r>
            <a:r>
              <a:rPr lang="en-US" dirty="0"/>
              <a:t>type to be </a:t>
            </a:r>
            <a:r>
              <a:rPr lang="en-US" dirty="0" smtClean="0"/>
              <a:t>operational by Aug 2023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277767"/>
              </p:ext>
            </p:extLst>
          </p:nvPr>
        </p:nvGraphicFramePr>
        <p:xfrm>
          <a:off x="251522" y="1484784"/>
          <a:ext cx="84969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n-lt"/>
                        </a:rPr>
                        <a:t>2</a:t>
                      </a:r>
                      <a:r>
                        <a:rPr lang="en-GB" sz="1600" baseline="30000" noProof="0" dirty="0" smtClean="0">
                          <a:latin typeface="+mn-lt"/>
                        </a:rPr>
                        <a:t>nd</a:t>
                      </a:r>
                      <a:r>
                        <a:rPr lang="en-GB" sz="1600" noProof="0" dirty="0" smtClean="0">
                          <a:latin typeface="+mn-lt"/>
                        </a:rPr>
                        <a:t> Annual Review Recommendation (0.5)</a:t>
                      </a:r>
                      <a:endParaRPr lang="en-GB" sz="1600" noProof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n-lt"/>
                        </a:rPr>
                        <a:t>Prioritisation of instruments within budget must ensure that the first tranche of instruments (8) is ready to deliver world-class science at the start of user operations (2023)</a:t>
                      </a:r>
                      <a:endParaRPr lang="en-GB" sz="1600" noProof="0" dirty="0">
                        <a:latin typeface="+mn-lt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83905">
            <a:off x="940623" y="3622367"/>
            <a:ext cx="60601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smtClean="0">
                <a:solidFill>
                  <a:schemeClr val="tx1">
                    <a:alpha val="15000"/>
                  </a:schemeClr>
                </a:solidFill>
              </a:rPr>
              <a:t>DRAFT</a:t>
            </a:r>
            <a:endParaRPr lang="en-US" sz="16000" dirty="0">
              <a:solidFill>
                <a:schemeClr val="tx1">
                  <a:alpha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6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Screen Shot 2016-04-07 at 19.22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844824"/>
            <a:ext cx="6480720" cy="4680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6" y="-27384"/>
            <a:ext cx="7488832" cy="1224136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Neutron Beam Instrument Draft Schedule   </a:t>
            </a:r>
            <a:br>
              <a:rPr lang="en-US" sz="2800" dirty="0" smtClean="0"/>
            </a:br>
            <a:r>
              <a:rPr lang="en-US" sz="2000" dirty="0" smtClean="0"/>
              <a:t>V1.6, 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April 2016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496" y="2754891"/>
            <a:ext cx="1926000" cy="2200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rIns="72000" rtlCol="0">
            <a:spAutoFit/>
          </a:bodyPr>
          <a:lstStyle/>
          <a:p>
            <a:r>
              <a:rPr lang="en-US" sz="1400" b="1" dirty="0" smtClean="0"/>
              <a:t>Notes; 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The </a:t>
            </a:r>
            <a:r>
              <a:rPr lang="en-US" sz="1200" dirty="0"/>
              <a:t>order of completion </a:t>
            </a:r>
            <a:r>
              <a:rPr lang="en-US" sz="1200" dirty="0" smtClean="0"/>
              <a:t>1- 8 chosen for science and deliverability</a:t>
            </a:r>
            <a:endParaRPr lang="en-US" sz="1200" dirty="0"/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Shift 9-16 to focus on 1-8 for early science success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Hot Commissioning start;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 E  ≥ 200 MeV 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P ≥ 200 kW 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January 2021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-36512" y="5445224"/>
            <a:ext cx="2016224" cy="1374698"/>
            <a:chOff x="-25024" y="3212975"/>
            <a:chExt cx="2052000" cy="13746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2000" y="3276000"/>
              <a:ext cx="474880" cy="129614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25024" y="3212975"/>
              <a:ext cx="2052000" cy="1374698"/>
              <a:chOff x="0" y="4869160"/>
              <a:chExt cx="2052000" cy="16200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0" y="4941167"/>
                <a:ext cx="1619672" cy="1432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Preliminary Design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Detailed Design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Manufacturing &amp; Procurement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Installation &amp; Integration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Hot Commissioning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Operation</a:t>
                </a:r>
                <a:endParaRPr lang="en-US" sz="8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2000" y="4869160"/>
                <a:ext cx="1980000" cy="16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979712" y="1362834"/>
            <a:ext cx="5868928" cy="5018494"/>
            <a:chOff x="1979712" y="1362834"/>
            <a:chExt cx="5868928" cy="5018494"/>
          </a:xfrm>
        </p:grpSpPr>
        <p:sp>
          <p:nvSpPr>
            <p:cNvPr id="11" name="TextBox 10"/>
            <p:cNvSpPr txBox="1"/>
            <p:nvPr/>
          </p:nvSpPr>
          <p:spPr>
            <a:xfrm>
              <a:off x="1979712" y="340983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West sector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79712" y="4777988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North sector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1720" y="5427221"/>
              <a:ext cx="720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East and South sectors</a:t>
              </a:r>
              <a:endParaRPr lang="en-US" sz="1400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131840" y="1362834"/>
              <a:ext cx="4716800" cy="553998"/>
              <a:chOff x="3131840" y="1362834"/>
              <a:chExt cx="4716800" cy="55399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131840" y="1485945"/>
                <a:ext cx="6480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1F497D">
                        <a:lumMod val="60000"/>
                        <a:lumOff val="40000"/>
                      </a:srgbClr>
                    </a:solidFill>
                  </a:rPr>
                  <a:t>Current  date</a:t>
                </a:r>
                <a:endParaRPr lang="en-US" sz="1100" dirty="0">
                  <a:solidFill>
                    <a:srgbClr val="1F497D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95936" y="1409001"/>
                <a:ext cx="72008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Early Access D01/D03</a:t>
                </a:r>
                <a:endParaRPr lang="en-US" sz="9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499992" y="1409001"/>
                <a:ext cx="648072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Full Access D01/D03</a:t>
                </a:r>
                <a:endParaRPr lang="en-US" sz="9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860032" y="1362834"/>
                <a:ext cx="91453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FF0000"/>
                    </a:solidFill>
                  </a:rPr>
                  <a:t>Beam on Target / 1</a:t>
                </a:r>
                <a:r>
                  <a:rPr lang="en-US" sz="1000" baseline="30000" dirty="0" smtClean="0">
                    <a:solidFill>
                      <a:srgbClr val="FF0000"/>
                    </a:solidFill>
                  </a:rPr>
                  <a:t>st</a:t>
                </a:r>
                <a:r>
                  <a:rPr lang="en-US" sz="1000" dirty="0" smtClean="0">
                    <a:solidFill>
                      <a:srgbClr val="FF0000"/>
                    </a:solidFill>
                  </a:rPr>
                  <a:t> spectrum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20272" y="1412776"/>
                <a:ext cx="82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008000"/>
                    </a:solidFill>
                  </a:rPr>
                  <a:t>Start User Program</a:t>
                </a:r>
                <a:endParaRPr lang="en-US" sz="1100" dirty="0">
                  <a:solidFill>
                    <a:srgbClr val="008000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5496" y="1512000"/>
            <a:ext cx="5400600" cy="1242000"/>
            <a:chOff x="35496" y="1512000"/>
            <a:chExt cx="5400600" cy="124200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5148096" y="2466000"/>
              <a:ext cx="288000" cy="288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7" name="Straight Arrow Connector 6"/>
            <p:cNvCxnSpPr>
              <a:stCxn id="27" idx="3"/>
              <a:endCxn id="4" idx="1"/>
            </p:cNvCxnSpPr>
            <p:nvPr/>
          </p:nvCxnSpPr>
          <p:spPr>
            <a:xfrm>
              <a:off x="2267744" y="1835166"/>
              <a:ext cx="2922529" cy="6730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496" y="1512000"/>
              <a:ext cx="2232248" cy="646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 smtClean="0"/>
                <a:t>Commissioning of test beam       – to demonstrate performance and inform instrument projects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220135" y="1481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580112" y="1362834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Start Hot Commission 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User instruments</a:t>
            </a:r>
            <a:endParaRPr lang="en-US" sz="1000" dirty="0">
              <a:solidFill>
                <a:srgbClr val="FF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83200" y="6392367"/>
            <a:ext cx="5609280" cy="276999"/>
            <a:chOff x="3283200" y="6392361"/>
            <a:chExt cx="5609280" cy="276999"/>
          </a:xfrm>
        </p:grpSpPr>
        <p:sp>
          <p:nvSpPr>
            <p:cNvPr id="34" name="TextBox 33"/>
            <p:cNvSpPr txBox="1"/>
            <p:nvPr/>
          </p:nvSpPr>
          <p:spPr>
            <a:xfrm>
              <a:off x="3347864" y="6392361"/>
              <a:ext cx="55446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2016       2017       2018      2019       2020       2021       2022      2023       2024       2025</a:t>
              </a:r>
              <a:endParaRPr lang="en-US" sz="1200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283200" y="6408000"/>
              <a:ext cx="5432400" cy="180000"/>
              <a:chOff x="3283200" y="6408000"/>
              <a:chExt cx="5432400" cy="180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283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30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37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91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461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048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54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08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320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172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715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6902896" y="6525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1683905">
            <a:off x="3082339" y="3126389"/>
            <a:ext cx="60601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smtClean="0">
                <a:solidFill>
                  <a:schemeClr val="tx1">
                    <a:alpha val="15000"/>
                  </a:schemeClr>
                </a:solidFill>
              </a:rPr>
              <a:t>DRAFT</a:t>
            </a:r>
            <a:endParaRPr lang="en-US" sz="16000" dirty="0">
              <a:solidFill>
                <a:schemeClr val="tx1">
                  <a:alpha val="1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09782" y="692783"/>
            <a:ext cx="3093114" cy="1277358"/>
            <a:chOff x="3809782" y="692783"/>
            <a:chExt cx="3093114" cy="1277358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3809782" y="1312828"/>
              <a:ext cx="1964786" cy="65731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81061" y="692783"/>
              <a:ext cx="1521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Currently under review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00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0094CA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6752</TotalTime>
  <Words>1403</Words>
  <Application>Microsoft Macintosh PowerPoint</Application>
  <PresentationFormat>On-screen Show (4:3)</PresentationFormat>
  <Paragraphs>302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Default</vt:lpstr>
      <vt:lpstr>Office-tema</vt:lpstr>
      <vt:lpstr>1_Office-tema</vt:lpstr>
      <vt:lpstr>2_Office Theme</vt:lpstr>
      <vt:lpstr>3_Office-tema</vt:lpstr>
      <vt:lpstr>ESS Core Powerpoint</vt:lpstr>
      <vt:lpstr>Office Theme</vt:lpstr>
      <vt:lpstr>MIRACLES Scope Setting  Welcome and meeting objectives</vt:lpstr>
      <vt:lpstr>ESS Project Scope on Instruments  Neutron Scattering Systems (NSS)</vt:lpstr>
      <vt:lpstr>NSS Project: Priorities for 2016</vt:lpstr>
      <vt:lpstr>PowerPoint Presentation</vt:lpstr>
      <vt:lpstr>Procedure for decisions on Construction of Instruments </vt:lpstr>
      <vt:lpstr>The ESS Neutron Instruments revised layout (June 2016)</vt:lpstr>
      <vt:lpstr>PowerPoint Presentation</vt:lpstr>
      <vt:lpstr>Potential order of commencement of operation of first 8 instruments (August 2023)</vt:lpstr>
      <vt:lpstr>Neutron Beam Instrument Draft Schedule    V1.6, 7th April 2016</vt:lpstr>
      <vt:lpstr>Scope-Setting Meeting</vt:lpstr>
      <vt:lpstr>Objectives for this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ESS User</cp:lastModifiedBy>
  <cp:revision>425</cp:revision>
  <cp:lastPrinted>2016-07-20T04:38:31Z</cp:lastPrinted>
  <dcterms:modified xsi:type="dcterms:W3CDTF">2016-10-20T17:43:08Z</dcterms:modified>
</cp:coreProperties>
</file>