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89" r:id="rId5"/>
    <p:sldId id="282" r:id="rId6"/>
    <p:sldId id="283" r:id="rId7"/>
    <p:sldId id="284" r:id="rId8"/>
    <p:sldId id="287" r:id="rId9"/>
    <p:sldId id="267" r:id="rId10"/>
    <p:sldId id="270" r:id="rId11"/>
    <p:sldId id="285" r:id="rId12"/>
    <p:sldId id="271" r:id="rId13"/>
    <p:sldId id="286" r:id="rId14"/>
    <p:sldId id="272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42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918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13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04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557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989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7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01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70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31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96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C22A-4504-4E3E-91E4-F26D1FF42A4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25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45261" y="383840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30689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MIRACLES SCOPE (2/2)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9455" y="383840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pectrometer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otion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Control,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Detectors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beam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monitors</a:t>
            </a:r>
            <a:endParaRPr lang="es-ES_tradnl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958012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Spectrometer</a:t>
            </a:r>
            <a:r>
              <a:rPr lang="es-ES_tradnl" dirty="0" smtClean="0"/>
              <a:t> </a:t>
            </a:r>
            <a:r>
              <a:rPr lang="es-ES_tradnl" dirty="0" err="1" smtClean="0"/>
              <a:t>detectors</a:t>
            </a:r>
            <a:r>
              <a:rPr lang="es-ES_tradnl" dirty="0" smtClean="0"/>
              <a:t>:</a:t>
            </a: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³He </a:t>
            </a:r>
            <a:r>
              <a:rPr lang="es-ES_tradnl" dirty="0" err="1" smtClean="0"/>
              <a:t>tubes</a:t>
            </a:r>
            <a:r>
              <a:rPr lang="es-ES_tradnl" dirty="0" smtClean="0"/>
              <a:t>. </a:t>
            </a:r>
            <a:r>
              <a:rPr lang="es-ES_tradnl" dirty="0" err="1" smtClean="0"/>
              <a:t>Source</a:t>
            </a:r>
            <a:r>
              <a:rPr lang="es-ES_tradnl" dirty="0" smtClean="0"/>
              <a:t>: Toshiba.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326.7 k€</a:t>
            </a:r>
            <a:r>
              <a:rPr lang="es-ES_tradnl" dirty="0" smtClean="0"/>
              <a:t>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 (150 </a:t>
            </a:r>
            <a:r>
              <a:rPr lang="es-ES_tradnl" dirty="0" err="1" smtClean="0"/>
              <a:t>tubes</a:t>
            </a:r>
            <a:r>
              <a:rPr lang="es-ES_tradnl" dirty="0" smtClean="0"/>
              <a:t>).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275.2 k€</a:t>
            </a:r>
            <a:r>
              <a:rPr lang="es-ES_tradnl" dirty="0" smtClean="0"/>
              <a:t>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2 (120 </a:t>
            </a:r>
            <a:r>
              <a:rPr lang="es-ES_tradnl" dirty="0" err="1" smtClean="0"/>
              <a:t>tubes</a:t>
            </a:r>
            <a:r>
              <a:rPr lang="es-ES_tradnl" dirty="0" smtClean="0"/>
              <a:t>).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117.8 k€</a:t>
            </a:r>
            <a:r>
              <a:rPr lang="es-ES_tradnl" dirty="0" smtClean="0"/>
              <a:t>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1 (30 </a:t>
            </a:r>
            <a:r>
              <a:rPr lang="es-ES_tradnl" dirty="0" err="1" smtClean="0"/>
              <a:t>tubes</a:t>
            </a:r>
            <a:r>
              <a:rPr lang="es-ES_tradnl" dirty="0" smtClean="0"/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supplies</a:t>
            </a:r>
            <a:r>
              <a:rPr lang="es-ES_tradnl" dirty="0" smtClean="0"/>
              <a:t> and cables. </a:t>
            </a:r>
            <a:r>
              <a:rPr lang="es-ES_tradnl" dirty="0" err="1"/>
              <a:t>Source</a:t>
            </a:r>
            <a:r>
              <a:rPr lang="es-ES_tradnl" dirty="0"/>
              <a:t>: </a:t>
            </a:r>
            <a:r>
              <a:rPr lang="es-ES_tradnl" dirty="0" smtClean="0"/>
              <a:t>CAEN </a:t>
            </a:r>
            <a:r>
              <a:rPr lang="es-ES_tradnl" dirty="0" err="1" smtClean="0"/>
              <a:t>quotation</a:t>
            </a:r>
            <a:r>
              <a:rPr lang="es-ES_tradnl" dirty="0" smtClean="0"/>
              <a:t>.</a:t>
            </a:r>
            <a:endParaRPr lang="es-ES_tradnl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50.26 </a:t>
            </a:r>
            <a:r>
              <a:rPr lang="es-ES_tradnl" b="1" dirty="0"/>
              <a:t>k€</a:t>
            </a:r>
            <a:r>
              <a:rPr lang="es-ES_tradnl" dirty="0"/>
              <a:t> in </a:t>
            </a:r>
            <a:r>
              <a:rPr lang="es-ES_tradnl" dirty="0" err="1"/>
              <a:t>configuration</a:t>
            </a:r>
            <a:r>
              <a:rPr lang="es-ES_tradnl" dirty="0"/>
              <a:t> </a:t>
            </a:r>
            <a:r>
              <a:rPr lang="es-ES_tradnl" dirty="0" smtClean="0"/>
              <a:t>3.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40.4 </a:t>
            </a:r>
            <a:r>
              <a:rPr lang="es-ES_tradnl" b="1" dirty="0"/>
              <a:t>k€</a:t>
            </a:r>
            <a:r>
              <a:rPr lang="es-ES_tradnl" dirty="0"/>
              <a:t> in </a:t>
            </a:r>
            <a:r>
              <a:rPr lang="es-ES_tradnl" dirty="0" err="1"/>
              <a:t>configuration</a:t>
            </a:r>
            <a:r>
              <a:rPr lang="es-ES_tradnl" dirty="0"/>
              <a:t> </a:t>
            </a:r>
            <a:r>
              <a:rPr lang="es-ES_tradnl" dirty="0" smtClean="0"/>
              <a:t>2.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13.8 </a:t>
            </a:r>
            <a:r>
              <a:rPr lang="es-ES_tradnl" b="1" dirty="0"/>
              <a:t>k€</a:t>
            </a:r>
            <a:r>
              <a:rPr lang="es-ES_tradnl" dirty="0"/>
              <a:t> in </a:t>
            </a:r>
            <a:r>
              <a:rPr lang="es-ES_tradnl" dirty="0" err="1"/>
              <a:t>configuration</a:t>
            </a:r>
            <a:r>
              <a:rPr lang="es-ES_tradnl" dirty="0"/>
              <a:t> </a:t>
            </a:r>
            <a:r>
              <a:rPr lang="es-ES_tradnl" dirty="0" smtClean="0"/>
              <a:t>1.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s-ES_tradn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Difractometer</a:t>
            </a:r>
            <a:r>
              <a:rPr lang="es-ES_tradnl" dirty="0" smtClean="0"/>
              <a:t> </a:t>
            </a:r>
            <a:r>
              <a:rPr lang="es-ES_tradnl" dirty="0" err="1" smtClean="0"/>
              <a:t>detectors</a:t>
            </a:r>
            <a:r>
              <a:rPr lang="es-ES_tradnl" dirty="0" smtClean="0"/>
              <a:t>. </a:t>
            </a:r>
            <a:endParaRPr lang="es-ES_tradnl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90 k€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30 ³He </a:t>
            </a:r>
            <a:r>
              <a:rPr lang="es-ES_tradnl" dirty="0" err="1" smtClean="0"/>
              <a:t>tubes</a:t>
            </a:r>
            <a:r>
              <a:rPr lang="es-ES_tradnl" dirty="0" smtClean="0"/>
              <a:t>. </a:t>
            </a:r>
            <a:r>
              <a:rPr lang="es-ES_tradnl" dirty="0" err="1" smtClean="0"/>
              <a:t>Source</a:t>
            </a:r>
            <a:r>
              <a:rPr lang="es-ES_tradnl" dirty="0" smtClean="0"/>
              <a:t>: Toshiba.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7.96 k€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supplies</a:t>
            </a:r>
            <a:r>
              <a:rPr lang="es-ES_tradnl" dirty="0" smtClean="0"/>
              <a:t> and cables. </a:t>
            </a:r>
            <a:r>
              <a:rPr lang="es-ES_tradnl" dirty="0" err="1" smtClean="0"/>
              <a:t>Source</a:t>
            </a:r>
            <a:r>
              <a:rPr lang="es-ES_tradnl" dirty="0" smtClean="0"/>
              <a:t>: CAEN </a:t>
            </a:r>
            <a:r>
              <a:rPr lang="es-ES_tradnl" dirty="0" err="1" smtClean="0"/>
              <a:t>quotation</a:t>
            </a:r>
            <a:r>
              <a:rPr lang="es-ES_tradnl" dirty="0" smtClean="0"/>
              <a:t> + cables.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Detector </a:t>
            </a:r>
            <a:r>
              <a:rPr lang="es-ES_tradnl" dirty="0" err="1" smtClean="0"/>
              <a:t>electronics</a:t>
            </a:r>
            <a:r>
              <a:rPr lang="es-ES_tradnl" dirty="0" smtClean="0"/>
              <a:t>. </a:t>
            </a:r>
            <a:r>
              <a:rPr lang="es-ES_tradnl" dirty="0" err="1"/>
              <a:t>Source</a:t>
            </a:r>
            <a:r>
              <a:rPr lang="es-ES_tradnl" dirty="0" smtClean="0"/>
              <a:t>: ESS.</a:t>
            </a:r>
            <a:endParaRPr lang="es-ES_tradnl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160 k€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back </a:t>
            </a:r>
            <a:r>
              <a:rPr lang="es-ES_tradnl" dirty="0" err="1" smtClean="0"/>
              <a:t>end</a:t>
            </a:r>
            <a:r>
              <a:rPr lang="es-ES_tradnl" dirty="0" smtClean="0"/>
              <a:t> </a:t>
            </a:r>
            <a:r>
              <a:rPr lang="es-ES_tradnl" dirty="0" err="1" smtClean="0"/>
              <a:t>electronics</a:t>
            </a:r>
            <a:r>
              <a:rPr lang="es-ES_tradnl" dirty="0" smtClean="0"/>
              <a:t>. </a:t>
            </a:r>
            <a:r>
              <a:rPr lang="es-ES_tradnl" dirty="0" err="1" smtClean="0"/>
              <a:t>Assumed</a:t>
            </a:r>
            <a:r>
              <a:rPr lang="es-ES_tradnl" dirty="0" smtClean="0"/>
              <a:t> a </a:t>
            </a:r>
            <a:r>
              <a:rPr lang="es-ES_tradnl" dirty="0" err="1" smtClean="0"/>
              <a:t>fixed</a:t>
            </a:r>
            <a:r>
              <a:rPr lang="es-ES_tradnl" dirty="0" smtClean="0"/>
              <a:t> </a:t>
            </a:r>
            <a:r>
              <a:rPr lang="es-ES_tradnl" dirty="0" err="1" smtClean="0"/>
              <a:t>cost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3 </a:t>
            </a:r>
            <a:r>
              <a:rPr lang="es-ES_tradnl" dirty="0" err="1" smtClean="0"/>
              <a:t>configurations</a:t>
            </a:r>
            <a:r>
              <a:rPr lang="es-ES_tradnl" dirty="0" smtClean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Front </a:t>
            </a:r>
            <a:r>
              <a:rPr lang="es-ES_tradnl" dirty="0" err="1" smtClean="0"/>
              <a:t>end</a:t>
            </a:r>
            <a:r>
              <a:rPr lang="es-ES_tradnl" dirty="0" smtClean="0"/>
              <a:t> </a:t>
            </a:r>
            <a:r>
              <a:rPr lang="es-ES_tradnl" dirty="0" err="1" smtClean="0"/>
              <a:t>electronics</a:t>
            </a:r>
            <a:r>
              <a:rPr lang="es-ES_tradnl" dirty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considered</a:t>
            </a:r>
            <a:r>
              <a:rPr lang="es-ES_tradnl" dirty="0" smtClean="0"/>
              <a:t> in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budget</a:t>
            </a:r>
            <a:r>
              <a:rPr lang="es-ES_tradnl" dirty="0" smtClean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Necessary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discuss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missing</a:t>
            </a:r>
            <a:r>
              <a:rPr lang="es-ES_tradnl" dirty="0" smtClean="0"/>
              <a:t> </a:t>
            </a:r>
            <a:r>
              <a:rPr lang="es-ES_tradnl" dirty="0" err="1" smtClean="0"/>
              <a:t>regarding</a:t>
            </a:r>
            <a:r>
              <a:rPr lang="es-ES_tradnl" dirty="0" smtClean="0"/>
              <a:t> detector </a:t>
            </a:r>
            <a:r>
              <a:rPr lang="es-ES_tradnl" dirty="0" err="1" smtClean="0"/>
              <a:t>electronics</a:t>
            </a:r>
            <a:r>
              <a:rPr lang="es-ES_tradnl" dirty="0" smtClean="0"/>
              <a:t> (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quotation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b="1" dirty="0" smtClean="0"/>
              <a:t>BASIS</a:t>
            </a:r>
            <a:r>
              <a:rPr lang="es-ES_tradnl" dirty="0" smtClean="0"/>
              <a:t> </a:t>
            </a:r>
            <a:r>
              <a:rPr lang="es-ES_tradnl" dirty="0" err="1" smtClean="0"/>
              <a:t>spectrometer</a:t>
            </a:r>
            <a:r>
              <a:rPr lang="es-ES_tradnl" dirty="0" smtClean="0"/>
              <a:t> </a:t>
            </a:r>
            <a:r>
              <a:rPr lang="es-ES_tradnl" dirty="0" err="1" smtClean="0"/>
              <a:t>detectors</a:t>
            </a:r>
            <a:r>
              <a:rPr lang="es-ES_tradnl" dirty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273.2k€). </a:t>
            </a:r>
            <a:endParaRPr lang="es-ES_tradnl" dirty="0"/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8044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Detectors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beam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monitors</a:t>
            </a:r>
            <a:endParaRPr lang="es-ES_tradnl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958012"/>
            <a:ext cx="8280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PSD </a:t>
            </a:r>
            <a:r>
              <a:rPr lang="es-ES_tradnl" dirty="0" err="1" smtClean="0"/>
              <a:t>Beam</a:t>
            </a:r>
            <a:r>
              <a:rPr lang="es-ES_tradnl" dirty="0" smtClean="0"/>
              <a:t> </a:t>
            </a:r>
            <a:r>
              <a:rPr lang="es-ES_tradnl" dirty="0" err="1" smtClean="0"/>
              <a:t>monitors</a:t>
            </a:r>
            <a:r>
              <a:rPr lang="es-ES_tradnl" dirty="0" smtClean="0"/>
              <a:t>. 7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3. </a:t>
            </a:r>
            <a:r>
              <a:rPr lang="es-ES_tradnl" dirty="0" err="1" smtClean="0"/>
              <a:t>Quotation</a:t>
            </a:r>
            <a:r>
              <a:rPr lang="es-ES_tradnl" dirty="0" smtClean="0"/>
              <a:t>: </a:t>
            </a:r>
            <a:r>
              <a:rPr lang="es-ES_tradnl" b="1" dirty="0" smtClean="0"/>
              <a:t>30 k€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. </a:t>
            </a:r>
            <a:r>
              <a:rPr lang="es-ES_tradnl" dirty="0" err="1" smtClean="0"/>
              <a:t>Source</a:t>
            </a:r>
            <a:r>
              <a:rPr lang="es-ES_tradnl" dirty="0" smtClean="0"/>
              <a:t>: ESS</a:t>
            </a:r>
          </a:p>
          <a:p>
            <a:endParaRPr lang="es-ES_tradnl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PWD chopper </a:t>
            </a:r>
            <a:r>
              <a:rPr lang="es-ES_tradnl" dirty="0" err="1" smtClean="0"/>
              <a:t>pair</a:t>
            </a:r>
            <a:r>
              <a:rPr lang="es-ES_tradnl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PS chopper </a:t>
            </a:r>
            <a:r>
              <a:rPr lang="es-ES_tradnl" dirty="0" err="1" smtClean="0"/>
              <a:t>pair</a:t>
            </a:r>
            <a:r>
              <a:rPr lang="es-ES_tradnl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Chopper 5.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Chopper 6.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Chopper 7.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guide </a:t>
            </a:r>
            <a:r>
              <a:rPr lang="es-ES_tradnl" dirty="0" err="1" smtClean="0"/>
              <a:t>exit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sample</a:t>
            </a:r>
            <a:r>
              <a:rPr lang="es-ES_tradnl" dirty="0" smtClean="0"/>
              <a:t>.</a:t>
            </a:r>
            <a:endParaRPr lang="es-ES_tradnl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sample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8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Motion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Control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66466"/>
              </p:ext>
            </p:extLst>
          </p:nvPr>
        </p:nvGraphicFramePr>
        <p:xfrm>
          <a:off x="323528" y="2564904"/>
          <a:ext cx="8579295" cy="3185236"/>
        </p:xfrm>
        <a:graphic>
          <a:graphicData uri="http://schemas.openxmlformats.org/drawingml/2006/table">
            <a:tbl>
              <a:tblPr/>
              <a:tblGrid>
                <a:gridCol w="415060"/>
                <a:gridCol w="913133"/>
                <a:gridCol w="1892675"/>
                <a:gridCol w="307144"/>
                <a:gridCol w="373554"/>
                <a:gridCol w="265639"/>
                <a:gridCol w="365253"/>
                <a:gridCol w="249036"/>
                <a:gridCol w="307144"/>
                <a:gridCol w="431663"/>
                <a:gridCol w="431663"/>
                <a:gridCol w="373554"/>
                <a:gridCol w="373554"/>
                <a:gridCol w="193003"/>
                <a:gridCol w="290542"/>
                <a:gridCol w="290542"/>
                <a:gridCol w="417136"/>
                <a:gridCol w="315446"/>
                <a:gridCol w="373554"/>
              </a:tblGrid>
              <a:tr h="300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Axis Number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 Description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Element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Custom /    Off The Shelf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Axis description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Type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Actuator Type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 (mm/°)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 (mm/°)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Precision / Repeatability (mm/°)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Encoder Type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Synch' with other axis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Synch' with signals / sensors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Load (Kg)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/ Torque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Acceleration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Brake Required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or Removable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Slit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Slit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Z2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Slit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Slit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Y2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Positioner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detector array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detector array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 filter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Radial Collimator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2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3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4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5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6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975" marR="5975" marT="59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7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13.6.16.X.X.X- 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95801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Preliminary</a:t>
            </a:r>
            <a:r>
              <a:rPr lang="es-ES_tradnl" dirty="0" smtClean="0"/>
              <a:t> </a:t>
            </a:r>
            <a:r>
              <a:rPr lang="es-ES_tradnl" dirty="0" err="1" smtClean="0"/>
              <a:t>elaboration</a:t>
            </a:r>
            <a:r>
              <a:rPr lang="es-ES_tradnl" dirty="0" smtClean="0"/>
              <a:t> of </a:t>
            </a:r>
            <a:r>
              <a:rPr lang="es-ES_tradnl" dirty="0" err="1" smtClean="0"/>
              <a:t>Table</a:t>
            </a:r>
            <a:r>
              <a:rPr lang="es-ES_tradnl" dirty="0" smtClean="0"/>
              <a:t> of </a:t>
            </a:r>
            <a:r>
              <a:rPr lang="es-ES_tradnl" dirty="0" err="1" smtClean="0"/>
              <a:t>Motion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21 axis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3; 16 axis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2; 12 axis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Sent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 Federico Rojas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quotation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Added</a:t>
            </a:r>
            <a:r>
              <a:rPr lang="es-ES_tradnl" dirty="0" smtClean="0"/>
              <a:t> 1k€/axis </a:t>
            </a:r>
            <a:r>
              <a:rPr lang="es-ES_tradnl" dirty="0" err="1" smtClean="0"/>
              <a:t>for</a:t>
            </a:r>
            <a:r>
              <a:rPr lang="es-ES_tradnl" dirty="0" smtClean="0"/>
              <a:t> motor and </a:t>
            </a:r>
            <a:r>
              <a:rPr lang="es-ES_tradnl" dirty="0" err="1" smtClean="0"/>
              <a:t>encoder</a:t>
            </a:r>
            <a:r>
              <a:rPr lang="es-ES_tradnl" dirty="0" smtClean="0"/>
              <a:t> (</a:t>
            </a:r>
            <a:r>
              <a:rPr lang="es-ES_tradnl" dirty="0" err="1" smtClean="0"/>
              <a:t>not</a:t>
            </a:r>
            <a:r>
              <a:rPr lang="es-ES_tradnl" dirty="0" smtClean="0"/>
              <a:t> MC </a:t>
            </a:r>
            <a:r>
              <a:rPr lang="es-ES_tradnl" dirty="0" err="1" smtClean="0"/>
              <a:t>budget</a:t>
            </a:r>
            <a:r>
              <a:rPr lang="es-ES_tradnl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>
                <a:solidFill>
                  <a:srgbClr val="FF0000"/>
                </a:solidFill>
              </a:rPr>
              <a:t>Modifications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came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after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scope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setting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report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was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uploaded</a:t>
            </a:r>
            <a:r>
              <a:rPr lang="es-ES_tradnl" dirty="0" smtClean="0">
                <a:solidFill>
                  <a:srgbClr val="FF0000"/>
                </a:solidFill>
              </a:rPr>
              <a:t>. </a:t>
            </a:r>
          </a:p>
          <a:p>
            <a:endParaRPr lang="es-ES_tradn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Motion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Control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95801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s-ES_tradnl" dirty="0" err="1" smtClean="0"/>
              <a:t>Configuration</a:t>
            </a:r>
            <a:r>
              <a:rPr lang="es-ES_tradnl" dirty="0" smtClean="0"/>
              <a:t> 3 = </a:t>
            </a:r>
            <a:r>
              <a:rPr lang="es-ES_tradnl" b="1" dirty="0" smtClean="0"/>
              <a:t>138.573 </a:t>
            </a:r>
            <a:r>
              <a:rPr lang="es-ES_tradnl" b="1" dirty="0"/>
              <a:t>k€</a:t>
            </a:r>
            <a:r>
              <a:rPr lang="es-ES_tradnl" dirty="0"/>
              <a:t> </a:t>
            </a:r>
            <a:r>
              <a:rPr lang="es-ES_tradnl" dirty="0" err="1"/>
              <a:t>according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Feredico</a:t>
            </a:r>
            <a:r>
              <a:rPr lang="es-ES_tradnl" dirty="0"/>
              <a:t> </a:t>
            </a:r>
            <a:r>
              <a:rPr lang="es-ES_tradnl" dirty="0" smtClean="0"/>
              <a:t>Rojas.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209.158 k€</a:t>
            </a:r>
            <a:r>
              <a:rPr lang="es-ES_tradnl" dirty="0" smtClean="0">
                <a:solidFill>
                  <a:srgbClr val="FF0000"/>
                </a:solidFill>
              </a:rPr>
              <a:t>.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17.4 k€</a:t>
            </a:r>
            <a:r>
              <a:rPr lang="es-ES_tradnl" dirty="0" smtClean="0"/>
              <a:t> of Project Management and </a:t>
            </a:r>
            <a:r>
              <a:rPr lang="es-ES_tradnl" dirty="0" err="1" smtClean="0"/>
              <a:t>Integration</a:t>
            </a:r>
            <a:r>
              <a:rPr lang="es-ES_tradnl" dirty="0" smtClean="0"/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41.7 k€</a:t>
            </a:r>
            <a:r>
              <a:rPr lang="es-ES_tradnl" dirty="0" smtClean="0"/>
              <a:t> of </a:t>
            </a:r>
            <a:r>
              <a:rPr lang="es-ES_tradnl" dirty="0" err="1" smtClean="0"/>
              <a:t>Design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59.952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39.494 k€</a:t>
            </a:r>
            <a:r>
              <a:rPr lang="es-ES_tradnl" dirty="0" smtClean="0"/>
              <a:t> of </a:t>
            </a:r>
            <a:r>
              <a:rPr lang="es-ES_tradnl" dirty="0" err="1" smtClean="0"/>
              <a:t>Procurement</a:t>
            </a:r>
            <a:r>
              <a:rPr lang="es-ES_tradnl" dirty="0" smtClean="0"/>
              <a:t> and </a:t>
            </a:r>
            <a:r>
              <a:rPr lang="es-ES_tradnl" dirty="0" err="1" smtClean="0"/>
              <a:t>Fabrication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90.409 k€</a:t>
            </a:r>
            <a:r>
              <a:rPr lang="es-ES_tradnl" dirty="0" smtClean="0">
                <a:solidFill>
                  <a:srgbClr val="FF0000"/>
                </a:solidFill>
              </a:rPr>
              <a:t>. </a:t>
            </a:r>
            <a:endParaRPr lang="es-ES_tradnl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5.995 k€</a:t>
            </a:r>
            <a:r>
              <a:rPr lang="es-ES_tradnl" dirty="0" smtClean="0"/>
              <a:t> of </a:t>
            </a:r>
            <a:r>
              <a:rPr lang="es-ES_tradnl" dirty="0" err="1" smtClean="0"/>
              <a:t>Installation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6.263 k€.</a:t>
            </a:r>
            <a:endParaRPr lang="es-ES_tradnl" b="1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33.984 k€</a:t>
            </a:r>
            <a:r>
              <a:rPr lang="es-ES_tradnl" dirty="0" smtClean="0"/>
              <a:t> of </a:t>
            </a:r>
            <a:r>
              <a:rPr lang="es-ES_tradnl" dirty="0" err="1" smtClean="0"/>
              <a:t>Cold</a:t>
            </a:r>
            <a:r>
              <a:rPr lang="es-ES_tradnl" dirty="0" smtClean="0"/>
              <a:t> </a:t>
            </a:r>
            <a:r>
              <a:rPr lang="es-ES_tradnl" dirty="0" err="1" smtClean="0"/>
              <a:t>Commissioning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35.134 k€.</a:t>
            </a:r>
          </a:p>
          <a:p>
            <a:endParaRPr lang="es-ES_tradnl" dirty="0" smtClean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708920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s-ES_tradnl" dirty="0" err="1" smtClean="0"/>
              <a:t>Configuration</a:t>
            </a:r>
            <a:r>
              <a:rPr lang="es-ES_tradnl" dirty="0" smtClean="0"/>
              <a:t> 2 = </a:t>
            </a:r>
            <a:r>
              <a:rPr lang="es-ES_tradnl" b="1" dirty="0" smtClean="0"/>
              <a:t>116.313 </a:t>
            </a:r>
            <a:r>
              <a:rPr lang="es-ES_tradnl" b="1" dirty="0"/>
              <a:t>k€</a:t>
            </a:r>
            <a:r>
              <a:rPr lang="es-ES_tradnl" dirty="0"/>
              <a:t> </a:t>
            </a:r>
            <a:r>
              <a:rPr lang="es-ES_tradnl" dirty="0" err="1"/>
              <a:t>according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Feredico</a:t>
            </a:r>
            <a:r>
              <a:rPr lang="es-ES_tradnl" dirty="0"/>
              <a:t> </a:t>
            </a:r>
            <a:r>
              <a:rPr lang="es-ES_tradnl" dirty="0" smtClean="0"/>
              <a:t>Rojas.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185.279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17.4 k€</a:t>
            </a:r>
            <a:r>
              <a:rPr lang="es-ES_tradnl" dirty="0" smtClean="0"/>
              <a:t> of Project Management and </a:t>
            </a:r>
            <a:r>
              <a:rPr lang="es-ES_tradnl" dirty="0" err="1" smtClean="0"/>
              <a:t>Integration</a:t>
            </a:r>
            <a:r>
              <a:rPr lang="es-ES_tradnl" dirty="0" smtClean="0"/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36.312 k€</a:t>
            </a:r>
            <a:r>
              <a:rPr lang="es-ES_tradnl" dirty="0" smtClean="0"/>
              <a:t> of </a:t>
            </a:r>
            <a:r>
              <a:rPr lang="es-ES_tradnl" dirty="0" err="1" smtClean="0"/>
              <a:t>Design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53.95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29.373 k€</a:t>
            </a:r>
            <a:r>
              <a:rPr lang="es-ES_tradnl" dirty="0" smtClean="0"/>
              <a:t> of </a:t>
            </a:r>
            <a:r>
              <a:rPr lang="es-ES_tradnl" dirty="0" err="1" smtClean="0"/>
              <a:t>Procurement</a:t>
            </a:r>
            <a:r>
              <a:rPr lang="es-ES_tradnl" dirty="0" smtClean="0"/>
              <a:t> and </a:t>
            </a:r>
            <a:r>
              <a:rPr lang="es-ES_tradnl" dirty="0" err="1" smtClean="0"/>
              <a:t>Fabrication</a:t>
            </a:r>
            <a:r>
              <a:rPr lang="es-ES_tradnl" dirty="0" smtClean="0">
                <a:solidFill>
                  <a:srgbClr val="FF0000"/>
                </a:solidFill>
              </a:rPr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80.046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  <a:endParaRPr lang="es-ES_tradnl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4.65 k€</a:t>
            </a:r>
            <a:r>
              <a:rPr lang="es-ES_tradnl" dirty="0" smtClean="0"/>
              <a:t> of </a:t>
            </a:r>
            <a:r>
              <a:rPr lang="es-ES_tradnl" dirty="0" err="1" smtClean="0"/>
              <a:t>Installation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4.768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  <a:endParaRPr lang="es-ES_tradnl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28.578 k€</a:t>
            </a:r>
            <a:r>
              <a:rPr lang="es-ES_tradnl" dirty="0" smtClean="0"/>
              <a:t> of </a:t>
            </a:r>
            <a:r>
              <a:rPr lang="es-ES_tradnl" dirty="0" err="1" smtClean="0"/>
              <a:t>Cold</a:t>
            </a:r>
            <a:r>
              <a:rPr lang="es-ES_tradnl" dirty="0" smtClean="0"/>
              <a:t> </a:t>
            </a:r>
            <a:r>
              <a:rPr lang="es-ES_tradnl" dirty="0" err="1" smtClean="0"/>
              <a:t>Commissioning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29.115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endParaRPr lang="es-ES_tradnl" dirty="0" smtClean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355" y="450912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s-ES_tradnl" dirty="0" err="1" smtClean="0"/>
              <a:t>Configuration</a:t>
            </a:r>
            <a:r>
              <a:rPr lang="es-ES_tradnl" dirty="0" smtClean="0"/>
              <a:t> 1 = </a:t>
            </a:r>
            <a:r>
              <a:rPr lang="es-ES_tradnl" b="1" dirty="0" smtClean="0"/>
              <a:t>103.193 </a:t>
            </a:r>
            <a:r>
              <a:rPr lang="es-ES_tradnl" b="1" dirty="0"/>
              <a:t>k€</a:t>
            </a:r>
            <a:r>
              <a:rPr lang="es-ES_tradnl" dirty="0"/>
              <a:t> </a:t>
            </a:r>
            <a:r>
              <a:rPr lang="es-ES_tradnl" dirty="0" err="1"/>
              <a:t>according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Feredico</a:t>
            </a:r>
            <a:r>
              <a:rPr lang="es-ES_tradnl" dirty="0"/>
              <a:t> </a:t>
            </a:r>
            <a:r>
              <a:rPr lang="es-ES_tradnl" dirty="0" smtClean="0"/>
              <a:t>Rojas.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>
                <a:solidFill>
                  <a:srgbClr val="FF0000"/>
                </a:solidFill>
              </a:rPr>
              <a:t>125.696 k€</a:t>
            </a:r>
            <a:r>
              <a:rPr lang="es-ES_tradnl" dirty="0">
                <a:solidFill>
                  <a:srgbClr val="FF0000"/>
                </a:solidFill>
              </a:rPr>
              <a:t>. </a:t>
            </a:r>
            <a:endParaRPr lang="es-ES_tradnl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17.4 k€</a:t>
            </a:r>
            <a:r>
              <a:rPr lang="es-ES_tradnl" dirty="0" smtClean="0"/>
              <a:t> of Project Management and </a:t>
            </a:r>
            <a:r>
              <a:rPr lang="es-ES_tradnl" dirty="0" err="1" smtClean="0"/>
              <a:t>Integration</a:t>
            </a:r>
            <a:r>
              <a:rPr lang="es-ES_tradnl" dirty="0" smtClean="0"/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31.357 k€</a:t>
            </a:r>
            <a:r>
              <a:rPr lang="es-ES_tradnl" dirty="0" smtClean="0"/>
              <a:t> of </a:t>
            </a:r>
            <a:r>
              <a:rPr lang="es-ES_tradnl" dirty="0" err="1" smtClean="0"/>
              <a:t>Design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37.057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27.424 k€</a:t>
            </a:r>
            <a:r>
              <a:rPr lang="es-ES_tradnl" dirty="0" smtClean="0"/>
              <a:t> of </a:t>
            </a:r>
            <a:r>
              <a:rPr lang="es-ES_tradnl" dirty="0" err="1" smtClean="0"/>
              <a:t>Procurement</a:t>
            </a:r>
            <a:r>
              <a:rPr lang="es-ES_tradnl" dirty="0" smtClean="0"/>
              <a:t> and </a:t>
            </a:r>
            <a:r>
              <a:rPr lang="es-ES_tradnl" dirty="0" err="1" smtClean="0"/>
              <a:t>Fabrication</a:t>
            </a:r>
            <a:r>
              <a:rPr lang="es-ES_tradnl" dirty="0" smtClean="0"/>
              <a:t>. </a:t>
            </a:r>
            <a:r>
              <a:rPr lang="es-ES_tradnl" dirty="0" err="1" smtClean="0">
                <a:solidFill>
                  <a:srgbClr val="FF0000"/>
                </a:solidFill>
              </a:rPr>
              <a:t>Currently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44.244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  <a:endParaRPr lang="es-ES_tradnl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3.413 k€</a:t>
            </a:r>
            <a:r>
              <a:rPr lang="es-ES_tradnl" dirty="0" smtClean="0"/>
              <a:t> of </a:t>
            </a:r>
            <a:r>
              <a:rPr lang="es-ES_tradnl" dirty="0" err="1" smtClean="0"/>
              <a:t>Installation</a:t>
            </a:r>
            <a:r>
              <a:rPr lang="es-ES_tradnl" dirty="0" smtClean="0"/>
              <a:t>. </a:t>
            </a:r>
            <a:r>
              <a:rPr lang="es-ES_tradnl" dirty="0" err="1" smtClean="0"/>
              <a:t>Currently</a:t>
            </a:r>
            <a:r>
              <a:rPr lang="es-ES_tradnl" dirty="0" smtClean="0"/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3.396 k€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  <a:endParaRPr lang="es-ES_tradnl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b="1" dirty="0" smtClean="0"/>
              <a:t>23.599 k€</a:t>
            </a:r>
            <a:r>
              <a:rPr lang="es-ES_tradnl" dirty="0" smtClean="0"/>
              <a:t> of </a:t>
            </a:r>
            <a:r>
              <a:rPr lang="es-ES_tradnl" dirty="0" err="1" smtClean="0"/>
              <a:t>Cold</a:t>
            </a:r>
            <a:r>
              <a:rPr lang="es-ES_tradnl" dirty="0" smtClean="0"/>
              <a:t> </a:t>
            </a:r>
            <a:r>
              <a:rPr lang="es-ES_tradnl" dirty="0" err="1" smtClean="0"/>
              <a:t>Commissioning</a:t>
            </a:r>
            <a:r>
              <a:rPr lang="es-ES_tradnl" dirty="0" smtClean="0"/>
              <a:t>.</a:t>
            </a:r>
          </a:p>
          <a:p>
            <a:endParaRPr lang="es-ES_tradn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Infrastructure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958012"/>
            <a:ext cx="87484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s-ES_tradnl" dirty="0" err="1" smtClean="0"/>
              <a:t>Already</a:t>
            </a:r>
            <a:r>
              <a:rPr lang="es-ES_tradnl" dirty="0" smtClean="0"/>
              <a:t> </a:t>
            </a:r>
            <a:r>
              <a:rPr lang="es-ES_tradnl" dirty="0" err="1" smtClean="0"/>
              <a:t>estimated</a:t>
            </a:r>
            <a:r>
              <a:rPr lang="es-ES_tradnl" dirty="0" smtClean="0"/>
              <a:t> </a:t>
            </a:r>
            <a:r>
              <a:rPr lang="es-ES_tradnl" dirty="0" err="1" smtClean="0"/>
              <a:t>items</a:t>
            </a:r>
            <a:r>
              <a:rPr lang="es-ES_tradnl" dirty="0" smtClean="0"/>
              <a:t>:</a:t>
            </a:r>
          </a:p>
          <a:p>
            <a:pPr marL="0" lvl="1"/>
            <a:endParaRPr lang="es-ES_tradnl" dirty="0" smtClean="0"/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Cabling</a:t>
            </a:r>
            <a:r>
              <a:rPr lang="es-ES_tradnl" dirty="0" smtClean="0"/>
              <a:t>: </a:t>
            </a:r>
            <a:r>
              <a:rPr lang="es-ES_tradnl" b="1" dirty="0" smtClean="0"/>
              <a:t>5 k€</a:t>
            </a:r>
            <a:r>
              <a:rPr lang="es-ES_tradnl" dirty="0" smtClean="0"/>
              <a:t>. </a:t>
            </a:r>
            <a:r>
              <a:rPr lang="es-ES_tradnl" dirty="0" err="1" smtClean="0"/>
              <a:t>Source</a:t>
            </a:r>
            <a:r>
              <a:rPr lang="es-ES_tradnl" dirty="0" smtClean="0"/>
              <a:t>: </a:t>
            </a:r>
            <a:r>
              <a:rPr lang="es-ES_tradnl" dirty="0" err="1" smtClean="0"/>
              <a:t>Gábor</a:t>
            </a:r>
            <a:r>
              <a:rPr lang="es-ES_tradnl" dirty="0" smtClean="0"/>
              <a:t> </a:t>
            </a:r>
            <a:r>
              <a:rPr lang="es-ES_tradnl" dirty="0" err="1" smtClean="0"/>
              <a:t>László</a:t>
            </a:r>
            <a:r>
              <a:rPr lang="es-ES_tradnl" dirty="0" smtClean="0"/>
              <a:t>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smtClean="0"/>
              <a:t>Personal Safety </a:t>
            </a:r>
            <a:r>
              <a:rPr lang="es-ES_tradnl" dirty="0" err="1" smtClean="0"/>
              <a:t>System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r>
              <a:rPr lang="es-ES_tradnl" dirty="0" smtClean="0"/>
              <a:t>: </a:t>
            </a:r>
            <a:r>
              <a:rPr lang="es-ES_tradnl" b="1" dirty="0" smtClean="0"/>
              <a:t>120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Crane</a:t>
            </a:r>
            <a:r>
              <a:rPr lang="es-ES_tradnl" dirty="0" smtClean="0"/>
              <a:t> </a:t>
            </a:r>
            <a:r>
              <a:rPr lang="es-ES_tradnl" dirty="0" err="1" smtClean="0"/>
              <a:t>outside</a:t>
            </a:r>
            <a:r>
              <a:rPr lang="es-ES_tradnl" dirty="0" smtClean="0"/>
              <a:t> cave: </a:t>
            </a:r>
            <a:r>
              <a:rPr lang="es-ES_tradnl" b="1" dirty="0" smtClean="0"/>
              <a:t>30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Crane</a:t>
            </a:r>
            <a:r>
              <a:rPr lang="es-ES_tradnl" dirty="0" smtClean="0"/>
              <a:t> in cave: </a:t>
            </a:r>
            <a:r>
              <a:rPr lang="es-ES_tradnl" b="1" dirty="0" smtClean="0"/>
              <a:t>10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smtClean="0"/>
              <a:t>Media </a:t>
            </a:r>
            <a:r>
              <a:rPr lang="es-ES_tradnl" dirty="0" err="1" smtClean="0"/>
              <a:t>distribution</a:t>
            </a:r>
            <a:r>
              <a:rPr lang="es-ES_tradnl" dirty="0" smtClean="0"/>
              <a:t>: </a:t>
            </a:r>
            <a:r>
              <a:rPr lang="es-ES_tradnl" b="1" dirty="0" smtClean="0"/>
              <a:t>80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smtClean="0"/>
              <a:t>False </a:t>
            </a:r>
            <a:r>
              <a:rPr lang="es-ES_tradnl" dirty="0" err="1" smtClean="0"/>
              <a:t>floor</a:t>
            </a:r>
            <a:r>
              <a:rPr lang="es-ES_tradnl" dirty="0" smtClean="0"/>
              <a:t>: </a:t>
            </a:r>
            <a:r>
              <a:rPr lang="es-ES_tradnl" b="1" dirty="0" smtClean="0"/>
              <a:t>20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Helium</a:t>
            </a:r>
            <a:r>
              <a:rPr lang="es-ES_tradnl" dirty="0" smtClean="0"/>
              <a:t> </a:t>
            </a:r>
            <a:r>
              <a:rPr lang="es-ES_tradnl" dirty="0" err="1" smtClean="0"/>
              <a:t>recovery</a:t>
            </a:r>
            <a:r>
              <a:rPr lang="es-ES_tradnl" dirty="0" smtClean="0"/>
              <a:t>. </a:t>
            </a:r>
            <a:r>
              <a:rPr lang="es-ES_tradnl" b="1" dirty="0" smtClean="0"/>
              <a:t>20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smtClean="0"/>
              <a:t>Control </a:t>
            </a:r>
            <a:r>
              <a:rPr lang="es-ES_tradnl" dirty="0" err="1" smtClean="0"/>
              <a:t>hutch</a:t>
            </a:r>
            <a:r>
              <a:rPr lang="es-ES_tradnl" dirty="0" smtClean="0"/>
              <a:t>. </a:t>
            </a:r>
            <a:r>
              <a:rPr lang="es-ES_tradnl" b="1" dirty="0" smtClean="0"/>
              <a:t>150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Infrastructure</a:t>
            </a:r>
            <a:r>
              <a:rPr lang="es-ES_tradnl" dirty="0" smtClean="0"/>
              <a:t> </a:t>
            </a:r>
            <a:r>
              <a:rPr lang="es-ES_tradnl" dirty="0" err="1" smtClean="0"/>
              <a:t>installation</a:t>
            </a:r>
            <a:r>
              <a:rPr lang="es-ES_tradnl" dirty="0" smtClean="0"/>
              <a:t>. </a:t>
            </a:r>
            <a:r>
              <a:rPr lang="es-ES_tradnl" b="1" dirty="0" smtClean="0"/>
              <a:t>172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BIFROST.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Instrument</a:t>
            </a:r>
            <a:r>
              <a:rPr lang="es-ES_tradnl" dirty="0" smtClean="0"/>
              <a:t> </a:t>
            </a:r>
            <a:r>
              <a:rPr lang="es-ES_tradnl" dirty="0" err="1" smtClean="0"/>
              <a:t>cabin</a:t>
            </a:r>
            <a:r>
              <a:rPr lang="es-ES_tradnl" dirty="0" smtClean="0"/>
              <a:t>. </a:t>
            </a:r>
            <a:r>
              <a:rPr lang="es-ES_tradnl" b="1" dirty="0" smtClean="0"/>
              <a:t>30 k€</a:t>
            </a:r>
            <a:r>
              <a:rPr lang="es-ES_tradnl" dirty="0" smtClean="0"/>
              <a:t>. </a:t>
            </a:r>
            <a:r>
              <a:rPr lang="es-ES_tradnl" dirty="0" err="1" smtClean="0"/>
              <a:t>From</a:t>
            </a:r>
            <a:r>
              <a:rPr lang="es-ES_tradnl" dirty="0" smtClean="0"/>
              <a:t> TREX. </a:t>
            </a:r>
          </a:p>
          <a:p>
            <a:pPr marL="457200" lvl="2"/>
            <a:endParaRPr lang="es-ES_tradnl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s-ES_tradnl" dirty="0" err="1" smtClean="0"/>
              <a:t>Items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estimated</a:t>
            </a:r>
            <a:r>
              <a:rPr lang="es-ES_tradnl" dirty="0" smtClean="0"/>
              <a:t> </a:t>
            </a:r>
            <a:r>
              <a:rPr lang="es-ES_tradnl" dirty="0" err="1" smtClean="0"/>
              <a:t>yet</a:t>
            </a:r>
            <a:r>
              <a:rPr lang="es-ES_tradnl" dirty="0" smtClean="0"/>
              <a:t>: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s-ES_tradnl" dirty="0"/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Cooling</a:t>
            </a:r>
            <a:r>
              <a:rPr lang="es-ES_tradnl" dirty="0" smtClean="0"/>
              <a:t> </a:t>
            </a:r>
            <a:r>
              <a:rPr lang="es-ES_tradnl" dirty="0" err="1" smtClean="0"/>
              <a:t>installation</a:t>
            </a:r>
            <a:r>
              <a:rPr lang="es-ES_tradnl" dirty="0" smtClean="0"/>
              <a:t>. </a:t>
            </a:r>
            <a:r>
              <a:rPr lang="es-ES_tradnl" i="1" dirty="0" smtClean="0"/>
              <a:t>ESS-0063538:  </a:t>
            </a:r>
            <a:r>
              <a:rPr lang="es-ES_tradnl" i="1" dirty="0" err="1" smtClean="0"/>
              <a:t>is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provided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by</a:t>
            </a:r>
            <a:r>
              <a:rPr lang="es-ES_tradnl" i="1" dirty="0" smtClean="0"/>
              <a:t> ESS and </a:t>
            </a:r>
            <a:r>
              <a:rPr lang="es-ES_tradnl" i="1" dirty="0" err="1" smtClean="0"/>
              <a:t>paid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by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the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instrument</a:t>
            </a:r>
            <a:r>
              <a:rPr lang="es-ES_tradnl" i="1" dirty="0" smtClean="0"/>
              <a:t>.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Fiber</a:t>
            </a:r>
            <a:r>
              <a:rPr lang="es-ES_tradnl" dirty="0" smtClean="0"/>
              <a:t> </a:t>
            </a:r>
            <a:r>
              <a:rPr lang="es-ES_tradnl" dirty="0" err="1" smtClean="0"/>
              <a:t>connection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instrument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galleries</a:t>
            </a:r>
            <a:r>
              <a:rPr lang="es-ES_tradnl" dirty="0" smtClean="0"/>
              <a:t>: </a:t>
            </a:r>
            <a:r>
              <a:rPr lang="es-ES_tradnl" i="1" dirty="0" smtClean="0"/>
              <a:t>ESS-0063538:  </a:t>
            </a:r>
            <a:r>
              <a:rPr lang="es-ES_tradnl" i="1" dirty="0" err="1"/>
              <a:t>is</a:t>
            </a:r>
            <a:r>
              <a:rPr lang="es-ES_tradnl" i="1" dirty="0"/>
              <a:t> </a:t>
            </a:r>
            <a:r>
              <a:rPr lang="es-ES_tradnl" i="1" dirty="0" err="1"/>
              <a:t>provided</a:t>
            </a:r>
            <a:r>
              <a:rPr lang="es-ES_tradnl" i="1" dirty="0"/>
              <a:t> </a:t>
            </a:r>
            <a:r>
              <a:rPr lang="es-ES_tradnl" i="1" dirty="0" err="1"/>
              <a:t>by</a:t>
            </a:r>
            <a:r>
              <a:rPr lang="es-ES_tradnl" i="1" dirty="0"/>
              <a:t> ESS and </a:t>
            </a:r>
            <a:r>
              <a:rPr lang="es-ES_tradnl" i="1" dirty="0" err="1"/>
              <a:t>paid</a:t>
            </a:r>
            <a:r>
              <a:rPr lang="es-ES_tradnl" i="1" dirty="0"/>
              <a:t> </a:t>
            </a:r>
            <a:r>
              <a:rPr lang="es-ES_tradnl" i="1" dirty="0" err="1"/>
              <a:t>by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instrument</a:t>
            </a:r>
            <a:r>
              <a:rPr lang="es-ES_tradnl" i="1" dirty="0"/>
              <a:t>. </a:t>
            </a:r>
            <a:endParaRPr lang="es-ES_tradnl" i="1" dirty="0" smtClean="0"/>
          </a:p>
          <a:p>
            <a:pPr marL="742950" lvl="2" indent="-285750">
              <a:buFont typeface="Arial" pitchFamily="34" charset="0"/>
              <a:buChar char="•"/>
            </a:pPr>
            <a:r>
              <a:rPr lang="es-ES_tradnl" dirty="0" err="1" smtClean="0"/>
              <a:t>Domestic</a:t>
            </a:r>
            <a:r>
              <a:rPr lang="es-ES_tradnl" dirty="0" smtClean="0"/>
              <a:t> and </a:t>
            </a:r>
            <a:r>
              <a:rPr lang="es-ES_tradnl" dirty="0" err="1" smtClean="0"/>
              <a:t>waste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r>
              <a:rPr lang="es-ES_tradnl" dirty="0" smtClean="0"/>
              <a:t>: </a:t>
            </a:r>
            <a:r>
              <a:rPr lang="es-ES_tradnl" i="1" dirty="0" smtClean="0"/>
              <a:t>ESS-0063538:  </a:t>
            </a:r>
            <a:r>
              <a:rPr lang="es-ES_tradnl" i="1" dirty="0" err="1"/>
              <a:t>is</a:t>
            </a:r>
            <a:r>
              <a:rPr lang="es-ES_tradnl" i="1" dirty="0"/>
              <a:t> </a:t>
            </a:r>
            <a:r>
              <a:rPr lang="es-ES_tradnl" i="1" dirty="0" err="1"/>
              <a:t>provided</a:t>
            </a:r>
            <a:r>
              <a:rPr lang="es-ES_tradnl" i="1" dirty="0"/>
              <a:t> </a:t>
            </a:r>
            <a:r>
              <a:rPr lang="es-ES_tradnl" i="1" dirty="0" err="1"/>
              <a:t>by</a:t>
            </a:r>
            <a:r>
              <a:rPr lang="es-ES_tradnl" i="1" dirty="0"/>
              <a:t> ESS and </a:t>
            </a:r>
            <a:r>
              <a:rPr lang="es-ES_tradnl" i="1" dirty="0" err="1"/>
              <a:t>paid</a:t>
            </a:r>
            <a:r>
              <a:rPr lang="es-ES_tradnl" i="1" dirty="0"/>
              <a:t> </a:t>
            </a:r>
            <a:r>
              <a:rPr lang="es-ES_tradnl" i="1" dirty="0" err="1"/>
              <a:t>by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instrument</a:t>
            </a:r>
            <a:r>
              <a:rPr lang="es-ES_tradnl" i="1" dirty="0"/>
              <a:t>. </a:t>
            </a:r>
            <a:endParaRPr lang="es-ES_tradnl" dirty="0"/>
          </a:p>
          <a:p>
            <a:pPr marL="742950" lvl="2" indent="-285750">
              <a:buFont typeface="Arial" pitchFamily="34" charset="0"/>
              <a:buChar char="•"/>
            </a:pPr>
            <a:endParaRPr lang="es-ES_tradnl" dirty="0"/>
          </a:p>
          <a:p>
            <a:pPr marL="742950" lvl="2" indent="-285750">
              <a:buFont typeface="Arial" pitchFamily="34" charset="0"/>
              <a:buChar char="•"/>
            </a:pPr>
            <a:endParaRPr lang="es-ES_tradnl" dirty="0" smtClean="0"/>
          </a:p>
          <a:p>
            <a:pPr marL="0" lvl="1"/>
            <a:endParaRPr lang="es-ES_tradnl" dirty="0" smtClean="0"/>
          </a:p>
          <a:p>
            <a:pPr marL="285750" lvl="1" indent="-285750">
              <a:buFont typeface="Arial" pitchFamily="34" charset="0"/>
              <a:buChar char="•"/>
            </a:pPr>
            <a:endParaRPr lang="es-ES_tradnl" dirty="0" smtClean="0"/>
          </a:p>
          <a:p>
            <a:endParaRPr lang="es-ES_tradn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64952" y="404664"/>
            <a:ext cx="148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es-ES_tradnl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48478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Spectrometer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Analyzer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Radial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Collimator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Beryllium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filter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cave,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vacuum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tank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stop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Detectors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monitors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Motion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</a:t>
            </a:r>
          </a:p>
          <a:p>
            <a:pPr marL="342900" indent="-342900">
              <a:buFont typeface="Arial" pitchFamily="34" charset="0"/>
              <a:buChar char="•"/>
            </a:pP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Analyzer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8106" y="1522426"/>
            <a:ext cx="82809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Si-111 hexagonal </a:t>
            </a:r>
            <a:r>
              <a:rPr lang="es-ES_tradnl" dirty="0" err="1" smtClean="0"/>
              <a:t>crystal</a:t>
            </a:r>
            <a:r>
              <a:rPr lang="es-ES_tradnl" dirty="0" smtClean="0"/>
              <a:t> </a:t>
            </a:r>
            <a:r>
              <a:rPr lang="es-ES_tradnl" dirty="0" err="1" smtClean="0"/>
              <a:t>wafers</a:t>
            </a:r>
            <a:r>
              <a:rPr lang="es-ES_tradnl" dirty="0" smtClean="0"/>
              <a:t>: </a:t>
            </a:r>
            <a:r>
              <a:rPr lang="es-ES_tradnl" dirty="0" err="1" smtClean="0"/>
              <a:t>dimensions</a:t>
            </a:r>
            <a:r>
              <a:rPr lang="es-ES_tradnl" dirty="0" smtClean="0"/>
              <a:t>: 2mm </a:t>
            </a:r>
            <a:r>
              <a:rPr lang="es-ES_tradnl" dirty="0" err="1" smtClean="0"/>
              <a:t>thick</a:t>
            </a:r>
            <a:r>
              <a:rPr lang="es-ES_tradnl" dirty="0" smtClean="0"/>
              <a:t>, 12 cm diagonal.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Single </a:t>
            </a:r>
            <a:r>
              <a:rPr lang="es-ES_tradnl" dirty="0" err="1" smtClean="0"/>
              <a:t>analyzer</a:t>
            </a:r>
            <a:r>
              <a:rPr lang="es-ES_tradnl" dirty="0" smtClean="0"/>
              <a:t> panel (</a:t>
            </a:r>
            <a:r>
              <a:rPr lang="es-ES_tradnl" dirty="0" err="1" smtClean="0"/>
              <a:t>aluminum</a:t>
            </a:r>
            <a:r>
              <a:rPr lang="es-ES_tradnl" dirty="0" smtClean="0"/>
              <a:t>): 15 º horizontal </a:t>
            </a:r>
            <a:r>
              <a:rPr lang="es-ES_tradnl" dirty="0" err="1" smtClean="0"/>
              <a:t>coverage</a:t>
            </a:r>
            <a:r>
              <a:rPr lang="es-ES_tradnl" dirty="0" smtClean="0"/>
              <a:t>, 22º vertical </a:t>
            </a:r>
            <a:r>
              <a:rPr lang="es-ES_tradnl" dirty="0" err="1" smtClean="0"/>
              <a:t>coverage</a:t>
            </a:r>
            <a:r>
              <a:rPr lang="es-ES_tradn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B4C </a:t>
            </a:r>
            <a:r>
              <a:rPr lang="es-ES_tradnl" dirty="0" err="1" smtClean="0"/>
              <a:t>coating</a:t>
            </a:r>
            <a:r>
              <a:rPr lang="es-ES_tradnl" dirty="0" smtClean="0"/>
              <a:t> </a:t>
            </a:r>
            <a:r>
              <a:rPr lang="es-ES_tradnl" dirty="0" err="1" smtClean="0"/>
              <a:t>backside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Silicon</a:t>
            </a:r>
            <a:r>
              <a:rPr lang="es-ES_tradnl" dirty="0" smtClean="0"/>
              <a:t> </a:t>
            </a:r>
            <a:r>
              <a:rPr lang="es-ES_tradnl" dirty="0" err="1" smtClean="0"/>
              <a:t>wafers</a:t>
            </a:r>
            <a:r>
              <a:rPr lang="es-ES_tradnl" dirty="0" smtClean="0"/>
              <a:t>.</a:t>
            </a:r>
          </a:p>
        </p:txBody>
      </p:sp>
      <p:grpSp>
        <p:nvGrpSpPr>
          <p:cNvPr id="6" name="Shape 2" title="Drawing"/>
          <p:cNvGrpSpPr/>
          <p:nvPr/>
        </p:nvGrpSpPr>
        <p:grpSpPr>
          <a:xfrm>
            <a:off x="6420131" y="2796438"/>
            <a:ext cx="2654639" cy="2450154"/>
            <a:chOff x="0" y="0"/>
            <a:chExt cx="2757563" cy="3167000"/>
          </a:xfrm>
        </p:grpSpPr>
        <p:sp>
          <p:nvSpPr>
            <p:cNvPr id="7" name="Shape 3"/>
            <p:cNvSpPr/>
            <p:nvPr/>
          </p:nvSpPr>
          <p:spPr>
            <a:xfrm>
              <a:off x="938213" y="642874"/>
              <a:ext cx="219075" cy="1895482"/>
            </a:xfrm>
            <a:custGeom>
              <a:avLst/>
              <a:gdLst/>
              <a:ahLst/>
              <a:cxnLst/>
              <a:rect l="0" t="0" r="0" b="0"/>
              <a:pathLst>
                <a:path w="3810" h="41148" extrusionOk="0">
                  <a:moveTo>
                    <a:pt x="0" y="0"/>
                  </a:moveTo>
                  <a:cubicBezTo>
                    <a:pt x="635" y="3238"/>
                    <a:pt x="3810" y="12573"/>
                    <a:pt x="3810" y="19431"/>
                  </a:cubicBezTo>
                  <a:cubicBezTo>
                    <a:pt x="3810" y="26289"/>
                    <a:pt x="635" y="37528"/>
                    <a:pt x="0" y="41148"/>
                  </a:cubicBezTo>
                </a:path>
              </a:pathLst>
            </a:custGeom>
            <a:noFill/>
            <a:ln w="76200" cap="flat" cmpd="sng">
              <a:solidFill>
                <a:srgbClr val="6FA8DC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Shape 4"/>
            <p:cNvSpPr/>
            <p:nvPr/>
          </p:nvSpPr>
          <p:spPr>
            <a:xfrm>
              <a:off x="862013" y="676200"/>
              <a:ext cx="219075" cy="1828822"/>
            </a:xfrm>
            <a:custGeom>
              <a:avLst/>
              <a:gdLst/>
              <a:ahLst/>
              <a:cxnLst/>
              <a:rect l="0" t="0" r="0" b="0"/>
              <a:pathLst>
                <a:path w="3810" h="41148" extrusionOk="0">
                  <a:moveTo>
                    <a:pt x="0" y="0"/>
                  </a:moveTo>
                  <a:cubicBezTo>
                    <a:pt x="635" y="3238"/>
                    <a:pt x="3810" y="12573"/>
                    <a:pt x="3810" y="19431"/>
                  </a:cubicBezTo>
                  <a:cubicBezTo>
                    <a:pt x="3810" y="26289"/>
                    <a:pt x="635" y="37528"/>
                    <a:pt x="0" y="41148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Shape 5"/>
            <p:cNvSpPr/>
            <p:nvPr/>
          </p:nvSpPr>
          <p:spPr>
            <a:xfrm>
              <a:off x="1081088" y="585724"/>
              <a:ext cx="219075" cy="2009771"/>
            </a:xfrm>
            <a:custGeom>
              <a:avLst/>
              <a:gdLst/>
              <a:ahLst/>
              <a:cxnLst/>
              <a:rect l="0" t="0" r="0" b="0"/>
              <a:pathLst>
                <a:path w="3810" h="41148" extrusionOk="0">
                  <a:moveTo>
                    <a:pt x="0" y="0"/>
                  </a:moveTo>
                  <a:cubicBezTo>
                    <a:pt x="635" y="3238"/>
                    <a:pt x="3810" y="12573"/>
                    <a:pt x="3810" y="19431"/>
                  </a:cubicBezTo>
                  <a:cubicBezTo>
                    <a:pt x="3810" y="26289"/>
                    <a:pt x="635" y="37528"/>
                    <a:pt x="0" y="41148"/>
                  </a:cubicBezTo>
                </a:path>
              </a:pathLst>
            </a:custGeom>
            <a:noFill/>
            <a:ln w="152400" cap="flat" cmpd="sng">
              <a:solidFill>
                <a:srgbClr val="4C113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Shape 6"/>
            <p:cNvSpPr txBox="1"/>
            <p:nvPr/>
          </p:nvSpPr>
          <p:spPr>
            <a:xfrm>
              <a:off x="90413" y="1252475"/>
              <a:ext cx="8478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ts val="0"/>
                </a:spcBef>
                <a:buNone/>
              </a:pPr>
              <a:r>
                <a:rPr lang="en-US" sz="1400" b="1">
                  <a:solidFill>
                    <a:srgbClr val="0000FF"/>
                  </a:solidFill>
                </a:rPr>
                <a:t>Si-111 wafers</a:t>
              </a:r>
            </a:p>
          </p:txBody>
        </p:sp>
        <p:sp>
          <p:nvSpPr>
            <p:cNvPr id="11" name="Shape 7"/>
            <p:cNvSpPr txBox="1"/>
            <p:nvPr/>
          </p:nvSpPr>
          <p:spPr>
            <a:xfrm>
              <a:off x="207154" y="0"/>
              <a:ext cx="16812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rtl="0"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rgbClr val="6D9EEB"/>
                  </a:solidFill>
                </a:rPr>
                <a:t>B4C, </a:t>
              </a:r>
            </a:p>
            <a:p>
              <a:pPr lvl="0" algn="l"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rgbClr val="6D9EEB"/>
                  </a:solidFill>
                </a:rPr>
                <a:t>neutron absorber</a:t>
              </a:r>
            </a:p>
          </p:txBody>
        </p:sp>
        <p:sp>
          <p:nvSpPr>
            <p:cNvPr id="12" name="Shape 8"/>
            <p:cNvSpPr txBox="1"/>
            <p:nvPr/>
          </p:nvSpPr>
          <p:spPr>
            <a:xfrm>
              <a:off x="1300163" y="1323912"/>
              <a:ext cx="1457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rtl="0">
                <a:spcBef>
                  <a:spcPts val="0"/>
                </a:spcBef>
                <a:buNone/>
              </a:pPr>
              <a:r>
                <a:rPr lang="en-US" sz="1400" b="1">
                  <a:solidFill>
                    <a:srgbClr val="741B47"/>
                  </a:solidFill>
                </a:rPr>
                <a:t>Aluminum plate</a:t>
              </a:r>
            </a:p>
          </p:txBody>
        </p:sp>
        <p:sp>
          <p:nvSpPr>
            <p:cNvPr id="13" name="Shape 9"/>
            <p:cNvSpPr txBox="1"/>
            <p:nvPr/>
          </p:nvSpPr>
          <p:spPr>
            <a:xfrm>
              <a:off x="0" y="2747900"/>
              <a:ext cx="20955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rtl="0">
                <a:spcBef>
                  <a:spcPts val="0"/>
                </a:spcBef>
                <a:buNone/>
              </a:pPr>
              <a:r>
                <a:rPr lang="en-US" sz="1100" i="1"/>
                <a:t>Analyzer layout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395536" y="1118321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u="sng" dirty="0" err="1" smtClean="0"/>
              <a:t>Components</a:t>
            </a:r>
            <a:endParaRPr lang="en-GB" b="1" u="sng" dirty="0"/>
          </a:p>
        </p:txBody>
      </p:sp>
      <p:sp>
        <p:nvSpPr>
          <p:cNvPr id="15" name="14 Rectángulo"/>
          <p:cNvSpPr/>
          <p:nvPr/>
        </p:nvSpPr>
        <p:spPr>
          <a:xfrm>
            <a:off x="395535" y="3078202"/>
            <a:ext cx="157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u="sng" dirty="0" err="1" smtClean="0"/>
              <a:t>Configurations</a:t>
            </a:r>
            <a:endParaRPr lang="en-GB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7611" y="3645024"/>
            <a:ext cx="5762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/>
              <a:t>3</a:t>
            </a:r>
            <a:r>
              <a:rPr lang="es-ES_tradnl" dirty="0" smtClean="0"/>
              <a:t>: 150 º horizontal </a:t>
            </a:r>
            <a:r>
              <a:rPr lang="es-ES_tradnl" dirty="0" err="1" smtClean="0"/>
              <a:t>coverage</a:t>
            </a:r>
            <a:r>
              <a:rPr lang="es-ES_tradnl" dirty="0" smtClean="0"/>
              <a:t> and 44 º vertical </a:t>
            </a:r>
            <a:r>
              <a:rPr lang="es-ES_tradnl" dirty="0" err="1" smtClean="0"/>
              <a:t>coverage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20 </a:t>
            </a:r>
            <a:r>
              <a:rPr lang="es-ES_tradnl" dirty="0" err="1" smtClean="0"/>
              <a:t>panels</a:t>
            </a:r>
            <a:r>
              <a:rPr lang="es-ES_tradnl" dirty="0" smtClean="0"/>
              <a:t>, 1890 </a:t>
            </a:r>
            <a:r>
              <a:rPr lang="es-ES_tradnl" dirty="0" err="1" smtClean="0"/>
              <a:t>wafer</a:t>
            </a:r>
            <a:r>
              <a:rPr lang="es-ES_tradnl" dirty="0" smtClean="0"/>
              <a:t>. </a:t>
            </a:r>
            <a:r>
              <a:rPr lang="es-ES_tradnl" dirty="0" err="1" smtClean="0"/>
              <a:t>Analyzer</a:t>
            </a:r>
            <a:r>
              <a:rPr lang="es-ES_tradnl" dirty="0" smtClean="0"/>
              <a:t> </a:t>
            </a:r>
            <a:r>
              <a:rPr lang="es-ES_tradnl" dirty="0" err="1" smtClean="0"/>
              <a:t>area</a:t>
            </a:r>
            <a:r>
              <a:rPr lang="es-ES_tradnl" dirty="0" smtClean="0"/>
              <a:t> = 12.60 m².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/>
              <a:t>2</a:t>
            </a:r>
            <a:r>
              <a:rPr lang="es-ES_tradnl" dirty="0" smtClean="0"/>
              <a:t>: 120 º horizontal </a:t>
            </a:r>
            <a:r>
              <a:rPr lang="es-ES_tradnl" dirty="0" err="1" smtClean="0"/>
              <a:t>coverage</a:t>
            </a:r>
            <a:r>
              <a:rPr lang="es-ES_tradnl" dirty="0" smtClean="0"/>
              <a:t> and 44 º vertical </a:t>
            </a:r>
            <a:r>
              <a:rPr lang="es-ES_tradnl" dirty="0" err="1" smtClean="0"/>
              <a:t>coverage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16 </a:t>
            </a:r>
            <a:r>
              <a:rPr lang="es-ES_tradnl" dirty="0" err="1" smtClean="0"/>
              <a:t>panels</a:t>
            </a:r>
            <a:r>
              <a:rPr lang="es-ES_tradnl" dirty="0" smtClean="0"/>
              <a:t>, 1512 </a:t>
            </a:r>
            <a:r>
              <a:rPr lang="es-ES_tradnl" dirty="0" err="1" smtClean="0"/>
              <a:t>wafer</a:t>
            </a:r>
            <a:r>
              <a:rPr lang="es-ES_tradnl" dirty="0" smtClean="0"/>
              <a:t>. </a:t>
            </a:r>
            <a:r>
              <a:rPr lang="es-ES_tradnl" dirty="0" err="1"/>
              <a:t>Analyzer</a:t>
            </a:r>
            <a:r>
              <a:rPr lang="es-ES_tradnl" dirty="0"/>
              <a:t> </a:t>
            </a:r>
            <a:r>
              <a:rPr lang="es-ES_tradnl" dirty="0" err="1"/>
              <a:t>area</a:t>
            </a:r>
            <a:r>
              <a:rPr lang="es-ES_tradnl" dirty="0"/>
              <a:t> = </a:t>
            </a:r>
            <a:r>
              <a:rPr lang="es-ES_tradnl" dirty="0" smtClean="0"/>
              <a:t>10.08 m².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/>
              <a:t>1</a:t>
            </a:r>
            <a:r>
              <a:rPr lang="es-ES_tradnl" dirty="0" smtClean="0"/>
              <a:t>: 30 º horizontal </a:t>
            </a:r>
            <a:r>
              <a:rPr lang="es-ES_tradnl" dirty="0" err="1" smtClean="0"/>
              <a:t>coverage</a:t>
            </a:r>
            <a:r>
              <a:rPr lang="es-ES_tradnl" dirty="0" smtClean="0"/>
              <a:t> and 44 º vertical </a:t>
            </a:r>
            <a:r>
              <a:rPr lang="es-ES_tradnl" dirty="0" err="1" smtClean="0"/>
              <a:t>coverange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4 </a:t>
            </a:r>
            <a:r>
              <a:rPr lang="es-ES_tradnl" dirty="0" err="1" smtClean="0"/>
              <a:t>panels</a:t>
            </a:r>
            <a:r>
              <a:rPr lang="es-ES_tradnl" dirty="0" smtClean="0"/>
              <a:t>, 378 </a:t>
            </a:r>
            <a:r>
              <a:rPr lang="es-ES_tradnl" dirty="0" err="1" smtClean="0"/>
              <a:t>wafer</a:t>
            </a:r>
            <a:r>
              <a:rPr lang="es-ES_tradnl" dirty="0" smtClean="0"/>
              <a:t>. </a:t>
            </a:r>
            <a:r>
              <a:rPr lang="es-ES_tradnl" dirty="0" err="1" smtClean="0"/>
              <a:t>Analyzer</a:t>
            </a:r>
            <a:r>
              <a:rPr lang="es-ES_tradnl" dirty="0" smtClean="0"/>
              <a:t> </a:t>
            </a:r>
            <a:r>
              <a:rPr lang="es-ES_tradnl" dirty="0" err="1" smtClean="0"/>
              <a:t>area</a:t>
            </a:r>
            <a:r>
              <a:rPr lang="es-ES_tradnl" dirty="0"/>
              <a:t> </a:t>
            </a:r>
            <a:r>
              <a:rPr lang="es-ES_tradnl" dirty="0" smtClean="0"/>
              <a:t>= 2.52 m².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8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Analyzer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1118321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u="sng" dirty="0" err="1" smtClean="0"/>
              <a:t>Components</a:t>
            </a:r>
            <a:endParaRPr lang="en-GB" b="1" u="sng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078795" cy="238201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17305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Analyzer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62879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Waffers</a:t>
            </a:r>
            <a:r>
              <a:rPr lang="es-ES_tradnl" dirty="0" smtClean="0"/>
              <a:t>: 200 $/</a:t>
            </a:r>
            <a:r>
              <a:rPr lang="es-ES_tradnl" dirty="0" err="1" smtClean="0"/>
              <a:t>waffer</a:t>
            </a:r>
            <a:r>
              <a:rPr lang="es-ES_tradnl" dirty="0" smtClean="0"/>
              <a:t>. </a:t>
            </a:r>
            <a:r>
              <a:rPr lang="es-ES_tradnl" i="1" dirty="0" err="1" smtClean="0"/>
              <a:t>Source</a:t>
            </a:r>
            <a:r>
              <a:rPr lang="es-ES_tradnl" i="1" dirty="0" smtClean="0"/>
              <a:t>: BASIS.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340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272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2.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68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1.</a:t>
            </a:r>
            <a:endParaRPr lang="es-ES_tradnl" i="1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395536" y="1118321"/>
            <a:ext cx="454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u="sng" dirty="0" smtClean="0"/>
              <a:t>QUOTATION AND SOURCES OF INFORMATION</a:t>
            </a:r>
            <a:endParaRPr lang="en-GB" b="1" u="sng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9272" y="29969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B4C </a:t>
            </a:r>
            <a:r>
              <a:rPr lang="es-ES_tradnl" dirty="0" err="1" smtClean="0"/>
              <a:t>coating</a:t>
            </a:r>
            <a:r>
              <a:rPr lang="es-ES_tradnl" dirty="0" smtClean="0"/>
              <a:t>. 7.93 k€/m². </a:t>
            </a:r>
            <a:r>
              <a:rPr lang="es-ES_tradnl" i="1" dirty="0" err="1" smtClean="0"/>
              <a:t>Source</a:t>
            </a:r>
            <a:r>
              <a:rPr lang="es-ES_tradnl" i="1" dirty="0" smtClean="0"/>
              <a:t>: IN16B.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100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80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2.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20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1.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0" y="42930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Aluminum</a:t>
            </a:r>
            <a:r>
              <a:rPr lang="es-ES_tradnl" dirty="0" smtClean="0"/>
              <a:t> </a:t>
            </a:r>
            <a:r>
              <a:rPr lang="es-ES_tradnl" dirty="0" err="1" smtClean="0"/>
              <a:t>support</a:t>
            </a:r>
            <a:r>
              <a:rPr lang="es-ES_tradnl" dirty="0" smtClean="0"/>
              <a:t> </a:t>
            </a:r>
            <a:r>
              <a:rPr lang="es-ES_tradnl" dirty="0" err="1" smtClean="0"/>
              <a:t>structure</a:t>
            </a:r>
            <a:r>
              <a:rPr lang="es-ES_tradnl" dirty="0" smtClean="0"/>
              <a:t> 22.5 k€/panel. </a:t>
            </a:r>
            <a:r>
              <a:rPr lang="es-ES_tradnl" i="1" dirty="0" err="1" smtClean="0"/>
              <a:t>Source</a:t>
            </a:r>
            <a:r>
              <a:rPr lang="es-ES_tradnl" i="1" dirty="0" smtClean="0"/>
              <a:t>: IN16B.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450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3.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360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2.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 smtClean="0"/>
              <a:t>90 k€</a:t>
            </a:r>
            <a:r>
              <a:rPr lang="es-ES_tradnl" dirty="0" smtClean="0"/>
              <a:t>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734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Radial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collimator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958012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Detailed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r>
              <a:rPr lang="es-ES_tradnl" dirty="0" smtClean="0"/>
              <a:t> of </a:t>
            </a:r>
            <a:r>
              <a:rPr lang="es-ES_tradnl" dirty="0" err="1" smtClean="0"/>
              <a:t>our</a:t>
            </a:r>
            <a:r>
              <a:rPr lang="es-ES_tradnl" dirty="0" smtClean="0"/>
              <a:t> radial </a:t>
            </a:r>
            <a:r>
              <a:rPr lang="es-ES_tradnl" dirty="0" err="1" smtClean="0"/>
              <a:t>collimator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done </a:t>
            </a:r>
            <a:r>
              <a:rPr lang="es-ES_tradnl" dirty="0" err="1" smtClean="0"/>
              <a:t>yet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Preliminary</a:t>
            </a:r>
            <a:r>
              <a:rPr lang="es-ES_tradnl" dirty="0" smtClean="0"/>
              <a:t> concept: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Foils</a:t>
            </a:r>
            <a:r>
              <a:rPr lang="es-ES_tradnl" sz="1600" i="1" dirty="0"/>
              <a:t>: </a:t>
            </a:r>
            <a:r>
              <a:rPr lang="es-ES_tradnl" sz="1600" i="1" dirty="0" err="1"/>
              <a:t>Mylar</a:t>
            </a:r>
            <a:r>
              <a:rPr lang="es-ES_tradnl" sz="1600" i="1" dirty="0"/>
              <a:t> </a:t>
            </a:r>
            <a:r>
              <a:rPr lang="es-ES_tradnl" sz="1600" i="1" dirty="0" smtClean="0"/>
              <a:t>0.036mm.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/>
              <a:t>Absorber: </a:t>
            </a:r>
            <a:r>
              <a:rPr lang="es-ES_tradnl" sz="1600" i="1" dirty="0" smtClean="0"/>
              <a:t>Gd2O3.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Coated</a:t>
            </a:r>
            <a:r>
              <a:rPr lang="es-ES_tradnl" sz="1600" i="1" dirty="0"/>
              <a:t> </a:t>
            </a:r>
            <a:r>
              <a:rPr lang="es-ES_tradnl" sz="1600" i="1" dirty="0" err="1"/>
              <a:t>foil</a:t>
            </a:r>
            <a:r>
              <a:rPr lang="es-ES_tradnl" sz="1600" i="1" dirty="0"/>
              <a:t> </a:t>
            </a:r>
            <a:r>
              <a:rPr lang="es-ES_tradnl" sz="1600" i="1" dirty="0" smtClean="0"/>
              <a:t>thickness:0.085mm/0.090mm.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Foil</a:t>
            </a:r>
            <a:r>
              <a:rPr lang="es-ES_tradnl" sz="1600" i="1" dirty="0"/>
              <a:t> </a:t>
            </a:r>
            <a:r>
              <a:rPr lang="es-ES_tradnl" sz="1600" i="1" dirty="0" err="1"/>
              <a:t>Height</a:t>
            </a:r>
            <a:r>
              <a:rPr lang="es-ES_tradnl" sz="1600" i="1" dirty="0"/>
              <a:t>: </a:t>
            </a:r>
            <a:r>
              <a:rPr lang="es-ES_tradnl" sz="1600" i="1" dirty="0" smtClean="0"/>
              <a:t>600mm.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Inside</a:t>
            </a:r>
            <a:r>
              <a:rPr lang="es-ES_tradnl" sz="1600" i="1" dirty="0"/>
              <a:t> </a:t>
            </a:r>
            <a:r>
              <a:rPr lang="es-ES_tradnl" sz="1600" i="1" dirty="0" err="1"/>
              <a:t>Radius</a:t>
            </a:r>
            <a:r>
              <a:rPr lang="es-ES_tradnl" sz="1600" i="1" dirty="0"/>
              <a:t>: </a:t>
            </a:r>
            <a:r>
              <a:rPr lang="es-ES_tradnl" sz="1600" i="1" dirty="0" smtClean="0"/>
              <a:t>348mm.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Outside</a:t>
            </a:r>
            <a:r>
              <a:rPr lang="es-ES_tradnl" sz="1600" i="1" dirty="0"/>
              <a:t> </a:t>
            </a:r>
            <a:r>
              <a:rPr lang="es-ES_tradnl" sz="1600" i="1" dirty="0" err="1"/>
              <a:t>Radius</a:t>
            </a:r>
            <a:r>
              <a:rPr lang="es-ES_tradnl" sz="1600" i="1" dirty="0"/>
              <a:t>: </a:t>
            </a:r>
            <a:r>
              <a:rPr lang="es-ES_tradnl" sz="1600" i="1" dirty="0" smtClean="0"/>
              <a:t>780mm.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/>
              <a:t>Angular </a:t>
            </a:r>
            <a:r>
              <a:rPr lang="es-ES_tradnl" sz="1600" i="1" dirty="0" err="1"/>
              <a:t>Spacing</a:t>
            </a:r>
            <a:r>
              <a:rPr lang="es-ES_tradnl" sz="1600" i="1" dirty="0"/>
              <a:t>: 2</a:t>
            </a:r>
            <a:r>
              <a:rPr lang="es-ES_tradnl" sz="1600" i="1" dirty="0" smtClean="0"/>
              <a:t>°.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 err="1"/>
              <a:t>Bottom</a:t>
            </a:r>
            <a:r>
              <a:rPr lang="es-ES_tradnl" sz="1600" i="1" dirty="0"/>
              <a:t> </a:t>
            </a:r>
            <a:r>
              <a:rPr lang="es-ES_tradnl" sz="1600" i="1" dirty="0" err="1"/>
              <a:t>Aluminium</a:t>
            </a:r>
            <a:r>
              <a:rPr lang="es-ES_tradnl" sz="1600" i="1" dirty="0"/>
              <a:t> </a:t>
            </a:r>
            <a:r>
              <a:rPr lang="es-ES_tradnl" sz="1600" i="1" dirty="0" err="1"/>
              <a:t>Support</a:t>
            </a:r>
            <a:r>
              <a:rPr lang="es-ES_tradnl" sz="1600" i="1" dirty="0"/>
              <a:t> </a:t>
            </a:r>
            <a:r>
              <a:rPr lang="es-ES_tradnl" sz="1600" i="1" dirty="0" err="1"/>
              <a:t>Plate</a:t>
            </a:r>
            <a:r>
              <a:rPr lang="es-ES_tradnl" sz="1600" i="1" dirty="0"/>
              <a:t>: </a:t>
            </a:r>
            <a:r>
              <a:rPr lang="es-ES_tradnl" sz="1600" i="1" dirty="0" smtClean="0"/>
              <a:t>40mm.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/>
              <a:t>Top </a:t>
            </a:r>
            <a:r>
              <a:rPr lang="es-ES_tradnl" sz="1600" i="1" dirty="0" err="1"/>
              <a:t>Aluminium</a:t>
            </a:r>
            <a:r>
              <a:rPr lang="es-ES_tradnl" sz="1600" i="1" dirty="0"/>
              <a:t> </a:t>
            </a:r>
            <a:r>
              <a:rPr lang="es-ES_tradnl" sz="1600" i="1" dirty="0" err="1"/>
              <a:t>Support</a:t>
            </a:r>
            <a:r>
              <a:rPr lang="es-ES_tradnl" sz="1600" i="1" dirty="0"/>
              <a:t> </a:t>
            </a:r>
            <a:r>
              <a:rPr lang="es-ES_tradnl" sz="1600" i="1" dirty="0" err="1"/>
              <a:t>Plate</a:t>
            </a:r>
            <a:r>
              <a:rPr lang="es-ES_tradnl" sz="1600" i="1" dirty="0"/>
              <a:t>: </a:t>
            </a:r>
            <a:r>
              <a:rPr lang="es-ES_tradnl" sz="1600" i="1" dirty="0" smtClean="0"/>
              <a:t>40mm.</a:t>
            </a:r>
            <a:endParaRPr lang="es-ES_tradnl" sz="16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600" i="1" dirty="0"/>
              <a:t>Radial </a:t>
            </a:r>
            <a:r>
              <a:rPr lang="es-ES_tradnl" sz="1600" i="1" dirty="0" err="1"/>
              <a:t>Beam</a:t>
            </a:r>
            <a:r>
              <a:rPr lang="es-ES_tradnl" sz="1600" i="1" dirty="0"/>
              <a:t> </a:t>
            </a:r>
            <a:r>
              <a:rPr lang="es-ES_tradnl" sz="1600" i="1" dirty="0" smtClean="0"/>
              <a:t>Scan:160°.</a:t>
            </a:r>
            <a:endParaRPr lang="es-ES_tradnl" sz="1600" i="1" dirty="0"/>
          </a:p>
          <a:p>
            <a:pPr lvl="1"/>
            <a:endParaRPr lang="es-ES_tradnl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Quotation</a:t>
            </a:r>
            <a:r>
              <a:rPr lang="es-ES_tradnl" dirty="0" smtClean="0"/>
              <a:t>: </a:t>
            </a:r>
            <a:r>
              <a:rPr lang="es-ES_tradnl" b="1" dirty="0" smtClean="0"/>
              <a:t>105k€</a:t>
            </a:r>
            <a:r>
              <a:rPr lang="es-ES_tradnl" dirty="0" smtClean="0"/>
              <a:t>. Reference: </a:t>
            </a:r>
            <a:r>
              <a:rPr lang="es-ES_tradnl" dirty="0" err="1" smtClean="0"/>
              <a:t>Source</a:t>
            </a:r>
            <a:r>
              <a:rPr lang="es-ES_tradnl" dirty="0" smtClean="0"/>
              <a:t>: JJ-</a:t>
            </a:r>
            <a:r>
              <a:rPr lang="es-ES_tradnl" dirty="0" err="1" smtClean="0"/>
              <a:t>Xray</a:t>
            </a:r>
            <a:r>
              <a:rPr lang="es-ES_tradnl" dirty="0" smtClean="0"/>
              <a:t>. </a:t>
            </a:r>
            <a:r>
              <a:rPr lang="es-ES_tradnl" dirty="0" err="1" smtClean="0"/>
              <a:t>Responsible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radial </a:t>
            </a:r>
            <a:r>
              <a:rPr lang="es-ES_tradnl" dirty="0" err="1" smtClean="0"/>
              <a:t>collimator</a:t>
            </a:r>
            <a:r>
              <a:rPr lang="es-ES_tradnl" dirty="0" smtClean="0"/>
              <a:t> of ARCS (</a:t>
            </a:r>
            <a:r>
              <a:rPr lang="es-ES_tradnl" dirty="0" err="1" smtClean="0"/>
              <a:t>Spectrometer</a:t>
            </a:r>
            <a:r>
              <a:rPr lang="es-ES_tradnl" dirty="0" smtClean="0"/>
              <a:t> at </a:t>
            </a:r>
            <a:r>
              <a:rPr lang="es-ES_tradnl" dirty="0" err="1" smtClean="0"/>
              <a:t>the</a:t>
            </a:r>
            <a:r>
              <a:rPr lang="es-ES_tradnl" dirty="0" smtClean="0"/>
              <a:t> SNS). 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69" y="4869160"/>
            <a:ext cx="5435645" cy="17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Beryllium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filter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95801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Detailed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r>
              <a:rPr lang="es-ES_tradnl" dirty="0" smtClean="0"/>
              <a:t> of </a:t>
            </a:r>
            <a:r>
              <a:rPr lang="es-ES_tradnl" dirty="0" err="1" smtClean="0"/>
              <a:t>our</a:t>
            </a:r>
            <a:r>
              <a:rPr lang="es-ES_tradnl" dirty="0" smtClean="0"/>
              <a:t> Be </a:t>
            </a:r>
            <a:r>
              <a:rPr lang="es-ES_tradnl" dirty="0" err="1" smtClean="0"/>
              <a:t>filter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done </a:t>
            </a:r>
            <a:r>
              <a:rPr lang="es-ES_tradnl" dirty="0" err="1" smtClean="0"/>
              <a:t>yet</a:t>
            </a:r>
            <a:r>
              <a:rPr lang="es-ES_tradnl" dirty="0" smtClean="0"/>
              <a:t>.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quotation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b="1" dirty="0" smtClean="0"/>
              <a:t>450 k€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300 Be blocks. 383 €/block: Be </a:t>
            </a:r>
            <a:r>
              <a:rPr lang="es-ES_tradnl" dirty="0" err="1" smtClean="0"/>
              <a:t>cost</a:t>
            </a:r>
            <a:r>
              <a:rPr lang="es-ES_tradnl" dirty="0" smtClean="0"/>
              <a:t>: </a:t>
            </a:r>
            <a:r>
              <a:rPr lang="es-ES_tradnl" b="1" dirty="0" smtClean="0"/>
              <a:t>114.8K€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Housing</a:t>
            </a:r>
            <a:r>
              <a:rPr lang="es-ES_tradnl" dirty="0" smtClean="0"/>
              <a:t> and </a:t>
            </a:r>
            <a:r>
              <a:rPr lang="es-ES_tradnl" dirty="0" err="1" smtClean="0"/>
              <a:t>shielding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filter</a:t>
            </a:r>
            <a:r>
              <a:rPr lang="es-ES_tradnl" dirty="0" smtClean="0"/>
              <a:t>: </a:t>
            </a:r>
            <a:r>
              <a:rPr lang="es-ES_tradnl" b="1" dirty="0" smtClean="0"/>
              <a:t>155 k€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Electronics</a:t>
            </a:r>
            <a:r>
              <a:rPr lang="es-ES_tradnl" dirty="0" smtClean="0"/>
              <a:t>, </a:t>
            </a:r>
            <a:r>
              <a:rPr lang="es-ES_tradnl" dirty="0" err="1" smtClean="0"/>
              <a:t>cooling</a:t>
            </a:r>
            <a:r>
              <a:rPr lang="es-ES_tradnl" dirty="0" smtClean="0"/>
              <a:t> and </a:t>
            </a:r>
            <a:r>
              <a:rPr lang="es-ES_tradnl" dirty="0" err="1" smtClean="0"/>
              <a:t>installation</a:t>
            </a:r>
            <a:r>
              <a:rPr lang="es-ES_tradnl" dirty="0" smtClean="0"/>
              <a:t>: </a:t>
            </a:r>
            <a:r>
              <a:rPr lang="es-ES_tradnl" b="1" dirty="0" smtClean="0"/>
              <a:t>182 k€</a:t>
            </a:r>
            <a:r>
              <a:rPr lang="es-ES_tradnl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10856"/>
            <a:ext cx="5472608" cy="22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25877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We</a:t>
            </a:r>
            <a:r>
              <a:rPr lang="es-ES_tradnl" dirty="0" smtClean="0"/>
              <a:t> can </a:t>
            </a:r>
            <a:r>
              <a:rPr lang="es-ES_tradnl" dirty="0" err="1" smtClean="0"/>
              <a:t>find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of BSS </a:t>
            </a:r>
            <a:r>
              <a:rPr lang="es-ES_tradnl" dirty="0" err="1" smtClean="0"/>
              <a:t>using</a:t>
            </a:r>
            <a:r>
              <a:rPr lang="es-ES_tradnl" dirty="0" smtClean="0"/>
              <a:t> Be </a:t>
            </a:r>
            <a:r>
              <a:rPr lang="es-ES_tradnl" dirty="0" err="1" smtClean="0"/>
              <a:t>filter</a:t>
            </a:r>
            <a:r>
              <a:rPr lang="es-ES_tradnl" dirty="0" smtClean="0"/>
              <a:t> in OSIRIS (ISIS).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During</a:t>
            </a:r>
            <a:r>
              <a:rPr lang="es-ES_tradnl" dirty="0" smtClean="0"/>
              <a:t> a </a:t>
            </a:r>
            <a:r>
              <a:rPr lang="es-ES_tradnl" dirty="0" err="1" smtClean="0"/>
              <a:t>conversation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OSIRIS </a:t>
            </a:r>
            <a:r>
              <a:rPr lang="es-ES_tradnl" dirty="0" err="1" smtClean="0"/>
              <a:t>team</a:t>
            </a:r>
            <a:r>
              <a:rPr lang="es-ES_tradnl" dirty="0" smtClean="0"/>
              <a:t>,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suggested</a:t>
            </a:r>
            <a:r>
              <a:rPr lang="es-ES_tradnl" dirty="0" smtClean="0"/>
              <a:t> </a:t>
            </a:r>
            <a:r>
              <a:rPr lang="es-ES_tradnl" dirty="0" err="1" smtClean="0"/>
              <a:t>us</a:t>
            </a:r>
            <a:r>
              <a:rPr lang="es-ES_tradnl" dirty="0" smtClean="0"/>
              <a:t> a full </a:t>
            </a:r>
            <a:r>
              <a:rPr lang="es-ES_tradnl" dirty="0" err="1" smtClean="0"/>
              <a:t>economic</a:t>
            </a:r>
            <a:r>
              <a:rPr lang="es-ES_tradnl" dirty="0" smtClean="0"/>
              <a:t> </a:t>
            </a:r>
            <a:r>
              <a:rPr lang="es-ES_tradnl" dirty="0" err="1" smtClean="0"/>
              <a:t>cost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smtClean="0"/>
              <a:t>£400k, </a:t>
            </a:r>
            <a:r>
              <a:rPr lang="es-ES_tradnl" dirty="0" err="1" smtClean="0"/>
              <a:t>including</a:t>
            </a:r>
            <a:r>
              <a:rPr lang="es-ES_tradnl" dirty="0" smtClean="0"/>
              <a:t> </a:t>
            </a:r>
            <a:r>
              <a:rPr lang="es-ES_tradnl" dirty="0" err="1" smtClean="0"/>
              <a:t>overhead</a:t>
            </a:r>
            <a:r>
              <a:rPr lang="es-ES_tradnl" dirty="0" smtClean="0"/>
              <a:t>, </a:t>
            </a:r>
            <a:r>
              <a:rPr lang="es-ES_tradnl" dirty="0" err="1" smtClean="0"/>
              <a:t>electronics</a:t>
            </a:r>
            <a:r>
              <a:rPr lang="es-ES_tradnl" dirty="0" smtClean="0"/>
              <a:t>, </a:t>
            </a:r>
            <a:r>
              <a:rPr lang="es-ES_tradnl" dirty="0" err="1" smtClean="0"/>
              <a:t>installation</a:t>
            </a:r>
            <a:r>
              <a:rPr lang="es-ES_tradn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7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Secondary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cave,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vacuum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tank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shielding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beam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stop 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95801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Vaccum</a:t>
            </a:r>
            <a:r>
              <a:rPr lang="es-ES_tradnl" dirty="0" smtClean="0"/>
              <a:t> </a:t>
            </a:r>
            <a:r>
              <a:rPr lang="es-ES_tradnl" dirty="0" err="1" smtClean="0"/>
              <a:t>tank</a:t>
            </a:r>
            <a:endParaRPr lang="es-ES_tradnl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Estimation</a:t>
            </a:r>
            <a:r>
              <a:rPr lang="es-ES_tradnl" dirty="0" smtClean="0"/>
              <a:t> 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IN16B </a:t>
            </a:r>
            <a:r>
              <a:rPr lang="es-ES_tradnl" dirty="0" err="1" smtClean="0"/>
              <a:t>vacuum</a:t>
            </a:r>
            <a:r>
              <a:rPr lang="es-ES_tradnl" dirty="0" smtClean="0"/>
              <a:t> </a:t>
            </a:r>
            <a:r>
              <a:rPr lang="es-ES_tradnl" dirty="0" err="1" smtClean="0"/>
              <a:t>tank</a:t>
            </a:r>
            <a:r>
              <a:rPr lang="es-ES_tradnl" dirty="0" smtClean="0"/>
              <a:t>, </a:t>
            </a:r>
            <a:r>
              <a:rPr lang="es-ES_tradnl" dirty="0" err="1" smtClean="0"/>
              <a:t>made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Cadinox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Extrapolation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volume</a:t>
            </a:r>
            <a:r>
              <a:rPr lang="es-ES_tradnl" dirty="0" smtClean="0"/>
              <a:t> </a:t>
            </a:r>
            <a:r>
              <a:rPr lang="es-ES_tradnl" dirty="0" err="1" smtClean="0"/>
              <a:t>difference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Configurations</a:t>
            </a:r>
            <a:r>
              <a:rPr lang="es-ES_tradnl" dirty="0" smtClean="0"/>
              <a:t> 2 and 3 </a:t>
            </a:r>
            <a:r>
              <a:rPr lang="es-ES_tradnl" dirty="0" err="1" smtClean="0"/>
              <a:t>include</a:t>
            </a:r>
            <a:r>
              <a:rPr lang="es-ES_tradnl" dirty="0" smtClean="0"/>
              <a:t> </a:t>
            </a:r>
            <a:r>
              <a:rPr lang="es-ES_tradnl" dirty="0" err="1" smtClean="0"/>
              <a:t>vacuum</a:t>
            </a:r>
            <a:r>
              <a:rPr lang="es-ES_tradnl" dirty="0" smtClean="0"/>
              <a:t> </a:t>
            </a:r>
            <a:r>
              <a:rPr lang="es-ES_tradnl" dirty="0" err="1" smtClean="0"/>
              <a:t>tank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full </a:t>
            </a:r>
            <a:r>
              <a:rPr lang="es-ES_tradnl" dirty="0" err="1" smtClean="0"/>
              <a:t>covering</a:t>
            </a:r>
            <a:r>
              <a:rPr lang="es-ES_tradnl" dirty="0" smtClean="0"/>
              <a:t> (</a:t>
            </a:r>
            <a:r>
              <a:rPr lang="es-ES_tradnl" b="1" dirty="0" smtClean="0"/>
              <a:t>940 k€</a:t>
            </a:r>
            <a:r>
              <a:rPr lang="es-ES_tradnl" dirty="0" smtClean="0"/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mtClean="0"/>
              <a:t>Configuration </a:t>
            </a:r>
            <a:r>
              <a:rPr lang="es-ES_tradnl" dirty="0" smtClean="0"/>
              <a:t>1 </a:t>
            </a:r>
            <a:r>
              <a:rPr lang="es-ES_tradnl" dirty="0" err="1" smtClean="0"/>
              <a:t>includes</a:t>
            </a:r>
            <a:r>
              <a:rPr lang="es-ES_tradnl" dirty="0" smtClean="0"/>
              <a:t> </a:t>
            </a:r>
            <a:r>
              <a:rPr lang="es-ES_tradnl" dirty="0" err="1" smtClean="0"/>
              <a:t>vacuum</a:t>
            </a:r>
            <a:r>
              <a:rPr lang="es-ES_tradnl" dirty="0" smtClean="0"/>
              <a:t> </a:t>
            </a:r>
            <a:r>
              <a:rPr lang="es-ES_tradnl" dirty="0" err="1" smtClean="0"/>
              <a:t>tank</a:t>
            </a:r>
            <a:r>
              <a:rPr lang="es-ES_tradnl" dirty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half</a:t>
            </a:r>
            <a:r>
              <a:rPr lang="es-ES_tradnl" dirty="0" smtClean="0"/>
              <a:t> </a:t>
            </a:r>
            <a:r>
              <a:rPr lang="es-ES_tradnl" dirty="0" err="1" smtClean="0"/>
              <a:t>covering</a:t>
            </a:r>
            <a:r>
              <a:rPr lang="es-ES_tradnl" dirty="0" smtClean="0"/>
              <a:t> (</a:t>
            </a:r>
            <a:r>
              <a:rPr lang="es-ES_tradnl" b="1" dirty="0" smtClean="0"/>
              <a:t>600 k€</a:t>
            </a:r>
            <a:r>
              <a:rPr lang="es-ES_tradnl" dirty="0" smtClean="0"/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233262" cy="33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Secondary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cave,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vacuum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tank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shielding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beam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stop 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95801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Vacuum</a:t>
            </a:r>
            <a:r>
              <a:rPr lang="es-ES_tradnl" dirty="0" smtClean="0"/>
              <a:t> </a:t>
            </a:r>
            <a:r>
              <a:rPr lang="es-ES_tradnl" dirty="0" err="1"/>
              <a:t>tank</a:t>
            </a:r>
            <a:r>
              <a:rPr lang="es-ES_tradnl" dirty="0"/>
              <a:t> </a:t>
            </a:r>
            <a:r>
              <a:rPr lang="es-ES_tradnl" dirty="0" err="1"/>
              <a:t>shielding</a:t>
            </a:r>
            <a:r>
              <a:rPr lang="es-ES_tradnl" dirty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/>
              <a:t>Estimation</a:t>
            </a:r>
            <a:r>
              <a:rPr lang="es-ES_tradnl" dirty="0"/>
              <a:t> </a:t>
            </a:r>
            <a:r>
              <a:rPr lang="es-ES_tradnl" dirty="0" err="1"/>
              <a:t>based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IN16B, </a:t>
            </a:r>
            <a:r>
              <a:rPr lang="es-ES_tradnl" dirty="0" err="1"/>
              <a:t>considering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area</a:t>
            </a:r>
            <a:r>
              <a:rPr lang="es-ES_tradnl" dirty="0"/>
              <a:t> </a:t>
            </a:r>
            <a:r>
              <a:rPr lang="es-ES_tradnl" dirty="0" err="1"/>
              <a:t>difference</a:t>
            </a:r>
            <a:r>
              <a:rPr lang="es-ES_tradnl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HDPE </a:t>
            </a:r>
            <a:r>
              <a:rPr lang="es-ES_tradnl" dirty="0"/>
              <a:t>+ ¹⁰B </a:t>
            </a:r>
            <a:r>
              <a:rPr lang="es-ES_tradnl" dirty="0" err="1"/>
              <a:t>rubber</a:t>
            </a:r>
            <a:r>
              <a:rPr lang="es-ES_tradnl" dirty="0"/>
              <a:t> + </a:t>
            </a:r>
            <a:r>
              <a:rPr lang="es-ES_tradnl" dirty="0" err="1"/>
              <a:t>structure</a:t>
            </a:r>
            <a:r>
              <a:rPr lang="es-ES_tradnl" dirty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b="1" dirty="0"/>
              <a:t>660 k€ </a:t>
            </a:r>
            <a:r>
              <a:rPr lang="es-ES_tradnl" dirty="0"/>
              <a:t>in </a:t>
            </a:r>
            <a:r>
              <a:rPr lang="es-ES_tradnl" dirty="0" err="1" smtClean="0"/>
              <a:t>configurations</a:t>
            </a:r>
            <a:r>
              <a:rPr lang="es-ES_tradnl" dirty="0" smtClean="0"/>
              <a:t> </a:t>
            </a:r>
            <a:r>
              <a:rPr lang="es-ES_tradnl" dirty="0"/>
              <a:t>3 and 2. </a:t>
            </a:r>
            <a:r>
              <a:rPr lang="es-ES_tradnl" b="1" dirty="0"/>
              <a:t>400 k€</a:t>
            </a:r>
            <a:r>
              <a:rPr lang="es-ES_tradnl" dirty="0"/>
              <a:t> in </a:t>
            </a:r>
            <a:r>
              <a:rPr lang="es-ES_tradnl" dirty="0" err="1" smtClean="0"/>
              <a:t>configuration</a:t>
            </a:r>
            <a:r>
              <a:rPr lang="es-ES_tradnl" dirty="0" smtClean="0"/>
              <a:t> </a:t>
            </a:r>
            <a:r>
              <a:rPr lang="es-ES_tradnl" dirty="0"/>
              <a:t>1.</a:t>
            </a:r>
          </a:p>
          <a:p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Secondary</a:t>
            </a:r>
            <a:r>
              <a:rPr lang="es-ES_tradnl" dirty="0" smtClean="0"/>
              <a:t> cave: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Concrete </a:t>
            </a:r>
            <a:r>
              <a:rPr lang="es-ES_tradnl" dirty="0" err="1" smtClean="0"/>
              <a:t>volume</a:t>
            </a:r>
            <a:r>
              <a:rPr lang="es-ES_tradnl" dirty="0" smtClean="0"/>
              <a:t>: 10x10 m </a:t>
            </a:r>
            <a:r>
              <a:rPr lang="es-ES_tradnl" dirty="0" err="1" smtClean="0"/>
              <a:t>inner</a:t>
            </a:r>
            <a:r>
              <a:rPr lang="es-ES_tradnl" dirty="0" smtClean="0"/>
              <a:t> </a:t>
            </a:r>
            <a:r>
              <a:rPr lang="es-ES_tradnl" dirty="0" err="1" smtClean="0"/>
              <a:t>surface</a:t>
            </a:r>
            <a:r>
              <a:rPr lang="es-ES_tradnl" dirty="0" smtClean="0"/>
              <a:t>, 6 m </a:t>
            </a:r>
            <a:r>
              <a:rPr lang="es-ES_tradnl" dirty="0" err="1" smtClean="0"/>
              <a:t>height</a:t>
            </a:r>
            <a:r>
              <a:rPr lang="es-ES_tradnl" dirty="0" smtClean="0"/>
              <a:t>, 0.5 m </a:t>
            </a:r>
            <a:r>
              <a:rPr lang="es-ES_tradnl" dirty="0" err="1" smtClean="0"/>
              <a:t>thickness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means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estimation</a:t>
            </a:r>
            <a:r>
              <a:rPr lang="es-ES_tradnl" dirty="0" smtClean="0"/>
              <a:t> of </a:t>
            </a:r>
            <a:r>
              <a:rPr lang="es-ES_tradnl" dirty="0" err="1" smtClean="0"/>
              <a:t>ca</a:t>
            </a:r>
            <a:r>
              <a:rPr lang="es-ES_tradnl" dirty="0" smtClean="0"/>
              <a:t> 186 m³ of concrete.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Assuming</a:t>
            </a:r>
            <a:r>
              <a:rPr lang="es-ES_tradnl" dirty="0" smtClean="0"/>
              <a:t>  800 €/m³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mean </a:t>
            </a:r>
            <a:r>
              <a:rPr lang="es-ES_tradnl" dirty="0" err="1" smtClean="0"/>
              <a:t>ca</a:t>
            </a:r>
            <a:r>
              <a:rPr lang="es-ES_tradnl" dirty="0" smtClean="0"/>
              <a:t> </a:t>
            </a:r>
            <a:r>
              <a:rPr lang="es-ES_tradnl" b="1" dirty="0" smtClean="0"/>
              <a:t>150 k€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smtClean="0"/>
              <a:t>In </a:t>
            </a:r>
            <a:r>
              <a:rPr lang="es-ES_tradnl" dirty="0" err="1" smtClean="0"/>
              <a:t>order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 </a:t>
            </a:r>
            <a:r>
              <a:rPr lang="es-ES_tradnl" dirty="0" err="1" smtClean="0"/>
              <a:t>labyrinth</a:t>
            </a:r>
            <a:r>
              <a:rPr lang="es-ES_tradnl" dirty="0" smtClean="0"/>
              <a:t> and </a:t>
            </a:r>
            <a:r>
              <a:rPr lang="es-ES_tradnl" dirty="0" err="1" smtClean="0"/>
              <a:t>door</a:t>
            </a:r>
            <a:r>
              <a:rPr lang="es-ES_tradnl" dirty="0" smtClean="0"/>
              <a:t>,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assume</a:t>
            </a:r>
            <a:r>
              <a:rPr lang="es-ES_tradnl" dirty="0" smtClean="0"/>
              <a:t> </a:t>
            </a:r>
            <a:r>
              <a:rPr lang="es-ES_tradnl" b="1" dirty="0" smtClean="0"/>
              <a:t>200 k€</a:t>
            </a:r>
            <a:r>
              <a:rPr lang="es-ES_tradnl" dirty="0" smtClean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Beam</a:t>
            </a:r>
            <a:r>
              <a:rPr lang="es-ES_tradnl" dirty="0" smtClean="0"/>
              <a:t> stop: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Design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ready</a:t>
            </a:r>
            <a:r>
              <a:rPr lang="es-ES_tradnl" dirty="0" smtClean="0"/>
              <a:t> </a:t>
            </a:r>
            <a:r>
              <a:rPr lang="es-ES_tradnl" dirty="0" err="1" smtClean="0"/>
              <a:t>yet</a:t>
            </a:r>
            <a:r>
              <a:rPr lang="es-ES_tradnl" dirty="0" smtClean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Assumed</a:t>
            </a:r>
            <a:r>
              <a:rPr lang="es-ES_tradnl" dirty="0" smtClean="0"/>
              <a:t> </a:t>
            </a:r>
            <a:r>
              <a:rPr lang="es-ES_tradnl" b="1" dirty="0" smtClean="0"/>
              <a:t>150 k€</a:t>
            </a:r>
            <a:r>
              <a:rPr lang="es-ES_tradnl" dirty="0" smtClean="0"/>
              <a:t>, 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BIFROST </a:t>
            </a:r>
            <a:r>
              <a:rPr lang="es-ES_tradnl" dirty="0" err="1" smtClean="0"/>
              <a:t>estimation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The</a:t>
            </a:r>
            <a:r>
              <a:rPr lang="es-ES_tradnl" dirty="0" smtClean="0"/>
              <a:t> sum of </a:t>
            </a:r>
            <a:r>
              <a:rPr lang="es-ES_tradnl" dirty="0" err="1" smtClean="0"/>
              <a:t>these</a:t>
            </a:r>
            <a:r>
              <a:rPr lang="es-ES_tradnl" dirty="0" smtClean="0"/>
              <a:t> 3 </a:t>
            </a:r>
            <a:r>
              <a:rPr lang="es-ES_tradnl" dirty="0" err="1" smtClean="0"/>
              <a:t>items</a:t>
            </a:r>
            <a:r>
              <a:rPr lang="es-ES_tradnl" dirty="0" smtClean="0"/>
              <a:t> </a:t>
            </a:r>
            <a:r>
              <a:rPr lang="es-ES_tradnl" dirty="0" err="1" smtClean="0"/>
              <a:t>gives</a:t>
            </a:r>
            <a:r>
              <a:rPr lang="es-ES_tradnl" dirty="0" smtClean="0"/>
              <a:t> </a:t>
            </a:r>
            <a:r>
              <a:rPr lang="es-ES_tradnl" dirty="0" err="1" smtClean="0"/>
              <a:t>us</a:t>
            </a:r>
            <a:r>
              <a:rPr lang="es-ES_tradnl" dirty="0" smtClean="0"/>
              <a:t> 1.08 M€, </a:t>
            </a:r>
            <a:r>
              <a:rPr lang="es-ES_tradnl" dirty="0" err="1" smtClean="0"/>
              <a:t>whereas</a:t>
            </a:r>
            <a:r>
              <a:rPr lang="es-ES_tradnl" dirty="0" smtClean="0"/>
              <a:t> P. </a:t>
            </a:r>
            <a:r>
              <a:rPr lang="es-ES_tradnl" dirty="0" err="1" smtClean="0"/>
              <a:t>Benley</a:t>
            </a:r>
            <a:r>
              <a:rPr lang="es-ES_tradnl" dirty="0" smtClean="0"/>
              <a:t> </a:t>
            </a:r>
            <a:r>
              <a:rPr lang="es-ES_tradnl" dirty="0" err="1" smtClean="0"/>
              <a:t>suggested</a:t>
            </a:r>
            <a:r>
              <a:rPr lang="es-ES_tradnl" dirty="0" smtClean="0"/>
              <a:t> </a:t>
            </a:r>
            <a:r>
              <a:rPr lang="es-ES_tradnl" dirty="0" err="1" smtClean="0"/>
              <a:t>us</a:t>
            </a:r>
            <a:r>
              <a:rPr lang="es-ES_tradnl" dirty="0" smtClean="0"/>
              <a:t> </a:t>
            </a:r>
            <a:r>
              <a:rPr lang="es-ES_tradnl" b="1" dirty="0" smtClean="0"/>
              <a:t>1.5 M€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secondary</a:t>
            </a:r>
            <a:r>
              <a:rPr lang="es-ES_tradnl" dirty="0" smtClean="0"/>
              <a:t> </a:t>
            </a:r>
            <a:r>
              <a:rPr lang="es-ES_tradnl" dirty="0" err="1" smtClean="0"/>
              <a:t>shielding</a:t>
            </a:r>
            <a:r>
              <a:rPr lang="es-ES_tradnl" dirty="0" smtClean="0"/>
              <a:t>. </a:t>
            </a:r>
            <a:r>
              <a:rPr lang="es-ES_tradnl" dirty="0" err="1" smtClean="0"/>
              <a:t>Necessary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clarify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something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missing</a:t>
            </a:r>
            <a:r>
              <a:rPr lang="es-ES_tradnl" dirty="0" smtClean="0"/>
              <a:t>. </a:t>
            </a:r>
            <a:endParaRPr lang="es-ES_tradnl" dirty="0"/>
          </a:p>
          <a:p>
            <a:pPr marL="742950" lvl="1" indent="-285750">
              <a:buFont typeface="Arial" pitchFamily="34" charset="0"/>
              <a:buChar char="•"/>
            </a:pPr>
            <a:endParaRPr lang="es-ES_tradnl" dirty="0"/>
          </a:p>
          <a:p>
            <a:pPr marL="742950" lvl="1" indent="-285750">
              <a:buFont typeface="Arial" pitchFamily="34" charset="0"/>
              <a:buChar char="•"/>
            </a:pPr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41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1691</Words>
  <Application>Microsoft Office PowerPoint</Application>
  <PresentationFormat>Presentación en pantalla (4:3)</PresentationFormat>
  <Paragraphs>592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inigo herranz herranz</cp:lastModifiedBy>
  <cp:revision>61</cp:revision>
  <dcterms:created xsi:type="dcterms:W3CDTF">2016-10-11T06:25:16Z</dcterms:created>
  <dcterms:modified xsi:type="dcterms:W3CDTF">2016-10-21T06:48:42Z</dcterms:modified>
</cp:coreProperties>
</file>