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7" r:id="rId4"/>
    <p:sldId id="270" r:id="rId5"/>
    <p:sldId id="272" r:id="rId6"/>
    <p:sldId id="273" r:id="rId7"/>
    <p:sldId id="274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5259" autoAdjust="0"/>
  </p:normalViewPr>
  <p:slideViewPr>
    <p:cSldViewPr>
      <p:cViewPr varScale="1">
        <p:scale>
          <a:sx n="70" d="100"/>
          <a:sy n="70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570C8-0DA4-4B36-96E7-C50B43187B0F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F5FBB-CDCC-4A2B-B276-9CAB8AA1BF1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21504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53224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387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7208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s-ES_tradnl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4349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baseline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4621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5840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baseline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6595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239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baseline="0" dirty="0" smtClean="0">
              <a:sym typeface="Wingdings" pitchFamily="2" charset="2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4083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F5FBB-CDCC-4A2B-B276-9CAB8AA1BF1A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10579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642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918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13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041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557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5989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7071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601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0708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931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968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4252-213D-47D4-9A7A-1E6920E20E1D}" type="datetimeFigureOut">
              <a:rPr lang="es-ES_tradnl" smtClean="0"/>
              <a:t>20/10/2016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AC22A-4504-4E3E-91E4-F26D1FF42A45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251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5536" y="306896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</p:txBody>
      </p:sp>
      <p:sp>
        <p:nvSpPr>
          <p:cNvPr id="8" name="7 CuadroTexto"/>
          <p:cNvSpPr txBox="1"/>
          <p:nvPr/>
        </p:nvSpPr>
        <p:spPr>
          <a:xfrm>
            <a:off x="427534" y="3052117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MIRACLES SCOPE (1/2)</a:t>
            </a:r>
          </a:p>
          <a:p>
            <a:pPr algn="ctr"/>
            <a:endParaRPr lang="es-ES_tradnl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s-ES_tradnl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Primary</a:t>
            </a:r>
            <a:r>
              <a:rPr lang="es-ES_tradnl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_tradnl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Spectrometer</a:t>
            </a:r>
            <a:r>
              <a:rPr lang="es-ES_tradnl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es-ES_tradnl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Sample</a:t>
            </a:r>
            <a:r>
              <a:rPr lang="es-ES_tradnl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ES_tradnl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Environment</a:t>
            </a:r>
            <a:endParaRPr lang="es-ES_tradnl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0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Sample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environment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35285" y="927884"/>
            <a:ext cx="8424936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our</a:t>
            </a:r>
            <a:r>
              <a:rPr lang="es-ES_tradnl" dirty="0"/>
              <a:t> </a:t>
            </a:r>
            <a:r>
              <a:rPr lang="es-ES_tradnl" dirty="0" err="1"/>
              <a:t>quotations</a:t>
            </a:r>
            <a:r>
              <a:rPr lang="es-ES_tradnl" dirty="0"/>
              <a:t> of SE </a:t>
            </a:r>
            <a:r>
              <a:rPr lang="es-ES_tradnl" dirty="0" err="1"/>
              <a:t>have</a:t>
            </a:r>
            <a:r>
              <a:rPr lang="es-ES_tradnl" dirty="0"/>
              <a:t> </a:t>
            </a:r>
            <a:r>
              <a:rPr lang="es-ES_tradnl" dirty="0" err="1"/>
              <a:t>been</a:t>
            </a:r>
            <a:r>
              <a:rPr lang="es-ES_tradnl" dirty="0"/>
              <a:t> </a:t>
            </a:r>
            <a:r>
              <a:rPr lang="es-ES_tradnl" dirty="0" err="1"/>
              <a:t>discussed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Harald</a:t>
            </a:r>
            <a:r>
              <a:rPr lang="es-ES_tradnl" dirty="0"/>
              <a:t> Schneider.</a:t>
            </a:r>
          </a:p>
          <a:p>
            <a:pPr marL="457200" lvl="2">
              <a:lnSpc>
                <a:spcPct val="150000"/>
              </a:lnSpc>
            </a:pPr>
            <a:endParaRPr lang="es-ES_tradnl" dirty="0"/>
          </a:p>
          <a:p>
            <a:pPr marL="342900" lvl="1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000" b="1" dirty="0">
                <a:solidFill>
                  <a:srgbClr val="C00000"/>
                </a:solidFill>
              </a:rPr>
              <a:t>CONFIGURATION 3</a:t>
            </a:r>
            <a:r>
              <a:rPr lang="es-ES_tradnl" dirty="0">
                <a:solidFill>
                  <a:srgbClr val="C00000"/>
                </a:solidFill>
              </a:rPr>
              <a:t> </a:t>
            </a:r>
            <a:r>
              <a:rPr lang="es-ES_tradnl" dirty="0"/>
              <a:t>(</a:t>
            </a:r>
            <a:r>
              <a:rPr lang="es-ES_tradnl" dirty="0" err="1"/>
              <a:t>or</a:t>
            </a:r>
            <a:r>
              <a:rPr lang="es-ES_tradnl" dirty="0"/>
              <a:t> </a:t>
            </a:r>
            <a:r>
              <a:rPr lang="es-ES_tradnl" dirty="0" err="1"/>
              <a:t>Configuration</a:t>
            </a:r>
            <a:r>
              <a:rPr lang="es-ES_tradnl" dirty="0"/>
              <a:t> 2 </a:t>
            </a:r>
            <a:r>
              <a:rPr lang="es-ES_tradnl" dirty="0" err="1"/>
              <a:t>upgrade</a:t>
            </a:r>
            <a:r>
              <a:rPr lang="es-ES_tradnl" dirty="0"/>
              <a:t>): </a:t>
            </a:r>
          </a:p>
          <a:p>
            <a:pPr marL="742950" lvl="2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dirty="0" smtClean="0"/>
              <a:t>Basic </a:t>
            </a:r>
            <a:r>
              <a:rPr lang="es-ES_tradnl" dirty="0" err="1" smtClean="0"/>
              <a:t>equipment</a:t>
            </a:r>
            <a:r>
              <a:rPr lang="es-ES_tradnl" dirty="0" smtClean="0"/>
              <a:t> + </a:t>
            </a:r>
            <a:r>
              <a:rPr lang="es-ES_tradnl" dirty="0" err="1" smtClean="0"/>
              <a:t>humidity</a:t>
            </a:r>
            <a:r>
              <a:rPr lang="es-ES_tradnl" dirty="0" smtClean="0"/>
              <a:t> </a:t>
            </a:r>
            <a:r>
              <a:rPr lang="es-ES_tradnl" dirty="0" err="1" smtClean="0"/>
              <a:t>chamber</a:t>
            </a:r>
            <a:r>
              <a:rPr lang="es-ES_tradnl" dirty="0" smtClean="0"/>
              <a:t>. </a:t>
            </a:r>
            <a:r>
              <a:rPr lang="es-ES_tradnl" sz="2000" b="1" dirty="0" smtClean="0">
                <a:solidFill>
                  <a:srgbClr val="C00000"/>
                </a:solidFill>
              </a:rPr>
              <a:t>355 </a:t>
            </a:r>
            <a:r>
              <a:rPr lang="es-ES_tradnl" sz="2000" b="1" dirty="0">
                <a:solidFill>
                  <a:srgbClr val="C00000"/>
                </a:solidFill>
              </a:rPr>
              <a:t>k€</a:t>
            </a:r>
          </a:p>
          <a:p>
            <a:pPr marL="742950" lvl="2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dirty="0" smtClean="0"/>
              <a:t>ESS </a:t>
            </a:r>
            <a:r>
              <a:rPr lang="es-ES_tradnl" dirty="0" err="1"/>
              <a:t>support</a:t>
            </a:r>
            <a:r>
              <a:rPr lang="es-ES_tradnl" sz="2000" dirty="0" smtClean="0"/>
              <a:t>. </a:t>
            </a:r>
            <a:r>
              <a:rPr lang="es-ES_tradnl" sz="2000" b="1" dirty="0" smtClean="0">
                <a:solidFill>
                  <a:srgbClr val="C00000"/>
                </a:solidFill>
              </a:rPr>
              <a:t>76.5 </a:t>
            </a:r>
            <a:r>
              <a:rPr lang="es-ES_tradnl" sz="2000" b="1" dirty="0">
                <a:solidFill>
                  <a:srgbClr val="C00000"/>
                </a:solidFill>
              </a:rPr>
              <a:t>k€</a:t>
            </a:r>
            <a:endParaRPr lang="es-ES_tradnl" sz="2000" dirty="0"/>
          </a:p>
          <a:p>
            <a:pPr marL="742950" lvl="2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dirty="0" err="1"/>
              <a:t>Clamp</a:t>
            </a:r>
            <a:r>
              <a:rPr lang="es-ES_tradnl" dirty="0"/>
              <a:t> </a:t>
            </a:r>
            <a:r>
              <a:rPr lang="es-ES_tradnl" dirty="0" err="1"/>
              <a:t>cells</a:t>
            </a:r>
            <a:r>
              <a:rPr lang="es-ES_tradnl" dirty="0"/>
              <a:t>. </a:t>
            </a:r>
            <a:r>
              <a:rPr lang="es-ES_tradnl" sz="2000" b="1" dirty="0">
                <a:solidFill>
                  <a:srgbClr val="C00000"/>
                </a:solidFill>
              </a:rPr>
              <a:t>50 k€</a:t>
            </a:r>
            <a:r>
              <a:rPr lang="es-ES_tradnl" dirty="0"/>
              <a:t>.</a:t>
            </a:r>
          </a:p>
          <a:p>
            <a:pPr marL="742950" lvl="2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dirty="0" smtClean="0"/>
              <a:t>In-situ </a:t>
            </a:r>
            <a:r>
              <a:rPr lang="es-ES_tradnl" dirty="0"/>
              <a:t>gas </a:t>
            </a:r>
            <a:r>
              <a:rPr lang="es-ES_tradnl" dirty="0" err="1"/>
              <a:t>adsorption</a:t>
            </a:r>
            <a:r>
              <a:rPr lang="es-ES_tradnl" dirty="0"/>
              <a:t> </a:t>
            </a:r>
            <a:r>
              <a:rPr lang="es-ES_tradnl" dirty="0" err="1"/>
              <a:t>measurements</a:t>
            </a:r>
            <a:r>
              <a:rPr lang="es-ES_tradnl" dirty="0"/>
              <a:t>. </a:t>
            </a:r>
            <a:r>
              <a:rPr lang="es-ES_tradnl" sz="2000" b="1" dirty="0">
                <a:solidFill>
                  <a:srgbClr val="C00000"/>
                </a:solidFill>
              </a:rPr>
              <a:t>250 k€</a:t>
            </a:r>
            <a:r>
              <a:rPr lang="es-ES_tradnl" sz="2000" dirty="0"/>
              <a:t>.</a:t>
            </a:r>
            <a:r>
              <a:rPr lang="es-ES_tradnl" dirty="0"/>
              <a:t> </a:t>
            </a:r>
          </a:p>
          <a:p>
            <a:pPr marL="742950" lvl="2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ES_tradnl" dirty="0" err="1"/>
              <a:t>Commissioning</a:t>
            </a:r>
            <a:r>
              <a:rPr lang="es-ES_tradnl" dirty="0"/>
              <a:t> &amp; </a:t>
            </a:r>
            <a:r>
              <a:rPr lang="es-ES_tradnl" dirty="0" err="1"/>
              <a:t>first</a:t>
            </a:r>
            <a:r>
              <a:rPr lang="es-ES_tradnl" dirty="0"/>
              <a:t> test &amp; </a:t>
            </a:r>
            <a:r>
              <a:rPr lang="es-ES_tradnl" dirty="0" err="1"/>
              <a:t>continuous</a:t>
            </a:r>
            <a:r>
              <a:rPr lang="es-ES_tradnl" dirty="0"/>
              <a:t> </a:t>
            </a:r>
            <a:r>
              <a:rPr lang="es-ES_tradnl" dirty="0" err="1"/>
              <a:t>user</a:t>
            </a:r>
            <a:r>
              <a:rPr lang="es-ES_tradnl" dirty="0"/>
              <a:t> </a:t>
            </a:r>
            <a:r>
              <a:rPr lang="es-ES_tradnl" dirty="0" err="1"/>
              <a:t>operation</a:t>
            </a:r>
            <a:r>
              <a:rPr lang="es-ES_tradnl" dirty="0"/>
              <a:t>. </a:t>
            </a:r>
            <a:r>
              <a:rPr lang="es-ES_tradnl" sz="2000" b="1" dirty="0">
                <a:solidFill>
                  <a:srgbClr val="C00000"/>
                </a:solidFill>
              </a:rPr>
              <a:t>300 k</a:t>
            </a:r>
            <a:r>
              <a:rPr lang="es-ES_tradnl" sz="2000" b="1" dirty="0" smtClean="0">
                <a:solidFill>
                  <a:srgbClr val="C00000"/>
                </a:solidFill>
              </a:rPr>
              <a:t>€</a:t>
            </a:r>
            <a:r>
              <a:rPr lang="es-ES_tradnl" sz="2000" dirty="0"/>
              <a:t> </a:t>
            </a:r>
            <a:r>
              <a:rPr lang="es-ES_tradnl" sz="2000" dirty="0" smtClean="0"/>
              <a:t>(</a:t>
            </a:r>
            <a:r>
              <a:rPr lang="es-ES_tradnl" sz="2000" dirty="0" err="1" smtClean="0"/>
              <a:t>labour</a:t>
            </a:r>
            <a:r>
              <a:rPr lang="es-ES_tradnl" sz="2000" dirty="0" smtClean="0"/>
              <a:t>).</a:t>
            </a:r>
            <a:endParaRPr lang="es-ES_tradnl" dirty="0"/>
          </a:p>
          <a:p>
            <a:pPr marL="1200150" lvl="3" indent="-285750">
              <a:buFont typeface="Arial" pitchFamily="34" charset="0"/>
              <a:buChar char="•"/>
            </a:pPr>
            <a:endParaRPr lang="es-ES_tradnl" dirty="0"/>
          </a:p>
          <a:p>
            <a:pPr marL="1200150" lvl="3" indent="-285750">
              <a:buFont typeface="Arial" pitchFamily="34" charset="0"/>
              <a:buChar char="•"/>
            </a:pPr>
            <a:endParaRPr lang="es-ES_tradnl" dirty="0"/>
          </a:p>
          <a:p>
            <a:pPr marL="1200150" lvl="3" indent="-285750">
              <a:buFont typeface="Arial" pitchFamily="34" charset="0"/>
              <a:buChar char="•"/>
            </a:pPr>
            <a:endParaRPr lang="es-ES_tradnl" dirty="0"/>
          </a:p>
          <a:p>
            <a:pPr marL="285750" lvl="1" indent="-285750">
              <a:buFont typeface="Arial" pitchFamily="34" charset="0"/>
              <a:buChar char="•"/>
            </a:pPr>
            <a:endParaRPr lang="es-ES_tradnl" dirty="0"/>
          </a:p>
          <a:p>
            <a:pPr marL="742950" lvl="2" indent="-285750">
              <a:buFont typeface="Arial" pitchFamily="34" charset="0"/>
              <a:buChar char="•"/>
            </a:pPr>
            <a:endParaRPr lang="es-ES_tradnl" dirty="0"/>
          </a:p>
          <a:p>
            <a:pPr marL="742950" lvl="2" indent="-285750">
              <a:buFont typeface="Arial" pitchFamily="34" charset="0"/>
              <a:buChar char="•"/>
            </a:pPr>
            <a:endParaRPr lang="es-ES_tradnl" dirty="0"/>
          </a:p>
          <a:p>
            <a:pPr marL="0" lvl="1"/>
            <a:endParaRPr lang="es-ES_tradnl" dirty="0"/>
          </a:p>
          <a:p>
            <a:pPr marL="285750" lvl="1" indent="-285750">
              <a:buFont typeface="Arial" pitchFamily="34" charset="0"/>
              <a:buChar char="•"/>
            </a:pPr>
            <a:endParaRPr lang="es-ES_tradnl" dirty="0"/>
          </a:p>
          <a:p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300192" y="1772816"/>
            <a:ext cx="26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_tradnl" sz="2000" b="1" dirty="0" err="1">
                <a:solidFill>
                  <a:srgbClr val="C00000"/>
                </a:solidFill>
              </a:rPr>
              <a:t>Configuration</a:t>
            </a:r>
            <a:r>
              <a:rPr lang="es-ES_tradnl" sz="2000" b="1" dirty="0">
                <a:solidFill>
                  <a:srgbClr val="C00000"/>
                </a:solidFill>
              </a:rPr>
              <a:t> 3</a:t>
            </a:r>
          </a:p>
          <a:p>
            <a:pPr algn="ctr">
              <a:lnSpc>
                <a:spcPct val="120000"/>
              </a:lnSpc>
            </a:pPr>
            <a:r>
              <a:rPr lang="es-ES_tradnl" sz="2400" b="1" dirty="0">
                <a:solidFill>
                  <a:srgbClr val="C00000"/>
                </a:solidFill>
              </a:rPr>
              <a:t>Total: </a:t>
            </a:r>
            <a:r>
              <a:rPr lang="es-ES_tradnl" sz="2400" b="1" dirty="0" smtClean="0">
                <a:solidFill>
                  <a:srgbClr val="C00000"/>
                </a:solidFill>
              </a:rPr>
              <a:t>1031.5 </a:t>
            </a:r>
            <a:r>
              <a:rPr lang="es-ES_tradnl" sz="2400" b="1" dirty="0">
                <a:solidFill>
                  <a:srgbClr val="C00000"/>
                </a:solidFill>
              </a:rPr>
              <a:t>k</a:t>
            </a:r>
            <a:r>
              <a:rPr lang="es-ES_tradnl" sz="2400" b="1" dirty="0" smtClean="0">
                <a:solidFill>
                  <a:srgbClr val="C00000"/>
                </a:solidFill>
              </a:rPr>
              <a:t>€</a:t>
            </a:r>
          </a:p>
          <a:p>
            <a:pPr algn="ctr">
              <a:lnSpc>
                <a:spcPct val="120000"/>
              </a:lnSpc>
            </a:pPr>
            <a:r>
              <a:rPr lang="es-ES_tradnl" sz="1600" b="1" dirty="0" smtClean="0">
                <a:solidFill>
                  <a:srgbClr val="C00000"/>
                </a:solidFill>
              </a:rPr>
              <a:t>731.5 k€ non </a:t>
            </a:r>
            <a:r>
              <a:rPr lang="es-ES_tradnl" sz="1600" b="1" dirty="0" err="1" smtClean="0">
                <a:solidFill>
                  <a:srgbClr val="C00000"/>
                </a:solidFill>
              </a:rPr>
              <a:t>labour</a:t>
            </a:r>
            <a:endParaRPr lang="es-ES_tradnl" sz="1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36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1124744"/>
            <a:ext cx="7056784" cy="533684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>
                <a:solidFill>
                  <a:srgbClr val="C00000"/>
                </a:solidFill>
              </a:rPr>
              <a:t>PRIMARY SPECTROMETER</a:t>
            </a:r>
          </a:p>
          <a:p>
            <a:pPr marL="742950" lvl="1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 err="1"/>
              <a:t>Neutron</a:t>
            </a:r>
            <a:r>
              <a:rPr lang="es-ES_tradnl" sz="2400" dirty="0"/>
              <a:t> Guide </a:t>
            </a:r>
          </a:p>
          <a:p>
            <a:pPr marL="742950" lvl="1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/>
              <a:t>Guide </a:t>
            </a:r>
            <a:r>
              <a:rPr lang="es-ES_tradnl" sz="2400" dirty="0" err="1"/>
              <a:t>Shielding</a:t>
            </a:r>
            <a:endParaRPr lang="es-ES_tradnl" sz="2400" dirty="0"/>
          </a:p>
          <a:p>
            <a:pPr marL="742950" lvl="1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/>
              <a:t>Chopper </a:t>
            </a:r>
            <a:r>
              <a:rPr lang="es-ES_tradnl" sz="2400" dirty="0" err="1"/>
              <a:t>Cascade</a:t>
            </a:r>
            <a:endParaRPr lang="es-ES_tradnl" sz="2400" dirty="0"/>
          </a:p>
          <a:p>
            <a:pPr marL="742950" lvl="1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 err="1"/>
              <a:t>Slits</a:t>
            </a:r>
            <a:endParaRPr lang="es-ES_tradnl" sz="2400" dirty="0"/>
          </a:p>
          <a:p>
            <a:pPr marL="742950" lvl="1" indent="-285750">
              <a:lnSpc>
                <a:spcPct val="120000"/>
              </a:lnSpc>
              <a:buFont typeface="Wingdings" pitchFamily="2" charset="2"/>
              <a:buChar char="§"/>
            </a:pPr>
            <a:endParaRPr lang="es-ES_tradnl" sz="2400" dirty="0"/>
          </a:p>
          <a:p>
            <a:pPr lvl="1">
              <a:lnSpc>
                <a:spcPct val="120000"/>
              </a:lnSpc>
            </a:pPr>
            <a:endParaRPr lang="es-ES_tradnl" sz="2400" dirty="0"/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>
                <a:solidFill>
                  <a:srgbClr val="C00000"/>
                </a:solidFill>
              </a:rPr>
              <a:t>SAMPLE ENVIRONMENT</a:t>
            </a:r>
          </a:p>
          <a:p>
            <a:pPr marL="742950" lvl="1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 err="1"/>
              <a:t>Configuration</a:t>
            </a:r>
            <a:r>
              <a:rPr lang="es-ES_tradnl" sz="2400" dirty="0"/>
              <a:t> 1</a:t>
            </a:r>
          </a:p>
          <a:p>
            <a:pPr marL="742950" lvl="1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 err="1"/>
              <a:t>Configuration</a:t>
            </a:r>
            <a:r>
              <a:rPr lang="es-ES_tradnl" sz="2400" dirty="0"/>
              <a:t> 2</a:t>
            </a:r>
          </a:p>
          <a:p>
            <a:pPr marL="742950" lvl="1" indent="-285750">
              <a:lnSpc>
                <a:spcPct val="120000"/>
              </a:lnSpc>
              <a:buFont typeface="Wingdings" pitchFamily="2" charset="2"/>
              <a:buChar char="§"/>
            </a:pPr>
            <a:r>
              <a:rPr lang="es-ES_tradnl" sz="2400" dirty="0" err="1"/>
              <a:t>Configuration</a:t>
            </a:r>
            <a:r>
              <a:rPr lang="es-ES_tradnl" sz="2400" dirty="0"/>
              <a:t> 3</a:t>
            </a:r>
          </a:p>
          <a:p>
            <a:pPr marL="742950" lvl="1" indent="-285750">
              <a:buFont typeface="Wingdings" pitchFamily="2" charset="2"/>
              <a:buChar char="§"/>
            </a:pPr>
            <a:endParaRPr lang="es-ES_tradnl" sz="2400" dirty="0"/>
          </a:p>
        </p:txBody>
      </p:sp>
      <p:sp>
        <p:nvSpPr>
          <p:cNvPr id="2" name="1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Outline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211960" y="2131359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/>
              <a:t>Fixed</a:t>
            </a:r>
            <a:r>
              <a:rPr lang="es-ES_tradnl" dirty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Configurations</a:t>
            </a:r>
            <a:endParaRPr lang="es-ES_tradnl" dirty="0"/>
          </a:p>
        </p:txBody>
      </p:sp>
      <p:sp>
        <p:nvSpPr>
          <p:cNvPr id="7" name="6 Cerrar corchete"/>
          <p:cNvSpPr/>
          <p:nvPr/>
        </p:nvSpPr>
        <p:spPr>
          <a:xfrm>
            <a:off x="4080706" y="1700808"/>
            <a:ext cx="73732" cy="1584176"/>
          </a:xfrm>
          <a:prstGeom prst="righ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CuadroTexto"/>
          <p:cNvSpPr txBox="1"/>
          <p:nvPr/>
        </p:nvSpPr>
        <p:spPr>
          <a:xfrm>
            <a:off x="6084168" y="226985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rgbClr val="C00000"/>
                </a:solidFill>
              </a:rPr>
              <a:t>5.7 M€</a:t>
            </a:r>
            <a:endParaRPr lang="es-ES_tradnl" sz="2000" b="1" dirty="0">
              <a:solidFill>
                <a:srgbClr val="C0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111191" y="473496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rgbClr val="C00000"/>
                </a:solidFill>
              </a:rPr>
              <a:t>76.5 k€</a:t>
            </a:r>
            <a:endParaRPr lang="es-ES_tradnl" sz="2000" b="1" dirty="0">
              <a:solidFill>
                <a:srgbClr val="C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190628" y="516830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rgbClr val="C00000"/>
                </a:solidFill>
              </a:rPr>
              <a:t>611 k€</a:t>
            </a:r>
            <a:endParaRPr lang="es-ES_tradnl" sz="2000" b="1" dirty="0">
              <a:solidFill>
                <a:srgbClr val="C0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879024" y="5591642"/>
            <a:ext cx="1211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rgbClr val="C00000"/>
                </a:solidFill>
              </a:rPr>
              <a:t>1031.5 k€</a:t>
            </a:r>
            <a:endParaRPr lang="es-ES_tradnl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2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84 Grupo"/>
          <p:cNvGrpSpPr/>
          <p:nvPr/>
        </p:nvGrpSpPr>
        <p:grpSpPr>
          <a:xfrm>
            <a:off x="469968" y="965864"/>
            <a:ext cx="8350504" cy="5650778"/>
            <a:chOff x="397960" y="382382"/>
            <a:chExt cx="8350504" cy="5650778"/>
          </a:xfrm>
        </p:grpSpPr>
        <p:cxnSp>
          <p:nvCxnSpPr>
            <p:cNvPr id="54" name="53 Conector recto de flecha"/>
            <p:cNvCxnSpPr/>
            <p:nvPr/>
          </p:nvCxnSpPr>
          <p:spPr>
            <a:xfrm>
              <a:off x="2245995" y="2636641"/>
              <a:ext cx="1893957" cy="28200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83 Grupo"/>
            <p:cNvGrpSpPr/>
            <p:nvPr/>
          </p:nvGrpSpPr>
          <p:grpSpPr>
            <a:xfrm>
              <a:off x="397960" y="382382"/>
              <a:ext cx="8350504" cy="5650778"/>
              <a:chOff x="397960" y="782135"/>
              <a:chExt cx="8350504" cy="5650778"/>
            </a:xfrm>
          </p:grpSpPr>
          <p:cxnSp>
            <p:nvCxnSpPr>
              <p:cNvPr id="38" name="37 Conector recto de flecha"/>
              <p:cNvCxnSpPr/>
              <p:nvPr/>
            </p:nvCxnSpPr>
            <p:spPr>
              <a:xfrm>
                <a:off x="4139952" y="3317358"/>
                <a:ext cx="3385646" cy="543690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44 CuadroTexto"/>
              <p:cNvSpPr txBox="1"/>
              <p:nvPr/>
            </p:nvSpPr>
            <p:spPr>
              <a:xfrm rot="632457">
                <a:off x="1409627" y="2942073"/>
                <a:ext cx="100272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1000" dirty="0" err="1">
                    <a:solidFill>
                      <a:srgbClr val="0070C0"/>
                    </a:solidFill>
                  </a:rPr>
                  <a:t>Superpolished</a:t>
                </a:r>
                <a:r>
                  <a:rPr lang="es-ES_tradnl" sz="1000" dirty="0">
                    <a:solidFill>
                      <a:srgbClr val="0070C0"/>
                    </a:solidFill>
                  </a:rPr>
                  <a:t> </a:t>
                </a:r>
              </a:p>
              <a:p>
                <a:pPr algn="ctr"/>
                <a:r>
                  <a:rPr lang="es-ES_tradnl" sz="1000" dirty="0" err="1">
                    <a:solidFill>
                      <a:srgbClr val="0070C0"/>
                    </a:solidFill>
                  </a:rPr>
                  <a:t>Copper</a:t>
                </a:r>
                <a:endParaRPr lang="es-ES_tradnl" sz="10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6" name="45 CuadroTexto"/>
              <p:cNvSpPr txBox="1"/>
              <p:nvPr/>
            </p:nvSpPr>
            <p:spPr>
              <a:xfrm rot="464824">
                <a:off x="3174444" y="3201942"/>
                <a:ext cx="800617" cy="230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_tradnl" sz="1050" dirty="0" err="1">
                    <a:solidFill>
                      <a:srgbClr val="0070C0"/>
                    </a:solidFill>
                  </a:rPr>
                  <a:t>Aluminum</a:t>
                </a:r>
                <a:endParaRPr lang="es-ES_tradnl" sz="105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7" name="46 CuadroTexto"/>
              <p:cNvSpPr txBox="1"/>
              <p:nvPr/>
            </p:nvSpPr>
            <p:spPr>
              <a:xfrm rot="568328">
                <a:off x="5170147" y="3584777"/>
                <a:ext cx="150728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_tradnl" sz="1050" dirty="0" err="1">
                    <a:solidFill>
                      <a:srgbClr val="0070C0"/>
                    </a:solidFill>
                  </a:rPr>
                  <a:t>Borkron</a:t>
                </a:r>
                <a:r>
                  <a:rPr lang="es-ES_tradnl" sz="1050" dirty="0">
                    <a:solidFill>
                      <a:srgbClr val="0070C0"/>
                    </a:solidFill>
                  </a:rPr>
                  <a:t> </a:t>
                </a:r>
                <a:r>
                  <a:rPr lang="es-ES_tradnl" sz="1050" dirty="0" err="1" smtClean="0">
                    <a:solidFill>
                      <a:srgbClr val="0070C0"/>
                    </a:solidFill>
                  </a:rPr>
                  <a:t>Glass</a:t>
                </a:r>
                <a:r>
                  <a:rPr lang="es-ES_tradnl" sz="1050" dirty="0" smtClean="0">
                    <a:solidFill>
                      <a:srgbClr val="0070C0"/>
                    </a:solidFill>
                  </a:rPr>
                  <a:t> N-BK7</a:t>
                </a:r>
                <a:endParaRPr lang="es-ES_tradnl" sz="105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66" name="65 CuadroTexto"/>
              <p:cNvSpPr txBox="1"/>
              <p:nvPr/>
            </p:nvSpPr>
            <p:spPr>
              <a:xfrm>
                <a:off x="397960" y="2877839"/>
                <a:ext cx="11441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1400" b="1" dirty="0">
                    <a:solidFill>
                      <a:srgbClr val="0070C0"/>
                    </a:solidFill>
                  </a:rPr>
                  <a:t>Guide</a:t>
                </a:r>
              </a:p>
              <a:p>
                <a:pPr algn="ctr"/>
                <a:r>
                  <a:rPr lang="es-ES_tradnl" sz="1400" b="1" dirty="0" err="1">
                    <a:solidFill>
                      <a:srgbClr val="0070C0"/>
                    </a:solidFill>
                  </a:rPr>
                  <a:t>Substrates</a:t>
                </a:r>
                <a:endParaRPr lang="es-ES_tradnl" sz="1000" b="1" dirty="0">
                  <a:solidFill>
                    <a:srgbClr val="0070C0"/>
                  </a:solidFill>
                </a:endParaRPr>
              </a:p>
            </p:txBody>
          </p:sp>
          <p:grpSp>
            <p:nvGrpSpPr>
              <p:cNvPr id="83" name="82 Grupo"/>
              <p:cNvGrpSpPr/>
              <p:nvPr/>
            </p:nvGrpSpPr>
            <p:grpSpPr>
              <a:xfrm>
                <a:off x="712577" y="782135"/>
                <a:ext cx="8035887" cy="5650778"/>
                <a:chOff x="712577" y="742422"/>
                <a:chExt cx="8035887" cy="5650778"/>
              </a:xfrm>
            </p:grpSpPr>
            <p:sp>
              <p:nvSpPr>
                <p:cNvPr id="2" name="1 CuadroTexto"/>
                <p:cNvSpPr txBox="1"/>
                <p:nvPr/>
              </p:nvSpPr>
              <p:spPr>
                <a:xfrm>
                  <a:off x="712577" y="742422"/>
                  <a:ext cx="7344816" cy="56507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5750" indent="-285750"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es-ES_tradnl" dirty="0" err="1"/>
                    <a:t>Starts</a:t>
                  </a:r>
                  <a:r>
                    <a:rPr lang="es-ES_tradnl" dirty="0"/>
                    <a:t> at 2m </a:t>
                  </a:r>
                  <a:r>
                    <a:rPr lang="es-ES_tradnl" dirty="0" err="1"/>
                    <a:t>from</a:t>
                  </a:r>
                  <a:r>
                    <a:rPr lang="es-ES_tradnl" dirty="0"/>
                    <a:t> </a:t>
                  </a:r>
                  <a:r>
                    <a:rPr lang="es-ES_tradnl" dirty="0" err="1"/>
                    <a:t>the</a:t>
                  </a:r>
                  <a:r>
                    <a:rPr lang="es-ES_tradnl" dirty="0"/>
                    <a:t> </a:t>
                  </a:r>
                  <a:r>
                    <a:rPr lang="es-ES_tradnl" dirty="0" err="1"/>
                    <a:t>moderator</a:t>
                  </a:r>
                  <a:r>
                    <a:rPr lang="es-ES_tradnl" dirty="0"/>
                    <a:t> &amp; </a:t>
                  </a:r>
                  <a:r>
                    <a:rPr lang="es-ES_tradnl" dirty="0" err="1"/>
                    <a:t>ends</a:t>
                  </a:r>
                  <a:r>
                    <a:rPr lang="es-ES_tradnl" dirty="0"/>
                    <a:t> at 162.5 m</a:t>
                  </a:r>
                </a:p>
                <a:p>
                  <a:pPr marL="285750" indent="-285750"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es-ES_tradnl" dirty="0"/>
                    <a:t>9 guide </a:t>
                  </a:r>
                  <a:r>
                    <a:rPr lang="es-ES_tradnl" dirty="0" err="1"/>
                    <a:t>sections</a:t>
                  </a:r>
                  <a:r>
                    <a:rPr lang="es-ES_tradnl" dirty="0"/>
                    <a:t>, m </a:t>
                  </a:r>
                  <a:r>
                    <a:rPr lang="es-ES_tradnl" dirty="0" err="1"/>
                    <a:t>values</a:t>
                  </a:r>
                  <a:r>
                    <a:rPr lang="es-ES_tradnl" dirty="0"/>
                    <a:t>: 1.5 </a:t>
                  </a:r>
                  <a:r>
                    <a:rPr lang="es-ES_tradnl" dirty="0" err="1"/>
                    <a:t>to</a:t>
                  </a:r>
                  <a:r>
                    <a:rPr lang="es-ES_tradnl" dirty="0"/>
                    <a:t> 4</a:t>
                  </a:r>
                </a:p>
                <a:p>
                  <a:pPr marL="285750" indent="-285750"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endParaRPr lang="es-ES_tradnl" sz="2000" dirty="0"/>
                </a:p>
                <a:p>
                  <a:pPr>
                    <a:lnSpc>
                      <a:spcPct val="150000"/>
                    </a:lnSpc>
                  </a:pPr>
                  <a:endParaRPr lang="es-ES_tradnl" sz="2000" dirty="0"/>
                </a:p>
                <a:p>
                  <a:pPr>
                    <a:lnSpc>
                      <a:spcPct val="150000"/>
                    </a:lnSpc>
                  </a:pPr>
                  <a:endParaRPr lang="es-ES_tradnl" sz="2000" dirty="0"/>
                </a:p>
                <a:p>
                  <a:pPr marL="285750" indent="-285750"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endParaRPr lang="es-ES_tradnl" sz="2000" dirty="0"/>
                </a:p>
                <a:p>
                  <a:pPr marL="285750" indent="-285750">
                    <a:lnSpc>
                      <a:spcPct val="120000"/>
                    </a:lnSpc>
                    <a:buFont typeface="Wingdings" pitchFamily="2" charset="2"/>
                    <a:buChar char="§"/>
                  </a:pPr>
                  <a:r>
                    <a:rPr lang="es-ES_tradnl" sz="2000" dirty="0" err="1" smtClean="0"/>
                    <a:t>Substrates</a:t>
                  </a:r>
                  <a:r>
                    <a:rPr lang="es-ES_tradnl" sz="2000" dirty="0" smtClean="0"/>
                    <a:t> &amp; </a:t>
                  </a:r>
                  <a:r>
                    <a:rPr lang="es-ES_tradnl" sz="2000" dirty="0" err="1" smtClean="0"/>
                    <a:t>coating</a:t>
                  </a:r>
                  <a:r>
                    <a:rPr lang="es-ES_tradnl" sz="2000" dirty="0" smtClean="0"/>
                    <a:t>, </a:t>
                  </a:r>
                  <a:r>
                    <a:rPr lang="es-ES_tradnl" sz="2000" b="1" dirty="0"/>
                    <a:t>2676 k€</a:t>
                  </a:r>
                </a:p>
                <a:p>
                  <a:pPr marL="285750" indent="-285750">
                    <a:lnSpc>
                      <a:spcPct val="120000"/>
                    </a:lnSpc>
                    <a:buFont typeface="Wingdings" pitchFamily="2" charset="2"/>
                    <a:buChar char="§"/>
                  </a:pPr>
                  <a:r>
                    <a:rPr lang="es-ES_tradnl" sz="2000" dirty="0" err="1"/>
                    <a:t>Vacuum</a:t>
                  </a:r>
                  <a:r>
                    <a:rPr lang="es-ES_tradnl" sz="2000" dirty="0"/>
                    <a:t> </a:t>
                  </a:r>
                  <a:r>
                    <a:rPr lang="es-ES_tradnl" sz="2000" dirty="0" err="1"/>
                    <a:t>system</a:t>
                  </a:r>
                  <a:r>
                    <a:rPr lang="es-ES_tradnl" sz="2000" dirty="0"/>
                    <a:t>, </a:t>
                  </a:r>
                  <a:r>
                    <a:rPr lang="es-ES_tradnl" sz="2000" b="1" dirty="0"/>
                    <a:t>704 k€</a:t>
                  </a:r>
                  <a:r>
                    <a:rPr lang="es-ES_tradnl" sz="2000" dirty="0"/>
                    <a:t> (no </a:t>
                  </a:r>
                  <a:r>
                    <a:rPr lang="es-ES_tradnl" sz="2000" dirty="0" err="1"/>
                    <a:t>vacuum</a:t>
                  </a:r>
                  <a:r>
                    <a:rPr lang="es-ES_tradnl" sz="2000" dirty="0"/>
                    <a:t> </a:t>
                  </a:r>
                  <a:r>
                    <a:rPr lang="es-ES_tradnl" sz="2000" dirty="0" err="1"/>
                    <a:t>pumps</a:t>
                  </a:r>
                  <a:r>
                    <a:rPr lang="es-ES_tradnl" sz="2000" dirty="0" smtClean="0"/>
                    <a:t>)</a:t>
                  </a:r>
                  <a:endParaRPr lang="es-ES_tradnl" sz="2000" dirty="0"/>
                </a:p>
                <a:p>
                  <a:pPr lvl="1">
                    <a:lnSpc>
                      <a:spcPct val="120000"/>
                    </a:lnSpc>
                  </a:pPr>
                  <a:r>
                    <a:rPr lang="es-ES_tradnl" sz="1400" dirty="0"/>
                    <a:t>A 2m </a:t>
                  </a:r>
                  <a:r>
                    <a:rPr lang="es-ES_tradnl" sz="1400" dirty="0" err="1"/>
                    <a:t>long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vacuum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aluminum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system</a:t>
                  </a:r>
                  <a:r>
                    <a:rPr lang="es-ES_tradnl" sz="1400" dirty="0"/>
                    <a:t> + </a:t>
                  </a:r>
                  <a:r>
                    <a:rPr lang="es-ES_tradnl" sz="1400" dirty="0" err="1"/>
                    <a:t>integrated</a:t>
                  </a:r>
                  <a:r>
                    <a:rPr lang="es-ES_tradnl" sz="1400" dirty="0"/>
                    <a:t> 3mm B4C </a:t>
                  </a:r>
                  <a:r>
                    <a:rPr lang="es-ES_tradnl" sz="1400" dirty="0" err="1"/>
                    <a:t>shielding</a:t>
                  </a:r>
                  <a:r>
                    <a:rPr lang="es-ES_tradnl" sz="1400" dirty="0"/>
                    <a:t> = </a:t>
                  </a:r>
                  <a:r>
                    <a:rPr lang="es-ES_tradnl" sz="1400" dirty="0" err="1"/>
                    <a:t>is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about</a:t>
                  </a:r>
                  <a:r>
                    <a:rPr lang="es-ES_tradnl" sz="1400" dirty="0"/>
                    <a:t> 4.4 k</a:t>
                  </a:r>
                  <a:r>
                    <a:rPr lang="es-ES_tradnl" sz="1400" dirty="0" smtClean="0"/>
                    <a:t>€/m </a:t>
                  </a:r>
                  <a:r>
                    <a:rPr lang="es-ES_tradnl" sz="1400" dirty="0" err="1"/>
                    <a:t>for</a:t>
                  </a:r>
                  <a:r>
                    <a:rPr lang="es-ES_tradnl" sz="1400" dirty="0"/>
                    <a:t> 12 x 12 cm</a:t>
                  </a:r>
                  <a:r>
                    <a:rPr lang="es-ES_tradnl" sz="1400" baseline="30000" dirty="0"/>
                    <a:t>2</a:t>
                  </a:r>
                  <a:r>
                    <a:rPr lang="es-ES_tradnl" sz="1400" dirty="0"/>
                    <a:t>. </a:t>
                  </a:r>
                  <a:r>
                    <a:rPr lang="es-ES_tradnl" sz="1400" dirty="0" err="1"/>
                    <a:t>Included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rubber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sleeves</a:t>
                  </a:r>
                  <a:r>
                    <a:rPr lang="es-ES_tradnl" sz="1400" dirty="0"/>
                    <a:t> and </a:t>
                  </a:r>
                  <a:r>
                    <a:rPr lang="es-ES_tradnl" sz="1400" dirty="0" err="1"/>
                    <a:t>clamps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to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connect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the</a:t>
                  </a:r>
                  <a:r>
                    <a:rPr lang="es-ES_tradnl" sz="1400" dirty="0"/>
                    <a:t> 2m </a:t>
                  </a:r>
                  <a:r>
                    <a:rPr lang="es-ES_tradnl" sz="1400" dirty="0" err="1"/>
                    <a:t>long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vacuum</a:t>
                  </a:r>
                  <a:r>
                    <a:rPr lang="es-ES_tradnl" sz="1400" dirty="0"/>
                    <a:t> </a:t>
                  </a:r>
                  <a:r>
                    <a:rPr lang="es-ES_tradnl" sz="1400" dirty="0" err="1"/>
                    <a:t>housings</a:t>
                  </a:r>
                  <a:r>
                    <a:rPr lang="es-ES_tradnl" sz="1400" dirty="0"/>
                    <a:t>.</a:t>
                  </a:r>
                  <a:endParaRPr lang="es-ES_tradnl" sz="2000" baseline="30000" dirty="0"/>
                </a:p>
                <a:p>
                  <a:pPr marL="285750" indent="-285750">
                    <a:lnSpc>
                      <a:spcPct val="120000"/>
                    </a:lnSpc>
                    <a:buFont typeface="Wingdings" pitchFamily="2" charset="2"/>
                    <a:buChar char="§"/>
                  </a:pPr>
                  <a:r>
                    <a:rPr lang="es-ES_tradnl" sz="2000" dirty="0"/>
                    <a:t>Steel </a:t>
                  </a:r>
                  <a:r>
                    <a:rPr lang="es-ES_tradnl" sz="2000" dirty="0" err="1"/>
                    <a:t>support</a:t>
                  </a:r>
                  <a:r>
                    <a:rPr lang="es-ES_tradnl" sz="2000" dirty="0"/>
                    <a:t> </a:t>
                  </a:r>
                  <a:r>
                    <a:rPr lang="es-ES_tradnl" sz="2000" dirty="0" err="1"/>
                    <a:t>structure</a:t>
                  </a:r>
                  <a:r>
                    <a:rPr lang="es-ES_tradnl" sz="2000" dirty="0"/>
                    <a:t>, </a:t>
                  </a:r>
                  <a:r>
                    <a:rPr lang="es-ES_tradnl" sz="2000" b="1" dirty="0"/>
                    <a:t>96 k€</a:t>
                  </a:r>
                  <a:r>
                    <a:rPr lang="es-ES_tradnl" sz="2000" dirty="0"/>
                    <a:t>. </a:t>
                  </a:r>
                  <a:r>
                    <a:rPr lang="es-ES_tradnl" sz="1400" dirty="0"/>
                    <a:t>(0,6 k€/m)</a:t>
                  </a:r>
                </a:p>
                <a:p>
                  <a:pPr marL="285750" indent="-285750">
                    <a:lnSpc>
                      <a:spcPct val="120000"/>
                    </a:lnSpc>
                    <a:buFont typeface="Wingdings" pitchFamily="2" charset="2"/>
                    <a:buChar char="§"/>
                  </a:pPr>
                  <a:r>
                    <a:rPr lang="es-ES_tradnl" sz="2000" dirty="0" err="1"/>
                    <a:t>Installation</a:t>
                  </a:r>
                  <a:r>
                    <a:rPr lang="es-ES_tradnl" sz="2000" dirty="0"/>
                    <a:t>, </a:t>
                  </a:r>
                  <a:r>
                    <a:rPr lang="es-ES_tradnl" sz="2000" dirty="0" err="1"/>
                    <a:t>alignment</a:t>
                  </a:r>
                  <a:r>
                    <a:rPr lang="es-ES_tradnl" sz="2000" dirty="0"/>
                    <a:t> and </a:t>
                  </a:r>
                  <a:r>
                    <a:rPr lang="es-ES_tradnl" sz="2000" dirty="0" err="1"/>
                    <a:t>documentation</a:t>
                  </a:r>
                  <a:r>
                    <a:rPr lang="es-ES_tradnl" sz="2000" dirty="0"/>
                    <a:t>, </a:t>
                  </a:r>
                  <a:r>
                    <a:rPr lang="es-ES_tradnl" sz="2000" b="1" dirty="0"/>
                    <a:t>192 k€</a:t>
                  </a:r>
                  <a:r>
                    <a:rPr lang="es-ES_tradnl" sz="2000" dirty="0"/>
                    <a:t>. </a:t>
                  </a:r>
                  <a:r>
                    <a:rPr lang="es-ES_tradnl" sz="1600" dirty="0"/>
                    <a:t>(1.2 k€/m </a:t>
                  </a:r>
                  <a:r>
                    <a:rPr lang="es-ES_tradnl" sz="1600" dirty="0" err="1"/>
                    <a:t>for</a:t>
                  </a:r>
                  <a:r>
                    <a:rPr lang="es-ES_tradnl" sz="1600" dirty="0"/>
                    <a:t> </a:t>
                  </a:r>
                  <a:r>
                    <a:rPr lang="es-ES_tradnl" sz="1600" dirty="0" err="1"/>
                    <a:t>guide+support</a:t>
                  </a:r>
                  <a:r>
                    <a:rPr lang="es-ES_tradnl" sz="1600" dirty="0"/>
                    <a:t>)</a:t>
                  </a:r>
                  <a:endParaRPr lang="es-ES_tradnl" sz="1600" i="1" dirty="0"/>
                </a:p>
                <a:p>
                  <a:pPr marL="285750" indent="-285750" algn="r">
                    <a:lnSpc>
                      <a:spcPct val="120000"/>
                    </a:lnSpc>
                    <a:buFont typeface="Wingdings" pitchFamily="2" charset="2"/>
                    <a:buChar char="v"/>
                  </a:pPr>
                  <a:r>
                    <a:rPr lang="es-ES_tradnl" sz="1600" i="1" dirty="0" err="1" smtClean="0">
                      <a:solidFill>
                        <a:srgbClr val="0070C0"/>
                      </a:solidFill>
                    </a:rPr>
                    <a:t>Substrates</a:t>
                  </a:r>
                  <a:r>
                    <a:rPr lang="es-ES_tradnl" sz="1600" i="1" dirty="0" smtClean="0">
                      <a:solidFill>
                        <a:srgbClr val="0070C0"/>
                      </a:solidFill>
                    </a:rPr>
                    <a:t> and </a:t>
                  </a:r>
                  <a:r>
                    <a:rPr lang="es-ES_tradnl" sz="1600" i="1" dirty="0" err="1" smtClean="0">
                      <a:solidFill>
                        <a:srgbClr val="0070C0"/>
                      </a:solidFill>
                    </a:rPr>
                    <a:t>coatings</a:t>
                  </a:r>
                  <a:r>
                    <a:rPr lang="es-ES_tradnl" sz="1600" i="1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quotation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from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b="1" i="1" dirty="0" err="1">
                      <a:solidFill>
                        <a:srgbClr val="0070C0"/>
                      </a:solidFill>
                    </a:rPr>
                    <a:t>Swiss</a:t>
                  </a:r>
                  <a:r>
                    <a:rPr lang="es-ES_tradnl" sz="1600" b="1" i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b="1" i="1" dirty="0" err="1">
                      <a:solidFill>
                        <a:srgbClr val="0070C0"/>
                      </a:solidFill>
                    </a:rPr>
                    <a:t>Neutronics</a:t>
                  </a:r>
                  <a:endParaRPr lang="es-ES_tradnl" sz="1600" b="1" i="1" dirty="0">
                    <a:solidFill>
                      <a:srgbClr val="0070C0"/>
                    </a:solidFill>
                  </a:endParaRPr>
                </a:p>
                <a:p>
                  <a:pPr marL="285750" indent="-285750" algn="r">
                    <a:lnSpc>
                      <a:spcPct val="120000"/>
                    </a:lnSpc>
                    <a:buFont typeface="Wingdings" pitchFamily="2" charset="2"/>
                    <a:buChar char="v"/>
                  </a:pP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Vacuum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housing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, </a:t>
                  </a: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support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structure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and </a:t>
                  </a: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installation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quotes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i="1" dirty="0" err="1">
                      <a:solidFill>
                        <a:srgbClr val="0070C0"/>
                      </a:solidFill>
                    </a:rPr>
                    <a:t>from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</a:t>
                  </a:r>
                  <a:r>
                    <a:rPr lang="es-ES_tradnl" sz="1600" b="1" i="1" dirty="0">
                      <a:solidFill>
                        <a:srgbClr val="0070C0"/>
                      </a:solidFill>
                    </a:rPr>
                    <a:t>S-DH</a:t>
                  </a:r>
                  <a:r>
                    <a:rPr lang="es-ES_tradnl" sz="1600" i="1" dirty="0">
                      <a:solidFill>
                        <a:srgbClr val="0070C0"/>
                      </a:solidFill>
                    </a:rPr>
                    <a:t> </a:t>
                  </a:r>
                </a:p>
              </p:txBody>
            </p:sp>
            <p:sp>
              <p:nvSpPr>
                <p:cNvPr id="80" name="79 Cubo"/>
                <p:cNvSpPr/>
                <p:nvPr/>
              </p:nvSpPr>
              <p:spPr>
                <a:xfrm>
                  <a:off x="1979712" y="2395613"/>
                  <a:ext cx="305544" cy="529331"/>
                </a:xfrm>
                <a:prstGeom prst="cube">
                  <a:avLst>
                    <a:gd name="adj" fmla="val 8770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/>
                </a:p>
              </p:txBody>
            </p:sp>
            <p:sp>
              <p:nvSpPr>
                <p:cNvPr id="57" name="56 Cubo"/>
                <p:cNvSpPr/>
                <p:nvPr/>
              </p:nvSpPr>
              <p:spPr>
                <a:xfrm>
                  <a:off x="7002760" y="3187701"/>
                  <a:ext cx="305544" cy="529331"/>
                </a:xfrm>
                <a:prstGeom prst="cube">
                  <a:avLst>
                    <a:gd name="adj" fmla="val 8770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/>
                </a:p>
              </p:txBody>
            </p:sp>
            <p:sp>
              <p:nvSpPr>
                <p:cNvPr id="51" name="50 Cubo"/>
                <p:cNvSpPr/>
                <p:nvPr/>
              </p:nvSpPr>
              <p:spPr>
                <a:xfrm>
                  <a:off x="4397313" y="2812539"/>
                  <a:ext cx="305544" cy="529331"/>
                </a:xfrm>
                <a:prstGeom prst="cube">
                  <a:avLst>
                    <a:gd name="adj" fmla="val 8770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/>
                </a:p>
              </p:txBody>
            </p:sp>
            <p:grpSp>
              <p:nvGrpSpPr>
                <p:cNvPr id="3" name="2 Grupo"/>
                <p:cNvGrpSpPr/>
                <p:nvPr/>
              </p:nvGrpSpPr>
              <p:grpSpPr>
                <a:xfrm>
                  <a:off x="1694775" y="2259920"/>
                  <a:ext cx="5830823" cy="1126535"/>
                  <a:chOff x="1694775" y="2259920"/>
                  <a:chExt cx="5830823" cy="1126535"/>
                </a:xfrm>
              </p:grpSpPr>
              <p:sp>
                <p:nvSpPr>
                  <p:cNvPr id="5" name="4 Trapecio"/>
                  <p:cNvSpPr/>
                  <p:nvPr/>
                </p:nvSpPr>
                <p:spPr>
                  <a:xfrm rot="5558341">
                    <a:off x="1851596" y="2103099"/>
                    <a:ext cx="336904" cy="650545"/>
                  </a:xfrm>
                  <a:prstGeom prst="trapezoid">
                    <a:avLst>
                      <a:gd name="adj" fmla="val 16553"/>
                    </a:avLst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scene3d>
                    <a:camera prst="isometricOffAxis2Left">
                      <a:rot lat="2053505" lon="20550582" rev="20996019"/>
                    </a:camera>
                    <a:lightRig rig="flat" dir="t"/>
                  </a:scene3d>
                  <a:sp3d extrusionH="279400" prstMaterial="matte">
                    <a:extrusionClr>
                      <a:schemeClr val="bg1">
                        <a:lumMod val="65000"/>
                      </a:schemeClr>
                    </a:extrusionClr>
                    <a:contourClr>
                      <a:schemeClr val="bg1">
                        <a:lumMod val="65000"/>
                      </a:schemeClr>
                    </a:contour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  <p:sp>
                <p:nvSpPr>
                  <p:cNvPr id="6" name="5 Trapecio"/>
                  <p:cNvSpPr/>
                  <p:nvPr/>
                </p:nvSpPr>
                <p:spPr>
                  <a:xfrm rot="16200000">
                    <a:off x="2399556" y="2240920"/>
                    <a:ext cx="340989" cy="595011"/>
                  </a:xfrm>
                  <a:prstGeom prst="trapezoid">
                    <a:avLst>
                      <a:gd name="adj" fmla="val 19732"/>
                    </a:avLst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scene3d>
                    <a:camera prst="obliqueBottomRight">
                      <a:rot lat="20403696" lon="322207" rev="21330000"/>
                    </a:camera>
                    <a:lightRig rig="flat" dir="t"/>
                  </a:scene3d>
                  <a:sp3d extrusionH="260350" prstMaterial="matte">
                    <a:extrusionClr>
                      <a:schemeClr val="bg1">
                        <a:lumMod val="65000"/>
                      </a:schemeClr>
                    </a:extrusionClr>
                    <a:contourClr>
                      <a:schemeClr val="bg1">
                        <a:lumMod val="65000"/>
                      </a:schemeClr>
                    </a:contour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  <p:sp>
                <p:nvSpPr>
                  <p:cNvPr id="19" name="18 Cubo"/>
                  <p:cNvSpPr/>
                  <p:nvPr/>
                </p:nvSpPr>
                <p:spPr>
                  <a:xfrm>
                    <a:off x="2813075" y="2377455"/>
                    <a:ext cx="864096" cy="432048"/>
                  </a:xfrm>
                  <a:prstGeom prst="cub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50000"/>
                      </a:prstClr>
                    </a:outerShdw>
                    <a:reflection blurRad="6350" stA="50000" endA="300" endPos="55500" dist="50800" dir="5400000" sy="-100000" algn="bl" rotWithShape="0"/>
                  </a:effectLst>
                  <a:scene3d>
                    <a:camera prst="isometricOffAxis2Left"/>
                    <a:lightRig rig="flat" dir="t"/>
                  </a:scene3d>
                  <a:sp3d prstMaterial="softEdg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  <p:sp>
                <p:nvSpPr>
                  <p:cNvPr id="9" name="8 Cubo"/>
                  <p:cNvSpPr/>
                  <p:nvPr/>
                </p:nvSpPr>
                <p:spPr>
                  <a:xfrm>
                    <a:off x="3520889" y="2481320"/>
                    <a:ext cx="864096" cy="432048"/>
                  </a:xfrm>
                  <a:prstGeom prst="cub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50000"/>
                      </a:prstClr>
                    </a:outerShdw>
                    <a:reflection blurRad="6350" stA="50000" endA="300" endPos="55500" dist="50800" dir="5400000" sy="-100000" algn="bl" rotWithShape="0"/>
                  </a:effectLst>
                  <a:scene3d>
                    <a:camera prst="isometricOffAxis2Left"/>
                    <a:lightRig rig="flat" dir="t"/>
                  </a:scene3d>
                  <a:sp3d prstMaterial="softEdg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  <p:sp>
                <p:nvSpPr>
                  <p:cNvPr id="15" name="14 Cubo"/>
                  <p:cNvSpPr/>
                  <p:nvPr/>
                </p:nvSpPr>
                <p:spPr>
                  <a:xfrm>
                    <a:off x="4224660" y="2585986"/>
                    <a:ext cx="864096" cy="432048"/>
                  </a:xfrm>
                  <a:prstGeom prst="cub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50000"/>
                      </a:prstClr>
                    </a:outerShdw>
                    <a:reflection blurRad="6350" stA="50000" endA="300" endPos="55500" dist="50800" dir="5400000" sy="-100000" algn="bl" rotWithShape="0"/>
                  </a:effectLst>
                  <a:scene3d>
                    <a:camera prst="isometricOffAxis2Left"/>
                    <a:lightRig rig="flat" dir="t"/>
                  </a:scene3d>
                  <a:sp3d prstMaterial="softEdg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  <p:sp>
                <p:nvSpPr>
                  <p:cNvPr id="16" name="15 Cubo"/>
                  <p:cNvSpPr/>
                  <p:nvPr/>
                </p:nvSpPr>
                <p:spPr>
                  <a:xfrm>
                    <a:off x="4932040" y="2693659"/>
                    <a:ext cx="864096" cy="432048"/>
                  </a:xfrm>
                  <a:prstGeom prst="cub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50000"/>
                      </a:prstClr>
                    </a:outerShdw>
                    <a:reflection blurRad="6350" stA="50000" endA="300" endPos="55500" dist="50800" dir="5400000" sy="-100000" algn="bl" rotWithShape="0"/>
                  </a:effectLst>
                  <a:scene3d>
                    <a:camera prst="isometricOffAxis2Left"/>
                    <a:lightRig rig="flat" dir="t"/>
                  </a:scene3d>
                  <a:sp3d prstMaterial="softEdg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  <p:sp>
                <p:nvSpPr>
                  <p:cNvPr id="17" name="16 Cubo"/>
                  <p:cNvSpPr/>
                  <p:nvPr/>
                </p:nvSpPr>
                <p:spPr>
                  <a:xfrm>
                    <a:off x="5639420" y="2798835"/>
                    <a:ext cx="864096" cy="432048"/>
                  </a:xfrm>
                  <a:prstGeom prst="cub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50000"/>
                      </a:prstClr>
                    </a:outerShdw>
                    <a:reflection blurRad="6350" stA="50000" endA="300" endPos="55500" dist="50800" dir="5400000" sy="-100000" algn="bl" rotWithShape="0"/>
                  </a:effectLst>
                  <a:scene3d>
                    <a:camera prst="isometricOffAxis2Left"/>
                    <a:lightRig rig="flat" dir="t"/>
                  </a:scene3d>
                  <a:sp3d prstMaterial="softEdg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  <p:sp>
                <p:nvSpPr>
                  <p:cNvPr id="18" name="17 Cubo"/>
                  <p:cNvSpPr/>
                  <p:nvPr/>
                </p:nvSpPr>
                <p:spPr>
                  <a:xfrm>
                    <a:off x="6343165" y="2905950"/>
                    <a:ext cx="864096" cy="432048"/>
                  </a:xfrm>
                  <a:prstGeom prst="cub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>
                    <a:outerShdw blurRad="50800" dist="38100" dir="2700000" algn="tl" rotWithShape="0">
                      <a:prstClr val="black">
                        <a:alpha val="50000"/>
                      </a:prstClr>
                    </a:outerShdw>
                    <a:reflection blurRad="6350" stA="50000" endA="300" endPos="55500" dist="50800" dir="5400000" sy="-100000" algn="bl" rotWithShape="0"/>
                  </a:effectLst>
                  <a:scene3d>
                    <a:camera prst="isometricOffAxis2Left"/>
                    <a:lightRig rig="flat" dir="t"/>
                  </a:scene3d>
                  <a:sp3d prstMaterial="softEdge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  <p:sp>
                <p:nvSpPr>
                  <p:cNvPr id="12" name="11 Trapecio"/>
                  <p:cNvSpPr/>
                  <p:nvPr/>
                </p:nvSpPr>
                <p:spPr>
                  <a:xfrm rot="5400000">
                    <a:off x="7144194" y="3005051"/>
                    <a:ext cx="330760" cy="432048"/>
                  </a:xfrm>
                  <a:prstGeom prst="trapezoid">
                    <a:avLst>
                      <a:gd name="adj" fmla="val 38121"/>
                    </a:avLst>
                  </a:prstGeom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scene3d>
                    <a:camera prst="obliqueTopLeft">
                      <a:rot lat="150000" lon="0" rev="0"/>
                    </a:camera>
                    <a:lightRig rig="flat" dir="t"/>
                  </a:scene3d>
                  <a:sp3d extrusionH="349250" prstMaterial="matte">
                    <a:extrusionClr>
                      <a:schemeClr val="bg1">
                        <a:lumMod val="65000"/>
                      </a:schemeClr>
                    </a:extrusionClr>
                    <a:contourClr>
                      <a:schemeClr val="bg1">
                        <a:lumMod val="65000"/>
                      </a:schemeClr>
                    </a:contour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ES_tradnl"/>
                  </a:p>
                </p:txBody>
              </p:sp>
            </p:grpSp>
            <p:sp>
              <p:nvSpPr>
                <p:cNvPr id="26" name="25 CuadroTexto"/>
                <p:cNvSpPr txBox="1"/>
                <p:nvPr/>
              </p:nvSpPr>
              <p:spPr>
                <a:xfrm>
                  <a:off x="1763688" y="2015262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1</a:t>
                  </a:r>
                </a:p>
              </p:txBody>
            </p:sp>
            <p:sp>
              <p:nvSpPr>
                <p:cNvPr id="27" name="26 CuadroTexto"/>
                <p:cNvSpPr txBox="1"/>
                <p:nvPr/>
              </p:nvSpPr>
              <p:spPr>
                <a:xfrm>
                  <a:off x="2592168" y="2150965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2</a:t>
                  </a:r>
                </a:p>
              </p:txBody>
            </p:sp>
            <p:sp>
              <p:nvSpPr>
                <p:cNvPr id="28" name="27 CuadroTexto"/>
                <p:cNvSpPr txBox="1"/>
                <p:nvPr/>
              </p:nvSpPr>
              <p:spPr>
                <a:xfrm>
                  <a:off x="3182640" y="2231286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3</a:t>
                  </a:r>
                </a:p>
              </p:txBody>
            </p:sp>
            <p:sp>
              <p:nvSpPr>
                <p:cNvPr id="29" name="28 CuadroTexto"/>
                <p:cNvSpPr txBox="1"/>
                <p:nvPr/>
              </p:nvSpPr>
              <p:spPr>
                <a:xfrm>
                  <a:off x="3880929" y="2348880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4</a:t>
                  </a:r>
                </a:p>
              </p:txBody>
            </p:sp>
            <p:sp>
              <p:nvSpPr>
                <p:cNvPr id="30" name="29 CuadroTexto"/>
                <p:cNvSpPr txBox="1"/>
                <p:nvPr/>
              </p:nvSpPr>
              <p:spPr>
                <a:xfrm>
                  <a:off x="4716016" y="2447310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5</a:t>
                  </a:r>
                </a:p>
              </p:txBody>
            </p:sp>
            <p:sp>
              <p:nvSpPr>
                <p:cNvPr id="31" name="30 CuadroTexto"/>
                <p:cNvSpPr txBox="1"/>
                <p:nvPr/>
              </p:nvSpPr>
              <p:spPr>
                <a:xfrm>
                  <a:off x="5292080" y="2519318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6</a:t>
                  </a:r>
                </a:p>
              </p:txBody>
            </p:sp>
            <p:sp>
              <p:nvSpPr>
                <p:cNvPr id="32" name="31 CuadroTexto"/>
                <p:cNvSpPr txBox="1"/>
                <p:nvPr/>
              </p:nvSpPr>
              <p:spPr>
                <a:xfrm>
                  <a:off x="5999460" y="2640565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7</a:t>
                  </a:r>
                </a:p>
              </p:txBody>
            </p:sp>
            <p:sp>
              <p:nvSpPr>
                <p:cNvPr id="33" name="32 CuadroTexto"/>
                <p:cNvSpPr txBox="1"/>
                <p:nvPr/>
              </p:nvSpPr>
              <p:spPr>
                <a:xfrm>
                  <a:off x="6588224" y="2735974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8</a:t>
                  </a:r>
                </a:p>
              </p:txBody>
            </p:sp>
            <p:sp>
              <p:nvSpPr>
                <p:cNvPr id="34" name="33 CuadroTexto"/>
                <p:cNvSpPr txBox="1"/>
                <p:nvPr/>
              </p:nvSpPr>
              <p:spPr>
                <a:xfrm>
                  <a:off x="7381582" y="2848878"/>
                  <a:ext cx="144016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dirty="0"/>
                    <a:t>9</a:t>
                  </a:r>
                </a:p>
              </p:txBody>
            </p:sp>
            <p:sp>
              <p:nvSpPr>
                <p:cNvPr id="37" name="36 CuadroTexto"/>
                <p:cNvSpPr txBox="1"/>
                <p:nvPr/>
              </p:nvSpPr>
              <p:spPr>
                <a:xfrm>
                  <a:off x="3715287" y="1988840"/>
                  <a:ext cx="1144745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10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Bunker R ≤ 28 m</a:t>
                  </a:r>
                </a:p>
              </p:txBody>
            </p:sp>
            <p:sp>
              <p:nvSpPr>
                <p:cNvPr id="39" name="38 CuadroTexto"/>
                <p:cNvSpPr txBox="1"/>
                <p:nvPr/>
              </p:nvSpPr>
              <p:spPr>
                <a:xfrm>
                  <a:off x="6163559" y="2293422"/>
                  <a:ext cx="1144745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s-ES_tradnl" sz="105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Guide Hall / E02 R ≤ 154.5 m</a:t>
                  </a:r>
                </a:p>
              </p:txBody>
            </p:sp>
            <p:sp>
              <p:nvSpPr>
                <p:cNvPr id="43" name="42 CuadroTexto"/>
                <p:cNvSpPr txBox="1"/>
                <p:nvPr/>
              </p:nvSpPr>
              <p:spPr>
                <a:xfrm>
                  <a:off x="7274711" y="2293422"/>
                  <a:ext cx="1473753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050" b="1" dirty="0" err="1">
                      <a:solidFill>
                        <a:schemeClr val="accent2">
                          <a:lumMod val="75000"/>
                        </a:schemeClr>
                      </a:solidFill>
                    </a:rPr>
                    <a:t>Instrument</a:t>
                  </a:r>
                  <a:r>
                    <a:rPr lang="es-ES_tradnl" sz="105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 Hall / E01</a:t>
                  </a:r>
                </a:p>
                <a:p>
                  <a:r>
                    <a:rPr lang="es-ES_tradnl" sz="105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R ≤175.7 m</a:t>
                  </a:r>
                </a:p>
              </p:txBody>
            </p:sp>
            <p:sp>
              <p:nvSpPr>
                <p:cNvPr id="48" name="47 Cubo"/>
                <p:cNvSpPr/>
                <p:nvPr/>
              </p:nvSpPr>
              <p:spPr>
                <a:xfrm>
                  <a:off x="4431928" y="2188056"/>
                  <a:ext cx="305544" cy="529331"/>
                </a:xfrm>
                <a:prstGeom prst="cube">
                  <a:avLst>
                    <a:gd name="adj" fmla="val 8770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/>
                </a:p>
              </p:txBody>
            </p:sp>
            <p:sp>
              <p:nvSpPr>
                <p:cNvPr id="58" name="57 Cubo"/>
                <p:cNvSpPr/>
                <p:nvPr/>
              </p:nvSpPr>
              <p:spPr>
                <a:xfrm>
                  <a:off x="7002760" y="2609169"/>
                  <a:ext cx="305544" cy="529331"/>
                </a:xfrm>
                <a:prstGeom prst="cube">
                  <a:avLst>
                    <a:gd name="adj" fmla="val 8770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/>
                </a:p>
              </p:txBody>
            </p:sp>
            <p:sp>
              <p:nvSpPr>
                <p:cNvPr id="70" name="69 Cubo"/>
                <p:cNvSpPr/>
                <p:nvPr/>
              </p:nvSpPr>
              <p:spPr>
                <a:xfrm>
                  <a:off x="1334363" y="2207240"/>
                  <a:ext cx="45719" cy="129115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/>
                </a:p>
              </p:txBody>
            </p:sp>
            <p:sp>
              <p:nvSpPr>
                <p:cNvPr id="71" name="70 Cubo"/>
                <p:cNvSpPr/>
                <p:nvPr/>
              </p:nvSpPr>
              <p:spPr>
                <a:xfrm>
                  <a:off x="7683070" y="3133550"/>
                  <a:ext cx="84771" cy="171466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/>
                </a:p>
              </p:txBody>
            </p:sp>
            <p:sp>
              <p:nvSpPr>
                <p:cNvPr id="72" name="71 CuadroTexto"/>
                <p:cNvSpPr txBox="1"/>
                <p:nvPr/>
              </p:nvSpPr>
              <p:spPr>
                <a:xfrm>
                  <a:off x="7396237" y="3297126"/>
                  <a:ext cx="704155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ES_tradnl" sz="1050" b="1" dirty="0" err="1"/>
                    <a:t>Sample</a:t>
                  </a:r>
                  <a:endParaRPr lang="es-ES_tradnl" sz="1050" b="1" dirty="0"/>
                </a:p>
              </p:txBody>
            </p:sp>
            <p:sp>
              <p:nvSpPr>
                <p:cNvPr id="73" name="72 CuadroTexto"/>
                <p:cNvSpPr txBox="1"/>
                <p:nvPr/>
              </p:nvSpPr>
              <p:spPr>
                <a:xfrm rot="224570">
                  <a:off x="890252" y="2352589"/>
                  <a:ext cx="796095" cy="2539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ES_tradnl" sz="1050" b="1" dirty="0" err="1"/>
                    <a:t>Moderator</a:t>
                  </a:r>
                  <a:endParaRPr lang="es-ES_tradnl" sz="1050" b="1" dirty="0"/>
                </a:p>
              </p:txBody>
            </p:sp>
            <p:sp>
              <p:nvSpPr>
                <p:cNvPr id="81" name="80 Cubo"/>
                <p:cNvSpPr/>
                <p:nvPr/>
              </p:nvSpPr>
              <p:spPr>
                <a:xfrm>
                  <a:off x="2014327" y="1916832"/>
                  <a:ext cx="305544" cy="529331"/>
                </a:xfrm>
                <a:prstGeom prst="cube">
                  <a:avLst>
                    <a:gd name="adj" fmla="val 87707"/>
                  </a:avLst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_tradnl"/>
                </a:p>
              </p:txBody>
            </p:sp>
            <p:sp>
              <p:nvSpPr>
                <p:cNvPr id="82" name="81 CuadroTexto"/>
                <p:cNvSpPr txBox="1"/>
                <p:nvPr/>
              </p:nvSpPr>
              <p:spPr>
                <a:xfrm>
                  <a:off x="1115616" y="1772816"/>
                  <a:ext cx="1250191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_tradnl" sz="1100" b="1" dirty="0" err="1">
                      <a:solidFill>
                        <a:schemeClr val="accent2">
                          <a:lumMod val="75000"/>
                        </a:schemeClr>
                      </a:solidFill>
                    </a:rPr>
                    <a:t>Monolith</a:t>
                  </a:r>
                  <a:r>
                    <a:rPr lang="es-ES_tradnl" sz="1100" b="1" dirty="0">
                      <a:solidFill>
                        <a:schemeClr val="accent2">
                          <a:lumMod val="75000"/>
                        </a:schemeClr>
                      </a:solidFill>
                    </a:rPr>
                    <a:t> R ≤ 6 m</a:t>
                  </a:r>
                </a:p>
              </p:txBody>
            </p:sp>
          </p:grpSp>
        </p:grpSp>
        <p:cxnSp>
          <p:nvCxnSpPr>
            <p:cNvPr id="22" name="21 Conector recto de flecha"/>
            <p:cNvCxnSpPr/>
            <p:nvPr/>
          </p:nvCxnSpPr>
          <p:spPr>
            <a:xfrm>
              <a:off x="1619672" y="2531808"/>
              <a:ext cx="627152" cy="10767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Spectrometer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Neutron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Guide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6961972" y="1197912"/>
            <a:ext cx="2016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b="1" dirty="0"/>
              <a:t>Total </a:t>
            </a:r>
            <a:r>
              <a:rPr lang="es-ES_tradnl" sz="2200" b="1" dirty="0" err="1"/>
              <a:t>price</a:t>
            </a:r>
            <a:r>
              <a:rPr lang="es-ES_tradnl" sz="2200" b="1" dirty="0"/>
              <a:t>: 3668 k€</a:t>
            </a:r>
          </a:p>
        </p:txBody>
      </p:sp>
      <p:sp>
        <p:nvSpPr>
          <p:cNvPr id="78" name="77 CuadroTexto"/>
          <p:cNvSpPr txBox="1"/>
          <p:nvPr/>
        </p:nvSpPr>
        <p:spPr>
          <a:xfrm>
            <a:off x="323528" y="1124745"/>
            <a:ext cx="461665" cy="14136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ES_tradnl" i="1" dirty="0"/>
              <a:t>DESCRIPTION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323528" y="3649758"/>
            <a:ext cx="461665" cy="14136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ES_tradnl" i="1" dirty="0"/>
              <a:t>COSTING</a:t>
            </a:r>
          </a:p>
        </p:txBody>
      </p:sp>
    </p:spTree>
    <p:extLst>
      <p:ext uri="{BB962C8B-B14F-4D97-AF65-F5344CB8AC3E}">
        <p14:creationId xmlns:p14="http://schemas.microsoft.com/office/powerpoint/2010/main" val="244106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Neutron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Guides –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Detailed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Costing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400870"/>
              </p:ext>
            </p:extLst>
          </p:nvPr>
        </p:nvGraphicFramePr>
        <p:xfrm>
          <a:off x="467545" y="970886"/>
          <a:ext cx="8064895" cy="54824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081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87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188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907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90505"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Length</a:t>
                      </a:r>
                      <a:r>
                        <a:rPr lang="es-ES_tradnl" sz="1600" dirty="0"/>
                        <a:t> 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kern="1200" dirty="0" err="1"/>
                        <a:t>Dimensions</a:t>
                      </a:r>
                      <a:endParaRPr lang="es-ES_tradnl" sz="1600" kern="1200" dirty="0"/>
                    </a:p>
                    <a:p>
                      <a:pPr marL="0" algn="ctr" defTabSz="914400" rtl="0" eaLnBrk="1" latinLnBrk="0" hangingPunct="1"/>
                      <a:r>
                        <a:rPr lang="es-ES_tradnl" sz="1600" kern="1200" dirty="0"/>
                        <a:t>[cm</a:t>
                      </a:r>
                      <a:r>
                        <a:rPr lang="es-ES_tradnl" sz="1600" kern="1200" baseline="30000" dirty="0"/>
                        <a:t>2</a:t>
                      </a:r>
                      <a:r>
                        <a:rPr lang="es-ES_tradnl" sz="1600" kern="1200" dirty="0"/>
                        <a:t>]</a:t>
                      </a:r>
                      <a:endParaRPr lang="es-ES_tradnl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m</a:t>
                      </a:r>
                      <a:r>
                        <a:rPr lang="es-ES_tradnl" sz="1600" baseline="0" dirty="0"/>
                        <a:t> </a:t>
                      </a:r>
                      <a:r>
                        <a:rPr lang="es-ES_tradnl" sz="1600" baseline="0" dirty="0" err="1"/>
                        <a:t>value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Substrate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Curvature</a:t>
                      </a:r>
                      <a:endParaRPr lang="es-ES_tradnl" sz="1600" dirty="0"/>
                    </a:p>
                    <a:p>
                      <a:pPr algn="ctr"/>
                      <a:r>
                        <a:rPr lang="es-ES_tradnl" sz="1600" dirty="0"/>
                        <a:t>[m]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Total </a:t>
                      </a:r>
                      <a:r>
                        <a:rPr lang="es-ES_tradnl" sz="1600" dirty="0" err="1"/>
                        <a:t>Cost</a:t>
                      </a:r>
                      <a:endParaRPr lang="es-ES_tradnl" sz="1600" dirty="0"/>
                    </a:p>
                    <a:p>
                      <a:pPr algn="ctr"/>
                      <a:r>
                        <a:rPr lang="es-ES_tradnl" sz="1600" dirty="0"/>
                        <a:t>[k€]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6282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6 x 7.5 </a:t>
                      </a:r>
                    </a:p>
                    <a:p>
                      <a:pPr algn="ctr"/>
                      <a:r>
                        <a:rPr lang="es-ES_tradnl" sz="1600" dirty="0"/>
                        <a:t>4 x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Superpolished</a:t>
                      </a:r>
                      <a:r>
                        <a:rPr lang="es-ES_tradnl" sz="1600" dirty="0"/>
                        <a:t> </a:t>
                      </a:r>
                      <a:r>
                        <a:rPr lang="es-ES_tradnl" sz="1600" dirty="0" err="1"/>
                        <a:t>Copper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144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4x12,</a:t>
                      </a:r>
                      <a:r>
                        <a:rPr lang="es-ES_tradnl" sz="1600" baseline="0" dirty="0"/>
                        <a:t> </a:t>
                      </a:r>
                      <a:r>
                        <a:rPr lang="es-ES_tradnl" sz="1600" dirty="0"/>
                        <a:t>4.3x12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Aluminum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13.9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/>
                        <a:t>4.3x12,</a:t>
                      </a:r>
                      <a:r>
                        <a:rPr lang="es-ES_tradnl" sz="1600" baseline="0"/>
                        <a:t> 11x12</a:t>
                      </a:r>
                      <a:endParaRPr lang="es-ES_tradnl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err="1"/>
                        <a:t>Aluminum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283.8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aseline="0" dirty="0"/>
                        <a:t>11x12, 11x12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err="1"/>
                        <a:t>Aluminum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130.4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6282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32.5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aseline="0" dirty="0"/>
                        <a:t>11x12, 11x12</a:t>
                      </a:r>
                      <a:endParaRPr lang="es-ES_tradnl" sz="1600" dirty="0"/>
                    </a:p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Borkron</a:t>
                      </a:r>
                      <a:r>
                        <a:rPr lang="es-ES_tradnl" sz="1600" dirty="0"/>
                        <a:t> </a:t>
                      </a:r>
                      <a:r>
                        <a:rPr lang="es-ES_tradnl" sz="1600" dirty="0" err="1"/>
                        <a:t>Glass</a:t>
                      </a:r>
                      <a:endParaRPr lang="es-ES_tradnl" sz="1600" dirty="0"/>
                    </a:p>
                    <a:p>
                      <a:pPr algn="ctr"/>
                      <a:r>
                        <a:rPr lang="es-ES_tradnl" sz="1600" dirty="0"/>
                        <a:t>N-BK7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542.2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56282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1.15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aseline="0" dirty="0"/>
                        <a:t>11x12, 11x12</a:t>
                      </a:r>
                      <a:endParaRPr lang="es-ES_tradnl" sz="1600" dirty="0"/>
                    </a:p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Borkron</a:t>
                      </a:r>
                      <a:r>
                        <a:rPr lang="es-ES_tradnl" sz="1600" dirty="0"/>
                        <a:t> </a:t>
                      </a:r>
                      <a:r>
                        <a:rPr lang="es-ES_tradnl" sz="1600" dirty="0" err="1"/>
                        <a:t>Glass</a:t>
                      </a:r>
                      <a:endParaRPr lang="es-ES_tradnl" sz="1600" dirty="0"/>
                    </a:p>
                    <a:p>
                      <a:pPr algn="ctr"/>
                      <a:r>
                        <a:rPr lang="es-ES_tradnl" sz="1600" dirty="0"/>
                        <a:t>N-BK7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14.7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56282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22.5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aseline="0" dirty="0"/>
                        <a:t>11x12, 11x12</a:t>
                      </a:r>
                      <a:endParaRPr lang="es-ES_tradnl" sz="1600" dirty="0"/>
                    </a:p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Borkron</a:t>
                      </a:r>
                      <a:r>
                        <a:rPr lang="es-ES_tradnl" sz="1600" dirty="0"/>
                        <a:t> </a:t>
                      </a:r>
                      <a:r>
                        <a:rPr lang="es-ES_tradnl" sz="1600" dirty="0" err="1"/>
                        <a:t>Glass</a:t>
                      </a:r>
                      <a:endParaRPr lang="es-ES_tradnl" sz="1600" dirty="0"/>
                    </a:p>
                    <a:p>
                      <a:pPr algn="ctr"/>
                      <a:r>
                        <a:rPr lang="es-ES_tradnl" sz="1600" dirty="0"/>
                        <a:t>N-BK7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375.4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56282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aseline="0" dirty="0"/>
                        <a:t>11x12, 11x12</a:t>
                      </a:r>
                      <a:endParaRPr lang="es-ES_tradnl" sz="1600" dirty="0"/>
                    </a:p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Borkron</a:t>
                      </a:r>
                      <a:r>
                        <a:rPr lang="es-ES_tradnl" sz="1600" dirty="0"/>
                        <a:t> </a:t>
                      </a:r>
                      <a:r>
                        <a:rPr lang="es-ES_tradnl" sz="1600" dirty="0" err="1"/>
                        <a:t>Glass</a:t>
                      </a:r>
                      <a:endParaRPr lang="es-ES_tradnl" sz="1600" dirty="0"/>
                    </a:p>
                    <a:p>
                      <a:pPr algn="ctr"/>
                      <a:r>
                        <a:rPr lang="es-ES_tradnl" sz="1600" dirty="0"/>
                        <a:t>N-BK7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957.5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790505">
                <a:tc>
                  <a:txBody>
                    <a:bodyPr/>
                    <a:lstStyle/>
                    <a:p>
                      <a:r>
                        <a:rPr lang="es-ES_tradnl" sz="1600" dirty="0" err="1"/>
                        <a:t>Section</a:t>
                      </a:r>
                      <a:r>
                        <a:rPr lang="es-ES_tradnl" sz="1600" dirty="0"/>
                        <a:t>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baseline="0" dirty="0"/>
                        <a:t>11x12, 3.2x3.2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err="1"/>
                        <a:t>Borkron</a:t>
                      </a:r>
                      <a:r>
                        <a:rPr lang="es-ES_tradnl" sz="1600" dirty="0"/>
                        <a:t> </a:t>
                      </a:r>
                      <a:r>
                        <a:rPr lang="es-ES_tradnl" sz="1600" dirty="0" err="1"/>
                        <a:t>Glass</a:t>
                      </a:r>
                      <a:endParaRPr lang="es-ES_tradnl" sz="1600" dirty="0"/>
                    </a:p>
                    <a:p>
                      <a:pPr algn="ctr"/>
                      <a:r>
                        <a:rPr lang="es-ES_tradnl" sz="1600" dirty="0"/>
                        <a:t>N-BK7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dirty="0"/>
                        <a:t>214.2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41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Spectrometer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: Guide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Shielding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63" t="39590" r="36128" b="17937"/>
          <a:stretch/>
        </p:blipFill>
        <p:spPr bwMode="auto">
          <a:xfrm>
            <a:off x="6520805" y="1478975"/>
            <a:ext cx="2448645" cy="2526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11560" y="1694999"/>
            <a:ext cx="4964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ES_tradnl" dirty="0" err="1" smtClean="0"/>
              <a:t>Primary</a:t>
            </a:r>
            <a:r>
              <a:rPr lang="es-ES_tradnl" dirty="0" smtClean="0"/>
              <a:t> </a:t>
            </a:r>
            <a:r>
              <a:rPr lang="es-ES_tradnl" dirty="0" err="1"/>
              <a:t>layer</a:t>
            </a:r>
            <a:r>
              <a:rPr lang="es-ES_tradnl" dirty="0"/>
              <a:t> </a:t>
            </a:r>
            <a:r>
              <a:rPr lang="es-ES_tradnl" dirty="0" err="1"/>
              <a:t>shielding</a:t>
            </a:r>
            <a:r>
              <a:rPr lang="es-ES_tradnl" dirty="0"/>
              <a:t>: </a:t>
            </a:r>
            <a:r>
              <a:rPr lang="es-ES_tradnl" b="1" dirty="0"/>
              <a:t>Steel</a:t>
            </a:r>
            <a:r>
              <a:rPr lang="es-ES_tradnl" dirty="0"/>
              <a:t>, </a:t>
            </a:r>
            <a:r>
              <a:rPr lang="es-ES_tradnl" b="1" dirty="0"/>
              <a:t>606.6 k€.	</a:t>
            </a:r>
            <a:r>
              <a:rPr lang="es-ES_tradnl" dirty="0"/>
              <a:t>50.55 m</a:t>
            </a:r>
            <a:r>
              <a:rPr lang="es-ES_tradnl" baseline="30000" dirty="0"/>
              <a:t>3</a:t>
            </a:r>
            <a:r>
              <a:rPr lang="es-ES_tradnl" dirty="0"/>
              <a:t>, </a:t>
            </a:r>
            <a:r>
              <a:rPr lang="es-ES_tradnl" baseline="30000" dirty="0"/>
              <a:t> </a:t>
            </a:r>
            <a:r>
              <a:rPr lang="es-ES_tradnl" dirty="0"/>
              <a:t>404.4 </a:t>
            </a:r>
            <a:r>
              <a:rPr lang="es-ES_tradnl" dirty="0" err="1"/>
              <a:t>tonnes</a:t>
            </a:r>
            <a:r>
              <a:rPr lang="es-ES_tradnl" dirty="0"/>
              <a:t> </a:t>
            </a:r>
          </a:p>
          <a:p>
            <a:r>
              <a:rPr lang="es-ES_tradnl" dirty="0"/>
              <a:t>	(12000 €/m</a:t>
            </a:r>
            <a:r>
              <a:rPr lang="es-ES_tradnl" baseline="30000" dirty="0"/>
              <a:t>3</a:t>
            </a:r>
            <a:r>
              <a:rPr lang="es-ES_tradnl" dirty="0"/>
              <a:t>, 1500 €/</a:t>
            </a:r>
            <a:r>
              <a:rPr lang="es-ES_tradnl" dirty="0" err="1"/>
              <a:t>tonne</a:t>
            </a:r>
            <a:r>
              <a:rPr lang="es-ES_tradnl" dirty="0" smtClean="0"/>
              <a:t>)</a:t>
            </a:r>
          </a:p>
          <a:p>
            <a:endParaRPr lang="es-ES_tradnl" b="1" dirty="0"/>
          </a:p>
          <a:p>
            <a:pPr marL="285750" indent="-285750">
              <a:buFont typeface="Wingdings" pitchFamily="2" charset="2"/>
              <a:buChar char="§"/>
            </a:pPr>
            <a:r>
              <a:rPr lang="es-ES_tradnl" dirty="0" err="1" smtClean="0"/>
              <a:t>Secondary</a:t>
            </a:r>
            <a:r>
              <a:rPr lang="es-ES_tradnl" dirty="0" smtClean="0"/>
              <a:t> </a:t>
            </a:r>
            <a:r>
              <a:rPr lang="es-ES_tradnl" dirty="0" err="1" smtClean="0"/>
              <a:t>layer</a:t>
            </a:r>
            <a:r>
              <a:rPr lang="es-ES_tradnl" dirty="0" smtClean="0"/>
              <a:t> </a:t>
            </a:r>
            <a:r>
              <a:rPr lang="es-ES_tradnl" dirty="0" err="1"/>
              <a:t>shielding</a:t>
            </a:r>
            <a:r>
              <a:rPr lang="es-ES_tradnl" dirty="0"/>
              <a:t>: </a:t>
            </a:r>
            <a:r>
              <a:rPr lang="es-ES_tradnl" b="1" dirty="0"/>
              <a:t>Concrete</a:t>
            </a:r>
            <a:r>
              <a:rPr lang="es-ES_tradnl" dirty="0"/>
              <a:t>, </a:t>
            </a:r>
            <a:r>
              <a:rPr lang="es-ES_tradnl" b="1" dirty="0"/>
              <a:t>203.2 k€. </a:t>
            </a:r>
          </a:p>
          <a:p>
            <a:r>
              <a:rPr lang="es-ES_tradnl" b="1" dirty="0"/>
              <a:t>	</a:t>
            </a:r>
            <a:r>
              <a:rPr lang="es-ES_tradnl" dirty="0"/>
              <a:t>254 m</a:t>
            </a:r>
            <a:r>
              <a:rPr lang="es-ES_tradnl" baseline="30000" dirty="0"/>
              <a:t>3</a:t>
            </a:r>
            <a:r>
              <a:rPr lang="es-ES_tradnl" dirty="0"/>
              <a:t> (800 €/m</a:t>
            </a:r>
            <a:r>
              <a:rPr lang="es-ES_tradnl" baseline="30000" dirty="0"/>
              <a:t>3</a:t>
            </a:r>
            <a:r>
              <a:rPr lang="es-ES_tradnl" dirty="0" smtClean="0"/>
              <a:t>)</a:t>
            </a:r>
            <a:endParaRPr lang="es-ES_tradnl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1401951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SHIELDING CROSS SECTION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14307" y="3666510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Shielding</a:t>
            </a:r>
            <a:r>
              <a:rPr lang="es-ES_tradnl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1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sections</a:t>
            </a:r>
            <a:r>
              <a:rPr lang="es-ES_tradnl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1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along</a:t>
            </a:r>
            <a:r>
              <a:rPr lang="es-ES_tradnl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1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s-ES_tradnl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1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beamline</a:t>
            </a:r>
            <a:r>
              <a:rPr lang="es-ES_tradnl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6" name="5 Rectángulo"/>
          <p:cNvSpPr/>
          <p:nvPr/>
        </p:nvSpPr>
        <p:spPr>
          <a:xfrm>
            <a:off x="0" y="1017905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>
              <a:buFont typeface="Wingdings" pitchFamily="2" charset="2"/>
              <a:buChar char="v"/>
            </a:pPr>
            <a:r>
              <a:rPr lang="es-ES_tradnl" dirty="0" err="1">
                <a:solidFill>
                  <a:srgbClr val="0070C0"/>
                </a:solidFill>
              </a:rPr>
              <a:t>Methodology</a:t>
            </a:r>
            <a:r>
              <a:rPr lang="es-ES_tradnl" dirty="0">
                <a:solidFill>
                  <a:srgbClr val="0070C0"/>
                </a:solidFill>
              </a:rPr>
              <a:t> </a:t>
            </a:r>
            <a:r>
              <a:rPr lang="es-ES_tradnl" dirty="0" err="1">
                <a:solidFill>
                  <a:srgbClr val="0070C0"/>
                </a:solidFill>
              </a:rPr>
              <a:t>according</a:t>
            </a:r>
            <a:r>
              <a:rPr lang="es-ES_tradnl" dirty="0">
                <a:solidFill>
                  <a:srgbClr val="0070C0"/>
                </a:solidFill>
              </a:rPr>
              <a:t> </a:t>
            </a:r>
            <a:r>
              <a:rPr lang="es-ES_tradnl" dirty="0" err="1">
                <a:solidFill>
                  <a:srgbClr val="0070C0"/>
                </a:solidFill>
              </a:rPr>
              <a:t>to</a:t>
            </a:r>
            <a:r>
              <a:rPr lang="es-ES_tradnl" dirty="0">
                <a:solidFill>
                  <a:srgbClr val="0070C0"/>
                </a:solidFill>
              </a:rPr>
              <a:t> </a:t>
            </a:r>
            <a:r>
              <a:rPr lang="es-ES_tradnl" i="1" dirty="0">
                <a:solidFill>
                  <a:srgbClr val="0070C0"/>
                </a:solidFill>
              </a:rPr>
              <a:t>ESS NOSG </a:t>
            </a:r>
            <a:r>
              <a:rPr lang="es-ES_tradnl" i="1" dirty="0" err="1">
                <a:solidFill>
                  <a:srgbClr val="0070C0"/>
                </a:solidFill>
              </a:rPr>
              <a:t>Cost</a:t>
            </a:r>
            <a:r>
              <a:rPr lang="es-ES_tradnl" i="1" dirty="0">
                <a:solidFill>
                  <a:srgbClr val="0070C0"/>
                </a:solidFill>
              </a:rPr>
              <a:t> </a:t>
            </a:r>
            <a:r>
              <a:rPr lang="es-ES_tradnl" i="1" dirty="0" err="1">
                <a:solidFill>
                  <a:srgbClr val="0070C0"/>
                </a:solidFill>
              </a:rPr>
              <a:t>Calculation</a:t>
            </a:r>
            <a:r>
              <a:rPr lang="es-ES_tradnl" i="1" dirty="0">
                <a:solidFill>
                  <a:srgbClr val="0070C0"/>
                </a:solidFill>
              </a:rPr>
              <a:t> </a:t>
            </a:r>
            <a:r>
              <a:rPr lang="es-ES_tradnl" i="1" dirty="0" err="1">
                <a:solidFill>
                  <a:srgbClr val="0070C0"/>
                </a:solidFill>
              </a:rPr>
              <a:t>Process</a:t>
            </a:r>
            <a:endParaRPr lang="es-ES_tradnl" i="1" dirty="0">
              <a:solidFill>
                <a:srgbClr val="0070C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707420" y="980728"/>
            <a:ext cx="23290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200" b="1" dirty="0"/>
              <a:t>Total: 809.8 k€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331640" y="6156012"/>
            <a:ext cx="61744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600" i="1" dirty="0"/>
              <a:t>(</a:t>
            </a:r>
            <a:r>
              <a:rPr lang="es-ES_tradnl" sz="1600" i="1" dirty="0" err="1"/>
              <a:t>Shielding</a:t>
            </a:r>
            <a:r>
              <a:rPr lang="es-ES_tradnl" sz="1600" i="1" dirty="0"/>
              <a:t> </a:t>
            </a:r>
            <a:r>
              <a:rPr lang="es-ES_tradnl" sz="1600" i="1" dirty="0" err="1"/>
              <a:t>inside</a:t>
            </a:r>
            <a:r>
              <a:rPr lang="es-ES_tradnl" sz="1600" i="1" dirty="0"/>
              <a:t> </a:t>
            </a:r>
            <a:r>
              <a:rPr lang="es-ES_tradnl" sz="1600" i="1" dirty="0" err="1"/>
              <a:t>the</a:t>
            </a:r>
            <a:r>
              <a:rPr lang="es-ES_tradnl" sz="1600" i="1" dirty="0"/>
              <a:t> bunker R&lt;28 m </a:t>
            </a:r>
            <a:r>
              <a:rPr lang="es-ES_tradnl" sz="1600" i="1" dirty="0" err="1">
                <a:sym typeface="Wingdings" pitchFamily="2" charset="2"/>
              </a:rPr>
              <a:t>is</a:t>
            </a:r>
            <a:r>
              <a:rPr lang="es-ES_tradnl" sz="1600" i="1" dirty="0">
                <a:sym typeface="Wingdings" pitchFamily="2" charset="2"/>
              </a:rPr>
              <a:t> </a:t>
            </a:r>
            <a:r>
              <a:rPr lang="es-ES_tradnl" sz="1600" i="1" dirty="0" err="1">
                <a:sym typeface="Wingdings" pitchFamily="2" charset="2"/>
              </a:rPr>
              <a:t>provided</a:t>
            </a:r>
            <a:r>
              <a:rPr lang="es-ES_tradnl" sz="1600" i="1" dirty="0">
                <a:sym typeface="Wingdings" pitchFamily="2" charset="2"/>
              </a:rPr>
              <a:t> </a:t>
            </a:r>
            <a:r>
              <a:rPr lang="es-ES_tradnl" sz="1600" i="1" dirty="0" err="1">
                <a:sym typeface="Wingdings" pitchFamily="2" charset="2"/>
              </a:rPr>
              <a:t>by</a:t>
            </a:r>
            <a:r>
              <a:rPr lang="es-ES_tradnl" sz="1600" i="1" dirty="0">
                <a:sym typeface="Wingdings" pitchFamily="2" charset="2"/>
              </a:rPr>
              <a:t> ESS)</a:t>
            </a:r>
            <a:endParaRPr lang="es-ES_tradnl" sz="1600" i="1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79463"/>
              </p:ext>
            </p:extLst>
          </p:nvPr>
        </p:nvGraphicFramePr>
        <p:xfrm>
          <a:off x="998409" y="4057064"/>
          <a:ext cx="6518296" cy="2108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3956"/>
                <a:gridCol w="1154944"/>
                <a:gridCol w="1832078"/>
                <a:gridCol w="1303659"/>
                <a:gridCol w="1303659"/>
              </a:tblGrid>
              <a:tr h="119256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err="1" smtClean="0"/>
                        <a:t>Section</a:t>
                      </a:r>
                      <a:endParaRPr lang="es-ES_tradn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 err="1" smtClean="0"/>
                        <a:t>Length</a:t>
                      </a:r>
                      <a:r>
                        <a:rPr lang="es-ES_tradnl" sz="1200" baseline="0" dirty="0" smtClean="0"/>
                        <a:t> (m)</a:t>
                      </a:r>
                      <a:endParaRPr lang="es-ES_tradnl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b="0" dirty="0" err="1" smtClean="0"/>
                        <a:t>Grounding</a:t>
                      </a:r>
                      <a:r>
                        <a:rPr lang="es-ES_tradnl" sz="1200" b="0" dirty="0" smtClean="0"/>
                        <a:t> </a:t>
                      </a:r>
                      <a:r>
                        <a:rPr lang="es-ES_tradnl" sz="1200" b="0" dirty="0" err="1" smtClean="0"/>
                        <a:t>Zone</a:t>
                      </a:r>
                      <a:endParaRPr lang="es-ES_tradn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b="0" dirty="0" err="1" smtClean="0"/>
                        <a:t>Distance</a:t>
                      </a:r>
                      <a:r>
                        <a:rPr lang="es-ES_tradnl" sz="1200" b="0" dirty="0" smtClean="0"/>
                        <a:t> </a:t>
                      </a:r>
                      <a:r>
                        <a:rPr lang="es-ES_tradnl" sz="1200" b="0" dirty="0" err="1" smtClean="0"/>
                        <a:t>from</a:t>
                      </a:r>
                      <a:r>
                        <a:rPr lang="es-ES_tradnl" sz="1200" b="0" dirty="0" smtClean="0"/>
                        <a:t> </a:t>
                      </a:r>
                      <a:r>
                        <a:rPr lang="es-ES_tradnl" sz="1200" b="0" dirty="0" err="1" smtClean="0"/>
                        <a:t>moderator</a:t>
                      </a:r>
                      <a:r>
                        <a:rPr lang="es-ES_tradnl" sz="1200" b="0" baseline="0" dirty="0" smtClean="0"/>
                        <a:t> [m]</a:t>
                      </a:r>
                      <a:endParaRPr lang="es-ES_tradnl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b="0" dirty="0" smtClean="0"/>
                        <a:t>m </a:t>
                      </a:r>
                      <a:r>
                        <a:rPr lang="es-ES_tradnl" sz="1200" b="0" dirty="0" err="1" smtClean="0"/>
                        <a:t>value</a:t>
                      </a:r>
                      <a:endParaRPr lang="es-ES_tradnl" sz="1200" b="0" dirty="0"/>
                    </a:p>
                  </a:txBody>
                  <a:tcPr/>
                </a:tc>
              </a:tr>
              <a:tr h="330208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A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 17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Instrument</a:t>
                      </a:r>
                      <a:r>
                        <a:rPr lang="es-ES_tradnl" sz="1400" dirty="0" smtClean="0"/>
                        <a:t> Hall 2/D03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45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2</a:t>
                      </a:r>
                      <a:endParaRPr lang="es-ES_tradnl" sz="1400" dirty="0"/>
                    </a:p>
                  </a:txBody>
                  <a:tcPr/>
                </a:tc>
              </a:tr>
              <a:tr h="330208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B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5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Instrument</a:t>
                      </a:r>
                      <a:r>
                        <a:rPr lang="es-ES_tradnl" sz="1400" dirty="0" smtClean="0"/>
                        <a:t> Hall 2/D03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50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2</a:t>
                      </a:r>
                      <a:endParaRPr lang="es-ES_tradnl" sz="1400" dirty="0"/>
                    </a:p>
                  </a:txBody>
                  <a:tcPr/>
                </a:tc>
              </a:tr>
              <a:tr h="330208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C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27.5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Guide Hall / E02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&gt;50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2</a:t>
                      </a:r>
                      <a:endParaRPr lang="es-ES_tradnl" sz="1400" dirty="0"/>
                    </a:p>
                  </a:txBody>
                  <a:tcPr/>
                </a:tc>
              </a:tr>
              <a:tr h="330208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D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78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dirty="0" smtClean="0"/>
                        <a:t>Guide Hall / E02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&gt;50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1,5</a:t>
                      </a:r>
                      <a:endParaRPr lang="es-ES_tradnl" sz="1400" dirty="0"/>
                    </a:p>
                  </a:txBody>
                  <a:tcPr/>
                </a:tc>
              </a:tr>
              <a:tr h="330208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E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7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err="1" smtClean="0"/>
                        <a:t>Instrument</a:t>
                      </a:r>
                      <a:r>
                        <a:rPr lang="es-ES_tradnl" sz="1400" dirty="0" smtClean="0"/>
                        <a:t> Hall 3/</a:t>
                      </a:r>
                      <a:r>
                        <a:rPr lang="es-ES_tradnl" sz="1400" baseline="0" dirty="0" smtClean="0"/>
                        <a:t> E01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&gt;50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 smtClean="0"/>
                        <a:t>4</a:t>
                      </a:r>
                      <a:endParaRPr lang="es-ES_tradnl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73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Chopper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Cascade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732240" y="1206418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200" b="1" dirty="0"/>
              <a:t>Total: 1185.5 k€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8" t="32086" r="65643" b="41346"/>
          <a:stretch/>
        </p:blipFill>
        <p:spPr bwMode="auto">
          <a:xfrm>
            <a:off x="2699792" y="2164978"/>
            <a:ext cx="5184575" cy="2488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4089503" y="6021288"/>
            <a:ext cx="50910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>
              <a:buFont typeface="Wingdings" pitchFamily="2" charset="2"/>
              <a:buChar char="v"/>
            </a:pPr>
            <a:r>
              <a:rPr lang="es-ES_tradnl" sz="1600" i="1" dirty="0" err="1">
                <a:solidFill>
                  <a:srgbClr val="0070C0"/>
                </a:solidFill>
              </a:rPr>
              <a:t>Source</a:t>
            </a:r>
            <a:r>
              <a:rPr lang="es-ES_tradnl" sz="1600" i="1" dirty="0">
                <a:solidFill>
                  <a:srgbClr val="0070C0"/>
                </a:solidFill>
              </a:rPr>
              <a:t>: ESS </a:t>
            </a:r>
            <a:r>
              <a:rPr lang="es-ES_tradnl" sz="1600" i="1" dirty="0" err="1">
                <a:solidFill>
                  <a:srgbClr val="0070C0"/>
                </a:solidFill>
              </a:rPr>
              <a:t>Neutron</a:t>
            </a:r>
            <a:r>
              <a:rPr lang="es-ES_tradnl" sz="1600" i="1" dirty="0">
                <a:solidFill>
                  <a:srgbClr val="0070C0"/>
                </a:solidFill>
              </a:rPr>
              <a:t> Chopper </a:t>
            </a:r>
            <a:r>
              <a:rPr lang="es-ES_tradnl" sz="1600" i="1" dirty="0" err="1">
                <a:solidFill>
                  <a:srgbClr val="0070C0"/>
                </a:solidFill>
              </a:rPr>
              <a:t>Systems</a:t>
            </a:r>
            <a:r>
              <a:rPr lang="es-ES_tradnl" sz="1600" i="1" dirty="0">
                <a:solidFill>
                  <a:srgbClr val="0070C0"/>
                </a:solidFill>
              </a:rPr>
              <a:t> </a:t>
            </a:r>
            <a:r>
              <a:rPr lang="es-ES_tradnl" sz="1600" i="1" dirty="0" err="1">
                <a:solidFill>
                  <a:srgbClr val="0070C0"/>
                </a:solidFill>
              </a:rPr>
              <a:t>Costing</a:t>
            </a:r>
            <a:r>
              <a:rPr lang="es-ES_tradnl" sz="1600" i="1" dirty="0">
                <a:solidFill>
                  <a:srgbClr val="0070C0"/>
                </a:solidFill>
              </a:rPr>
              <a:t> </a:t>
            </a:r>
            <a:r>
              <a:rPr lang="es-ES_tradnl" sz="1600" i="1" dirty="0" err="1">
                <a:solidFill>
                  <a:srgbClr val="0070C0"/>
                </a:solidFill>
              </a:rPr>
              <a:t>Estimate</a:t>
            </a:r>
            <a:r>
              <a:rPr lang="es-ES_tradnl" sz="1600" i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17700" y="4753887"/>
            <a:ext cx="72728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ES_tradnl" sz="2000" dirty="0"/>
              <a:t>Chopper </a:t>
            </a:r>
            <a:r>
              <a:rPr lang="es-ES_tradnl" sz="2000" dirty="0" err="1"/>
              <a:t>assemblies</a:t>
            </a:r>
            <a:r>
              <a:rPr lang="es-ES_tradnl" sz="2000" dirty="0"/>
              <a:t>,  </a:t>
            </a:r>
            <a:r>
              <a:rPr lang="es-ES_tradnl" sz="2000" b="1" dirty="0"/>
              <a:t>682.6 k€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_tradnl" sz="2000" dirty="0"/>
              <a:t>CHIM, </a:t>
            </a:r>
            <a:r>
              <a:rPr lang="es-ES_tradnl" sz="2000" b="1" dirty="0"/>
              <a:t>199 k€</a:t>
            </a:r>
            <a:endParaRPr lang="es-ES_tradnl" sz="2000" dirty="0"/>
          </a:p>
          <a:p>
            <a:pPr marL="285750" indent="-285750">
              <a:buFont typeface="Wingdings" pitchFamily="2" charset="2"/>
              <a:buChar char="§"/>
            </a:pPr>
            <a:r>
              <a:rPr lang="es-ES_tradnl" sz="2000" dirty="0" err="1"/>
              <a:t>Support</a:t>
            </a:r>
            <a:r>
              <a:rPr lang="es-ES_tradnl" sz="2000" dirty="0"/>
              <a:t> </a:t>
            </a:r>
            <a:r>
              <a:rPr lang="es-ES_tradnl" sz="2000" dirty="0" err="1"/>
              <a:t>System</a:t>
            </a:r>
            <a:r>
              <a:rPr lang="es-ES_tradnl" sz="2000" dirty="0"/>
              <a:t> (</a:t>
            </a:r>
            <a:r>
              <a:rPr lang="es-ES_tradnl" sz="2000" dirty="0" err="1"/>
              <a:t>Vacuum</a:t>
            </a:r>
            <a:r>
              <a:rPr lang="es-ES_tradnl" sz="2000" dirty="0"/>
              <a:t>, </a:t>
            </a:r>
            <a:r>
              <a:rPr lang="es-ES_tradnl" sz="2000" dirty="0" err="1"/>
              <a:t>Cooling</a:t>
            </a:r>
            <a:r>
              <a:rPr lang="es-ES_tradnl" sz="2000" dirty="0"/>
              <a:t>), </a:t>
            </a:r>
            <a:r>
              <a:rPr lang="es-ES_tradnl" sz="2000" b="1" dirty="0"/>
              <a:t>18 k€</a:t>
            </a:r>
            <a:r>
              <a:rPr lang="es-ES_tradnl" sz="2000" dirty="0"/>
              <a:t>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_tradnl" sz="2000" dirty="0"/>
              <a:t>Control </a:t>
            </a:r>
            <a:r>
              <a:rPr lang="es-ES_tradnl" sz="2000" dirty="0" err="1"/>
              <a:t>System</a:t>
            </a:r>
            <a:r>
              <a:rPr lang="es-ES_tradnl" sz="2000" dirty="0"/>
              <a:t>, </a:t>
            </a:r>
            <a:r>
              <a:rPr lang="es-ES_tradnl" sz="2000" b="1" dirty="0"/>
              <a:t>201.2 k€</a:t>
            </a:r>
            <a:endParaRPr lang="es-ES_tradnl" sz="2000" dirty="0"/>
          </a:p>
          <a:p>
            <a:pPr marL="285750" indent="-285750">
              <a:buFont typeface="Wingdings" pitchFamily="2" charset="2"/>
              <a:buChar char="§"/>
            </a:pPr>
            <a:r>
              <a:rPr lang="es-ES_tradnl" sz="2000" dirty="0" err="1"/>
              <a:t>Installation</a:t>
            </a:r>
            <a:r>
              <a:rPr lang="es-ES_tradnl" sz="2000" dirty="0"/>
              <a:t> </a:t>
            </a:r>
            <a:r>
              <a:rPr lang="es-ES_tradnl" sz="2000" dirty="0" err="1"/>
              <a:t>activities</a:t>
            </a:r>
            <a:r>
              <a:rPr lang="es-ES_tradnl" sz="2000" dirty="0"/>
              <a:t>, </a:t>
            </a:r>
            <a:r>
              <a:rPr lang="es-ES_tradnl" sz="2000" b="1" dirty="0"/>
              <a:t>84.7 k€</a:t>
            </a:r>
            <a:endParaRPr lang="es-ES_tradnl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51520" y="1124744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5 chopper </a:t>
            </a:r>
            <a:r>
              <a:rPr lang="es-ES_tradnl" dirty="0" err="1"/>
              <a:t>assemblies</a:t>
            </a:r>
            <a:r>
              <a:rPr lang="es-ES_tradnl" dirty="0"/>
              <a:t>: PWD </a:t>
            </a:r>
            <a:r>
              <a:rPr lang="es-ES_tradnl" dirty="0" err="1"/>
              <a:t>pair</a:t>
            </a:r>
            <a:r>
              <a:rPr lang="es-ES_tradnl" dirty="0"/>
              <a:t>, </a:t>
            </a:r>
          </a:p>
          <a:p>
            <a:r>
              <a:rPr lang="es-ES_tradnl" dirty="0"/>
              <a:t>		      PS </a:t>
            </a:r>
            <a:r>
              <a:rPr lang="es-ES_tradnl" dirty="0" err="1"/>
              <a:t>pair</a:t>
            </a:r>
            <a:endParaRPr lang="es-ES_tradnl" dirty="0"/>
          </a:p>
          <a:p>
            <a:r>
              <a:rPr lang="es-ES_tradnl" dirty="0"/>
              <a:t>		      3 WBD/FO chopper </a:t>
            </a:r>
            <a:r>
              <a:rPr lang="es-ES_tradnl" dirty="0" err="1"/>
              <a:t>assembly</a:t>
            </a:r>
            <a:r>
              <a:rPr lang="es-ES_tradnl" dirty="0"/>
              <a:t>. 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29924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Chopper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Cascade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Detailed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costing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26" t="35333" r="44816" b="18405"/>
          <a:stretch/>
        </p:blipFill>
        <p:spPr bwMode="auto">
          <a:xfrm>
            <a:off x="144016" y="1556792"/>
            <a:ext cx="6015118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159133" y="1700808"/>
            <a:ext cx="3021379" cy="351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s-ES_tradnl" sz="1100" i="1" dirty="0"/>
              <a:t>Chopper 5 </a:t>
            </a:r>
            <a:r>
              <a:rPr lang="es-ES_tradnl" sz="1100" i="1" dirty="0" err="1"/>
              <a:t>inside</a:t>
            </a:r>
            <a:r>
              <a:rPr lang="es-ES_tradnl" sz="1100" i="1" dirty="0"/>
              <a:t> </a:t>
            </a:r>
            <a:r>
              <a:rPr lang="es-ES_tradnl" sz="1100" i="1" dirty="0" err="1"/>
              <a:t>the</a:t>
            </a:r>
            <a:r>
              <a:rPr lang="es-ES_tradnl" sz="1100" i="1" dirty="0"/>
              <a:t> bunker </a:t>
            </a:r>
            <a:r>
              <a:rPr lang="es-ES_tradnl" sz="1100" i="1" dirty="0">
                <a:sym typeface="Wingdings" pitchFamily="2" charset="2"/>
              </a:rPr>
              <a:t> +10%</a:t>
            </a:r>
          </a:p>
          <a:p>
            <a:pPr>
              <a:lnSpc>
                <a:spcPct val="110000"/>
              </a:lnSpc>
            </a:pPr>
            <a:r>
              <a:rPr lang="es-ES_tradnl" sz="1100" i="1" dirty="0" err="1">
                <a:sym typeface="Wingdings" pitchFamily="2" charset="2"/>
              </a:rPr>
              <a:t>Inside</a:t>
            </a:r>
            <a:r>
              <a:rPr lang="es-ES_tradnl" sz="1100" i="1" dirty="0">
                <a:sym typeface="Wingdings" pitchFamily="2" charset="2"/>
              </a:rPr>
              <a:t> </a:t>
            </a:r>
            <a:r>
              <a:rPr lang="es-ES_tradnl" sz="1100" i="1" dirty="0" err="1">
                <a:sym typeface="Wingdings" pitchFamily="2" charset="2"/>
              </a:rPr>
              <a:t>the</a:t>
            </a:r>
            <a:r>
              <a:rPr lang="es-ES_tradnl" sz="1100" i="1" dirty="0">
                <a:sym typeface="Wingdings" pitchFamily="2" charset="2"/>
              </a:rPr>
              <a:t> bunker = +10%</a:t>
            </a:r>
          </a:p>
          <a:p>
            <a:pPr>
              <a:lnSpc>
                <a:spcPct val="110000"/>
              </a:lnSpc>
            </a:pPr>
            <a:r>
              <a:rPr lang="es-ES_tradnl" sz="1100" i="1" dirty="0" err="1">
                <a:sym typeface="Wingdings" pitchFamily="2" charset="2"/>
              </a:rPr>
              <a:t>Inside</a:t>
            </a:r>
            <a:r>
              <a:rPr lang="es-ES_tradnl" sz="1100" i="1" dirty="0">
                <a:sym typeface="Wingdings" pitchFamily="2" charset="2"/>
              </a:rPr>
              <a:t> </a:t>
            </a:r>
            <a:r>
              <a:rPr lang="es-ES_tradnl" sz="1100" i="1" dirty="0" err="1">
                <a:sym typeface="Wingdings" pitchFamily="2" charset="2"/>
              </a:rPr>
              <a:t>the</a:t>
            </a:r>
            <a:r>
              <a:rPr lang="es-ES_tradnl" sz="1100" i="1" dirty="0">
                <a:sym typeface="Wingdings" pitchFamily="2" charset="2"/>
              </a:rPr>
              <a:t> bunker = +10%</a:t>
            </a:r>
          </a:p>
          <a:p>
            <a:pPr>
              <a:lnSpc>
                <a:spcPct val="110000"/>
              </a:lnSpc>
            </a:pPr>
            <a:endParaRPr lang="es-ES_tradnl" sz="1100" i="1" dirty="0">
              <a:sym typeface="Wingdings" pitchFamily="2" charset="2"/>
            </a:endParaRPr>
          </a:p>
          <a:p>
            <a:pPr>
              <a:lnSpc>
                <a:spcPct val="110000"/>
              </a:lnSpc>
            </a:pPr>
            <a:endParaRPr lang="es-ES_tradnl" sz="1100" i="1" dirty="0">
              <a:sym typeface="Wingdings" pitchFamily="2" charset="2"/>
            </a:endParaRPr>
          </a:p>
          <a:p>
            <a:pPr>
              <a:lnSpc>
                <a:spcPct val="110000"/>
              </a:lnSpc>
            </a:pPr>
            <a:r>
              <a:rPr lang="es-ES_tradnl" sz="1100" i="1" dirty="0">
                <a:sym typeface="Wingdings" pitchFamily="2" charset="2"/>
              </a:rPr>
              <a:t>At </a:t>
            </a:r>
            <a:r>
              <a:rPr lang="es-ES_tradnl" sz="1100" i="1" dirty="0" err="1">
                <a:sym typeface="Wingdings" pitchFamily="2" charset="2"/>
              </a:rPr>
              <a:t>least</a:t>
            </a:r>
            <a:r>
              <a:rPr lang="es-ES_tradnl" sz="1100" i="1" dirty="0">
                <a:sym typeface="Wingdings" pitchFamily="2" charset="2"/>
              </a:rPr>
              <a:t> </a:t>
            </a:r>
            <a:r>
              <a:rPr lang="es-ES_tradnl" sz="1100" i="1" dirty="0" err="1">
                <a:sym typeface="Wingdings" pitchFamily="2" charset="2"/>
              </a:rPr>
              <a:t>one</a:t>
            </a:r>
            <a:r>
              <a:rPr lang="es-ES_tradnl" sz="1100" i="1" dirty="0">
                <a:sym typeface="Wingdings" pitchFamily="2" charset="2"/>
              </a:rPr>
              <a:t> per </a:t>
            </a:r>
            <a:r>
              <a:rPr lang="es-ES_tradnl" sz="1100" i="1" dirty="0" err="1">
                <a:sym typeface="Wingdings" pitchFamily="2" charset="2"/>
              </a:rPr>
              <a:t>grounding</a:t>
            </a:r>
            <a:r>
              <a:rPr lang="es-ES_tradnl" sz="1100" i="1" dirty="0">
                <a:sym typeface="Wingdings" pitchFamily="2" charset="2"/>
              </a:rPr>
              <a:t> </a:t>
            </a:r>
            <a:r>
              <a:rPr lang="es-ES_tradnl" sz="1100" i="1" dirty="0" err="1">
                <a:sym typeface="Wingdings" pitchFamily="2" charset="2"/>
              </a:rPr>
              <a:t>zone</a:t>
            </a:r>
            <a:r>
              <a:rPr lang="es-ES_tradnl" sz="1100" i="1" dirty="0">
                <a:sym typeface="Wingdings" pitchFamily="2" charset="2"/>
              </a:rPr>
              <a:t>. (Bunker + E02)</a:t>
            </a:r>
            <a:endParaRPr lang="es-ES_tradnl" sz="1100" i="1" dirty="0"/>
          </a:p>
          <a:p>
            <a:pPr>
              <a:lnSpc>
                <a:spcPct val="110000"/>
              </a:lnSpc>
            </a:pPr>
            <a:endParaRPr lang="es-ES_tradnl" sz="1100" i="1" dirty="0"/>
          </a:p>
          <a:p>
            <a:pPr>
              <a:lnSpc>
                <a:spcPct val="114000"/>
              </a:lnSpc>
            </a:pPr>
            <a:r>
              <a:rPr lang="es-ES_tradnl" sz="1100" i="1" dirty="0"/>
              <a:t>1 drive per axis. (-10% </a:t>
            </a:r>
            <a:r>
              <a:rPr lang="es-ES_tradnl" sz="1100" i="1" dirty="0" err="1"/>
              <a:t>if</a:t>
            </a:r>
            <a:r>
              <a:rPr lang="es-ES_tradnl" sz="1100" i="1" dirty="0"/>
              <a:t> 5 </a:t>
            </a:r>
            <a:r>
              <a:rPr lang="es-ES_tradnl" sz="1100" i="1" dirty="0" err="1"/>
              <a:t>or</a:t>
            </a:r>
            <a:r>
              <a:rPr lang="es-ES_tradnl" sz="1100" i="1" dirty="0"/>
              <a:t> more </a:t>
            </a:r>
            <a:r>
              <a:rPr lang="es-ES_tradnl" sz="1100" i="1" dirty="0" err="1"/>
              <a:t>units</a:t>
            </a:r>
            <a:r>
              <a:rPr lang="es-ES_tradnl" sz="1100" i="1" dirty="0"/>
              <a:t> </a:t>
            </a:r>
            <a:r>
              <a:rPr lang="es-ES_tradnl" sz="1100" i="1" dirty="0" err="1"/>
              <a:t>used</a:t>
            </a:r>
            <a:r>
              <a:rPr lang="es-ES_tradnl" sz="1100" i="1" dirty="0"/>
              <a:t>)</a:t>
            </a:r>
          </a:p>
          <a:p>
            <a:pPr>
              <a:lnSpc>
                <a:spcPct val="114000"/>
              </a:lnSpc>
            </a:pPr>
            <a:r>
              <a:rPr lang="es-ES_tradnl" sz="1100" i="1" dirty="0" err="1"/>
              <a:t>For</a:t>
            </a:r>
            <a:r>
              <a:rPr lang="es-ES_tradnl" sz="1100" i="1" dirty="0"/>
              <a:t> </a:t>
            </a:r>
            <a:r>
              <a:rPr lang="es-ES_tradnl" sz="1100" i="1" dirty="0" err="1"/>
              <a:t>choppers</a:t>
            </a:r>
            <a:r>
              <a:rPr lang="es-ES_tradnl" sz="1100" i="1" dirty="0"/>
              <a:t> </a:t>
            </a:r>
            <a:r>
              <a:rPr lang="es-ES_tradnl" sz="1100" i="1" dirty="0" err="1"/>
              <a:t>inside</a:t>
            </a:r>
            <a:r>
              <a:rPr lang="es-ES_tradnl" sz="1100" i="1" dirty="0"/>
              <a:t> </a:t>
            </a:r>
            <a:r>
              <a:rPr lang="es-ES_tradnl" sz="1100" i="1" dirty="0" err="1"/>
              <a:t>the</a:t>
            </a:r>
            <a:r>
              <a:rPr lang="es-ES_tradnl" sz="1100" i="1" dirty="0"/>
              <a:t> bunker. 1 per </a:t>
            </a:r>
            <a:r>
              <a:rPr lang="es-ES_tradnl" sz="1100" i="1" dirty="0" err="1"/>
              <a:t>M.rack</a:t>
            </a:r>
            <a:endParaRPr lang="es-ES_tradnl" sz="1100" i="1" dirty="0"/>
          </a:p>
          <a:p>
            <a:pPr>
              <a:lnSpc>
                <a:spcPct val="114000"/>
              </a:lnSpc>
            </a:pPr>
            <a:r>
              <a:rPr lang="es-ES_tradnl" sz="1100" i="1" dirty="0"/>
              <a:t>+20% per </a:t>
            </a:r>
            <a:r>
              <a:rPr lang="es-ES_tradnl" sz="1100" i="1" dirty="0" err="1"/>
              <a:t>additional</a:t>
            </a:r>
            <a:r>
              <a:rPr lang="es-ES_tradnl" sz="1100" i="1" dirty="0"/>
              <a:t> axis </a:t>
            </a:r>
            <a:r>
              <a:rPr lang="es-ES_tradnl" sz="1100" i="1" dirty="0" err="1"/>
              <a:t>after</a:t>
            </a:r>
            <a:r>
              <a:rPr lang="es-ES_tradnl" sz="1100" i="1" dirty="0"/>
              <a:t> </a:t>
            </a:r>
            <a:r>
              <a:rPr lang="es-ES_tradnl" sz="1100" i="1" dirty="0" err="1"/>
              <a:t>the</a:t>
            </a:r>
            <a:r>
              <a:rPr lang="es-ES_tradnl" sz="1100" i="1" dirty="0"/>
              <a:t> </a:t>
            </a:r>
            <a:r>
              <a:rPr lang="es-ES_tradnl" sz="1100" i="1" dirty="0" err="1"/>
              <a:t>first</a:t>
            </a:r>
            <a:r>
              <a:rPr lang="es-ES_tradnl" sz="1100" i="1" dirty="0"/>
              <a:t>.</a:t>
            </a:r>
          </a:p>
          <a:p>
            <a:pPr>
              <a:lnSpc>
                <a:spcPct val="114000"/>
              </a:lnSpc>
            </a:pPr>
            <a:r>
              <a:rPr lang="es-ES_tradnl" sz="1100" i="1" dirty="0"/>
              <a:t>Incl. </a:t>
            </a:r>
            <a:r>
              <a:rPr lang="es-ES_tradnl" sz="1100" i="1" dirty="0" err="1"/>
              <a:t>Flanges</a:t>
            </a:r>
            <a:r>
              <a:rPr lang="es-ES_tradnl" sz="1100" i="1" dirty="0"/>
              <a:t>, tubes.+15% per </a:t>
            </a:r>
            <a:r>
              <a:rPr lang="es-ES_tradnl" sz="1100" i="1" dirty="0" err="1"/>
              <a:t>assembly</a:t>
            </a:r>
            <a:r>
              <a:rPr lang="es-ES_tradnl" sz="1100" i="1" dirty="0"/>
              <a:t> </a:t>
            </a:r>
            <a:r>
              <a:rPr lang="es-ES_tradnl" sz="1100" i="1" dirty="0" err="1"/>
              <a:t>after</a:t>
            </a:r>
            <a:r>
              <a:rPr lang="es-ES_tradnl" sz="1100" i="1" dirty="0"/>
              <a:t> 1st.</a:t>
            </a:r>
          </a:p>
          <a:p>
            <a:pPr>
              <a:lnSpc>
                <a:spcPct val="114000"/>
              </a:lnSpc>
            </a:pPr>
            <a:r>
              <a:rPr lang="es-ES_tradnl" sz="1100" i="1" dirty="0" err="1"/>
              <a:t>For</a:t>
            </a:r>
            <a:r>
              <a:rPr lang="es-ES_tradnl" sz="1100" i="1" dirty="0"/>
              <a:t> </a:t>
            </a:r>
            <a:r>
              <a:rPr lang="es-ES_tradnl" sz="1100" i="1" dirty="0" err="1"/>
              <a:t>the</a:t>
            </a:r>
            <a:r>
              <a:rPr lang="es-ES_tradnl" sz="1100" i="1" dirty="0"/>
              <a:t> </a:t>
            </a:r>
            <a:r>
              <a:rPr lang="es-ES_tradnl" sz="1100" i="1" dirty="0" err="1"/>
              <a:t>fast</a:t>
            </a:r>
            <a:r>
              <a:rPr lang="es-ES_tradnl" sz="1100" i="1" dirty="0"/>
              <a:t> PWD chopper </a:t>
            </a:r>
            <a:r>
              <a:rPr lang="es-ES_tradnl" sz="1100" i="1" dirty="0" err="1"/>
              <a:t>assembly</a:t>
            </a:r>
            <a:endParaRPr lang="es-ES_tradnl" sz="1100" i="1" dirty="0"/>
          </a:p>
          <a:p>
            <a:pPr>
              <a:lnSpc>
                <a:spcPct val="114000"/>
              </a:lnSpc>
            </a:pPr>
            <a:endParaRPr lang="es-ES_tradnl" sz="1100" i="1" dirty="0"/>
          </a:p>
          <a:p>
            <a:pPr>
              <a:lnSpc>
                <a:spcPct val="114000"/>
              </a:lnSpc>
            </a:pPr>
            <a:endParaRPr lang="es-ES_tradnl" sz="1100" i="1" dirty="0"/>
          </a:p>
          <a:p>
            <a:pPr>
              <a:lnSpc>
                <a:spcPct val="114000"/>
              </a:lnSpc>
            </a:pPr>
            <a:endParaRPr lang="es-ES_tradnl" sz="1100" i="1" dirty="0"/>
          </a:p>
          <a:p>
            <a:pPr>
              <a:lnSpc>
                <a:spcPct val="114000"/>
              </a:lnSpc>
            </a:pPr>
            <a:r>
              <a:rPr lang="es-ES_tradnl" sz="1100" i="1" dirty="0" err="1"/>
              <a:t>One</a:t>
            </a:r>
            <a:r>
              <a:rPr lang="es-ES_tradnl" sz="1100" i="1" dirty="0"/>
              <a:t> per </a:t>
            </a:r>
            <a:r>
              <a:rPr lang="es-ES_tradnl" sz="1100" i="1" dirty="0" err="1"/>
              <a:t>assembly</a:t>
            </a:r>
            <a:r>
              <a:rPr lang="es-ES_tradnl" sz="1100" i="1" dirty="0"/>
              <a:t>.  +30% </a:t>
            </a:r>
            <a:r>
              <a:rPr lang="es-ES_tradnl" sz="1100" i="1" dirty="0" err="1"/>
              <a:t>after</a:t>
            </a:r>
            <a:r>
              <a:rPr lang="es-ES_tradnl" sz="1100" i="1" dirty="0"/>
              <a:t> </a:t>
            </a:r>
            <a:r>
              <a:rPr lang="es-ES_tradnl" sz="1100" i="1" dirty="0" err="1"/>
              <a:t>the</a:t>
            </a:r>
            <a:r>
              <a:rPr lang="es-ES_tradnl" sz="1100" i="1" dirty="0"/>
              <a:t> </a:t>
            </a:r>
            <a:r>
              <a:rPr lang="es-ES_tradnl" sz="1100" i="1" dirty="0" err="1"/>
              <a:t>first</a:t>
            </a:r>
            <a:r>
              <a:rPr lang="es-ES_tradnl" sz="1100" i="1" dirty="0"/>
              <a:t> </a:t>
            </a:r>
            <a:r>
              <a:rPr lang="es-ES_tradnl" sz="1100" i="1" dirty="0" err="1"/>
              <a:t>assembly</a:t>
            </a:r>
            <a:r>
              <a:rPr lang="es-ES_tradnl" sz="1100" i="1" dirty="0"/>
              <a:t>.</a:t>
            </a:r>
          </a:p>
          <a:p>
            <a:pPr>
              <a:lnSpc>
                <a:spcPct val="114000"/>
              </a:lnSpc>
            </a:pPr>
            <a:r>
              <a:rPr lang="es-ES_tradnl" sz="1100" i="1" dirty="0" err="1"/>
              <a:t>One</a:t>
            </a:r>
            <a:r>
              <a:rPr lang="es-ES_tradnl" sz="1100" i="1" dirty="0"/>
              <a:t> per </a:t>
            </a:r>
            <a:r>
              <a:rPr lang="es-ES_tradnl" sz="1100" i="1" dirty="0" err="1"/>
              <a:t>assembly</a:t>
            </a:r>
            <a:r>
              <a:rPr lang="es-ES_tradnl" sz="1100" i="1" dirty="0"/>
              <a:t>.  +30% </a:t>
            </a:r>
            <a:r>
              <a:rPr lang="es-ES_tradnl" sz="1100" i="1" dirty="0" err="1"/>
              <a:t>after</a:t>
            </a:r>
            <a:r>
              <a:rPr lang="es-ES_tradnl" sz="1100" i="1" dirty="0"/>
              <a:t> </a:t>
            </a:r>
            <a:r>
              <a:rPr lang="es-ES_tradnl" sz="1100" i="1" dirty="0" err="1"/>
              <a:t>the</a:t>
            </a:r>
            <a:r>
              <a:rPr lang="es-ES_tradnl" sz="1100" i="1" dirty="0"/>
              <a:t> </a:t>
            </a:r>
            <a:r>
              <a:rPr lang="es-ES_tradnl" sz="1100" i="1" dirty="0" err="1"/>
              <a:t>first</a:t>
            </a:r>
            <a:r>
              <a:rPr lang="es-ES_tradnl" sz="1100" i="1" dirty="0"/>
              <a:t> </a:t>
            </a:r>
            <a:r>
              <a:rPr lang="es-ES_tradnl" sz="1100" i="1" dirty="0" err="1"/>
              <a:t>assembly</a:t>
            </a:r>
            <a:r>
              <a:rPr lang="es-ES_tradnl" sz="1100" i="1" dirty="0"/>
              <a:t>.</a:t>
            </a:r>
          </a:p>
          <a:p>
            <a:pPr>
              <a:lnSpc>
                <a:spcPct val="114000"/>
              </a:lnSpc>
            </a:pPr>
            <a:r>
              <a:rPr lang="es-ES_tradnl" sz="1100" i="1" dirty="0" err="1"/>
              <a:t>One</a:t>
            </a:r>
            <a:r>
              <a:rPr lang="es-ES_tradnl" sz="1100" i="1" dirty="0"/>
              <a:t> per </a:t>
            </a:r>
            <a:r>
              <a:rPr lang="es-ES_tradnl" sz="1100" i="1" dirty="0" err="1"/>
              <a:t>assembly</a:t>
            </a:r>
            <a:r>
              <a:rPr lang="es-ES_tradnl" sz="1100" i="1" dirty="0"/>
              <a:t>.  +30% </a:t>
            </a:r>
            <a:r>
              <a:rPr lang="es-ES_tradnl" sz="1100" i="1" dirty="0" err="1"/>
              <a:t>after</a:t>
            </a:r>
            <a:r>
              <a:rPr lang="es-ES_tradnl" sz="1100" i="1" dirty="0"/>
              <a:t> </a:t>
            </a:r>
            <a:r>
              <a:rPr lang="es-ES_tradnl" sz="1100" i="1" dirty="0" err="1"/>
              <a:t>the</a:t>
            </a:r>
            <a:r>
              <a:rPr lang="es-ES_tradnl" sz="1100" i="1" dirty="0"/>
              <a:t> </a:t>
            </a:r>
            <a:r>
              <a:rPr lang="es-ES_tradnl" sz="1100" i="1" dirty="0" err="1"/>
              <a:t>first</a:t>
            </a:r>
            <a:r>
              <a:rPr lang="es-ES_tradnl" sz="1100" i="1" dirty="0"/>
              <a:t> </a:t>
            </a:r>
            <a:r>
              <a:rPr lang="es-ES_tradnl" sz="1100" i="1" dirty="0" err="1"/>
              <a:t>assembly</a:t>
            </a:r>
            <a:r>
              <a:rPr lang="es-ES_tradnl" sz="1100" i="1" dirty="0"/>
              <a:t>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91580" y="5427930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s-ES_tradnl" sz="2000" dirty="0" err="1"/>
              <a:t>Labour</a:t>
            </a:r>
            <a:r>
              <a:rPr lang="es-ES_tradnl" sz="2000" dirty="0"/>
              <a:t> </a:t>
            </a:r>
            <a:r>
              <a:rPr lang="es-ES_tradnl" sz="2000" dirty="0" err="1"/>
              <a:t>cost</a:t>
            </a:r>
            <a:r>
              <a:rPr lang="es-ES_tradnl" sz="2000" dirty="0"/>
              <a:t> = </a:t>
            </a:r>
            <a:r>
              <a:rPr lang="es-ES_tradnl" sz="2000" b="1" dirty="0"/>
              <a:t>84.7 k€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s-ES_tradnl" sz="2000" dirty="0"/>
              <a:t>Non </a:t>
            </a:r>
            <a:r>
              <a:rPr lang="es-ES_tradnl" sz="2000" dirty="0" err="1"/>
              <a:t>labour</a:t>
            </a:r>
            <a:r>
              <a:rPr lang="es-ES_tradnl" sz="2000" dirty="0"/>
              <a:t> </a:t>
            </a:r>
            <a:r>
              <a:rPr lang="es-ES_tradnl" sz="2000" dirty="0" err="1"/>
              <a:t>cost</a:t>
            </a:r>
            <a:r>
              <a:rPr lang="es-ES_tradnl" sz="2000" dirty="0"/>
              <a:t> = </a:t>
            </a:r>
            <a:r>
              <a:rPr lang="es-ES_tradnl" sz="2000" b="1" dirty="0"/>
              <a:t>1100.75 k</a:t>
            </a:r>
            <a:r>
              <a:rPr lang="es-ES_tradnl" sz="2000" b="1" dirty="0" smtClean="0"/>
              <a:t>€</a:t>
            </a:r>
            <a:endParaRPr lang="es-ES_tradnl" sz="2000" b="1" dirty="0"/>
          </a:p>
        </p:txBody>
      </p:sp>
    </p:spTree>
    <p:extLst>
      <p:ext uri="{BB962C8B-B14F-4D97-AF65-F5344CB8AC3E}">
        <p14:creationId xmlns:p14="http://schemas.microsoft.com/office/powerpoint/2010/main" val="212538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Slits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11560" y="1124744"/>
            <a:ext cx="835292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2400" b="1" dirty="0"/>
              <a:t>1 Pre-</a:t>
            </a:r>
            <a:r>
              <a:rPr lang="es-ES_tradnl" sz="2400" b="1" dirty="0" err="1"/>
              <a:t>sample</a:t>
            </a:r>
            <a:r>
              <a:rPr lang="es-ES_tradnl" sz="2400" b="1" dirty="0"/>
              <a:t> </a:t>
            </a:r>
            <a:r>
              <a:rPr lang="es-ES_tradnl" sz="2400" b="1" dirty="0" err="1"/>
              <a:t>slit</a:t>
            </a:r>
            <a:endParaRPr lang="es-ES_tradnl" sz="2400" b="1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000" dirty="0" err="1"/>
              <a:t>Motorized</a:t>
            </a:r>
            <a:r>
              <a:rPr lang="es-ES_tradnl" sz="2000" dirty="0"/>
              <a:t> </a:t>
            </a:r>
            <a:r>
              <a:rPr lang="es-ES_tradnl" sz="2000" dirty="0" err="1"/>
              <a:t>slit</a:t>
            </a:r>
            <a:r>
              <a:rPr lang="es-ES_tradnl" sz="2000" dirty="0"/>
              <a:t> has 4 </a:t>
            </a:r>
            <a:r>
              <a:rPr lang="es-ES_tradnl" sz="2000" dirty="0" err="1"/>
              <a:t>motors</a:t>
            </a:r>
            <a:endParaRPr lang="es-ES_tradnl" sz="20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000" dirty="0" err="1"/>
              <a:t>Operation</a:t>
            </a:r>
            <a:r>
              <a:rPr lang="es-ES_tradnl" sz="2000" dirty="0"/>
              <a:t> </a:t>
            </a:r>
            <a:r>
              <a:rPr lang="es-ES_tradnl" sz="2000" dirty="0" err="1"/>
              <a:t>under</a:t>
            </a:r>
            <a:r>
              <a:rPr lang="es-ES_tradnl" sz="2000" dirty="0"/>
              <a:t> </a:t>
            </a:r>
            <a:r>
              <a:rPr lang="es-ES_tradnl" sz="2000" dirty="0" err="1"/>
              <a:t>vacuum</a:t>
            </a:r>
            <a:r>
              <a:rPr lang="es-ES_tradnl" sz="2000" dirty="0"/>
              <a:t> 10</a:t>
            </a:r>
            <a:r>
              <a:rPr lang="es-ES_tradnl" sz="2000" baseline="30000" dirty="0"/>
              <a:t>-3</a:t>
            </a:r>
            <a:r>
              <a:rPr lang="es-ES_tradnl" sz="2000" dirty="0"/>
              <a:t> mbar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000" dirty="0" err="1"/>
              <a:t>Absorbing</a:t>
            </a:r>
            <a:r>
              <a:rPr lang="es-ES_tradnl" sz="2000" dirty="0"/>
              <a:t> material B</a:t>
            </a:r>
            <a:r>
              <a:rPr lang="es-ES_tradnl" sz="2000" baseline="-25000" dirty="0"/>
              <a:t>4</a:t>
            </a:r>
            <a:r>
              <a:rPr lang="es-ES_tradnl" sz="2000" dirty="0"/>
              <a:t>C in </a:t>
            </a:r>
            <a:r>
              <a:rPr lang="es-ES_tradnl" sz="2000" dirty="0" err="1"/>
              <a:t>resin</a:t>
            </a:r>
            <a:r>
              <a:rPr lang="es-ES_tradnl" sz="2000" dirty="0"/>
              <a:t> </a:t>
            </a:r>
            <a:r>
              <a:rPr lang="es-ES_tradnl" sz="2000" dirty="0" err="1"/>
              <a:t>on</a:t>
            </a:r>
            <a:r>
              <a:rPr lang="es-ES_tradnl" sz="2000" dirty="0"/>
              <a:t> Cd </a:t>
            </a:r>
            <a:r>
              <a:rPr lang="es-ES_tradnl" sz="2000" dirty="0" err="1"/>
              <a:t>plate</a:t>
            </a:r>
            <a:endParaRPr lang="es-ES_tradnl" sz="20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000" dirty="0"/>
              <a:t>Control </a:t>
            </a:r>
            <a:r>
              <a:rPr lang="es-ES_tradnl" sz="2000" dirty="0" err="1"/>
              <a:t>cabin</a:t>
            </a:r>
            <a:r>
              <a:rPr lang="es-ES_tradnl" sz="2000" dirty="0"/>
              <a:t> control software </a:t>
            </a:r>
            <a:r>
              <a:rPr lang="es-ES_tradnl" sz="2000" dirty="0" err="1"/>
              <a:t>for</a:t>
            </a:r>
            <a:r>
              <a:rPr lang="es-ES_tradnl" sz="2000" dirty="0"/>
              <a:t> Windows </a:t>
            </a:r>
            <a:r>
              <a:rPr lang="es-ES_tradnl" sz="2000" dirty="0" err="1"/>
              <a:t>system</a:t>
            </a:r>
            <a:endParaRPr lang="es-ES_tradnl" sz="20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000" dirty="0" err="1"/>
              <a:t>Both</a:t>
            </a:r>
            <a:r>
              <a:rPr lang="es-ES_tradnl" sz="2000" dirty="0"/>
              <a:t> </a:t>
            </a:r>
            <a:r>
              <a:rPr lang="es-ES_tradnl" sz="2000" dirty="0" err="1"/>
              <a:t>the</a:t>
            </a:r>
            <a:r>
              <a:rPr lang="es-ES_tradnl" sz="2000" dirty="0"/>
              <a:t> </a:t>
            </a:r>
            <a:r>
              <a:rPr lang="es-ES_tradnl" sz="2000" dirty="0" err="1"/>
              <a:t>slit</a:t>
            </a:r>
            <a:r>
              <a:rPr lang="es-ES_tradnl" sz="2000" dirty="0"/>
              <a:t> </a:t>
            </a:r>
            <a:r>
              <a:rPr lang="es-ES_tradnl" sz="2000" dirty="0" err="1"/>
              <a:t>size</a:t>
            </a:r>
            <a:r>
              <a:rPr lang="es-ES_tradnl" sz="2000" dirty="0"/>
              <a:t> and </a:t>
            </a:r>
            <a:r>
              <a:rPr lang="es-ES_tradnl" sz="2000" dirty="0" err="1"/>
              <a:t>beam</a:t>
            </a:r>
            <a:r>
              <a:rPr lang="es-ES_tradnl" sz="2000" dirty="0"/>
              <a:t> center axis position can be </a:t>
            </a:r>
            <a:r>
              <a:rPr lang="es-ES_tradnl" sz="2000" dirty="0" err="1"/>
              <a:t>adjusted</a:t>
            </a:r>
            <a:r>
              <a:rPr lang="es-ES_tradnl" sz="2000" dirty="0"/>
              <a:t> </a:t>
            </a:r>
            <a:r>
              <a:rPr lang="es-ES_tradnl" sz="2000" dirty="0" err="1"/>
              <a:t>over</a:t>
            </a:r>
            <a:r>
              <a:rPr lang="es-ES_tradnl" sz="2000" dirty="0"/>
              <a:t> </a:t>
            </a:r>
            <a:r>
              <a:rPr lang="es-ES_tradnl" sz="2000" dirty="0" err="1"/>
              <a:t>the</a:t>
            </a:r>
            <a:r>
              <a:rPr lang="es-ES_tradnl" sz="2000" dirty="0"/>
              <a:t> </a:t>
            </a:r>
            <a:r>
              <a:rPr lang="es-ES_tradnl" sz="2000" dirty="0" err="1"/>
              <a:t>whole</a:t>
            </a:r>
            <a:r>
              <a:rPr lang="es-ES_tradnl" sz="2000" dirty="0"/>
              <a:t> </a:t>
            </a:r>
            <a:r>
              <a:rPr lang="es-ES_tradnl" sz="2000" dirty="0" err="1"/>
              <a:t>cross</a:t>
            </a:r>
            <a:r>
              <a:rPr lang="es-ES_tradnl" sz="2000" dirty="0"/>
              <a:t> </a:t>
            </a:r>
            <a:r>
              <a:rPr lang="es-ES_tradnl" sz="2000" dirty="0" err="1"/>
              <a:t>section</a:t>
            </a:r>
            <a:r>
              <a:rPr lang="es-ES_tradnl" sz="2000" dirty="0"/>
              <a:t> of 5 x 5 cm</a:t>
            </a:r>
            <a:r>
              <a:rPr lang="es-ES_tradnl" sz="2000" baseline="30000" dirty="0"/>
              <a:t>2</a:t>
            </a:r>
          </a:p>
          <a:p>
            <a:pPr>
              <a:lnSpc>
                <a:spcPct val="150000"/>
              </a:lnSpc>
            </a:pPr>
            <a:endParaRPr lang="es-ES_tradnl" sz="2000" baseline="300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400" dirty="0"/>
              <a:t>60 k€ </a:t>
            </a:r>
            <a:r>
              <a:rPr lang="es-ES_tradnl" sz="2400" dirty="0" err="1"/>
              <a:t>with</a:t>
            </a:r>
            <a:r>
              <a:rPr lang="es-ES_tradnl" sz="2400" dirty="0"/>
              <a:t> </a:t>
            </a:r>
            <a:r>
              <a:rPr lang="es-ES_tradnl" sz="2400" dirty="0" err="1"/>
              <a:t>motors</a:t>
            </a:r>
            <a:endParaRPr lang="es-ES_tradnl" sz="24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s-ES_tradnl" sz="2400" dirty="0"/>
              <a:t>40 k€ </a:t>
            </a:r>
            <a:r>
              <a:rPr lang="es-ES_tradnl" sz="2400" dirty="0" err="1"/>
              <a:t>without</a:t>
            </a:r>
            <a:r>
              <a:rPr lang="es-ES_tradnl" sz="2400" dirty="0"/>
              <a:t> </a:t>
            </a:r>
            <a:r>
              <a:rPr lang="es-ES_tradnl" sz="2400" dirty="0" err="1"/>
              <a:t>motors</a:t>
            </a:r>
            <a:endParaRPr lang="es-ES_tradnl" sz="2400" dirty="0"/>
          </a:p>
          <a:p>
            <a:endParaRPr lang="es-ES_tradnl" dirty="0"/>
          </a:p>
          <a:p>
            <a:endParaRPr lang="es-ES_tradnl" dirty="0"/>
          </a:p>
        </p:txBody>
      </p:sp>
      <p:sp>
        <p:nvSpPr>
          <p:cNvPr id="6" name="5 CuadroTexto"/>
          <p:cNvSpPr txBox="1"/>
          <p:nvPr/>
        </p:nvSpPr>
        <p:spPr>
          <a:xfrm>
            <a:off x="6732240" y="120641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/>
              <a:t>Total</a:t>
            </a:r>
            <a:r>
              <a:rPr lang="es-ES_tradnl" sz="2200" b="1" dirty="0"/>
              <a:t>: </a:t>
            </a:r>
            <a:r>
              <a:rPr lang="es-ES_tradnl" sz="2400" b="1" dirty="0"/>
              <a:t>60 k€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430016" y="5805264"/>
            <a:ext cx="6318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>
              <a:buFont typeface="Wingdings" pitchFamily="2" charset="2"/>
              <a:buChar char="v"/>
            </a:pPr>
            <a:r>
              <a:rPr lang="es-ES_tradnl" i="1" dirty="0" err="1">
                <a:solidFill>
                  <a:srgbClr val="0070C0"/>
                </a:solidFill>
              </a:rPr>
              <a:t>Source</a:t>
            </a:r>
            <a:r>
              <a:rPr lang="es-ES_tradnl" i="1" dirty="0">
                <a:solidFill>
                  <a:srgbClr val="0070C0"/>
                </a:solidFill>
              </a:rPr>
              <a:t>: </a:t>
            </a:r>
            <a:r>
              <a:rPr lang="es-ES_tradnl" b="1" i="1" dirty="0" err="1">
                <a:solidFill>
                  <a:srgbClr val="0070C0"/>
                </a:solidFill>
              </a:rPr>
              <a:t>Mirrotron</a:t>
            </a:r>
            <a:endParaRPr lang="es-ES_tradnl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89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4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Sample</a:t>
            </a:r>
            <a:r>
              <a:rPr lang="es-ES_tradnl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_tradnl" sz="2800" dirty="0" err="1">
                <a:solidFill>
                  <a:schemeClr val="accent2">
                    <a:lumMod val="75000"/>
                  </a:schemeClr>
                </a:solidFill>
              </a:rPr>
              <a:t>environment</a:t>
            </a:r>
            <a:endParaRPr lang="es-ES_tradnl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9512" y="958012"/>
            <a:ext cx="874846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_tradnl" dirty="0" err="1"/>
              <a:t>All</a:t>
            </a:r>
            <a:r>
              <a:rPr lang="es-ES_tradnl" dirty="0"/>
              <a:t> </a:t>
            </a:r>
            <a:r>
              <a:rPr lang="es-ES_tradnl" dirty="0" err="1"/>
              <a:t>our</a:t>
            </a:r>
            <a:r>
              <a:rPr lang="es-ES_tradnl" dirty="0"/>
              <a:t> </a:t>
            </a:r>
            <a:r>
              <a:rPr lang="es-ES_tradnl" dirty="0" err="1"/>
              <a:t>quotations</a:t>
            </a:r>
            <a:r>
              <a:rPr lang="es-ES_tradnl" dirty="0"/>
              <a:t> of SE </a:t>
            </a:r>
            <a:r>
              <a:rPr lang="es-ES_tradnl" dirty="0" err="1"/>
              <a:t>have</a:t>
            </a:r>
            <a:r>
              <a:rPr lang="es-ES_tradnl" dirty="0"/>
              <a:t> </a:t>
            </a:r>
            <a:r>
              <a:rPr lang="es-ES_tradnl" dirty="0" err="1"/>
              <a:t>been</a:t>
            </a:r>
            <a:r>
              <a:rPr lang="es-ES_tradnl" dirty="0"/>
              <a:t> </a:t>
            </a:r>
            <a:r>
              <a:rPr lang="es-ES_tradnl" dirty="0" err="1"/>
              <a:t>discussed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Harald</a:t>
            </a:r>
            <a:r>
              <a:rPr lang="es-ES_tradnl" dirty="0"/>
              <a:t> Schneider.</a:t>
            </a:r>
          </a:p>
          <a:p>
            <a:pPr marL="285750" lvl="1" indent="-285750">
              <a:buFont typeface="Wingdings" pitchFamily="2" charset="2"/>
              <a:buChar char="§"/>
            </a:pPr>
            <a:r>
              <a:rPr lang="es-ES_tradnl" sz="2000" b="1" dirty="0">
                <a:solidFill>
                  <a:schemeClr val="accent1"/>
                </a:solidFill>
              </a:rPr>
              <a:t>CONFIGURATION 1</a:t>
            </a:r>
            <a:r>
              <a:rPr lang="es-ES_tradnl" dirty="0"/>
              <a:t>: </a:t>
            </a:r>
            <a:r>
              <a:rPr lang="es-ES_tradnl" dirty="0" err="1"/>
              <a:t>minimum</a:t>
            </a:r>
            <a:r>
              <a:rPr lang="es-ES_tradnl" dirty="0"/>
              <a:t> </a:t>
            </a:r>
            <a:r>
              <a:rPr lang="es-ES_tradnl" dirty="0" err="1"/>
              <a:t>contribution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pool (1224 k€ /16 = </a:t>
            </a:r>
            <a:r>
              <a:rPr lang="es-ES_tradnl" sz="2000" b="1" dirty="0">
                <a:solidFill>
                  <a:schemeClr val="accent1"/>
                </a:solidFill>
              </a:rPr>
              <a:t>76.5</a:t>
            </a:r>
            <a:r>
              <a:rPr lang="es-ES_tradnl" b="1" dirty="0">
                <a:solidFill>
                  <a:schemeClr val="accent1"/>
                </a:solidFill>
              </a:rPr>
              <a:t> k€</a:t>
            </a:r>
            <a:r>
              <a:rPr lang="es-ES_tradnl" dirty="0"/>
              <a:t>).</a:t>
            </a:r>
          </a:p>
          <a:p>
            <a:pPr marL="285750" lvl="1" indent="-285750">
              <a:buFont typeface="Wingdings" pitchFamily="2" charset="2"/>
              <a:buChar char="§"/>
            </a:pPr>
            <a:r>
              <a:rPr lang="es-ES_tradnl" sz="2000" b="1" dirty="0">
                <a:solidFill>
                  <a:schemeClr val="accent6"/>
                </a:solidFill>
              </a:rPr>
              <a:t>CONFIGURATION 2</a:t>
            </a:r>
            <a:r>
              <a:rPr lang="es-ES_tradnl" dirty="0">
                <a:solidFill>
                  <a:schemeClr val="accent6"/>
                </a:solidFill>
              </a:rPr>
              <a:t>: 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es-ES_tradnl" u="sng" dirty="0" err="1"/>
              <a:t>Essential</a:t>
            </a:r>
            <a:r>
              <a:rPr lang="es-ES_tradnl" u="sng" dirty="0"/>
              <a:t> </a:t>
            </a:r>
            <a:r>
              <a:rPr lang="es-ES_tradnl" u="sng" dirty="0" err="1"/>
              <a:t>scope</a:t>
            </a:r>
            <a:r>
              <a:rPr lang="es-ES_tradnl" u="sng" dirty="0"/>
              <a:t> </a:t>
            </a:r>
            <a:r>
              <a:rPr lang="es-ES_tradnl" u="sng" dirty="0" err="1"/>
              <a:t>for</a:t>
            </a:r>
            <a:r>
              <a:rPr lang="es-ES_tradnl" u="sng" dirty="0"/>
              <a:t> </a:t>
            </a:r>
            <a:r>
              <a:rPr lang="es-ES_tradnl" u="sng" dirty="0" err="1"/>
              <a:t>day</a:t>
            </a:r>
            <a:r>
              <a:rPr lang="es-ES_tradnl" u="sng" dirty="0"/>
              <a:t> 1</a:t>
            </a:r>
            <a:r>
              <a:rPr lang="es-ES_tradnl" dirty="0"/>
              <a:t>:</a:t>
            </a:r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b="1" dirty="0"/>
              <a:t>Orange </a:t>
            </a:r>
            <a:r>
              <a:rPr lang="es-ES_tradnl" b="1" dirty="0" err="1"/>
              <a:t>cryofurnace</a:t>
            </a:r>
            <a:r>
              <a:rPr lang="es-ES_tradnl" b="1" dirty="0"/>
              <a:t> </a:t>
            </a:r>
            <a:r>
              <a:rPr lang="es-ES_tradnl" dirty="0"/>
              <a:t>(SAD-TEFI; 2-600 K; </a:t>
            </a:r>
            <a:r>
              <a:rPr lang="es-ES_tradnl" dirty="0" err="1"/>
              <a:t>plug&amp;play</a:t>
            </a:r>
            <a:r>
              <a:rPr lang="es-ES_tradnl" dirty="0"/>
              <a:t>). </a:t>
            </a:r>
            <a:r>
              <a:rPr lang="es-ES_tradnl" sz="2000" b="1" dirty="0">
                <a:solidFill>
                  <a:schemeClr val="accent6"/>
                </a:solidFill>
              </a:rPr>
              <a:t>50 k</a:t>
            </a:r>
            <a:r>
              <a:rPr lang="es-ES_tradnl" sz="2000" b="1" dirty="0" smtClean="0">
                <a:solidFill>
                  <a:schemeClr val="accent6"/>
                </a:solidFill>
              </a:rPr>
              <a:t>€</a:t>
            </a:r>
            <a:endParaRPr lang="es-ES_tradnl" b="1" dirty="0">
              <a:solidFill>
                <a:schemeClr val="accent6"/>
              </a:solidFill>
            </a:endParaRPr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b="1" dirty="0"/>
              <a:t>Top </a:t>
            </a:r>
            <a:r>
              <a:rPr lang="es-ES_tradnl" b="1" dirty="0" err="1"/>
              <a:t>loading</a:t>
            </a:r>
            <a:r>
              <a:rPr lang="es-ES_tradnl" b="1" dirty="0"/>
              <a:t> CCR, </a:t>
            </a:r>
            <a:r>
              <a:rPr lang="es-ES_tradnl" b="1" dirty="0" err="1"/>
              <a:t>with</a:t>
            </a:r>
            <a:r>
              <a:rPr lang="es-ES_tradnl" b="1" dirty="0"/>
              <a:t> </a:t>
            </a:r>
            <a:r>
              <a:rPr lang="es-ES_tradnl" b="1" dirty="0" err="1"/>
              <a:t>customer</a:t>
            </a:r>
            <a:r>
              <a:rPr lang="es-ES_tradnl" b="1" dirty="0"/>
              <a:t> </a:t>
            </a:r>
            <a:r>
              <a:rPr lang="es-ES_tradnl" b="1" dirty="0" err="1"/>
              <a:t>high</a:t>
            </a:r>
            <a:r>
              <a:rPr lang="es-ES_tradnl" b="1" dirty="0"/>
              <a:t> </a:t>
            </a:r>
            <a:r>
              <a:rPr lang="es-ES_tradnl" b="1" dirty="0" err="1"/>
              <a:t>temperature</a:t>
            </a:r>
            <a:r>
              <a:rPr lang="es-ES_tradnl" b="1" dirty="0"/>
              <a:t> </a:t>
            </a:r>
            <a:r>
              <a:rPr lang="es-ES_tradnl" b="1" dirty="0" err="1"/>
              <a:t>option</a:t>
            </a:r>
            <a:r>
              <a:rPr lang="es-ES_tradnl" dirty="0"/>
              <a:t>. </a:t>
            </a:r>
            <a:r>
              <a:rPr lang="es-ES_tradnl" sz="2000" b="1" dirty="0">
                <a:solidFill>
                  <a:schemeClr val="accent6"/>
                </a:solidFill>
              </a:rPr>
              <a:t>80 k</a:t>
            </a:r>
            <a:r>
              <a:rPr lang="es-ES_tradnl" sz="2000" b="1" dirty="0" smtClean="0">
                <a:solidFill>
                  <a:schemeClr val="accent6"/>
                </a:solidFill>
              </a:rPr>
              <a:t>€</a:t>
            </a:r>
            <a:endParaRPr lang="es-ES_tradnl" b="1" dirty="0">
              <a:solidFill>
                <a:schemeClr val="accent6"/>
              </a:solidFill>
            </a:endParaRPr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b="1" dirty="0"/>
              <a:t>High </a:t>
            </a:r>
            <a:r>
              <a:rPr lang="es-ES_tradnl" b="1" dirty="0" err="1"/>
              <a:t>temperature</a:t>
            </a:r>
            <a:r>
              <a:rPr lang="es-ES_tradnl" b="1" dirty="0"/>
              <a:t> </a:t>
            </a:r>
            <a:r>
              <a:rPr lang="es-ES_tradnl" b="1" dirty="0" err="1"/>
              <a:t>furnace</a:t>
            </a:r>
            <a:r>
              <a:rPr lang="es-ES_tradnl" dirty="0"/>
              <a:t>. </a:t>
            </a:r>
            <a:r>
              <a:rPr lang="es-ES_tradnl" sz="2000" b="1" dirty="0">
                <a:solidFill>
                  <a:schemeClr val="accent6"/>
                </a:solidFill>
              </a:rPr>
              <a:t>75 k</a:t>
            </a:r>
            <a:r>
              <a:rPr lang="es-ES_tradnl" sz="2000" b="1" dirty="0" smtClean="0">
                <a:solidFill>
                  <a:schemeClr val="accent6"/>
                </a:solidFill>
              </a:rPr>
              <a:t>€</a:t>
            </a:r>
            <a:r>
              <a:rPr lang="es-ES_tradnl" dirty="0" smtClean="0"/>
              <a:t> </a:t>
            </a:r>
            <a:endParaRPr lang="es-ES_tradnl" dirty="0"/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b="1" dirty="0" err="1"/>
              <a:t>Humidity</a:t>
            </a:r>
            <a:r>
              <a:rPr lang="es-ES_tradnl" b="1" dirty="0"/>
              <a:t> </a:t>
            </a:r>
            <a:r>
              <a:rPr lang="es-ES_tradnl" b="1" dirty="0" err="1"/>
              <a:t>chamber</a:t>
            </a:r>
            <a:r>
              <a:rPr lang="es-ES_tradnl" dirty="0"/>
              <a:t> </a:t>
            </a:r>
            <a:r>
              <a:rPr lang="es-ES_tradnl" sz="2000" b="1" dirty="0">
                <a:solidFill>
                  <a:schemeClr val="accent6"/>
                </a:solidFill>
              </a:rPr>
              <a:t>100 k</a:t>
            </a:r>
            <a:r>
              <a:rPr lang="es-ES_tradnl" sz="2000" b="1" dirty="0" smtClean="0">
                <a:solidFill>
                  <a:schemeClr val="accent6"/>
                </a:solidFill>
              </a:rPr>
              <a:t>€</a:t>
            </a:r>
            <a:endParaRPr lang="es-ES_tradnl" sz="2000" b="1" dirty="0">
              <a:solidFill>
                <a:schemeClr val="accent6"/>
              </a:solidFill>
            </a:endParaRPr>
          </a:p>
          <a:p>
            <a:pPr marL="742950" lvl="2" indent="-285750">
              <a:buFont typeface="Arial" pitchFamily="34" charset="0"/>
              <a:buChar char="•"/>
            </a:pPr>
            <a:r>
              <a:rPr lang="es-ES_tradnl" u="sng" dirty="0" err="1"/>
              <a:t>Scope</a:t>
            </a:r>
            <a:r>
              <a:rPr lang="es-ES_tradnl" u="sng" dirty="0"/>
              <a:t> </a:t>
            </a:r>
            <a:r>
              <a:rPr lang="es-ES_tradnl" u="sng" dirty="0" err="1"/>
              <a:t>that</a:t>
            </a:r>
            <a:r>
              <a:rPr lang="es-ES_tradnl" u="sng" dirty="0"/>
              <a:t> can be </a:t>
            </a:r>
            <a:r>
              <a:rPr lang="es-ES_tradnl" u="sng" dirty="0" err="1"/>
              <a:t>designed</a:t>
            </a:r>
            <a:r>
              <a:rPr lang="es-ES_tradnl" u="sng" dirty="0"/>
              <a:t> and </a:t>
            </a:r>
            <a:r>
              <a:rPr lang="es-ES_tradnl" u="sng" dirty="0" err="1"/>
              <a:t>installed</a:t>
            </a:r>
            <a:r>
              <a:rPr lang="es-ES_tradnl" u="sng" dirty="0"/>
              <a:t> </a:t>
            </a:r>
            <a:r>
              <a:rPr lang="es-ES_tradnl" u="sng" dirty="0" err="1"/>
              <a:t>during</a:t>
            </a:r>
            <a:r>
              <a:rPr lang="es-ES_tradnl" u="sng" dirty="0"/>
              <a:t> </a:t>
            </a:r>
            <a:r>
              <a:rPr lang="es-ES_tradnl" u="sng" dirty="0" err="1"/>
              <a:t>user</a:t>
            </a:r>
            <a:r>
              <a:rPr lang="es-ES_tradnl" u="sng" dirty="0"/>
              <a:t> </a:t>
            </a:r>
            <a:r>
              <a:rPr lang="es-ES_tradnl" u="sng" dirty="0" err="1"/>
              <a:t>operation</a:t>
            </a:r>
            <a:r>
              <a:rPr lang="es-ES_tradnl" u="sng" dirty="0"/>
              <a:t> </a:t>
            </a:r>
            <a:r>
              <a:rPr lang="es-ES_tradnl" u="sng" dirty="0" err="1"/>
              <a:t>stage</a:t>
            </a:r>
            <a:r>
              <a:rPr lang="es-ES_tradnl" u="sng" dirty="0"/>
              <a:t>, in </a:t>
            </a:r>
            <a:r>
              <a:rPr lang="es-ES_tradnl" u="sng" dirty="0" err="1"/>
              <a:t>close</a:t>
            </a:r>
            <a:r>
              <a:rPr lang="es-ES_tradnl" u="sng" dirty="0"/>
              <a:t> </a:t>
            </a:r>
            <a:r>
              <a:rPr lang="es-ES_tradnl" u="sng" dirty="0" err="1" smtClean="0"/>
              <a:t>collaboration</a:t>
            </a:r>
            <a:r>
              <a:rPr lang="es-ES_tradnl" u="sng" dirty="0" smtClean="0"/>
              <a:t> </a:t>
            </a:r>
            <a:r>
              <a:rPr lang="es-ES_tradnl" u="sng" dirty="0" err="1"/>
              <a:t>with</a:t>
            </a:r>
            <a:r>
              <a:rPr lang="es-ES_tradnl" u="sng" dirty="0"/>
              <a:t> SAD</a:t>
            </a:r>
            <a:r>
              <a:rPr lang="es-ES_tradnl" dirty="0"/>
              <a:t>:</a:t>
            </a:r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dirty="0"/>
              <a:t>Orange </a:t>
            </a:r>
            <a:r>
              <a:rPr lang="es-ES_tradnl" dirty="0" err="1"/>
              <a:t>cryofurnace</a:t>
            </a:r>
            <a:r>
              <a:rPr lang="es-ES_tradnl" dirty="0"/>
              <a:t> (</a:t>
            </a:r>
            <a:r>
              <a:rPr lang="en-GB" dirty="0"/>
              <a:t>SAD-TEFI; 2-600K; </a:t>
            </a:r>
            <a:r>
              <a:rPr lang="en-GB" dirty="0" err="1"/>
              <a:t>plug&amp;play</a:t>
            </a:r>
            <a:r>
              <a:rPr lang="en-GB" dirty="0"/>
              <a:t>; with sample changer 10-20 samples</a:t>
            </a:r>
            <a:r>
              <a:rPr lang="es-ES_tradnl" dirty="0"/>
              <a:t>). </a:t>
            </a:r>
            <a:r>
              <a:rPr lang="es-ES_tradnl" sz="2000" b="1" dirty="0"/>
              <a:t>250 k</a:t>
            </a:r>
            <a:r>
              <a:rPr lang="es-ES_tradnl" sz="2000" b="1" dirty="0" smtClean="0"/>
              <a:t>€</a:t>
            </a:r>
            <a:endParaRPr lang="es-ES_tradnl" dirty="0"/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dirty="0"/>
              <a:t>Gas </a:t>
            </a:r>
            <a:r>
              <a:rPr lang="es-ES_tradnl" dirty="0" err="1"/>
              <a:t>process</a:t>
            </a:r>
            <a:r>
              <a:rPr lang="es-ES_tradnl" dirty="0"/>
              <a:t> </a:t>
            </a:r>
            <a:r>
              <a:rPr lang="es-ES_tradnl" dirty="0" err="1"/>
              <a:t>handling</a:t>
            </a:r>
            <a:r>
              <a:rPr lang="es-ES_tradnl" dirty="0"/>
              <a:t>, </a:t>
            </a:r>
            <a:r>
              <a:rPr lang="es-ES_tradnl" dirty="0" err="1"/>
              <a:t>special</a:t>
            </a:r>
            <a:r>
              <a:rPr lang="es-ES_tradnl" dirty="0"/>
              <a:t> </a:t>
            </a:r>
            <a:r>
              <a:rPr lang="es-ES_tradnl" dirty="0" err="1"/>
              <a:t>dedicated</a:t>
            </a:r>
            <a:r>
              <a:rPr lang="es-ES_tradnl" dirty="0"/>
              <a:t> </a:t>
            </a:r>
            <a:r>
              <a:rPr lang="es-ES_tradnl" dirty="0" err="1"/>
              <a:t>cells</a:t>
            </a:r>
            <a:r>
              <a:rPr lang="es-ES_tradnl" dirty="0"/>
              <a:t>. </a:t>
            </a:r>
            <a:r>
              <a:rPr lang="es-ES_tradnl" sz="2000" b="1" dirty="0"/>
              <a:t>200 k</a:t>
            </a:r>
            <a:r>
              <a:rPr lang="es-ES_tradnl" sz="2000" b="1" dirty="0" smtClean="0"/>
              <a:t>€</a:t>
            </a:r>
            <a:endParaRPr lang="es-ES_tradnl" dirty="0"/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b="1" dirty="0"/>
              <a:t>High </a:t>
            </a:r>
            <a:r>
              <a:rPr lang="es-ES_tradnl" b="1" dirty="0" err="1"/>
              <a:t>pressure</a:t>
            </a:r>
            <a:r>
              <a:rPr lang="es-ES_tradnl" b="1" dirty="0"/>
              <a:t> </a:t>
            </a:r>
            <a:r>
              <a:rPr lang="es-ES_tradnl" b="1" dirty="0" err="1"/>
              <a:t>cell</a:t>
            </a:r>
            <a:r>
              <a:rPr lang="es-ES_tradnl" sz="2000" dirty="0"/>
              <a:t>. </a:t>
            </a:r>
            <a:r>
              <a:rPr lang="es-ES_tradnl" sz="2000" b="1" dirty="0">
                <a:solidFill>
                  <a:schemeClr val="accent6"/>
                </a:solidFill>
              </a:rPr>
              <a:t>50 k</a:t>
            </a:r>
            <a:r>
              <a:rPr lang="es-ES_tradnl" sz="2000" b="1" dirty="0" smtClean="0">
                <a:solidFill>
                  <a:schemeClr val="accent6"/>
                </a:solidFill>
              </a:rPr>
              <a:t>€</a:t>
            </a:r>
            <a:endParaRPr lang="es-ES_tradnl" sz="2000" b="1" dirty="0">
              <a:solidFill>
                <a:schemeClr val="accent6"/>
              </a:solidFill>
            </a:endParaRPr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dirty="0" err="1"/>
              <a:t>Electromagnet</a:t>
            </a:r>
            <a:r>
              <a:rPr lang="es-ES_tradnl" dirty="0"/>
              <a:t>. </a:t>
            </a:r>
            <a:r>
              <a:rPr lang="es-ES_tradnl" sz="2000" b="1" dirty="0"/>
              <a:t>50 k</a:t>
            </a:r>
            <a:r>
              <a:rPr lang="es-ES_tradnl" sz="2000" b="1" dirty="0" smtClean="0"/>
              <a:t>€</a:t>
            </a:r>
            <a:endParaRPr lang="es-ES_tradnl" dirty="0"/>
          </a:p>
          <a:p>
            <a:pPr marL="1200150" lvl="3" indent="-285750">
              <a:buFont typeface="Arial" pitchFamily="34" charset="0"/>
              <a:buChar char="•"/>
            </a:pPr>
            <a:r>
              <a:rPr lang="es-ES_tradnl" dirty="0"/>
              <a:t>Laser </a:t>
            </a:r>
            <a:r>
              <a:rPr lang="es-ES_tradnl" dirty="0" err="1"/>
              <a:t>pump</a:t>
            </a:r>
            <a:r>
              <a:rPr lang="es-ES_tradnl" dirty="0"/>
              <a:t> </a:t>
            </a:r>
            <a:r>
              <a:rPr lang="es-ES_tradnl" dirty="0" err="1"/>
              <a:t>probe</a:t>
            </a:r>
            <a:r>
              <a:rPr lang="es-ES_tradnl" dirty="0"/>
              <a:t> </a:t>
            </a:r>
            <a:r>
              <a:rPr lang="es-ES_tradnl" dirty="0" err="1"/>
              <a:t>setup</a:t>
            </a:r>
            <a:r>
              <a:rPr lang="es-ES_tradnl" dirty="0"/>
              <a:t>. </a:t>
            </a:r>
            <a:r>
              <a:rPr lang="es-ES_tradnl" sz="2000" b="1" dirty="0"/>
              <a:t>200 k€</a:t>
            </a:r>
            <a:endParaRPr lang="es-ES_tradnl" b="1" dirty="0"/>
          </a:p>
          <a:p>
            <a:pPr marL="742950" lvl="2" indent="-285750">
              <a:buFont typeface="Arial" pitchFamily="34" charset="0"/>
              <a:buChar char="•"/>
            </a:pPr>
            <a:r>
              <a:rPr lang="es-ES_tradnl" dirty="0" smtClean="0"/>
              <a:t>6 </a:t>
            </a:r>
            <a:r>
              <a:rPr lang="es-ES_tradnl" dirty="0" err="1"/>
              <a:t>kV</a:t>
            </a:r>
            <a:r>
              <a:rPr lang="es-ES_tradnl" dirty="0"/>
              <a:t> HV </a:t>
            </a:r>
            <a:r>
              <a:rPr lang="es-ES_tradnl" dirty="0" err="1"/>
              <a:t>supply</a:t>
            </a:r>
            <a:r>
              <a:rPr lang="es-ES_tradnl" dirty="0"/>
              <a:t>. </a:t>
            </a:r>
            <a:r>
              <a:rPr lang="es-ES_tradnl" b="1" dirty="0"/>
              <a:t>25 k</a:t>
            </a:r>
            <a:r>
              <a:rPr lang="es-ES_tradnl" b="1" dirty="0" smtClean="0"/>
              <a:t>€</a:t>
            </a:r>
            <a:endParaRPr lang="es-ES_tradnl" dirty="0"/>
          </a:p>
          <a:p>
            <a:pPr marL="742950" lvl="2" indent="-285750">
              <a:buFont typeface="Arial" pitchFamily="34" charset="0"/>
              <a:buChar char="•"/>
            </a:pPr>
            <a:r>
              <a:rPr lang="es-ES_tradnl" b="1" dirty="0"/>
              <a:t>ESS </a:t>
            </a:r>
            <a:r>
              <a:rPr lang="es-ES_tradnl" b="1" dirty="0" err="1"/>
              <a:t>support</a:t>
            </a:r>
            <a:r>
              <a:rPr lang="es-ES_tradnl" dirty="0"/>
              <a:t>. </a:t>
            </a:r>
            <a:r>
              <a:rPr lang="es-ES_tradnl" sz="2000" b="1" dirty="0">
                <a:solidFill>
                  <a:schemeClr val="accent6"/>
                </a:solidFill>
              </a:rPr>
              <a:t>76.5 k</a:t>
            </a:r>
            <a:r>
              <a:rPr lang="es-ES_tradnl" sz="2000" b="1" dirty="0" smtClean="0">
                <a:solidFill>
                  <a:schemeClr val="accent6"/>
                </a:solidFill>
              </a:rPr>
              <a:t>€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es-ES_tradnl" b="1" dirty="0" err="1"/>
              <a:t>Commissioning</a:t>
            </a:r>
            <a:r>
              <a:rPr lang="es-ES_tradnl" b="1" dirty="0"/>
              <a:t> and </a:t>
            </a:r>
            <a:r>
              <a:rPr lang="es-ES_tradnl" b="1" dirty="0" err="1"/>
              <a:t>first</a:t>
            </a:r>
            <a:r>
              <a:rPr lang="es-ES_tradnl" b="1" dirty="0"/>
              <a:t> real test.</a:t>
            </a:r>
            <a:r>
              <a:rPr lang="es-ES_tradnl" dirty="0"/>
              <a:t> </a:t>
            </a:r>
            <a:r>
              <a:rPr lang="es-ES_tradnl" sz="2000" b="1" dirty="0">
                <a:solidFill>
                  <a:schemeClr val="accent6"/>
                </a:solidFill>
              </a:rPr>
              <a:t>180 k€</a:t>
            </a:r>
            <a:r>
              <a:rPr lang="es-ES_tradnl" dirty="0"/>
              <a:t> (</a:t>
            </a:r>
            <a:r>
              <a:rPr lang="es-ES_tradnl" dirty="0" err="1"/>
              <a:t>labour</a:t>
            </a:r>
            <a:r>
              <a:rPr lang="es-ES_tradnl" dirty="0"/>
              <a:t>)</a:t>
            </a:r>
          </a:p>
          <a:p>
            <a:pPr marL="742950" lvl="2" indent="-285750">
              <a:buFont typeface="Arial" pitchFamily="34" charset="0"/>
              <a:buChar char="•"/>
            </a:pPr>
            <a:endParaRPr lang="es-ES_tradnl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660232" y="5229200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_tradnl" sz="2000" b="1" dirty="0" err="1">
                <a:solidFill>
                  <a:schemeClr val="accent6"/>
                </a:solidFill>
              </a:rPr>
              <a:t>Configuration</a:t>
            </a:r>
            <a:r>
              <a:rPr lang="es-ES_tradnl" sz="2000" b="1" dirty="0">
                <a:solidFill>
                  <a:schemeClr val="accent6"/>
                </a:solidFill>
              </a:rPr>
              <a:t> 2</a:t>
            </a:r>
          </a:p>
          <a:p>
            <a:pPr algn="ctr">
              <a:lnSpc>
                <a:spcPct val="120000"/>
              </a:lnSpc>
            </a:pPr>
            <a:r>
              <a:rPr lang="es-ES_tradnl" sz="2400" b="1" dirty="0">
                <a:solidFill>
                  <a:schemeClr val="accent6"/>
                </a:solidFill>
              </a:rPr>
              <a:t>Total: 611 k</a:t>
            </a:r>
            <a:r>
              <a:rPr lang="es-ES_tradnl" sz="2400" b="1" dirty="0" smtClean="0">
                <a:solidFill>
                  <a:schemeClr val="accent6"/>
                </a:solidFill>
              </a:rPr>
              <a:t>€</a:t>
            </a:r>
          </a:p>
          <a:p>
            <a:pPr algn="ctr">
              <a:lnSpc>
                <a:spcPct val="120000"/>
              </a:lnSpc>
            </a:pPr>
            <a:r>
              <a:rPr lang="es-ES_tradnl" sz="1600" b="1" dirty="0" smtClean="0">
                <a:solidFill>
                  <a:schemeClr val="accent6"/>
                </a:solidFill>
              </a:rPr>
              <a:t>431.5 k€ non </a:t>
            </a:r>
            <a:r>
              <a:rPr lang="es-ES_tradnl" sz="1600" b="1" dirty="0" err="1" smtClean="0">
                <a:solidFill>
                  <a:schemeClr val="accent6"/>
                </a:solidFill>
              </a:rPr>
              <a:t>labour</a:t>
            </a:r>
            <a:endParaRPr lang="es-ES_tradnl" sz="1600" b="1" dirty="0">
              <a:solidFill>
                <a:schemeClr val="accent6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983760" y="1516025"/>
            <a:ext cx="2196752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_tradnl" sz="2000" b="1" dirty="0" err="1">
                <a:solidFill>
                  <a:schemeClr val="accent1"/>
                </a:solidFill>
              </a:rPr>
              <a:t>Configuration</a:t>
            </a:r>
            <a:r>
              <a:rPr lang="es-ES_tradnl" sz="2000" b="1" dirty="0">
                <a:solidFill>
                  <a:schemeClr val="accent1"/>
                </a:solidFill>
              </a:rPr>
              <a:t> 1</a:t>
            </a:r>
          </a:p>
          <a:p>
            <a:pPr algn="ctr">
              <a:lnSpc>
                <a:spcPct val="120000"/>
              </a:lnSpc>
            </a:pPr>
            <a:r>
              <a:rPr lang="es-ES_tradnl" sz="2400" b="1" dirty="0">
                <a:solidFill>
                  <a:schemeClr val="accent1"/>
                </a:solidFill>
              </a:rPr>
              <a:t>Total: 76.5 k€</a:t>
            </a:r>
          </a:p>
        </p:txBody>
      </p:sp>
    </p:spTree>
    <p:extLst>
      <p:ext uri="{BB962C8B-B14F-4D97-AF65-F5344CB8AC3E}">
        <p14:creationId xmlns:p14="http://schemas.microsoft.com/office/powerpoint/2010/main" val="4238679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2799</TotalTime>
  <Words>1008</Words>
  <Application>Microsoft Office PowerPoint</Application>
  <PresentationFormat>On-screen Show (4:3)</PresentationFormat>
  <Paragraphs>269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</dc:creator>
  <cp:lastModifiedBy>Felix J Villacorta</cp:lastModifiedBy>
  <cp:revision>137</cp:revision>
  <dcterms:created xsi:type="dcterms:W3CDTF">2016-10-11T06:25:16Z</dcterms:created>
  <dcterms:modified xsi:type="dcterms:W3CDTF">2016-10-20T18:23:48Z</dcterms:modified>
</cp:coreProperties>
</file>