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5" r:id="rId3"/>
    <p:sldId id="326" r:id="rId4"/>
    <p:sldId id="324" r:id="rId5"/>
    <p:sldId id="323" r:id="rId6"/>
    <p:sldId id="294" r:id="rId7"/>
    <p:sldId id="295" r:id="rId8"/>
    <p:sldId id="328" r:id="rId9"/>
    <p:sldId id="274" r:id="rId10"/>
    <p:sldId id="329" r:id="rId11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441" autoAdjust="0"/>
  </p:normalViewPr>
  <p:slideViewPr>
    <p:cSldViewPr>
      <p:cViewPr>
        <p:scale>
          <a:sx n="70" d="100"/>
          <a:sy n="70" d="100"/>
        </p:scale>
        <p:origin x="-137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4252-213D-47D4-9A7A-1E6920E20E1D}" type="datetimeFigureOut">
              <a:rPr lang="es-ES_tradnl" smtClean="0"/>
              <a:t>21/10/2016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C22A-4504-4E3E-91E4-F26D1FF42A45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36420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4252-213D-47D4-9A7A-1E6920E20E1D}" type="datetimeFigureOut">
              <a:rPr lang="es-ES_tradnl" smtClean="0"/>
              <a:t>21/10/2016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C22A-4504-4E3E-91E4-F26D1FF42A45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49180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4252-213D-47D4-9A7A-1E6920E20E1D}" type="datetimeFigureOut">
              <a:rPr lang="es-ES_tradnl" smtClean="0"/>
              <a:t>21/10/2016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C22A-4504-4E3E-91E4-F26D1FF42A45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8130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4252-213D-47D4-9A7A-1E6920E20E1D}" type="datetimeFigureOut">
              <a:rPr lang="es-ES_tradnl" smtClean="0"/>
              <a:t>21/10/2016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C22A-4504-4E3E-91E4-F26D1FF42A45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20414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4252-213D-47D4-9A7A-1E6920E20E1D}" type="datetimeFigureOut">
              <a:rPr lang="es-ES_tradnl" smtClean="0"/>
              <a:t>21/10/2016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C22A-4504-4E3E-91E4-F26D1FF42A45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75575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4252-213D-47D4-9A7A-1E6920E20E1D}" type="datetimeFigureOut">
              <a:rPr lang="es-ES_tradnl" smtClean="0"/>
              <a:t>21/10/2016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C22A-4504-4E3E-91E4-F26D1FF42A45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59894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4252-213D-47D4-9A7A-1E6920E20E1D}" type="datetimeFigureOut">
              <a:rPr lang="es-ES_tradnl" smtClean="0"/>
              <a:t>21/10/2016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C22A-4504-4E3E-91E4-F26D1FF42A45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70711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4252-213D-47D4-9A7A-1E6920E20E1D}" type="datetimeFigureOut">
              <a:rPr lang="es-ES_tradnl" smtClean="0"/>
              <a:t>21/10/2016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C22A-4504-4E3E-91E4-F26D1FF42A45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86013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4252-213D-47D4-9A7A-1E6920E20E1D}" type="datetimeFigureOut">
              <a:rPr lang="es-ES_tradnl" smtClean="0"/>
              <a:t>21/10/2016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C22A-4504-4E3E-91E4-F26D1FF42A45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50708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4252-213D-47D4-9A7A-1E6920E20E1D}" type="datetimeFigureOut">
              <a:rPr lang="es-ES_tradnl" smtClean="0"/>
              <a:t>21/10/2016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C22A-4504-4E3E-91E4-F26D1FF42A45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09318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4252-213D-47D4-9A7A-1E6920E20E1D}" type="datetimeFigureOut">
              <a:rPr lang="es-ES_tradnl" smtClean="0"/>
              <a:t>21/10/2016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C22A-4504-4E3E-91E4-F26D1FF42A45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69680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54252-213D-47D4-9A7A-1E6920E20E1D}" type="datetimeFigureOut">
              <a:rPr lang="es-ES_tradnl" smtClean="0"/>
              <a:t>21/10/2016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AC22A-4504-4E3E-91E4-F26D1FF42A45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42513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395536" y="3068960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_tradnl" dirty="0"/>
          </a:p>
        </p:txBody>
      </p:sp>
      <p:sp>
        <p:nvSpPr>
          <p:cNvPr id="8" name="7 CuadroTexto"/>
          <p:cNvSpPr txBox="1"/>
          <p:nvPr/>
        </p:nvSpPr>
        <p:spPr>
          <a:xfrm>
            <a:off x="395536" y="3068960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Scope</a:t>
            </a:r>
            <a:r>
              <a:rPr lang="es-ES_tradnl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s-ES_tradnl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Setting</a:t>
            </a:r>
            <a:r>
              <a:rPr lang="es-ES_tradnl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Meeting MIRACLES</a:t>
            </a:r>
          </a:p>
        </p:txBody>
      </p:sp>
    </p:spTree>
    <p:extLst>
      <p:ext uri="{BB962C8B-B14F-4D97-AF65-F5344CB8AC3E}">
        <p14:creationId xmlns:p14="http://schemas.microsoft.com/office/powerpoint/2010/main" val="40612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CuadroTexto"/>
          <p:cNvSpPr txBox="1"/>
          <p:nvPr/>
        </p:nvSpPr>
        <p:spPr>
          <a:xfrm>
            <a:off x="395536" y="404664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u="sng" dirty="0" err="1" smtClean="0">
                <a:solidFill>
                  <a:schemeClr val="accent2">
                    <a:lumMod val="75000"/>
                  </a:schemeClr>
                </a:solidFill>
              </a:rPr>
              <a:t>Three</a:t>
            </a:r>
            <a:r>
              <a:rPr lang="es-ES_tradnl" sz="2800" b="1" u="sng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ES_tradnl" sz="2800" b="1" u="sng" dirty="0" err="1" smtClean="0">
                <a:solidFill>
                  <a:schemeClr val="accent2">
                    <a:lumMod val="75000"/>
                  </a:schemeClr>
                </a:solidFill>
              </a:rPr>
              <a:t>budget</a:t>
            </a:r>
            <a:r>
              <a:rPr lang="es-ES_tradnl" sz="2800" b="1" u="sng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ES_tradnl" sz="2800" b="1" u="sng" dirty="0" err="1" smtClean="0">
                <a:solidFill>
                  <a:schemeClr val="accent2">
                    <a:lumMod val="75000"/>
                  </a:schemeClr>
                </a:solidFill>
              </a:rPr>
              <a:t>Configurations</a:t>
            </a:r>
            <a:endParaRPr lang="es-ES_tradnl" sz="2800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5616" y="2060848"/>
            <a:ext cx="6696744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800" dirty="0" err="1" smtClean="0"/>
              <a:t>Configuration</a:t>
            </a:r>
            <a:r>
              <a:rPr lang="es-ES" sz="2800" dirty="0" smtClean="0"/>
              <a:t> 1, </a:t>
            </a:r>
            <a:r>
              <a:rPr lang="es-ES" sz="2800" dirty="0" err="1" smtClean="0"/>
              <a:t>within</a:t>
            </a:r>
            <a:r>
              <a:rPr lang="es-ES" sz="2800" dirty="0" smtClean="0"/>
              <a:t> </a:t>
            </a:r>
            <a:r>
              <a:rPr lang="es-ES" sz="2800" dirty="0" err="1" smtClean="0"/>
              <a:t>cost</a:t>
            </a:r>
            <a:r>
              <a:rPr lang="es-ES" sz="2800" dirty="0" smtClean="0"/>
              <a:t> </a:t>
            </a:r>
            <a:r>
              <a:rPr lang="es-ES" sz="2800" dirty="0" err="1" smtClean="0"/>
              <a:t>category</a:t>
            </a:r>
            <a:r>
              <a:rPr lang="es-ES" sz="2800" dirty="0" smtClean="0"/>
              <a:t> B:  12.9 M€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ES" sz="2800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800" dirty="0" err="1" smtClean="0"/>
              <a:t>Configuration</a:t>
            </a:r>
            <a:r>
              <a:rPr lang="es-ES" sz="2800" dirty="0" smtClean="0"/>
              <a:t> 2, </a:t>
            </a:r>
            <a:r>
              <a:rPr lang="es-ES" sz="2800" dirty="0" err="1" smtClean="0"/>
              <a:t>world-class</a:t>
            </a:r>
            <a:r>
              <a:rPr lang="es-ES" sz="2800" dirty="0" smtClean="0"/>
              <a:t> </a:t>
            </a:r>
            <a:r>
              <a:rPr lang="es-ES" sz="2800" dirty="0" err="1" smtClean="0"/>
              <a:t>scope</a:t>
            </a:r>
            <a:r>
              <a:rPr lang="es-ES" sz="2800" dirty="0" smtClean="0"/>
              <a:t> (</a:t>
            </a:r>
            <a:r>
              <a:rPr lang="es-ES" sz="2800" dirty="0" err="1" smtClean="0"/>
              <a:t>competitive</a:t>
            </a:r>
            <a:r>
              <a:rPr lang="es-ES" sz="2800" dirty="0" smtClean="0"/>
              <a:t>): 15.9 M€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ES" sz="2800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800" dirty="0" err="1" smtClean="0"/>
              <a:t>Configuration</a:t>
            </a:r>
            <a:r>
              <a:rPr lang="es-ES" sz="2800" dirty="0" smtClean="0"/>
              <a:t> 3, full </a:t>
            </a:r>
            <a:r>
              <a:rPr lang="es-ES" sz="2800" dirty="0" err="1" smtClean="0"/>
              <a:t>scope</a:t>
            </a:r>
            <a:r>
              <a:rPr lang="es-ES" sz="2800" dirty="0" smtClean="0"/>
              <a:t>: 17.7 M€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6143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s-ES" sz="2800" dirty="0" err="1" smtClean="0"/>
              <a:t>Presentation</a:t>
            </a:r>
            <a:r>
              <a:rPr lang="es-ES" sz="2800" dirty="0" smtClean="0"/>
              <a:t>: MIRACLES </a:t>
            </a:r>
            <a:r>
              <a:rPr lang="es-ES" sz="2800" dirty="0" err="1" smtClean="0"/>
              <a:t>overview</a:t>
            </a:r>
            <a:r>
              <a:rPr lang="es-ES" sz="2800" dirty="0" smtClean="0"/>
              <a:t> and </a:t>
            </a:r>
            <a:r>
              <a:rPr lang="es-ES" sz="2800" dirty="0" err="1" smtClean="0"/>
              <a:t>timeline</a:t>
            </a:r>
            <a:r>
              <a:rPr lang="es-ES" sz="2800" dirty="0" smtClean="0"/>
              <a:t> </a:t>
            </a:r>
            <a:br>
              <a:rPr lang="es-ES" sz="2800" dirty="0" smtClean="0"/>
            </a:br>
            <a:r>
              <a:rPr lang="es-ES" sz="2800" dirty="0" smtClean="0"/>
              <a:t>(</a:t>
            </a:r>
            <a:r>
              <a:rPr lang="es-ES" sz="2800" i="1" dirty="0" smtClean="0"/>
              <a:t>Félix J Villacorta</a:t>
            </a:r>
            <a:r>
              <a:rPr lang="es-ES" sz="2800" dirty="0" smtClean="0"/>
              <a:t>)</a:t>
            </a:r>
          </a:p>
          <a:p>
            <a:pPr>
              <a:spcAft>
                <a:spcPts val="600"/>
              </a:spcAft>
            </a:pPr>
            <a:r>
              <a:rPr lang="es-ES" sz="2800" dirty="0" smtClean="0"/>
              <a:t>High-</a:t>
            </a:r>
            <a:r>
              <a:rPr lang="es-ES" sz="2800" dirty="0" err="1" smtClean="0"/>
              <a:t>level</a:t>
            </a:r>
            <a:r>
              <a:rPr lang="es-ES" sz="2800" dirty="0" smtClean="0"/>
              <a:t> </a:t>
            </a:r>
            <a:r>
              <a:rPr lang="es-ES" sz="2800" dirty="0" err="1" smtClean="0"/>
              <a:t>technical</a:t>
            </a:r>
            <a:r>
              <a:rPr lang="es-ES" sz="2800" dirty="0" smtClean="0"/>
              <a:t> </a:t>
            </a:r>
            <a:r>
              <a:rPr lang="es-ES" sz="2800" dirty="0" err="1" smtClean="0"/>
              <a:t>report</a:t>
            </a:r>
            <a:r>
              <a:rPr lang="es-ES" sz="2800" dirty="0" smtClean="0"/>
              <a:t> (</a:t>
            </a:r>
            <a:r>
              <a:rPr lang="es-ES" sz="2800" i="1" dirty="0" smtClean="0"/>
              <a:t>Íñigo </a:t>
            </a:r>
            <a:r>
              <a:rPr lang="es-ES" sz="2800" i="1" dirty="0" err="1" smtClean="0"/>
              <a:t>Herranz</a:t>
            </a:r>
            <a:r>
              <a:rPr lang="es-ES" sz="2800" dirty="0" smtClean="0"/>
              <a:t>)</a:t>
            </a:r>
          </a:p>
          <a:p>
            <a:pPr>
              <a:spcAft>
                <a:spcPts val="600"/>
              </a:spcAft>
            </a:pPr>
            <a:r>
              <a:rPr lang="es-ES" sz="2800" dirty="0" smtClean="0"/>
              <a:t>Budget </a:t>
            </a:r>
            <a:r>
              <a:rPr lang="es-ES" sz="2800" dirty="0" err="1" smtClean="0"/>
              <a:t>methodology</a:t>
            </a:r>
            <a:r>
              <a:rPr lang="es-ES" sz="2800" dirty="0" smtClean="0"/>
              <a:t> (</a:t>
            </a:r>
            <a:r>
              <a:rPr lang="es-ES" sz="2800" i="1" dirty="0" smtClean="0"/>
              <a:t>Paula Luna and Íñigo </a:t>
            </a:r>
            <a:r>
              <a:rPr lang="es-ES" sz="2800" i="1" dirty="0" err="1" smtClean="0"/>
              <a:t>Herranz</a:t>
            </a:r>
            <a:r>
              <a:rPr lang="es-ES" sz="2800" dirty="0" smtClean="0"/>
              <a:t>)</a:t>
            </a:r>
          </a:p>
          <a:p>
            <a:pPr>
              <a:spcAft>
                <a:spcPts val="600"/>
              </a:spcAft>
            </a:pPr>
            <a:r>
              <a:rPr lang="es-ES" sz="2000" i="1" dirty="0" err="1"/>
              <a:t>Coffee</a:t>
            </a:r>
            <a:r>
              <a:rPr lang="es-ES" sz="2000" i="1" dirty="0"/>
              <a:t> break</a:t>
            </a:r>
          </a:p>
          <a:p>
            <a:pPr>
              <a:spcAft>
                <a:spcPts val="600"/>
              </a:spcAft>
            </a:pPr>
            <a:r>
              <a:rPr lang="es-ES" sz="2800" dirty="0" err="1" smtClean="0"/>
              <a:t>Summary</a:t>
            </a:r>
            <a:r>
              <a:rPr lang="es-ES" sz="2800" dirty="0" smtClean="0"/>
              <a:t> </a:t>
            </a:r>
            <a:r>
              <a:rPr lang="es-ES" sz="2800" dirty="0" smtClean="0"/>
              <a:t>of 3 </a:t>
            </a:r>
            <a:r>
              <a:rPr lang="es-ES" sz="2800" dirty="0" err="1" smtClean="0"/>
              <a:t>budget</a:t>
            </a:r>
            <a:r>
              <a:rPr lang="es-ES" sz="2800" dirty="0" smtClean="0"/>
              <a:t> </a:t>
            </a:r>
            <a:r>
              <a:rPr lang="es-ES" sz="2800" dirty="0" err="1" smtClean="0"/>
              <a:t>configurations</a:t>
            </a:r>
            <a:r>
              <a:rPr lang="es-ES" sz="2800" dirty="0" smtClean="0"/>
              <a:t> (</a:t>
            </a:r>
            <a:r>
              <a:rPr lang="es-ES" sz="2800" i="1" dirty="0" smtClean="0"/>
              <a:t>Félix J Villacorta</a:t>
            </a:r>
            <a:r>
              <a:rPr lang="es-ES" sz="2800" dirty="0" smtClean="0"/>
              <a:t>)</a:t>
            </a:r>
          </a:p>
          <a:p>
            <a:pPr>
              <a:spcAft>
                <a:spcPts val="600"/>
              </a:spcAft>
            </a:pPr>
            <a:r>
              <a:rPr lang="es-ES" sz="2800" dirty="0" err="1"/>
              <a:t>Science</a:t>
            </a:r>
            <a:r>
              <a:rPr lang="es-ES" sz="2800" dirty="0"/>
              <a:t> case (</a:t>
            </a:r>
            <a:r>
              <a:rPr lang="es-ES" sz="2800" i="1" dirty="0" err="1"/>
              <a:t>Heloisa</a:t>
            </a:r>
            <a:r>
              <a:rPr lang="es-ES" sz="2800" i="1" dirty="0"/>
              <a:t> N </a:t>
            </a:r>
            <a:r>
              <a:rPr lang="es-ES" sz="2800" i="1" dirty="0" err="1"/>
              <a:t>Bordallo</a:t>
            </a:r>
            <a:r>
              <a:rPr lang="es-ES" sz="2800" dirty="0"/>
              <a:t>)</a:t>
            </a:r>
          </a:p>
          <a:p>
            <a:pPr marL="0" indent="0">
              <a:spcAft>
                <a:spcPts val="600"/>
              </a:spcAft>
              <a:buNone/>
            </a:pPr>
            <a:endParaRPr lang="en-US" sz="2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395536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dirty="0" err="1" smtClean="0">
                <a:solidFill>
                  <a:schemeClr val="accent2">
                    <a:lumMod val="75000"/>
                  </a:schemeClr>
                </a:solidFill>
              </a:rPr>
              <a:t>Scope</a:t>
            </a:r>
            <a:r>
              <a:rPr lang="es-ES_tradnl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ES_tradnl" sz="3200" dirty="0" err="1" smtClean="0">
                <a:solidFill>
                  <a:schemeClr val="accent2">
                    <a:lumMod val="75000"/>
                  </a:schemeClr>
                </a:solidFill>
              </a:rPr>
              <a:t>setting</a:t>
            </a:r>
            <a:r>
              <a:rPr lang="es-ES_tradnl" sz="3200" dirty="0" smtClean="0">
                <a:solidFill>
                  <a:schemeClr val="accent2">
                    <a:lumMod val="75000"/>
                  </a:schemeClr>
                </a:solidFill>
              </a:rPr>
              <a:t> meeting MIRACLES: </a:t>
            </a:r>
            <a:r>
              <a:rPr lang="es-ES_tradnl" sz="3200" dirty="0" err="1" smtClean="0">
                <a:solidFill>
                  <a:schemeClr val="accent2">
                    <a:lumMod val="75000"/>
                  </a:schemeClr>
                </a:solidFill>
              </a:rPr>
              <a:t>outline</a:t>
            </a:r>
            <a:endParaRPr lang="es-ES_tradnl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53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395536" y="3068960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_tradnl" dirty="0"/>
          </a:p>
        </p:txBody>
      </p:sp>
      <p:sp>
        <p:nvSpPr>
          <p:cNvPr id="8" name="7 CuadroTexto"/>
          <p:cNvSpPr txBox="1"/>
          <p:nvPr/>
        </p:nvSpPr>
        <p:spPr>
          <a:xfrm>
            <a:off x="395536" y="3068960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MIRACLES </a:t>
            </a:r>
            <a:r>
              <a:rPr lang="es-ES_tradnl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overview</a:t>
            </a:r>
            <a:r>
              <a:rPr lang="es-ES_tradnl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s-ES_tradnl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and </a:t>
            </a:r>
            <a:r>
              <a:rPr lang="es-ES_tradnl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timeline</a:t>
            </a:r>
            <a:endParaRPr lang="es-ES_tradnl" sz="2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90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404664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smtClean="0">
                <a:solidFill>
                  <a:schemeClr val="accent2">
                    <a:lumMod val="75000"/>
                  </a:schemeClr>
                </a:solidFill>
              </a:rPr>
              <a:t>MIRACLES: </a:t>
            </a:r>
            <a:r>
              <a:rPr lang="es-ES_tradnl" sz="2800" dirty="0" err="1" smtClean="0">
                <a:solidFill>
                  <a:schemeClr val="accent2">
                    <a:lumMod val="75000"/>
                  </a:schemeClr>
                </a:solidFill>
              </a:rPr>
              <a:t>the</a:t>
            </a:r>
            <a:r>
              <a:rPr lang="es-ES_tradnl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ES_tradnl" sz="2800" dirty="0" err="1" smtClean="0">
                <a:solidFill>
                  <a:schemeClr val="accent2">
                    <a:lumMod val="75000"/>
                  </a:schemeClr>
                </a:solidFill>
              </a:rPr>
              <a:t>ToF</a:t>
            </a:r>
            <a:r>
              <a:rPr lang="es-ES_tradnl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ES_tradnl" sz="2800" dirty="0" err="1" smtClean="0">
                <a:solidFill>
                  <a:schemeClr val="accent2">
                    <a:lumMod val="75000"/>
                  </a:schemeClr>
                </a:solidFill>
              </a:rPr>
              <a:t>Backscattering</a:t>
            </a:r>
            <a:r>
              <a:rPr lang="es-ES_tradnl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ES_tradnl" sz="2800" dirty="0" err="1" smtClean="0">
                <a:solidFill>
                  <a:schemeClr val="accent2">
                    <a:lumMod val="75000"/>
                  </a:schemeClr>
                </a:solidFill>
              </a:rPr>
              <a:t>Spectrometer</a:t>
            </a:r>
            <a:r>
              <a:rPr lang="es-ES_tradnl" sz="2800" dirty="0" smtClean="0">
                <a:solidFill>
                  <a:schemeClr val="accent2">
                    <a:lumMod val="75000"/>
                  </a:schemeClr>
                </a:solidFill>
              </a:rPr>
              <a:t> at ESS</a:t>
            </a:r>
            <a:endParaRPr lang="es-ES_tradnl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" name="Picture 2"/>
          <p:cNvPicPr/>
          <p:nvPr/>
        </p:nvPicPr>
        <p:blipFill rotWithShape="1">
          <a:blip r:embed="rId2"/>
          <a:srcRect l="10608" t="28679" r="35502" b="35849"/>
          <a:stretch/>
        </p:blipFill>
        <p:spPr bwMode="auto">
          <a:xfrm>
            <a:off x="539552" y="3325766"/>
            <a:ext cx="8280920" cy="334359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Rectangle 1"/>
          <p:cNvSpPr/>
          <p:nvPr/>
        </p:nvSpPr>
        <p:spPr>
          <a:xfrm>
            <a:off x="539552" y="1031245"/>
            <a:ext cx="79928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Part of the neutron spectroscopy instruments suite of the ESS.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Located </a:t>
            </a:r>
            <a:r>
              <a:rPr lang="en-US" sz="2000" dirty="0"/>
              <a:t>in W5 (between MAGIG and BIFROST</a:t>
            </a:r>
            <a:r>
              <a:rPr lang="en-US" sz="2000" dirty="0" smtClean="0"/>
              <a:t>).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Moderator to sample distance 162.5 m</a:t>
            </a:r>
            <a:r>
              <a:rPr lang="en-US" sz="2000" dirty="0" smtClean="0"/>
              <a:t>.</a:t>
            </a:r>
            <a:r>
              <a:rPr lang="es-ES" sz="2000" dirty="0"/>
              <a:t> </a:t>
            </a:r>
            <a:r>
              <a:rPr lang="es-ES" sz="2000" dirty="0" err="1" smtClean="0"/>
              <a:t>Slightly</a:t>
            </a:r>
            <a:r>
              <a:rPr lang="es-ES" sz="2000" dirty="0" smtClean="0"/>
              <a:t> </a:t>
            </a:r>
            <a:r>
              <a:rPr lang="es-ES" sz="2000" dirty="0" err="1"/>
              <a:t>curved</a:t>
            </a:r>
            <a:r>
              <a:rPr lang="es-ES" sz="2000" dirty="0"/>
              <a:t> </a:t>
            </a:r>
            <a:r>
              <a:rPr lang="es-ES" sz="2000" dirty="0" err="1"/>
              <a:t>guide</a:t>
            </a:r>
            <a:r>
              <a:rPr lang="es-ES" sz="2000" dirty="0"/>
              <a:t> (to </a:t>
            </a:r>
            <a:r>
              <a:rPr lang="es-ES" sz="2000" dirty="0" err="1" smtClean="0"/>
              <a:t>avoid</a:t>
            </a:r>
            <a:r>
              <a:rPr lang="es-ES" sz="2000" dirty="0" smtClean="0"/>
              <a:t> line of </a:t>
            </a:r>
            <a:r>
              <a:rPr lang="es-ES" sz="2000" dirty="0" err="1" smtClean="0"/>
              <a:t>sight</a:t>
            </a:r>
            <a:r>
              <a:rPr lang="es-ES" sz="2000" dirty="0" smtClean="0"/>
              <a:t> and </a:t>
            </a:r>
            <a:r>
              <a:rPr lang="es-ES" sz="2000" dirty="0" err="1" smtClean="0"/>
              <a:t>remove</a:t>
            </a:r>
            <a:r>
              <a:rPr lang="es-ES" sz="2000" dirty="0" smtClean="0"/>
              <a:t> </a:t>
            </a:r>
            <a:r>
              <a:rPr lang="es-ES" sz="2000" dirty="0" err="1"/>
              <a:t>neutrons</a:t>
            </a:r>
            <a:r>
              <a:rPr lang="es-ES" sz="2000" dirty="0"/>
              <a:t> </a:t>
            </a:r>
            <a:r>
              <a:rPr lang="es-ES" sz="2000" dirty="0" err="1"/>
              <a:t>with</a:t>
            </a:r>
            <a:r>
              <a:rPr lang="es-ES" sz="2000" dirty="0"/>
              <a:t> </a:t>
            </a:r>
            <a:r>
              <a:rPr lang="es-ES" sz="2000" dirty="0" err="1"/>
              <a:t>wavelength</a:t>
            </a:r>
            <a:r>
              <a:rPr lang="es-ES" sz="2000" dirty="0"/>
              <a:t> &lt; 1.5 Å). </a:t>
            </a:r>
            <a:endParaRPr lang="en-US" sz="200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Chopper cascade: PWD </a:t>
            </a:r>
            <a:r>
              <a:rPr lang="en-US" sz="2000" dirty="0"/>
              <a:t>pair </a:t>
            </a:r>
            <a:r>
              <a:rPr lang="en-US" sz="2000" dirty="0" smtClean="0"/>
              <a:t>(to </a:t>
            </a:r>
            <a:r>
              <a:rPr lang="en-US" sz="2000" dirty="0"/>
              <a:t>improve the spectral </a:t>
            </a:r>
            <a:r>
              <a:rPr lang="en-US" sz="2000" dirty="0" smtClean="0"/>
              <a:t>resolution); PS </a:t>
            </a:r>
            <a:r>
              <a:rPr lang="en-US" sz="2000" dirty="0"/>
              <a:t>pair to select a single frame per source </a:t>
            </a:r>
            <a:r>
              <a:rPr lang="en-US" sz="2000" dirty="0" smtClean="0"/>
              <a:t>period; WBD/FO </a:t>
            </a:r>
            <a:r>
              <a:rPr lang="en-US" sz="2000" dirty="0"/>
              <a:t>choppers to select the wavelength band </a:t>
            </a:r>
            <a:r>
              <a:rPr lang="en-US" sz="2000" dirty="0" smtClean="0"/>
              <a:t>and avoid </a:t>
            </a:r>
            <a:r>
              <a:rPr lang="en-US" sz="2000" dirty="0"/>
              <a:t>the frame overlap.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5902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5576" y="1196752"/>
            <a:ext cx="806489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Analyzer</a:t>
            </a:r>
            <a:r>
              <a:rPr lang="en-US" sz="2000" dirty="0"/>
              <a:t>: spherical, radius 2.5 m</a:t>
            </a:r>
            <a:r>
              <a:rPr lang="en-US" sz="2000" dirty="0" smtClean="0"/>
              <a:t>. Half/Full coverage of Si single crystals. </a:t>
            </a:r>
            <a:r>
              <a:rPr lang="en-US" sz="2000" dirty="0"/>
              <a:t>Used to select </a:t>
            </a:r>
            <a:r>
              <a:rPr lang="en-US" sz="2000" dirty="0" smtClean="0"/>
              <a:t>E</a:t>
            </a:r>
            <a:r>
              <a:rPr lang="en-US" sz="2000" baseline="-25000" dirty="0" smtClean="0"/>
              <a:t>F</a:t>
            </a:r>
            <a:r>
              <a:rPr lang="en-US" sz="2000" dirty="0" smtClean="0"/>
              <a:t>: </a:t>
            </a:r>
          </a:p>
          <a:p>
            <a:pPr marL="800100" lvl="1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000" dirty="0" smtClean="0"/>
              <a:t>Si(111) (</a:t>
            </a:r>
            <a:r>
              <a:rPr lang="en-US" sz="2000" dirty="0" smtClean="0">
                <a:latin typeface="Symbol" panose="05050102010706020507" pitchFamily="18" charset="2"/>
              </a:rPr>
              <a:t>l</a:t>
            </a:r>
            <a:r>
              <a:rPr lang="en-US" sz="2000" dirty="0" smtClean="0"/>
              <a:t>=6,27 Å), </a:t>
            </a:r>
          </a:p>
          <a:p>
            <a:pPr marL="800100" lvl="1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000" dirty="0" smtClean="0"/>
              <a:t>Si(333) (</a:t>
            </a:r>
            <a:r>
              <a:rPr lang="en-US" sz="2000" dirty="0" smtClean="0">
                <a:latin typeface="Symbol" panose="05050102010706020507" pitchFamily="18" charset="2"/>
              </a:rPr>
              <a:t>l</a:t>
            </a:r>
            <a:r>
              <a:rPr lang="en-US" sz="2000" dirty="0" smtClean="0"/>
              <a:t>=2,08</a:t>
            </a:r>
            <a:r>
              <a:rPr lang="en-US" sz="2000" dirty="0"/>
              <a:t> Å</a:t>
            </a:r>
            <a:r>
              <a:rPr lang="en-US" sz="2000" dirty="0" smtClean="0"/>
              <a:t>), </a:t>
            </a:r>
            <a:r>
              <a:rPr lang="en-US" sz="2000" dirty="0"/>
              <a:t>and </a:t>
            </a:r>
            <a:endParaRPr lang="en-US" sz="2000" dirty="0" smtClean="0"/>
          </a:p>
          <a:p>
            <a:pPr marL="800100" lvl="1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000" dirty="0" smtClean="0"/>
              <a:t>Si(311) </a:t>
            </a:r>
            <a:r>
              <a:rPr lang="en-US" sz="2000" dirty="0"/>
              <a:t>as an update </a:t>
            </a:r>
            <a:r>
              <a:rPr lang="en-US" sz="2000" dirty="0" smtClean="0"/>
              <a:t>(</a:t>
            </a:r>
            <a:r>
              <a:rPr lang="en-US" sz="2000" dirty="0" smtClean="0">
                <a:latin typeface="Symbol" panose="05050102010706020507" pitchFamily="18" charset="2"/>
              </a:rPr>
              <a:t>l</a:t>
            </a:r>
            <a:r>
              <a:rPr lang="en-US" sz="2000" dirty="0" smtClean="0"/>
              <a:t>=3,27</a:t>
            </a:r>
            <a:r>
              <a:rPr lang="en-US" sz="2000" dirty="0"/>
              <a:t> </a:t>
            </a:r>
            <a:r>
              <a:rPr lang="en-US" sz="2000" dirty="0" smtClean="0"/>
              <a:t>Å).</a:t>
            </a:r>
            <a:endParaRPr lang="es-ES" sz="2000" dirty="0" smtClean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baseline="30000" dirty="0" smtClean="0"/>
              <a:t>3</a:t>
            </a:r>
            <a:r>
              <a:rPr lang="es-ES" sz="2000" dirty="0" smtClean="0"/>
              <a:t>He detector </a:t>
            </a:r>
            <a:r>
              <a:rPr lang="es-ES" sz="2000" dirty="0" err="1" smtClean="0"/>
              <a:t>arrays</a:t>
            </a:r>
            <a:r>
              <a:rPr lang="es-ES" sz="2000" dirty="0" smtClean="0"/>
              <a:t> </a:t>
            </a:r>
            <a:r>
              <a:rPr lang="es-ES" sz="2000" dirty="0" err="1" smtClean="0"/>
              <a:t>covering</a:t>
            </a:r>
            <a:r>
              <a:rPr lang="es-ES" sz="2000" dirty="0" smtClean="0"/>
              <a:t> </a:t>
            </a:r>
            <a:r>
              <a:rPr lang="es-ES" sz="2000" dirty="0" err="1" smtClean="0"/>
              <a:t>same</a:t>
            </a:r>
            <a:r>
              <a:rPr lang="es-ES" sz="2000" dirty="0" smtClean="0"/>
              <a:t> </a:t>
            </a:r>
            <a:r>
              <a:rPr lang="es-ES" sz="2000" dirty="0" err="1" smtClean="0"/>
              <a:t>angle</a:t>
            </a:r>
            <a:r>
              <a:rPr lang="es-ES" sz="2000" dirty="0" smtClean="0"/>
              <a:t>.</a:t>
            </a:r>
            <a:endParaRPr lang="en-US" sz="2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661" y="3501008"/>
            <a:ext cx="4276725" cy="302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3 CuadroTexto"/>
          <p:cNvSpPr txBox="1"/>
          <p:nvPr/>
        </p:nvSpPr>
        <p:spPr>
          <a:xfrm>
            <a:off x="395536" y="404664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smtClean="0">
                <a:solidFill>
                  <a:schemeClr val="accent2">
                    <a:lumMod val="75000"/>
                  </a:schemeClr>
                </a:solidFill>
              </a:rPr>
              <a:t>MIRACLES: </a:t>
            </a:r>
            <a:r>
              <a:rPr lang="es-ES_tradnl" sz="2800" dirty="0" err="1" smtClean="0">
                <a:solidFill>
                  <a:schemeClr val="accent2">
                    <a:lumMod val="75000"/>
                  </a:schemeClr>
                </a:solidFill>
              </a:rPr>
              <a:t>the</a:t>
            </a:r>
            <a:r>
              <a:rPr lang="es-ES_tradnl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ES_tradnl" sz="2800" dirty="0" err="1" smtClean="0">
                <a:solidFill>
                  <a:schemeClr val="accent2">
                    <a:lumMod val="75000"/>
                  </a:schemeClr>
                </a:solidFill>
              </a:rPr>
              <a:t>ToF</a:t>
            </a:r>
            <a:r>
              <a:rPr lang="es-ES_tradnl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ES_tradnl" sz="2800" dirty="0" err="1" smtClean="0">
                <a:solidFill>
                  <a:schemeClr val="accent2">
                    <a:lumMod val="75000"/>
                  </a:schemeClr>
                </a:solidFill>
              </a:rPr>
              <a:t>Backscattering</a:t>
            </a:r>
            <a:r>
              <a:rPr lang="es-ES_tradnl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ES_tradnl" sz="2800" dirty="0" err="1" smtClean="0">
                <a:solidFill>
                  <a:schemeClr val="accent2">
                    <a:lumMod val="75000"/>
                  </a:schemeClr>
                </a:solidFill>
              </a:rPr>
              <a:t>Spectrometer</a:t>
            </a:r>
            <a:r>
              <a:rPr lang="es-ES_tradnl" sz="2800" dirty="0" smtClean="0">
                <a:solidFill>
                  <a:schemeClr val="accent2">
                    <a:lumMod val="75000"/>
                  </a:schemeClr>
                </a:solidFill>
              </a:rPr>
              <a:t> at ESS</a:t>
            </a:r>
            <a:endParaRPr lang="es-ES_tradnl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75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262" y="1124744"/>
            <a:ext cx="9270776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dirty="0"/>
              <a:t>MIRACLES shall provide exceptional flux. </a:t>
            </a:r>
            <a:endParaRPr lang="en-US" dirty="0"/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dirty="0"/>
              <a:t>MIRACLES shall be capable of covering a </a:t>
            </a:r>
            <a:r>
              <a:rPr lang="en-GB" b="1" dirty="0"/>
              <a:t>wavelength range </a:t>
            </a:r>
            <a:r>
              <a:rPr lang="en-GB" dirty="0"/>
              <a:t>between </a:t>
            </a:r>
            <a:r>
              <a:rPr lang="en-GB" b="1" dirty="0"/>
              <a:t>2 and 20 </a:t>
            </a:r>
            <a:r>
              <a:rPr lang="en-GB" b="1" dirty="0" smtClean="0"/>
              <a:t>Å </a:t>
            </a:r>
            <a:r>
              <a:rPr lang="en-GB" dirty="0" smtClean="0"/>
              <a:t>(key </a:t>
            </a:r>
            <a:r>
              <a:rPr lang="en-GB" dirty="0"/>
              <a:t>parameters to allow for flexibility of the elastic resolution, wide Q-range coverage and extension of the energy range covered </a:t>
            </a:r>
            <a:r>
              <a:rPr lang="en-GB" dirty="0" smtClean="0"/>
              <a:t>well </a:t>
            </a:r>
            <a:r>
              <a:rPr lang="en-GB" dirty="0"/>
              <a:t>beyond the </a:t>
            </a:r>
            <a:r>
              <a:rPr lang="en-GB" dirty="0" err="1"/>
              <a:t>quasielastic</a:t>
            </a:r>
            <a:r>
              <a:rPr lang="en-GB" dirty="0"/>
              <a:t> </a:t>
            </a:r>
            <a:r>
              <a:rPr lang="en-GB" dirty="0" smtClean="0"/>
              <a:t>regime). </a:t>
            </a:r>
            <a:endParaRPr lang="en-US" dirty="0"/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dirty="0"/>
              <a:t>MIRACLES shall allow for a variable elastic </a:t>
            </a:r>
            <a:r>
              <a:rPr lang="en-GB" b="1" dirty="0"/>
              <a:t>energy resolution </a:t>
            </a:r>
            <a:r>
              <a:rPr lang="en-GB" dirty="0"/>
              <a:t>between </a:t>
            </a:r>
            <a:r>
              <a:rPr lang="en-GB" b="1" dirty="0"/>
              <a:t>2 and 32 µeV</a:t>
            </a:r>
            <a:r>
              <a:rPr lang="en-GB" dirty="0"/>
              <a:t>, when using a wavelength of 6.267 Å (Si(111) reflection), with an </a:t>
            </a:r>
            <a:r>
              <a:rPr lang="en-GB" b="1" dirty="0"/>
              <a:t>energy transfer range </a:t>
            </a:r>
            <a:r>
              <a:rPr lang="en-GB" dirty="0" err="1"/>
              <a:t>centered</a:t>
            </a:r>
            <a:r>
              <a:rPr lang="en-GB" dirty="0"/>
              <a:t> at the elastic line from </a:t>
            </a:r>
            <a:r>
              <a:rPr lang="en-GB" b="1" dirty="0"/>
              <a:t>-600 to +600 µeV</a:t>
            </a:r>
            <a:r>
              <a:rPr lang="en-GB" dirty="0"/>
              <a:t>.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[In </a:t>
            </a:r>
            <a:r>
              <a:rPr lang="en-GB" dirty="0"/>
              <a:t>addition, when selecting λ=2.08 Å (</a:t>
            </a:r>
            <a:r>
              <a:rPr lang="en-GB" dirty="0" smtClean="0"/>
              <a:t>Si(333) </a:t>
            </a:r>
            <a:r>
              <a:rPr lang="en-GB" dirty="0"/>
              <a:t>reflection), the resolution can be relaxed to 300 µeV, and </a:t>
            </a:r>
            <a:r>
              <a:rPr lang="en-GB" dirty="0" err="1"/>
              <a:t>ℏω</a:t>
            </a:r>
            <a:r>
              <a:rPr lang="en-GB" dirty="0"/>
              <a:t> from about 10 </a:t>
            </a:r>
            <a:r>
              <a:rPr lang="en-GB" dirty="0" err="1"/>
              <a:t>meV</a:t>
            </a:r>
            <a:r>
              <a:rPr lang="en-GB" dirty="0"/>
              <a:t> in energy gain to -40 </a:t>
            </a:r>
            <a:r>
              <a:rPr lang="en-GB" dirty="0" err="1"/>
              <a:t>meV</a:t>
            </a:r>
            <a:r>
              <a:rPr lang="en-GB" dirty="0"/>
              <a:t> in energy loss</a:t>
            </a:r>
            <a:r>
              <a:rPr lang="en-GB" dirty="0" smtClean="0"/>
              <a:t>.]</a:t>
            </a:r>
            <a:endParaRPr lang="en-US" dirty="0"/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dirty="0"/>
              <a:t>MIRACLES shall </a:t>
            </a:r>
            <a:r>
              <a:rPr lang="en-GB" dirty="0" smtClean="0"/>
              <a:t>have </a:t>
            </a:r>
            <a:r>
              <a:rPr lang="en-GB" dirty="0"/>
              <a:t>spatial </a:t>
            </a:r>
            <a:r>
              <a:rPr lang="en-GB" b="1" dirty="0"/>
              <a:t>Q-resolution</a:t>
            </a:r>
            <a:r>
              <a:rPr lang="en-GB" dirty="0"/>
              <a:t> in the range of </a:t>
            </a:r>
            <a:r>
              <a:rPr lang="en-GB" b="1" dirty="0"/>
              <a:t>0.02 Å⁻¹ in forward and 0.1 Å⁻¹ in backscattering</a:t>
            </a:r>
            <a:r>
              <a:rPr lang="en-GB" dirty="0"/>
              <a:t>, </a:t>
            </a:r>
            <a:r>
              <a:rPr lang="en-GB" dirty="0" smtClean="0"/>
              <a:t>and </a:t>
            </a:r>
            <a:r>
              <a:rPr lang="en-GB" dirty="0"/>
              <a:t>allow the measurement of sample areas </a:t>
            </a:r>
            <a:r>
              <a:rPr lang="en-GB" dirty="0" smtClean="0"/>
              <a:t>&lt; 1x1 </a:t>
            </a:r>
            <a:r>
              <a:rPr lang="en-GB" dirty="0"/>
              <a:t>cm². </a:t>
            </a:r>
            <a:endParaRPr lang="en-US" dirty="0"/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dirty="0"/>
              <a:t>MIRACLES chopper cascade design shall allow for the selection of a </a:t>
            </a:r>
            <a:r>
              <a:rPr lang="en-GB" b="1" dirty="0"/>
              <a:t>well-defined wavelength band of approximately 1.7 Å</a:t>
            </a:r>
            <a:r>
              <a:rPr lang="en-GB" dirty="0"/>
              <a:t> width </a:t>
            </a:r>
            <a:r>
              <a:rPr lang="en-GB" dirty="0" err="1"/>
              <a:t>centered</a:t>
            </a:r>
            <a:r>
              <a:rPr lang="en-GB" dirty="0"/>
              <a:t> at any wavelength in the range of 2-20 Å, to allow the measurement of low-energy inelastic excitations. </a:t>
            </a:r>
            <a:endParaRPr lang="en-US" dirty="0"/>
          </a:p>
        </p:txBody>
      </p:sp>
      <p:sp>
        <p:nvSpPr>
          <p:cNvPr id="3" name="3 CuadroTexto"/>
          <p:cNvSpPr txBox="1"/>
          <p:nvPr/>
        </p:nvSpPr>
        <p:spPr>
          <a:xfrm>
            <a:off x="395536" y="404664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err="1" smtClean="0">
                <a:solidFill>
                  <a:schemeClr val="accent2">
                    <a:lumMod val="75000"/>
                  </a:schemeClr>
                </a:solidFill>
              </a:rPr>
              <a:t>Requirements</a:t>
            </a:r>
            <a:r>
              <a:rPr lang="es-ES_tradnl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ES_tradnl" sz="2800" dirty="0" err="1" smtClean="0">
                <a:solidFill>
                  <a:schemeClr val="accent2">
                    <a:lumMod val="75000"/>
                  </a:schemeClr>
                </a:solidFill>
              </a:rPr>
              <a:t>for</a:t>
            </a:r>
            <a:r>
              <a:rPr lang="es-ES_tradnl" sz="2800" dirty="0" smtClean="0">
                <a:solidFill>
                  <a:schemeClr val="accent2">
                    <a:lumMod val="75000"/>
                  </a:schemeClr>
                </a:solidFill>
              </a:rPr>
              <a:t> MIRACLES</a:t>
            </a:r>
            <a:endParaRPr lang="es-ES_tradnl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23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86" y="1268760"/>
            <a:ext cx="9270776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6"/>
            </a:pPr>
            <a:r>
              <a:rPr lang="en-GB" dirty="0" smtClean="0"/>
              <a:t>MIRACLES </a:t>
            </a:r>
            <a:r>
              <a:rPr lang="en-GB" dirty="0"/>
              <a:t>guide shall provide for </a:t>
            </a:r>
            <a:r>
              <a:rPr lang="en-GB" b="1" dirty="0"/>
              <a:t>upgrade avenues</a:t>
            </a:r>
            <a:r>
              <a:rPr lang="en-GB" dirty="0"/>
              <a:t> for the continuous development of the instrument include the incorporation of Si(311), which will enable covering an intermediate resolution and momentum transfer. </a:t>
            </a:r>
            <a:endParaRPr lang="en-US" dirty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6"/>
            </a:pPr>
            <a:r>
              <a:rPr lang="en-GB" dirty="0"/>
              <a:t>The system’s design shall provide the </a:t>
            </a:r>
            <a:r>
              <a:rPr lang="en-GB" b="1" dirty="0"/>
              <a:t>space and flexibility</a:t>
            </a:r>
            <a:r>
              <a:rPr lang="en-GB" dirty="0"/>
              <a:t> necessary to host and drive future developments in the neutron backscattering field. </a:t>
            </a:r>
            <a:endParaRPr lang="en-US" dirty="0"/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6"/>
            </a:pPr>
            <a:r>
              <a:rPr lang="en-GB" dirty="0" smtClean="0"/>
              <a:t>MIRACLES</a:t>
            </a:r>
            <a:r>
              <a:rPr lang="en-GB" dirty="0"/>
              <a:t>’ secondary spectrometer design shall facilitate the coverage of all surfaces with </a:t>
            </a:r>
            <a:r>
              <a:rPr lang="en-GB" b="1" dirty="0"/>
              <a:t>neutron absorbing materials </a:t>
            </a:r>
            <a:r>
              <a:rPr lang="en-GB" dirty="0"/>
              <a:t>such to allow for background suppression. Moreover, a </a:t>
            </a:r>
            <a:r>
              <a:rPr lang="en-GB" b="1" dirty="0"/>
              <a:t>collimator</a:t>
            </a:r>
            <a:r>
              <a:rPr lang="en-GB" dirty="0"/>
              <a:t> system shall suppress unwanted neutron scattering from the sample environment and a </a:t>
            </a:r>
            <a:r>
              <a:rPr lang="en-GB" b="1" dirty="0"/>
              <a:t>Be Filter </a:t>
            </a:r>
            <a:r>
              <a:rPr lang="en-GB" dirty="0"/>
              <a:t>will remove higher order contamination and contribute to a cleaner background and improved signal to noise ratio. </a:t>
            </a:r>
            <a:endParaRPr lang="en-US" dirty="0"/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6"/>
            </a:pPr>
            <a:r>
              <a:rPr lang="en-GB" dirty="0"/>
              <a:t>MIRACLES </a:t>
            </a:r>
            <a:r>
              <a:rPr lang="en-GB" b="1" dirty="0"/>
              <a:t>sample environment </a:t>
            </a:r>
            <a:r>
              <a:rPr lang="en-GB" dirty="0"/>
              <a:t>capabilities shall provide for the wide range of scientific cases covered by MIRACLES that range from magnetic systems to life science.</a:t>
            </a:r>
            <a:endParaRPr lang="en-US" dirty="0"/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6"/>
            </a:pPr>
            <a:r>
              <a:rPr lang="en-GB" dirty="0" smtClean="0"/>
              <a:t>MIRACLES </a:t>
            </a:r>
            <a:r>
              <a:rPr lang="en-GB" dirty="0"/>
              <a:t>should serve the user and science and </a:t>
            </a:r>
            <a:r>
              <a:rPr lang="en-GB" b="1" dirty="0"/>
              <a:t>instrumental development program without interruptions</a:t>
            </a:r>
            <a:r>
              <a:rPr lang="en-GB" dirty="0"/>
              <a:t> during source operations. </a:t>
            </a:r>
            <a:endParaRPr lang="en-US" dirty="0"/>
          </a:p>
        </p:txBody>
      </p:sp>
      <p:sp>
        <p:nvSpPr>
          <p:cNvPr id="3" name="3 CuadroTexto"/>
          <p:cNvSpPr txBox="1"/>
          <p:nvPr/>
        </p:nvSpPr>
        <p:spPr>
          <a:xfrm>
            <a:off x="395536" y="404664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err="1" smtClean="0">
                <a:solidFill>
                  <a:schemeClr val="accent2">
                    <a:lumMod val="75000"/>
                  </a:schemeClr>
                </a:solidFill>
              </a:rPr>
              <a:t>Requirements</a:t>
            </a:r>
            <a:r>
              <a:rPr lang="es-ES_tradnl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ES_tradnl" sz="2800" dirty="0" err="1" smtClean="0">
                <a:solidFill>
                  <a:schemeClr val="accent2">
                    <a:lumMod val="75000"/>
                  </a:schemeClr>
                </a:solidFill>
              </a:rPr>
              <a:t>for</a:t>
            </a:r>
            <a:r>
              <a:rPr lang="es-ES_tradnl" sz="2800" dirty="0" smtClean="0">
                <a:solidFill>
                  <a:schemeClr val="accent2">
                    <a:lumMod val="75000"/>
                  </a:schemeClr>
                </a:solidFill>
              </a:rPr>
              <a:t> MIRACLES</a:t>
            </a:r>
            <a:endParaRPr lang="es-ES_tradnl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2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008807"/>
              </p:ext>
            </p:extLst>
          </p:nvPr>
        </p:nvGraphicFramePr>
        <p:xfrm>
          <a:off x="779681" y="1700808"/>
          <a:ext cx="7440622" cy="420996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84175"/>
                <a:gridCol w="1512168"/>
                <a:gridCol w="1584176"/>
                <a:gridCol w="1343741"/>
                <a:gridCol w="1416362"/>
              </a:tblGrid>
              <a:tr h="109646">
                <a:tc>
                  <a:txBody>
                    <a:bodyPr/>
                    <a:lstStyle/>
                    <a:p>
                      <a:pPr algn="ctr" rtl="0" fontAlgn="b"/>
                      <a:endParaRPr lang="en-US" sz="1800" dirty="0">
                        <a:effectLst/>
                      </a:endParaRPr>
                    </a:p>
                  </a:txBody>
                  <a:tcPr marL="7931" marR="7931" marT="5287" marB="5287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dirty="0">
                          <a:effectLst/>
                        </a:rPr>
                        <a:t>BASIS</a:t>
                      </a:r>
                      <a:endParaRPr lang="en-US" sz="2400" b="1" dirty="0">
                        <a:solidFill>
                          <a:srgbClr val="4A86E8"/>
                        </a:solidFill>
                        <a:effectLst/>
                      </a:endParaRPr>
                    </a:p>
                  </a:txBody>
                  <a:tcPr marL="7931" marR="7931" marT="5287" marB="5287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dirty="0">
                          <a:effectLst/>
                        </a:rPr>
                        <a:t>OSIRIS</a:t>
                      </a:r>
                      <a:endParaRPr lang="en-US" sz="2400" b="1" dirty="0">
                        <a:solidFill>
                          <a:srgbClr val="4A86E8"/>
                        </a:solidFill>
                        <a:effectLst/>
                      </a:endParaRPr>
                    </a:p>
                  </a:txBody>
                  <a:tcPr marL="7931" marR="7931" marT="5287" marB="5287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dirty="0">
                          <a:effectLst/>
                        </a:rPr>
                        <a:t>DNA</a:t>
                      </a:r>
                      <a:endParaRPr lang="en-US" sz="2400" b="1" dirty="0">
                        <a:solidFill>
                          <a:srgbClr val="4A86E8"/>
                        </a:solidFill>
                        <a:effectLst/>
                      </a:endParaRPr>
                    </a:p>
                  </a:txBody>
                  <a:tcPr marL="7931" marR="7931" marT="5287" marB="5287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dirty="0">
                          <a:effectLst/>
                        </a:rPr>
                        <a:t>MIRACLES</a:t>
                      </a:r>
                      <a:endParaRPr lang="en-US" sz="2400" b="1" dirty="0">
                        <a:solidFill>
                          <a:srgbClr val="4A86E8"/>
                        </a:solidFill>
                        <a:effectLst/>
                      </a:endParaRPr>
                    </a:p>
                  </a:txBody>
                  <a:tcPr marL="7931" marR="7931" marT="5287" marB="5287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059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>
                          <a:effectLst/>
                        </a:rPr>
                        <a:t>Facility</a:t>
                      </a:r>
                    </a:p>
                  </a:txBody>
                  <a:tcPr marL="7931" marR="7931" marT="5287" marB="5287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dirty="0">
                          <a:effectLst/>
                        </a:rPr>
                        <a:t>Pulsed </a:t>
                      </a:r>
                      <a:r>
                        <a:rPr lang="en-US" sz="1800" dirty="0" smtClean="0">
                          <a:effectLst/>
                        </a:rPr>
                        <a:t>Source</a:t>
                      </a:r>
                      <a:endParaRPr lang="en-US" sz="1800" dirty="0">
                        <a:effectLst/>
                      </a:endParaRPr>
                    </a:p>
                  </a:txBody>
                  <a:tcPr marL="7931" marR="7931" marT="5287" marB="5287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 smtClean="0">
                          <a:effectLst/>
                        </a:rPr>
                        <a:t>Pulsed Source</a:t>
                      </a:r>
                      <a:endParaRPr lang="en-US" sz="1800" dirty="0">
                        <a:effectLst/>
                      </a:endParaRPr>
                    </a:p>
                  </a:txBody>
                  <a:tcPr marL="7931" marR="7931" marT="5287" marB="5287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dirty="0" smtClean="0">
                          <a:effectLst/>
                        </a:rPr>
                        <a:t>Pulsed Source</a:t>
                      </a:r>
                      <a:endParaRPr lang="en-US" sz="1800" dirty="0">
                        <a:effectLst/>
                      </a:endParaRPr>
                    </a:p>
                  </a:txBody>
                  <a:tcPr marL="7931" marR="7931" marT="5287" marB="5287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dirty="0">
                          <a:effectLst/>
                        </a:rPr>
                        <a:t>Pulsed </a:t>
                      </a:r>
                      <a:r>
                        <a:rPr lang="en-US" sz="1800" dirty="0" smtClean="0">
                          <a:effectLst/>
                        </a:rPr>
                        <a:t>Source</a:t>
                      </a:r>
                      <a:endParaRPr lang="en-US" sz="1800" dirty="0">
                        <a:effectLst/>
                      </a:endParaRPr>
                    </a:p>
                  </a:txBody>
                  <a:tcPr marL="7931" marR="7931" marT="5287" marB="5287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0964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dirty="0">
                          <a:effectLst/>
                        </a:rPr>
                        <a:t>Energy Transfer Range</a:t>
                      </a:r>
                    </a:p>
                  </a:txBody>
                  <a:tcPr marL="7931" marR="7931" marT="5287" marB="5287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dirty="0">
                          <a:effectLst/>
                        </a:rPr>
                        <a:t>± 200 μ</a:t>
                      </a:r>
                      <a:r>
                        <a:rPr lang="en-US" sz="1400" dirty="0">
                          <a:effectLst/>
                        </a:rPr>
                        <a:t>eV</a:t>
                      </a:r>
                    </a:p>
                  </a:txBody>
                  <a:tcPr marL="7931" marR="7931" marT="5287" marB="5287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>
                          <a:effectLst/>
                        </a:rPr>
                        <a:t>15 meV</a:t>
                      </a:r>
                    </a:p>
                  </a:txBody>
                  <a:tcPr marL="7931" marR="7931" marT="5287" marB="5287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400">
                          <a:effectLst/>
                        </a:rPr>
                        <a:t>± 600 μ</a:t>
                      </a:r>
                      <a:r>
                        <a:rPr lang="en-US" sz="1400">
                          <a:effectLst/>
                        </a:rPr>
                        <a:t>eV</a:t>
                      </a:r>
                    </a:p>
                  </a:txBody>
                  <a:tcPr marL="7931" marR="7931" marT="5287" marB="5287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dirty="0">
                          <a:effectLst/>
                        </a:rPr>
                        <a:t>± 600 μ</a:t>
                      </a:r>
                      <a:r>
                        <a:rPr lang="en-US" sz="1400" dirty="0">
                          <a:effectLst/>
                        </a:rPr>
                        <a:t>eV</a:t>
                      </a:r>
                    </a:p>
                  </a:txBody>
                  <a:tcPr marL="7931" marR="7931" marT="5287" marB="5287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059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dirty="0">
                          <a:effectLst/>
                        </a:rPr>
                        <a:t>Q-range</a:t>
                      </a:r>
                    </a:p>
                  </a:txBody>
                  <a:tcPr marL="7931" marR="7931" marT="5287" marB="5287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400" dirty="0">
                          <a:effectLst/>
                        </a:rPr>
                        <a:t>0.2 Å⁻¹ &lt; Q &lt; 2.0 Å⁻¹</a:t>
                      </a:r>
                    </a:p>
                  </a:txBody>
                  <a:tcPr marL="7931" marR="7931" marT="5287" marB="5287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effectLst/>
                        </a:rPr>
                        <a:t>PG002: 0.18-1.8 Å⁻¹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PG004: 0.37 - 3.6 Å⁻¹</a:t>
                      </a:r>
                    </a:p>
                  </a:txBody>
                  <a:tcPr marL="7931" marR="7931" marT="5287" marB="5287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>
                          <a:effectLst/>
                        </a:rPr>
                        <a:t>0.08 - 1.98 Å⁻¹</a:t>
                      </a:r>
                    </a:p>
                  </a:txBody>
                  <a:tcPr marL="7931" marR="7931" marT="5287" marB="5287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dirty="0" smtClean="0">
                          <a:effectLst/>
                        </a:rPr>
                        <a:t>Si(111): 0.2 </a:t>
                      </a:r>
                      <a:r>
                        <a:rPr lang="en-US" sz="1400" dirty="0">
                          <a:effectLst/>
                        </a:rPr>
                        <a:t>- </a:t>
                      </a:r>
                      <a:r>
                        <a:rPr lang="en-US" sz="1400" dirty="0" smtClean="0">
                          <a:effectLst/>
                        </a:rPr>
                        <a:t>2 </a:t>
                      </a:r>
                      <a:r>
                        <a:rPr lang="en-US" sz="1400" dirty="0">
                          <a:effectLst/>
                        </a:rPr>
                        <a:t>Å⁻</a:t>
                      </a:r>
                      <a:r>
                        <a:rPr lang="en-US" sz="1400" dirty="0" smtClean="0">
                          <a:effectLst/>
                        </a:rPr>
                        <a:t>¹</a:t>
                      </a:r>
                    </a:p>
                  </a:txBody>
                  <a:tcPr marL="7931" marR="7931" marT="5287" marB="5287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984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>
                          <a:effectLst/>
                        </a:rPr>
                        <a:t>Dynamic range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931" marR="7931" marT="5287" marB="5287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effectLst/>
                        </a:rPr>
                        <a:t>0.5 Å</a:t>
                      </a:r>
                    </a:p>
                  </a:txBody>
                  <a:tcPr marL="7931" marR="7931" marT="5287" marB="5287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dirty="0">
                          <a:effectLst/>
                        </a:rPr>
                        <a:t>PG002: -0.4 </a:t>
                      </a:r>
                      <a:r>
                        <a:rPr lang="en-US" sz="1400" dirty="0" smtClean="0">
                          <a:effectLst/>
                        </a:rPr>
                        <a:t>-0.4 </a:t>
                      </a:r>
                      <a:r>
                        <a:rPr lang="en-US" sz="1400" dirty="0" err="1">
                          <a:effectLst/>
                        </a:rPr>
                        <a:t>meV</a:t>
                      </a:r>
                      <a:r>
                        <a:rPr lang="en-US" sz="1400" dirty="0">
                          <a:effectLst/>
                        </a:rPr>
                        <a:t/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PG004: -3.5 </a:t>
                      </a:r>
                      <a:r>
                        <a:rPr lang="en-US" sz="1400" dirty="0" smtClean="0">
                          <a:effectLst/>
                        </a:rPr>
                        <a:t>-4 </a:t>
                      </a:r>
                      <a:r>
                        <a:rPr lang="en-US" sz="1400" dirty="0" err="1">
                          <a:effectLst/>
                        </a:rPr>
                        <a:t>meV</a:t>
                      </a:r>
                      <a:endParaRPr lang="en-US" sz="1400" dirty="0">
                        <a:effectLst/>
                      </a:endParaRPr>
                    </a:p>
                  </a:txBody>
                  <a:tcPr marL="7931" marR="7931" marT="5287" marB="5287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>
                          <a:effectLst/>
                        </a:rPr>
                        <a:t>1 - 2.5 Å</a:t>
                      </a:r>
                    </a:p>
                  </a:txBody>
                  <a:tcPr marL="7931" marR="7931" marT="5287" marB="5287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dirty="0" smtClean="0">
                          <a:effectLst/>
                        </a:rPr>
                        <a:t>1.6Å</a:t>
                      </a:r>
                      <a:endParaRPr lang="en-US" sz="1400" dirty="0">
                        <a:effectLst/>
                      </a:endParaRPr>
                    </a:p>
                  </a:txBody>
                  <a:tcPr marL="7931" marR="7931" marT="5287" marB="5287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0964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dirty="0" err="1" smtClean="0">
                          <a:effectLst/>
                        </a:rPr>
                        <a:t>nBS</a:t>
                      </a:r>
                      <a:r>
                        <a:rPr lang="en-US" sz="1800" dirty="0" smtClean="0">
                          <a:effectLst/>
                        </a:rPr>
                        <a:t> Bragg Angle</a:t>
                      </a:r>
                      <a:endParaRPr lang="en-US" sz="1800" dirty="0">
                        <a:effectLst/>
                      </a:endParaRPr>
                    </a:p>
                  </a:txBody>
                  <a:tcPr marL="7931" marR="7931" marT="5287" marB="5287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>
                          <a:effectLst/>
                        </a:rPr>
                        <a:t>88º</a:t>
                      </a:r>
                    </a:p>
                  </a:txBody>
                  <a:tcPr marL="7931" marR="7931" marT="5287" marB="5287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>
                          <a:effectLst/>
                        </a:rPr>
                        <a:t>85º</a:t>
                      </a:r>
                    </a:p>
                  </a:txBody>
                  <a:tcPr marL="7931" marR="7931" marT="5287" marB="5287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>
                          <a:effectLst/>
                        </a:rPr>
                        <a:t>87.5º</a:t>
                      </a:r>
                    </a:p>
                  </a:txBody>
                  <a:tcPr marL="7931" marR="7931" marT="5287" marB="5287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 smtClean="0">
                          <a:effectLst/>
                        </a:rPr>
                        <a:t>88º</a:t>
                      </a:r>
                      <a:endParaRPr lang="en-US" sz="1800" dirty="0">
                        <a:effectLst/>
                      </a:endParaRPr>
                    </a:p>
                  </a:txBody>
                  <a:tcPr marL="7931" marR="7931" marT="5287" marB="5287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0964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>
                          <a:effectLst/>
                        </a:rPr>
                        <a:t>Collimation</a:t>
                      </a:r>
                    </a:p>
                  </a:txBody>
                  <a:tcPr marL="7931" marR="7931" marT="5287" marB="5287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>
                          <a:effectLst/>
                        </a:rPr>
                        <a:t>Radial Collimator</a:t>
                      </a:r>
                    </a:p>
                  </a:txBody>
                  <a:tcPr marL="7931" marR="7931" marT="5287" marB="5287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>
                          <a:effectLst/>
                        </a:rPr>
                        <a:t>Radial Collimator</a:t>
                      </a:r>
                    </a:p>
                  </a:txBody>
                  <a:tcPr marL="7931" marR="7931" marT="5287" marB="5287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>
                          <a:effectLst/>
                        </a:rPr>
                        <a:t>No</a:t>
                      </a:r>
                    </a:p>
                  </a:txBody>
                  <a:tcPr marL="7931" marR="7931" marT="5287" marB="5287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>
                          <a:effectLst/>
                        </a:rPr>
                        <a:t>Radial collimator</a:t>
                      </a:r>
                    </a:p>
                  </a:txBody>
                  <a:tcPr marL="7931" marR="7931" marT="5287" marB="5287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0964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>
                          <a:effectLst/>
                        </a:rPr>
                        <a:t>Filter</a:t>
                      </a:r>
                    </a:p>
                  </a:txBody>
                  <a:tcPr marL="7931" marR="7931" marT="5287" marB="5287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>
                          <a:effectLst/>
                        </a:rPr>
                        <a:t>No</a:t>
                      </a:r>
                    </a:p>
                  </a:txBody>
                  <a:tcPr marL="7931" marR="7931" marT="5287" marB="5287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 smtClean="0">
                          <a:effectLst/>
                        </a:rPr>
                        <a:t>Be</a:t>
                      </a:r>
                      <a:r>
                        <a:rPr lang="en-US" sz="1800" baseline="0" dirty="0" smtClean="0">
                          <a:effectLst/>
                        </a:rPr>
                        <a:t> </a:t>
                      </a:r>
                      <a:r>
                        <a:rPr lang="en-US" sz="1800" dirty="0" smtClean="0">
                          <a:effectLst/>
                        </a:rPr>
                        <a:t>Filter</a:t>
                      </a:r>
                      <a:endParaRPr lang="en-US" sz="1800" dirty="0">
                        <a:effectLst/>
                      </a:endParaRPr>
                    </a:p>
                  </a:txBody>
                  <a:tcPr marL="7931" marR="7931" marT="5287" marB="5287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>
                          <a:effectLst/>
                        </a:rPr>
                        <a:t>No</a:t>
                      </a:r>
                    </a:p>
                  </a:txBody>
                  <a:tcPr marL="7931" marR="7931" marT="5287" marB="5287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 smtClean="0">
                          <a:effectLst/>
                        </a:rPr>
                        <a:t>Be </a:t>
                      </a:r>
                      <a:r>
                        <a:rPr lang="en-US" sz="1800" dirty="0">
                          <a:effectLst/>
                        </a:rPr>
                        <a:t>filter</a:t>
                      </a:r>
                    </a:p>
                  </a:txBody>
                  <a:tcPr marL="7931" marR="7931" marT="5287" marB="5287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0593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Secondary Spectrometer</a:t>
                      </a:r>
                    </a:p>
                    <a:p>
                      <a:pPr algn="ctr" rtl="0" fontAlgn="ctr"/>
                      <a:r>
                        <a:rPr lang="en-US" sz="1800" dirty="0" smtClean="0">
                          <a:effectLst/>
                        </a:rPr>
                        <a:t>Angular Coverage [</a:t>
                      </a:r>
                      <a:r>
                        <a:rPr lang="en-US" sz="1800" dirty="0" err="1" smtClean="0">
                          <a:effectLst/>
                        </a:rPr>
                        <a:t>deg</a:t>
                      </a:r>
                      <a:r>
                        <a:rPr lang="en-US" sz="1800" dirty="0" smtClean="0">
                          <a:effectLst/>
                        </a:rPr>
                        <a:t>]</a:t>
                      </a:r>
                      <a:endParaRPr lang="en-US" sz="1800" b="0" dirty="0">
                        <a:effectLst/>
                      </a:endParaRPr>
                    </a:p>
                  </a:txBody>
                  <a:tcPr marL="7931" marR="7931" marT="5287" marB="5287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>
                          <a:effectLst/>
                        </a:rPr>
                        <a:t>150º</a:t>
                      </a:r>
                      <a:endParaRPr lang="en-US" sz="18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31" marR="7931" marT="5287" marB="528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137º</a:t>
                      </a:r>
                      <a:endParaRPr lang="en-US" sz="1800" b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31" marR="7931" marT="5287" marB="528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156º</a:t>
                      </a:r>
                      <a:endParaRPr lang="en-US" sz="1800" b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31" marR="7931" marT="5287" marB="528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150º</a:t>
                      </a:r>
                      <a:endParaRPr lang="en-US" sz="1800" b="0" i="1" dirty="0">
                        <a:effectLst/>
                      </a:endParaRPr>
                    </a:p>
                  </a:txBody>
                  <a:tcPr marL="7931" marR="7931" marT="5287" marB="5287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3 CuadroTexto"/>
          <p:cNvSpPr txBox="1"/>
          <p:nvPr/>
        </p:nvSpPr>
        <p:spPr>
          <a:xfrm>
            <a:off x="395536" y="404664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err="1" smtClean="0">
                <a:solidFill>
                  <a:schemeClr val="accent2">
                    <a:lumMod val="75000"/>
                  </a:schemeClr>
                </a:solidFill>
              </a:rPr>
              <a:t>Benchmark</a:t>
            </a:r>
            <a:r>
              <a:rPr lang="es-ES" sz="2800" dirty="0" smtClean="0">
                <a:solidFill>
                  <a:schemeClr val="accent2">
                    <a:lumMod val="75000"/>
                  </a:schemeClr>
                </a:solidFill>
              </a:rPr>
              <a:t>: BS </a:t>
            </a:r>
            <a:r>
              <a:rPr lang="es-ES" sz="2800" dirty="0" err="1" smtClean="0">
                <a:solidFill>
                  <a:schemeClr val="accent2">
                    <a:lumMod val="75000"/>
                  </a:schemeClr>
                </a:solidFill>
              </a:rPr>
              <a:t>spectrometers</a:t>
            </a:r>
            <a:r>
              <a:rPr lang="es-ES" sz="2800" dirty="0" smtClean="0">
                <a:solidFill>
                  <a:schemeClr val="accent2">
                    <a:lumMod val="75000"/>
                  </a:schemeClr>
                </a:solidFill>
              </a:rPr>
              <a:t> in </a:t>
            </a:r>
            <a:r>
              <a:rPr lang="es-ES" sz="2800" dirty="0" err="1" smtClean="0">
                <a:solidFill>
                  <a:schemeClr val="accent2">
                    <a:lumMod val="75000"/>
                  </a:schemeClr>
                </a:solidFill>
              </a:rPr>
              <a:t>pulsed</a:t>
            </a:r>
            <a:r>
              <a:rPr lang="es-ES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ES" sz="2800" dirty="0" err="1" smtClean="0">
                <a:solidFill>
                  <a:schemeClr val="accent2">
                    <a:lumMod val="75000"/>
                  </a:schemeClr>
                </a:solidFill>
              </a:rPr>
              <a:t>sources</a:t>
            </a:r>
            <a:endParaRPr lang="es-ES_tradnl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08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404664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err="1" smtClean="0">
                <a:solidFill>
                  <a:schemeClr val="accent2">
                    <a:lumMod val="75000"/>
                  </a:schemeClr>
                </a:solidFill>
              </a:rPr>
              <a:t>Draft</a:t>
            </a:r>
            <a:r>
              <a:rPr lang="es-ES_tradnl" sz="2800" dirty="0" smtClean="0">
                <a:solidFill>
                  <a:schemeClr val="accent2">
                    <a:lumMod val="75000"/>
                  </a:schemeClr>
                </a:solidFill>
              </a:rPr>
              <a:t> Project </a:t>
            </a:r>
            <a:r>
              <a:rPr lang="es-ES_tradnl" sz="2800" dirty="0" err="1" smtClean="0">
                <a:solidFill>
                  <a:schemeClr val="accent2">
                    <a:lumMod val="75000"/>
                  </a:schemeClr>
                </a:solidFill>
              </a:rPr>
              <a:t>Timeline</a:t>
            </a:r>
            <a:endParaRPr lang="es-ES_tradnl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5496" y="1170944"/>
            <a:ext cx="8892688" cy="375377"/>
            <a:chOff x="395536" y="1170944"/>
            <a:chExt cx="8892688" cy="375377"/>
          </a:xfrm>
        </p:grpSpPr>
        <p:grpSp>
          <p:nvGrpSpPr>
            <p:cNvPr id="6" name="Group 5"/>
            <p:cNvGrpSpPr/>
            <p:nvPr/>
          </p:nvGrpSpPr>
          <p:grpSpPr>
            <a:xfrm>
              <a:off x="395536" y="1173880"/>
              <a:ext cx="1764096" cy="370800"/>
              <a:chOff x="2439568" y="1173880"/>
              <a:chExt cx="1764096" cy="37080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2439568" y="1173880"/>
                <a:ext cx="900000" cy="37080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s-ES" dirty="0" smtClean="0"/>
                  <a:t>2016</a:t>
                </a:r>
                <a:endParaRPr lang="en-US" dirty="0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3303664" y="1173880"/>
                <a:ext cx="900000" cy="369332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s-ES" dirty="0" smtClean="0"/>
                  <a:t>2017</a:t>
                </a:r>
                <a:endParaRPr lang="en-US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3023728" y="1173880"/>
              <a:ext cx="2698178" cy="372268"/>
              <a:chOff x="1791816" y="1173880"/>
              <a:chExt cx="2698178" cy="372268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1791816" y="1175348"/>
                <a:ext cx="900000" cy="37080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s-ES" dirty="0" smtClean="0"/>
                  <a:t>2019</a:t>
                </a:r>
                <a:endParaRPr lang="en-US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691816" y="1176816"/>
                <a:ext cx="900000" cy="369332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s-ES" dirty="0" smtClean="0"/>
                  <a:t>2020</a:t>
                </a:r>
                <a:endParaRPr lang="en-US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589994" y="1173880"/>
                <a:ext cx="900000" cy="369332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s-ES" dirty="0" smtClean="0"/>
                  <a:t>2021</a:t>
                </a:r>
                <a:endParaRPr lang="en-US" dirty="0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5721906" y="1170944"/>
              <a:ext cx="2666318" cy="375377"/>
              <a:chOff x="1573370" y="1172412"/>
              <a:chExt cx="2666318" cy="375377"/>
            </a:xfrm>
          </p:grpSpPr>
          <p:sp>
            <p:nvSpPr>
              <p:cNvPr id="15" name="TextBox 14"/>
              <p:cNvSpPr txBox="1"/>
              <p:nvPr/>
            </p:nvSpPr>
            <p:spPr>
              <a:xfrm>
                <a:off x="1573370" y="1172412"/>
                <a:ext cx="900000" cy="37080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s-ES" dirty="0" smtClean="0"/>
                  <a:t>2022</a:t>
                </a:r>
                <a:endParaRPr lang="en-US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439688" y="1178284"/>
                <a:ext cx="900000" cy="369332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s-ES" dirty="0" smtClean="0"/>
                  <a:t>2023</a:t>
                </a:r>
                <a:endParaRPr lang="en-US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339688" y="1178457"/>
                <a:ext cx="900000" cy="369332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s-ES" dirty="0" smtClean="0"/>
                  <a:t>2024</a:t>
                </a:r>
                <a:endParaRPr lang="en-US" dirty="0"/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8388224" y="1172412"/>
              <a:ext cx="900000" cy="370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ES" dirty="0" smtClean="0"/>
                <a:t>2025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123728" y="1175348"/>
              <a:ext cx="900000" cy="36933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ES" dirty="0" smtClean="0"/>
                <a:t>2018</a:t>
              </a:r>
              <a:endParaRPr lang="en-US" dirty="0"/>
            </a:p>
          </p:txBody>
        </p:sp>
      </p:grpSp>
      <p:cxnSp>
        <p:nvCxnSpPr>
          <p:cNvPr id="24" name="Straight Connector 23"/>
          <p:cNvCxnSpPr>
            <a:stCxn id="7" idx="2"/>
          </p:cNvCxnSpPr>
          <p:nvPr/>
        </p:nvCxnSpPr>
        <p:spPr>
          <a:xfrm>
            <a:off x="1349592" y="1543212"/>
            <a:ext cx="0" cy="476610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563688" y="1546321"/>
            <a:ext cx="0" cy="476610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361866" y="1541744"/>
            <a:ext cx="0" cy="476610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128184" y="1541744"/>
            <a:ext cx="0" cy="476610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8532440" y="1544680"/>
            <a:ext cx="0" cy="476610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entagon 2"/>
          <p:cNvSpPr/>
          <p:nvPr/>
        </p:nvSpPr>
        <p:spPr>
          <a:xfrm>
            <a:off x="35496" y="1628800"/>
            <a:ext cx="1368000" cy="756000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600" b="1" dirty="0" err="1" smtClean="0"/>
              <a:t>Phase</a:t>
            </a:r>
            <a:r>
              <a:rPr lang="es-ES" sz="1600" b="1" dirty="0" smtClean="0"/>
              <a:t> 1: </a:t>
            </a:r>
          </a:p>
          <a:p>
            <a:r>
              <a:rPr lang="es-ES" sz="1600" dirty="0" err="1" smtClean="0"/>
              <a:t>Preliminary</a:t>
            </a:r>
            <a:r>
              <a:rPr lang="es-ES" sz="1600" dirty="0" smtClean="0"/>
              <a:t> </a:t>
            </a:r>
            <a:r>
              <a:rPr lang="es-ES" sz="1600" dirty="0" err="1" smtClean="0"/>
              <a:t>Design</a:t>
            </a:r>
            <a:endParaRPr lang="en-US" sz="1600" dirty="0"/>
          </a:p>
        </p:txBody>
      </p:sp>
      <p:sp>
        <p:nvSpPr>
          <p:cNvPr id="19" name="Pentagon 18"/>
          <p:cNvSpPr/>
          <p:nvPr/>
        </p:nvSpPr>
        <p:spPr>
          <a:xfrm>
            <a:off x="1331640" y="2276872"/>
            <a:ext cx="2232000" cy="648000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600" b="1" dirty="0" err="1" smtClean="0"/>
              <a:t>Phase</a:t>
            </a:r>
            <a:r>
              <a:rPr lang="es-ES" sz="1600" b="1" dirty="0" smtClean="0"/>
              <a:t> 2: </a:t>
            </a:r>
          </a:p>
          <a:p>
            <a:r>
              <a:rPr lang="es-ES" sz="1600" dirty="0" err="1" smtClean="0"/>
              <a:t>Detailed</a:t>
            </a:r>
            <a:r>
              <a:rPr lang="es-ES" sz="1600" dirty="0" smtClean="0"/>
              <a:t> </a:t>
            </a:r>
            <a:r>
              <a:rPr lang="es-ES" sz="1600" dirty="0" err="1" smtClean="0"/>
              <a:t>Design</a:t>
            </a:r>
            <a:endParaRPr lang="en-US" sz="1600" dirty="0"/>
          </a:p>
        </p:txBody>
      </p:sp>
      <p:sp>
        <p:nvSpPr>
          <p:cNvPr id="20" name="Pentagon 19"/>
          <p:cNvSpPr/>
          <p:nvPr/>
        </p:nvSpPr>
        <p:spPr>
          <a:xfrm>
            <a:off x="3528088" y="2853056"/>
            <a:ext cx="1836000" cy="1080000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600" b="1" dirty="0" err="1" smtClean="0"/>
              <a:t>Phase</a:t>
            </a:r>
            <a:r>
              <a:rPr lang="es-ES" sz="1600" b="1" dirty="0" smtClean="0"/>
              <a:t> 3: </a:t>
            </a:r>
          </a:p>
          <a:p>
            <a:r>
              <a:rPr lang="es-ES" sz="1600" dirty="0" err="1" smtClean="0"/>
              <a:t>Manufacturing</a:t>
            </a:r>
            <a:r>
              <a:rPr lang="es-ES" sz="1600" dirty="0" smtClean="0"/>
              <a:t> and </a:t>
            </a:r>
            <a:r>
              <a:rPr lang="es-ES" sz="1600" dirty="0" err="1" smtClean="0"/>
              <a:t>Procurement</a:t>
            </a:r>
            <a:endParaRPr lang="en-US" sz="1600" dirty="0"/>
          </a:p>
        </p:txBody>
      </p:sp>
      <p:sp>
        <p:nvSpPr>
          <p:cNvPr id="21" name="Pentagon 20"/>
          <p:cNvSpPr/>
          <p:nvPr/>
        </p:nvSpPr>
        <p:spPr>
          <a:xfrm>
            <a:off x="5338122" y="3789040"/>
            <a:ext cx="1836000" cy="720000"/>
          </a:xfrm>
          <a:prstGeom prst="homePlat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600" b="1" dirty="0" err="1" smtClean="0"/>
              <a:t>Phase</a:t>
            </a:r>
            <a:r>
              <a:rPr lang="es-ES" sz="1600" b="1" dirty="0" smtClean="0"/>
              <a:t> 4: </a:t>
            </a:r>
          </a:p>
          <a:p>
            <a:r>
              <a:rPr lang="es-ES" sz="1600" dirty="0" err="1" smtClean="0"/>
              <a:t>Installation</a:t>
            </a:r>
            <a:r>
              <a:rPr lang="es-ES" sz="1600" dirty="0" smtClean="0"/>
              <a:t> and </a:t>
            </a:r>
            <a:r>
              <a:rPr lang="es-ES" sz="1600" dirty="0" err="1" smtClean="0"/>
              <a:t>Integration</a:t>
            </a:r>
            <a:endParaRPr lang="en-US" sz="1600" dirty="0"/>
          </a:p>
        </p:txBody>
      </p:sp>
      <p:sp>
        <p:nvSpPr>
          <p:cNvPr id="29" name="Pentagon 28"/>
          <p:cNvSpPr/>
          <p:nvPr/>
        </p:nvSpPr>
        <p:spPr>
          <a:xfrm>
            <a:off x="7092280" y="4365104"/>
            <a:ext cx="1656000" cy="7560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600" b="1" dirty="0" err="1" smtClean="0"/>
              <a:t>Phase</a:t>
            </a:r>
            <a:r>
              <a:rPr lang="es-ES" sz="1600" b="1" dirty="0" smtClean="0"/>
              <a:t> 5: </a:t>
            </a:r>
          </a:p>
          <a:p>
            <a:r>
              <a:rPr lang="es-ES" sz="1600" dirty="0" err="1" smtClean="0"/>
              <a:t>Commissioning</a:t>
            </a:r>
            <a:endParaRPr lang="en-US" sz="1600" dirty="0"/>
          </a:p>
        </p:txBody>
      </p:sp>
      <p:sp>
        <p:nvSpPr>
          <p:cNvPr id="31" name="Pentagon 30"/>
          <p:cNvSpPr/>
          <p:nvPr/>
        </p:nvSpPr>
        <p:spPr>
          <a:xfrm>
            <a:off x="8460432" y="5085184"/>
            <a:ext cx="756000" cy="756000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200" b="1" dirty="0" err="1" smtClean="0"/>
              <a:t>Phase</a:t>
            </a:r>
            <a:r>
              <a:rPr lang="es-ES" sz="1200" b="1" dirty="0" smtClean="0"/>
              <a:t> 6: </a:t>
            </a:r>
          </a:p>
          <a:p>
            <a:r>
              <a:rPr lang="es-ES" sz="1200" dirty="0" err="1" smtClean="0"/>
              <a:t>Users</a:t>
            </a:r>
            <a:r>
              <a:rPr lang="es-ES" sz="1200" dirty="0" smtClean="0"/>
              <a:t> </a:t>
            </a:r>
            <a:endParaRPr lang="en-US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809592" y="5949280"/>
            <a:ext cx="1080000" cy="5847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600" b="1" dirty="0" err="1" smtClean="0"/>
              <a:t>Tollgate</a:t>
            </a:r>
            <a:r>
              <a:rPr lang="es-ES" sz="1600" b="1" dirty="0" smtClean="0"/>
              <a:t> 2: </a:t>
            </a:r>
          </a:p>
          <a:p>
            <a:pPr algn="ctr"/>
            <a:r>
              <a:rPr lang="es-ES" sz="1600" b="1" dirty="0" smtClean="0"/>
              <a:t>PDR</a:t>
            </a:r>
            <a:endParaRPr lang="en-US" sz="16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3023888" y="5949280"/>
            <a:ext cx="1080000" cy="5847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600" b="1" dirty="0" err="1" smtClean="0"/>
              <a:t>Tollgate</a:t>
            </a:r>
            <a:r>
              <a:rPr lang="es-ES" sz="1600" b="1" dirty="0" smtClean="0"/>
              <a:t> 3: </a:t>
            </a:r>
          </a:p>
          <a:p>
            <a:pPr algn="ctr"/>
            <a:r>
              <a:rPr lang="es-ES" sz="1600" b="1" dirty="0" smtClean="0"/>
              <a:t>CDR</a:t>
            </a:r>
            <a:endParaRPr lang="en-US" sz="16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4821866" y="5949280"/>
            <a:ext cx="1080000" cy="5847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600" b="1" dirty="0" err="1" smtClean="0"/>
              <a:t>Tollgate</a:t>
            </a:r>
            <a:r>
              <a:rPr lang="es-ES" sz="1600" b="1" dirty="0" smtClean="0"/>
              <a:t> 4: </a:t>
            </a:r>
          </a:p>
          <a:p>
            <a:pPr algn="ctr"/>
            <a:r>
              <a:rPr lang="es-ES" sz="1600" b="1" dirty="0" smtClean="0"/>
              <a:t>IRR</a:t>
            </a:r>
            <a:endParaRPr lang="en-US" sz="16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6588184" y="5949279"/>
            <a:ext cx="1080000" cy="5847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600" b="1" dirty="0" err="1" smtClean="0"/>
              <a:t>Tollgate</a:t>
            </a:r>
            <a:r>
              <a:rPr lang="es-ES" sz="1600" b="1" dirty="0" smtClean="0"/>
              <a:t> 5: </a:t>
            </a:r>
          </a:p>
          <a:p>
            <a:pPr algn="ctr"/>
            <a:r>
              <a:rPr lang="es-ES" sz="1600" b="1" dirty="0" smtClean="0"/>
              <a:t>SAR</a:t>
            </a:r>
            <a:endParaRPr lang="en-US" sz="16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7992440" y="5949278"/>
            <a:ext cx="1080000" cy="5847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600" b="1" dirty="0" err="1" smtClean="0"/>
              <a:t>Tollgate</a:t>
            </a:r>
            <a:r>
              <a:rPr lang="es-ES" sz="1600" b="1" dirty="0" smtClean="0"/>
              <a:t> 6: </a:t>
            </a:r>
          </a:p>
          <a:p>
            <a:pPr algn="ctr"/>
            <a:r>
              <a:rPr lang="es-ES" sz="1600" b="1" dirty="0" smtClean="0"/>
              <a:t>ORR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12538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4834</TotalTime>
  <Words>634</Words>
  <Application>Microsoft Office PowerPoint</Application>
  <PresentationFormat>On-screen Show (4:3)</PresentationFormat>
  <Paragraphs>117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</dc:creator>
  <cp:lastModifiedBy>Felix J Villacorta</cp:lastModifiedBy>
  <cp:revision>88</cp:revision>
  <dcterms:created xsi:type="dcterms:W3CDTF">2016-10-11T06:25:16Z</dcterms:created>
  <dcterms:modified xsi:type="dcterms:W3CDTF">2016-10-21T06:46:00Z</dcterms:modified>
</cp:coreProperties>
</file>