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302" r:id="rId3"/>
    <p:sldId id="329" r:id="rId4"/>
    <p:sldId id="267" r:id="rId5"/>
    <p:sldId id="282" r:id="rId6"/>
    <p:sldId id="313" r:id="rId7"/>
    <p:sldId id="271" r:id="rId8"/>
    <p:sldId id="272" r:id="rId9"/>
    <p:sldId id="321" r:id="rId10"/>
    <p:sldId id="291" r:id="rId11"/>
    <p:sldId id="296" r:id="rId12"/>
    <p:sldId id="306" r:id="rId13"/>
    <p:sldId id="322" r:id="rId14"/>
    <p:sldId id="292" r:id="rId15"/>
    <p:sldId id="303" r:id="rId16"/>
    <p:sldId id="314" r:id="rId17"/>
    <p:sldId id="318" r:id="rId18"/>
    <p:sldId id="328" r:id="rId19"/>
    <p:sldId id="316" r:id="rId20"/>
    <p:sldId id="327" r:id="rId21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441" autoAdjust="0"/>
  </p:normalViewPr>
  <p:slideViewPr>
    <p:cSldViewPr>
      <p:cViewPr>
        <p:scale>
          <a:sx n="70" d="100"/>
          <a:sy n="70" d="100"/>
        </p:scale>
        <p:origin x="-137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4252-213D-47D4-9A7A-1E6920E20E1D}" type="datetimeFigureOut">
              <a:rPr lang="es-ES_tradnl" smtClean="0"/>
              <a:t>21/10/2016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C22A-4504-4E3E-91E4-F26D1FF42A4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36420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4252-213D-47D4-9A7A-1E6920E20E1D}" type="datetimeFigureOut">
              <a:rPr lang="es-ES_tradnl" smtClean="0"/>
              <a:t>21/10/2016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C22A-4504-4E3E-91E4-F26D1FF42A4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49180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4252-213D-47D4-9A7A-1E6920E20E1D}" type="datetimeFigureOut">
              <a:rPr lang="es-ES_tradnl" smtClean="0"/>
              <a:t>21/10/2016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C22A-4504-4E3E-91E4-F26D1FF42A4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8130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4252-213D-47D4-9A7A-1E6920E20E1D}" type="datetimeFigureOut">
              <a:rPr lang="es-ES_tradnl" smtClean="0"/>
              <a:t>21/10/2016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C22A-4504-4E3E-91E4-F26D1FF42A4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20414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4252-213D-47D4-9A7A-1E6920E20E1D}" type="datetimeFigureOut">
              <a:rPr lang="es-ES_tradnl" smtClean="0"/>
              <a:t>21/10/2016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C22A-4504-4E3E-91E4-F26D1FF42A4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75575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4252-213D-47D4-9A7A-1E6920E20E1D}" type="datetimeFigureOut">
              <a:rPr lang="es-ES_tradnl" smtClean="0"/>
              <a:t>21/10/2016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C22A-4504-4E3E-91E4-F26D1FF42A4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59894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4252-213D-47D4-9A7A-1E6920E20E1D}" type="datetimeFigureOut">
              <a:rPr lang="es-ES_tradnl" smtClean="0"/>
              <a:t>21/10/2016</a:t>
            </a:fld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C22A-4504-4E3E-91E4-F26D1FF42A4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70711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4252-213D-47D4-9A7A-1E6920E20E1D}" type="datetimeFigureOut">
              <a:rPr lang="es-ES_tradnl" smtClean="0"/>
              <a:t>21/10/2016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C22A-4504-4E3E-91E4-F26D1FF42A4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86013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4252-213D-47D4-9A7A-1E6920E20E1D}" type="datetimeFigureOut">
              <a:rPr lang="es-ES_tradnl" smtClean="0"/>
              <a:t>21/10/2016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C22A-4504-4E3E-91E4-F26D1FF42A4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50708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4252-213D-47D4-9A7A-1E6920E20E1D}" type="datetimeFigureOut">
              <a:rPr lang="es-ES_tradnl" smtClean="0"/>
              <a:t>21/10/2016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C22A-4504-4E3E-91E4-F26D1FF42A4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09318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4252-213D-47D4-9A7A-1E6920E20E1D}" type="datetimeFigureOut">
              <a:rPr lang="es-ES_tradnl" smtClean="0"/>
              <a:t>21/10/2016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C22A-4504-4E3E-91E4-F26D1FF42A4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69680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54252-213D-47D4-9A7A-1E6920E20E1D}" type="datetimeFigureOut">
              <a:rPr lang="es-ES_tradnl" smtClean="0"/>
              <a:t>21/10/2016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AC22A-4504-4E3E-91E4-F26D1FF42A4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42513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395536" y="3068960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dirty="0"/>
          </a:p>
        </p:txBody>
      </p:sp>
      <p:sp>
        <p:nvSpPr>
          <p:cNvPr id="8" name="7 CuadroTexto"/>
          <p:cNvSpPr txBox="1"/>
          <p:nvPr/>
        </p:nvSpPr>
        <p:spPr>
          <a:xfrm>
            <a:off x="395536" y="3068960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MIRACLES </a:t>
            </a:r>
            <a:r>
              <a:rPr lang="es-ES_tradnl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budget</a:t>
            </a:r>
            <a:r>
              <a:rPr lang="es-ES_tradnl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s-ES_tradnl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Summary</a:t>
            </a:r>
            <a:r>
              <a:rPr lang="es-ES_tradnl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of </a:t>
            </a:r>
            <a:r>
              <a:rPr lang="es-ES_tradnl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es-ES_tradnl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3 </a:t>
            </a:r>
            <a:r>
              <a:rPr lang="es-ES_tradnl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configurations</a:t>
            </a:r>
            <a:endParaRPr lang="es-ES_tradnl" sz="2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3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95536" y="404664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err="1">
                <a:solidFill>
                  <a:schemeClr val="accent2">
                    <a:lumMod val="75000"/>
                  </a:schemeClr>
                </a:solidFill>
              </a:rPr>
              <a:t>Configuration</a:t>
            </a:r>
            <a:r>
              <a:rPr lang="es-ES_tradnl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_tradnl" sz="2800" dirty="0" smtClean="0">
                <a:solidFill>
                  <a:schemeClr val="accent2">
                    <a:lumMod val="75000"/>
                  </a:schemeClr>
                </a:solidFill>
              </a:rPr>
              <a:t>2: 15.9 </a:t>
            </a:r>
            <a:r>
              <a:rPr lang="es-ES_tradnl" sz="2800" dirty="0">
                <a:solidFill>
                  <a:schemeClr val="accent2">
                    <a:lumMod val="75000"/>
                  </a:schemeClr>
                </a:solidFill>
              </a:rPr>
              <a:t>M€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552" y="1158498"/>
            <a:ext cx="8064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2800" u="sng" dirty="0" err="1" smtClean="0"/>
              <a:t>What</a:t>
            </a:r>
            <a:r>
              <a:rPr lang="es-ES" sz="2800" u="sng" dirty="0" smtClean="0"/>
              <a:t> </a:t>
            </a:r>
            <a:r>
              <a:rPr lang="es-ES" sz="2800" u="sng" dirty="0" err="1" smtClean="0"/>
              <a:t>it</a:t>
            </a:r>
            <a:r>
              <a:rPr lang="es-ES" sz="2800" u="sng" dirty="0" smtClean="0"/>
              <a:t> </a:t>
            </a:r>
            <a:r>
              <a:rPr lang="es-ES" sz="2800" u="sng" dirty="0" err="1" smtClean="0"/>
              <a:t>does</a:t>
            </a:r>
            <a:r>
              <a:rPr lang="es-ES" sz="2800" u="sng" dirty="0" smtClean="0"/>
              <a:t> NOT </a:t>
            </a:r>
            <a:r>
              <a:rPr lang="es-ES" sz="2800" u="sng" dirty="0" err="1" smtClean="0"/>
              <a:t>have</a:t>
            </a:r>
            <a:r>
              <a:rPr lang="es-ES" sz="2800" dirty="0" smtClean="0"/>
              <a:t>:</a:t>
            </a:r>
          </a:p>
          <a:p>
            <a:pPr>
              <a:spcAft>
                <a:spcPts val="600"/>
              </a:spcAft>
            </a:pPr>
            <a:endParaRPr lang="es-ES" sz="2400" dirty="0" smtClean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dirty="0" smtClean="0"/>
              <a:t>4 </a:t>
            </a:r>
            <a:r>
              <a:rPr lang="es-ES" sz="2400" dirty="0" err="1" smtClean="0"/>
              <a:t>beam</a:t>
            </a:r>
            <a:r>
              <a:rPr lang="es-ES" sz="2400" dirty="0" smtClean="0"/>
              <a:t> </a:t>
            </a:r>
            <a:r>
              <a:rPr lang="es-ES" sz="2400" dirty="0" err="1" smtClean="0"/>
              <a:t>monitors</a:t>
            </a:r>
            <a:r>
              <a:rPr lang="es-ES" sz="2400" dirty="0" smtClean="0"/>
              <a:t> tracking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neutron</a:t>
            </a:r>
            <a:r>
              <a:rPr lang="es-ES" sz="2400" dirty="0" smtClean="0"/>
              <a:t> </a:t>
            </a:r>
            <a:r>
              <a:rPr lang="es-ES" sz="2400" dirty="0" err="1" smtClean="0"/>
              <a:t>beam</a:t>
            </a:r>
            <a:r>
              <a:rPr lang="es-ES" sz="2400" dirty="0" smtClean="0"/>
              <a:t> in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guide</a:t>
            </a:r>
            <a:r>
              <a:rPr lang="es-ES" sz="2400" dirty="0" smtClean="0"/>
              <a:t>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dirty="0" smtClean="0"/>
              <a:t>Be </a:t>
            </a:r>
            <a:r>
              <a:rPr lang="es-ES" sz="2400" dirty="0" err="1" smtClean="0"/>
              <a:t>filter</a:t>
            </a:r>
            <a:r>
              <a:rPr lang="es-ES" sz="2400" dirty="0" smtClean="0"/>
              <a:t> (</a:t>
            </a:r>
            <a:r>
              <a:rPr lang="es-ES" sz="2400" dirty="0" err="1" smtClean="0"/>
              <a:t>background</a:t>
            </a:r>
            <a:r>
              <a:rPr lang="es-ES" sz="2400" dirty="0" smtClean="0"/>
              <a:t> and </a:t>
            </a:r>
            <a:r>
              <a:rPr lang="es-ES" sz="2400" dirty="0" err="1" smtClean="0"/>
              <a:t>good</a:t>
            </a:r>
            <a:r>
              <a:rPr lang="es-ES" sz="2400" dirty="0" smtClean="0"/>
              <a:t> </a:t>
            </a:r>
            <a:r>
              <a:rPr lang="es-ES" sz="2400" dirty="0" err="1" smtClean="0"/>
              <a:t>signal</a:t>
            </a:r>
            <a:r>
              <a:rPr lang="es-ES" sz="2400" dirty="0" smtClean="0"/>
              <a:t>-to-</a:t>
            </a:r>
            <a:r>
              <a:rPr lang="es-ES" sz="2400" dirty="0" err="1" smtClean="0"/>
              <a:t>noise</a:t>
            </a:r>
            <a:r>
              <a:rPr lang="es-ES" sz="2400" dirty="0" smtClean="0"/>
              <a:t> ratio)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dirty="0" err="1" smtClean="0"/>
              <a:t>Frequent</a:t>
            </a:r>
            <a:r>
              <a:rPr lang="es-ES" sz="2400" dirty="0" smtClean="0"/>
              <a:t> </a:t>
            </a:r>
            <a:r>
              <a:rPr lang="es-ES" sz="2400" dirty="0" err="1" smtClean="0"/>
              <a:t>user</a:t>
            </a:r>
            <a:r>
              <a:rPr lang="es-ES" sz="2400" dirty="0" smtClean="0"/>
              <a:t> of </a:t>
            </a:r>
            <a:r>
              <a:rPr lang="es-ES" sz="2400" dirty="0" err="1" smtClean="0"/>
              <a:t>pool’s</a:t>
            </a:r>
            <a:r>
              <a:rPr lang="es-ES" sz="2400" dirty="0" smtClean="0"/>
              <a:t> </a:t>
            </a:r>
            <a:r>
              <a:rPr lang="es-ES" sz="2400" dirty="0" err="1" smtClean="0"/>
              <a:t>sample</a:t>
            </a:r>
            <a:r>
              <a:rPr lang="es-ES" sz="2400" dirty="0" smtClean="0"/>
              <a:t> </a:t>
            </a:r>
            <a:r>
              <a:rPr lang="es-ES" sz="2400" dirty="0" err="1" smtClean="0"/>
              <a:t>environment</a:t>
            </a:r>
            <a:endParaRPr lang="en-US" sz="2400" dirty="0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10608" t="28679" r="35502" b="35849"/>
          <a:stretch/>
        </p:blipFill>
        <p:spPr bwMode="auto">
          <a:xfrm>
            <a:off x="1793240" y="4267041"/>
            <a:ext cx="5557520" cy="20567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0235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95536" y="404664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err="1">
                <a:solidFill>
                  <a:schemeClr val="accent2">
                    <a:lumMod val="75000"/>
                  </a:schemeClr>
                </a:solidFill>
              </a:rPr>
              <a:t>Configuration</a:t>
            </a:r>
            <a:r>
              <a:rPr lang="es-ES_tradnl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_tradnl" sz="2800" dirty="0" smtClean="0">
                <a:solidFill>
                  <a:schemeClr val="accent2">
                    <a:lumMod val="75000"/>
                  </a:schemeClr>
                </a:solidFill>
              </a:rPr>
              <a:t>2: 15.9 </a:t>
            </a:r>
            <a:r>
              <a:rPr lang="es-ES_tradnl" sz="2800" dirty="0">
                <a:solidFill>
                  <a:schemeClr val="accent2">
                    <a:lumMod val="75000"/>
                  </a:schemeClr>
                </a:solidFill>
              </a:rPr>
              <a:t>M€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552" y="1158498"/>
            <a:ext cx="8064896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2800" u="sng" dirty="0" err="1" smtClean="0"/>
              <a:t>Upgrade</a:t>
            </a:r>
            <a:r>
              <a:rPr lang="es-ES" sz="2800" dirty="0" smtClean="0"/>
              <a:t>:</a:t>
            </a:r>
          </a:p>
          <a:p>
            <a:pPr>
              <a:spcAft>
                <a:spcPts val="600"/>
              </a:spcAft>
            </a:pPr>
            <a:endParaRPr lang="es-ES" sz="2400" dirty="0" smtClean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dirty="0" err="1"/>
              <a:t>B</a:t>
            </a:r>
            <a:r>
              <a:rPr lang="es-ES" sz="2400" dirty="0" err="1" smtClean="0"/>
              <a:t>eam</a:t>
            </a:r>
            <a:r>
              <a:rPr lang="es-ES" sz="2400" dirty="0" smtClean="0"/>
              <a:t> </a:t>
            </a:r>
            <a:r>
              <a:rPr lang="es-ES" sz="2400" dirty="0" err="1" smtClean="0"/>
              <a:t>monitors</a:t>
            </a:r>
            <a:r>
              <a:rPr lang="es-ES" sz="2400" dirty="0" smtClean="0"/>
              <a:t> to </a:t>
            </a:r>
            <a:r>
              <a:rPr lang="es-ES" sz="2400" dirty="0" err="1" smtClean="0"/>
              <a:t>track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neutron</a:t>
            </a:r>
            <a:r>
              <a:rPr lang="es-ES" sz="2400" dirty="0" smtClean="0"/>
              <a:t> </a:t>
            </a:r>
            <a:r>
              <a:rPr lang="es-ES" sz="2400" dirty="0" err="1" smtClean="0"/>
              <a:t>beam</a:t>
            </a:r>
            <a:r>
              <a:rPr lang="es-ES" sz="2400" dirty="0" smtClean="0"/>
              <a:t> in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guide</a:t>
            </a:r>
            <a:r>
              <a:rPr lang="es-ES" sz="2400" dirty="0" smtClean="0"/>
              <a:t> (</a:t>
            </a:r>
            <a:r>
              <a:rPr lang="es-ES" sz="2400" dirty="0" err="1" smtClean="0"/>
              <a:t>space</a:t>
            </a:r>
            <a:r>
              <a:rPr lang="es-ES" sz="2400" dirty="0" smtClean="0"/>
              <a:t> </a:t>
            </a:r>
            <a:r>
              <a:rPr lang="es-ES" sz="2400" dirty="0" err="1" smtClean="0"/>
              <a:t>was</a:t>
            </a:r>
            <a:r>
              <a:rPr lang="en-US" sz="2400" dirty="0" smtClean="0"/>
              <a:t> allocated </a:t>
            </a:r>
            <a:r>
              <a:rPr lang="es-ES" sz="2400" dirty="0" smtClean="0"/>
              <a:t>in </a:t>
            </a:r>
            <a:r>
              <a:rPr lang="es-ES" sz="2400" dirty="0" err="1" smtClean="0"/>
              <a:t>advance</a:t>
            </a:r>
            <a:r>
              <a:rPr lang="es-ES" sz="2400" dirty="0" smtClean="0"/>
              <a:t>).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dirty="0" err="1" smtClean="0"/>
              <a:t>Half</a:t>
            </a:r>
            <a:r>
              <a:rPr lang="es-ES" sz="2400" dirty="0" smtClean="0"/>
              <a:t> </a:t>
            </a:r>
            <a:r>
              <a:rPr lang="es-ES" sz="2400" dirty="0" err="1" smtClean="0"/>
              <a:t>coverage</a:t>
            </a:r>
            <a:r>
              <a:rPr lang="es-ES" sz="2400" dirty="0" smtClean="0"/>
              <a:t> of </a:t>
            </a:r>
            <a:r>
              <a:rPr lang="es-ES" sz="2400" b="1" dirty="0" err="1" smtClean="0"/>
              <a:t>analyzers</a:t>
            </a:r>
            <a:r>
              <a:rPr lang="es-ES" sz="2400" dirty="0" smtClean="0"/>
              <a:t> in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Secondary</a:t>
            </a:r>
            <a:r>
              <a:rPr lang="es-ES" sz="2400" dirty="0" smtClean="0"/>
              <a:t> </a:t>
            </a:r>
            <a:r>
              <a:rPr lang="es-ES" sz="2400" dirty="0" err="1" smtClean="0"/>
              <a:t>Spectrometer</a:t>
            </a:r>
            <a:r>
              <a:rPr lang="es-ES" sz="2400" dirty="0" smtClean="0"/>
              <a:t>, (</a:t>
            </a:r>
            <a:r>
              <a:rPr lang="es-ES" sz="2400" b="1" dirty="0" smtClean="0"/>
              <a:t>120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º</a:t>
            </a:r>
            <a:r>
              <a:rPr lang="es-ES" sz="2400" b="1" dirty="0" smtClean="0"/>
              <a:t> </a:t>
            </a:r>
            <a:r>
              <a:rPr lang="es-ES" sz="2400" b="1" dirty="0" smtClean="0">
                <a:sym typeface="Wingdings" panose="05000000000000000000" pitchFamily="2" charset="2"/>
              </a:rPr>
              <a:t> 150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º</a:t>
            </a:r>
            <a:r>
              <a:rPr lang="es-ES" sz="2400" dirty="0" smtClean="0">
                <a:sym typeface="Wingdings" panose="05000000000000000000" pitchFamily="2" charset="2"/>
              </a:rPr>
              <a:t>, </a:t>
            </a:r>
            <a:r>
              <a:rPr lang="es-ES" sz="2400" dirty="0" err="1" smtClean="0">
                <a:sym typeface="Wingdings" panose="05000000000000000000" pitchFamily="2" charset="2"/>
              </a:rPr>
              <a:t>parameter</a:t>
            </a:r>
            <a:r>
              <a:rPr lang="es-ES" sz="2400" dirty="0" smtClean="0">
                <a:sym typeface="Wingdings" panose="05000000000000000000" pitchFamily="2" charset="2"/>
              </a:rPr>
              <a:t> </a:t>
            </a:r>
            <a:r>
              <a:rPr lang="es-ES" sz="2400" dirty="0" err="1" smtClean="0">
                <a:sym typeface="Wingdings" panose="05000000000000000000" pitchFamily="2" charset="2"/>
              </a:rPr>
              <a:t>that</a:t>
            </a:r>
            <a:r>
              <a:rPr lang="es-ES" sz="2400" dirty="0" smtClean="0">
                <a:sym typeface="Wingdings" panose="05000000000000000000" pitchFamily="2" charset="2"/>
              </a:rPr>
              <a:t> </a:t>
            </a:r>
            <a:r>
              <a:rPr lang="es-ES" sz="2400" dirty="0" err="1" smtClean="0">
                <a:sym typeface="Wingdings" panose="05000000000000000000" pitchFamily="2" charset="2"/>
              </a:rPr>
              <a:t>all</a:t>
            </a:r>
            <a:r>
              <a:rPr lang="es-ES" sz="2400" dirty="0" smtClean="0">
                <a:sym typeface="Wingdings" panose="05000000000000000000" pitchFamily="2" charset="2"/>
              </a:rPr>
              <a:t> </a:t>
            </a:r>
            <a:r>
              <a:rPr lang="es-ES" sz="2400" dirty="0" err="1" smtClean="0">
                <a:sym typeface="Wingdings" panose="05000000000000000000" pitchFamily="2" charset="2"/>
              </a:rPr>
              <a:t>the</a:t>
            </a:r>
            <a:r>
              <a:rPr lang="es-ES" sz="2400" dirty="0" smtClean="0">
                <a:sym typeface="Wingdings" panose="05000000000000000000" pitchFamily="2" charset="2"/>
              </a:rPr>
              <a:t> </a:t>
            </a:r>
            <a:r>
              <a:rPr lang="es-ES" sz="2400" dirty="0" err="1" smtClean="0">
                <a:sym typeface="Wingdings" panose="05000000000000000000" pitchFamily="2" charset="2"/>
              </a:rPr>
              <a:t>pulsed-neutron-source</a:t>
            </a:r>
            <a:r>
              <a:rPr lang="es-ES" sz="2400" dirty="0" smtClean="0">
                <a:sym typeface="Wingdings" panose="05000000000000000000" pitchFamily="2" charset="2"/>
              </a:rPr>
              <a:t> </a:t>
            </a:r>
            <a:r>
              <a:rPr lang="es-ES" sz="2400" dirty="0" err="1" smtClean="0">
                <a:sym typeface="Wingdings" panose="05000000000000000000" pitchFamily="2" charset="2"/>
              </a:rPr>
              <a:t>backscattering</a:t>
            </a:r>
            <a:r>
              <a:rPr lang="es-ES" sz="2400" dirty="0" smtClean="0">
                <a:sym typeface="Wingdings" panose="05000000000000000000" pitchFamily="2" charset="2"/>
              </a:rPr>
              <a:t> </a:t>
            </a:r>
            <a:r>
              <a:rPr lang="es-ES" sz="2400" dirty="0" err="1" smtClean="0">
                <a:sym typeface="Wingdings" panose="05000000000000000000" pitchFamily="2" charset="2"/>
              </a:rPr>
              <a:t>instruments</a:t>
            </a:r>
            <a:r>
              <a:rPr lang="es-ES" sz="2400" dirty="0" smtClean="0">
                <a:sym typeface="Wingdings" panose="05000000000000000000" pitchFamily="2" charset="2"/>
              </a:rPr>
              <a:t> </a:t>
            </a:r>
            <a:r>
              <a:rPr lang="es-ES" sz="2400" dirty="0" err="1" smtClean="0">
                <a:sym typeface="Wingdings" panose="05000000000000000000" pitchFamily="2" charset="2"/>
              </a:rPr>
              <a:t>possess</a:t>
            </a:r>
            <a:r>
              <a:rPr lang="es-ES" sz="2400" dirty="0" smtClean="0"/>
              <a:t>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b="1" dirty="0" smtClean="0"/>
              <a:t>Be </a:t>
            </a:r>
            <a:r>
              <a:rPr lang="es-ES" sz="2400" b="1" dirty="0" err="1" smtClean="0"/>
              <a:t>filter</a:t>
            </a:r>
            <a:r>
              <a:rPr lang="es-ES" sz="2400" b="1" dirty="0" smtClean="0"/>
              <a:t> </a:t>
            </a:r>
            <a:r>
              <a:rPr lang="es-ES" sz="2400" dirty="0" smtClean="0"/>
              <a:t>(</a:t>
            </a:r>
            <a:r>
              <a:rPr lang="es-ES" sz="2400" dirty="0" err="1" smtClean="0"/>
              <a:t>space</a:t>
            </a:r>
            <a:r>
              <a:rPr lang="es-ES" sz="2400" dirty="0" smtClean="0"/>
              <a:t> </a:t>
            </a:r>
            <a:r>
              <a:rPr lang="es-ES" sz="2400" dirty="0" err="1" smtClean="0"/>
              <a:t>was</a:t>
            </a:r>
            <a:r>
              <a:rPr lang="es-ES" sz="2400" dirty="0" smtClean="0"/>
              <a:t> </a:t>
            </a:r>
            <a:r>
              <a:rPr lang="es-ES" sz="2400" dirty="0" err="1" smtClean="0"/>
              <a:t>alloc</a:t>
            </a:r>
            <a:r>
              <a:rPr lang="en-US" sz="2400" dirty="0" smtClean="0"/>
              <a:t>a</a:t>
            </a:r>
            <a:r>
              <a:rPr lang="es-ES" sz="2400" dirty="0" smtClean="0"/>
              <a:t>t</a:t>
            </a:r>
            <a:r>
              <a:rPr lang="en-US" sz="2400" dirty="0" smtClean="0"/>
              <a:t>e</a:t>
            </a:r>
            <a:r>
              <a:rPr lang="es-ES" sz="2400" dirty="0" smtClean="0"/>
              <a:t>d in </a:t>
            </a:r>
            <a:r>
              <a:rPr lang="es-ES" sz="2400" dirty="0" err="1" smtClean="0"/>
              <a:t>advance</a:t>
            </a:r>
            <a:r>
              <a:rPr lang="es-ES" sz="2400" dirty="0" smtClean="0"/>
              <a:t>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Additional </a:t>
            </a:r>
            <a:r>
              <a:rPr lang="en-GB" sz="2400" b="1" dirty="0"/>
              <a:t>sample environment </a:t>
            </a:r>
            <a:r>
              <a:rPr lang="en-GB" sz="2400" dirty="0"/>
              <a:t>equipment </a:t>
            </a:r>
            <a:r>
              <a:rPr lang="en-GB" sz="2400" dirty="0" smtClean="0"/>
              <a:t>by sharing </a:t>
            </a:r>
            <a:r>
              <a:rPr lang="en-GB" sz="2400" dirty="0"/>
              <a:t>costs between other spectroscopy instruments (</a:t>
            </a:r>
            <a:r>
              <a:rPr lang="en-GB" sz="2400" b="1" dirty="0" err="1"/>
              <a:t>Minipool</a:t>
            </a:r>
            <a:r>
              <a:rPr lang="en-GB" sz="2400" dirty="0"/>
              <a:t>) or </a:t>
            </a:r>
            <a:r>
              <a:rPr lang="en-GB" sz="2400" dirty="0" smtClean="0"/>
              <a:t>by </a:t>
            </a:r>
            <a:r>
              <a:rPr lang="en-GB" sz="2400" dirty="0"/>
              <a:t>collaborations </a:t>
            </a:r>
            <a:r>
              <a:rPr lang="en-GB" sz="2400" dirty="0" smtClean="0"/>
              <a:t>/ external </a:t>
            </a:r>
            <a:r>
              <a:rPr lang="en-GB" sz="2400" dirty="0"/>
              <a:t>grants.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5196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95536" y="404664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err="1">
                <a:solidFill>
                  <a:schemeClr val="accent2">
                    <a:lumMod val="75000"/>
                  </a:schemeClr>
                </a:solidFill>
              </a:rPr>
              <a:t>Configuration</a:t>
            </a:r>
            <a:r>
              <a:rPr lang="es-ES_tradnl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_tradnl" sz="2800" dirty="0" smtClean="0">
                <a:solidFill>
                  <a:schemeClr val="accent2">
                    <a:lumMod val="75000"/>
                  </a:schemeClr>
                </a:solidFill>
              </a:rPr>
              <a:t>2: 15.9 </a:t>
            </a:r>
            <a:r>
              <a:rPr lang="es-ES_tradnl" sz="2800" dirty="0">
                <a:solidFill>
                  <a:schemeClr val="accent2">
                    <a:lumMod val="75000"/>
                  </a:schemeClr>
                </a:solidFill>
              </a:rPr>
              <a:t>M€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9" t="29773" r="33869" b="7732"/>
          <a:stretch/>
        </p:blipFill>
        <p:spPr bwMode="auto">
          <a:xfrm>
            <a:off x="4176214" y="3212977"/>
            <a:ext cx="4952315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26" r="41150" b="31296"/>
          <a:stretch/>
        </p:blipFill>
        <p:spPr bwMode="auto">
          <a:xfrm>
            <a:off x="179512" y="3491771"/>
            <a:ext cx="3996703" cy="2961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3528" y="2492896"/>
            <a:ext cx="3456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Zaccai</a:t>
            </a:r>
            <a:r>
              <a:rPr lang="en-US" dirty="0"/>
              <a:t> G, </a:t>
            </a:r>
            <a:r>
              <a:rPr lang="en-US" dirty="0" err="1"/>
              <a:t>Bagyan</a:t>
            </a:r>
            <a:r>
              <a:rPr lang="en-US" dirty="0"/>
              <a:t> I, </a:t>
            </a:r>
            <a:r>
              <a:rPr lang="en-US" dirty="0" err="1"/>
              <a:t>Combet</a:t>
            </a:r>
            <a:r>
              <a:rPr lang="en-US" dirty="0"/>
              <a:t> J, et al. </a:t>
            </a:r>
            <a:r>
              <a:rPr lang="en-US" i="1" dirty="0"/>
              <a:t>Scientific Reports</a:t>
            </a:r>
            <a:r>
              <a:rPr lang="en-US" dirty="0"/>
              <a:t>. </a:t>
            </a:r>
            <a:r>
              <a:rPr lang="en-US" b="1" dirty="0"/>
              <a:t>2016</a:t>
            </a:r>
            <a:r>
              <a:rPr lang="en-US" b="1" dirty="0" smtClean="0"/>
              <a:t>, </a:t>
            </a:r>
            <a:r>
              <a:rPr lang="en-US" dirty="0" smtClean="0"/>
              <a:t>6</a:t>
            </a:r>
            <a:r>
              <a:rPr lang="en-US" dirty="0"/>
              <a:t>, 31434.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536" y="1052736"/>
            <a:ext cx="35283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Life sciences:</a:t>
            </a:r>
          </a:p>
          <a:p>
            <a:r>
              <a:rPr lang="en-US" sz="2400" dirty="0" smtClean="0"/>
              <a:t>methyl </a:t>
            </a:r>
            <a:r>
              <a:rPr lang="en-US" sz="2400" dirty="0"/>
              <a:t>group &amp; main</a:t>
            </a:r>
          </a:p>
          <a:p>
            <a:r>
              <a:rPr lang="en-US" sz="2400" dirty="0"/>
              <a:t>chain dynamics in proteins</a:t>
            </a:r>
          </a:p>
        </p:txBody>
      </p:sp>
      <p:sp>
        <p:nvSpPr>
          <p:cNvPr id="8" name="Rectangle 7"/>
          <p:cNvSpPr/>
          <p:nvPr/>
        </p:nvSpPr>
        <p:spPr>
          <a:xfrm>
            <a:off x="4788024" y="1157843"/>
            <a:ext cx="4104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Energy sciences:</a:t>
            </a:r>
          </a:p>
          <a:p>
            <a:r>
              <a:rPr lang="en-US" sz="2400" dirty="0" smtClean="0"/>
              <a:t>methyl iodide clathrate hydrate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888175" y="2494637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A. </a:t>
            </a:r>
            <a:r>
              <a:rPr lang="en-US" dirty="0" err="1" smtClean="0"/>
              <a:t>Desmedt</a:t>
            </a:r>
            <a:r>
              <a:rPr lang="en-US" dirty="0" smtClean="0"/>
              <a:t> </a:t>
            </a:r>
            <a:r>
              <a:rPr lang="es-ES" i="1" dirty="0" smtClean="0"/>
              <a:t> et al., J. </a:t>
            </a:r>
            <a:r>
              <a:rPr lang="es-ES" i="1" dirty="0" err="1" smtClean="0"/>
              <a:t>Phys</a:t>
            </a:r>
            <a:r>
              <a:rPr lang="es-ES" i="1" dirty="0" smtClean="0"/>
              <a:t>. </a:t>
            </a:r>
            <a:r>
              <a:rPr lang="es-ES" i="1" dirty="0" err="1" smtClean="0"/>
              <a:t>Chem</a:t>
            </a:r>
            <a:r>
              <a:rPr lang="es-ES" i="1" dirty="0" smtClean="0"/>
              <a:t>. C, </a:t>
            </a:r>
            <a:r>
              <a:rPr lang="es-ES" b="1" dirty="0" smtClean="0"/>
              <a:t>115</a:t>
            </a:r>
            <a:r>
              <a:rPr lang="es-ES" dirty="0" smtClean="0"/>
              <a:t>, 12689 (2011).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78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95536" y="404664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u="sng" dirty="0" err="1">
                <a:solidFill>
                  <a:schemeClr val="accent2">
                    <a:lumMod val="75000"/>
                  </a:schemeClr>
                </a:solidFill>
              </a:rPr>
              <a:t>Configuration</a:t>
            </a:r>
            <a:r>
              <a:rPr lang="es-ES_tradnl" sz="2800" b="1" u="sng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_tradnl" sz="2800" b="1" u="sng" dirty="0" smtClean="0">
                <a:solidFill>
                  <a:schemeClr val="accent2">
                    <a:lumMod val="75000"/>
                  </a:schemeClr>
                </a:solidFill>
              </a:rPr>
              <a:t>3: 17.7 </a:t>
            </a:r>
            <a:r>
              <a:rPr lang="es-ES_tradnl" sz="2800" b="1" u="sng" dirty="0">
                <a:solidFill>
                  <a:schemeClr val="accent2">
                    <a:lumMod val="75000"/>
                  </a:schemeClr>
                </a:solidFill>
              </a:rPr>
              <a:t>M€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552" y="980728"/>
            <a:ext cx="828092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2800" u="sng" dirty="0" err="1" smtClean="0"/>
              <a:t>What</a:t>
            </a:r>
            <a:r>
              <a:rPr lang="es-ES" sz="2800" u="sng" dirty="0" smtClean="0"/>
              <a:t> </a:t>
            </a:r>
            <a:r>
              <a:rPr lang="es-ES" sz="2800" u="sng" dirty="0" err="1" smtClean="0"/>
              <a:t>it</a:t>
            </a:r>
            <a:r>
              <a:rPr lang="es-ES" sz="2800" u="sng" dirty="0" smtClean="0"/>
              <a:t> has</a:t>
            </a:r>
            <a:r>
              <a:rPr lang="es-ES" sz="2800" dirty="0" smtClean="0"/>
              <a:t>:</a:t>
            </a:r>
          </a:p>
          <a:p>
            <a:pPr>
              <a:spcAft>
                <a:spcPts val="600"/>
              </a:spcAft>
            </a:pPr>
            <a:endParaRPr lang="es-ES" sz="2400" dirty="0" smtClean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dirty="0" err="1" smtClean="0"/>
              <a:t>Primary</a:t>
            </a:r>
            <a:r>
              <a:rPr lang="es-ES" sz="2400" dirty="0" smtClean="0"/>
              <a:t> </a:t>
            </a:r>
            <a:r>
              <a:rPr lang="es-ES" sz="2400" dirty="0" err="1" smtClean="0"/>
              <a:t>Spectrometer</a:t>
            </a:r>
            <a:endParaRPr lang="es-ES" sz="2400" dirty="0" smtClean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dirty="0" smtClean="0"/>
              <a:t>150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º</a:t>
            </a:r>
            <a:r>
              <a:rPr lang="es-ES" sz="2400" dirty="0" smtClean="0"/>
              <a:t> </a:t>
            </a:r>
            <a:r>
              <a:rPr lang="es-ES" sz="2400" dirty="0" err="1" smtClean="0"/>
              <a:t>Secondary</a:t>
            </a:r>
            <a:r>
              <a:rPr lang="es-ES" sz="2400" dirty="0" smtClean="0"/>
              <a:t> </a:t>
            </a:r>
            <a:r>
              <a:rPr lang="es-ES" sz="2400" dirty="0" err="1" smtClean="0"/>
              <a:t>Spectrometer</a:t>
            </a:r>
            <a:r>
              <a:rPr lang="es-ES" sz="2400" dirty="0" smtClean="0"/>
              <a:t> (18 </a:t>
            </a:r>
            <a:r>
              <a:rPr lang="es-ES" sz="2400" dirty="0" err="1" smtClean="0"/>
              <a:t>panels</a:t>
            </a:r>
            <a:r>
              <a:rPr lang="es-ES" sz="2400" dirty="0" smtClean="0"/>
              <a:t> Si(111) </a:t>
            </a:r>
            <a:r>
              <a:rPr lang="es-ES" sz="2400" dirty="0" err="1" smtClean="0"/>
              <a:t>analyzers</a:t>
            </a:r>
            <a:r>
              <a:rPr lang="es-ES" sz="2400" dirty="0" smtClean="0"/>
              <a:t> / </a:t>
            </a:r>
            <a:r>
              <a:rPr lang="es-ES" sz="2400" baseline="30000" dirty="0" smtClean="0"/>
              <a:t>3</a:t>
            </a:r>
            <a:r>
              <a:rPr lang="es-ES" sz="2400" dirty="0" smtClean="0"/>
              <a:t>He </a:t>
            </a:r>
            <a:r>
              <a:rPr lang="es-ES" sz="2400" dirty="0" err="1" smtClean="0"/>
              <a:t>detectors</a:t>
            </a:r>
            <a:r>
              <a:rPr lang="es-ES" sz="2400" dirty="0" smtClean="0"/>
              <a:t> </a:t>
            </a:r>
            <a:r>
              <a:rPr lang="es-ES" sz="2400" dirty="0" err="1" smtClean="0"/>
              <a:t>covering</a:t>
            </a:r>
            <a:r>
              <a:rPr lang="es-ES" sz="2400" dirty="0" smtClean="0"/>
              <a:t> 150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º</a:t>
            </a:r>
            <a:r>
              <a:rPr lang="es-ES" sz="2400" dirty="0" smtClean="0"/>
              <a:t>)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dirty="0" smtClean="0"/>
              <a:t>7 </a:t>
            </a:r>
            <a:r>
              <a:rPr lang="es-ES" sz="2400" dirty="0" err="1" smtClean="0"/>
              <a:t>beam</a:t>
            </a:r>
            <a:r>
              <a:rPr lang="es-ES" sz="2400" dirty="0" smtClean="0"/>
              <a:t> monitor (pre-</a:t>
            </a:r>
            <a:r>
              <a:rPr lang="es-ES" sz="2400" dirty="0" err="1" smtClean="0"/>
              <a:t>sample</a:t>
            </a:r>
            <a:r>
              <a:rPr lang="es-ES" sz="2400" dirty="0" smtClean="0"/>
              <a:t>, </a:t>
            </a:r>
            <a:r>
              <a:rPr lang="es-ES" sz="2400" dirty="0" err="1" smtClean="0"/>
              <a:t>transmitted</a:t>
            </a:r>
            <a:r>
              <a:rPr lang="es-ES" sz="2400" dirty="0" smtClean="0"/>
              <a:t>, 5 in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guide</a:t>
            </a:r>
            <a:r>
              <a:rPr lang="es-ES" sz="2400" dirty="0" smtClean="0"/>
              <a:t> </a:t>
            </a:r>
            <a:r>
              <a:rPr lang="es-ES" sz="2400" dirty="0" err="1" smtClean="0"/>
              <a:t>after</a:t>
            </a:r>
            <a:r>
              <a:rPr lang="es-ES" sz="2400" dirty="0" smtClean="0"/>
              <a:t> </a:t>
            </a:r>
            <a:r>
              <a:rPr lang="es-ES" sz="2400" dirty="0" err="1" smtClean="0"/>
              <a:t>choppers</a:t>
            </a:r>
            <a:r>
              <a:rPr lang="es-ES" sz="2400" dirty="0" smtClean="0"/>
              <a:t> </a:t>
            </a:r>
            <a:r>
              <a:rPr lang="es-ES" sz="2400" dirty="0" err="1" smtClean="0"/>
              <a:t>device</a:t>
            </a:r>
            <a:r>
              <a:rPr lang="es-ES" sz="2400" dirty="0" smtClean="0"/>
              <a:t> to </a:t>
            </a:r>
            <a:r>
              <a:rPr lang="es-ES" sz="2400" dirty="0" err="1" smtClean="0"/>
              <a:t>track</a:t>
            </a:r>
            <a:r>
              <a:rPr lang="es-ES" sz="2400" dirty="0" smtClean="0"/>
              <a:t> </a:t>
            </a:r>
            <a:r>
              <a:rPr lang="es-ES" sz="2400" dirty="0" err="1" smtClean="0"/>
              <a:t>neutron</a:t>
            </a:r>
            <a:r>
              <a:rPr lang="es-ES" sz="2400" dirty="0" smtClean="0"/>
              <a:t> </a:t>
            </a:r>
            <a:r>
              <a:rPr lang="es-ES" sz="2400" dirty="0" err="1" smtClean="0"/>
              <a:t>beam</a:t>
            </a:r>
            <a:r>
              <a:rPr lang="es-ES" sz="2400" dirty="0" smtClean="0"/>
              <a:t>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dirty="0" err="1" smtClean="0"/>
              <a:t>Diffraction</a:t>
            </a:r>
            <a:r>
              <a:rPr lang="es-ES" sz="2400" dirty="0" smtClean="0"/>
              <a:t> detector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dirty="0" err="1" smtClean="0"/>
              <a:t>Electronics</a:t>
            </a:r>
            <a:r>
              <a:rPr lang="es-ES" sz="2400" dirty="0" smtClean="0"/>
              <a:t> </a:t>
            </a:r>
            <a:r>
              <a:rPr lang="es-ES" sz="2400" dirty="0" err="1" smtClean="0"/>
              <a:t>detectors</a:t>
            </a:r>
            <a:r>
              <a:rPr lang="es-ES" sz="2400" dirty="0" smtClean="0"/>
              <a:t> (to </a:t>
            </a:r>
            <a:r>
              <a:rPr lang="es-ES" sz="2400" dirty="0" err="1" smtClean="0"/>
              <a:t>discuss</a:t>
            </a:r>
            <a:r>
              <a:rPr lang="es-ES" sz="2400" dirty="0"/>
              <a:t> </a:t>
            </a:r>
            <a:r>
              <a:rPr lang="es-ES" sz="2400" dirty="0" err="1" smtClean="0"/>
              <a:t>costs</a:t>
            </a:r>
            <a:r>
              <a:rPr lang="es-ES" sz="2400" dirty="0" smtClean="0"/>
              <a:t>)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573016"/>
            <a:ext cx="2181740" cy="3110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787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95536" y="404664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err="1">
                <a:solidFill>
                  <a:schemeClr val="accent2">
                    <a:lumMod val="75000"/>
                  </a:schemeClr>
                </a:solidFill>
              </a:rPr>
              <a:t>Configuration</a:t>
            </a:r>
            <a:r>
              <a:rPr lang="es-ES_tradnl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_tradnl" sz="2800" dirty="0" smtClean="0">
                <a:solidFill>
                  <a:schemeClr val="accent2">
                    <a:lumMod val="75000"/>
                  </a:schemeClr>
                </a:solidFill>
              </a:rPr>
              <a:t>3: 17.7 </a:t>
            </a:r>
            <a:r>
              <a:rPr lang="es-ES_tradnl" sz="2800" dirty="0">
                <a:solidFill>
                  <a:schemeClr val="accent2">
                    <a:lumMod val="75000"/>
                  </a:schemeClr>
                </a:solidFill>
              </a:rPr>
              <a:t>M€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552" y="1158498"/>
            <a:ext cx="8280920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2800" u="sng" dirty="0" err="1" smtClean="0"/>
              <a:t>What</a:t>
            </a:r>
            <a:r>
              <a:rPr lang="es-ES" sz="2800" u="sng" dirty="0" smtClean="0"/>
              <a:t> </a:t>
            </a:r>
            <a:r>
              <a:rPr lang="es-ES" sz="2800" u="sng" dirty="0" err="1" smtClean="0"/>
              <a:t>it</a:t>
            </a:r>
            <a:r>
              <a:rPr lang="es-ES" sz="2800" u="sng" dirty="0" smtClean="0"/>
              <a:t> has</a:t>
            </a:r>
            <a:r>
              <a:rPr lang="es-ES" sz="2800" dirty="0" smtClean="0"/>
              <a:t>:</a:t>
            </a:r>
          </a:p>
          <a:p>
            <a:pPr>
              <a:spcAft>
                <a:spcPts val="600"/>
              </a:spcAft>
            </a:pPr>
            <a:endParaRPr lang="es-ES" sz="2400" dirty="0" smtClean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dirty="0" smtClean="0"/>
              <a:t>Radial </a:t>
            </a:r>
            <a:r>
              <a:rPr lang="es-ES" sz="2400" dirty="0" err="1" smtClean="0"/>
              <a:t>collimator</a:t>
            </a:r>
            <a:r>
              <a:rPr lang="es-ES" sz="2400" dirty="0" smtClean="0"/>
              <a:t> &amp; Be </a:t>
            </a:r>
            <a:r>
              <a:rPr lang="es-ES" sz="2400" dirty="0" err="1" smtClean="0"/>
              <a:t>filter</a:t>
            </a:r>
            <a:r>
              <a:rPr lang="es-ES" sz="2400" dirty="0" smtClean="0"/>
              <a:t> 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dirty="0" smtClean="0"/>
              <a:t>Full suite Day-</a:t>
            </a:r>
            <a:r>
              <a:rPr lang="es-ES" sz="2400" dirty="0" err="1" smtClean="0"/>
              <a:t>one</a:t>
            </a:r>
            <a:r>
              <a:rPr lang="es-ES" sz="2400" dirty="0" smtClean="0"/>
              <a:t> </a:t>
            </a:r>
            <a:r>
              <a:rPr lang="es-ES" sz="2400" dirty="0" err="1" smtClean="0"/>
              <a:t>sample</a:t>
            </a:r>
            <a:r>
              <a:rPr lang="es-ES" sz="2400" dirty="0" smtClean="0"/>
              <a:t> </a:t>
            </a:r>
            <a:r>
              <a:rPr lang="es-ES" sz="2400" dirty="0" err="1" smtClean="0"/>
              <a:t>environment</a:t>
            </a:r>
            <a:r>
              <a:rPr lang="es-ES" sz="2400" dirty="0" smtClean="0"/>
              <a:t>, </a:t>
            </a:r>
            <a:r>
              <a:rPr lang="es-ES" sz="2400" dirty="0" err="1" smtClean="0"/>
              <a:t>including</a:t>
            </a:r>
            <a:r>
              <a:rPr lang="es-ES" sz="2400" dirty="0" smtClean="0"/>
              <a:t>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All from Configuration 2, plus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Clamped </a:t>
            </a:r>
            <a:r>
              <a:rPr lang="en-GB" sz="2000" dirty="0"/>
              <a:t>pressure cell </a:t>
            </a:r>
            <a:endParaRPr lang="en-GB" sz="2000" dirty="0" smtClean="0"/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In-situ gas adsorption measurements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High </a:t>
            </a:r>
            <a:r>
              <a:rPr lang="en-GB" sz="2000" dirty="0"/>
              <a:t>magnetic field (up to 9 T) through SAD pool</a:t>
            </a:r>
            <a:endParaRPr lang="en-US" sz="2000" dirty="0"/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Dilution </a:t>
            </a:r>
            <a:r>
              <a:rPr lang="en-GB" sz="2000" dirty="0"/>
              <a:t>(down to 4 </a:t>
            </a:r>
            <a:r>
              <a:rPr lang="en-GB" sz="2000" dirty="0" err="1"/>
              <a:t>mK</a:t>
            </a:r>
            <a:r>
              <a:rPr lang="en-GB" sz="2000" dirty="0"/>
              <a:t>) through SAD pool</a:t>
            </a:r>
            <a:endParaRPr lang="en-US" sz="2000" dirty="0"/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000" dirty="0" smtClean="0"/>
              <a:t>+ SAD </a:t>
            </a:r>
            <a:r>
              <a:rPr lang="es-ES" sz="2000" dirty="0" err="1" smtClean="0"/>
              <a:t>coolaboration</a:t>
            </a:r>
            <a:r>
              <a:rPr lang="es-ES" sz="2000" dirty="0" smtClean="0"/>
              <a:t> </a:t>
            </a:r>
            <a:r>
              <a:rPr lang="es-ES" sz="2000" dirty="0" err="1" smtClean="0"/>
              <a:t>design</a:t>
            </a:r>
            <a:r>
              <a:rPr lang="es-ES" sz="2000" dirty="0" smtClean="0"/>
              <a:t> + </a:t>
            </a:r>
            <a:r>
              <a:rPr lang="es-ES" sz="2000" dirty="0" err="1" smtClean="0"/>
              <a:t>commission</a:t>
            </a:r>
            <a:r>
              <a:rPr lang="es-ES" sz="2000" dirty="0" smtClean="0"/>
              <a:t> + </a:t>
            </a:r>
            <a:r>
              <a:rPr lang="es-ES" sz="2000" dirty="0" err="1" smtClean="0"/>
              <a:t>continuous</a:t>
            </a:r>
            <a:r>
              <a:rPr lang="es-ES" sz="2000" dirty="0" smtClean="0"/>
              <a:t> </a:t>
            </a:r>
            <a:r>
              <a:rPr lang="es-ES" sz="2000" dirty="0" err="1" smtClean="0"/>
              <a:t>user</a:t>
            </a:r>
            <a:r>
              <a:rPr lang="es-ES" sz="2000" dirty="0" smtClean="0"/>
              <a:t> </a:t>
            </a:r>
            <a:r>
              <a:rPr lang="es-ES" sz="2000" dirty="0" err="1" smtClean="0"/>
              <a:t>operation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871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CuadroTexto"/>
          <p:cNvSpPr txBox="1"/>
          <p:nvPr/>
        </p:nvSpPr>
        <p:spPr>
          <a:xfrm>
            <a:off x="395536" y="404664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err="1">
                <a:solidFill>
                  <a:schemeClr val="accent2">
                    <a:lumMod val="75000"/>
                  </a:schemeClr>
                </a:solidFill>
              </a:rPr>
              <a:t>Configuration</a:t>
            </a:r>
            <a:r>
              <a:rPr lang="es-ES_tradnl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_tradnl" sz="2800" dirty="0" smtClean="0">
                <a:solidFill>
                  <a:schemeClr val="accent2">
                    <a:lumMod val="75000"/>
                  </a:schemeClr>
                </a:solidFill>
              </a:rPr>
              <a:t>3: 17.7 </a:t>
            </a:r>
            <a:r>
              <a:rPr lang="es-ES_tradnl" sz="2800" dirty="0">
                <a:solidFill>
                  <a:schemeClr val="accent2">
                    <a:lumMod val="75000"/>
                  </a:schemeClr>
                </a:solidFill>
              </a:rPr>
              <a:t>M€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1158498"/>
            <a:ext cx="806489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2800" u="sng" dirty="0" err="1" smtClean="0"/>
              <a:t>Upgrade</a:t>
            </a:r>
            <a:r>
              <a:rPr lang="es-ES" sz="2800" dirty="0" smtClean="0"/>
              <a:t>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s-ES" sz="2400" dirty="0" smtClean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dirty="0" smtClean="0"/>
              <a:t>Full </a:t>
            </a:r>
            <a:r>
              <a:rPr lang="es-ES" sz="2400" dirty="0" err="1" smtClean="0"/>
              <a:t>coverage</a:t>
            </a:r>
            <a:r>
              <a:rPr lang="es-ES" sz="2400" dirty="0" smtClean="0"/>
              <a:t> </a:t>
            </a:r>
            <a:r>
              <a:rPr lang="es-ES" sz="2400" dirty="0" err="1" smtClean="0"/>
              <a:t>with</a:t>
            </a:r>
            <a:r>
              <a:rPr lang="es-ES" sz="2400" dirty="0" smtClean="0"/>
              <a:t> </a:t>
            </a:r>
            <a:r>
              <a:rPr lang="es-ES" sz="2400" b="1" dirty="0" err="1" smtClean="0"/>
              <a:t>analyzers</a:t>
            </a:r>
            <a:r>
              <a:rPr lang="es-ES" sz="2400" dirty="0" smtClean="0"/>
              <a:t> in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Secondary</a:t>
            </a:r>
            <a:r>
              <a:rPr lang="es-ES" sz="2400" dirty="0" smtClean="0"/>
              <a:t> </a:t>
            </a:r>
            <a:r>
              <a:rPr lang="es-ES" sz="2400" dirty="0" err="1" smtClean="0"/>
              <a:t>Spectrometer</a:t>
            </a:r>
            <a:r>
              <a:rPr lang="es-ES" sz="2400" dirty="0" smtClean="0"/>
              <a:t>, (</a:t>
            </a:r>
            <a:r>
              <a:rPr lang="es-ES" sz="2400" b="1" dirty="0" smtClean="0">
                <a:sym typeface="Wingdings" panose="05000000000000000000" pitchFamily="2" charset="2"/>
              </a:rPr>
              <a:t>150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º</a:t>
            </a:r>
            <a:r>
              <a:rPr lang="es-ES" sz="2400" b="1" dirty="0" smtClean="0">
                <a:sym typeface="Wingdings" panose="05000000000000000000" pitchFamily="2" charset="2"/>
              </a:rPr>
              <a:t> Si(111) </a:t>
            </a:r>
            <a:r>
              <a:rPr lang="es-ES" sz="2400" dirty="0" smtClean="0">
                <a:sym typeface="Wingdings" panose="05000000000000000000" pitchFamily="2" charset="2"/>
              </a:rPr>
              <a:t>+ </a:t>
            </a:r>
            <a:r>
              <a:rPr lang="es-ES" sz="2400" b="1" dirty="0" smtClean="0">
                <a:sym typeface="Wingdings" panose="05000000000000000000" pitchFamily="2" charset="2"/>
              </a:rPr>
              <a:t>150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º</a:t>
            </a:r>
            <a:r>
              <a:rPr lang="es-ES" sz="2400" b="1" dirty="0" smtClean="0">
                <a:sym typeface="Wingdings" panose="05000000000000000000" pitchFamily="2" charset="2"/>
              </a:rPr>
              <a:t> Si(311)</a:t>
            </a:r>
            <a:r>
              <a:rPr lang="es-ES" sz="2400" dirty="0" smtClean="0"/>
              <a:t>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dirty="0" err="1" smtClean="0"/>
              <a:t>Addition</a:t>
            </a:r>
            <a:r>
              <a:rPr lang="es-ES" sz="2400" dirty="0" smtClean="0"/>
              <a:t> of </a:t>
            </a:r>
            <a:r>
              <a:rPr lang="es-ES" sz="2400" baseline="30000" dirty="0" smtClean="0"/>
              <a:t>3</a:t>
            </a:r>
            <a:r>
              <a:rPr lang="es-ES" sz="2400" dirty="0" smtClean="0"/>
              <a:t>He </a:t>
            </a:r>
            <a:r>
              <a:rPr lang="es-ES" sz="2400" dirty="0" err="1" smtClean="0"/>
              <a:t>tube</a:t>
            </a:r>
            <a:r>
              <a:rPr lang="es-ES" sz="2400" dirty="0" smtClean="0"/>
              <a:t> </a:t>
            </a:r>
            <a:r>
              <a:rPr lang="es-ES" sz="2400" dirty="0" err="1" smtClean="0"/>
              <a:t>arrays</a:t>
            </a:r>
            <a:r>
              <a:rPr lang="es-ES" sz="2400" dirty="0" smtClean="0"/>
              <a:t> </a:t>
            </a:r>
            <a:r>
              <a:rPr lang="es-ES" sz="2400" dirty="0" err="1" smtClean="0"/>
              <a:t>for</a:t>
            </a:r>
            <a:r>
              <a:rPr lang="es-ES" sz="2400" dirty="0" smtClean="0"/>
              <a:t> full </a:t>
            </a:r>
            <a:r>
              <a:rPr lang="es-ES" sz="2400" dirty="0" err="1" smtClean="0"/>
              <a:t>coverage</a:t>
            </a:r>
            <a:r>
              <a:rPr lang="es-ES" sz="2400" dirty="0" smtClean="0"/>
              <a:t>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Additional </a:t>
            </a:r>
            <a:r>
              <a:rPr lang="en-GB" sz="2400" b="1" dirty="0"/>
              <a:t>sample environment </a:t>
            </a:r>
            <a:r>
              <a:rPr lang="en-GB" sz="2400" dirty="0"/>
              <a:t>equipment </a:t>
            </a:r>
            <a:r>
              <a:rPr lang="en-GB" sz="2400" dirty="0" smtClean="0"/>
              <a:t>by sharing </a:t>
            </a:r>
            <a:r>
              <a:rPr lang="en-GB" sz="2400" dirty="0"/>
              <a:t>costs between other spectroscopy instruments (</a:t>
            </a:r>
            <a:r>
              <a:rPr lang="en-GB" sz="2400" b="1" dirty="0" err="1"/>
              <a:t>Minipool</a:t>
            </a:r>
            <a:r>
              <a:rPr lang="en-GB" sz="2400" dirty="0"/>
              <a:t>) or </a:t>
            </a:r>
            <a:r>
              <a:rPr lang="en-GB" sz="2400" dirty="0" smtClean="0"/>
              <a:t>by </a:t>
            </a:r>
            <a:r>
              <a:rPr lang="en-GB" sz="2400" dirty="0"/>
              <a:t>collaborations </a:t>
            </a:r>
            <a:r>
              <a:rPr lang="en-GB" sz="2400" dirty="0" smtClean="0"/>
              <a:t>/ external </a:t>
            </a:r>
            <a:r>
              <a:rPr lang="en-GB" sz="2400" dirty="0"/>
              <a:t>grants.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2306596" y="5036983"/>
            <a:ext cx="6318448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dirty="0"/>
              <a:t>STAP committee in relation to the </a:t>
            </a:r>
            <a:r>
              <a:rPr lang="en-GB" b="1" dirty="0"/>
              <a:t>secondary spectrometer</a:t>
            </a:r>
            <a:r>
              <a:rPr lang="en-GB" dirty="0"/>
              <a:t> (p. 7): “</a:t>
            </a:r>
            <a:r>
              <a:rPr lang="en-US" dirty="0"/>
              <a:t>The STAP recommends starting with an analyzer crystal </a:t>
            </a:r>
            <a:r>
              <a:rPr lang="en-US" b="1" dirty="0"/>
              <a:t>coverage of one full side</a:t>
            </a:r>
            <a:r>
              <a:rPr lang="en-US" dirty="0"/>
              <a:t>. This will save cost and allow testing the Si(311) upgrade option on the empty side.”</a:t>
            </a:r>
          </a:p>
        </p:txBody>
      </p:sp>
    </p:spTree>
    <p:extLst>
      <p:ext uri="{BB962C8B-B14F-4D97-AF65-F5344CB8AC3E}">
        <p14:creationId xmlns:p14="http://schemas.microsoft.com/office/powerpoint/2010/main" val="326397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9216671"/>
              </p:ext>
            </p:extLst>
          </p:nvPr>
        </p:nvGraphicFramePr>
        <p:xfrm>
          <a:off x="875794" y="2030484"/>
          <a:ext cx="7440622" cy="420996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584175"/>
                <a:gridCol w="1512168"/>
                <a:gridCol w="1584176"/>
                <a:gridCol w="1343741"/>
                <a:gridCol w="1416362"/>
              </a:tblGrid>
              <a:tr h="109646">
                <a:tc>
                  <a:txBody>
                    <a:bodyPr/>
                    <a:lstStyle/>
                    <a:p>
                      <a:pPr algn="ctr" rtl="0" fontAlgn="b"/>
                      <a:endParaRPr lang="en-US" sz="1800" dirty="0">
                        <a:effectLst/>
                      </a:endParaRPr>
                    </a:p>
                  </a:txBody>
                  <a:tcPr marL="7931" marR="7931" marT="5287" marB="528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dirty="0">
                          <a:effectLst/>
                        </a:rPr>
                        <a:t>BASIS</a:t>
                      </a:r>
                      <a:endParaRPr lang="en-US" sz="2400" b="1" dirty="0">
                        <a:solidFill>
                          <a:srgbClr val="4A86E8"/>
                        </a:solidFill>
                        <a:effectLst/>
                      </a:endParaRPr>
                    </a:p>
                  </a:txBody>
                  <a:tcPr marL="7931" marR="7931" marT="5287" marB="528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dirty="0">
                          <a:effectLst/>
                        </a:rPr>
                        <a:t>OSIRIS</a:t>
                      </a:r>
                      <a:endParaRPr lang="en-US" sz="2400" b="1" dirty="0">
                        <a:solidFill>
                          <a:srgbClr val="4A86E8"/>
                        </a:solidFill>
                        <a:effectLst/>
                      </a:endParaRPr>
                    </a:p>
                  </a:txBody>
                  <a:tcPr marL="7931" marR="7931" marT="5287" marB="528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dirty="0">
                          <a:effectLst/>
                        </a:rPr>
                        <a:t>DNA</a:t>
                      </a:r>
                      <a:endParaRPr lang="en-US" sz="2400" b="1" dirty="0">
                        <a:solidFill>
                          <a:srgbClr val="4A86E8"/>
                        </a:solidFill>
                        <a:effectLst/>
                      </a:endParaRPr>
                    </a:p>
                  </a:txBody>
                  <a:tcPr marL="7931" marR="7931" marT="5287" marB="528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dirty="0">
                          <a:effectLst/>
                        </a:rPr>
                        <a:t>MIRACLES</a:t>
                      </a:r>
                      <a:endParaRPr lang="en-US" sz="2400" b="1" dirty="0">
                        <a:solidFill>
                          <a:srgbClr val="4A86E8"/>
                        </a:solidFill>
                        <a:effectLst/>
                      </a:endParaRPr>
                    </a:p>
                  </a:txBody>
                  <a:tcPr marL="7931" marR="7931" marT="5287" marB="528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0593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>
                          <a:effectLst/>
                        </a:rPr>
                        <a:t>Facility</a:t>
                      </a:r>
                    </a:p>
                  </a:txBody>
                  <a:tcPr marL="7931" marR="7931" marT="5287" marB="528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dirty="0">
                          <a:effectLst/>
                        </a:rPr>
                        <a:t>Pulsed </a:t>
                      </a:r>
                      <a:r>
                        <a:rPr lang="en-US" sz="1800" dirty="0" smtClean="0">
                          <a:effectLst/>
                        </a:rPr>
                        <a:t>Source</a:t>
                      </a:r>
                      <a:endParaRPr lang="en-US" sz="1800" dirty="0">
                        <a:effectLst/>
                      </a:endParaRPr>
                    </a:p>
                  </a:txBody>
                  <a:tcPr marL="7931" marR="7931" marT="5287" marB="528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 smtClean="0">
                          <a:effectLst/>
                        </a:rPr>
                        <a:t>Pulsed Source</a:t>
                      </a:r>
                      <a:endParaRPr lang="en-US" sz="1800" dirty="0">
                        <a:effectLst/>
                      </a:endParaRPr>
                    </a:p>
                  </a:txBody>
                  <a:tcPr marL="7931" marR="7931" marT="5287" marB="528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dirty="0" smtClean="0">
                          <a:effectLst/>
                        </a:rPr>
                        <a:t>Pulsed Source</a:t>
                      </a:r>
                      <a:endParaRPr lang="en-US" sz="1800" dirty="0">
                        <a:effectLst/>
                      </a:endParaRPr>
                    </a:p>
                  </a:txBody>
                  <a:tcPr marL="7931" marR="7931" marT="5287" marB="528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dirty="0">
                          <a:effectLst/>
                        </a:rPr>
                        <a:t>Pulsed </a:t>
                      </a:r>
                      <a:r>
                        <a:rPr lang="en-US" sz="1800" dirty="0" smtClean="0">
                          <a:effectLst/>
                        </a:rPr>
                        <a:t>Source</a:t>
                      </a:r>
                      <a:endParaRPr lang="en-US" sz="1800" dirty="0">
                        <a:effectLst/>
                      </a:endParaRPr>
                    </a:p>
                  </a:txBody>
                  <a:tcPr marL="7931" marR="7931" marT="5287" marB="528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096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dirty="0">
                          <a:effectLst/>
                        </a:rPr>
                        <a:t>Energy Transfer Range</a:t>
                      </a:r>
                    </a:p>
                  </a:txBody>
                  <a:tcPr marL="7931" marR="7931" marT="5287" marB="528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>
                          <a:effectLst/>
                        </a:rPr>
                        <a:t>± 200 μ</a:t>
                      </a:r>
                      <a:r>
                        <a:rPr lang="en-US" sz="1400">
                          <a:effectLst/>
                        </a:rPr>
                        <a:t>eV</a:t>
                      </a:r>
                    </a:p>
                  </a:txBody>
                  <a:tcPr marL="7931" marR="7931" marT="5287" marB="528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15 meV</a:t>
                      </a:r>
                    </a:p>
                  </a:txBody>
                  <a:tcPr marL="7931" marR="7931" marT="5287" marB="528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400">
                          <a:effectLst/>
                        </a:rPr>
                        <a:t>± 600 μ</a:t>
                      </a:r>
                      <a:r>
                        <a:rPr lang="en-US" sz="1400">
                          <a:effectLst/>
                        </a:rPr>
                        <a:t>eV</a:t>
                      </a:r>
                    </a:p>
                  </a:txBody>
                  <a:tcPr marL="7931" marR="7931" marT="5287" marB="528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>
                          <a:effectLst/>
                        </a:rPr>
                        <a:t>± 600 μ</a:t>
                      </a:r>
                      <a:r>
                        <a:rPr lang="en-US" sz="1400">
                          <a:effectLst/>
                        </a:rPr>
                        <a:t>eV</a:t>
                      </a:r>
                    </a:p>
                  </a:txBody>
                  <a:tcPr marL="7931" marR="7931" marT="5287" marB="528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0593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dirty="0">
                          <a:effectLst/>
                        </a:rPr>
                        <a:t>Q-range</a:t>
                      </a:r>
                    </a:p>
                  </a:txBody>
                  <a:tcPr marL="7931" marR="7931" marT="5287" marB="528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dirty="0">
                          <a:effectLst/>
                        </a:rPr>
                        <a:t>0.2 Å⁻¹ &lt; Q &lt; 2.0 Å⁻¹</a:t>
                      </a:r>
                    </a:p>
                  </a:txBody>
                  <a:tcPr marL="7931" marR="7931" marT="5287" marB="528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dirty="0">
                          <a:effectLst/>
                        </a:rPr>
                        <a:t>PG002: 0.18-1.8 Å⁻¹</a:t>
                      </a:r>
                      <a:br>
                        <a:rPr lang="en-US" sz="1400" dirty="0">
                          <a:effectLst/>
                        </a:rPr>
                      </a:br>
                      <a:r>
                        <a:rPr lang="en-US" sz="1400" dirty="0">
                          <a:effectLst/>
                        </a:rPr>
                        <a:t>PG004: 0.37 - 3.6 Å⁻¹</a:t>
                      </a:r>
                    </a:p>
                  </a:txBody>
                  <a:tcPr marL="7931" marR="7931" marT="5287" marB="528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>
                          <a:effectLst/>
                        </a:rPr>
                        <a:t>0.08 - 1.98 Å⁻¹</a:t>
                      </a:r>
                    </a:p>
                  </a:txBody>
                  <a:tcPr marL="7931" marR="7931" marT="5287" marB="528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dirty="0" smtClean="0">
                          <a:effectLst/>
                        </a:rPr>
                        <a:t>Si(111): 0.2 </a:t>
                      </a:r>
                      <a:r>
                        <a:rPr lang="en-US" sz="1400" dirty="0">
                          <a:effectLst/>
                        </a:rPr>
                        <a:t>- </a:t>
                      </a:r>
                      <a:r>
                        <a:rPr lang="en-US" sz="1400" dirty="0" smtClean="0">
                          <a:effectLst/>
                        </a:rPr>
                        <a:t>2 </a:t>
                      </a:r>
                      <a:r>
                        <a:rPr lang="en-US" sz="1400" dirty="0">
                          <a:effectLst/>
                        </a:rPr>
                        <a:t>Å⁻</a:t>
                      </a:r>
                      <a:r>
                        <a:rPr lang="en-US" sz="1400" dirty="0" smtClean="0">
                          <a:effectLst/>
                        </a:rPr>
                        <a:t>¹</a:t>
                      </a:r>
                    </a:p>
                  </a:txBody>
                  <a:tcPr marL="7931" marR="7931" marT="5287" marB="528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9849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>
                          <a:effectLst/>
                        </a:rPr>
                        <a:t>Dynamic range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931" marR="7931" marT="5287" marB="528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dirty="0">
                          <a:effectLst/>
                        </a:rPr>
                        <a:t>0.5 Å</a:t>
                      </a:r>
                    </a:p>
                  </a:txBody>
                  <a:tcPr marL="7931" marR="7931" marT="5287" marB="528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dirty="0">
                          <a:effectLst/>
                        </a:rPr>
                        <a:t>PG002: -0.4 </a:t>
                      </a:r>
                      <a:r>
                        <a:rPr lang="en-US" sz="1400" dirty="0" smtClean="0">
                          <a:effectLst/>
                        </a:rPr>
                        <a:t>-0.4 </a:t>
                      </a:r>
                      <a:r>
                        <a:rPr lang="en-US" sz="1400" dirty="0" err="1">
                          <a:effectLst/>
                        </a:rPr>
                        <a:t>meV</a:t>
                      </a:r>
                      <a:r>
                        <a:rPr lang="en-US" sz="1400" dirty="0">
                          <a:effectLst/>
                        </a:rPr>
                        <a:t/>
                      </a:r>
                      <a:br>
                        <a:rPr lang="en-US" sz="1400" dirty="0">
                          <a:effectLst/>
                        </a:rPr>
                      </a:br>
                      <a:r>
                        <a:rPr lang="en-US" sz="1400" dirty="0">
                          <a:effectLst/>
                        </a:rPr>
                        <a:t>PG004: -3.5 </a:t>
                      </a:r>
                      <a:r>
                        <a:rPr lang="en-US" sz="1400" dirty="0" smtClean="0">
                          <a:effectLst/>
                        </a:rPr>
                        <a:t>-4 </a:t>
                      </a:r>
                      <a:r>
                        <a:rPr lang="en-US" sz="1400" dirty="0" err="1">
                          <a:effectLst/>
                        </a:rPr>
                        <a:t>meV</a:t>
                      </a:r>
                      <a:endParaRPr lang="en-US" sz="1400" dirty="0">
                        <a:effectLst/>
                      </a:endParaRPr>
                    </a:p>
                  </a:txBody>
                  <a:tcPr marL="7931" marR="7931" marT="5287" marB="528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>
                          <a:effectLst/>
                        </a:rPr>
                        <a:t>1 - 2.5 Å</a:t>
                      </a:r>
                    </a:p>
                  </a:txBody>
                  <a:tcPr marL="7931" marR="7931" marT="5287" marB="528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dirty="0" smtClean="0">
                          <a:effectLst/>
                        </a:rPr>
                        <a:t>1.6Å</a:t>
                      </a:r>
                      <a:endParaRPr lang="en-US" sz="1400" dirty="0">
                        <a:effectLst/>
                      </a:endParaRPr>
                    </a:p>
                  </a:txBody>
                  <a:tcPr marL="7931" marR="7931" marT="5287" marB="528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096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dirty="0" err="1" smtClean="0">
                          <a:effectLst/>
                        </a:rPr>
                        <a:t>nBS</a:t>
                      </a:r>
                      <a:r>
                        <a:rPr lang="en-US" sz="1800" dirty="0" smtClean="0">
                          <a:effectLst/>
                        </a:rPr>
                        <a:t> Bragg Angle</a:t>
                      </a:r>
                      <a:endParaRPr lang="en-US" sz="1800" dirty="0">
                        <a:effectLst/>
                      </a:endParaRPr>
                    </a:p>
                  </a:txBody>
                  <a:tcPr marL="7931" marR="7931" marT="5287" marB="528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effectLst/>
                        </a:rPr>
                        <a:t>88º</a:t>
                      </a:r>
                    </a:p>
                  </a:txBody>
                  <a:tcPr marL="7931" marR="7931" marT="5287" marB="528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effectLst/>
                        </a:rPr>
                        <a:t>85º</a:t>
                      </a:r>
                    </a:p>
                  </a:txBody>
                  <a:tcPr marL="7931" marR="7931" marT="5287" marB="528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effectLst/>
                        </a:rPr>
                        <a:t>87.5º</a:t>
                      </a:r>
                    </a:p>
                  </a:txBody>
                  <a:tcPr marL="7931" marR="7931" marT="5287" marB="528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 smtClean="0">
                          <a:effectLst/>
                        </a:rPr>
                        <a:t>88º</a:t>
                      </a:r>
                      <a:endParaRPr lang="en-US" sz="1800" dirty="0">
                        <a:effectLst/>
                      </a:endParaRPr>
                    </a:p>
                  </a:txBody>
                  <a:tcPr marL="7931" marR="7931" marT="5287" marB="528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096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>
                          <a:effectLst/>
                        </a:rPr>
                        <a:t>Collimation</a:t>
                      </a:r>
                    </a:p>
                  </a:txBody>
                  <a:tcPr marL="7931" marR="7931" marT="5287" marB="528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effectLst/>
                        </a:rPr>
                        <a:t>Radial Collimator</a:t>
                      </a:r>
                    </a:p>
                  </a:txBody>
                  <a:tcPr marL="7931" marR="7931" marT="5287" marB="528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effectLst/>
                        </a:rPr>
                        <a:t>Radial Collimator</a:t>
                      </a:r>
                    </a:p>
                  </a:txBody>
                  <a:tcPr marL="7931" marR="7931" marT="5287" marB="528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effectLst/>
                        </a:rPr>
                        <a:t>No</a:t>
                      </a:r>
                    </a:p>
                  </a:txBody>
                  <a:tcPr marL="7931" marR="7931" marT="5287" marB="528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effectLst/>
                        </a:rPr>
                        <a:t>Radial collimator</a:t>
                      </a:r>
                    </a:p>
                  </a:txBody>
                  <a:tcPr marL="7931" marR="7931" marT="5287" marB="528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096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>
                          <a:effectLst/>
                        </a:rPr>
                        <a:t>Filter</a:t>
                      </a:r>
                    </a:p>
                  </a:txBody>
                  <a:tcPr marL="7931" marR="7931" marT="5287" marB="528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effectLst/>
                        </a:rPr>
                        <a:t>No</a:t>
                      </a:r>
                    </a:p>
                  </a:txBody>
                  <a:tcPr marL="7931" marR="7931" marT="5287" marB="528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 smtClean="0">
                          <a:effectLst/>
                        </a:rPr>
                        <a:t>Be</a:t>
                      </a:r>
                      <a:r>
                        <a:rPr lang="en-US" sz="1800" baseline="0" dirty="0" smtClean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Filter</a:t>
                      </a:r>
                      <a:endParaRPr lang="en-US" sz="1800" dirty="0">
                        <a:effectLst/>
                      </a:endParaRPr>
                    </a:p>
                  </a:txBody>
                  <a:tcPr marL="7931" marR="7931" marT="5287" marB="528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effectLst/>
                        </a:rPr>
                        <a:t>No</a:t>
                      </a:r>
                    </a:p>
                  </a:txBody>
                  <a:tcPr marL="7931" marR="7931" marT="5287" marB="528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 smtClean="0">
                          <a:effectLst/>
                        </a:rPr>
                        <a:t>Be </a:t>
                      </a:r>
                      <a:r>
                        <a:rPr lang="en-US" sz="1800" dirty="0">
                          <a:effectLst/>
                        </a:rPr>
                        <a:t>filter</a:t>
                      </a:r>
                    </a:p>
                  </a:txBody>
                  <a:tcPr marL="7931" marR="7931" marT="5287" marB="528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0593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effectLst/>
                        </a:rPr>
                        <a:t>Secondary Spectrometer</a:t>
                      </a:r>
                    </a:p>
                    <a:p>
                      <a:pPr algn="ctr" rtl="0" fontAlgn="ctr"/>
                      <a:r>
                        <a:rPr lang="en-US" sz="1800" b="1" dirty="0" smtClean="0">
                          <a:effectLst/>
                        </a:rPr>
                        <a:t>Angular Coverage [</a:t>
                      </a:r>
                      <a:r>
                        <a:rPr lang="en-US" sz="1800" b="1" dirty="0" err="1" smtClean="0">
                          <a:effectLst/>
                        </a:rPr>
                        <a:t>deg</a:t>
                      </a:r>
                      <a:r>
                        <a:rPr lang="en-US" sz="1800" b="1" dirty="0" smtClean="0">
                          <a:effectLst/>
                        </a:rPr>
                        <a:t>]</a:t>
                      </a:r>
                      <a:endParaRPr lang="en-US" sz="1800" b="1" dirty="0">
                        <a:effectLst/>
                      </a:endParaRPr>
                    </a:p>
                  </a:txBody>
                  <a:tcPr marL="7931" marR="7931" marT="5287" marB="528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dirty="0">
                          <a:effectLst/>
                        </a:rPr>
                        <a:t>150</a:t>
                      </a: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º</a:t>
                      </a:r>
                    </a:p>
                  </a:txBody>
                  <a:tcPr marL="7931" marR="7931" marT="5287" marB="528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effectLst/>
                        </a:rPr>
                        <a:t>137</a:t>
                      </a: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º</a:t>
                      </a:r>
                    </a:p>
                  </a:txBody>
                  <a:tcPr marL="7931" marR="7931" marT="5287" marB="528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effectLst/>
                        </a:rPr>
                        <a:t>156</a:t>
                      </a: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º</a:t>
                      </a:r>
                    </a:p>
                  </a:txBody>
                  <a:tcPr marL="7931" marR="7931" marT="5287" marB="528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effectLst/>
                        </a:rPr>
                        <a:t>150</a:t>
                      </a: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º</a:t>
                      </a:r>
                      <a:endParaRPr lang="en-US" sz="1800" b="1" i="1" dirty="0">
                        <a:effectLst/>
                      </a:endParaRPr>
                    </a:p>
                  </a:txBody>
                  <a:tcPr marL="7931" marR="7931" marT="5287" marB="528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20" y="927884"/>
            <a:ext cx="8712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err="1" smtClean="0"/>
              <a:t>Benchmark</a:t>
            </a:r>
            <a:r>
              <a:rPr lang="es-ES" sz="2800" dirty="0"/>
              <a:t> </a:t>
            </a:r>
            <a:r>
              <a:rPr lang="es-ES" sz="2800" dirty="0" smtClean="0"/>
              <a:t>angular </a:t>
            </a:r>
            <a:r>
              <a:rPr lang="es-ES" sz="2800" dirty="0" err="1" smtClean="0"/>
              <a:t>coverage</a:t>
            </a:r>
            <a:r>
              <a:rPr lang="es-ES" sz="2800" dirty="0" smtClean="0"/>
              <a:t> of </a:t>
            </a:r>
            <a:r>
              <a:rPr lang="es-ES" sz="2800" dirty="0" err="1" smtClean="0"/>
              <a:t>secondary</a:t>
            </a:r>
            <a:r>
              <a:rPr lang="es-ES" sz="2800" dirty="0" smtClean="0"/>
              <a:t> </a:t>
            </a:r>
            <a:r>
              <a:rPr lang="es-ES" sz="2800" dirty="0" err="1" smtClean="0"/>
              <a:t>spectrometer</a:t>
            </a:r>
            <a:r>
              <a:rPr lang="es-ES" sz="2800" dirty="0" smtClean="0"/>
              <a:t> (+</a:t>
            </a:r>
            <a:r>
              <a:rPr lang="es-ES" sz="2800" dirty="0" err="1" smtClean="0"/>
              <a:t>detectors</a:t>
            </a:r>
            <a:r>
              <a:rPr lang="es-ES" sz="2800" dirty="0" smtClean="0"/>
              <a:t>): </a:t>
            </a:r>
            <a:r>
              <a:rPr lang="es-ES" sz="2800" dirty="0" err="1" smtClean="0"/>
              <a:t>competitive</a:t>
            </a:r>
            <a:r>
              <a:rPr lang="es-ES" sz="2800" dirty="0" smtClean="0"/>
              <a:t> </a:t>
            </a:r>
            <a:r>
              <a:rPr lang="es-ES" sz="2800" dirty="0" err="1" smtClean="0"/>
              <a:t>option</a:t>
            </a:r>
            <a:r>
              <a:rPr lang="es-ES" sz="2800" dirty="0" smtClean="0"/>
              <a:t> </a:t>
            </a:r>
            <a:r>
              <a:rPr lang="es-ES" sz="2800" dirty="0" smtClean="0">
                <a:sym typeface="Wingdings" panose="05000000000000000000" pitchFamily="2" charset="2"/>
              </a:rPr>
              <a:t> A </a:t>
            </a:r>
            <a:r>
              <a:rPr lang="es-ES" sz="2800" dirty="0" err="1" smtClean="0">
                <a:sym typeface="Wingdings" panose="05000000000000000000" pitchFamily="2" charset="2"/>
              </a:rPr>
              <a:t>good</a:t>
            </a:r>
            <a:r>
              <a:rPr lang="es-ES" sz="2800" dirty="0" smtClean="0">
                <a:sym typeface="Wingdings" panose="05000000000000000000" pitchFamily="2" charset="2"/>
              </a:rPr>
              <a:t> </a:t>
            </a:r>
            <a:r>
              <a:rPr lang="es-ES" sz="2800" dirty="0" err="1" smtClean="0">
                <a:sym typeface="Wingdings" panose="05000000000000000000" pitchFamily="2" charset="2"/>
              </a:rPr>
              <a:t>starting</a:t>
            </a:r>
            <a:r>
              <a:rPr lang="es-ES" sz="2800" dirty="0" smtClean="0">
                <a:sym typeface="Wingdings" panose="05000000000000000000" pitchFamily="2" charset="2"/>
              </a:rPr>
              <a:t> </a:t>
            </a:r>
            <a:r>
              <a:rPr lang="es-ES" sz="2800" dirty="0" err="1" smtClean="0">
                <a:sym typeface="Wingdings" panose="05000000000000000000" pitchFamily="2" charset="2"/>
              </a:rPr>
              <a:t>point</a:t>
            </a:r>
            <a:r>
              <a:rPr lang="es-ES" sz="2800" dirty="0" smtClean="0">
                <a:sym typeface="Wingdings" panose="05000000000000000000" pitchFamily="2" charset="2"/>
              </a:rPr>
              <a:t>!</a:t>
            </a:r>
            <a:endParaRPr lang="en-US" sz="2800" dirty="0"/>
          </a:p>
        </p:txBody>
      </p:sp>
      <p:sp>
        <p:nvSpPr>
          <p:cNvPr id="5" name="Oval 4"/>
          <p:cNvSpPr/>
          <p:nvPr/>
        </p:nvSpPr>
        <p:spPr>
          <a:xfrm>
            <a:off x="107504" y="5085184"/>
            <a:ext cx="8892480" cy="12241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3 CuadroTexto"/>
          <p:cNvSpPr txBox="1"/>
          <p:nvPr/>
        </p:nvSpPr>
        <p:spPr>
          <a:xfrm>
            <a:off x="395536" y="404664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err="1">
                <a:solidFill>
                  <a:schemeClr val="accent2">
                    <a:lumMod val="75000"/>
                  </a:schemeClr>
                </a:solidFill>
              </a:rPr>
              <a:t>Configuration</a:t>
            </a:r>
            <a:r>
              <a:rPr lang="es-ES_tradnl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_tradnl" sz="2800" dirty="0" smtClean="0">
                <a:solidFill>
                  <a:schemeClr val="accent2">
                    <a:lumMod val="75000"/>
                  </a:schemeClr>
                </a:solidFill>
              </a:rPr>
              <a:t>3: 17.7 </a:t>
            </a:r>
            <a:r>
              <a:rPr lang="es-ES_tradnl" sz="2800" dirty="0">
                <a:solidFill>
                  <a:schemeClr val="accent2">
                    <a:lumMod val="75000"/>
                  </a:schemeClr>
                </a:solidFill>
              </a:rPr>
              <a:t>M€</a:t>
            </a:r>
          </a:p>
        </p:txBody>
      </p:sp>
    </p:spTree>
    <p:extLst>
      <p:ext uri="{BB962C8B-B14F-4D97-AF65-F5344CB8AC3E}">
        <p14:creationId xmlns:p14="http://schemas.microsoft.com/office/powerpoint/2010/main" val="420986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927884"/>
            <a:ext cx="8712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err="1" smtClean="0"/>
              <a:t>Benchmark</a:t>
            </a:r>
            <a:r>
              <a:rPr lang="es-ES" sz="2800" dirty="0"/>
              <a:t> </a:t>
            </a:r>
            <a:r>
              <a:rPr lang="es-ES" sz="2800" dirty="0" smtClean="0"/>
              <a:t>angular </a:t>
            </a:r>
            <a:r>
              <a:rPr lang="es-ES" sz="2800" dirty="0" err="1" smtClean="0"/>
              <a:t>coverage</a:t>
            </a:r>
            <a:r>
              <a:rPr lang="es-ES" sz="2800" dirty="0" smtClean="0"/>
              <a:t> of </a:t>
            </a:r>
            <a:r>
              <a:rPr lang="es-ES" sz="2800" dirty="0" err="1" smtClean="0"/>
              <a:t>secondary</a:t>
            </a:r>
            <a:r>
              <a:rPr lang="es-ES" sz="2800" dirty="0" smtClean="0"/>
              <a:t> </a:t>
            </a:r>
            <a:r>
              <a:rPr lang="es-ES" sz="2800" dirty="0" err="1" smtClean="0"/>
              <a:t>spectrometer</a:t>
            </a:r>
            <a:r>
              <a:rPr lang="es-ES" sz="2800" dirty="0" smtClean="0"/>
              <a:t> (+</a:t>
            </a:r>
            <a:r>
              <a:rPr lang="es-ES" sz="2800" dirty="0" err="1" smtClean="0"/>
              <a:t>detectors</a:t>
            </a:r>
            <a:r>
              <a:rPr lang="es-ES" sz="2800" dirty="0" smtClean="0"/>
              <a:t>): </a:t>
            </a:r>
            <a:r>
              <a:rPr lang="es-ES" sz="2800" dirty="0" err="1" smtClean="0"/>
              <a:t>competitive</a:t>
            </a:r>
            <a:r>
              <a:rPr lang="es-ES" sz="2800" dirty="0" smtClean="0"/>
              <a:t> </a:t>
            </a:r>
            <a:r>
              <a:rPr lang="es-ES" sz="2800" dirty="0" err="1" smtClean="0"/>
              <a:t>option</a:t>
            </a:r>
            <a:r>
              <a:rPr lang="es-ES" sz="2800" dirty="0" smtClean="0"/>
              <a:t> </a:t>
            </a:r>
            <a:r>
              <a:rPr lang="es-ES" sz="2800" dirty="0" smtClean="0">
                <a:sym typeface="Wingdings" panose="05000000000000000000" pitchFamily="2" charset="2"/>
              </a:rPr>
              <a:t> </a:t>
            </a:r>
            <a:r>
              <a:rPr lang="es-ES" sz="2800" dirty="0" err="1" smtClean="0">
                <a:sym typeface="Wingdings" panose="05000000000000000000" pitchFamily="2" charset="2"/>
              </a:rPr>
              <a:t>Starting</a:t>
            </a:r>
            <a:r>
              <a:rPr lang="es-ES" sz="2800" dirty="0" smtClean="0">
                <a:sym typeface="Wingdings" panose="05000000000000000000" pitchFamily="2" charset="2"/>
              </a:rPr>
              <a:t> </a:t>
            </a:r>
            <a:r>
              <a:rPr lang="es-ES" sz="2800" dirty="0" err="1" smtClean="0">
                <a:sym typeface="Wingdings" panose="05000000000000000000" pitchFamily="2" charset="2"/>
              </a:rPr>
              <a:t>point</a:t>
            </a:r>
            <a:endParaRPr lang="en-US" sz="2800" dirty="0"/>
          </a:p>
        </p:txBody>
      </p:sp>
      <p:sp>
        <p:nvSpPr>
          <p:cNvPr id="9" name="3 CuadroTexto"/>
          <p:cNvSpPr txBox="1"/>
          <p:nvPr/>
        </p:nvSpPr>
        <p:spPr>
          <a:xfrm>
            <a:off x="395536" y="404664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err="1">
                <a:solidFill>
                  <a:schemeClr val="accent2">
                    <a:lumMod val="75000"/>
                  </a:schemeClr>
                </a:solidFill>
              </a:rPr>
              <a:t>Configuration</a:t>
            </a:r>
            <a:r>
              <a:rPr lang="es-ES_tradnl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_tradnl" sz="2800" dirty="0" smtClean="0">
                <a:solidFill>
                  <a:schemeClr val="accent2">
                    <a:lumMod val="75000"/>
                  </a:schemeClr>
                </a:solidFill>
              </a:rPr>
              <a:t>3: 17.7 </a:t>
            </a:r>
            <a:r>
              <a:rPr lang="es-ES_tradnl" sz="2800" dirty="0">
                <a:solidFill>
                  <a:schemeClr val="accent2">
                    <a:lumMod val="75000"/>
                  </a:schemeClr>
                </a:solidFill>
              </a:rPr>
              <a:t>M€</a:t>
            </a:r>
          </a:p>
        </p:txBody>
      </p:sp>
      <p:pic>
        <p:nvPicPr>
          <p:cNvPr id="13" name="Picture 2" descr="Interior of BASIS (BL-2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44" y="4068679"/>
            <a:ext cx="3648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Backscattering Spectrome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44" y="2595631"/>
            <a:ext cx="3648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37674"/>
            <a:ext cx="2715683" cy="3871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69545" y="2054930"/>
            <a:ext cx="1920398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b"/>
            <a:r>
              <a:rPr lang="en-US" sz="2800" b="1" dirty="0" smtClean="0"/>
              <a:t>BASIS (SNS)</a:t>
            </a:r>
            <a:endParaRPr lang="en-US" sz="2800" b="1" dirty="0">
              <a:solidFill>
                <a:srgbClr val="4A86E8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08104" y="1988840"/>
            <a:ext cx="2065245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b"/>
            <a:r>
              <a:rPr lang="en-US" sz="2800" b="1" dirty="0" smtClean="0"/>
              <a:t>DNA (JPARC)</a:t>
            </a:r>
            <a:endParaRPr lang="en-US" sz="2800" b="1" dirty="0">
              <a:solidFill>
                <a:srgbClr val="4A86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82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1" t="18687" r="33813" b="5531"/>
          <a:stretch/>
        </p:blipFill>
        <p:spPr bwMode="auto">
          <a:xfrm>
            <a:off x="4499992" y="1323833"/>
            <a:ext cx="4645168" cy="5079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5536" y="1556792"/>
            <a:ext cx="610242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/>
              <a:t>Matchless </a:t>
            </a:r>
            <a:r>
              <a:rPr lang="en-US" sz="2400" dirty="0" smtClean="0"/>
              <a:t>flux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 smtClean="0"/>
              <a:t>Excellent sample environment</a:t>
            </a:r>
            <a:endParaRPr lang="en-US" sz="24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/>
              <a:t>Outstanding </a:t>
            </a:r>
            <a:r>
              <a:rPr lang="en-US" sz="2400" dirty="0" smtClean="0"/>
              <a:t>signal/noise ratio</a:t>
            </a:r>
            <a:endParaRPr lang="en-US" sz="24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/>
              <a:t>Very large </a:t>
            </a:r>
            <a:r>
              <a:rPr lang="en-US" sz="2400" dirty="0" smtClean="0"/>
              <a:t>Q-range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 smtClean="0"/>
              <a:t>Even broader </a:t>
            </a:r>
            <a:r>
              <a:rPr lang="en-US" sz="2400" dirty="0"/>
              <a:t>elastic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energy resolution coverage</a:t>
            </a:r>
            <a:endParaRPr lang="en-US" sz="2400" dirty="0"/>
          </a:p>
        </p:txBody>
      </p:sp>
      <p:sp>
        <p:nvSpPr>
          <p:cNvPr id="4" name="3 CuadroTexto"/>
          <p:cNvSpPr txBox="1"/>
          <p:nvPr/>
        </p:nvSpPr>
        <p:spPr>
          <a:xfrm>
            <a:off x="395536" y="404664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err="1">
                <a:solidFill>
                  <a:schemeClr val="accent2">
                    <a:lumMod val="75000"/>
                  </a:schemeClr>
                </a:solidFill>
              </a:rPr>
              <a:t>Configuration</a:t>
            </a:r>
            <a:r>
              <a:rPr lang="es-ES_tradnl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_tradnl" sz="2800" dirty="0" smtClean="0">
                <a:solidFill>
                  <a:schemeClr val="accent2">
                    <a:lumMod val="75000"/>
                  </a:schemeClr>
                </a:solidFill>
              </a:rPr>
              <a:t>3: 17.7 </a:t>
            </a:r>
            <a:r>
              <a:rPr lang="es-ES_tradnl" sz="2800" dirty="0">
                <a:solidFill>
                  <a:schemeClr val="accent2">
                    <a:lumMod val="75000"/>
                  </a:schemeClr>
                </a:solidFill>
              </a:rPr>
              <a:t>M€</a:t>
            </a:r>
          </a:p>
        </p:txBody>
      </p:sp>
    </p:spTree>
    <p:extLst>
      <p:ext uri="{BB962C8B-B14F-4D97-AF65-F5344CB8AC3E}">
        <p14:creationId xmlns:p14="http://schemas.microsoft.com/office/powerpoint/2010/main" val="43777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95536" y="404664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err="1" smtClean="0">
                <a:solidFill>
                  <a:schemeClr val="accent2">
                    <a:lumMod val="75000"/>
                  </a:schemeClr>
                </a:solidFill>
              </a:rPr>
              <a:t>Multiple</a:t>
            </a:r>
            <a:r>
              <a:rPr lang="es-ES_tradnl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_tradnl" sz="2800" dirty="0" err="1" smtClean="0">
                <a:solidFill>
                  <a:schemeClr val="accent2">
                    <a:lumMod val="75000"/>
                  </a:schemeClr>
                </a:solidFill>
              </a:rPr>
              <a:t>spectrometers</a:t>
            </a:r>
            <a:r>
              <a:rPr lang="es-ES_tradnl" sz="2800" dirty="0" smtClean="0">
                <a:solidFill>
                  <a:schemeClr val="accent2">
                    <a:lumMod val="75000"/>
                  </a:schemeClr>
                </a:solidFill>
              </a:rPr>
              <a:t>-</a:t>
            </a:r>
            <a:r>
              <a:rPr lang="es-ES_tradnl" sz="2800" dirty="0" err="1" smtClean="0">
                <a:solidFill>
                  <a:schemeClr val="accent2">
                    <a:lumMod val="75000"/>
                  </a:schemeClr>
                </a:solidFill>
              </a:rPr>
              <a:t>beamtime</a:t>
            </a:r>
            <a:r>
              <a:rPr lang="es-ES_tradnl" sz="2800" dirty="0" smtClean="0">
                <a:solidFill>
                  <a:schemeClr val="accent2">
                    <a:lumMod val="75000"/>
                  </a:schemeClr>
                </a:solidFill>
              </a:rPr>
              <a:t>-etc…</a:t>
            </a:r>
            <a:endParaRPr lang="es-ES_tradnl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268760"/>
            <a:ext cx="5507911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 rot="16200000">
            <a:off x="-972616" y="3154540"/>
            <a:ext cx="2880320" cy="7200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229397" y="1731394"/>
            <a:ext cx="3600400" cy="1764375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84168" y="1845183"/>
            <a:ext cx="936104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HFBS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1229397" y="3190708"/>
            <a:ext cx="2232000" cy="1476000"/>
          </a:xfrm>
          <a:prstGeom prst="rect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83967" y="3910625"/>
            <a:ext cx="720000" cy="461665"/>
          </a:xfrm>
          <a:prstGeom prst="rect">
            <a:avLst/>
          </a:prstGeom>
          <a:solidFill>
            <a:srgbClr val="FF006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IRIS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1228442" y="4014971"/>
            <a:ext cx="1903397" cy="1299809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923927" y="4979600"/>
            <a:ext cx="1207368" cy="461665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AGNES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386051" y="6183006"/>
            <a:ext cx="4186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/>
              <a:t>Miyatsu</a:t>
            </a:r>
            <a:r>
              <a:rPr lang="fr-FR" dirty="0"/>
              <a:t> et al, </a:t>
            </a:r>
            <a:r>
              <a:rPr lang="fr-FR" dirty="0" err="1"/>
              <a:t>Phys</a:t>
            </a:r>
            <a:r>
              <a:rPr lang="fr-FR" dirty="0"/>
              <a:t> </a:t>
            </a:r>
            <a:r>
              <a:rPr lang="fr-FR" dirty="0" err="1"/>
              <a:t>Chem</a:t>
            </a:r>
            <a:r>
              <a:rPr lang="fr-FR" dirty="0"/>
              <a:t> </a:t>
            </a:r>
            <a:r>
              <a:rPr lang="fr-FR" dirty="0" err="1"/>
              <a:t>Chem</a:t>
            </a:r>
            <a:r>
              <a:rPr lang="fr-FR" dirty="0"/>
              <a:t> </a:t>
            </a:r>
            <a:r>
              <a:rPr lang="fr-FR" dirty="0" err="1"/>
              <a:t>Phys</a:t>
            </a:r>
            <a:r>
              <a:rPr lang="fr-FR" dirty="0"/>
              <a:t>, 2014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632" y="2690646"/>
            <a:ext cx="3312368" cy="239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361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7" t="17537" r="33708" b="5083"/>
          <a:stretch/>
        </p:blipFill>
        <p:spPr bwMode="auto">
          <a:xfrm>
            <a:off x="107504" y="17060"/>
            <a:ext cx="8965969" cy="665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 flipH="1">
            <a:off x="8054502" y="1180282"/>
            <a:ext cx="360040" cy="288032"/>
          </a:xfrm>
          <a:prstGeom prst="rightArrow">
            <a:avLst/>
          </a:prstGeom>
          <a:solidFill>
            <a:srgbClr val="FF00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2772345">
            <a:off x="7452320" y="3345980"/>
            <a:ext cx="432048" cy="288032"/>
          </a:xfrm>
          <a:prstGeom prst="rightArrow">
            <a:avLst/>
          </a:prstGeom>
          <a:solidFill>
            <a:srgbClr val="FF00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740352" y="3365737"/>
            <a:ext cx="1403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+ MANPOWER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 flipH="1">
            <a:off x="8028384" y="1916832"/>
            <a:ext cx="360040" cy="288032"/>
          </a:xfrm>
          <a:prstGeom prst="rightArrow">
            <a:avLst/>
          </a:prstGeom>
          <a:solidFill>
            <a:srgbClr val="FF00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25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196752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/>
              <a:t>Time </a:t>
            </a:r>
            <a:r>
              <a:rPr lang="es-ES" sz="4000" dirty="0" err="1" smtClean="0"/>
              <a:t>for</a:t>
            </a:r>
            <a:r>
              <a:rPr lang="es-ES" sz="4000" dirty="0" smtClean="0"/>
              <a:t> (more) </a:t>
            </a:r>
            <a:r>
              <a:rPr lang="es-ES" sz="4000" dirty="0" err="1" smtClean="0"/>
              <a:t>discussion</a:t>
            </a:r>
            <a:endParaRPr lang="en-US" sz="4000" dirty="0"/>
          </a:p>
        </p:txBody>
      </p:sp>
      <p:sp>
        <p:nvSpPr>
          <p:cNvPr id="3" name="3 CuadroTexto"/>
          <p:cNvSpPr txBox="1"/>
          <p:nvPr/>
        </p:nvSpPr>
        <p:spPr>
          <a:xfrm>
            <a:off x="395536" y="404664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err="1" smtClean="0">
                <a:solidFill>
                  <a:schemeClr val="accent2">
                    <a:lumMod val="75000"/>
                  </a:schemeClr>
                </a:solidFill>
              </a:rPr>
              <a:t>Scope</a:t>
            </a:r>
            <a:r>
              <a:rPr lang="es-ES_tradnl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_tradnl" sz="3200" dirty="0" err="1" smtClean="0">
                <a:solidFill>
                  <a:schemeClr val="accent2">
                    <a:lumMod val="75000"/>
                  </a:schemeClr>
                </a:solidFill>
              </a:rPr>
              <a:t>setting</a:t>
            </a:r>
            <a:r>
              <a:rPr lang="es-ES_tradnl" sz="3200" dirty="0" smtClean="0">
                <a:solidFill>
                  <a:schemeClr val="accent2">
                    <a:lumMod val="75000"/>
                  </a:schemeClr>
                </a:solidFill>
              </a:rPr>
              <a:t> meeting MIRACLES: </a:t>
            </a:r>
            <a:r>
              <a:rPr lang="es-ES_tradnl" sz="3200" dirty="0" err="1" smtClean="0">
                <a:solidFill>
                  <a:schemeClr val="accent2">
                    <a:lumMod val="75000"/>
                  </a:schemeClr>
                </a:solidFill>
              </a:rPr>
              <a:t>outline</a:t>
            </a:r>
            <a:endParaRPr lang="es-ES_tradnl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5576" y="2420888"/>
            <a:ext cx="65527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MIRACLES </a:t>
            </a:r>
            <a:r>
              <a:rPr lang="en-US" sz="2800" dirty="0"/>
              <a:t>Closed session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	(</a:t>
            </a:r>
            <a:r>
              <a:rPr lang="en-US" sz="2800" i="1" dirty="0"/>
              <a:t>Conference Room </a:t>
            </a:r>
            <a:r>
              <a:rPr lang="en-US" sz="2800" i="1" dirty="0" err="1"/>
              <a:t>Tänkartanken</a:t>
            </a:r>
            <a:r>
              <a:rPr lang="en-US" sz="2800" dirty="0"/>
              <a:t>)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NSS Closed session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	(</a:t>
            </a:r>
            <a:r>
              <a:rPr lang="en-US" sz="2800" i="1" dirty="0"/>
              <a:t>Conference Room Scheele</a:t>
            </a:r>
            <a:r>
              <a:rPr lang="en-US" sz="2800" dirty="0"/>
              <a:t>)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Discussion </a:t>
            </a:r>
            <a:endParaRPr lang="en-US" sz="28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Wrap </a:t>
            </a:r>
            <a:r>
              <a:rPr lang="en-US" sz="2800" dirty="0"/>
              <a:t>up </a:t>
            </a:r>
          </a:p>
        </p:txBody>
      </p:sp>
    </p:spTree>
    <p:extLst>
      <p:ext uri="{BB962C8B-B14F-4D97-AF65-F5344CB8AC3E}">
        <p14:creationId xmlns:p14="http://schemas.microsoft.com/office/powerpoint/2010/main" val="311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CuadroTexto"/>
          <p:cNvSpPr txBox="1"/>
          <p:nvPr/>
        </p:nvSpPr>
        <p:spPr>
          <a:xfrm>
            <a:off x="395536" y="404664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u="sng" dirty="0" err="1" smtClean="0">
                <a:solidFill>
                  <a:schemeClr val="accent2">
                    <a:lumMod val="75000"/>
                  </a:schemeClr>
                </a:solidFill>
              </a:rPr>
              <a:t>Three</a:t>
            </a:r>
            <a:r>
              <a:rPr lang="es-ES_tradnl" sz="2800" b="1" u="sng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_tradnl" sz="2800" b="1" u="sng" dirty="0" err="1" smtClean="0">
                <a:solidFill>
                  <a:schemeClr val="accent2">
                    <a:lumMod val="75000"/>
                  </a:schemeClr>
                </a:solidFill>
              </a:rPr>
              <a:t>budget</a:t>
            </a:r>
            <a:r>
              <a:rPr lang="es-ES_tradnl" sz="2800" b="1" u="sng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_tradnl" sz="2800" b="1" u="sng" dirty="0" err="1" smtClean="0">
                <a:solidFill>
                  <a:schemeClr val="accent2">
                    <a:lumMod val="75000"/>
                  </a:schemeClr>
                </a:solidFill>
              </a:rPr>
              <a:t>Configurations</a:t>
            </a:r>
            <a:endParaRPr lang="es-ES_tradnl" sz="28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2060848"/>
            <a:ext cx="669674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800" dirty="0" err="1" smtClean="0"/>
              <a:t>Configuration</a:t>
            </a:r>
            <a:r>
              <a:rPr lang="es-ES" sz="2800" dirty="0" smtClean="0"/>
              <a:t> 1, </a:t>
            </a:r>
            <a:r>
              <a:rPr lang="es-ES" sz="2800" dirty="0" err="1" smtClean="0"/>
              <a:t>within</a:t>
            </a:r>
            <a:r>
              <a:rPr lang="es-ES" sz="2800" dirty="0" smtClean="0"/>
              <a:t> </a:t>
            </a:r>
            <a:r>
              <a:rPr lang="es-ES" sz="2800" dirty="0" err="1" smtClean="0"/>
              <a:t>cost</a:t>
            </a:r>
            <a:r>
              <a:rPr lang="es-ES" sz="2800" dirty="0" smtClean="0"/>
              <a:t> </a:t>
            </a:r>
            <a:r>
              <a:rPr lang="es-ES" sz="2800" dirty="0" err="1" smtClean="0"/>
              <a:t>category</a:t>
            </a:r>
            <a:r>
              <a:rPr lang="es-ES" sz="2800" dirty="0" smtClean="0"/>
              <a:t> B:  12.9 M€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ES" sz="2800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800" dirty="0" err="1" smtClean="0"/>
              <a:t>Configuration</a:t>
            </a:r>
            <a:r>
              <a:rPr lang="es-ES" sz="2800" dirty="0" smtClean="0"/>
              <a:t> 2, </a:t>
            </a:r>
            <a:r>
              <a:rPr lang="es-ES" sz="2800" dirty="0" err="1" smtClean="0"/>
              <a:t>world-class</a:t>
            </a:r>
            <a:r>
              <a:rPr lang="es-ES" sz="2800" dirty="0" smtClean="0"/>
              <a:t> </a:t>
            </a:r>
            <a:r>
              <a:rPr lang="es-ES" sz="2800" dirty="0" err="1" smtClean="0"/>
              <a:t>scope</a:t>
            </a:r>
            <a:r>
              <a:rPr lang="es-ES" sz="2800" dirty="0" smtClean="0"/>
              <a:t> (</a:t>
            </a:r>
            <a:r>
              <a:rPr lang="es-ES" sz="2800" dirty="0" err="1" smtClean="0"/>
              <a:t>competitive</a:t>
            </a:r>
            <a:r>
              <a:rPr lang="es-ES" sz="2800" dirty="0" smtClean="0"/>
              <a:t>): 15.9 M€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ES" sz="2800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800" dirty="0" err="1" smtClean="0"/>
              <a:t>Configuration</a:t>
            </a:r>
            <a:r>
              <a:rPr lang="es-ES" sz="2800" dirty="0" smtClean="0"/>
              <a:t> 3, full </a:t>
            </a:r>
            <a:r>
              <a:rPr lang="es-ES" sz="2800" dirty="0" err="1" smtClean="0"/>
              <a:t>scope</a:t>
            </a:r>
            <a:r>
              <a:rPr lang="es-ES" sz="2800" dirty="0" smtClean="0"/>
              <a:t>: 17.7 M€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9972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95536" y="404664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u="sng" dirty="0" err="1" smtClean="0">
                <a:solidFill>
                  <a:schemeClr val="accent2">
                    <a:lumMod val="75000"/>
                  </a:schemeClr>
                </a:solidFill>
              </a:rPr>
              <a:t>Configuration</a:t>
            </a:r>
            <a:r>
              <a:rPr lang="es-ES_tradnl" sz="2800" b="1" u="sng" dirty="0" smtClean="0">
                <a:solidFill>
                  <a:schemeClr val="accent2">
                    <a:lumMod val="75000"/>
                  </a:schemeClr>
                </a:solidFill>
              </a:rPr>
              <a:t> 1: 12.9 M€</a:t>
            </a:r>
            <a:endParaRPr lang="es-ES_tradnl" sz="28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158498"/>
            <a:ext cx="6840760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2800" u="sng" dirty="0" err="1" smtClean="0"/>
              <a:t>What</a:t>
            </a:r>
            <a:r>
              <a:rPr lang="es-ES" sz="2800" u="sng" dirty="0" smtClean="0"/>
              <a:t> </a:t>
            </a:r>
            <a:r>
              <a:rPr lang="es-ES" sz="2800" u="sng" dirty="0" err="1" smtClean="0"/>
              <a:t>it</a:t>
            </a:r>
            <a:r>
              <a:rPr lang="es-ES" sz="2800" u="sng" dirty="0" smtClean="0"/>
              <a:t> has</a:t>
            </a:r>
            <a:r>
              <a:rPr lang="es-ES" sz="2800" dirty="0" smtClean="0"/>
              <a:t>:</a:t>
            </a:r>
          </a:p>
          <a:p>
            <a:pPr>
              <a:spcAft>
                <a:spcPts val="600"/>
              </a:spcAft>
            </a:pPr>
            <a:endParaRPr lang="es-ES" sz="2400" dirty="0" smtClean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dirty="0" err="1" smtClean="0"/>
              <a:t>Primary</a:t>
            </a:r>
            <a:r>
              <a:rPr lang="es-ES" sz="2400" dirty="0" smtClean="0"/>
              <a:t> </a:t>
            </a:r>
            <a:r>
              <a:rPr lang="es-ES" sz="2400" dirty="0" err="1" smtClean="0"/>
              <a:t>Spectrometer</a:t>
            </a:r>
            <a:endParaRPr lang="es-ES" sz="2400" dirty="0" smtClean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dirty="0" smtClean="0"/>
              <a:t>30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º</a:t>
            </a:r>
            <a:r>
              <a:rPr lang="es-ES" sz="2400" dirty="0" smtClean="0"/>
              <a:t> </a:t>
            </a:r>
            <a:r>
              <a:rPr lang="es-ES" sz="2400" dirty="0" err="1" smtClean="0"/>
              <a:t>Secondary</a:t>
            </a:r>
            <a:r>
              <a:rPr lang="es-ES" sz="2400" dirty="0" smtClean="0"/>
              <a:t> </a:t>
            </a:r>
            <a:r>
              <a:rPr lang="es-ES" sz="2400" dirty="0" err="1" smtClean="0"/>
              <a:t>Spectrometer</a:t>
            </a:r>
            <a:r>
              <a:rPr lang="es-ES" sz="2400" dirty="0" smtClean="0"/>
              <a:t> (4 </a:t>
            </a:r>
            <a:r>
              <a:rPr lang="es-ES" sz="2400" dirty="0" err="1" smtClean="0"/>
              <a:t>panels</a:t>
            </a:r>
            <a:r>
              <a:rPr lang="es-ES" sz="2400" dirty="0"/>
              <a:t> </a:t>
            </a:r>
            <a:r>
              <a:rPr lang="es-ES" sz="2400" dirty="0" smtClean="0"/>
              <a:t>of</a:t>
            </a:r>
            <a:br>
              <a:rPr lang="es-ES" sz="2400" dirty="0" smtClean="0"/>
            </a:br>
            <a:r>
              <a:rPr lang="es-ES" sz="2400" dirty="0" smtClean="0"/>
              <a:t>Si(111) </a:t>
            </a:r>
            <a:r>
              <a:rPr lang="es-ES" sz="2400" dirty="0" err="1" smtClean="0"/>
              <a:t>analyzers</a:t>
            </a:r>
            <a:r>
              <a:rPr lang="es-ES" sz="2400" dirty="0" smtClean="0"/>
              <a:t> / </a:t>
            </a:r>
            <a:r>
              <a:rPr lang="es-ES" sz="2400" baseline="30000" dirty="0" smtClean="0"/>
              <a:t>3</a:t>
            </a:r>
            <a:r>
              <a:rPr lang="es-ES" sz="2400" dirty="0" smtClean="0"/>
              <a:t>He </a:t>
            </a:r>
            <a:r>
              <a:rPr lang="es-ES" sz="2400" dirty="0" err="1" smtClean="0"/>
              <a:t>detectors</a:t>
            </a:r>
            <a:r>
              <a:rPr lang="es-ES" sz="2400" dirty="0" smtClean="0"/>
              <a:t> </a:t>
            </a:r>
            <a:r>
              <a:rPr lang="es-ES" sz="2400" dirty="0" err="1" smtClean="0"/>
              <a:t>covering</a:t>
            </a:r>
            <a:r>
              <a:rPr lang="es-ES" sz="2400" dirty="0" smtClean="0"/>
              <a:t> 30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º</a:t>
            </a:r>
            <a:r>
              <a:rPr lang="es-ES" sz="2400" dirty="0" smtClean="0"/>
              <a:t>)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dirty="0" smtClean="0"/>
              <a:t>1 </a:t>
            </a:r>
            <a:r>
              <a:rPr lang="es-ES" sz="2400" dirty="0" err="1" smtClean="0"/>
              <a:t>beam</a:t>
            </a:r>
            <a:r>
              <a:rPr lang="es-ES" sz="2400" dirty="0" smtClean="0"/>
              <a:t> monitor (pre-</a:t>
            </a:r>
            <a:r>
              <a:rPr lang="es-ES" sz="2400" dirty="0" err="1" smtClean="0"/>
              <a:t>sample</a:t>
            </a:r>
            <a:r>
              <a:rPr lang="es-ES" sz="2400" dirty="0" smtClean="0"/>
              <a:t>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dirty="0" err="1" smtClean="0"/>
              <a:t>Secondary</a:t>
            </a:r>
            <a:r>
              <a:rPr lang="es-ES" sz="2400" dirty="0" smtClean="0"/>
              <a:t> cave (</a:t>
            </a:r>
            <a:r>
              <a:rPr lang="es-ES" sz="2400" dirty="0" err="1" smtClean="0"/>
              <a:t>half</a:t>
            </a:r>
            <a:r>
              <a:rPr lang="es-ES" sz="2400" dirty="0" smtClean="0"/>
              <a:t> </a:t>
            </a:r>
            <a:r>
              <a:rPr lang="es-ES" sz="2400" dirty="0" err="1" smtClean="0"/>
              <a:t>cylinder</a:t>
            </a:r>
            <a:r>
              <a:rPr lang="es-ES" sz="2400" dirty="0" smtClean="0"/>
              <a:t>) + </a:t>
            </a:r>
            <a:r>
              <a:rPr lang="es-ES" sz="2400" dirty="0" err="1" smtClean="0"/>
              <a:t>shielding</a:t>
            </a:r>
            <a:endParaRPr lang="en-US" sz="2400" dirty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10608" t="28679" r="35502" b="35849"/>
          <a:stretch/>
        </p:blipFill>
        <p:spPr bwMode="auto">
          <a:xfrm>
            <a:off x="1547664" y="4324562"/>
            <a:ext cx="5760000" cy="216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4106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95536" y="404664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err="1" smtClean="0">
                <a:solidFill>
                  <a:schemeClr val="accent2">
                    <a:lumMod val="75000"/>
                  </a:schemeClr>
                </a:solidFill>
              </a:rPr>
              <a:t>Configuration</a:t>
            </a:r>
            <a:r>
              <a:rPr lang="es-ES_tradnl" sz="2800" dirty="0" smtClean="0">
                <a:solidFill>
                  <a:schemeClr val="accent2">
                    <a:lumMod val="75000"/>
                  </a:schemeClr>
                </a:solidFill>
              </a:rPr>
              <a:t> 1: 12.9 M€</a:t>
            </a:r>
            <a:endParaRPr lang="es-ES_tradnl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158498"/>
            <a:ext cx="8064896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2800" u="sng" dirty="0" err="1" smtClean="0"/>
              <a:t>What</a:t>
            </a:r>
            <a:r>
              <a:rPr lang="es-ES" sz="2800" u="sng" dirty="0" smtClean="0"/>
              <a:t> </a:t>
            </a:r>
            <a:r>
              <a:rPr lang="es-ES" sz="2800" u="sng" dirty="0" err="1" smtClean="0"/>
              <a:t>it</a:t>
            </a:r>
            <a:r>
              <a:rPr lang="es-ES" sz="2800" u="sng" dirty="0" smtClean="0"/>
              <a:t> </a:t>
            </a:r>
            <a:r>
              <a:rPr lang="es-ES" sz="2800" u="sng" dirty="0" err="1" smtClean="0"/>
              <a:t>does</a:t>
            </a:r>
            <a:r>
              <a:rPr lang="es-ES" sz="2800" u="sng" dirty="0" smtClean="0"/>
              <a:t> NOT </a:t>
            </a:r>
            <a:r>
              <a:rPr lang="es-ES" sz="2800" u="sng" dirty="0" err="1" smtClean="0"/>
              <a:t>have</a:t>
            </a:r>
            <a:r>
              <a:rPr lang="es-ES" sz="2800" dirty="0" smtClean="0"/>
              <a:t>:</a:t>
            </a:r>
          </a:p>
          <a:p>
            <a:pPr>
              <a:spcAft>
                <a:spcPts val="600"/>
              </a:spcAft>
            </a:pPr>
            <a:endParaRPr lang="es-ES" sz="2400" dirty="0" smtClean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dirty="0" err="1" smtClean="0"/>
              <a:t>Beam</a:t>
            </a:r>
            <a:r>
              <a:rPr lang="es-ES" sz="2400" dirty="0" smtClean="0"/>
              <a:t> </a:t>
            </a:r>
            <a:r>
              <a:rPr lang="es-ES" sz="2400" dirty="0" err="1" smtClean="0"/>
              <a:t>monitors</a:t>
            </a:r>
            <a:r>
              <a:rPr lang="es-ES" sz="2400" dirty="0" smtClean="0"/>
              <a:t> to </a:t>
            </a:r>
            <a:r>
              <a:rPr lang="es-ES" sz="2400" dirty="0" err="1" smtClean="0"/>
              <a:t>track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neutron</a:t>
            </a:r>
            <a:r>
              <a:rPr lang="es-ES" sz="2400" dirty="0" smtClean="0"/>
              <a:t> </a:t>
            </a:r>
            <a:r>
              <a:rPr lang="es-ES" sz="2400" dirty="0" err="1" smtClean="0"/>
              <a:t>beam</a:t>
            </a:r>
            <a:r>
              <a:rPr lang="es-ES" sz="2400" dirty="0" smtClean="0"/>
              <a:t> in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guide</a:t>
            </a:r>
            <a:r>
              <a:rPr lang="es-ES" sz="2400" dirty="0" smtClean="0"/>
              <a:t>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dirty="0" err="1"/>
              <a:t>Space</a:t>
            </a:r>
            <a:r>
              <a:rPr lang="es-ES" sz="2400" dirty="0"/>
              <a:t> </a:t>
            </a:r>
            <a:r>
              <a:rPr lang="es-ES" sz="2400" dirty="0" err="1"/>
              <a:t>for</a:t>
            </a:r>
            <a:r>
              <a:rPr lang="es-ES" sz="2400" dirty="0"/>
              <a:t> </a:t>
            </a:r>
            <a:r>
              <a:rPr lang="es-ES" sz="2400" dirty="0" err="1"/>
              <a:t>upgrade</a:t>
            </a:r>
            <a:r>
              <a:rPr lang="es-ES" sz="2400" dirty="0"/>
              <a:t> in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tank</a:t>
            </a:r>
            <a:endParaRPr lang="es-ES" sz="24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dirty="0" smtClean="0"/>
              <a:t>A </a:t>
            </a:r>
            <a:r>
              <a:rPr lang="es-ES" sz="2400" dirty="0" err="1" smtClean="0"/>
              <a:t>competitive</a:t>
            </a:r>
            <a:r>
              <a:rPr lang="es-ES" sz="2400" dirty="0" smtClean="0"/>
              <a:t> </a:t>
            </a:r>
            <a:r>
              <a:rPr lang="es-ES" sz="2400" dirty="0" err="1" smtClean="0"/>
              <a:t>Secondary</a:t>
            </a:r>
            <a:r>
              <a:rPr lang="es-ES" sz="2400" dirty="0" smtClean="0"/>
              <a:t> </a:t>
            </a:r>
            <a:r>
              <a:rPr lang="es-ES" sz="2400" dirty="0" err="1" smtClean="0"/>
              <a:t>Spectrometer</a:t>
            </a:r>
            <a:r>
              <a:rPr lang="es-ES" sz="2400" dirty="0" smtClean="0"/>
              <a:t>, (</a:t>
            </a:r>
            <a:r>
              <a:rPr lang="es-ES" sz="2400" dirty="0" err="1" smtClean="0"/>
              <a:t>narrow</a:t>
            </a:r>
            <a:r>
              <a:rPr lang="es-ES" sz="2400" dirty="0" smtClean="0"/>
              <a:t> Q-</a:t>
            </a:r>
            <a:r>
              <a:rPr lang="es-ES" sz="2400" dirty="0" err="1" smtClean="0"/>
              <a:t>range</a:t>
            </a:r>
            <a:r>
              <a:rPr lang="es-ES" sz="2400" dirty="0" smtClean="0"/>
              <a:t>, </a:t>
            </a:r>
            <a:r>
              <a:rPr lang="es-ES" sz="2400" dirty="0" err="1" smtClean="0"/>
              <a:t>signal</a:t>
            </a:r>
            <a:r>
              <a:rPr lang="es-ES" sz="2400" dirty="0" smtClean="0"/>
              <a:t> to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detectors</a:t>
            </a:r>
            <a:r>
              <a:rPr lang="es-ES" sz="2400" dirty="0" smtClean="0"/>
              <a:t>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dirty="0" err="1" smtClean="0"/>
              <a:t>Diffraction</a:t>
            </a:r>
            <a:r>
              <a:rPr lang="es-ES" sz="2400" dirty="0" smtClean="0"/>
              <a:t> detector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dirty="0" smtClean="0"/>
              <a:t>Radial </a:t>
            </a:r>
            <a:r>
              <a:rPr lang="es-ES" sz="2400" dirty="0" err="1" smtClean="0"/>
              <a:t>collimator</a:t>
            </a:r>
            <a:r>
              <a:rPr lang="es-ES" sz="2400" dirty="0" smtClean="0"/>
              <a:t> (no </a:t>
            </a:r>
            <a:r>
              <a:rPr lang="es-ES" sz="2400" dirty="0" err="1" smtClean="0"/>
              <a:t>good</a:t>
            </a:r>
            <a:r>
              <a:rPr lang="es-ES" sz="2400" dirty="0" smtClean="0"/>
              <a:t> </a:t>
            </a:r>
            <a:r>
              <a:rPr lang="es-ES" sz="2400" dirty="0" err="1" smtClean="0"/>
              <a:t>signal</a:t>
            </a:r>
            <a:r>
              <a:rPr lang="es-ES" sz="2400" dirty="0" smtClean="0"/>
              <a:t>-to-</a:t>
            </a:r>
            <a:r>
              <a:rPr lang="es-ES" sz="2400" dirty="0" err="1" smtClean="0"/>
              <a:t>noise</a:t>
            </a:r>
            <a:r>
              <a:rPr lang="es-ES" sz="2400" dirty="0" smtClean="0"/>
              <a:t> ratio)</a:t>
            </a:r>
          </a:p>
        </p:txBody>
      </p:sp>
    </p:spTree>
    <p:extLst>
      <p:ext uri="{BB962C8B-B14F-4D97-AF65-F5344CB8AC3E}">
        <p14:creationId xmlns:p14="http://schemas.microsoft.com/office/powerpoint/2010/main" val="197285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95536" y="404664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err="1" smtClean="0">
                <a:solidFill>
                  <a:schemeClr val="accent2">
                    <a:lumMod val="75000"/>
                  </a:schemeClr>
                </a:solidFill>
              </a:rPr>
              <a:t>Configuration</a:t>
            </a:r>
            <a:r>
              <a:rPr lang="es-ES_tradnl" sz="2800" dirty="0" smtClean="0">
                <a:solidFill>
                  <a:schemeClr val="accent2">
                    <a:lumMod val="75000"/>
                  </a:schemeClr>
                </a:solidFill>
              </a:rPr>
              <a:t> 1: 12.9 M€</a:t>
            </a:r>
            <a:endParaRPr lang="es-ES_tradnl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158498"/>
            <a:ext cx="8064896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2800" u="sng" dirty="0" err="1" smtClean="0"/>
              <a:t>What</a:t>
            </a:r>
            <a:r>
              <a:rPr lang="es-ES" sz="2800" u="sng" dirty="0" smtClean="0"/>
              <a:t> </a:t>
            </a:r>
            <a:r>
              <a:rPr lang="es-ES" sz="2800" u="sng" dirty="0" err="1" smtClean="0"/>
              <a:t>it</a:t>
            </a:r>
            <a:r>
              <a:rPr lang="es-ES" sz="2800" u="sng" dirty="0" smtClean="0"/>
              <a:t> </a:t>
            </a:r>
            <a:r>
              <a:rPr lang="es-ES" sz="2800" u="sng" dirty="0" err="1" smtClean="0"/>
              <a:t>does</a:t>
            </a:r>
            <a:r>
              <a:rPr lang="es-ES" sz="2800" u="sng" dirty="0" smtClean="0"/>
              <a:t> NOT </a:t>
            </a:r>
            <a:r>
              <a:rPr lang="es-ES" sz="2800" u="sng" dirty="0" err="1" smtClean="0"/>
              <a:t>have</a:t>
            </a:r>
            <a:r>
              <a:rPr lang="es-ES" sz="2800" dirty="0" smtClean="0"/>
              <a:t>:</a:t>
            </a:r>
          </a:p>
          <a:p>
            <a:pPr>
              <a:spcAft>
                <a:spcPts val="600"/>
              </a:spcAft>
            </a:pPr>
            <a:endParaRPr lang="es-ES" sz="2400" dirty="0" smtClean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dirty="0" err="1" smtClean="0"/>
              <a:t>Own</a:t>
            </a:r>
            <a:r>
              <a:rPr lang="es-ES" sz="2400" dirty="0" smtClean="0"/>
              <a:t> </a:t>
            </a:r>
            <a:r>
              <a:rPr lang="es-ES" sz="2400" dirty="0" err="1" smtClean="0"/>
              <a:t>sample</a:t>
            </a:r>
            <a:r>
              <a:rPr lang="es-ES" sz="2400" dirty="0" smtClean="0"/>
              <a:t> </a:t>
            </a:r>
            <a:r>
              <a:rPr lang="es-ES" sz="2400" dirty="0" err="1" smtClean="0"/>
              <a:t>environment</a:t>
            </a:r>
            <a:endParaRPr lang="es-ES" sz="2400" dirty="0" smtClean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dirty="0" err="1" smtClean="0"/>
              <a:t>Science</a:t>
            </a:r>
            <a:r>
              <a:rPr lang="es-ES" sz="2400" dirty="0" smtClean="0"/>
              <a:t> case </a:t>
            </a:r>
            <a:r>
              <a:rPr lang="es-ES" sz="2400" dirty="0" err="1" smtClean="0"/>
              <a:t>development</a:t>
            </a:r>
            <a:r>
              <a:rPr lang="es-ES" sz="2400" dirty="0" smtClean="0"/>
              <a:t> </a:t>
            </a:r>
            <a:r>
              <a:rPr lang="es-ES" sz="2400" dirty="0" err="1" smtClean="0"/>
              <a:t>will</a:t>
            </a:r>
            <a:r>
              <a:rPr lang="es-ES" sz="2400" dirty="0" smtClean="0"/>
              <a:t> </a:t>
            </a:r>
            <a:r>
              <a:rPr lang="es-ES" sz="2400" dirty="0" err="1" smtClean="0"/>
              <a:t>depend</a:t>
            </a:r>
            <a:r>
              <a:rPr lang="es-ES" sz="2400" dirty="0" smtClean="0"/>
              <a:t> </a:t>
            </a:r>
            <a:r>
              <a:rPr lang="es-ES" sz="2400" dirty="0" err="1" smtClean="0"/>
              <a:t>on</a:t>
            </a:r>
            <a:r>
              <a:rPr lang="es-ES" sz="2400" dirty="0" smtClean="0"/>
              <a:t> </a:t>
            </a:r>
            <a:r>
              <a:rPr lang="es-ES" sz="2400" dirty="0" err="1" smtClean="0"/>
              <a:t>availability</a:t>
            </a:r>
            <a:r>
              <a:rPr lang="es-ES" sz="2400" dirty="0" smtClean="0"/>
              <a:t> </a:t>
            </a:r>
            <a:r>
              <a:rPr lang="es-ES" sz="2400" dirty="0" err="1"/>
              <a:t>from</a:t>
            </a:r>
            <a:r>
              <a:rPr lang="es-ES" sz="2400" dirty="0"/>
              <a:t> SEE pool </a:t>
            </a:r>
          </a:p>
        </p:txBody>
      </p:sp>
      <p:sp>
        <p:nvSpPr>
          <p:cNvPr id="7" name="Rectangle 6"/>
          <p:cNvSpPr/>
          <p:nvPr/>
        </p:nvSpPr>
        <p:spPr>
          <a:xfrm>
            <a:off x="3496444" y="4028871"/>
            <a:ext cx="5463480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/>
              <a:t>Sample </a:t>
            </a:r>
            <a:r>
              <a:rPr lang="en-GB" dirty="0"/>
              <a:t>environment equipment (SEE), </a:t>
            </a:r>
            <a:r>
              <a:rPr lang="en-GB" dirty="0" smtClean="0"/>
              <a:t>recommendations </a:t>
            </a:r>
            <a:r>
              <a:rPr lang="en-GB" dirty="0"/>
              <a:t>of the STAP report (p. 3): “</a:t>
            </a:r>
            <a:r>
              <a:rPr lang="en-US" dirty="0"/>
              <a:t>The STAP recommends that </a:t>
            </a:r>
            <a:r>
              <a:rPr lang="en-US" b="1" dirty="0"/>
              <a:t>each spectroscopy instrument should have its own </a:t>
            </a:r>
            <a:r>
              <a:rPr lang="en-US" b="1" dirty="0" err="1"/>
              <a:t>cryofurnace</a:t>
            </a:r>
            <a:r>
              <a:rPr lang="en-US" dirty="0"/>
              <a:t> as a minimum”.</a:t>
            </a:r>
            <a:r>
              <a:rPr lang="en-GB" dirty="0"/>
              <a:t> </a:t>
            </a:r>
            <a:endParaRPr lang="en-US" dirty="0"/>
          </a:p>
        </p:txBody>
      </p:sp>
      <p:pic>
        <p:nvPicPr>
          <p:cNvPr id="8" name="Picture 7" descr="OC70mmglamourshot-1 (33K)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57582"/>
            <a:ext cx="1610360" cy="32397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901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95536" y="404664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err="1">
                <a:solidFill>
                  <a:schemeClr val="accent2">
                    <a:lumMod val="75000"/>
                  </a:schemeClr>
                </a:solidFill>
              </a:rPr>
              <a:t>Configuration</a:t>
            </a:r>
            <a:r>
              <a:rPr lang="es-ES_tradnl" sz="2800" dirty="0">
                <a:solidFill>
                  <a:schemeClr val="accent2">
                    <a:lumMod val="75000"/>
                  </a:schemeClr>
                </a:solidFill>
              </a:rPr>
              <a:t> 1: 12.9 M€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9592" y="1196752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Low</a:t>
            </a:r>
            <a:r>
              <a:rPr lang="es-ES" dirty="0" smtClean="0"/>
              <a:t> Q  </a:t>
            </a:r>
            <a:r>
              <a:rPr lang="es-ES" dirty="0" smtClean="0">
                <a:sym typeface="Wingdings" panose="05000000000000000000" pitchFamily="2" charset="2"/>
              </a:rPr>
              <a:t> t ~10-100 </a:t>
            </a:r>
            <a:r>
              <a:rPr lang="es-ES" dirty="0" err="1" smtClean="0">
                <a:sym typeface="Wingdings" panose="05000000000000000000" pitchFamily="2" charset="2"/>
              </a:rPr>
              <a:t>ns</a:t>
            </a:r>
            <a:r>
              <a:rPr lang="es-ES" dirty="0" smtClean="0">
                <a:sym typeface="Wingdings" panose="05000000000000000000" pitchFamily="2" charset="2"/>
              </a:rPr>
              <a:t>  </a:t>
            </a:r>
            <a:r>
              <a:rPr lang="es-ES" dirty="0" err="1" smtClean="0">
                <a:sym typeface="Wingdings" panose="05000000000000000000" pitchFamily="2" charset="2"/>
              </a:rPr>
              <a:t>Diffusion</a:t>
            </a:r>
            <a:r>
              <a:rPr lang="es-ES" dirty="0" smtClean="0">
                <a:sym typeface="Wingdings" panose="05000000000000000000" pitchFamily="2" charset="2"/>
              </a:rPr>
              <a:t>, </a:t>
            </a:r>
            <a:r>
              <a:rPr lang="es-ES" dirty="0" err="1" smtClean="0">
                <a:sym typeface="Wingdings" panose="05000000000000000000" pitchFamily="2" charset="2"/>
              </a:rPr>
              <a:t>magnetic</a:t>
            </a:r>
            <a:r>
              <a:rPr lang="es-ES" dirty="0" smtClean="0">
                <a:sym typeface="Wingdings" panose="05000000000000000000" pitchFamily="2" charset="2"/>
              </a:rPr>
              <a:t> </a:t>
            </a:r>
            <a:r>
              <a:rPr lang="es-ES" dirty="0" err="1" smtClean="0">
                <a:sym typeface="Wingdings" panose="05000000000000000000" pitchFamily="2" charset="2"/>
              </a:rPr>
              <a:t>scattering</a:t>
            </a:r>
            <a:r>
              <a:rPr lang="es-ES" dirty="0" smtClean="0">
                <a:sym typeface="Wingdings" panose="05000000000000000000" pitchFamily="2" charset="2"/>
              </a:rPr>
              <a:t> (</a:t>
            </a:r>
            <a:r>
              <a:rPr lang="es-ES" dirty="0" err="1" smtClean="0">
                <a:sym typeface="Wingdings" panose="05000000000000000000" pitchFamily="2" charset="2"/>
              </a:rPr>
              <a:t>high</a:t>
            </a:r>
            <a:r>
              <a:rPr lang="es-ES" dirty="0" smtClean="0">
                <a:sym typeface="Wingdings" panose="05000000000000000000" pitchFamily="2" charset="2"/>
              </a:rPr>
              <a:t> </a:t>
            </a:r>
            <a:r>
              <a:rPr lang="es-ES" dirty="0" err="1" smtClean="0">
                <a:sym typeface="Wingdings" panose="05000000000000000000" pitchFamily="2" charset="2"/>
              </a:rPr>
              <a:t>background</a:t>
            </a:r>
            <a:r>
              <a:rPr lang="es-ES" dirty="0" smtClean="0">
                <a:sym typeface="Wingdings" panose="05000000000000000000" pitchFamily="2" charset="2"/>
              </a:rPr>
              <a:t>)</a:t>
            </a:r>
          </a:p>
          <a:p>
            <a:endParaRPr lang="es-ES" dirty="0" smtClean="0">
              <a:sym typeface="Wingdings" panose="05000000000000000000" pitchFamily="2" charset="2"/>
            </a:endParaRPr>
          </a:p>
          <a:p>
            <a:endParaRPr lang="es-ES" dirty="0">
              <a:sym typeface="Wingdings" panose="05000000000000000000" pitchFamily="2" charset="2"/>
            </a:endParaRPr>
          </a:p>
          <a:p>
            <a:r>
              <a:rPr lang="es-ES" dirty="0" smtClean="0">
                <a:sym typeface="Wingdings" panose="05000000000000000000" pitchFamily="2" charset="2"/>
              </a:rPr>
              <a:t>High Q </a:t>
            </a:r>
            <a:r>
              <a:rPr lang="es-ES" dirty="0">
                <a:sym typeface="Wingdings" panose="05000000000000000000" pitchFamily="2" charset="2"/>
              </a:rPr>
              <a:t> t ~10-100 </a:t>
            </a:r>
            <a:r>
              <a:rPr lang="es-ES" dirty="0" err="1" smtClean="0">
                <a:sym typeface="Wingdings" panose="05000000000000000000" pitchFamily="2" charset="2"/>
              </a:rPr>
              <a:t>ps</a:t>
            </a:r>
            <a:r>
              <a:rPr lang="es-ES" dirty="0" smtClean="0">
                <a:sym typeface="Wingdings" panose="05000000000000000000" pitchFamily="2" charset="2"/>
              </a:rPr>
              <a:t> </a:t>
            </a:r>
            <a:r>
              <a:rPr lang="es-ES" dirty="0">
                <a:sym typeface="Wingdings" panose="05000000000000000000" pitchFamily="2" charset="2"/>
              </a:rPr>
              <a:t> </a:t>
            </a:r>
            <a:r>
              <a:rPr lang="es-ES" dirty="0" err="1" smtClean="0">
                <a:sym typeface="Wingdings" panose="05000000000000000000" pitchFamily="2" charset="2"/>
              </a:rPr>
              <a:t>Rotation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20" y="3446820"/>
            <a:ext cx="7524328" cy="3006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Left Bracket 10"/>
          <p:cNvSpPr/>
          <p:nvPr/>
        </p:nvSpPr>
        <p:spPr>
          <a:xfrm rot="16200000">
            <a:off x="3419968" y="5436028"/>
            <a:ext cx="288000" cy="1440000"/>
          </a:xfrm>
          <a:prstGeom prst="leftBracke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987984" y="6300028"/>
            <a:ext cx="1188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MIRACLES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31840" y="2372687"/>
            <a:ext cx="5832648" cy="120032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/>
              <a:t>Recommendation </a:t>
            </a:r>
            <a:r>
              <a:rPr lang="en-GB" dirty="0"/>
              <a:t>from STAP committee (</a:t>
            </a:r>
            <a:r>
              <a:rPr lang="en-GB" b="1" dirty="0"/>
              <a:t>STAP report</a:t>
            </a:r>
            <a:r>
              <a:rPr lang="en-GB" dirty="0"/>
              <a:t>, p. 2</a:t>
            </a:r>
            <a:r>
              <a:rPr lang="en-GB" dirty="0" smtClean="0"/>
              <a:t>): </a:t>
            </a:r>
            <a:r>
              <a:rPr lang="en-GB" dirty="0"/>
              <a:t>“</a:t>
            </a:r>
            <a:r>
              <a:rPr lang="en-US" dirty="0"/>
              <a:t>We would like to stress that </a:t>
            </a:r>
            <a:r>
              <a:rPr lang="en-US" b="1" dirty="0"/>
              <a:t>the current budget will result in serious damage</a:t>
            </a:r>
            <a:r>
              <a:rPr lang="en-US" dirty="0"/>
              <a:t> to the user program as the instruments will not be able to take full advantage of the ESS source.”</a:t>
            </a:r>
          </a:p>
        </p:txBody>
      </p:sp>
    </p:spTree>
    <p:extLst>
      <p:ext uri="{BB962C8B-B14F-4D97-AF65-F5344CB8AC3E}">
        <p14:creationId xmlns:p14="http://schemas.microsoft.com/office/powerpoint/2010/main" val="1268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95536" y="404664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u="sng" dirty="0" err="1">
                <a:solidFill>
                  <a:schemeClr val="accent2">
                    <a:lumMod val="75000"/>
                  </a:schemeClr>
                </a:solidFill>
              </a:rPr>
              <a:t>Configuration</a:t>
            </a:r>
            <a:r>
              <a:rPr lang="es-ES_tradnl" sz="2800" b="1" u="sng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_tradnl" sz="2800" b="1" u="sng" dirty="0" smtClean="0">
                <a:solidFill>
                  <a:schemeClr val="accent2">
                    <a:lumMod val="75000"/>
                  </a:schemeClr>
                </a:solidFill>
              </a:rPr>
              <a:t>2: 15.9 </a:t>
            </a:r>
            <a:r>
              <a:rPr lang="es-ES_tradnl" sz="2800" b="1" u="sng" dirty="0">
                <a:solidFill>
                  <a:schemeClr val="accent2">
                    <a:lumMod val="75000"/>
                  </a:schemeClr>
                </a:solidFill>
              </a:rPr>
              <a:t>M€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552" y="1158498"/>
            <a:ext cx="8280920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2800" u="sng" dirty="0" err="1" smtClean="0"/>
              <a:t>What</a:t>
            </a:r>
            <a:r>
              <a:rPr lang="es-ES" sz="2800" u="sng" dirty="0" smtClean="0"/>
              <a:t> </a:t>
            </a:r>
            <a:r>
              <a:rPr lang="es-ES" sz="2800" u="sng" dirty="0" err="1" smtClean="0"/>
              <a:t>it</a:t>
            </a:r>
            <a:r>
              <a:rPr lang="es-ES" sz="2800" u="sng" dirty="0" smtClean="0"/>
              <a:t> has</a:t>
            </a:r>
            <a:r>
              <a:rPr lang="es-ES" sz="2800" dirty="0" smtClean="0"/>
              <a:t>:</a:t>
            </a:r>
          </a:p>
          <a:p>
            <a:pPr>
              <a:spcAft>
                <a:spcPts val="600"/>
              </a:spcAft>
            </a:pPr>
            <a:endParaRPr lang="es-ES" sz="2400" dirty="0" smtClean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dirty="0" err="1" smtClean="0"/>
              <a:t>Primary</a:t>
            </a:r>
            <a:r>
              <a:rPr lang="es-ES" sz="2400" dirty="0" smtClean="0"/>
              <a:t> </a:t>
            </a:r>
            <a:r>
              <a:rPr lang="es-ES" sz="2400" dirty="0" err="1" smtClean="0"/>
              <a:t>Spectrometer</a:t>
            </a:r>
            <a:endParaRPr lang="es-ES" sz="2400" dirty="0" smtClean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dirty="0" err="1"/>
              <a:t>Secondary</a:t>
            </a:r>
            <a:r>
              <a:rPr lang="es-ES" sz="2400" dirty="0"/>
              <a:t> cave (full </a:t>
            </a:r>
            <a:r>
              <a:rPr lang="es-ES" sz="2400" dirty="0" err="1"/>
              <a:t>tank</a:t>
            </a:r>
            <a:r>
              <a:rPr lang="es-ES" sz="2400" dirty="0"/>
              <a:t>) + </a:t>
            </a:r>
            <a:r>
              <a:rPr lang="es-ES" sz="2400" dirty="0" err="1"/>
              <a:t>shielding</a:t>
            </a:r>
            <a:endParaRPr lang="es-ES" sz="24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dirty="0" smtClean="0"/>
              <a:t>120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º</a:t>
            </a:r>
            <a:r>
              <a:rPr lang="es-ES" sz="2400" dirty="0" smtClean="0"/>
              <a:t> </a:t>
            </a:r>
            <a:r>
              <a:rPr lang="es-ES" sz="2400" dirty="0" err="1" smtClean="0"/>
              <a:t>Secondary</a:t>
            </a:r>
            <a:r>
              <a:rPr lang="es-ES" sz="2400" dirty="0" smtClean="0"/>
              <a:t> </a:t>
            </a:r>
            <a:r>
              <a:rPr lang="es-ES" sz="2400" dirty="0" err="1" smtClean="0"/>
              <a:t>Spectrometer</a:t>
            </a:r>
            <a:r>
              <a:rPr lang="es-ES" sz="2400" dirty="0" smtClean="0"/>
              <a:t> (14 </a:t>
            </a:r>
            <a:r>
              <a:rPr lang="es-ES" sz="2400" dirty="0" err="1" smtClean="0"/>
              <a:t>panels</a:t>
            </a:r>
            <a:r>
              <a:rPr lang="es-ES" sz="2400" dirty="0" smtClean="0"/>
              <a:t> Si(111) </a:t>
            </a:r>
            <a:r>
              <a:rPr lang="es-ES" sz="2400" dirty="0" err="1" smtClean="0"/>
              <a:t>analyzers</a:t>
            </a:r>
            <a:r>
              <a:rPr lang="es-ES" sz="2400" dirty="0" smtClean="0"/>
              <a:t> / </a:t>
            </a:r>
            <a:r>
              <a:rPr lang="es-ES" sz="2400" baseline="30000" dirty="0" smtClean="0"/>
              <a:t>3</a:t>
            </a:r>
            <a:r>
              <a:rPr lang="es-ES" sz="2400" dirty="0" smtClean="0"/>
              <a:t>He </a:t>
            </a:r>
            <a:r>
              <a:rPr lang="es-ES" sz="2400" dirty="0" err="1" smtClean="0"/>
              <a:t>detectors</a:t>
            </a:r>
            <a:r>
              <a:rPr lang="es-ES" sz="2400" dirty="0" smtClean="0"/>
              <a:t> </a:t>
            </a:r>
            <a:r>
              <a:rPr lang="es-ES" sz="2400" dirty="0" err="1" smtClean="0"/>
              <a:t>covering</a:t>
            </a:r>
            <a:r>
              <a:rPr lang="es-ES" sz="2400" dirty="0" smtClean="0"/>
              <a:t> 120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º</a:t>
            </a:r>
            <a:r>
              <a:rPr lang="es-ES" sz="2400" dirty="0" smtClean="0"/>
              <a:t>)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dirty="0" smtClean="0"/>
              <a:t>3 </a:t>
            </a:r>
            <a:r>
              <a:rPr lang="es-ES" sz="2400" dirty="0" err="1" smtClean="0"/>
              <a:t>beam</a:t>
            </a:r>
            <a:r>
              <a:rPr lang="es-ES" sz="2400" dirty="0" smtClean="0"/>
              <a:t> monitor (pre-</a:t>
            </a:r>
            <a:r>
              <a:rPr lang="es-ES" sz="2400" dirty="0" err="1" smtClean="0"/>
              <a:t>sample</a:t>
            </a:r>
            <a:r>
              <a:rPr lang="es-ES" sz="2400" dirty="0" smtClean="0"/>
              <a:t>, </a:t>
            </a:r>
            <a:r>
              <a:rPr lang="es-ES" sz="2400" dirty="0" err="1" smtClean="0"/>
              <a:t>transmitted</a:t>
            </a:r>
            <a:r>
              <a:rPr lang="es-ES" sz="2400" dirty="0" smtClean="0"/>
              <a:t>, PWD-PS </a:t>
            </a:r>
            <a:r>
              <a:rPr lang="es-ES" sz="2400" dirty="0" err="1" smtClean="0"/>
              <a:t>choppers</a:t>
            </a:r>
            <a:r>
              <a:rPr lang="es-ES" sz="2400" dirty="0" smtClean="0"/>
              <a:t>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dirty="0" err="1" smtClean="0"/>
              <a:t>Diffraction</a:t>
            </a:r>
            <a:r>
              <a:rPr lang="es-ES" sz="2400" dirty="0" smtClean="0"/>
              <a:t> detector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dirty="0" err="1" smtClean="0"/>
              <a:t>Electronics</a:t>
            </a:r>
            <a:r>
              <a:rPr lang="es-ES" sz="2400" dirty="0" smtClean="0"/>
              <a:t> </a:t>
            </a:r>
            <a:r>
              <a:rPr lang="es-ES" sz="2400" dirty="0" err="1" smtClean="0"/>
              <a:t>detectors</a:t>
            </a:r>
            <a:r>
              <a:rPr lang="es-ES" sz="2400" dirty="0" smtClean="0"/>
              <a:t> (to </a:t>
            </a:r>
            <a:r>
              <a:rPr lang="es-ES" sz="2400" dirty="0" err="1" smtClean="0"/>
              <a:t>discuss</a:t>
            </a:r>
            <a:r>
              <a:rPr lang="es-ES" sz="2400" dirty="0"/>
              <a:t> </a:t>
            </a:r>
            <a:r>
              <a:rPr lang="es-ES" sz="2400" dirty="0" err="1" smtClean="0"/>
              <a:t>costs</a:t>
            </a:r>
            <a:r>
              <a:rPr lang="es-ES" sz="2400" dirty="0" smtClean="0"/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2627784" y="5253007"/>
            <a:ext cx="6318448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/>
              <a:t>Detectors</a:t>
            </a:r>
            <a:r>
              <a:rPr lang="en-GB" dirty="0"/>
              <a:t>, the STAP report states: “</a:t>
            </a:r>
            <a:r>
              <a:rPr lang="en-US" b="1" dirty="0"/>
              <a:t>Spectroscopy detectors</a:t>
            </a:r>
            <a:r>
              <a:rPr lang="en-US" dirty="0"/>
              <a:t>: PSD’s are essential on </a:t>
            </a:r>
            <a:r>
              <a:rPr lang="en-US" b="1" dirty="0"/>
              <a:t>day 1</a:t>
            </a:r>
            <a:r>
              <a:rPr lang="en-US" dirty="0"/>
              <a:t> for good E and Q resolution.  </a:t>
            </a:r>
            <a:r>
              <a:rPr lang="en-US" b="1" dirty="0"/>
              <a:t>Diffraction detectors</a:t>
            </a:r>
            <a:r>
              <a:rPr lang="en-US" dirty="0"/>
              <a:t>: due to a relatively small price, it is advised to have them on </a:t>
            </a:r>
            <a:r>
              <a:rPr lang="en-US" b="1" dirty="0"/>
              <a:t>day 1</a:t>
            </a:r>
            <a:r>
              <a:rPr lang="en-US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90773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95536" y="404664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err="1">
                <a:solidFill>
                  <a:schemeClr val="accent2">
                    <a:lumMod val="75000"/>
                  </a:schemeClr>
                </a:solidFill>
              </a:rPr>
              <a:t>Configuration</a:t>
            </a:r>
            <a:r>
              <a:rPr lang="es-ES_tradnl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_tradnl" sz="2800" dirty="0" smtClean="0">
                <a:solidFill>
                  <a:schemeClr val="accent2">
                    <a:lumMod val="75000"/>
                  </a:schemeClr>
                </a:solidFill>
              </a:rPr>
              <a:t>2: 15.9 </a:t>
            </a:r>
            <a:r>
              <a:rPr lang="es-ES_tradnl" sz="2800" dirty="0">
                <a:solidFill>
                  <a:schemeClr val="accent2">
                    <a:lumMod val="75000"/>
                  </a:schemeClr>
                </a:solidFill>
              </a:rPr>
              <a:t>M€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552" y="1158498"/>
            <a:ext cx="82809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2800" u="sng" dirty="0" err="1" smtClean="0"/>
              <a:t>What</a:t>
            </a:r>
            <a:r>
              <a:rPr lang="es-ES" sz="2800" u="sng" dirty="0" smtClean="0"/>
              <a:t> </a:t>
            </a:r>
            <a:r>
              <a:rPr lang="es-ES" sz="2800" u="sng" dirty="0" err="1" smtClean="0"/>
              <a:t>it</a:t>
            </a:r>
            <a:r>
              <a:rPr lang="es-ES" sz="2800" u="sng" dirty="0" smtClean="0"/>
              <a:t> has</a:t>
            </a:r>
            <a:r>
              <a:rPr lang="es-ES" sz="2800" dirty="0" smtClean="0"/>
              <a:t>:</a:t>
            </a:r>
          </a:p>
          <a:p>
            <a:pPr>
              <a:spcAft>
                <a:spcPts val="600"/>
              </a:spcAft>
            </a:pPr>
            <a:endParaRPr lang="es-ES" sz="2400" dirty="0" smtClean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dirty="0" smtClean="0"/>
              <a:t>Radial </a:t>
            </a:r>
            <a:r>
              <a:rPr lang="es-ES" sz="2400" dirty="0" err="1" smtClean="0"/>
              <a:t>collimator</a:t>
            </a:r>
            <a:r>
              <a:rPr lang="es-ES" sz="2400" dirty="0" smtClean="0"/>
              <a:t>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dirty="0" smtClean="0"/>
              <a:t>Day-</a:t>
            </a:r>
            <a:r>
              <a:rPr lang="es-ES" sz="2400" dirty="0" err="1" smtClean="0"/>
              <a:t>one</a:t>
            </a:r>
            <a:r>
              <a:rPr lang="es-ES" sz="2400" dirty="0" smtClean="0"/>
              <a:t> </a:t>
            </a:r>
            <a:r>
              <a:rPr lang="es-ES" sz="2400" dirty="0" err="1" smtClean="0"/>
              <a:t>sample</a:t>
            </a:r>
            <a:r>
              <a:rPr lang="es-ES" sz="2400" dirty="0" smtClean="0"/>
              <a:t> </a:t>
            </a:r>
            <a:r>
              <a:rPr lang="es-ES" sz="2400" dirty="0" err="1" smtClean="0"/>
              <a:t>environment</a:t>
            </a:r>
            <a:r>
              <a:rPr lang="es-ES" sz="2400" dirty="0" smtClean="0"/>
              <a:t>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Sample holders</a:t>
            </a:r>
            <a:endParaRPr lang="en-US" sz="2000" dirty="0"/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err="1"/>
              <a:t>Cryofurnace</a:t>
            </a:r>
            <a:r>
              <a:rPr lang="en-GB" sz="2000" dirty="0"/>
              <a:t> (4-600 K) and furnace (&lt;1600ºC)</a:t>
            </a:r>
            <a:endParaRPr lang="en-US" sz="2000" dirty="0"/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Top-loading cryogen-free </a:t>
            </a:r>
            <a:r>
              <a:rPr lang="en-GB" sz="2000" dirty="0"/>
              <a:t>CCR (closed-cycle refrigerator): 10-400 K</a:t>
            </a:r>
            <a:endParaRPr lang="en-US" sz="2000" dirty="0"/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Gas pressure cell and Humidity chamber.</a:t>
            </a:r>
            <a:endParaRPr lang="en-US" sz="2000" dirty="0"/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000" dirty="0" smtClean="0"/>
              <a:t>+ SAD </a:t>
            </a:r>
            <a:r>
              <a:rPr lang="es-ES" sz="2000" dirty="0" err="1" smtClean="0"/>
              <a:t>collaboration</a:t>
            </a:r>
            <a:r>
              <a:rPr lang="es-ES" sz="2000" dirty="0" smtClean="0"/>
              <a:t> </a:t>
            </a:r>
            <a:r>
              <a:rPr lang="es-ES" sz="2000" dirty="0" err="1" smtClean="0"/>
              <a:t>design</a:t>
            </a:r>
            <a:r>
              <a:rPr lang="es-ES" sz="2000" dirty="0" smtClean="0"/>
              <a:t> + </a:t>
            </a:r>
            <a:r>
              <a:rPr lang="es-ES" sz="2000" dirty="0" err="1" smtClean="0"/>
              <a:t>commissioning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1088023" y="5141883"/>
            <a:ext cx="5400600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/>
              <a:t>To </a:t>
            </a:r>
            <a:r>
              <a:rPr lang="en-GB" dirty="0"/>
              <a:t>improve the signal to noise ratio, the STAP report recommends (p. 7): “</a:t>
            </a:r>
            <a:r>
              <a:rPr lang="en-US" dirty="0"/>
              <a:t>As a minimum, a </a:t>
            </a:r>
            <a:r>
              <a:rPr lang="en-US" b="1" dirty="0"/>
              <a:t>radial collimator </a:t>
            </a:r>
            <a:r>
              <a:rPr lang="en-US" dirty="0"/>
              <a:t>should be installed for </a:t>
            </a:r>
            <a:r>
              <a:rPr lang="en-US" b="1" dirty="0"/>
              <a:t>day 1</a:t>
            </a:r>
            <a:r>
              <a:rPr lang="en-US" dirty="0"/>
              <a:t>.”</a:t>
            </a:r>
          </a:p>
        </p:txBody>
      </p:sp>
      <p:pic>
        <p:nvPicPr>
          <p:cNvPr id="1026" name="Picture 2" descr="Oscillating Radial Collima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2" y="1001146"/>
            <a:ext cx="2476500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92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5095</TotalTime>
  <Words>1054</Words>
  <Application>Microsoft Office PowerPoint</Application>
  <PresentationFormat>On-screen Show (4:3)</PresentationFormat>
  <Paragraphs>172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paula</dc:creator>
  <cp:lastModifiedBy>Felix J Villacorta</cp:lastModifiedBy>
  <cp:revision>95</cp:revision>
  <dcterms:created xsi:type="dcterms:W3CDTF">2016-10-11T06:25:16Z</dcterms:created>
  <dcterms:modified xsi:type="dcterms:W3CDTF">2016-10-21T10:27:32Z</dcterms:modified>
</cp:coreProperties>
</file>