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9"/>
  </p:notesMasterIdLst>
  <p:handoutMasterIdLst>
    <p:handoutMasterId r:id="rId40"/>
  </p:handoutMasterIdLst>
  <p:sldIdLst>
    <p:sldId id="343" r:id="rId2"/>
    <p:sldId id="348" r:id="rId3"/>
    <p:sldId id="372" r:id="rId4"/>
    <p:sldId id="349" r:id="rId5"/>
    <p:sldId id="375" r:id="rId6"/>
    <p:sldId id="376" r:id="rId7"/>
    <p:sldId id="377" r:id="rId8"/>
    <p:sldId id="378" r:id="rId9"/>
    <p:sldId id="379" r:id="rId10"/>
    <p:sldId id="381" r:id="rId11"/>
    <p:sldId id="382" r:id="rId12"/>
    <p:sldId id="383" r:id="rId13"/>
    <p:sldId id="384" r:id="rId14"/>
    <p:sldId id="385" r:id="rId15"/>
    <p:sldId id="388" r:id="rId16"/>
    <p:sldId id="387" r:id="rId17"/>
    <p:sldId id="386" r:id="rId18"/>
    <p:sldId id="373" r:id="rId19"/>
    <p:sldId id="398" r:id="rId20"/>
    <p:sldId id="400" r:id="rId21"/>
    <p:sldId id="399" r:id="rId22"/>
    <p:sldId id="394" r:id="rId23"/>
    <p:sldId id="401" r:id="rId24"/>
    <p:sldId id="392" r:id="rId25"/>
    <p:sldId id="391" r:id="rId26"/>
    <p:sldId id="403" r:id="rId27"/>
    <p:sldId id="404" r:id="rId28"/>
    <p:sldId id="405" r:id="rId29"/>
    <p:sldId id="406" r:id="rId30"/>
    <p:sldId id="407" r:id="rId31"/>
    <p:sldId id="363" r:id="rId32"/>
    <p:sldId id="366" r:id="rId33"/>
    <p:sldId id="364" r:id="rId34"/>
    <p:sldId id="370" r:id="rId35"/>
    <p:sldId id="395" r:id="rId36"/>
    <p:sldId id="397" r:id="rId37"/>
    <p:sldId id="341" r:id="rId3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FFCCCC"/>
    <a:srgbClr val="FF7C80"/>
    <a:srgbClr val="1509B7"/>
    <a:srgbClr val="B50B95"/>
    <a:srgbClr val="008000"/>
    <a:srgbClr val="FF9999"/>
    <a:srgbClr val="FFFF99"/>
    <a:srgbClr val="FF99CC"/>
    <a:srgbClr val="B2DE82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6" autoAdjust="0"/>
    <p:restoredTop sz="98447" autoAdjust="0"/>
  </p:normalViewPr>
  <p:slideViewPr>
    <p:cSldViewPr snapToGrid="0">
      <p:cViewPr>
        <p:scale>
          <a:sx n="60" d="100"/>
          <a:sy n="60" d="100"/>
        </p:scale>
        <p:origin x="-104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-2410" y="-86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024BE-1FE0-4257-A29F-CF160D6A8B9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9BA28AD-8FA4-407D-B67E-B1E1FE3E3F79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Renewable energies</a:t>
          </a:r>
          <a:endParaRPr lang="en-US" b="1" dirty="0">
            <a:solidFill>
              <a:schemeClr val="tx1"/>
            </a:solidFill>
          </a:endParaRPr>
        </a:p>
      </dgm:t>
    </dgm:pt>
    <dgm:pt modelId="{C0C4874D-EC3B-4204-ADDA-A052C2141230}" type="parTrans" cxnId="{409A3AA8-D528-46C8-BE00-554691F9DD4B}">
      <dgm:prSet/>
      <dgm:spPr/>
      <dgm:t>
        <a:bodyPr/>
        <a:lstStyle/>
        <a:p>
          <a:endParaRPr lang="en-US"/>
        </a:p>
      </dgm:t>
    </dgm:pt>
    <dgm:pt modelId="{035A2732-D643-4F84-A18E-340289BED8D2}" type="sibTrans" cxnId="{409A3AA8-D528-46C8-BE00-554691F9DD4B}">
      <dgm:prSet/>
      <dgm:spPr/>
      <dgm:t>
        <a:bodyPr/>
        <a:lstStyle/>
        <a:p>
          <a:endParaRPr lang="en-US"/>
        </a:p>
      </dgm:t>
    </dgm:pt>
    <dgm:pt modelId="{86E010E7-0996-4D10-8BB2-840A1D78CD04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Catalysis</a:t>
          </a:r>
          <a:endParaRPr lang="en-US" b="1" dirty="0">
            <a:solidFill>
              <a:schemeClr val="tx1"/>
            </a:solidFill>
          </a:endParaRPr>
        </a:p>
      </dgm:t>
    </dgm:pt>
    <dgm:pt modelId="{12ECEBF1-DA58-4208-9DE8-29DB0736DB3A}" type="parTrans" cxnId="{7C961076-ABB9-4197-800D-57E2C8618735}">
      <dgm:prSet/>
      <dgm:spPr/>
      <dgm:t>
        <a:bodyPr/>
        <a:lstStyle/>
        <a:p>
          <a:endParaRPr lang="en-US"/>
        </a:p>
      </dgm:t>
    </dgm:pt>
    <dgm:pt modelId="{BC0702BC-A74A-4DAD-9CF1-97BA92EC7414}" type="sibTrans" cxnId="{7C961076-ABB9-4197-800D-57E2C8618735}">
      <dgm:prSet/>
      <dgm:spPr/>
      <dgm:t>
        <a:bodyPr/>
        <a:lstStyle/>
        <a:p>
          <a:endParaRPr lang="en-US"/>
        </a:p>
      </dgm:t>
    </dgm:pt>
    <dgm:pt modelId="{FE694BA2-F22E-4847-8846-F98A1DED3545}">
      <dgm:prSet phldrT="[Text]"/>
      <dgm:spPr>
        <a:solidFill>
          <a:srgbClr val="C1E11F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Earth science</a:t>
          </a:r>
          <a:endParaRPr lang="en-US" b="1" dirty="0">
            <a:solidFill>
              <a:schemeClr val="tx1"/>
            </a:solidFill>
          </a:endParaRPr>
        </a:p>
      </dgm:t>
    </dgm:pt>
    <dgm:pt modelId="{BC7A9A33-60BC-4826-8BC1-BA6267071317}" type="parTrans" cxnId="{94F2D1A8-7F22-4680-BAD9-2818A54A8925}">
      <dgm:prSet/>
      <dgm:spPr/>
      <dgm:t>
        <a:bodyPr/>
        <a:lstStyle/>
        <a:p>
          <a:endParaRPr lang="en-US"/>
        </a:p>
      </dgm:t>
    </dgm:pt>
    <dgm:pt modelId="{748B416C-9B74-4FB9-906C-83358DC4D615}" type="sibTrans" cxnId="{94F2D1A8-7F22-4680-BAD9-2818A54A8925}">
      <dgm:prSet/>
      <dgm:spPr/>
      <dgm:t>
        <a:bodyPr/>
        <a:lstStyle/>
        <a:p>
          <a:endParaRPr lang="en-US"/>
        </a:p>
      </dgm:t>
    </dgm:pt>
    <dgm:pt modelId="{2451DF45-8479-4AC1-8111-C1E44213A490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General </a:t>
          </a:r>
          <a:endParaRPr lang="en-US" b="1" dirty="0">
            <a:solidFill>
              <a:schemeClr val="tx1"/>
            </a:solidFill>
          </a:endParaRPr>
        </a:p>
      </dgm:t>
    </dgm:pt>
    <dgm:pt modelId="{23FFEB77-BB62-443C-AB57-B1AF17389319}" type="parTrans" cxnId="{1587FB70-BCF0-4ABA-8366-CE13D1D51A9E}">
      <dgm:prSet/>
      <dgm:spPr/>
      <dgm:t>
        <a:bodyPr/>
        <a:lstStyle/>
        <a:p>
          <a:endParaRPr lang="en-US"/>
        </a:p>
      </dgm:t>
    </dgm:pt>
    <dgm:pt modelId="{2E1DDB9C-1A19-470B-B287-9B95FF1B6A18}" type="sibTrans" cxnId="{1587FB70-BCF0-4ABA-8366-CE13D1D51A9E}">
      <dgm:prSet/>
      <dgm:spPr/>
      <dgm:t>
        <a:bodyPr/>
        <a:lstStyle/>
        <a:p>
          <a:endParaRPr lang="en-US"/>
        </a:p>
      </dgm:t>
    </dgm:pt>
    <dgm:pt modelId="{F03827F3-B9F0-4A0A-AE86-2F600C083BB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Polymers, pharma-</a:t>
          </a:r>
          <a:r>
            <a:rPr lang="en-US" sz="1600" b="1" dirty="0" err="1" smtClean="0">
              <a:solidFill>
                <a:schemeClr val="tx1"/>
              </a:solidFill>
            </a:rPr>
            <a:t>ceuticals</a:t>
          </a:r>
          <a:endParaRPr lang="en-US" sz="1600" b="1" dirty="0">
            <a:solidFill>
              <a:schemeClr val="tx1"/>
            </a:solidFill>
          </a:endParaRPr>
        </a:p>
      </dgm:t>
    </dgm:pt>
    <dgm:pt modelId="{A8331B1C-AD77-496A-823C-593CAE96BA2A}" type="parTrans" cxnId="{5F0F5EE5-0E1C-4187-9E2F-BD53AB9510D6}">
      <dgm:prSet/>
      <dgm:spPr/>
      <dgm:t>
        <a:bodyPr/>
        <a:lstStyle/>
        <a:p>
          <a:endParaRPr lang="en-US"/>
        </a:p>
      </dgm:t>
    </dgm:pt>
    <dgm:pt modelId="{7B093699-DA9E-4E23-BF1A-EAF46F7A2464}" type="sibTrans" cxnId="{5F0F5EE5-0E1C-4187-9E2F-BD53AB9510D6}">
      <dgm:prSet/>
      <dgm:spPr/>
      <dgm:t>
        <a:bodyPr/>
        <a:lstStyle/>
        <a:p>
          <a:endParaRPr lang="en-US"/>
        </a:p>
      </dgm:t>
    </dgm:pt>
    <dgm:pt modelId="{86EBD26A-5F6A-4CCC-8310-DF897FE1553D}" type="pres">
      <dgm:prSet presAssocID="{B69024BE-1FE0-4257-A29F-CF160D6A8B96}" presName="compositeShape" presStyleCnt="0">
        <dgm:presLayoutVars>
          <dgm:chMax val="7"/>
          <dgm:dir/>
          <dgm:resizeHandles val="exact"/>
        </dgm:presLayoutVars>
      </dgm:prSet>
      <dgm:spPr/>
    </dgm:pt>
    <dgm:pt modelId="{0FABE265-6FB9-4080-A28E-4AE7066CC47D}" type="pres">
      <dgm:prSet presAssocID="{B69024BE-1FE0-4257-A29F-CF160D6A8B96}" presName="wedge1" presStyleLbl="node1" presStyleIdx="0" presStyleCnt="5"/>
      <dgm:spPr/>
      <dgm:t>
        <a:bodyPr/>
        <a:lstStyle/>
        <a:p>
          <a:endParaRPr lang="en-US"/>
        </a:p>
      </dgm:t>
    </dgm:pt>
    <dgm:pt modelId="{BEC518C2-5A51-4790-AB0C-331E6A368F96}" type="pres">
      <dgm:prSet presAssocID="{B69024BE-1FE0-4257-A29F-CF160D6A8B96}" presName="dummy1a" presStyleCnt="0"/>
      <dgm:spPr/>
    </dgm:pt>
    <dgm:pt modelId="{EE3A4FB1-9003-4078-B1A6-8A3B49C24443}" type="pres">
      <dgm:prSet presAssocID="{B69024BE-1FE0-4257-A29F-CF160D6A8B96}" presName="dummy1b" presStyleCnt="0"/>
      <dgm:spPr/>
    </dgm:pt>
    <dgm:pt modelId="{5E208AC9-049B-4EF8-A6C5-831556ABD952}" type="pres">
      <dgm:prSet presAssocID="{B69024BE-1FE0-4257-A29F-CF160D6A8B9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DCA14-CEBE-4B42-A747-4A0C2E6B8900}" type="pres">
      <dgm:prSet presAssocID="{B69024BE-1FE0-4257-A29F-CF160D6A8B96}" presName="wedge2" presStyleLbl="node1" presStyleIdx="1" presStyleCnt="5"/>
      <dgm:spPr/>
      <dgm:t>
        <a:bodyPr/>
        <a:lstStyle/>
        <a:p>
          <a:endParaRPr lang="en-US"/>
        </a:p>
      </dgm:t>
    </dgm:pt>
    <dgm:pt modelId="{3AE08DC2-EF9B-4A8C-B8E2-5E82A2B97363}" type="pres">
      <dgm:prSet presAssocID="{B69024BE-1FE0-4257-A29F-CF160D6A8B96}" presName="dummy2a" presStyleCnt="0"/>
      <dgm:spPr/>
    </dgm:pt>
    <dgm:pt modelId="{4C5AD309-4D0C-426B-A08A-C79D67317DBC}" type="pres">
      <dgm:prSet presAssocID="{B69024BE-1FE0-4257-A29F-CF160D6A8B96}" presName="dummy2b" presStyleCnt="0"/>
      <dgm:spPr/>
    </dgm:pt>
    <dgm:pt modelId="{43059D97-FC31-475D-81EC-F30A9E42CCFE}" type="pres">
      <dgm:prSet presAssocID="{B69024BE-1FE0-4257-A29F-CF160D6A8B9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0B186-B451-4FC4-BF4C-5A7CCB8EA4F5}" type="pres">
      <dgm:prSet presAssocID="{B69024BE-1FE0-4257-A29F-CF160D6A8B96}" presName="wedge3" presStyleLbl="node1" presStyleIdx="2" presStyleCnt="5"/>
      <dgm:spPr/>
      <dgm:t>
        <a:bodyPr/>
        <a:lstStyle/>
        <a:p>
          <a:endParaRPr lang="en-US"/>
        </a:p>
      </dgm:t>
    </dgm:pt>
    <dgm:pt modelId="{0BB4D296-680B-4E49-8A53-677DE04A94AB}" type="pres">
      <dgm:prSet presAssocID="{B69024BE-1FE0-4257-A29F-CF160D6A8B96}" presName="dummy3a" presStyleCnt="0"/>
      <dgm:spPr/>
    </dgm:pt>
    <dgm:pt modelId="{E88E91C3-35A7-4B6D-9619-69F3BD23E984}" type="pres">
      <dgm:prSet presAssocID="{B69024BE-1FE0-4257-A29F-CF160D6A8B96}" presName="dummy3b" presStyleCnt="0"/>
      <dgm:spPr/>
    </dgm:pt>
    <dgm:pt modelId="{40893C3E-E0A2-4A24-801F-0F53354F3409}" type="pres">
      <dgm:prSet presAssocID="{B69024BE-1FE0-4257-A29F-CF160D6A8B9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88F97-794F-4B59-8FE9-F394AC93DD4E}" type="pres">
      <dgm:prSet presAssocID="{B69024BE-1FE0-4257-A29F-CF160D6A8B96}" presName="wedge4" presStyleLbl="node1" presStyleIdx="3" presStyleCnt="5"/>
      <dgm:spPr/>
      <dgm:t>
        <a:bodyPr/>
        <a:lstStyle/>
        <a:p>
          <a:endParaRPr lang="en-US"/>
        </a:p>
      </dgm:t>
    </dgm:pt>
    <dgm:pt modelId="{36ED610A-B27C-4064-B1EC-719064D63E4A}" type="pres">
      <dgm:prSet presAssocID="{B69024BE-1FE0-4257-A29F-CF160D6A8B96}" presName="dummy4a" presStyleCnt="0"/>
      <dgm:spPr/>
    </dgm:pt>
    <dgm:pt modelId="{A0C55735-DA87-4C5C-9642-C99C192B77E4}" type="pres">
      <dgm:prSet presAssocID="{B69024BE-1FE0-4257-A29F-CF160D6A8B96}" presName="dummy4b" presStyleCnt="0"/>
      <dgm:spPr/>
    </dgm:pt>
    <dgm:pt modelId="{79B58588-6233-4A48-ACCC-DD058920E734}" type="pres">
      <dgm:prSet presAssocID="{B69024BE-1FE0-4257-A29F-CF160D6A8B9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40A8C-17C5-4DDD-9DC6-A4C603313FFE}" type="pres">
      <dgm:prSet presAssocID="{B69024BE-1FE0-4257-A29F-CF160D6A8B96}" presName="wedge5" presStyleLbl="node1" presStyleIdx="4" presStyleCnt="5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0707471-AFCE-4E7F-B149-B67C6631575A}" type="pres">
      <dgm:prSet presAssocID="{B69024BE-1FE0-4257-A29F-CF160D6A8B96}" presName="dummy5a" presStyleCnt="0"/>
      <dgm:spPr/>
    </dgm:pt>
    <dgm:pt modelId="{EA24D874-DD68-4B0E-BBB9-80B38B7810C9}" type="pres">
      <dgm:prSet presAssocID="{B69024BE-1FE0-4257-A29F-CF160D6A8B96}" presName="dummy5b" presStyleCnt="0"/>
      <dgm:spPr/>
    </dgm:pt>
    <dgm:pt modelId="{C56BE861-A2E2-417B-9E94-CF3B89188FB9}" type="pres">
      <dgm:prSet presAssocID="{B69024BE-1FE0-4257-A29F-CF160D6A8B9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B9AE3-4802-47B9-99A6-23855E5F8EEF}" type="pres">
      <dgm:prSet presAssocID="{035A2732-D643-4F84-A18E-340289BED8D2}" presName="arrowWedge1" presStyleLbl="fgSibTrans2D1" presStyleIdx="0" presStyleCnt="5"/>
      <dgm:spPr/>
    </dgm:pt>
    <dgm:pt modelId="{993F4143-4F94-4A1D-846D-F24AF6659884}" type="pres">
      <dgm:prSet presAssocID="{BC0702BC-A74A-4DAD-9CF1-97BA92EC7414}" presName="arrowWedge2" presStyleLbl="fgSibTrans2D1" presStyleIdx="1" presStyleCnt="5"/>
      <dgm:spPr/>
    </dgm:pt>
    <dgm:pt modelId="{0FF884D1-B5F2-4008-A693-37DDA6C6CE2E}" type="pres">
      <dgm:prSet presAssocID="{748B416C-9B74-4FB9-906C-83358DC4D615}" presName="arrowWedge3" presStyleLbl="fgSibTrans2D1" presStyleIdx="2" presStyleCnt="5"/>
      <dgm:spPr/>
    </dgm:pt>
    <dgm:pt modelId="{2571863C-92D8-4423-91E0-68070ABE03B2}" type="pres">
      <dgm:prSet presAssocID="{2E1DDB9C-1A19-470B-B287-9B95FF1B6A18}" presName="arrowWedge4" presStyleLbl="fgSibTrans2D1" presStyleIdx="3" presStyleCnt="5"/>
      <dgm:spPr/>
    </dgm:pt>
    <dgm:pt modelId="{40F54EF8-F2F3-4D13-BABE-D91734A441BD}" type="pres">
      <dgm:prSet presAssocID="{7B093699-DA9E-4E23-BF1A-EAF46F7A2464}" presName="arrowWedge5" presStyleLbl="fgSibTrans2D1" presStyleIdx="4" presStyleCnt="5"/>
      <dgm:spPr/>
    </dgm:pt>
  </dgm:ptLst>
  <dgm:cxnLst>
    <dgm:cxn modelId="{7C961076-ABB9-4197-800D-57E2C8618735}" srcId="{B69024BE-1FE0-4257-A29F-CF160D6A8B96}" destId="{86E010E7-0996-4D10-8BB2-840A1D78CD04}" srcOrd="1" destOrd="0" parTransId="{12ECEBF1-DA58-4208-9DE8-29DB0736DB3A}" sibTransId="{BC0702BC-A74A-4DAD-9CF1-97BA92EC7414}"/>
    <dgm:cxn modelId="{94F2D1A8-7F22-4680-BAD9-2818A54A8925}" srcId="{B69024BE-1FE0-4257-A29F-CF160D6A8B96}" destId="{FE694BA2-F22E-4847-8846-F98A1DED3545}" srcOrd="2" destOrd="0" parTransId="{BC7A9A33-60BC-4826-8BC1-BA6267071317}" sibTransId="{748B416C-9B74-4FB9-906C-83358DC4D615}"/>
    <dgm:cxn modelId="{3C5FD38F-6D53-4768-9D33-6196FBCA374A}" type="presOf" srcId="{FE694BA2-F22E-4847-8846-F98A1DED3545}" destId="{0D90B186-B451-4FC4-BF4C-5A7CCB8EA4F5}" srcOrd="0" destOrd="0" presId="urn:microsoft.com/office/officeart/2005/8/layout/cycle8"/>
    <dgm:cxn modelId="{6B94B48E-DCAB-4D64-8CF4-38F0F8F22239}" type="presOf" srcId="{2451DF45-8479-4AC1-8111-C1E44213A490}" destId="{79B58588-6233-4A48-ACCC-DD058920E734}" srcOrd="1" destOrd="0" presId="urn:microsoft.com/office/officeart/2005/8/layout/cycle8"/>
    <dgm:cxn modelId="{D223C4CD-E32F-4457-9DEF-4D6CD1353C2A}" type="presOf" srcId="{F03827F3-B9F0-4A0A-AE86-2F600C083BB4}" destId="{26C40A8C-17C5-4DDD-9DC6-A4C603313FFE}" srcOrd="0" destOrd="0" presId="urn:microsoft.com/office/officeart/2005/8/layout/cycle8"/>
    <dgm:cxn modelId="{5F0F5EE5-0E1C-4187-9E2F-BD53AB9510D6}" srcId="{B69024BE-1FE0-4257-A29F-CF160D6A8B96}" destId="{F03827F3-B9F0-4A0A-AE86-2F600C083BB4}" srcOrd="4" destOrd="0" parTransId="{A8331B1C-AD77-496A-823C-593CAE96BA2A}" sibTransId="{7B093699-DA9E-4E23-BF1A-EAF46F7A2464}"/>
    <dgm:cxn modelId="{A8BD0564-AF5E-491C-8AA0-CEE24DBF9229}" type="presOf" srcId="{A9BA28AD-8FA4-407D-B67E-B1E1FE3E3F79}" destId="{5E208AC9-049B-4EF8-A6C5-831556ABD952}" srcOrd="1" destOrd="0" presId="urn:microsoft.com/office/officeart/2005/8/layout/cycle8"/>
    <dgm:cxn modelId="{FF459B9A-9EE0-4B09-9F2B-6509F3D41C54}" type="presOf" srcId="{A9BA28AD-8FA4-407D-B67E-B1E1FE3E3F79}" destId="{0FABE265-6FB9-4080-A28E-4AE7066CC47D}" srcOrd="0" destOrd="0" presId="urn:microsoft.com/office/officeart/2005/8/layout/cycle8"/>
    <dgm:cxn modelId="{9218FB1A-2E71-45FF-9E86-7A3ACBE44E06}" type="presOf" srcId="{B69024BE-1FE0-4257-A29F-CF160D6A8B96}" destId="{86EBD26A-5F6A-4CCC-8310-DF897FE1553D}" srcOrd="0" destOrd="0" presId="urn:microsoft.com/office/officeart/2005/8/layout/cycle8"/>
    <dgm:cxn modelId="{1587FB70-BCF0-4ABA-8366-CE13D1D51A9E}" srcId="{B69024BE-1FE0-4257-A29F-CF160D6A8B96}" destId="{2451DF45-8479-4AC1-8111-C1E44213A490}" srcOrd="3" destOrd="0" parTransId="{23FFEB77-BB62-443C-AB57-B1AF17389319}" sibTransId="{2E1DDB9C-1A19-470B-B287-9B95FF1B6A18}"/>
    <dgm:cxn modelId="{49F29040-6910-400E-8492-2C83793F4C0B}" type="presOf" srcId="{86E010E7-0996-4D10-8BB2-840A1D78CD04}" destId="{371DCA14-CEBE-4B42-A747-4A0C2E6B8900}" srcOrd="0" destOrd="0" presId="urn:microsoft.com/office/officeart/2005/8/layout/cycle8"/>
    <dgm:cxn modelId="{BD1C1F27-4ED9-4A64-99FD-27B85FC6EB5B}" type="presOf" srcId="{FE694BA2-F22E-4847-8846-F98A1DED3545}" destId="{40893C3E-E0A2-4A24-801F-0F53354F3409}" srcOrd="1" destOrd="0" presId="urn:microsoft.com/office/officeart/2005/8/layout/cycle8"/>
    <dgm:cxn modelId="{54E5AB91-6956-44AE-A245-EC43F6BE6838}" type="presOf" srcId="{86E010E7-0996-4D10-8BB2-840A1D78CD04}" destId="{43059D97-FC31-475D-81EC-F30A9E42CCFE}" srcOrd="1" destOrd="0" presId="urn:microsoft.com/office/officeart/2005/8/layout/cycle8"/>
    <dgm:cxn modelId="{6E655C56-97AC-4E8C-81B6-8FBC65EF98E2}" type="presOf" srcId="{F03827F3-B9F0-4A0A-AE86-2F600C083BB4}" destId="{C56BE861-A2E2-417B-9E94-CF3B89188FB9}" srcOrd="1" destOrd="0" presId="urn:microsoft.com/office/officeart/2005/8/layout/cycle8"/>
    <dgm:cxn modelId="{409A3AA8-D528-46C8-BE00-554691F9DD4B}" srcId="{B69024BE-1FE0-4257-A29F-CF160D6A8B96}" destId="{A9BA28AD-8FA4-407D-B67E-B1E1FE3E3F79}" srcOrd="0" destOrd="0" parTransId="{C0C4874D-EC3B-4204-ADDA-A052C2141230}" sibTransId="{035A2732-D643-4F84-A18E-340289BED8D2}"/>
    <dgm:cxn modelId="{52AAF234-1DD7-464C-86AB-AD22F937C10E}" type="presOf" srcId="{2451DF45-8479-4AC1-8111-C1E44213A490}" destId="{5E788F97-794F-4B59-8FE9-F394AC93DD4E}" srcOrd="0" destOrd="0" presId="urn:microsoft.com/office/officeart/2005/8/layout/cycle8"/>
    <dgm:cxn modelId="{373C2513-977B-4AF9-B5A4-9343A917CFAA}" type="presParOf" srcId="{86EBD26A-5F6A-4CCC-8310-DF897FE1553D}" destId="{0FABE265-6FB9-4080-A28E-4AE7066CC47D}" srcOrd="0" destOrd="0" presId="urn:microsoft.com/office/officeart/2005/8/layout/cycle8"/>
    <dgm:cxn modelId="{62C625C1-3647-45A7-B98E-98D15B1AB1F4}" type="presParOf" srcId="{86EBD26A-5F6A-4CCC-8310-DF897FE1553D}" destId="{BEC518C2-5A51-4790-AB0C-331E6A368F96}" srcOrd="1" destOrd="0" presId="urn:microsoft.com/office/officeart/2005/8/layout/cycle8"/>
    <dgm:cxn modelId="{7B9D5FC5-8457-4F32-99BF-5332A225E3C1}" type="presParOf" srcId="{86EBD26A-5F6A-4CCC-8310-DF897FE1553D}" destId="{EE3A4FB1-9003-4078-B1A6-8A3B49C24443}" srcOrd="2" destOrd="0" presId="urn:microsoft.com/office/officeart/2005/8/layout/cycle8"/>
    <dgm:cxn modelId="{7DE8548D-AAF6-43CB-8E16-55CD0BA78F2C}" type="presParOf" srcId="{86EBD26A-5F6A-4CCC-8310-DF897FE1553D}" destId="{5E208AC9-049B-4EF8-A6C5-831556ABD952}" srcOrd="3" destOrd="0" presId="urn:microsoft.com/office/officeart/2005/8/layout/cycle8"/>
    <dgm:cxn modelId="{6A27425B-EA37-4AC7-9797-0E704EA27BBB}" type="presParOf" srcId="{86EBD26A-5F6A-4CCC-8310-DF897FE1553D}" destId="{371DCA14-CEBE-4B42-A747-4A0C2E6B8900}" srcOrd="4" destOrd="0" presId="urn:microsoft.com/office/officeart/2005/8/layout/cycle8"/>
    <dgm:cxn modelId="{9B3E50EC-35B5-447F-BF9E-542B5808F442}" type="presParOf" srcId="{86EBD26A-5F6A-4CCC-8310-DF897FE1553D}" destId="{3AE08DC2-EF9B-4A8C-B8E2-5E82A2B97363}" srcOrd="5" destOrd="0" presId="urn:microsoft.com/office/officeart/2005/8/layout/cycle8"/>
    <dgm:cxn modelId="{AB5977F2-56C7-418E-B711-C3FA1EA144FE}" type="presParOf" srcId="{86EBD26A-5F6A-4CCC-8310-DF897FE1553D}" destId="{4C5AD309-4D0C-426B-A08A-C79D67317DBC}" srcOrd="6" destOrd="0" presId="urn:microsoft.com/office/officeart/2005/8/layout/cycle8"/>
    <dgm:cxn modelId="{124F6410-A035-4D75-80E1-1E1DC545262A}" type="presParOf" srcId="{86EBD26A-5F6A-4CCC-8310-DF897FE1553D}" destId="{43059D97-FC31-475D-81EC-F30A9E42CCFE}" srcOrd="7" destOrd="0" presId="urn:microsoft.com/office/officeart/2005/8/layout/cycle8"/>
    <dgm:cxn modelId="{217CD2FE-96F7-45B1-A3ED-327597E9374C}" type="presParOf" srcId="{86EBD26A-5F6A-4CCC-8310-DF897FE1553D}" destId="{0D90B186-B451-4FC4-BF4C-5A7CCB8EA4F5}" srcOrd="8" destOrd="0" presId="urn:microsoft.com/office/officeart/2005/8/layout/cycle8"/>
    <dgm:cxn modelId="{563C8C1E-4E80-4415-92AF-99EB60F2CF0E}" type="presParOf" srcId="{86EBD26A-5F6A-4CCC-8310-DF897FE1553D}" destId="{0BB4D296-680B-4E49-8A53-677DE04A94AB}" srcOrd="9" destOrd="0" presId="urn:microsoft.com/office/officeart/2005/8/layout/cycle8"/>
    <dgm:cxn modelId="{5992B406-C0DA-48BF-A965-A9BBE9C97F2F}" type="presParOf" srcId="{86EBD26A-5F6A-4CCC-8310-DF897FE1553D}" destId="{E88E91C3-35A7-4B6D-9619-69F3BD23E984}" srcOrd="10" destOrd="0" presId="urn:microsoft.com/office/officeart/2005/8/layout/cycle8"/>
    <dgm:cxn modelId="{1A3C5959-EAF0-4904-990D-4B8C03958AB0}" type="presParOf" srcId="{86EBD26A-5F6A-4CCC-8310-DF897FE1553D}" destId="{40893C3E-E0A2-4A24-801F-0F53354F3409}" srcOrd="11" destOrd="0" presId="urn:microsoft.com/office/officeart/2005/8/layout/cycle8"/>
    <dgm:cxn modelId="{81CC57D4-75F2-4322-A54E-497213E41AF2}" type="presParOf" srcId="{86EBD26A-5F6A-4CCC-8310-DF897FE1553D}" destId="{5E788F97-794F-4B59-8FE9-F394AC93DD4E}" srcOrd="12" destOrd="0" presId="urn:microsoft.com/office/officeart/2005/8/layout/cycle8"/>
    <dgm:cxn modelId="{8DF016EE-3C00-4BA8-822F-1AF71E99598E}" type="presParOf" srcId="{86EBD26A-5F6A-4CCC-8310-DF897FE1553D}" destId="{36ED610A-B27C-4064-B1EC-719064D63E4A}" srcOrd="13" destOrd="0" presId="urn:microsoft.com/office/officeart/2005/8/layout/cycle8"/>
    <dgm:cxn modelId="{F4B453B6-5687-4BC6-A96D-62EBB120D109}" type="presParOf" srcId="{86EBD26A-5F6A-4CCC-8310-DF897FE1553D}" destId="{A0C55735-DA87-4C5C-9642-C99C192B77E4}" srcOrd="14" destOrd="0" presId="urn:microsoft.com/office/officeart/2005/8/layout/cycle8"/>
    <dgm:cxn modelId="{40960556-0292-424E-BFBF-75866EB5AEC3}" type="presParOf" srcId="{86EBD26A-5F6A-4CCC-8310-DF897FE1553D}" destId="{79B58588-6233-4A48-ACCC-DD058920E734}" srcOrd="15" destOrd="0" presId="urn:microsoft.com/office/officeart/2005/8/layout/cycle8"/>
    <dgm:cxn modelId="{D8D8103E-C5BE-4F5F-8F74-28AF4DCC8400}" type="presParOf" srcId="{86EBD26A-5F6A-4CCC-8310-DF897FE1553D}" destId="{26C40A8C-17C5-4DDD-9DC6-A4C603313FFE}" srcOrd="16" destOrd="0" presId="urn:microsoft.com/office/officeart/2005/8/layout/cycle8"/>
    <dgm:cxn modelId="{677A65C5-AAB2-452D-854C-D360EACDF201}" type="presParOf" srcId="{86EBD26A-5F6A-4CCC-8310-DF897FE1553D}" destId="{A0707471-AFCE-4E7F-B149-B67C6631575A}" srcOrd="17" destOrd="0" presId="urn:microsoft.com/office/officeart/2005/8/layout/cycle8"/>
    <dgm:cxn modelId="{CEF9FFAC-945E-4CB5-B3A4-B7F049262213}" type="presParOf" srcId="{86EBD26A-5F6A-4CCC-8310-DF897FE1553D}" destId="{EA24D874-DD68-4B0E-BBB9-80B38B7810C9}" srcOrd="18" destOrd="0" presId="urn:microsoft.com/office/officeart/2005/8/layout/cycle8"/>
    <dgm:cxn modelId="{A9F8D2C9-2AEE-4DD7-BE6D-19253AA1585A}" type="presParOf" srcId="{86EBD26A-5F6A-4CCC-8310-DF897FE1553D}" destId="{C56BE861-A2E2-417B-9E94-CF3B89188FB9}" srcOrd="19" destOrd="0" presId="urn:microsoft.com/office/officeart/2005/8/layout/cycle8"/>
    <dgm:cxn modelId="{0DB52025-E0BA-468F-B304-8F19C9796609}" type="presParOf" srcId="{86EBD26A-5F6A-4CCC-8310-DF897FE1553D}" destId="{518B9AE3-4802-47B9-99A6-23855E5F8EEF}" srcOrd="20" destOrd="0" presId="urn:microsoft.com/office/officeart/2005/8/layout/cycle8"/>
    <dgm:cxn modelId="{D8AF3899-AE76-4ECA-BEB1-4ECA21B46706}" type="presParOf" srcId="{86EBD26A-5F6A-4CCC-8310-DF897FE1553D}" destId="{993F4143-4F94-4A1D-846D-F24AF6659884}" srcOrd="21" destOrd="0" presId="urn:microsoft.com/office/officeart/2005/8/layout/cycle8"/>
    <dgm:cxn modelId="{F35D3DC2-1EF1-447B-8EC6-0A528A778D3D}" type="presParOf" srcId="{86EBD26A-5F6A-4CCC-8310-DF897FE1553D}" destId="{0FF884D1-B5F2-4008-A693-37DDA6C6CE2E}" srcOrd="22" destOrd="0" presId="urn:microsoft.com/office/officeart/2005/8/layout/cycle8"/>
    <dgm:cxn modelId="{01CE1267-4EC2-4DC6-9534-15B2ED0CE27B}" type="presParOf" srcId="{86EBD26A-5F6A-4CCC-8310-DF897FE1553D}" destId="{2571863C-92D8-4423-91E0-68070ABE03B2}" srcOrd="23" destOrd="0" presId="urn:microsoft.com/office/officeart/2005/8/layout/cycle8"/>
    <dgm:cxn modelId="{9D4652A5-E5E6-45F4-B11E-FBF80A98EAF4}" type="presParOf" srcId="{86EBD26A-5F6A-4CCC-8310-DF897FE1553D}" destId="{40F54EF8-F2F3-4D13-BABE-D91734A441BD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024BE-1FE0-4257-A29F-CF160D6A8B9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9BA28AD-8FA4-407D-B67E-B1E1FE3E3F7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Renewable energies</a:t>
          </a:r>
          <a:endParaRPr lang="en-US" dirty="0">
            <a:solidFill>
              <a:schemeClr val="tx1"/>
            </a:solidFill>
          </a:endParaRPr>
        </a:p>
      </dgm:t>
    </dgm:pt>
    <dgm:pt modelId="{C0C4874D-EC3B-4204-ADDA-A052C2141230}" type="parTrans" cxnId="{409A3AA8-D528-46C8-BE00-554691F9DD4B}">
      <dgm:prSet/>
      <dgm:spPr/>
      <dgm:t>
        <a:bodyPr/>
        <a:lstStyle/>
        <a:p>
          <a:endParaRPr lang="en-US"/>
        </a:p>
      </dgm:t>
    </dgm:pt>
    <dgm:pt modelId="{035A2732-D643-4F84-A18E-340289BED8D2}" type="sibTrans" cxnId="{409A3AA8-D528-46C8-BE00-554691F9DD4B}">
      <dgm:prSet/>
      <dgm:spPr/>
      <dgm:t>
        <a:bodyPr/>
        <a:lstStyle/>
        <a:p>
          <a:endParaRPr lang="en-US"/>
        </a:p>
      </dgm:t>
    </dgm:pt>
    <dgm:pt modelId="{86E010E7-0996-4D10-8BB2-840A1D78CD04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Catalysis</a:t>
          </a:r>
          <a:endParaRPr lang="en-US" dirty="0">
            <a:solidFill>
              <a:schemeClr val="tx1"/>
            </a:solidFill>
          </a:endParaRPr>
        </a:p>
      </dgm:t>
    </dgm:pt>
    <dgm:pt modelId="{12ECEBF1-DA58-4208-9DE8-29DB0736DB3A}" type="parTrans" cxnId="{7C961076-ABB9-4197-800D-57E2C8618735}">
      <dgm:prSet/>
      <dgm:spPr/>
      <dgm:t>
        <a:bodyPr/>
        <a:lstStyle/>
        <a:p>
          <a:endParaRPr lang="en-US"/>
        </a:p>
      </dgm:t>
    </dgm:pt>
    <dgm:pt modelId="{BC0702BC-A74A-4DAD-9CF1-97BA92EC7414}" type="sibTrans" cxnId="{7C961076-ABB9-4197-800D-57E2C8618735}">
      <dgm:prSet/>
      <dgm:spPr/>
      <dgm:t>
        <a:bodyPr/>
        <a:lstStyle/>
        <a:p>
          <a:endParaRPr lang="en-US"/>
        </a:p>
      </dgm:t>
    </dgm:pt>
    <dgm:pt modelId="{FE694BA2-F22E-4847-8846-F98A1DED3545}">
      <dgm:prSet phldrT="[Text]"/>
      <dgm:spPr>
        <a:solidFill>
          <a:srgbClr val="C1E11F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Earth science</a:t>
          </a:r>
          <a:endParaRPr lang="en-US" dirty="0">
            <a:solidFill>
              <a:schemeClr val="tx1"/>
            </a:solidFill>
          </a:endParaRPr>
        </a:p>
      </dgm:t>
    </dgm:pt>
    <dgm:pt modelId="{BC7A9A33-60BC-4826-8BC1-BA6267071317}" type="parTrans" cxnId="{94F2D1A8-7F22-4680-BAD9-2818A54A8925}">
      <dgm:prSet/>
      <dgm:spPr/>
      <dgm:t>
        <a:bodyPr/>
        <a:lstStyle/>
        <a:p>
          <a:endParaRPr lang="en-US"/>
        </a:p>
      </dgm:t>
    </dgm:pt>
    <dgm:pt modelId="{748B416C-9B74-4FB9-906C-83358DC4D615}" type="sibTrans" cxnId="{94F2D1A8-7F22-4680-BAD9-2818A54A8925}">
      <dgm:prSet/>
      <dgm:spPr/>
      <dgm:t>
        <a:bodyPr/>
        <a:lstStyle/>
        <a:p>
          <a:endParaRPr lang="en-US"/>
        </a:p>
      </dgm:t>
    </dgm:pt>
    <dgm:pt modelId="{2451DF45-8479-4AC1-8111-C1E44213A49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General </a:t>
          </a:r>
          <a:endParaRPr lang="en-US" dirty="0">
            <a:solidFill>
              <a:schemeClr val="tx1"/>
            </a:solidFill>
          </a:endParaRPr>
        </a:p>
      </dgm:t>
    </dgm:pt>
    <dgm:pt modelId="{23FFEB77-BB62-443C-AB57-B1AF17389319}" type="parTrans" cxnId="{1587FB70-BCF0-4ABA-8366-CE13D1D51A9E}">
      <dgm:prSet/>
      <dgm:spPr/>
      <dgm:t>
        <a:bodyPr/>
        <a:lstStyle/>
        <a:p>
          <a:endParaRPr lang="en-US"/>
        </a:p>
      </dgm:t>
    </dgm:pt>
    <dgm:pt modelId="{2E1DDB9C-1A19-470B-B287-9B95FF1B6A18}" type="sibTrans" cxnId="{1587FB70-BCF0-4ABA-8366-CE13D1D51A9E}">
      <dgm:prSet/>
      <dgm:spPr/>
      <dgm:t>
        <a:bodyPr/>
        <a:lstStyle/>
        <a:p>
          <a:endParaRPr lang="en-US"/>
        </a:p>
      </dgm:t>
    </dgm:pt>
    <dgm:pt modelId="{F03827F3-B9F0-4A0A-AE86-2F600C083BB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Polymers, pharma-</a:t>
          </a:r>
          <a:r>
            <a:rPr lang="en-US" sz="1600" dirty="0" err="1" smtClean="0">
              <a:solidFill>
                <a:schemeClr val="tx1"/>
              </a:solidFill>
            </a:rPr>
            <a:t>ceuticals</a:t>
          </a:r>
          <a:endParaRPr lang="en-US" sz="1600" dirty="0">
            <a:solidFill>
              <a:schemeClr val="tx1"/>
            </a:solidFill>
          </a:endParaRPr>
        </a:p>
      </dgm:t>
    </dgm:pt>
    <dgm:pt modelId="{A8331B1C-AD77-496A-823C-593CAE96BA2A}" type="parTrans" cxnId="{5F0F5EE5-0E1C-4187-9E2F-BD53AB9510D6}">
      <dgm:prSet/>
      <dgm:spPr/>
      <dgm:t>
        <a:bodyPr/>
        <a:lstStyle/>
        <a:p>
          <a:endParaRPr lang="en-US"/>
        </a:p>
      </dgm:t>
    </dgm:pt>
    <dgm:pt modelId="{7B093699-DA9E-4E23-BF1A-EAF46F7A2464}" type="sibTrans" cxnId="{5F0F5EE5-0E1C-4187-9E2F-BD53AB9510D6}">
      <dgm:prSet/>
      <dgm:spPr/>
      <dgm:t>
        <a:bodyPr/>
        <a:lstStyle/>
        <a:p>
          <a:endParaRPr lang="en-US"/>
        </a:p>
      </dgm:t>
    </dgm:pt>
    <dgm:pt modelId="{86EBD26A-5F6A-4CCC-8310-DF897FE1553D}" type="pres">
      <dgm:prSet presAssocID="{B69024BE-1FE0-4257-A29F-CF160D6A8B96}" presName="compositeShape" presStyleCnt="0">
        <dgm:presLayoutVars>
          <dgm:chMax val="7"/>
          <dgm:dir/>
          <dgm:resizeHandles val="exact"/>
        </dgm:presLayoutVars>
      </dgm:prSet>
      <dgm:spPr/>
    </dgm:pt>
    <dgm:pt modelId="{0FABE265-6FB9-4080-A28E-4AE7066CC47D}" type="pres">
      <dgm:prSet presAssocID="{B69024BE-1FE0-4257-A29F-CF160D6A8B96}" presName="wedge1" presStyleLbl="node1" presStyleIdx="0" presStyleCnt="5"/>
      <dgm:spPr/>
      <dgm:t>
        <a:bodyPr/>
        <a:lstStyle/>
        <a:p>
          <a:endParaRPr lang="en-US"/>
        </a:p>
      </dgm:t>
    </dgm:pt>
    <dgm:pt modelId="{BEC518C2-5A51-4790-AB0C-331E6A368F96}" type="pres">
      <dgm:prSet presAssocID="{B69024BE-1FE0-4257-A29F-CF160D6A8B96}" presName="dummy1a" presStyleCnt="0"/>
      <dgm:spPr/>
    </dgm:pt>
    <dgm:pt modelId="{EE3A4FB1-9003-4078-B1A6-8A3B49C24443}" type="pres">
      <dgm:prSet presAssocID="{B69024BE-1FE0-4257-A29F-CF160D6A8B96}" presName="dummy1b" presStyleCnt="0"/>
      <dgm:spPr/>
    </dgm:pt>
    <dgm:pt modelId="{5E208AC9-049B-4EF8-A6C5-831556ABD952}" type="pres">
      <dgm:prSet presAssocID="{B69024BE-1FE0-4257-A29F-CF160D6A8B9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DCA14-CEBE-4B42-A747-4A0C2E6B8900}" type="pres">
      <dgm:prSet presAssocID="{B69024BE-1FE0-4257-A29F-CF160D6A8B96}" presName="wedge2" presStyleLbl="node1" presStyleIdx="1" presStyleCnt="5"/>
      <dgm:spPr/>
      <dgm:t>
        <a:bodyPr/>
        <a:lstStyle/>
        <a:p>
          <a:endParaRPr lang="en-US"/>
        </a:p>
      </dgm:t>
    </dgm:pt>
    <dgm:pt modelId="{3AE08DC2-EF9B-4A8C-B8E2-5E82A2B97363}" type="pres">
      <dgm:prSet presAssocID="{B69024BE-1FE0-4257-A29F-CF160D6A8B96}" presName="dummy2a" presStyleCnt="0"/>
      <dgm:spPr/>
    </dgm:pt>
    <dgm:pt modelId="{4C5AD309-4D0C-426B-A08A-C79D67317DBC}" type="pres">
      <dgm:prSet presAssocID="{B69024BE-1FE0-4257-A29F-CF160D6A8B96}" presName="dummy2b" presStyleCnt="0"/>
      <dgm:spPr/>
    </dgm:pt>
    <dgm:pt modelId="{43059D97-FC31-475D-81EC-F30A9E42CCFE}" type="pres">
      <dgm:prSet presAssocID="{B69024BE-1FE0-4257-A29F-CF160D6A8B9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0B186-B451-4FC4-BF4C-5A7CCB8EA4F5}" type="pres">
      <dgm:prSet presAssocID="{B69024BE-1FE0-4257-A29F-CF160D6A8B96}" presName="wedge3" presStyleLbl="node1" presStyleIdx="2" presStyleCnt="5"/>
      <dgm:spPr/>
      <dgm:t>
        <a:bodyPr/>
        <a:lstStyle/>
        <a:p>
          <a:endParaRPr lang="en-US"/>
        </a:p>
      </dgm:t>
    </dgm:pt>
    <dgm:pt modelId="{0BB4D296-680B-4E49-8A53-677DE04A94AB}" type="pres">
      <dgm:prSet presAssocID="{B69024BE-1FE0-4257-A29F-CF160D6A8B96}" presName="dummy3a" presStyleCnt="0"/>
      <dgm:spPr/>
    </dgm:pt>
    <dgm:pt modelId="{E88E91C3-35A7-4B6D-9619-69F3BD23E984}" type="pres">
      <dgm:prSet presAssocID="{B69024BE-1FE0-4257-A29F-CF160D6A8B96}" presName="dummy3b" presStyleCnt="0"/>
      <dgm:spPr/>
    </dgm:pt>
    <dgm:pt modelId="{40893C3E-E0A2-4A24-801F-0F53354F3409}" type="pres">
      <dgm:prSet presAssocID="{B69024BE-1FE0-4257-A29F-CF160D6A8B9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88F97-794F-4B59-8FE9-F394AC93DD4E}" type="pres">
      <dgm:prSet presAssocID="{B69024BE-1FE0-4257-A29F-CF160D6A8B96}" presName="wedge4" presStyleLbl="node1" presStyleIdx="3" presStyleCnt="5"/>
      <dgm:spPr/>
      <dgm:t>
        <a:bodyPr/>
        <a:lstStyle/>
        <a:p>
          <a:endParaRPr lang="en-US"/>
        </a:p>
      </dgm:t>
    </dgm:pt>
    <dgm:pt modelId="{36ED610A-B27C-4064-B1EC-719064D63E4A}" type="pres">
      <dgm:prSet presAssocID="{B69024BE-1FE0-4257-A29F-CF160D6A8B96}" presName="dummy4a" presStyleCnt="0"/>
      <dgm:spPr/>
    </dgm:pt>
    <dgm:pt modelId="{A0C55735-DA87-4C5C-9642-C99C192B77E4}" type="pres">
      <dgm:prSet presAssocID="{B69024BE-1FE0-4257-A29F-CF160D6A8B96}" presName="dummy4b" presStyleCnt="0"/>
      <dgm:spPr/>
    </dgm:pt>
    <dgm:pt modelId="{79B58588-6233-4A48-ACCC-DD058920E734}" type="pres">
      <dgm:prSet presAssocID="{B69024BE-1FE0-4257-A29F-CF160D6A8B9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40A8C-17C5-4DDD-9DC6-A4C603313FFE}" type="pres">
      <dgm:prSet presAssocID="{B69024BE-1FE0-4257-A29F-CF160D6A8B96}" presName="wedge5" presStyleLbl="node1" presStyleIdx="4" presStyleCnt="5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0707471-AFCE-4E7F-B149-B67C6631575A}" type="pres">
      <dgm:prSet presAssocID="{B69024BE-1FE0-4257-A29F-CF160D6A8B96}" presName="dummy5a" presStyleCnt="0"/>
      <dgm:spPr/>
    </dgm:pt>
    <dgm:pt modelId="{EA24D874-DD68-4B0E-BBB9-80B38B7810C9}" type="pres">
      <dgm:prSet presAssocID="{B69024BE-1FE0-4257-A29F-CF160D6A8B96}" presName="dummy5b" presStyleCnt="0"/>
      <dgm:spPr/>
    </dgm:pt>
    <dgm:pt modelId="{C56BE861-A2E2-417B-9E94-CF3B89188FB9}" type="pres">
      <dgm:prSet presAssocID="{B69024BE-1FE0-4257-A29F-CF160D6A8B9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B9AE3-4802-47B9-99A6-23855E5F8EEF}" type="pres">
      <dgm:prSet presAssocID="{035A2732-D643-4F84-A18E-340289BED8D2}" presName="arrowWedge1" presStyleLbl="fgSibTrans2D1" presStyleIdx="0" presStyleCnt="5"/>
      <dgm:spPr/>
    </dgm:pt>
    <dgm:pt modelId="{993F4143-4F94-4A1D-846D-F24AF6659884}" type="pres">
      <dgm:prSet presAssocID="{BC0702BC-A74A-4DAD-9CF1-97BA92EC7414}" presName="arrowWedge2" presStyleLbl="fgSibTrans2D1" presStyleIdx="1" presStyleCnt="5"/>
      <dgm:spPr/>
    </dgm:pt>
    <dgm:pt modelId="{0FF884D1-B5F2-4008-A693-37DDA6C6CE2E}" type="pres">
      <dgm:prSet presAssocID="{748B416C-9B74-4FB9-906C-83358DC4D615}" presName="arrowWedge3" presStyleLbl="fgSibTrans2D1" presStyleIdx="2" presStyleCnt="5"/>
      <dgm:spPr/>
    </dgm:pt>
    <dgm:pt modelId="{2571863C-92D8-4423-91E0-68070ABE03B2}" type="pres">
      <dgm:prSet presAssocID="{2E1DDB9C-1A19-470B-B287-9B95FF1B6A18}" presName="arrowWedge4" presStyleLbl="fgSibTrans2D1" presStyleIdx="3" presStyleCnt="5"/>
      <dgm:spPr/>
    </dgm:pt>
    <dgm:pt modelId="{40F54EF8-F2F3-4D13-BABE-D91734A441BD}" type="pres">
      <dgm:prSet presAssocID="{7B093699-DA9E-4E23-BF1A-EAF46F7A2464}" presName="arrowWedge5" presStyleLbl="fgSibTrans2D1" presStyleIdx="4" presStyleCnt="5"/>
      <dgm:spPr/>
    </dgm:pt>
  </dgm:ptLst>
  <dgm:cxnLst>
    <dgm:cxn modelId="{7C961076-ABB9-4197-800D-57E2C8618735}" srcId="{B69024BE-1FE0-4257-A29F-CF160D6A8B96}" destId="{86E010E7-0996-4D10-8BB2-840A1D78CD04}" srcOrd="1" destOrd="0" parTransId="{12ECEBF1-DA58-4208-9DE8-29DB0736DB3A}" sibTransId="{BC0702BC-A74A-4DAD-9CF1-97BA92EC7414}"/>
    <dgm:cxn modelId="{94F2D1A8-7F22-4680-BAD9-2818A54A8925}" srcId="{B69024BE-1FE0-4257-A29F-CF160D6A8B96}" destId="{FE694BA2-F22E-4847-8846-F98A1DED3545}" srcOrd="2" destOrd="0" parTransId="{BC7A9A33-60BC-4826-8BC1-BA6267071317}" sibTransId="{748B416C-9B74-4FB9-906C-83358DC4D615}"/>
    <dgm:cxn modelId="{1B1FDF6A-F145-48F1-A600-D3EB27E5F0B7}" type="presOf" srcId="{86E010E7-0996-4D10-8BB2-840A1D78CD04}" destId="{43059D97-FC31-475D-81EC-F30A9E42CCFE}" srcOrd="1" destOrd="0" presId="urn:microsoft.com/office/officeart/2005/8/layout/cycle8"/>
    <dgm:cxn modelId="{5F0F5EE5-0E1C-4187-9E2F-BD53AB9510D6}" srcId="{B69024BE-1FE0-4257-A29F-CF160D6A8B96}" destId="{F03827F3-B9F0-4A0A-AE86-2F600C083BB4}" srcOrd="4" destOrd="0" parTransId="{A8331B1C-AD77-496A-823C-593CAE96BA2A}" sibTransId="{7B093699-DA9E-4E23-BF1A-EAF46F7A2464}"/>
    <dgm:cxn modelId="{4FB08F38-665B-4433-AD72-8BA0E286093B}" type="presOf" srcId="{2451DF45-8479-4AC1-8111-C1E44213A490}" destId="{79B58588-6233-4A48-ACCC-DD058920E734}" srcOrd="1" destOrd="0" presId="urn:microsoft.com/office/officeart/2005/8/layout/cycle8"/>
    <dgm:cxn modelId="{E09E4D4A-E9BF-473B-B557-222CF79BB3B5}" type="presOf" srcId="{F03827F3-B9F0-4A0A-AE86-2F600C083BB4}" destId="{C56BE861-A2E2-417B-9E94-CF3B89188FB9}" srcOrd="1" destOrd="0" presId="urn:microsoft.com/office/officeart/2005/8/layout/cycle8"/>
    <dgm:cxn modelId="{8B3EBC54-C7CC-4126-B44C-6A5BB13F1682}" type="presOf" srcId="{A9BA28AD-8FA4-407D-B67E-B1E1FE3E3F79}" destId="{5E208AC9-049B-4EF8-A6C5-831556ABD952}" srcOrd="1" destOrd="0" presId="urn:microsoft.com/office/officeart/2005/8/layout/cycle8"/>
    <dgm:cxn modelId="{1587FB70-BCF0-4ABA-8366-CE13D1D51A9E}" srcId="{B69024BE-1FE0-4257-A29F-CF160D6A8B96}" destId="{2451DF45-8479-4AC1-8111-C1E44213A490}" srcOrd="3" destOrd="0" parTransId="{23FFEB77-BB62-443C-AB57-B1AF17389319}" sibTransId="{2E1DDB9C-1A19-470B-B287-9B95FF1B6A18}"/>
    <dgm:cxn modelId="{900AEF6A-7087-4002-A7F1-6C447567CF41}" type="presOf" srcId="{B69024BE-1FE0-4257-A29F-CF160D6A8B96}" destId="{86EBD26A-5F6A-4CCC-8310-DF897FE1553D}" srcOrd="0" destOrd="0" presId="urn:microsoft.com/office/officeart/2005/8/layout/cycle8"/>
    <dgm:cxn modelId="{EEEB3CC5-8764-4C25-BE3E-AA66800AC1CB}" type="presOf" srcId="{FE694BA2-F22E-4847-8846-F98A1DED3545}" destId="{40893C3E-E0A2-4A24-801F-0F53354F3409}" srcOrd="1" destOrd="0" presId="urn:microsoft.com/office/officeart/2005/8/layout/cycle8"/>
    <dgm:cxn modelId="{37853EBD-EC9F-46A4-9B88-6C6641B4AEEF}" type="presOf" srcId="{86E010E7-0996-4D10-8BB2-840A1D78CD04}" destId="{371DCA14-CEBE-4B42-A747-4A0C2E6B8900}" srcOrd="0" destOrd="0" presId="urn:microsoft.com/office/officeart/2005/8/layout/cycle8"/>
    <dgm:cxn modelId="{EABC5E51-CBEB-47BB-8EE5-F51B7546B734}" type="presOf" srcId="{FE694BA2-F22E-4847-8846-F98A1DED3545}" destId="{0D90B186-B451-4FC4-BF4C-5A7CCB8EA4F5}" srcOrd="0" destOrd="0" presId="urn:microsoft.com/office/officeart/2005/8/layout/cycle8"/>
    <dgm:cxn modelId="{409A3AA8-D528-46C8-BE00-554691F9DD4B}" srcId="{B69024BE-1FE0-4257-A29F-CF160D6A8B96}" destId="{A9BA28AD-8FA4-407D-B67E-B1E1FE3E3F79}" srcOrd="0" destOrd="0" parTransId="{C0C4874D-EC3B-4204-ADDA-A052C2141230}" sibTransId="{035A2732-D643-4F84-A18E-340289BED8D2}"/>
    <dgm:cxn modelId="{98F8F54F-CDDA-49D4-9682-A57D90BDCDE3}" type="presOf" srcId="{A9BA28AD-8FA4-407D-B67E-B1E1FE3E3F79}" destId="{0FABE265-6FB9-4080-A28E-4AE7066CC47D}" srcOrd="0" destOrd="0" presId="urn:microsoft.com/office/officeart/2005/8/layout/cycle8"/>
    <dgm:cxn modelId="{32E79610-8C1A-4637-B16F-11ADCB448672}" type="presOf" srcId="{F03827F3-B9F0-4A0A-AE86-2F600C083BB4}" destId="{26C40A8C-17C5-4DDD-9DC6-A4C603313FFE}" srcOrd="0" destOrd="0" presId="urn:microsoft.com/office/officeart/2005/8/layout/cycle8"/>
    <dgm:cxn modelId="{4A9571CF-6409-4529-A6B0-482C88880D9B}" type="presOf" srcId="{2451DF45-8479-4AC1-8111-C1E44213A490}" destId="{5E788F97-794F-4B59-8FE9-F394AC93DD4E}" srcOrd="0" destOrd="0" presId="urn:microsoft.com/office/officeart/2005/8/layout/cycle8"/>
    <dgm:cxn modelId="{9722451B-8DE0-439B-BEC5-041C3DBBC0C3}" type="presParOf" srcId="{86EBD26A-5F6A-4CCC-8310-DF897FE1553D}" destId="{0FABE265-6FB9-4080-A28E-4AE7066CC47D}" srcOrd="0" destOrd="0" presId="urn:microsoft.com/office/officeart/2005/8/layout/cycle8"/>
    <dgm:cxn modelId="{BC8A3C3D-EA5E-49C9-B49A-8166C05C65EE}" type="presParOf" srcId="{86EBD26A-5F6A-4CCC-8310-DF897FE1553D}" destId="{BEC518C2-5A51-4790-AB0C-331E6A368F96}" srcOrd="1" destOrd="0" presId="urn:microsoft.com/office/officeart/2005/8/layout/cycle8"/>
    <dgm:cxn modelId="{0F6580A7-5284-4BC4-A4D3-7AC10A775AB8}" type="presParOf" srcId="{86EBD26A-5F6A-4CCC-8310-DF897FE1553D}" destId="{EE3A4FB1-9003-4078-B1A6-8A3B49C24443}" srcOrd="2" destOrd="0" presId="urn:microsoft.com/office/officeart/2005/8/layout/cycle8"/>
    <dgm:cxn modelId="{30571EC6-9C93-42C0-A8CF-936DBFA177F9}" type="presParOf" srcId="{86EBD26A-5F6A-4CCC-8310-DF897FE1553D}" destId="{5E208AC9-049B-4EF8-A6C5-831556ABD952}" srcOrd="3" destOrd="0" presId="urn:microsoft.com/office/officeart/2005/8/layout/cycle8"/>
    <dgm:cxn modelId="{B08B9CBE-BEBB-4FAE-8AB3-A6E9EABB1414}" type="presParOf" srcId="{86EBD26A-5F6A-4CCC-8310-DF897FE1553D}" destId="{371DCA14-CEBE-4B42-A747-4A0C2E6B8900}" srcOrd="4" destOrd="0" presId="urn:microsoft.com/office/officeart/2005/8/layout/cycle8"/>
    <dgm:cxn modelId="{145C463F-255B-48A3-A85B-BFCDE9C1D090}" type="presParOf" srcId="{86EBD26A-5F6A-4CCC-8310-DF897FE1553D}" destId="{3AE08DC2-EF9B-4A8C-B8E2-5E82A2B97363}" srcOrd="5" destOrd="0" presId="urn:microsoft.com/office/officeart/2005/8/layout/cycle8"/>
    <dgm:cxn modelId="{880596EF-2B69-4B6B-AF10-774737667CA5}" type="presParOf" srcId="{86EBD26A-5F6A-4CCC-8310-DF897FE1553D}" destId="{4C5AD309-4D0C-426B-A08A-C79D67317DBC}" srcOrd="6" destOrd="0" presId="urn:microsoft.com/office/officeart/2005/8/layout/cycle8"/>
    <dgm:cxn modelId="{B020C44E-F25A-408D-B064-1D7082BAF147}" type="presParOf" srcId="{86EBD26A-5F6A-4CCC-8310-DF897FE1553D}" destId="{43059D97-FC31-475D-81EC-F30A9E42CCFE}" srcOrd="7" destOrd="0" presId="urn:microsoft.com/office/officeart/2005/8/layout/cycle8"/>
    <dgm:cxn modelId="{106536E2-E908-49EA-8F67-94992E7254CC}" type="presParOf" srcId="{86EBD26A-5F6A-4CCC-8310-DF897FE1553D}" destId="{0D90B186-B451-4FC4-BF4C-5A7CCB8EA4F5}" srcOrd="8" destOrd="0" presId="urn:microsoft.com/office/officeart/2005/8/layout/cycle8"/>
    <dgm:cxn modelId="{76D7F415-A2DD-4827-B2AD-A8629DBBBA53}" type="presParOf" srcId="{86EBD26A-5F6A-4CCC-8310-DF897FE1553D}" destId="{0BB4D296-680B-4E49-8A53-677DE04A94AB}" srcOrd="9" destOrd="0" presId="urn:microsoft.com/office/officeart/2005/8/layout/cycle8"/>
    <dgm:cxn modelId="{572203DC-59CE-4D9C-8611-471846B87846}" type="presParOf" srcId="{86EBD26A-5F6A-4CCC-8310-DF897FE1553D}" destId="{E88E91C3-35A7-4B6D-9619-69F3BD23E984}" srcOrd="10" destOrd="0" presId="urn:microsoft.com/office/officeart/2005/8/layout/cycle8"/>
    <dgm:cxn modelId="{DEBA2060-BB2A-46C3-B9BB-5C3D1A577812}" type="presParOf" srcId="{86EBD26A-5F6A-4CCC-8310-DF897FE1553D}" destId="{40893C3E-E0A2-4A24-801F-0F53354F3409}" srcOrd="11" destOrd="0" presId="urn:microsoft.com/office/officeart/2005/8/layout/cycle8"/>
    <dgm:cxn modelId="{100CFD04-6DEB-40F6-953A-FA3CDA0C9596}" type="presParOf" srcId="{86EBD26A-5F6A-4CCC-8310-DF897FE1553D}" destId="{5E788F97-794F-4B59-8FE9-F394AC93DD4E}" srcOrd="12" destOrd="0" presId="urn:microsoft.com/office/officeart/2005/8/layout/cycle8"/>
    <dgm:cxn modelId="{548AC259-3DA7-4F5C-87E2-CAB5D65FA9EE}" type="presParOf" srcId="{86EBD26A-5F6A-4CCC-8310-DF897FE1553D}" destId="{36ED610A-B27C-4064-B1EC-719064D63E4A}" srcOrd="13" destOrd="0" presId="urn:microsoft.com/office/officeart/2005/8/layout/cycle8"/>
    <dgm:cxn modelId="{7A7FBBF7-F898-49ED-BD0A-A6533B6FD82C}" type="presParOf" srcId="{86EBD26A-5F6A-4CCC-8310-DF897FE1553D}" destId="{A0C55735-DA87-4C5C-9642-C99C192B77E4}" srcOrd="14" destOrd="0" presId="urn:microsoft.com/office/officeart/2005/8/layout/cycle8"/>
    <dgm:cxn modelId="{2337EC69-4017-4FC4-AC27-BA0F41AA621D}" type="presParOf" srcId="{86EBD26A-5F6A-4CCC-8310-DF897FE1553D}" destId="{79B58588-6233-4A48-ACCC-DD058920E734}" srcOrd="15" destOrd="0" presId="urn:microsoft.com/office/officeart/2005/8/layout/cycle8"/>
    <dgm:cxn modelId="{8DFBEAFD-4B1C-4FC6-A08F-03703CB5AC91}" type="presParOf" srcId="{86EBD26A-5F6A-4CCC-8310-DF897FE1553D}" destId="{26C40A8C-17C5-4DDD-9DC6-A4C603313FFE}" srcOrd="16" destOrd="0" presId="urn:microsoft.com/office/officeart/2005/8/layout/cycle8"/>
    <dgm:cxn modelId="{C10DB934-BB95-45F8-B248-1CF29138B94C}" type="presParOf" srcId="{86EBD26A-5F6A-4CCC-8310-DF897FE1553D}" destId="{A0707471-AFCE-4E7F-B149-B67C6631575A}" srcOrd="17" destOrd="0" presId="urn:microsoft.com/office/officeart/2005/8/layout/cycle8"/>
    <dgm:cxn modelId="{34069150-0C81-40B6-9141-DD7D13060A2E}" type="presParOf" srcId="{86EBD26A-5F6A-4CCC-8310-DF897FE1553D}" destId="{EA24D874-DD68-4B0E-BBB9-80B38B7810C9}" srcOrd="18" destOrd="0" presId="urn:microsoft.com/office/officeart/2005/8/layout/cycle8"/>
    <dgm:cxn modelId="{E414C0E1-FBB7-4D86-8B7C-1055E8C0733D}" type="presParOf" srcId="{86EBD26A-5F6A-4CCC-8310-DF897FE1553D}" destId="{C56BE861-A2E2-417B-9E94-CF3B89188FB9}" srcOrd="19" destOrd="0" presId="urn:microsoft.com/office/officeart/2005/8/layout/cycle8"/>
    <dgm:cxn modelId="{0B1D2004-2C8A-4A03-B4E4-111AA03B83C9}" type="presParOf" srcId="{86EBD26A-5F6A-4CCC-8310-DF897FE1553D}" destId="{518B9AE3-4802-47B9-99A6-23855E5F8EEF}" srcOrd="20" destOrd="0" presId="urn:microsoft.com/office/officeart/2005/8/layout/cycle8"/>
    <dgm:cxn modelId="{90C32D50-93BB-4ED7-8881-07779F9E19BE}" type="presParOf" srcId="{86EBD26A-5F6A-4CCC-8310-DF897FE1553D}" destId="{993F4143-4F94-4A1D-846D-F24AF6659884}" srcOrd="21" destOrd="0" presId="urn:microsoft.com/office/officeart/2005/8/layout/cycle8"/>
    <dgm:cxn modelId="{BB474F27-4D61-4661-B17D-E93E31E51892}" type="presParOf" srcId="{86EBD26A-5F6A-4CCC-8310-DF897FE1553D}" destId="{0FF884D1-B5F2-4008-A693-37DDA6C6CE2E}" srcOrd="22" destOrd="0" presId="urn:microsoft.com/office/officeart/2005/8/layout/cycle8"/>
    <dgm:cxn modelId="{8A6073E6-8ABC-40C4-AD00-B2E8941FC268}" type="presParOf" srcId="{86EBD26A-5F6A-4CCC-8310-DF897FE1553D}" destId="{2571863C-92D8-4423-91E0-68070ABE03B2}" srcOrd="23" destOrd="0" presId="urn:microsoft.com/office/officeart/2005/8/layout/cycle8"/>
    <dgm:cxn modelId="{41ED4CDA-BEEB-4FAD-AA95-C2226FFB0070}" type="presParOf" srcId="{86EBD26A-5F6A-4CCC-8310-DF897FE1553D}" destId="{40F54EF8-F2F3-4D13-BABE-D91734A441BD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9024BE-1FE0-4257-A29F-CF160D6A8B9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9BA28AD-8FA4-407D-B67E-B1E1FE3E3F7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Renewable energies</a:t>
          </a:r>
          <a:endParaRPr lang="en-US" dirty="0">
            <a:solidFill>
              <a:schemeClr val="tx1"/>
            </a:solidFill>
          </a:endParaRPr>
        </a:p>
      </dgm:t>
    </dgm:pt>
    <dgm:pt modelId="{C0C4874D-EC3B-4204-ADDA-A052C2141230}" type="parTrans" cxnId="{409A3AA8-D528-46C8-BE00-554691F9DD4B}">
      <dgm:prSet/>
      <dgm:spPr/>
      <dgm:t>
        <a:bodyPr/>
        <a:lstStyle/>
        <a:p>
          <a:endParaRPr lang="en-US"/>
        </a:p>
      </dgm:t>
    </dgm:pt>
    <dgm:pt modelId="{035A2732-D643-4F84-A18E-340289BED8D2}" type="sibTrans" cxnId="{409A3AA8-D528-46C8-BE00-554691F9DD4B}">
      <dgm:prSet/>
      <dgm:spPr/>
      <dgm:t>
        <a:bodyPr/>
        <a:lstStyle/>
        <a:p>
          <a:endParaRPr lang="en-US"/>
        </a:p>
      </dgm:t>
    </dgm:pt>
    <dgm:pt modelId="{86E010E7-0996-4D10-8BB2-840A1D78CD04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Catalysis</a:t>
          </a:r>
          <a:endParaRPr lang="en-US" dirty="0">
            <a:solidFill>
              <a:schemeClr val="tx1"/>
            </a:solidFill>
          </a:endParaRPr>
        </a:p>
      </dgm:t>
    </dgm:pt>
    <dgm:pt modelId="{12ECEBF1-DA58-4208-9DE8-29DB0736DB3A}" type="parTrans" cxnId="{7C961076-ABB9-4197-800D-57E2C8618735}">
      <dgm:prSet/>
      <dgm:spPr/>
      <dgm:t>
        <a:bodyPr/>
        <a:lstStyle/>
        <a:p>
          <a:endParaRPr lang="en-US"/>
        </a:p>
      </dgm:t>
    </dgm:pt>
    <dgm:pt modelId="{BC0702BC-A74A-4DAD-9CF1-97BA92EC7414}" type="sibTrans" cxnId="{7C961076-ABB9-4197-800D-57E2C8618735}">
      <dgm:prSet/>
      <dgm:spPr/>
      <dgm:t>
        <a:bodyPr/>
        <a:lstStyle/>
        <a:p>
          <a:endParaRPr lang="en-US"/>
        </a:p>
      </dgm:t>
    </dgm:pt>
    <dgm:pt modelId="{FE694BA2-F22E-4847-8846-F98A1DED3545}">
      <dgm:prSet phldrT="[Text]"/>
      <dgm:spPr>
        <a:solidFill>
          <a:srgbClr val="C1E11F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Earth science</a:t>
          </a:r>
          <a:endParaRPr lang="en-US" dirty="0">
            <a:solidFill>
              <a:schemeClr val="tx1"/>
            </a:solidFill>
          </a:endParaRPr>
        </a:p>
      </dgm:t>
    </dgm:pt>
    <dgm:pt modelId="{BC7A9A33-60BC-4826-8BC1-BA6267071317}" type="parTrans" cxnId="{94F2D1A8-7F22-4680-BAD9-2818A54A8925}">
      <dgm:prSet/>
      <dgm:spPr/>
      <dgm:t>
        <a:bodyPr/>
        <a:lstStyle/>
        <a:p>
          <a:endParaRPr lang="en-US"/>
        </a:p>
      </dgm:t>
    </dgm:pt>
    <dgm:pt modelId="{748B416C-9B74-4FB9-906C-83358DC4D615}" type="sibTrans" cxnId="{94F2D1A8-7F22-4680-BAD9-2818A54A8925}">
      <dgm:prSet/>
      <dgm:spPr/>
      <dgm:t>
        <a:bodyPr/>
        <a:lstStyle/>
        <a:p>
          <a:endParaRPr lang="en-US"/>
        </a:p>
      </dgm:t>
    </dgm:pt>
    <dgm:pt modelId="{2451DF45-8479-4AC1-8111-C1E44213A49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General </a:t>
          </a:r>
          <a:endParaRPr lang="en-US" dirty="0">
            <a:solidFill>
              <a:schemeClr val="tx1"/>
            </a:solidFill>
          </a:endParaRPr>
        </a:p>
      </dgm:t>
    </dgm:pt>
    <dgm:pt modelId="{23FFEB77-BB62-443C-AB57-B1AF17389319}" type="parTrans" cxnId="{1587FB70-BCF0-4ABA-8366-CE13D1D51A9E}">
      <dgm:prSet/>
      <dgm:spPr/>
      <dgm:t>
        <a:bodyPr/>
        <a:lstStyle/>
        <a:p>
          <a:endParaRPr lang="en-US"/>
        </a:p>
      </dgm:t>
    </dgm:pt>
    <dgm:pt modelId="{2E1DDB9C-1A19-470B-B287-9B95FF1B6A18}" type="sibTrans" cxnId="{1587FB70-BCF0-4ABA-8366-CE13D1D51A9E}">
      <dgm:prSet/>
      <dgm:spPr/>
      <dgm:t>
        <a:bodyPr/>
        <a:lstStyle/>
        <a:p>
          <a:endParaRPr lang="en-US"/>
        </a:p>
      </dgm:t>
    </dgm:pt>
    <dgm:pt modelId="{F03827F3-B9F0-4A0A-AE86-2F600C083BB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Polymers, pharma-</a:t>
          </a:r>
          <a:r>
            <a:rPr lang="en-US" sz="1600" dirty="0" err="1" smtClean="0">
              <a:solidFill>
                <a:schemeClr val="tx1"/>
              </a:solidFill>
            </a:rPr>
            <a:t>ceuticals</a:t>
          </a:r>
          <a:endParaRPr lang="en-US" sz="1600" dirty="0">
            <a:solidFill>
              <a:schemeClr val="tx1"/>
            </a:solidFill>
          </a:endParaRPr>
        </a:p>
      </dgm:t>
    </dgm:pt>
    <dgm:pt modelId="{A8331B1C-AD77-496A-823C-593CAE96BA2A}" type="parTrans" cxnId="{5F0F5EE5-0E1C-4187-9E2F-BD53AB9510D6}">
      <dgm:prSet/>
      <dgm:spPr/>
      <dgm:t>
        <a:bodyPr/>
        <a:lstStyle/>
        <a:p>
          <a:endParaRPr lang="en-US"/>
        </a:p>
      </dgm:t>
    </dgm:pt>
    <dgm:pt modelId="{7B093699-DA9E-4E23-BF1A-EAF46F7A2464}" type="sibTrans" cxnId="{5F0F5EE5-0E1C-4187-9E2F-BD53AB9510D6}">
      <dgm:prSet/>
      <dgm:spPr/>
      <dgm:t>
        <a:bodyPr/>
        <a:lstStyle/>
        <a:p>
          <a:endParaRPr lang="en-US"/>
        </a:p>
      </dgm:t>
    </dgm:pt>
    <dgm:pt modelId="{86EBD26A-5F6A-4CCC-8310-DF897FE1553D}" type="pres">
      <dgm:prSet presAssocID="{B69024BE-1FE0-4257-A29F-CF160D6A8B96}" presName="compositeShape" presStyleCnt="0">
        <dgm:presLayoutVars>
          <dgm:chMax val="7"/>
          <dgm:dir/>
          <dgm:resizeHandles val="exact"/>
        </dgm:presLayoutVars>
      </dgm:prSet>
      <dgm:spPr/>
    </dgm:pt>
    <dgm:pt modelId="{0FABE265-6FB9-4080-A28E-4AE7066CC47D}" type="pres">
      <dgm:prSet presAssocID="{B69024BE-1FE0-4257-A29F-CF160D6A8B96}" presName="wedge1" presStyleLbl="node1" presStyleIdx="0" presStyleCnt="5"/>
      <dgm:spPr/>
      <dgm:t>
        <a:bodyPr/>
        <a:lstStyle/>
        <a:p>
          <a:endParaRPr lang="en-US"/>
        </a:p>
      </dgm:t>
    </dgm:pt>
    <dgm:pt modelId="{BEC518C2-5A51-4790-AB0C-331E6A368F96}" type="pres">
      <dgm:prSet presAssocID="{B69024BE-1FE0-4257-A29F-CF160D6A8B96}" presName="dummy1a" presStyleCnt="0"/>
      <dgm:spPr/>
    </dgm:pt>
    <dgm:pt modelId="{EE3A4FB1-9003-4078-B1A6-8A3B49C24443}" type="pres">
      <dgm:prSet presAssocID="{B69024BE-1FE0-4257-A29F-CF160D6A8B96}" presName="dummy1b" presStyleCnt="0"/>
      <dgm:spPr/>
    </dgm:pt>
    <dgm:pt modelId="{5E208AC9-049B-4EF8-A6C5-831556ABD952}" type="pres">
      <dgm:prSet presAssocID="{B69024BE-1FE0-4257-A29F-CF160D6A8B9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DCA14-CEBE-4B42-A747-4A0C2E6B8900}" type="pres">
      <dgm:prSet presAssocID="{B69024BE-1FE0-4257-A29F-CF160D6A8B96}" presName="wedge2" presStyleLbl="node1" presStyleIdx="1" presStyleCnt="5"/>
      <dgm:spPr/>
      <dgm:t>
        <a:bodyPr/>
        <a:lstStyle/>
        <a:p>
          <a:endParaRPr lang="en-US"/>
        </a:p>
      </dgm:t>
    </dgm:pt>
    <dgm:pt modelId="{3AE08DC2-EF9B-4A8C-B8E2-5E82A2B97363}" type="pres">
      <dgm:prSet presAssocID="{B69024BE-1FE0-4257-A29F-CF160D6A8B96}" presName="dummy2a" presStyleCnt="0"/>
      <dgm:spPr/>
    </dgm:pt>
    <dgm:pt modelId="{4C5AD309-4D0C-426B-A08A-C79D67317DBC}" type="pres">
      <dgm:prSet presAssocID="{B69024BE-1FE0-4257-A29F-CF160D6A8B96}" presName="dummy2b" presStyleCnt="0"/>
      <dgm:spPr/>
    </dgm:pt>
    <dgm:pt modelId="{43059D97-FC31-475D-81EC-F30A9E42CCFE}" type="pres">
      <dgm:prSet presAssocID="{B69024BE-1FE0-4257-A29F-CF160D6A8B9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0B186-B451-4FC4-BF4C-5A7CCB8EA4F5}" type="pres">
      <dgm:prSet presAssocID="{B69024BE-1FE0-4257-A29F-CF160D6A8B96}" presName="wedge3" presStyleLbl="node1" presStyleIdx="2" presStyleCnt="5"/>
      <dgm:spPr/>
      <dgm:t>
        <a:bodyPr/>
        <a:lstStyle/>
        <a:p>
          <a:endParaRPr lang="en-US"/>
        </a:p>
      </dgm:t>
    </dgm:pt>
    <dgm:pt modelId="{0BB4D296-680B-4E49-8A53-677DE04A94AB}" type="pres">
      <dgm:prSet presAssocID="{B69024BE-1FE0-4257-A29F-CF160D6A8B96}" presName="dummy3a" presStyleCnt="0"/>
      <dgm:spPr/>
    </dgm:pt>
    <dgm:pt modelId="{E88E91C3-35A7-4B6D-9619-69F3BD23E984}" type="pres">
      <dgm:prSet presAssocID="{B69024BE-1FE0-4257-A29F-CF160D6A8B96}" presName="dummy3b" presStyleCnt="0"/>
      <dgm:spPr/>
    </dgm:pt>
    <dgm:pt modelId="{40893C3E-E0A2-4A24-801F-0F53354F3409}" type="pres">
      <dgm:prSet presAssocID="{B69024BE-1FE0-4257-A29F-CF160D6A8B9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88F97-794F-4B59-8FE9-F394AC93DD4E}" type="pres">
      <dgm:prSet presAssocID="{B69024BE-1FE0-4257-A29F-CF160D6A8B96}" presName="wedge4" presStyleLbl="node1" presStyleIdx="3" presStyleCnt="5"/>
      <dgm:spPr/>
      <dgm:t>
        <a:bodyPr/>
        <a:lstStyle/>
        <a:p>
          <a:endParaRPr lang="en-US"/>
        </a:p>
      </dgm:t>
    </dgm:pt>
    <dgm:pt modelId="{36ED610A-B27C-4064-B1EC-719064D63E4A}" type="pres">
      <dgm:prSet presAssocID="{B69024BE-1FE0-4257-A29F-CF160D6A8B96}" presName="dummy4a" presStyleCnt="0"/>
      <dgm:spPr/>
    </dgm:pt>
    <dgm:pt modelId="{A0C55735-DA87-4C5C-9642-C99C192B77E4}" type="pres">
      <dgm:prSet presAssocID="{B69024BE-1FE0-4257-A29F-CF160D6A8B96}" presName="dummy4b" presStyleCnt="0"/>
      <dgm:spPr/>
    </dgm:pt>
    <dgm:pt modelId="{79B58588-6233-4A48-ACCC-DD058920E734}" type="pres">
      <dgm:prSet presAssocID="{B69024BE-1FE0-4257-A29F-CF160D6A8B9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40A8C-17C5-4DDD-9DC6-A4C603313FFE}" type="pres">
      <dgm:prSet presAssocID="{B69024BE-1FE0-4257-A29F-CF160D6A8B96}" presName="wedge5" presStyleLbl="node1" presStyleIdx="4" presStyleCnt="5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0707471-AFCE-4E7F-B149-B67C6631575A}" type="pres">
      <dgm:prSet presAssocID="{B69024BE-1FE0-4257-A29F-CF160D6A8B96}" presName="dummy5a" presStyleCnt="0"/>
      <dgm:spPr/>
    </dgm:pt>
    <dgm:pt modelId="{EA24D874-DD68-4B0E-BBB9-80B38B7810C9}" type="pres">
      <dgm:prSet presAssocID="{B69024BE-1FE0-4257-A29F-CF160D6A8B96}" presName="dummy5b" presStyleCnt="0"/>
      <dgm:spPr/>
    </dgm:pt>
    <dgm:pt modelId="{C56BE861-A2E2-417B-9E94-CF3B89188FB9}" type="pres">
      <dgm:prSet presAssocID="{B69024BE-1FE0-4257-A29F-CF160D6A8B9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B9AE3-4802-47B9-99A6-23855E5F8EEF}" type="pres">
      <dgm:prSet presAssocID="{035A2732-D643-4F84-A18E-340289BED8D2}" presName="arrowWedge1" presStyleLbl="fgSibTrans2D1" presStyleIdx="0" presStyleCnt="5"/>
      <dgm:spPr/>
    </dgm:pt>
    <dgm:pt modelId="{993F4143-4F94-4A1D-846D-F24AF6659884}" type="pres">
      <dgm:prSet presAssocID="{BC0702BC-A74A-4DAD-9CF1-97BA92EC7414}" presName="arrowWedge2" presStyleLbl="fgSibTrans2D1" presStyleIdx="1" presStyleCnt="5"/>
      <dgm:spPr/>
    </dgm:pt>
    <dgm:pt modelId="{0FF884D1-B5F2-4008-A693-37DDA6C6CE2E}" type="pres">
      <dgm:prSet presAssocID="{748B416C-9B74-4FB9-906C-83358DC4D615}" presName="arrowWedge3" presStyleLbl="fgSibTrans2D1" presStyleIdx="2" presStyleCnt="5"/>
      <dgm:spPr/>
    </dgm:pt>
    <dgm:pt modelId="{2571863C-92D8-4423-91E0-68070ABE03B2}" type="pres">
      <dgm:prSet presAssocID="{2E1DDB9C-1A19-470B-B287-9B95FF1B6A18}" presName="arrowWedge4" presStyleLbl="fgSibTrans2D1" presStyleIdx="3" presStyleCnt="5"/>
      <dgm:spPr/>
    </dgm:pt>
    <dgm:pt modelId="{40F54EF8-F2F3-4D13-BABE-D91734A441BD}" type="pres">
      <dgm:prSet presAssocID="{7B093699-DA9E-4E23-BF1A-EAF46F7A2464}" presName="arrowWedge5" presStyleLbl="fgSibTrans2D1" presStyleIdx="4" presStyleCnt="5"/>
      <dgm:spPr/>
    </dgm:pt>
  </dgm:ptLst>
  <dgm:cxnLst>
    <dgm:cxn modelId="{7C961076-ABB9-4197-800D-57E2C8618735}" srcId="{B69024BE-1FE0-4257-A29F-CF160D6A8B96}" destId="{86E010E7-0996-4D10-8BB2-840A1D78CD04}" srcOrd="1" destOrd="0" parTransId="{12ECEBF1-DA58-4208-9DE8-29DB0736DB3A}" sibTransId="{BC0702BC-A74A-4DAD-9CF1-97BA92EC7414}"/>
    <dgm:cxn modelId="{94F2D1A8-7F22-4680-BAD9-2818A54A8925}" srcId="{B69024BE-1FE0-4257-A29F-CF160D6A8B96}" destId="{FE694BA2-F22E-4847-8846-F98A1DED3545}" srcOrd="2" destOrd="0" parTransId="{BC7A9A33-60BC-4826-8BC1-BA6267071317}" sibTransId="{748B416C-9B74-4FB9-906C-83358DC4D615}"/>
    <dgm:cxn modelId="{EC4E6FEC-5A3A-4179-B10A-14057C67C366}" type="presOf" srcId="{86E010E7-0996-4D10-8BB2-840A1D78CD04}" destId="{371DCA14-CEBE-4B42-A747-4A0C2E6B8900}" srcOrd="0" destOrd="0" presId="urn:microsoft.com/office/officeart/2005/8/layout/cycle8"/>
    <dgm:cxn modelId="{5F0F5EE5-0E1C-4187-9E2F-BD53AB9510D6}" srcId="{B69024BE-1FE0-4257-A29F-CF160D6A8B96}" destId="{F03827F3-B9F0-4A0A-AE86-2F600C083BB4}" srcOrd="4" destOrd="0" parTransId="{A8331B1C-AD77-496A-823C-593CAE96BA2A}" sibTransId="{7B093699-DA9E-4E23-BF1A-EAF46F7A2464}"/>
    <dgm:cxn modelId="{990CCAA2-F134-4EDC-997D-D150CF6D81F4}" type="presOf" srcId="{FE694BA2-F22E-4847-8846-F98A1DED3545}" destId="{0D90B186-B451-4FC4-BF4C-5A7CCB8EA4F5}" srcOrd="0" destOrd="0" presId="urn:microsoft.com/office/officeart/2005/8/layout/cycle8"/>
    <dgm:cxn modelId="{A6848369-039D-41B0-B9E6-9ED918C45521}" type="presOf" srcId="{F03827F3-B9F0-4A0A-AE86-2F600C083BB4}" destId="{C56BE861-A2E2-417B-9E94-CF3B89188FB9}" srcOrd="1" destOrd="0" presId="urn:microsoft.com/office/officeart/2005/8/layout/cycle8"/>
    <dgm:cxn modelId="{A0E050CC-1E82-4848-B230-16CD8DCCA142}" type="presOf" srcId="{2451DF45-8479-4AC1-8111-C1E44213A490}" destId="{79B58588-6233-4A48-ACCC-DD058920E734}" srcOrd="1" destOrd="0" presId="urn:microsoft.com/office/officeart/2005/8/layout/cycle8"/>
    <dgm:cxn modelId="{67B70C4B-B0F1-403D-A6E5-2563BF6CD38C}" type="presOf" srcId="{F03827F3-B9F0-4A0A-AE86-2F600C083BB4}" destId="{26C40A8C-17C5-4DDD-9DC6-A4C603313FFE}" srcOrd="0" destOrd="0" presId="urn:microsoft.com/office/officeart/2005/8/layout/cycle8"/>
    <dgm:cxn modelId="{DCEBD605-288C-4772-AE7A-44557AF40145}" type="presOf" srcId="{86E010E7-0996-4D10-8BB2-840A1D78CD04}" destId="{43059D97-FC31-475D-81EC-F30A9E42CCFE}" srcOrd="1" destOrd="0" presId="urn:microsoft.com/office/officeart/2005/8/layout/cycle8"/>
    <dgm:cxn modelId="{81546047-9340-465D-A298-E62E01A6014D}" type="presOf" srcId="{B69024BE-1FE0-4257-A29F-CF160D6A8B96}" destId="{86EBD26A-5F6A-4CCC-8310-DF897FE1553D}" srcOrd="0" destOrd="0" presId="urn:microsoft.com/office/officeart/2005/8/layout/cycle8"/>
    <dgm:cxn modelId="{5C2FA356-7A77-49C3-8528-CF5E00966AAB}" type="presOf" srcId="{A9BA28AD-8FA4-407D-B67E-B1E1FE3E3F79}" destId="{0FABE265-6FB9-4080-A28E-4AE7066CC47D}" srcOrd="0" destOrd="0" presId="urn:microsoft.com/office/officeart/2005/8/layout/cycle8"/>
    <dgm:cxn modelId="{1587FB70-BCF0-4ABA-8366-CE13D1D51A9E}" srcId="{B69024BE-1FE0-4257-A29F-CF160D6A8B96}" destId="{2451DF45-8479-4AC1-8111-C1E44213A490}" srcOrd="3" destOrd="0" parTransId="{23FFEB77-BB62-443C-AB57-B1AF17389319}" sibTransId="{2E1DDB9C-1A19-470B-B287-9B95FF1B6A18}"/>
    <dgm:cxn modelId="{C9A7C002-8756-46CE-B238-3834D51AA95E}" type="presOf" srcId="{2451DF45-8479-4AC1-8111-C1E44213A490}" destId="{5E788F97-794F-4B59-8FE9-F394AC93DD4E}" srcOrd="0" destOrd="0" presId="urn:microsoft.com/office/officeart/2005/8/layout/cycle8"/>
    <dgm:cxn modelId="{6A68879A-F806-40AC-98BB-B052B24ABFB1}" type="presOf" srcId="{FE694BA2-F22E-4847-8846-F98A1DED3545}" destId="{40893C3E-E0A2-4A24-801F-0F53354F3409}" srcOrd="1" destOrd="0" presId="urn:microsoft.com/office/officeart/2005/8/layout/cycle8"/>
    <dgm:cxn modelId="{0159C03D-8E00-42FE-B89F-7B1A036A0F8F}" type="presOf" srcId="{A9BA28AD-8FA4-407D-B67E-B1E1FE3E3F79}" destId="{5E208AC9-049B-4EF8-A6C5-831556ABD952}" srcOrd="1" destOrd="0" presId="urn:microsoft.com/office/officeart/2005/8/layout/cycle8"/>
    <dgm:cxn modelId="{409A3AA8-D528-46C8-BE00-554691F9DD4B}" srcId="{B69024BE-1FE0-4257-A29F-CF160D6A8B96}" destId="{A9BA28AD-8FA4-407D-B67E-B1E1FE3E3F79}" srcOrd="0" destOrd="0" parTransId="{C0C4874D-EC3B-4204-ADDA-A052C2141230}" sibTransId="{035A2732-D643-4F84-A18E-340289BED8D2}"/>
    <dgm:cxn modelId="{EAA83830-6F9C-40F9-A993-8B951EE9752A}" type="presParOf" srcId="{86EBD26A-5F6A-4CCC-8310-DF897FE1553D}" destId="{0FABE265-6FB9-4080-A28E-4AE7066CC47D}" srcOrd="0" destOrd="0" presId="urn:microsoft.com/office/officeart/2005/8/layout/cycle8"/>
    <dgm:cxn modelId="{844F87C2-E7B3-4483-925F-15CD16E0CF53}" type="presParOf" srcId="{86EBD26A-5F6A-4CCC-8310-DF897FE1553D}" destId="{BEC518C2-5A51-4790-AB0C-331E6A368F96}" srcOrd="1" destOrd="0" presId="urn:microsoft.com/office/officeart/2005/8/layout/cycle8"/>
    <dgm:cxn modelId="{F1200651-EE32-4EB5-9DEA-9CC33FF4A0C9}" type="presParOf" srcId="{86EBD26A-5F6A-4CCC-8310-DF897FE1553D}" destId="{EE3A4FB1-9003-4078-B1A6-8A3B49C24443}" srcOrd="2" destOrd="0" presId="urn:microsoft.com/office/officeart/2005/8/layout/cycle8"/>
    <dgm:cxn modelId="{7CB751A2-1222-4371-9832-BA8B5259A20F}" type="presParOf" srcId="{86EBD26A-5F6A-4CCC-8310-DF897FE1553D}" destId="{5E208AC9-049B-4EF8-A6C5-831556ABD952}" srcOrd="3" destOrd="0" presId="urn:microsoft.com/office/officeart/2005/8/layout/cycle8"/>
    <dgm:cxn modelId="{BCFCA6FF-91E6-453B-ACBE-BB8044C6A308}" type="presParOf" srcId="{86EBD26A-5F6A-4CCC-8310-DF897FE1553D}" destId="{371DCA14-CEBE-4B42-A747-4A0C2E6B8900}" srcOrd="4" destOrd="0" presId="urn:microsoft.com/office/officeart/2005/8/layout/cycle8"/>
    <dgm:cxn modelId="{6A3F820A-5D7D-4612-81B8-F1385835F0A2}" type="presParOf" srcId="{86EBD26A-5F6A-4CCC-8310-DF897FE1553D}" destId="{3AE08DC2-EF9B-4A8C-B8E2-5E82A2B97363}" srcOrd="5" destOrd="0" presId="urn:microsoft.com/office/officeart/2005/8/layout/cycle8"/>
    <dgm:cxn modelId="{2F828248-3FB1-406F-B5C4-160BCF128888}" type="presParOf" srcId="{86EBD26A-5F6A-4CCC-8310-DF897FE1553D}" destId="{4C5AD309-4D0C-426B-A08A-C79D67317DBC}" srcOrd="6" destOrd="0" presId="urn:microsoft.com/office/officeart/2005/8/layout/cycle8"/>
    <dgm:cxn modelId="{F507A240-6776-4A28-82EE-DAE842159E4F}" type="presParOf" srcId="{86EBD26A-5F6A-4CCC-8310-DF897FE1553D}" destId="{43059D97-FC31-475D-81EC-F30A9E42CCFE}" srcOrd="7" destOrd="0" presId="urn:microsoft.com/office/officeart/2005/8/layout/cycle8"/>
    <dgm:cxn modelId="{BA876E86-5BB2-4707-91DC-2A451540A0A5}" type="presParOf" srcId="{86EBD26A-5F6A-4CCC-8310-DF897FE1553D}" destId="{0D90B186-B451-4FC4-BF4C-5A7CCB8EA4F5}" srcOrd="8" destOrd="0" presId="urn:microsoft.com/office/officeart/2005/8/layout/cycle8"/>
    <dgm:cxn modelId="{039C62DF-45DC-4E82-B366-5B2620AE5D77}" type="presParOf" srcId="{86EBD26A-5F6A-4CCC-8310-DF897FE1553D}" destId="{0BB4D296-680B-4E49-8A53-677DE04A94AB}" srcOrd="9" destOrd="0" presId="urn:microsoft.com/office/officeart/2005/8/layout/cycle8"/>
    <dgm:cxn modelId="{FCDE21DB-EF9E-4F8C-8893-DE3789DB4121}" type="presParOf" srcId="{86EBD26A-5F6A-4CCC-8310-DF897FE1553D}" destId="{E88E91C3-35A7-4B6D-9619-69F3BD23E984}" srcOrd="10" destOrd="0" presId="urn:microsoft.com/office/officeart/2005/8/layout/cycle8"/>
    <dgm:cxn modelId="{61EFAE01-AE15-41E8-921F-1261AB39CDD6}" type="presParOf" srcId="{86EBD26A-5F6A-4CCC-8310-DF897FE1553D}" destId="{40893C3E-E0A2-4A24-801F-0F53354F3409}" srcOrd="11" destOrd="0" presId="urn:microsoft.com/office/officeart/2005/8/layout/cycle8"/>
    <dgm:cxn modelId="{23E5D5CD-9998-4050-8F80-E893275FDC49}" type="presParOf" srcId="{86EBD26A-5F6A-4CCC-8310-DF897FE1553D}" destId="{5E788F97-794F-4B59-8FE9-F394AC93DD4E}" srcOrd="12" destOrd="0" presId="urn:microsoft.com/office/officeart/2005/8/layout/cycle8"/>
    <dgm:cxn modelId="{BE720673-5970-4895-BFB4-BDEA986107FD}" type="presParOf" srcId="{86EBD26A-5F6A-4CCC-8310-DF897FE1553D}" destId="{36ED610A-B27C-4064-B1EC-719064D63E4A}" srcOrd="13" destOrd="0" presId="urn:microsoft.com/office/officeart/2005/8/layout/cycle8"/>
    <dgm:cxn modelId="{9CE6FBCE-D596-4F20-8EA5-0303A38F9AF3}" type="presParOf" srcId="{86EBD26A-5F6A-4CCC-8310-DF897FE1553D}" destId="{A0C55735-DA87-4C5C-9642-C99C192B77E4}" srcOrd="14" destOrd="0" presId="urn:microsoft.com/office/officeart/2005/8/layout/cycle8"/>
    <dgm:cxn modelId="{EACF1FA2-B263-4A74-B139-2EFF9FAE4660}" type="presParOf" srcId="{86EBD26A-5F6A-4CCC-8310-DF897FE1553D}" destId="{79B58588-6233-4A48-ACCC-DD058920E734}" srcOrd="15" destOrd="0" presId="urn:microsoft.com/office/officeart/2005/8/layout/cycle8"/>
    <dgm:cxn modelId="{645357DF-FF1D-4C5E-97A7-5B69F98B2492}" type="presParOf" srcId="{86EBD26A-5F6A-4CCC-8310-DF897FE1553D}" destId="{26C40A8C-17C5-4DDD-9DC6-A4C603313FFE}" srcOrd="16" destOrd="0" presId="urn:microsoft.com/office/officeart/2005/8/layout/cycle8"/>
    <dgm:cxn modelId="{774D36D9-AE21-4DA2-BDC6-C99BCFBBBAE6}" type="presParOf" srcId="{86EBD26A-5F6A-4CCC-8310-DF897FE1553D}" destId="{A0707471-AFCE-4E7F-B149-B67C6631575A}" srcOrd="17" destOrd="0" presId="urn:microsoft.com/office/officeart/2005/8/layout/cycle8"/>
    <dgm:cxn modelId="{5DD831CB-48BE-427C-8C99-3784B4BB9619}" type="presParOf" srcId="{86EBD26A-5F6A-4CCC-8310-DF897FE1553D}" destId="{EA24D874-DD68-4B0E-BBB9-80B38B7810C9}" srcOrd="18" destOrd="0" presId="urn:microsoft.com/office/officeart/2005/8/layout/cycle8"/>
    <dgm:cxn modelId="{A62F370D-8BE4-4394-AAD8-ACB3CC1E625D}" type="presParOf" srcId="{86EBD26A-5F6A-4CCC-8310-DF897FE1553D}" destId="{C56BE861-A2E2-417B-9E94-CF3B89188FB9}" srcOrd="19" destOrd="0" presId="urn:microsoft.com/office/officeart/2005/8/layout/cycle8"/>
    <dgm:cxn modelId="{C33CD008-5A24-404B-A0C3-F5313B11FEF1}" type="presParOf" srcId="{86EBD26A-5F6A-4CCC-8310-DF897FE1553D}" destId="{518B9AE3-4802-47B9-99A6-23855E5F8EEF}" srcOrd="20" destOrd="0" presId="urn:microsoft.com/office/officeart/2005/8/layout/cycle8"/>
    <dgm:cxn modelId="{F915C746-DF14-419F-8E1D-4EEE3B7450E8}" type="presParOf" srcId="{86EBD26A-5F6A-4CCC-8310-DF897FE1553D}" destId="{993F4143-4F94-4A1D-846D-F24AF6659884}" srcOrd="21" destOrd="0" presId="urn:microsoft.com/office/officeart/2005/8/layout/cycle8"/>
    <dgm:cxn modelId="{780933C6-5AC3-40AE-95BC-3ACFE521A36D}" type="presParOf" srcId="{86EBD26A-5F6A-4CCC-8310-DF897FE1553D}" destId="{0FF884D1-B5F2-4008-A693-37DDA6C6CE2E}" srcOrd="22" destOrd="0" presId="urn:microsoft.com/office/officeart/2005/8/layout/cycle8"/>
    <dgm:cxn modelId="{04573798-4E1A-4F77-BEAE-82DB1CDAA453}" type="presParOf" srcId="{86EBD26A-5F6A-4CCC-8310-DF897FE1553D}" destId="{2571863C-92D8-4423-91E0-68070ABE03B2}" srcOrd="23" destOrd="0" presId="urn:microsoft.com/office/officeart/2005/8/layout/cycle8"/>
    <dgm:cxn modelId="{3581F75C-2841-4761-B548-AA8CCD713E21}" type="presParOf" srcId="{86EBD26A-5F6A-4CCC-8310-DF897FE1553D}" destId="{40F54EF8-F2F3-4D13-BABE-D91734A441BD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9024BE-1FE0-4257-A29F-CF160D6A8B9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9BA28AD-8FA4-407D-B67E-B1E1FE3E3F79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Renewable Energies</a:t>
          </a:r>
          <a:endParaRPr lang="en-US" dirty="0">
            <a:solidFill>
              <a:schemeClr val="tx1"/>
            </a:solidFill>
          </a:endParaRPr>
        </a:p>
      </dgm:t>
    </dgm:pt>
    <dgm:pt modelId="{C0C4874D-EC3B-4204-ADDA-A052C2141230}" type="parTrans" cxnId="{409A3AA8-D528-46C8-BE00-554691F9DD4B}">
      <dgm:prSet/>
      <dgm:spPr/>
      <dgm:t>
        <a:bodyPr/>
        <a:lstStyle/>
        <a:p>
          <a:endParaRPr lang="en-US"/>
        </a:p>
      </dgm:t>
    </dgm:pt>
    <dgm:pt modelId="{035A2732-D643-4F84-A18E-340289BED8D2}" type="sibTrans" cxnId="{409A3AA8-D528-46C8-BE00-554691F9DD4B}">
      <dgm:prSet/>
      <dgm:spPr/>
      <dgm:t>
        <a:bodyPr/>
        <a:lstStyle/>
        <a:p>
          <a:endParaRPr lang="en-US"/>
        </a:p>
      </dgm:t>
    </dgm:pt>
    <dgm:pt modelId="{86E010E7-0996-4D10-8BB2-840A1D78CD04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Catalysis</a:t>
          </a:r>
          <a:endParaRPr lang="en-US" dirty="0">
            <a:solidFill>
              <a:schemeClr val="tx1"/>
            </a:solidFill>
          </a:endParaRPr>
        </a:p>
      </dgm:t>
    </dgm:pt>
    <dgm:pt modelId="{12ECEBF1-DA58-4208-9DE8-29DB0736DB3A}" type="parTrans" cxnId="{7C961076-ABB9-4197-800D-57E2C8618735}">
      <dgm:prSet/>
      <dgm:spPr/>
      <dgm:t>
        <a:bodyPr/>
        <a:lstStyle/>
        <a:p>
          <a:endParaRPr lang="en-US"/>
        </a:p>
      </dgm:t>
    </dgm:pt>
    <dgm:pt modelId="{BC0702BC-A74A-4DAD-9CF1-97BA92EC7414}" type="sibTrans" cxnId="{7C961076-ABB9-4197-800D-57E2C8618735}">
      <dgm:prSet/>
      <dgm:spPr/>
      <dgm:t>
        <a:bodyPr/>
        <a:lstStyle/>
        <a:p>
          <a:endParaRPr lang="en-US"/>
        </a:p>
      </dgm:t>
    </dgm:pt>
    <dgm:pt modelId="{FE694BA2-F22E-4847-8846-F98A1DED3545}">
      <dgm:prSet phldrT="[Text]"/>
      <dgm:spPr>
        <a:solidFill>
          <a:srgbClr val="C1E11F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Earth Science</a:t>
          </a:r>
          <a:endParaRPr lang="en-US" dirty="0">
            <a:solidFill>
              <a:schemeClr val="tx1"/>
            </a:solidFill>
          </a:endParaRPr>
        </a:p>
      </dgm:t>
    </dgm:pt>
    <dgm:pt modelId="{BC7A9A33-60BC-4826-8BC1-BA6267071317}" type="parTrans" cxnId="{94F2D1A8-7F22-4680-BAD9-2818A54A8925}">
      <dgm:prSet/>
      <dgm:spPr/>
      <dgm:t>
        <a:bodyPr/>
        <a:lstStyle/>
        <a:p>
          <a:endParaRPr lang="en-US"/>
        </a:p>
      </dgm:t>
    </dgm:pt>
    <dgm:pt modelId="{748B416C-9B74-4FB9-906C-83358DC4D615}" type="sibTrans" cxnId="{94F2D1A8-7F22-4680-BAD9-2818A54A8925}">
      <dgm:prSet/>
      <dgm:spPr/>
      <dgm:t>
        <a:bodyPr/>
        <a:lstStyle/>
        <a:p>
          <a:endParaRPr lang="en-US"/>
        </a:p>
      </dgm:t>
    </dgm:pt>
    <dgm:pt modelId="{2451DF45-8479-4AC1-8111-C1E44213A49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General </a:t>
          </a:r>
          <a:endParaRPr lang="en-US" dirty="0">
            <a:solidFill>
              <a:schemeClr val="tx1"/>
            </a:solidFill>
          </a:endParaRPr>
        </a:p>
      </dgm:t>
    </dgm:pt>
    <dgm:pt modelId="{23FFEB77-BB62-443C-AB57-B1AF17389319}" type="parTrans" cxnId="{1587FB70-BCF0-4ABA-8366-CE13D1D51A9E}">
      <dgm:prSet/>
      <dgm:spPr/>
      <dgm:t>
        <a:bodyPr/>
        <a:lstStyle/>
        <a:p>
          <a:endParaRPr lang="en-US"/>
        </a:p>
      </dgm:t>
    </dgm:pt>
    <dgm:pt modelId="{2E1DDB9C-1A19-470B-B287-9B95FF1B6A18}" type="sibTrans" cxnId="{1587FB70-BCF0-4ABA-8366-CE13D1D51A9E}">
      <dgm:prSet/>
      <dgm:spPr/>
      <dgm:t>
        <a:bodyPr/>
        <a:lstStyle/>
        <a:p>
          <a:endParaRPr lang="en-US"/>
        </a:p>
      </dgm:t>
    </dgm:pt>
    <dgm:pt modelId="{F03827F3-B9F0-4A0A-AE86-2F600C083BB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Polymers, pharma-</a:t>
          </a:r>
          <a:r>
            <a:rPr lang="en-US" sz="1600" dirty="0" err="1" smtClean="0">
              <a:solidFill>
                <a:schemeClr val="tx1"/>
              </a:solidFill>
            </a:rPr>
            <a:t>ceuticals</a:t>
          </a:r>
          <a:endParaRPr lang="en-US" sz="1600" dirty="0">
            <a:solidFill>
              <a:schemeClr val="tx1"/>
            </a:solidFill>
          </a:endParaRPr>
        </a:p>
      </dgm:t>
    </dgm:pt>
    <dgm:pt modelId="{A8331B1C-AD77-496A-823C-593CAE96BA2A}" type="parTrans" cxnId="{5F0F5EE5-0E1C-4187-9E2F-BD53AB9510D6}">
      <dgm:prSet/>
      <dgm:spPr/>
      <dgm:t>
        <a:bodyPr/>
        <a:lstStyle/>
        <a:p>
          <a:endParaRPr lang="en-US"/>
        </a:p>
      </dgm:t>
    </dgm:pt>
    <dgm:pt modelId="{7B093699-DA9E-4E23-BF1A-EAF46F7A2464}" type="sibTrans" cxnId="{5F0F5EE5-0E1C-4187-9E2F-BD53AB9510D6}">
      <dgm:prSet/>
      <dgm:spPr/>
      <dgm:t>
        <a:bodyPr/>
        <a:lstStyle/>
        <a:p>
          <a:endParaRPr lang="en-US"/>
        </a:p>
      </dgm:t>
    </dgm:pt>
    <dgm:pt modelId="{86EBD26A-5F6A-4CCC-8310-DF897FE1553D}" type="pres">
      <dgm:prSet presAssocID="{B69024BE-1FE0-4257-A29F-CF160D6A8B96}" presName="compositeShape" presStyleCnt="0">
        <dgm:presLayoutVars>
          <dgm:chMax val="7"/>
          <dgm:dir/>
          <dgm:resizeHandles val="exact"/>
        </dgm:presLayoutVars>
      </dgm:prSet>
      <dgm:spPr/>
    </dgm:pt>
    <dgm:pt modelId="{0FABE265-6FB9-4080-A28E-4AE7066CC47D}" type="pres">
      <dgm:prSet presAssocID="{B69024BE-1FE0-4257-A29F-CF160D6A8B96}" presName="wedge1" presStyleLbl="node1" presStyleIdx="0" presStyleCnt="5"/>
      <dgm:spPr/>
      <dgm:t>
        <a:bodyPr/>
        <a:lstStyle/>
        <a:p>
          <a:endParaRPr lang="en-US"/>
        </a:p>
      </dgm:t>
    </dgm:pt>
    <dgm:pt modelId="{BEC518C2-5A51-4790-AB0C-331E6A368F96}" type="pres">
      <dgm:prSet presAssocID="{B69024BE-1FE0-4257-A29F-CF160D6A8B96}" presName="dummy1a" presStyleCnt="0"/>
      <dgm:spPr/>
    </dgm:pt>
    <dgm:pt modelId="{EE3A4FB1-9003-4078-B1A6-8A3B49C24443}" type="pres">
      <dgm:prSet presAssocID="{B69024BE-1FE0-4257-A29F-CF160D6A8B96}" presName="dummy1b" presStyleCnt="0"/>
      <dgm:spPr/>
    </dgm:pt>
    <dgm:pt modelId="{5E208AC9-049B-4EF8-A6C5-831556ABD952}" type="pres">
      <dgm:prSet presAssocID="{B69024BE-1FE0-4257-A29F-CF160D6A8B9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DCA14-CEBE-4B42-A747-4A0C2E6B8900}" type="pres">
      <dgm:prSet presAssocID="{B69024BE-1FE0-4257-A29F-CF160D6A8B96}" presName="wedge2" presStyleLbl="node1" presStyleIdx="1" presStyleCnt="5"/>
      <dgm:spPr/>
      <dgm:t>
        <a:bodyPr/>
        <a:lstStyle/>
        <a:p>
          <a:endParaRPr lang="en-US"/>
        </a:p>
      </dgm:t>
    </dgm:pt>
    <dgm:pt modelId="{3AE08DC2-EF9B-4A8C-B8E2-5E82A2B97363}" type="pres">
      <dgm:prSet presAssocID="{B69024BE-1FE0-4257-A29F-CF160D6A8B96}" presName="dummy2a" presStyleCnt="0"/>
      <dgm:spPr/>
    </dgm:pt>
    <dgm:pt modelId="{4C5AD309-4D0C-426B-A08A-C79D67317DBC}" type="pres">
      <dgm:prSet presAssocID="{B69024BE-1FE0-4257-A29F-CF160D6A8B96}" presName="dummy2b" presStyleCnt="0"/>
      <dgm:spPr/>
    </dgm:pt>
    <dgm:pt modelId="{43059D97-FC31-475D-81EC-F30A9E42CCFE}" type="pres">
      <dgm:prSet presAssocID="{B69024BE-1FE0-4257-A29F-CF160D6A8B9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0B186-B451-4FC4-BF4C-5A7CCB8EA4F5}" type="pres">
      <dgm:prSet presAssocID="{B69024BE-1FE0-4257-A29F-CF160D6A8B96}" presName="wedge3" presStyleLbl="node1" presStyleIdx="2" presStyleCnt="5"/>
      <dgm:spPr/>
      <dgm:t>
        <a:bodyPr/>
        <a:lstStyle/>
        <a:p>
          <a:endParaRPr lang="en-US"/>
        </a:p>
      </dgm:t>
    </dgm:pt>
    <dgm:pt modelId="{0BB4D296-680B-4E49-8A53-677DE04A94AB}" type="pres">
      <dgm:prSet presAssocID="{B69024BE-1FE0-4257-A29F-CF160D6A8B96}" presName="dummy3a" presStyleCnt="0"/>
      <dgm:spPr/>
    </dgm:pt>
    <dgm:pt modelId="{E88E91C3-35A7-4B6D-9619-69F3BD23E984}" type="pres">
      <dgm:prSet presAssocID="{B69024BE-1FE0-4257-A29F-CF160D6A8B96}" presName="dummy3b" presStyleCnt="0"/>
      <dgm:spPr/>
    </dgm:pt>
    <dgm:pt modelId="{40893C3E-E0A2-4A24-801F-0F53354F3409}" type="pres">
      <dgm:prSet presAssocID="{B69024BE-1FE0-4257-A29F-CF160D6A8B9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88F97-794F-4B59-8FE9-F394AC93DD4E}" type="pres">
      <dgm:prSet presAssocID="{B69024BE-1FE0-4257-A29F-CF160D6A8B96}" presName="wedge4" presStyleLbl="node1" presStyleIdx="3" presStyleCnt="5"/>
      <dgm:spPr/>
      <dgm:t>
        <a:bodyPr/>
        <a:lstStyle/>
        <a:p>
          <a:endParaRPr lang="en-US"/>
        </a:p>
      </dgm:t>
    </dgm:pt>
    <dgm:pt modelId="{36ED610A-B27C-4064-B1EC-719064D63E4A}" type="pres">
      <dgm:prSet presAssocID="{B69024BE-1FE0-4257-A29F-CF160D6A8B96}" presName="dummy4a" presStyleCnt="0"/>
      <dgm:spPr/>
    </dgm:pt>
    <dgm:pt modelId="{A0C55735-DA87-4C5C-9642-C99C192B77E4}" type="pres">
      <dgm:prSet presAssocID="{B69024BE-1FE0-4257-A29F-CF160D6A8B96}" presName="dummy4b" presStyleCnt="0"/>
      <dgm:spPr/>
    </dgm:pt>
    <dgm:pt modelId="{79B58588-6233-4A48-ACCC-DD058920E734}" type="pres">
      <dgm:prSet presAssocID="{B69024BE-1FE0-4257-A29F-CF160D6A8B9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40A8C-17C5-4DDD-9DC6-A4C603313FFE}" type="pres">
      <dgm:prSet presAssocID="{B69024BE-1FE0-4257-A29F-CF160D6A8B96}" presName="wedge5" presStyleLbl="node1" presStyleIdx="4" presStyleCnt="5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0707471-AFCE-4E7F-B149-B67C6631575A}" type="pres">
      <dgm:prSet presAssocID="{B69024BE-1FE0-4257-A29F-CF160D6A8B96}" presName="dummy5a" presStyleCnt="0"/>
      <dgm:spPr/>
    </dgm:pt>
    <dgm:pt modelId="{EA24D874-DD68-4B0E-BBB9-80B38B7810C9}" type="pres">
      <dgm:prSet presAssocID="{B69024BE-1FE0-4257-A29F-CF160D6A8B96}" presName="dummy5b" presStyleCnt="0"/>
      <dgm:spPr/>
    </dgm:pt>
    <dgm:pt modelId="{C56BE861-A2E2-417B-9E94-CF3B89188FB9}" type="pres">
      <dgm:prSet presAssocID="{B69024BE-1FE0-4257-A29F-CF160D6A8B9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B9AE3-4802-47B9-99A6-23855E5F8EEF}" type="pres">
      <dgm:prSet presAssocID="{035A2732-D643-4F84-A18E-340289BED8D2}" presName="arrowWedge1" presStyleLbl="fgSibTrans2D1" presStyleIdx="0" presStyleCnt="5"/>
      <dgm:spPr/>
    </dgm:pt>
    <dgm:pt modelId="{993F4143-4F94-4A1D-846D-F24AF6659884}" type="pres">
      <dgm:prSet presAssocID="{BC0702BC-A74A-4DAD-9CF1-97BA92EC7414}" presName="arrowWedge2" presStyleLbl="fgSibTrans2D1" presStyleIdx="1" presStyleCnt="5"/>
      <dgm:spPr/>
    </dgm:pt>
    <dgm:pt modelId="{0FF884D1-B5F2-4008-A693-37DDA6C6CE2E}" type="pres">
      <dgm:prSet presAssocID="{748B416C-9B74-4FB9-906C-83358DC4D615}" presName="arrowWedge3" presStyleLbl="fgSibTrans2D1" presStyleIdx="2" presStyleCnt="5"/>
      <dgm:spPr/>
    </dgm:pt>
    <dgm:pt modelId="{2571863C-92D8-4423-91E0-68070ABE03B2}" type="pres">
      <dgm:prSet presAssocID="{2E1DDB9C-1A19-470B-B287-9B95FF1B6A18}" presName="arrowWedge4" presStyleLbl="fgSibTrans2D1" presStyleIdx="3" presStyleCnt="5"/>
      <dgm:spPr/>
    </dgm:pt>
    <dgm:pt modelId="{40F54EF8-F2F3-4D13-BABE-D91734A441BD}" type="pres">
      <dgm:prSet presAssocID="{7B093699-DA9E-4E23-BF1A-EAF46F7A2464}" presName="arrowWedge5" presStyleLbl="fgSibTrans2D1" presStyleIdx="4" presStyleCnt="5"/>
      <dgm:spPr/>
    </dgm:pt>
  </dgm:ptLst>
  <dgm:cxnLst>
    <dgm:cxn modelId="{6826BE4D-E41E-4D96-9207-8CE6A10646AF}" type="presOf" srcId="{FE694BA2-F22E-4847-8846-F98A1DED3545}" destId="{40893C3E-E0A2-4A24-801F-0F53354F3409}" srcOrd="1" destOrd="0" presId="urn:microsoft.com/office/officeart/2005/8/layout/cycle8"/>
    <dgm:cxn modelId="{94F2D1A8-7F22-4680-BAD9-2818A54A8925}" srcId="{B69024BE-1FE0-4257-A29F-CF160D6A8B96}" destId="{FE694BA2-F22E-4847-8846-F98A1DED3545}" srcOrd="2" destOrd="0" parTransId="{BC7A9A33-60BC-4826-8BC1-BA6267071317}" sibTransId="{748B416C-9B74-4FB9-906C-83358DC4D615}"/>
    <dgm:cxn modelId="{60514F8E-C74D-484D-8026-00EFEEAEA062}" type="presOf" srcId="{F03827F3-B9F0-4A0A-AE86-2F600C083BB4}" destId="{26C40A8C-17C5-4DDD-9DC6-A4C603313FFE}" srcOrd="0" destOrd="0" presId="urn:microsoft.com/office/officeart/2005/8/layout/cycle8"/>
    <dgm:cxn modelId="{EC080895-DF9F-4077-A791-E9B9A7FAE64D}" type="presOf" srcId="{2451DF45-8479-4AC1-8111-C1E44213A490}" destId="{5E788F97-794F-4B59-8FE9-F394AC93DD4E}" srcOrd="0" destOrd="0" presId="urn:microsoft.com/office/officeart/2005/8/layout/cycle8"/>
    <dgm:cxn modelId="{61EC2FB4-2174-43F2-8E35-4B94BD9121EB}" type="presOf" srcId="{2451DF45-8479-4AC1-8111-C1E44213A490}" destId="{79B58588-6233-4A48-ACCC-DD058920E734}" srcOrd="1" destOrd="0" presId="urn:microsoft.com/office/officeart/2005/8/layout/cycle8"/>
    <dgm:cxn modelId="{409A3AA8-D528-46C8-BE00-554691F9DD4B}" srcId="{B69024BE-1FE0-4257-A29F-CF160D6A8B96}" destId="{A9BA28AD-8FA4-407D-B67E-B1E1FE3E3F79}" srcOrd="0" destOrd="0" parTransId="{C0C4874D-EC3B-4204-ADDA-A052C2141230}" sibTransId="{035A2732-D643-4F84-A18E-340289BED8D2}"/>
    <dgm:cxn modelId="{A6BC8A31-73A7-40D1-BAB7-2EDB24C16CF6}" type="presOf" srcId="{A9BA28AD-8FA4-407D-B67E-B1E1FE3E3F79}" destId="{0FABE265-6FB9-4080-A28E-4AE7066CC47D}" srcOrd="0" destOrd="0" presId="urn:microsoft.com/office/officeart/2005/8/layout/cycle8"/>
    <dgm:cxn modelId="{1587FB70-BCF0-4ABA-8366-CE13D1D51A9E}" srcId="{B69024BE-1FE0-4257-A29F-CF160D6A8B96}" destId="{2451DF45-8479-4AC1-8111-C1E44213A490}" srcOrd="3" destOrd="0" parTransId="{23FFEB77-BB62-443C-AB57-B1AF17389319}" sibTransId="{2E1DDB9C-1A19-470B-B287-9B95FF1B6A18}"/>
    <dgm:cxn modelId="{AAC0350D-0E8E-4FB1-9620-C90C8D662BEF}" type="presOf" srcId="{86E010E7-0996-4D10-8BB2-840A1D78CD04}" destId="{43059D97-FC31-475D-81EC-F30A9E42CCFE}" srcOrd="1" destOrd="0" presId="urn:microsoft.com/office/officeart/2005/8/layout/cycle8"/>
    <dgm:cxn modelId="{8E10109C-6469-4527-9CA8-9DB17ED0AB10}" type="presOf" srcId="{A9BA28AD-8FA4-407D-B67E-B1E1FE3E3F79}" destId="{5E208AC9-049B-4EF8-A6C5-831556ABD952}" srcOrd="1" destOrd="0" presId="urn:microsoft.com/office/officeart/2005/8/layout/cycle8"/>
    <dgm:cxn modelId="{EBA02F29-EA0A-4D94-945A-ACF62AFEBB84}" type="presOf" srcId="{86E010E7-0996-4D10-8BB2-840A1D78CD04}" destId="{371DCA14-CEBE-4B42-A747-4A0C2E6B8900}" srcOrd="0" destOrd="0" presId="urn:microsoft.com/office/officeart/2005/8/layout/cycle8"/>
    <dgm:cxn modelId="{5F0F5EE5-0E1C-4187-9E2F-BD53AB9510D6}" srcId="{B69024BE-1FE0-4257-A29F-CF160D6A8B96}" destId="{F03827F3-B9F0-4A0A-AE86-2F600C083BB4}" srcOrd="4" destOrd="0" parTransId="{A8331B1C-AD77-496A-823C-593CAE96BA2A}" sibTransId="{7B093699-DA9E-4E23-BF1A-EAF46F7A2464}"/>
    <dgm:cxn modelId="{C90C5A9F-0AE7-4503-A35D-6657E91A9ED4}" type="presOf" srcId="{FE694BA2-F22E-4847-8846-F98A1DED3545}" destId="{0D90B186-B451-4FC4-BF4C-5A7CCB8EA4F5}" srcOrd="0" destOrd="0" presId="urn:microsoft.com/office/officeart/2005/8/layout/cycle8"/>
    <dgm:cxn modelId="{1A96A30D-EA3A-41CC-BE73-8E1B56CEAA4B}" type="presOf" srcId="{B69024BE-1FE0-4257-A29F-CF160D6A8B96}" destId="{86EBD26A-5F6A-4CCC-8310-DF897FE1553D}" srcOrd="0" destOrd="0" presId="urn:microsoft.com/office/officeart/2005/8/layout/cycle8"/>
    <dgm:cxn modelId="{0F57E6F9-D865-4848-93D6-B43E26D4570B}" type="presOf" srcId="{F03827F3-B9F0-4A0A-AE86-2F600C083BB4}" destId="{C56BE861-A2E2-417B-9E94-CF3B89188FB9}" srcOrd="1" destOrd="0" presId="urn:microsoft.com/office/officeart/2005/8/layout/cycle8"/>
    <dgm:cxn modelId="{7C961076-ABB9-4197-800D-57E2C8618735}" srcId="{B69024BE-1FE0-4257-A29F-CF160D6A8B96}" destId="{86E010E7-0996-4D10-8BB2-840A1D78CD04}" srcOrd="1" destOrd="0" parTransId="{12ECEBF1-DA58-4208-9DE8-29DB0736DB3A}" sibTransId="{BC0702BC-A74A-4DAD-9CF1-97BA92EC7414}"/>
    <dgm:cxn modelId="{84080E3F-A5A5-4FB1-9895-3BAD5CD3F426}" type="presParOf" srcId="{86EBD26A-5F6A-4CCC-8310-DF897FE1553D}" destId="{0FABE265-6FB9-4080-A28E-4AE7066CC47D}" srcOrd="0" destOrd="0" presId="urn:microsoft.com/office/officeart/2005/8/layout/cycle8"/>
    <dgm:cxn modelId="{D4A5C15C-21F1-4B41-B620-C4C0C63787BC}" type="presParOf" srcId="{86EBD26A-5F6A-4CCC-8310-DF897FE1553D}" destId="{BEC518C2-5A51-4790-AB0C-331E6A368F96}" srcOrd="1" destOrd="0" presId="urn:microsoft.com/office/officeart/2005/8/layout/cycle8"/>
    <dgm:cxn modelId="{6C6CC888-9434-48A9-B862-FB75526B9C2B}" type="presParOf" srcId="{86EBD26A-5F6A-4CCC-8310-DF897FE1553D}" destId="{EE3A4FB1-9003-4078-B1A6-8A3B49C24443}" srcOrd="2" destOrd="0" presId="urn:microsoft.com/office/officeart/2005/8/layout/cycle8"/>
    <dgm:cxn modelId="{B2900E12-4B69-4717-856C-0328F1FEA68D}" type="presParOf" srcId="{86EBD26A-5F6A-4CCC-8310-DF897FE1553D}" destId="{5E208AC9-049B-4EF8-A6C5-831556ABD952}" srcOrd="3" destOrd="0" presId="urn:microsoft.com/office/officeart/2005/8/layout/cycle8"/>
    <dgm:cxn modelId="{54E40CD6-DB78-4938-933D-42E5E2F72877}" type="presParOf" srcId="{86EBD26A-5F6A-4CCC-8310-DF897FE1553D}" destId="{371DCA14-CEBE-4B42-A747-4A0C2E6B8900}" srcOrd="4" destOrd="0" presId="urn:microsoft.com/office/officeart/2005/8/layout/cycle8"/>
    <dgm:cxn modelId="{14B8BB66-4D83-461E-B2CD-04AF9110CD62}" type="presParOf" srcId="{86EBD26A-5F6A-4CCC-8310-DF897FE1553D}" destId="{3AE08DC2-EF9B-4A8C-B8E2-5E82A2B97363}" srcOrd="5" destOrd="0" presId="urn:microsoft.com/office/officeart/2005/8/layout/cycle8"/>
    <dgm:cxn modelId="{A1F9C09E-A8E3-4A51-A537-00D19598090F}" type="presParOf" srcId="{86EBD26A-5F6A-4CCC-8310-DF897FE1553D}" destId="{4C5AD309-4D0C-426B-A08A-C79D67317DBC}" srcOrd="6" destOrd="0" presId="urn:microsoft.com/office/officeart/2005/8/layout/cycle8"/>
    <dgm:cxn modelId="{7D75F080-F689-41B5-95B6-89B566AF79FD}" type="presParOf" srcId="{86EBD26A-5F6A-4CCC-8310-DF897FE1553D}" destId="{43059D97-FC31-475D-81EC-F30A9E42CCFE}" srcOrd="7" destOrd="0" presId="urn:microsoft.com/office/officeart/2005/8/layout/cycle8"/>
    <dgm:cxn modelId="{35A8D677-82DC-416A-9700-87697066C838}" type="presParOf" srcId="{86EBD26A-5F6A-4CCC-8310-DF897FE1553D}" destId="{0D90B186-B451-4FC4-BF4C-5A7CCB8EA4F5}" srcOrd="8" destOrd="0" presId="urn:microsoft.com/office/officeart/2005/8/layout/cycle8"/>
    <dgm:cxn modelId="{1FF94CEB-FCA1-49CD-9C90-EBE90FF2E46E}" type="presParOf" srcId="{86EBD26A-5F6A-4CCC-8310-DF897FE1553D}" destId="{0BB4D296-680B-4E49-8A53-677DE04A94AB}" srcOrd="9" destOrd="0" presId="urn:microsoft.com/office/officeart/2005/8/layout/cycle8"/>
    <dgm:cxn modelId="{3B654DCB-B182-4E96-B11D-DFA6435C5E2E}" type="presParOf" srcId="{86EBD26A-5F6A-4CCC-8310-DF897FE1553D}" destId="{E88E91C3-35A7-4B6D-9619-69F3BD23E984}" srcOrd="10" destOrd="0" presId="urn:microsoft.com/office/officeart/2005/8/layout/cycle8"/>
    <dgm:cxn modelId="{4F8B795C-D711-466D-B3EA-9155B7EEA605}" type="presParOf" srcId="{86EBD26A-5F6A-4CCC-8310-DF897FE1553D}" destId="{40893C3E-E0A2-4A24-801F-0F53354F3409}" srcOrd="11" destOrd="0" presId="urn:microsoft.com/office/officeart/2005/8/layout/cycle8"/>
    <dgm:cxn modelId="{E48B27B8-3CA5-478C-86BD-2700E89B38C9}" type="presParOf" srcId="{86EBD26A-5F6A-4CCC-8310-DF897FE1553D}" destId="{5E788F97-794F-4B59-8FE9-F394AC93DD4E}" srcOrd="12" destOrd="0" presId="urn:microsoft.com/office/officeart/2005/8/layout/cycle8"/>
    <dgm:cxn modelId="{0496CF88-8BD4-4EFF-9045-F2BC0C2793B6}" type="presParOf" srcId="{86EBD26A-5F6A-4CCC-8310-DF897FE1553D}" destId="{36ED610A-B27C-4064-B1EC-719064D63E4A}" srcOrd="13" destOrd="0" presId="urn:microsoft.com/office/officeart/2005/8/layout/cycle8"/>
    <dgm:cxn modelId="{9CAAD3D5-B778-49E0-BAF8-B1BF0D1D84A1}" type="presParOf" srcId="{86EBD26A-5F6A-4CCC-8310-DF897FE1553D}" destId="{A0C55735-DA87-4C5C-9642-C99C192B77E4}" srcOrd="14" destOrd="0" presId="urn:microsoft.com/office/officeart/2005/8/layout/cycle8"/>
    <dgm:cxn modelId="{D135DEA6-17EC-44AF-88C6-A1FB5E3F5073}" type="presParOf" srcId="{86EBD26A-5F6A-4CCC-8310-DF897FE1553D}" destId="{79B58588-6233-4A48-ACCC-DD058920E734}" srcOrd="15" destOrd="0" presId="urn:microsoft.com/office/officeart/2005/8/layout/cycle8"/>
    <dgm:cxn modelId="{D93FE0CF-12D8-4EA0-ADB8-30250C586D75}" type="presParOf" srcId="{86EBD26A-5F6A-4CCC-8310-DF897FE1553D}" destId="{26C40A8C-17C5-4DDD-9DC6-A4C603313FFE}" srcOrd="16" destOrd="0" presId="urn:microsoft.com/office/officeart/2005/8/layout/cycle8"/>
    <dgm:cxn modelId="{B2F48ACA-E4EB-486C-A8EF-F1A66190CC8B}" type="presParOf" srcId="{86EBD26A-5F6A-4CCC-8310-DF897FE1553D}" destId="{A0707471-AFCE-4E7F-B149-B67C6631575A}" srcOrd="17" destOrd="0" presId="urn:microsoft.com/office/officeart/2005/8/layout/cycle8"/>
    <dgm:cxn modelId="{4955A78E-99D8-4C07-A1F1-6ABE0B66CF5A}" type="presParOf" srcId="{86EBD26A-5F6A-4CCC-8310-DF897FE1553D}" destId="{EA24D874-DD68-4B0E-BBB9-80B38B7810C9}" srcOrd="18" destOrd="0" presId="urn:microsoft.com/office/officeart/2005/8/layout/cycle8"/>
    <dgm:cxn modelId="{D35938F7-F989-439D-A014-43E01436B3AD}" type="presParOf" srcId="{86EBD26A-5F6A-4CCC-8310-DF897FE1553D}" destId="{C56BE861-A2E2-417B-9E94-CF3B89188FB9}" srcOrd="19" destOrd="0" presId="urn:microsoft.com/office/officeart/2005/8/layout/cycle8"/>
    <dgm:cxn modelId="{A2C070B6-3491-431B-8B69-2993613DA460}" type="presParOf" srcId="{86EBD26A-5F6A-4CCC-8310-DF897FE1553D}" destId="{518B9AE3-4802-47B9-99A6-23855E5F8EEF}" srcOrd="20" destOrd="0" presId="urn:microsoft.com/office/officeart/2005/8/layout/cycle8"/>
    <dgm:cxn modelId="{B24F1FCB-DD70-4630-ACD8-50BB1DEF2A11}" type="presParOf" srcId="{86EBD26A-5F6A-4CCC-8310-DF897FE1553D}" destId="{993F4143-4F94-4A1D-846D-F24AF6659884}" srcOrd="21" destOrd="0" presId="urn:microsoft.com/office/officeart/2005/8/layout/cycle8"/>
    <dgm:cxn modelId="{EDDAB2B4-0AE6-4E05-991A-CD274500241F}" type="presParOf" srcId="{86EBD26A-5F6A-4CCC-8310-DF897FE1553D}" destId="{0FF884D1-B5F2-4008-A693-37DDA6C6CE2E}" srcOrd="22" destOrd="0" presId="urn:microsoft.com/office/officeart/2005/8/layout/cycle8"/>
    <dgm:cxn modelId="{83B9B96E-5408-4D6E-8114-65C0069F6E44}" type="presParOf" srcId="{86EBD26A-5F6A-4CCC-8310-DF897FE1553D}" destId="{2571863C-92D8-4423-91E0-68070ABE03B2}" srcOrd="23" destOrd="0" presId="urn:microsoft.com/office/officeart/2005/8/layout/cycle8"/>
    <dgm:cxn modelId="{90BA1B1E-915D-4DA3-9462-80EC7EC732E2}" type="presParOf" srcId="{86EBD26A-5F6A-4CCC-8310-DF897FE1553D}" destId="{40F54EF8-F2F3-4D13-BABE-D91734A441BD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ABE265-6FB9-4080-A28E-4AE7066CC47D}">
      <dsp:nvSpPr>
        <dsp:cNvPr id="0" name=""/>
        <dsp:cNvSpPr/>
      </dsp:nvSpPr>
      <dsp:spPr>
        <a:xfrm>
          <a:off x="373257" y="221843"/>
          <a:ext cx="3010472" cy="3010472"/>
        </a:xfrm>
        <a:prstGeom prst="pie">
          <a:avLst>
            <a:gd name="adj1" fmla="val 16200000"/>
            <a:gd name="adj2" fmla="val 2052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Renewable energies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1943720" y="727889"/>
        <a:ext cx="967651" cy="645101"/>
      </dsp:txXfrm>
    </dsp:sp>
    <dsp:sp modelId="{371DCA14-CEBE-4B42-A747-4A0C2E6B8900}">
      <dsp:nvSpPr>
        <dsp:cNvPr id="0" name=""/>
        <dsp:cNvSpPr/>
      </dsp:nvSpPr>
      <dsp:spPr>
        <a:xfrm>
          <a:off x="399061" y="302122"/>
          <a:ext cx="3010472" cy="3010472"/>
        </a:xfrm>
        <a:prstGeom prst="pie">
          <a:avLst>
            <a:gd name="adj1" fmla="val 20520000"/>
            <a:gd name="adj2" fmla="val 324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Catalysis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337949" y="1677621"/>
        <a:ext cx="895974" cy="716779"/>
      </dsp:txXfrm>
    </dsp:sp>
    <dsp:sp modelId="{0D90B186-B451-4FC4-BF4C-5A7CCB8EA4F5}">
      <dsp:nvSpPr>
        <dsp:cNvPr id="0" name=""/>
        <dsp:cNvSpPr/>
      </dsp:nvSpPr>
      <dsp:spPr>
        <a:xfrm>
          <a:off x="330967" y="351580"/>
          <a:ext cx="3010472" cy="3010472"/>
        </a:xfrm>
        <a:prstGeom prst="pie">
          <a:avLst>
            <a:gd name="adj1" fmla="val 3240000"/>
            <a:gd name="adj2" fmla="val 7560000"/>
          </a:avLst>
        </a:prstGeom>
        <a:solidFill>
          <a:srgbClr val="C1E1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Earth science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1406136" y="2466078"/>
        <a:ext cx="860135" cy="788457"/>
      </dsp:txXfrm>
    </dsp:sp>
    <dsp:sp modelId="{5E788F97-794F-4B59-8FE9-F394AC93DD4E}">
      <dsp:nvSpPr>
        <dsp:cNvPr id="0" name=""/>
        <dsp:cNvSpPr/>
      </dsp:nvSpPr>
      <dsp:spPr>
        <a:xfrm>
          <a:off x="262873" y="302122"/>
          <a:ext cx="3010472" cy="3010472"/>
        </a:xfrm>
        <a:prstGeom prst="pie">
          <a:avLst>
            <a:gd name="adj1" fmla="val 7560000"/>
            <a:gd name="adj2" fmla="val 1188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General 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438484" y="1677621"/>
        <a:ext cx="895974" cy="716779"/>
      </dsp:txXfrm>
    </dsp:sp>
    <dsp:sp modelId="{26C40A8C-17C5-4DDD-9DC6-A4C603313FFE}">
      <dsp:nvSpPr>
        <dsp:cNvPr id="0" name=""/>
        <dsp:cNvSpPr/>
      </dsp:nvSpPr>
      <dsp:spPr>
        <a:xfrm>
          <a:off x="288677" y="221843"/>
          <a:ext cx="3010472" cy="3010472"/>
        </a:xfrm>
        <a:prstGeom prst="pie">
          <a:avLst>
            <a:gd name="adj1" fmla="val 11880000"/>
            <a:gd name="adj2" fmla="val 1620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Polymers, pharma-</a:t>
          </a:r>
          <a:r>
            <a:rPr lang="en-US" sz="1600" b="1" kern="1200" dirty="0" err="1" smtClean="0">
              <a:solidFill>
                <a:schemeClr val="tx1"/>
              </a:solidFill>
            </a:rPr>
            <a:t>ceuticals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61035" y="727889"/>
        <a:ext cx="967651" cy="645101"/>
      </dsp:txXfrm>
    </dsp:sp>
    <dsp:sp modelId="{518B9AE3-4802-47B9-99A6-23855E5F8EEF}">
      <dsp:nvSpPr>
        <dsp:cNvPr id="0" name=""/>
        <dsp:cNvSpPr/>
      </dsp:nvSpPr>
      <dsp:spPr>
        <a:xfrm>
          <a:off x="186753" y="35480"/>
          <a:ext cx="3383197" cy="338319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F4143-4F94-4A1D-846D-F24AF6659884}">
      <dsp:nvSpPr>
        <dsp:cNvPr id="0" name=""/>
        <dsp:cNvSpPr/>
      </dsp:nvSpPr>
      <dsp:spPr>
        <a:xfrm>
          <a:off x="212907" y="115733"/>
          <a:ext cx="3383197" cy="338319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884D1-B5F2-4008-A693-37DDA6C6CE2E}">
      <dsp:nvSpPr>
        <dsp:cNvPr id="0" name=""/>
        <dsp:cNvSpPr/>
      </dsp:nvSpPr>
      <dsp:spPr>
        <a:xfrm>
          <a:off x="144605" y="165342"/>
          <a:ext cx="3383197" cy="338319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1863C-92D8-4423-91E0-68070ABE03B2}">
      <dsp:nvSpPr>
        <dsp:cNvPr id="0" name=""/>
        <dsp:cNvSpPr/>
      </dsp:nvSpPr>
      <dsp:spPr>
        <a:xfrm>
          <a:off x="76303" y="115733"/>
          <a:ext cx="3383197" cy="338319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54EF8-F2F3-4D13-BABE-D91734A441BD}">
      <dsp:nvSpPr>
        <dsp:cNvPr id="0" name=""/>
        <dsp:cNvSpPr/>
      </dsp:nvSpPr>
      <dsp:spPr>
        <a:xfrm>
          <a:off x="102456" y="35480"/>
          <a:ext cx="3383197" cy="338319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ABE265-6FB9-4080-A28E-4AE7066CC47D}">
      <dsp:nvSpPr>
        <dsp:cNvPr id="0" name=""/>
        <dsp:cNvSpPr/>
      </dsp:nvSpPr>
      <dsp:spPr>
        <a:xfrm>
          <a:off x="373257" y="221843"/>
          <a:ext cx="3010472" cy="3010472"/>
        </a:xfrm>
        <a:prstGeom prst="pie">
          <a:avLst>
            <a:gd name="adj1" fmla="val 16200000"/>
            <a:gd name="adj2" fmla="val 2052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Renewable energies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943720" y="727889"/>
        <a:ext cx="967651" cy="645101"/>
      </dsp:txXfrm>
    </dsp:sp>
    <dsp:sp modelId="{371DCA14-CEBE-4B42-A747-4A0C2E6B8900}">
      <dsp:nvSpPr>
        <dsp:cNvPr id="0" name=""/>
        <dsp:cNvSpPr/>
      </dsp:nvSpPr>
      <dsp:spPr>
        <a:xfrm>
          <a:off x="399061" y="302122"/>
          <a:ext cx="3010472" cy="3010472"/>
        </a:xfrm>
        <a:prstGeom prst="pie">
          <a:avLst>
            <a:gd name="adj1" fmla="val 20520000"/>
            <a:gd name="adj2" fmla="val 324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Catalysis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337949" y="1677621"/>
        <a:ext cx="895974" cy="716779"/>
      </dsp:txXfrm>
    </dsp:sp>
    <dsp:sp modelId="{0D90B186-B451-4FC4-BF4C-5A7CCB8EA4F5}">
      <dsp:nvSpPr>
        <dsp:cNvPr id="0" name=""/>
        <dsp:cNvSpPr/>
      </dsp:nvSpPr>
      <dsp:spPr>
        <a:xfrm>
          <a:off x="330967" y="351580"/>
          <a:ext cx="3010472" cy="3010472"/>
        </a:xfrm>
        <a:prstGeom prst="pie">
          <a:avLst>
            <a:gd name="adj1" fmla="val 3240000"/>
            <a:gd name="adj2" fmla="val 7560000"/>
          </a:avLst>
        </a:prstGeom>
        <a:solidFill>
          <a:srgbClr val="C1E1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Earth science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406136" y="2466078"/>
        <a:ext cx="860135" cy="788457"/>
      </dsp:txXfrm>
    </dsp:sp>
    <dsp:sp modelId="{5E788F97-794F-4B59-8FE9-F394AC93DD4E}">
      <dsp:nvSpPr>
        <dsp:cNvPr id="0" name=""/>
        <dsp:cNvSpPr/>
      </dsp:nvSpPr>
      <dsp:spPr>
        <a:xfrm>
          <a:off x="262873" y="302122"/>
          <a:ext cx="3010472" cy="3010472"/>
        </a:xfrm>
        <a:prstGeom prst="pie">
          <a:avLst>
            <a:gd name="adj1" fmla="val 7560000"/>
            <a:gd name="adj2" fmla="val 1188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General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38484" y="1677621"/>
        <a:ext cx="895974" cy="716779"/>
      </dsp:txXfrm>
    </dsp:sp>
    <dsp:sp modelId="{26C40A8C-17C5-4DDD-9DC6-A4C603313FFE}">
      <dsp:nvSpPr>
        <dsp:cNvPr id="0" name=""/>
        <dsp:cNvSpPr/>
      </dsp:nvSpPr>
      <dsp:spPr>
        <a:xfrm>
          <a:off x="288677" y="221843"/>
          <a:ext cx="3010472" cy="3010472"/>
        </a:xfrm>
        <a:prstGeom prst="pie">
          <a:avLst>
            <a:gd name="adj1" fmla="val 11880000"/>
            <a:gd name="adj2" fmla="val 1620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Polymers, pharma-</a:t>
          </a:r>
          <a:r>
            <a:rPr lang="en-US" sz="1600" kern="1200" dirty="0" err="1" smtClean="0">
              <a:solidFill>
                <a:schemeClr val="tx1"/>
              </a:solidFill>
            </a:rPr>
            <a:t>ceuticals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761035" y="727889"/>
        <a:ext cx="967651" cy="645101"/>
      </dsp:txXfrm>
    </dsp:sp>
    <dsp:sp modelId="{518B9AE3-4802-47B9-99A6-23855E5F8EEF}">
      <dsp:nvSpPr>
        <dsp:cNvPr id="0" name=""/>
        <dsp:cNvSpPr/>
      </dsp:nvSpPr>
      <dsp:spPr>
        <a:xfrm>
          <a:off x="186753" y="35480"/>
          <a:ext cx="3383197" cy="338319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F4143-4F94-4A1D-846D-F24AF6659884}">
      <dsp:nvSpPr>
        <dsp:cNvPr id="0" name=""/>
        <dsp:cNvSpPr/>
      </dsp:nvSpPr>
      <dsp:spPr>
        <a:xfrm>
          <a:off x="212907" y="115733"/>
          <a:ext cx="3383197" cy="338319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884D1-B5F2-4008-A693-37DDA6C6CE2E}">
      <dsp:nvSpPr>
        <dsp:cNvPr id="0" name=""/>
        <dsp:cNvSpPr/>
      </dsp:nvSpPr>
      <dsp:spPr>
        <a:xfrm>
          <a:off x="144605" y="165342"/>
          <a:ext cx="3383197" cy="338319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1863C-92D8-4423-91E0-68070ABE03B2}">
      <dsp:nvSpPr>
        <dsp:cNvPr id="0" name=""/>
        <dsp:cNvSpPr/>
      </dsp:nvSpPr>
      <dsp:spPr>
        <a:xfrm>
          <a:off x="76303" y="115733"/>
          <a:ext cx="3383197" cy="338319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54EF8-F2F3-4D13-BABE-D91734A441BD}">
      <dsp:nvSpPr>
        <dsp:cNvPr id="0" name=""/>
        <dsp:cNvSpPr/>
      </dsp:nvSpPr>
      <dsp:spPr>
        <a:xfrm>
          <a:off x="102456" y="35480"/>
          <a:ext cx="3383197" cy="338319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ABE265-6FB9-4080-A28E-4AE7066CC47D}">
      <dsp:nvSpPr>
        <dsp:cNvPr id="0" name=""/>
        <dsp:cNvSpPr/>
      </dsp:nvSpPr>
      <dsp:spPr>
        <a:xfrm>
          <a:off x="373257" y="221843"/>
          <a:ext cx="3010472" cy="3010472"/>
        </a:xfrm>
        <a:prstGeom prst="pie">
          <a:avLst>
            <a:gd name="adj1" fmla="val 16200000"/>
            <a:gd name="adj2" fmla="val 2052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Renewable energies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943720" y="727889"/>
        <a:ext cx="967651" cy="645101"/>
      </dsp:txXfrm>
    </dsp:sp>
    <dsp:sp modelId="{371DCA14-CEBE-4B42-A747-4A0C2E6B8900}">
      <dsp:nvSpPr>
        <dsp:cNvPr id="0" name=""/>
        <dsp:cNvSpPr/>
      </dsp:nvSpPr>
      <dsp:spPr>
        <a:xfrm>
          <a:off x="399061" y="302122"/>
          <a:ext cx="3010472" cy="3010472"/>
        </a:xfrm>
        <a:prstGeom prst="pie">
          <a:avLst>
            <a:gd name="adj1" fmla="val 20520000"/>
            <a:gd name="adj2" fmla="val 324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Catalysis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337949" y="1677621"/>
        <a:ext cx="895974" cy="716779"/>
      </dsp:txXfrm>
    </dsp:sp>
    <dsp:sp modelId="{0D90B186-B451-4FC4-BF4C-5A7CCB8EA4F5}">
      <dsp:nvSpPr>
        <dsp:cNvPr id="0" name=""/>
        <dsp:cNvSpPr/>
      </dsp:nvSpPr>
      <dsp:spPr>
        <a:xfrm>
          <a:off x="330967" y="351580"/>
          <a:ext cx="3010472" cy="3010472"/>
        </a:xfrm>
        <a:prstGeom prst="pie">
          <a:avLst>
            <a:gd name="adj1" fmla="val 3240000"/>
            <a:gd name="adj2" fmla="val 7560000"/>
          </a:avLst>
        </a:prstGeom>
        <a:solidFill>
          <a:srgbClr val="C1E1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Earth science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406136" y="2466078"/>
        <a:ext cx="860135" cy="788457"/>
      </dsp:txXfrm>
    </dsp:sp>
    <dsp:sp modelId="{5E788F97-794F-4B59-8FE9-F394AC93DD4E}">
      <dsp:nvSpPr>
        <dsp:cNvPr id="0" name=""/>
        <dsp:cNvSpPr/>
      </dsp:nvSpPr>
      <dsp:spPr>
        <a:xfrm>
          <a:off x="262873" y="302122"/>
          <a:ext cx="3010472" cy="3010472"/>
        </a:xfrm>
        <a:prstGeom prst="pie">
          <a:avLst>
            <a:gd name="adj1" fmla="val 7560000"/>
            <a:gd name="adj2" fmla="val 1188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General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38484" y="1677621"/>
        <a:ext cx="895974" cy="716779"/>
      </dsp:txXfrm>
    </dsp:sp>
    <dsp:sp modelId="{26C40A8C-17C5-4DDD-9DC6-A4C603313FFE}">
      <dsp:nvSpPr>
        <dsp:cNvPr id="0" name=""/>
        <dsp:cNvSpPr/>
      </dsp:nvSpPr>
      <dsp:spPr>
        <a:xfrm>
          <a:off x="288677" y="221843"/>
          <a:ext cx="3010472" cy="3010472"/>
        </a:xfrm>
        <a:prstGeom prst="pie">
          <a:avLst>
            <a:gd name="adj1" fmla="val 11880000"/>
            <a:gd name="adj2" fmla="val 1620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Polymers, pharma-</a:t>
          </a:r>
          <a:r>
            <a:rPr lang="en-US" sz="1600" kern="1200" dirty="0" err="1" smtClean="0">
              <a:solidFill>
                <a:schemeClr val="tx1"/>
              </a:solidFill>
            </a:rPr>
            <a:t>ceuticals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761035" y="727889"/>
        <a:ext cx="967651" cy="645101"/>
      </dsp:txXfrm>
    </dsp:sp>
    <dsp:sp modelId="{518B9AE3-4802-47B9-99A6-23855E5F8EEF}">
      <dsp:nvSpPr>
        <dsp:cNvPr id="0" name=""/>
        <dsp:cNvSpPr/>
      </dsp:nvSpPr>
      <dsp:spPr>
        <a:xfrm>
          <a:off x="186753" y="35480"/>
          <a:ext cx="3383197" cy="338319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F4143-4F94-4A1D-846D-F24AF6659884}">
      <dsp:nvSpPr>
        <dsp:cNvPr id="0" name=""/>
        <dsp:cNvSpPr/>
      </dsp:nvSpPr>
      <dsp:spPr>
        <a:xfrm>
          <a:off x="212907" y="115733"/>
          <a:ext cx="3383197" cy="338319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884D1-B5F2-4008-A693-37DDA6C6CE2E}">
      <dsp:nvSpPr>
        <dsp:cNvPr id="0" name=""/>
        <dsp:cNvSpPr/>
      </dsp:nvSpPr>
      <dsp:spPr>
        <a:xfrm>
          <a:off x="144605" y="165342"/>
          <a:ext cx="3383197" cy="338319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1863C-92D8-4423-91E0-68070ABE03B2}">
      <dsp:nvSpPr>
        <dsp:cNvPr id="0" name=""/>
        <dsp:cNvSpPr/>
      </dsp:nvSpPr>
      <dsp:spPr>
        <a:xfrm>
          <a:off x="76303" y="115733"/>
          <a:ext cx="3383197" cy="338319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54EF8-F2F3-4D13-BABE-D91734A441BD}">
      <dsp:nvSpPr>
        <dsp:cNvPr id="0" name=""/>
        <dsp:cNvSpPr/>
      </dsp:nvSpPr>
      <dsp:spPr>
        <a:xfrm>
          <a:off x="102456" y="35480"/>
          <a:ext cx="3383197" cy="338319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ABE265-6FB9-4080-A28E-4AE7066CC47D}">
      <dsp:nvSpPr>
        <dsp:cNvPr id="0" name=""/>
        <dsp:cNvSpPr/>
      </dsp:nvSpPr>
      <dsp:spPr>
        <a:xfrm>
          <a:off x="373257" y="221843"/>
          <a:ext cx="3010472" cy="3010472"/>
        </a:xfrm>
        <a:prstGeom prst="pie">
          <a:avLst>
            <a:gd name="adj1" fmla="val 16200000"/>
            <a:gd name="adj2" fmla="val 2052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Renewable Energies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943720" y="727889"/>
        <a:ext cx="967651" cy="645101"/>
      </dsp:txXfrm>
    </dsp:sp>
    <dsp:sp modelId="{371DCA14-CEBE-4B42-A747-4A0C2E6B8900}">
      <dsp:nvSpPr>
        <dsp:cNvPr id="0" name=""/>
        <dsp:cNvSpPr/>
      </dsp:nvSpPr>
      <dsp:spPr>
        <a:xfrm>
          <a:off x="399061" y="302122"/>
          <a:ext cx="3010472" cy="3010472"/>
        </a:xfrm>
        <a:prstGeom prst="pie">
          <a:avLst>
            <a:gd name="adj1" fmla="val 20520000"/>
            <a:gd name="adj2" fmla="val 324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Catalysis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337949" y="1677621"/>
        <a:ext cx="895974" cy="716779"/>
      </dsp:txXfrm>
    </dsp:sp>
    <dsp:sp modelId="{0D90B186-B451-4FC4-BF4C-5A7CCB8EA4F5}">
      <dsp:nvSpPr>
        <dsp:cNvPr id="0" name=""/>
        <dsp:cNvSpPr/>
      </dsp:nvSpPr>
      <dsp:spPr>
        <a:xfrm>
          <a:off x="330967" y="351580"/>
          <a:ext cx="3010472" cy="3010472"/>
        </a:xfrm>
        <a:prstGeom prst="pie">
          <a:avLst>
            <a:gd name="adj1" fmla="val 3240000"/>
            <a:gd name="adj2" fmla="val 7560000"/>
          </a:avLst>
        </a:prstGeom>
        <a:solidFill>
          <a:srgbClr val="C1E1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Earth Science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406136" y="2466078"/>
        <a:ext cx="860135" cy="788457"/>
      </dsp:txXfrm>
    </dsp:sp>
    <dsp:sp modelId="{5E788F97-794F-4B59-8FE9-F394AC93DD4E}">
      <dsp:nvSpPr>
        <dsp:cNvPr id="0" name=""/>
        <dsp:cNvSpPr/>
      </dsp:nvSpPr>
      <dsp:spPr>
        <a:xfrm>
          <a:off x="262873" y="302122"/>
          <a:ext cx="3010472" cy="3010472"/>
        </a:xfrm>
        <a:prstGeom prst="pie">
          <a:avLst>
            <a:gd name="adj1" fmla="val 7560000"/>
            <a:gd name="adj2" fmla="val 1188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General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38484" y="1677621"/>
        <a:ext cx="895974" cy="716779"/>
      </dsp:txXfrm>
    </dsp:sp>
    <dsp:sp modelId="{26C40A8C-17C5-4DDD-9DC6-A4C603313FFE}">
      <dsp:nvSpPr>
        <dsp:cNvPr id="0" name=""/>
        <dsp:cNvSpPr/>
      </dsp:nvSpPr>
      <dsp:spPr>
        <a:xfrm>
          <a:off x="288677" y="221843"/>
          <a:ext cx="3010472" cy="3010472"/>
        </a:xfrm>
        <a:prstGeom prst="pie">
          <a:avLst>
            <a:gd name="adj1" fmla="val 11880000"/>
            <a:gd name="adj2" fmla="val 16200000"/>
          </a:avLst>
        </a:prstGeom>
        <a:solidFill>
          <a:srgbClr val="FF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Polymers, pharma-</a:t>
          </a:r>
          <a:r>
            <a:rPr lang="en-US" sz="1600" kern="1200" dirty="0" err="1" smtClean="0">
              <a:solidFill>
                <a:schemeClr val="tx1"/>
              </a:solidFill>
            </a:rPr>
            <a:t>ceuticals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761035" y="727889"/>
        <a:ext cx="967651" cy="645101"/>
      </dsp:txXfrm>
    </dsp:sp>
    <dsp:sp modelId="{518B9AE3-4802-47B9-99A6-23855E5F8EEF}">
      <dsp:nvSpPr>
        <dsp:cNvPr id="0" name=""/>
        <dsp:cNvSpPr/>
      </dsp:nvSpPr>
      <dsp:spPr>
        <a:xfrm>
          <a:off x="186753" y="35480"/>
          <a:ext cx="3383197" cy="338319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F4143-4F94-4A1D-846D-F24AF6659884}">
      <dsp:nvSpPr>
        <dsp:cNvPr id="0" name=""/>
        <dsp:cNvSpPr/>
      </dsp:nvSpPr>
      <dsp:spPr>
        <a:xfrm>
          <a:off x="212907" y="115733"/>
          <a:ext cx="3383197" cy="338319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884D1-B5F2-4008-A693-37DDA6C6CE2E}">
      <dsp:nvSpPr>
        <dsp:cNvPr id="0" name=""/>
        <dsp:cNvSpPr/>
      </dsp:nvSpPr>
      <dsp:spPr>
        <a:xfrm>
          <a:off x="144605" y="165342"/>
          <a:ext cx="3383197" cy="338319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1863C-92D8-4423-91E0-68070ABE03B2}">
      <dsp:nvSpPr>
        <dsp:cNvPr id="0" name=""/>
        <dsp:cNvSpPr/>
      </dsp:nvSpPr>
      <dsp:spPr>
        <a:xfrm>
          <a:off x="76303" y="115733"/>
          <a:ext cx="3383197" cy="338319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54EF8-F2F3-4D13-BABE-D91734A441BD}">
      <dsp:nvSpPr>
        <dsp:cNvPr id="0" name=""/>
        <dsp:cNvSpPr/>
      </dsp:nvSpPr>
      <dsp:spPr>
        <a:xfrm>
          <a:off x="102456" y="35480"/>
          <a:ext cx="3383197" cy="338319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6242E-4B75-43C7-B142-DCE68E64220C}" type="datetimeFigureOut">
              <a:rPr lang="it-IT" smtClean="0"/>
              <a:pPr/>
              <a:t>22/10/2016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8C7B1-5B33-4C7D-8BA3-97A701A66AC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EAD9A18-0363-40B8-A86C-662857093EE3}" type="datetimeFigureOut">
              <a:rPr lang="en-GB"/>
              <a:pPr>
                <a:defRPr/>
              </a:pPr>
              <a:t>22/10/2016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5BAFAB4-82F5-480E-9945-E84BDBBA2F3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C4007E-E047-4F60-9E97-1D4F97E4B67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-40, 60 </a:t>
            </a:r>
            <a:r>
              <a:rPr lang="en-US" dirty="0" err="1" smtClean="0"/>
              <a:t>deg</a:t>
            </a:r>
            <a:r>
              <a:rPr lang="en-US" baseline="0" dirty="0" smtClean="0"/>
              <a:t> is Bragg angle (sample plane to analyzer crystal)</a:t>
            </a:r>
          </a:p>
          <a:p>
            <a:r>
              <a:rPr lang="en-US" baseline="0" dirty="0" smtClean="0"/>
              <a:t>-total 3He needed: 113 l at standard pressure/temperature or 5.6l at 20 bar</a:t>
            </a:r>
          </a:p>
          <a:p>
            <a:r>
              <a:rPr lang="en-US" baseline="0" dirty="0" smtClean="0"/>
              <a:t>-NPD/PDF for phase identification, crude PDF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C77F5-46FD-4D7F-BCA8-223F2649ABD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775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BAFAB4-82F5-480E-9945-E84BDBBA2F3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BAFAB4-82F5-480E-9945-E84BDBBA2F3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-Lagrange ILL: has B, but not AC</a:t>
            </a:r>
          </a:p>
          <a:p>
            <a:r>
              <a:rPr lang="en-US" dirty="0" smtClean="0"/>
              <a:t>-TOSCA:</a:t>
            </a:r>
            <a:r>
              <a:rPr lang="en-US" baseline="0" dirty="0" smtClean="0"/>
              <a:t> has c but not A+B</a:t>
            </a:r>
          </a:p>
          <a:p>
            <a:r>
              <a:rPr lang="en-US" baseline="0" dirty="0" smtClean="0"/>
              <a:t>-VISION: has B+C not A</a:t>
            </a:r>
          </a:p>
          <a:p>
            <a:r>
              <a:rPr lang="en-US" baseline="0" dirty="0" smtClean="0"/>
              <a:t>VESPA should have all simultaneously</a:t>
            </a: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41144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-Lagrange ILL: has B, but not AC</a:t>
            </a:r>
          </a:p>
          <a:p>
            <a:r>
              <a:rPr lang="en-US" dirty="0" smtClean="0"/>
              <a:t>-TOSCA:</a:t>
            </a:r>
            <a:r>
              <a:rPr lang="en-US" baseline="0" dirty="0" smtClean="0"/>
              <a:t> has c but not A+B</a:t>
            </a:r>
          </a:p>
          <a:p>
            <a:r>
              <a:rPr lang="en-US" baseline="0" dirty="0" smtClean="0"/>
              <a:t>-VISION: has B+C not A</a:t>
            </a:r>
          </a:p>
          <a:p>
            <a:r>
              <a:rPr lang="en-US" baseline="0" dirty="0" smtClean="0"/>
              <a:t>VESPA should have all simultaneously</a:t>
            </a: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41144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-Lagrange ILL: has B, but not AC</a:t>
            </a:r>
          </a:p>
          <a:p>
            <a:r>
              <a:rPr lang="en-US" dirty="0" smtClean="0"/>
              <a:t>-TOSCA:</a:t>
            </a:r>
            <a:r>
              <a:rPr lang="en-US" baseline="0" dirty="0" smtClean="0"/>
              <a:t> has c but not A+B</a:t>
            </a:r>
          </a:p>
          <a:p>
            <a:r>
              <a:rPr lang="en-US" baseline="0" dirty="0" smtClean="0"/>
              <a:t>-VISION: has B+C not A</a:t>
            </a:r>
          </a:p>
          <a:p>
            <a:r>
              <a:rPr lang="en-US" baseline="0" dirty="0" smtClean="0"/>
              <a:t>VESPA should have all simultaneously</a:t>
            </a: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41144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reference for Tosca oversubscription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9053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reference for Tosca oversubscription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9053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C77F5-46FD-4D7F-BCA8-223F2649ABD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557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86E90-5CD6-4A75-96CA-0D5F2E1B29BB}" type="datetime1">
              <a:rPr lang="en-GB" smtClean="0"/>
              <a:pPr>
                <a:defRPr/>
              </a:pPr>
              <a:t>22/10/2016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VESPA Scope Setting Meeting, ESS (SE),   27/10/2016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8558-F451-4949-AF43-D234269FCF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1B76-1B54-4763-A851-9A2037610388}" type="datetime1">
              <a:rPr lang="en-GB" smtClean="0"/>
              <a:pPr>
                <a:defRPr/>
              </a:pPr>
              <a:t>22/10/2016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VESPA Scope Setting Meeting, ESS (SE),   27/10/2016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C9D0-5DB6-4432-9F71-22166D60D86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6A77-5CDB-4723-9780-1677A603FEE4}" type="datetime1">
              <a:rPr lang="en-GB" smtClean="0"/>
              <a:pPr>
                <a:defRPr/>
              </a:pPr>
              <a:t>22/10/2016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VESPA Scope Setting Meeting, ESS (SE),   27/10/2016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EFB86-0CAE-4DB0-8E0A-3DF43BBB2BA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0C1BB0-CC4A-4548-83EC-863DC18B3D2C}" type="datetime1">
              <a:rPr lang="en-GB" smtClean="0"/>
              <a:pPr/>
              <a:t>22/10/2016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C14690-6727-4E58-BB6C-3417A6F632D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1-st VESPA Meeting</a:t>
            </a:r>
            <a:endParaRPr lang="it-IT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03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1DB47-5FBE-46D5-946B-069CE264F6F8}" type="datetime1">
              <a:rPr lang="en-GB" smtClean="0"/>
              <a:pPr>
                <a:defRPr/>
              </a:pPr>
              <a:t>22/10/2016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VESPA Scope Setting Meeting, ESS (SE),   27/10/2016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4A3D-4089-4D2C-8A84-D9C370C66D3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3C404-ADF8-4AEE-800C-CBBC00EF6524}" type="datetime1">
              <a:rPr lang="en-GB" smtClean="0"/>
              <a:pPr>
                <a:defRPr/>
              </a:pPr>
              <a:t>22/10/2016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VESPA Scope Setting Meeting, ESS (SE),   27/10/2016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92A27-5EFB-464C-A57A-36EA6082CC0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1C239-577C-4447-9241-26D8449AE02F}" type="datetime1">
              <a:rPr lang="en-GB" smtClean="0"/>
              <a:pPr>
                <a:defRPr/>
              </a:pPr>
              <a:t>22/10/2016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VESPA Scope Setting Meeting, ESS (SE),   27/10/2016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1B05-6BA9-4D4F-897F-05F59322292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DF4E-3492-4C22-9A84-30022EFFED1D}" type="datetime1">
              <a:rPr lang="en-GB" smtClean="0"/>
              <a:pPr>
                <a:defRPr/>
              </a:pPr>
              <a:t>22/10/2016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VESPA Scope Setting Meeting, ESS (SE),   27/10/2016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4D3E0-C808-466B-AE26-EEC9657EEA8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7AECC-8924-412F-A0A0-CD58DBA1434C}" type="datetime1">
              <a:rPr lang="en-GB" smtClean="0"/>
              <a:pPr>
                <a:defRPr/>
              </a:pPr>
              <a:t>22/10/2016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VESPA Scope Setting Meeting, ESS (SE),   27/10/2016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0540-F4AC-4639-9DD8-79E77CDAFC1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EDD0F-A713-462C-9A1A-4E5C9EE07875}" type="datetime1">
              <a:rPr lang="en-GB" smtClean="0"/>
              <a:pPr>
                <a:defRPr/>
              </a:pPr>
              <a:t>22/10/2016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VESPA Scope Setting Meeting, ESS (SE),   27/10/2016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7BD05-F007-4132-B4ED-A4237261EF1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BDE0-C307-439D-AA05-7E3F1F2526AE}" type="datetime1">
              <a:rPr lang="en-GB" smtClean="0"/>
              <a:pPr>
                <a:defRPr/>
              </a:pPr>
              <a:t>22/10/2016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VESPA Scope Setting Meeting, ESS (SE),   27/10/2016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6F1E1-AA0F-4E3C-BEC8-E25A35870BE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840C-C61A-45BC-BF56-AB83571BDC42}" type="datetime1">
              <a:rPr lang="en-GB" smtClean="0"/>
              <a:pPr>
                <a:defRPr/>
              </a:pPr>
              <a:t>22/10/2016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VESPA Scope Setting Meeting, ESS (SE),   27/10/2016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3E71-D540-48D2-A6EE-A027B966BBF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CDD6E1-065C-4791-AD05-733EE6B234D8}" type="datetime1">
              <a:rPr lang="en-GB" smtClean="0"/>
              <a:pPr>
                <a:defRPr/>
              </a:pPr>
              <a:t>22/10/2016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VESPA Scope Setting Meeting, ESS (SE),   27/10/2016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D22538-CB76-4BAD-ACD5-037684FEF50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3.gif"/><Relationship Id="rId4" Type="http://schemas.openxmlformats.org/officeDocument/2006/relationships/image" Target="../media/image38.jpeg"/><Relationship Id="rId9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ottotitolo 2"/>
          <p:cNvSpPr txBox="1">
            <a:spLocks/>
          </p:cNvSpPr>
          <p:nvPr/>
        </p:nvSpPr>
        <p:spPr bwMode="auto">
          <a:xfrm>
            <a:off x="0" y="6294438"/>
            <a:ext cx="9144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it-IT" altLang="en-US" sz="2200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Sottotitolo 2"/>
          <p:cNvSpPr txBox="1">
            <a:spLocks/>
          </p:cNvSpPr>
          <p:nvPr/>
        </p:nvSpPr>
        <p:spPr bwMode="auto">
          <a:xfrm>
            <a:off x="176212" y="3362337"/>
            <a:ext cx="8713788" cy="11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GB" altLang="en-US" sz="2800" b="1" baseline="30000" dirty="0" smtClean="0">
                <a:solidFill>
                  <a:srgbClr val="006600"/>
                </a:solidFill>
                <a:latin typeface="Arial" pitchFamily="34" charset="0"/>
              </a:rPr>
              <a:t>1</a:t>
            </a:r>
            <a:r>
              <a:rPr lang="en-GB" altLang="en-US" sz="2800" b="1" dirty="0" smtClean="0">
                <a:solidFill>
                  <a:srgbClr val="006600"/>
                </a:solidFill>
                <a:latin typeface="Arial" pitchFamily="34" charset="0"/>
              </a:rPr>
              <a:t>D. </a:t>
            </a:r>
            <a:r>
              <a:rPr lang="en-GB" altLang="en-US" sz="2800" b="1" dirty="0" err="1" smtClean="0">
                <a:solidFill>
                  <a:srgbClr val="006600"/>
                </a:solidFill>
                <a:latin typeface="Arial" pitchFamily="34" charset="0"/>
              </a:rPr>
              <a:t>Colognesi</a:t>
            </a:r>
            <a:r>
              <a:rPr lang="en-GB" altLang="en-US" sz="2800" b="1" dirty="0" smtClean="0">
                <a:solidFill>
                  <a:srgbClr val="006600"/>
                </a:solidFill>
                <a:latin typeface="Arial" pitchFamily="34" charset="0"/>
              </a:rPr>
              <a:t>, </a:t>
            </a:r>
            <a:r>
              <a:rPr lang="en-GB" altLang="en-US" sz="2800" b="1" baseline="30000" dirty="0" smtClean="0">
                <a:solidFill>
                  <a:srgbClr val="006600"/>
                </a:solidFill>
                <a:latin typeface="Arial" pitchFamily="34" charset="0"/>
              </a:rPr>
              <a:t>2,3</a:t>
            </a:r>
            <a:r>
              <a:rPr lang="en-GB" altLang="en-US" sz="2800" b="1" dirty="0" smtClean="0">
                <a:solidFill>
                  <a:srgbClr val="006600"/>
                </a:solidFill>
                <a:latin typeface="Arial" pitchFamily="34" charset="0"/>
              </a:rPr>
              <a:t>L. Di Fresco,</a:t>
            </a:r>
            <a:r>
              <a:rPr lang="en-GB" altLang="en-US" sz="2800" b="1" baseline="30000" dirty="0" smtClean="0">
                <a:solidFill>
                  <a:srgbClr val="006600"/>
                </a:solidFill>
                <a:latin typeface="Arial" pitchFamily="34" charset="0"/>
              </a:rPr>
              <a:t>2</a:t>
            </a:r>
            <a:r>
              <a:rPr lang="en-GB" altLang="en-US" sz="2800" b="1" dirty="0" smtClean="0">
                <a:solidFill>
                  <a:srgbClr val="006600"/>
                </a:solidFill>
                <a:latin typeface="Arial" pitchFamily="34" charset="0"/>
              </a:rPr>
              <a:t>G. </a:t>
            </a:r>
            <a:r>
              <a:rPr lang="en-GB" altLang="en-US" sz="2800" b="1" dirty="0" err="1" smtClean="0">
                <a:solidFill>
                  <a:srgbClr val="006600"/>
                </a:solidFill>
                <a:latin typeface="Arial" pitchFamily="34" charset="0"/>
              </a:rPr>
              <a:t>Gorini</a:t>
            </a:r>
            <a:endParaRPr lang="en-GB" altLang="en-US" sz="2800" b="1" dirty="0" smtClean="0">
              <a:solidFill>
                <a:srgbClr val="006600"/>
              </a:solidFill>
              <a:latin typeface="Arial" pitchFamily="34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GB" altLang="en-US" sz="2800" b="1" baseline="30000" dirty="0" smtClean="0">
                <a:solidFill>
                  <a:srgbClr val="006600"/>
                </a:solidFill>
                <a:latin typeface="Arial" pitchFamily="34" charset="0"/>
              </a:rPr>
              <a:t>4</a:t>
            </a:r>
            <a:r>
              <a:rPr lang="en-GB" altLang="en-US" sz="2800" b="1" dirty="0" smtClean="0">
                <a:solidFill>
                  <a:srgbClr val="006600"/>
                </a:solidFill>
                <a:latin typeface="Arial" pitchFamily="34" charset="0"/>
              </a:rPr>
              <a:t>M. </a:t>
            </a:r>
            <a:r>
              <a:rPr lang="en-GB" altLang="en-US" sz="2800" b="1" dirty="0" err="1" smtClean="0">
                <a:solidFill>
                  <a:srgbClr val="006600"/>
                </a:solidFill>
                <a:latin typeface="Arial" pitchFamily="34" charset="0"/>
              </a:rPr>
              <a:t>Hartl</a:t>
            </a:r>
            <a:r>
              <a:rPr lang="en-GB" altLang="en-US" sz="2800" b="1" dirty="0" smtClean="0">
                <a:solidFill>
                  <a:srgbClr val="006600"/>
                </a:solidFill>
                <a:latin typeface="Arial" pitchFamily="34" charset="0"/>
              </a:rPr>
              <a:t>, </a:t>
            </a:r>
            <a:r>
              <a:rPr lang="en-GB" altLang="en-US" sz="2800" b="1" baseline="30000" dirty="0" smtClean="0">
                <a:solidFill>
                  <a:srgbClr val="006600"/>
                </a:solidFill>
                <a:latin typeface="Arial" pitchFamily="34" charset="0"/>
              </a:rPr>
              <a:t>5</a:t>
            </a:r>
            <a:r>
              <a:rPr lang="en-GB" altLang="en-US" sz="2800" b="1" dirty="0" smtClean="0">
                <a:solidFill>
                  <a:srgbClr val="006600"/>
                </a:solidFill>
                <a:latin typeface="Arial" pitchFamily="34" charset="0"/>
              </a:rPr>
              <a:t>R. </a:t>
            </a:r>
            <a:r>
              <a:rPr lang="en-GB" altLang="en-US" sz="2800" b="1" dirty="0" err="1" smtClean="0">
                <a:solidFill>
                  <a:srgbClr val="006600"/>
                </a:solidFill>
                <a:latin typeface="Arial" pitchFamily="34" charset="0"/>
              </a:rPr>
              <a:t>Senesi</a:t>
            </a:r>
            <a:endParaRPr lang="en-GB" altLang="en-US" sz="2800" b="1" baseline="30000" dirty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18436" name="Titolo 1"/>
          <p:cNvSpPr txBox="1">
            <a:spLocks/>
          </p:cNvSpPr>
          <p:nvPr/>
        </p:nvSpPr>
        <p:spPr bwMode="auto">
          <a:xfrm>
            <a:off x="705760" y="358771"/>
            <a:ext cx="7396839" cy="313372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000" b="1" dirty="0">
                <a:solidFill>
                  <a:srgbClr val="006600"/>
                </a:solidFill>
                <a:latin typeface="Arial" pitchFamily="34" charset="0"/>
              </a:rPr>
              <a:t>VESPA</a:t>
            </a:r>
            <a:r>
              <a:rPr lang="en-GB" sz="4000" dirty="0">
                <a:solidFill>
                  <a:srgbClr val="006600"/>
                </a:solidFill>
                <a:latin typeface="Arial" pitchFamily="34" charset="0"/>
              </a:rPr>
              <a:t>:</a:t>
            </a:r>
            <a:r>
              <a:rPr lang="en-GB" sz="4000" i="1" dirty="0">
                <a:latin typeface="Arial" pitchFamily="34" charset="0"/>
              </a:rPr>
              <a:t> </a:t>
            </a:r>
            <a:r>
              <a:rPr lang="en-GB" sz="4000" b="1" dirty="0" err="1">
                <a:solidFill>
                  <a:srgbClr val="006600"/>
                </a:solidFill>
                <a:latin typeface="Arial" pitchFamily="34" charset="0"/>
              </a:rPr>
              <a:t>V</a:t>
            </a:r>
            <a:r>
              <a:rPr lang="en-GB" sz="4000" dirty="0" err="1">
                <a:latin typeface="Arial" pitchFamily="34" charset="0"/>
              </a:rPr>
              <a:t>ibrational</a:t>
            </a:r>
            <a:r>
              <a:rPr lang="en-GB" sz="4000" dirty="0">
                <a:latin typeface="Arial" pitchFamily="34" charset="0"/>
              </a:rPr>
              <a:t> </a:t>
            </a:r>
          </a:p>
          <a:p>
            <a:pPr algn="ctr"/>
            <a:r>
              <a:rPr lang="en-GB" sz="4000" b="1" dirty="0">
                <a:solidFill>
                  <a:srgbClr val="006600"/>
                </a:solidFill>
                <a:latin typeface="Arial" pitchFamily="34" charset="0"/>
              </a:rPr>
              <a:t>E</a:t>
            </a:r>
            <a:r>
              <a:rPr lang="en-GB" sz="4000" dirty="0">
                <a:latin typeface="Arial" pitchFamily="34" charset="0"/>
              </a:rPr>
              <a:t>xcitation </a:t>
            </a:r>
            <a:r>
              <a:rPr lang="en-GB" sz="4000" b="1" dirty="0">
                <a:solidFill>
                  <a:srgbClr val="006600"/>
                </a:solidFill>
                <a:latin typeface="Arial" pitchFamily="34" charset="0"/>
              </a:rPr>
              <a:t>S</a:t>
            </a:r>
            <a:r>
              <a:rPr lang="en-GB" sz="4000" dirty="0">
                <a:latin typeface="Arial" pitchFamily="34" charset="0"/>
              </a:rPr>
              <a:t>pectroscopy with </a:t>
            </a:r>
            <a:endParaRPr lang="en-GB" sz="4000" dirty="0" smtClean="0">
              <a:latin typeface="Arial" pitchFamily="34" charset="0"/>
            </a:endParaRPr>
          </a:p>
          <a:p>
            <a:pPr algn="ctr"/>
            <a:r>
              <a:rPr lang="en-GB" sz="4000" b="1" dirty="0" err="1" smtClean="0">
                <a:solidFill>
                  <a:srgbClr val="006600"/>
                </a:solidFill>
                <a:latin typeface="Arial" pitchFamily="34" charset="0"/>
              </a:rPr>
              <a:t>P</a:t>
            </a:r>
            <a:r>
              <a:rPr lang="en-GB" sz="4000" dirty="0" err="1" smtClean="0">
                <a:latin typeface="Arial" pitchFamily="34" charset="0"/>
              </a:rPr>
              <a:t>yrolytic</a:t>
            </a:r>
            <a:r>
              <a:rPr lang="en-GB" sz="4000" dirty="0" smtClean="0">
                <a:latin typeface="Arial" pitchFamily="34" charset="0"/>
              </a:rPr>
              <a:t>-graphite </a:t>
            </a:r>
            <a:r>
              <a:rPr lang="en-GB" sz="4000" b="1" dirty="0" smtClean="0">
                <a:solidFill>
                  <a:srgbClr val="006600"/>
                </a:solidFill>
                <a:latin typeface="Arial" pitchFamily="34" charset="0"/>
              </a:rPr>
              <a:t>A</a:t>
            </a:r>
            <a:r>
              <a:rPr lang="en-GB" sz="4000" dirty="0" smtClean="0">
                <a:latin typeface="Arial" pitchFamily="34" charset="0"/>
              </a:rPr>
              <a:t>nalysers</a:t>
            </a:r>
          </a:p>
          <a:p>
            <a:pPr algn="ctr"/>
            <a:endParaRPr lang="en-GB" sz="1500" dirty="0" smtClean="0">
              <a:latin typeface="Arial" pitchFamily="34" charset="0"/>
            </a:endParaRPr>
          </a:p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Arial" pitchFamily="34" charset="0"/>
              </a:rPr>
              <a:t>(A: Science Case &amp; Resultant High-level Requirements)</a:t>
            </a:r>
            <a:endParaRPr lang="en-GB" sz="2800" b="1" dirty="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18440" name="Group 1"/>
          <p:cNvGrpSpPr>
            <a:grpSpLocks/>
          </p:cNvGrpSpPr>
          <p:nvPr/>
        </p:nvGrpSpPr>
        <p:grpSpPr bwMode="auto">
          <a:xfrm>
            <a:off x="71438" y="41275"/>
            <a:ext cx="1868487" cy="842963"/>
            <a:chOff x="71576" y="5945625"/>
            <a:chExt cx="1869024" cy="842952"/>
          </a:xfrm>
        </p:grpSpPr>
        <p:pic>
          <p:nvPicPr>
            <p:cNvPr id="18444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3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5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sp>
        <p:nvSpPr>
          <p:cNvPr id="30" name="Sottotitolo 2"/>
          <p:cNvSpPr txBox="1">
            <a:spLocks/>
          </p:cNvSpPr>
          <p:nvPr/>
        </p:nvSpPr>
        <p:spPr>
          <a:xfrm>
            <a:off x="2019301" y="4565822"/>
            <a:ext cx="5524499" cy="1695277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342900" algn="just" fontAlgn="auto">
              <a:spcAft>
                <a:spcPts val="0"/>
              </a:spcAft>
              <a:defRPr/>
            </a:pPr>
            <a:r>
              <a:rPr lang="en-GB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 ISC-CNR, Sesto </a:t>
            </a:r>
            <a:r>
              <a:rPr lang="en-GB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F.no</a:t>
            </a:r>
            <a:r>
              <a:rPr lang="en-GB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(FI), Italy;</a:t>
            </a:r>
          </a:p>
          <a:p>
            <a:pPr marL="0" lvl="1" indent="-342900" algn="just" fontAlgn="auto">
              <a:spcAft>
                <a:spcPts val="0"/>
              </a:spcAft>
              <a:defRPr/>
            </a:pPr>
            <a:r>
              <a:rPr lang="en-GB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Un. Milano-</a:t>
            </a:r>
            <a:r>
              <a:rPr lang="en-GB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Bicocca</a:t>
            </a:r>
            <a:r>
              <a:rPr lang="en-GB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Milan, Italy; </a:t>
            </a:r>
          </a:p>
          <a:p>
            <a:pPr marL="0" lvl="1" indent="-342900" algn="just" fontAlgn="auto">
              <a:spcAft>
                <a:spcPts val="0"/>
              </a:spcAft>
              <a:defRPr/>
            </a:pPr>
            <a:r>
              <a:rPr lang="en-GB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3) STFC, RAL, Harwell Ox., UK;</a:t>
            </a:r>
          </a:p>
          <a:p>
            <a:pPr marL="0" lvl="1" indent="-342900" algn="just" fontAlgn="auto">
              <a:spcAft>
                <a:spcPts val="0"/>
              </a:spcAft>
              <a:defRPr/>
            </a:pPr>
            <a:r>
              <a:rPr lang="en-GB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4) European </a:t>
            </a:r>
            <a:r>
              <a:rPr lang="en-GB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Spallation</a:t>
            </a:r>
            <a:r>
              <a:rPr lang="en-GB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Source, Lund, Sweden;</a:t>
            </a:r>
          </a:p>
          <a:p>
            <a:pPr marL="0" lvl="1" indent="-342900" algn="just" fontAlgn="auto">
              <a:spcAft>
                <a:spcPts val="0"/>
              </a:spcAft>
              <a:defRPr/>
            </a:pPr>
            <a:r>
              <a:rPr lang="en-GB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5) Un. Roma-Tor </a:t>
            </a:r>
            <a:r>
              <a:rPr lang="en-GB" sz="1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Vergata</a:t>
            </a:r>
            <a:r>
              <a:rPr lang="en-GB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Rome, Italy.</a:t>
            </a: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DF614-E087-41BE-8310-F61FAAEF7B4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22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67695" y="5786954"/>
            <a:ext cx="1735624" cy="1074601"/>
          </a:xfrm>
          <a:prstGeom prst="rect">
            <a:avLst/>
          </a:prstGeom>
        </p:spPr>
      </p:pic>
      <p:pic>
        <p:nvPicPr>
          <p:cNvPr id="15" name="Immagine 14" descr="stfc_isi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859" y="88900"/>
            <a:ext cx="2564541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2485802" y="1483744"/>
            <a:ext cx="3672408" cy="3583896"/>
            <a:chOff x="2485802" y="1483744"/>
            <a:chExt cx="3672408" cy="3583896"/>
          </a:xfrm>
        </p:grpSpPr>
        <p:graphicFrame>
          <p:nvGraphicFramePr>
            <p:cNvPr id="6" name="Diagram 5"/>
            <p:cNvGraphicFramePr/>
            <p:nvPr>
              <p:extLst/>
            </p:nvPr>
          </p:nvGraphicFramePr>
          <p:xfrm>
            <a:off x="2485802" y="1483744"/>
            <a:ext cx="3672408" cy="3583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Oval 2"/>
            <p:cNvSpPr/>
            <p:nvPr/>
          </p:nvSpPr>
          <p:spPr>
            <a:xfrm>
              <a:off x="3954198" y="2843561"/>
              <a:ext cx="863129" cy="8412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H, 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CO</a:t>
              </a:r>
              <a:r>
                <a:rPr lang="en-US" sz="1600" b="1" baseline="-25000" dirty="0" err="1" smtClean="0">
                  <a:solidFill>
                    <a:schemeClr val="tx1"/>
                  </a:solidFill>
                </a:rPr>
                <a:t>x</a:t>
              </a:r>
              <a:r>
                <a:rPr lang="en-US" sz="1600" b="1" dirty="0" err="1" smtClean="0">
                  <a:solidFill>
                    <a:schemeClr val="tx1"/>
                  </a:solidFill>
                </a:rPr>
                <a:t>,NO</a:t>
              </a:r>
              <a:r>
                <a:rPr lang="en-US" sz="1600" b="1" baseline="-25000" dirty="0" err="1" smtClean="0">
                  <a:solidFill>
                    <a:schemeClr val="tx1"/>
                  </a:solidFill>
                </a:rPr>
                <a:t>x</a:t>
              </a:r>
              <a:endParaRPr lang="en-US" sz="160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42"/>
          <p:cNvGrpSpPr/>
          <p:nvPr/>
        </p:nvGrpSpPr>
        <p:grpSpPr>
          <a:xfrm>
            <a:off x="5652120" y="3089986"/>
            <a:ext cx="3224316" cy="924370"/>
            <a:chOff x="5652120" y="3089986"/>
            <a:chExt cx="3224316" cy="924370"/>
          </a:xfrm>
        </p:grpSpPr>
        <p:sp>
          <p:nvSpPr>
            <p:cNvPr id="9" name="TextBox 8"/>
            <p:cNvSpPr txBox="1"/>
            <p:nvPr/>
          </p:nvSpPr>
          <p:spPr>
            <a:xfrm>
              <a:off x="5743975" y="3089986"/>
              <a:ext cx="31324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Applied, industrial catalysis 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24128" y="3387310"/>
              <a:ext cx="2951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Molecules in confinement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52120" y="3645024"/>
              <a:ext cx="1499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H-spillover</a:t>
              </a:r>
              <a:endParaRPr lang="en-US" b="1" dirty="0"/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-19194" y="1570411"/>
            <a:ext cx="3795571" cy="994493"/>
            <a:chOff x="108405" y="1465160"/>
            <a:chExt cx="3795571" cy="994493"/>
          </a:xfrm>
        </p:grpSpPr>
        <p:grpSp>
          <p:nvGrpSpPr>
            <p:cNvPr id="8" name="Group 45"/>
            <p:cNvGrpSpPr/>
            <p:nvPr/>
          </p:nvGrpSpPr>
          <p:grpSpPr>
            <a:xfrm>
              <a:off x="108405" y="1465160"/>
              <a:ext cx="3540373" cy="994493"/>
              <a:chOff x="108405" y="1465160"/>
              <a:chExt cx="3540373" cy="994493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755576" y="1465160"/>
                <a:ext cx="2893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 smtClean="0"/>
                  <a:t>High-performance polymers</a:t>
                </a:r>
                <a:endParaRPr lang="en-US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95536" y="1763524"/>
                <a:ext cx="2893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 err="1" smtClean="0"/>
                  <a:t>Bioprotectants</a:t>
                </a:r>
                <a:endParaRPr lang="en-US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8405" y="2090321"/>
                <a:ext cx="2893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 smtClean="0"/>
                  <a:t>Amino-acids</a:t>
                </a:r>
                <a:endParaRPr lang="en-US" b="1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648778" y="1649826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75856" y="1844824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7824" y="2143889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</p:grpSp>
      <p:grpSp>
        <p:nvGrpSpPr>
          <p:cNvPr id="14" name="Group 46"/>
          <p:cNvGrpSpPr/>
          <p:nvPr/>
        </p:nvGrpSpPr>
        <p:grpSpPr>
          <a:xfrm>
            <a:off x="395536" y="3275692"/>
            <a:ext cx="2775478" cy="1163502"/>
            <a:chOff x="395536" y="3275692"/>
            <a:chExt cx="2775478" cy="1163502"/>
          </a:xfrm>
        </p:grpSpPr>
        <p:sp>
          <p:nvSpPr>
            <p:cNvPr id="13" name="TextBox 12"/>
            <p:cNvSpPr txBox="1"/>
            <p:nvPr/>
          </p:nvSpPr>
          <p:spPr>
            <a:xfrm>
              <a:off x="1130969" y="4069862"/>
              <a:ext cx="1878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Water in minerals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5536" y="3275692"/>
              <a:ext cx="2318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DFT-benchmarking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5576" y="3700054"/>
              <a:ext cx="204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Short H-bonding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0618" y="3339118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71800" y="3717032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15816" y="4021832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</p:grpSp>
      <p:grpSp>
        <p:nvGrpSpPr>
          <p:cNvPr id="15" name="Group 48"/>
          <p:cNvGrpSpPr/>
          <p:nvPr/>
        </p:nvGrpSpPr>
        <p:grpSpPr>
          <a:xfrm>
            <a:off x="2773179" y="4588683"/>
            <a:ext cx="4496305" cy="854800"/>
            <a:chOff x="2773179" y="4588683"/>
            <a:chExt cx="4496305" cy="854800"/>
          </a:xfrm>
        </p:grpSpPr>
        <p:sp>
          <p:nvSpPr>
            <p:cNvPr id="24" name="TextBox 23"/>
            <p:cNvSpPr txBox="1"/>
            <p:nvPr/>
          </p:nvSpPr>
          <p:spPr>
            <a:xfrm>
              <a:off x="2773179" y="4653136"/>
              <a:ext cx="107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Fracking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48778" y="4588683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49759" y="4588683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24379" y="4671475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45182" y="4669882"/>
              <a:ext cx="2324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 sequestration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92600" y="4797152"/>
              <a:ext cx="13400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Waste repositories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395705" y="854824"/>
            <a:ext cx="6308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lang="en-GB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20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en-GB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eutron </a:t>
            </a:r>
            <a:r>
              <a:rPr lang="en-GB" sz="20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GB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ibrational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20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GB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pectroscopy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GB" sz="20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 D</a:t>
            </a:r>
            <a:r>
              <a:rPr lang="en-GB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iffraction)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173872" y="53666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6" name="Group 4"/>
          <p:cNvGrpSpPr/>
          <p:nvPr/>
        </p:nvGrpSpPr>
        <p:grpSpPr>
          <a:xfrm>
            <a:off x="173525" y="1649826"/>
            <a:ext cx="7856893" cy="3723390"/>
            <a:chOff x="173525" y="1649826"/>
            <a:chExt cx="7856893" cy="3723390"/>
          </a:xfrm>
        </p:grpSpPr>
        <p:grpSp>
          <p:nvGrpSpPr>
            <p:cNvPr id="17" name="Group 44"/>
            <p:cNvGrpSpPr/>
            <p:nvPr/>
          </p:nvGrpSpPr>
          <p:grpSpPr>
            <a:xfrm>
              <a:off x="4749759" y="1649826"/>
              <a:ext cx="3280659" cy="945396"/>
              <a:chOff x="4749759" y="1649826"/>
              <a:chExt cx="3280659" cy="94539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498506" y="2225890"/>
                <a:ext cx="2531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Photolysis /solar cells</a:t>
                </a:r>
                <a:endParaRPr lang="en-US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32653" y="1937858"/>
                <a:ext cx="2120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Battery materials</a:t>
                </a:r>
                <a:endParaRPr lang="en-U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749759" y="1649826"/>
                <a:ext cx="2257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 </a:t>
                </a:r>
                <a:r>
                  <a:rPr lang="en-US" b="1" dirty="0" smtClean="0"/>
                  <a:t>Hydrogen storage</a:t>
                </a:r>
                <a:endParaRPr lang="en-US" b="1" dirty="0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73525" y="500388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Science</a:t>
              </a:r>
              <a:endParaRPr lang="en-US" b="1" u="sng" dirty="0"/>
            </a:p>
          </p:txBody>
        </p:sp>
      </p:grpSp>
      <p:sp>
        <p:nvSpPr>
          <p:cNvPr id="74" name="Titolo 1"/>
          <p:cNvSpPr txBox="1">
            <a:spLocks/>
          </p:cNvSpPr>
          <p:nvPr/>
        </p:nvSpPr>
        <p:spPr>
          <a:xfrm>
            <a:off x="0" y="44624"/>
            <a:ext cx="9144000" cy="72008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1.2</a:t>
            </a:r>
            <a:r>
              <a:rPr lang="en-GB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esearch areas</a:t>
            </a:r>
            <a:endParaRPr kumimoji="0" lang="en-GB" sz="32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2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3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44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8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46" name="Immagine 45" descr="stfc_isi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41359" y="6235700"/>
            <a:ext cx="2564541" cy="584200"/>
          </a:xfrm>
          <a:prstGeom prst="rect">
            <a:avLst/>
          </a:prstGeom>
        </p:spPr>
      </p:pic>
      <p:pic>
        <p:nvPicPr>
          <p:cNvPr id="47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59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2485802" y="1483744"/>
            <a:ext cx="3672408" cy="3583896"/>
            <a:chOff x="2485802" y="1483744"/>
            <a:chExt cx="3672408" cy="3583896"/>
          </a:xfrm>
        </p:grpSpPr>
        <p:graphicFrame>
          <p:nvGraphicFramePr>
            <p:cNvPr id="6" name="Diagram 5"/>
            <p:cNvGraphicFramePr/>
            <p:nvPr>
              <p:extLst/>
            </p:nvPr>
          </p:nvGraphicFramePr>
          <p:xfrm>
            <a:off x="2485802" y="1483744"/>
            <a:ext cx="3672408" cy="3583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Oval 2"/>
            <p:cNvSpPr/>
            <p:nvPr/>
          </p:nvSpPr>
          <p:spPr>
            <a:xfrm>
              <a:off x="3954198" y="2864511"/>
              <a:ext cx="795561" cy="82028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H,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</a:t>
              </a:r>
              <a:r>
                <a:rPr lang="en-US" sz="1200" baseline="-25000" dirty="0" err="1" smtClean="0">
                  <a:solidFill>
                    <a:schemeClr val="tx1"/>
                  </a:solidFill>
                </a:rPr>
                <a:t>x</a:t>
              </a:r>
              <a:r>
                <a:rPr lang="en-US" sz="1200" dirty="0" smtClean="0">
                  <a:solidFill>
                    <a:schemeClr val="tx1"/>
                  </a:solidFill>
                </a:rPr>
                <a:t>/NO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x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42"/>
          <p:cNvGrpSpPr/>
          <p:nvPr/>
        </p:nvGrpSpPr>
        <p:grpSpPr>
          <a:xfrm>
            <a:off x="5652120" y="3089986"/>
            <a:ext cx="3156797" cy="924370"/>
            <a:chOff x="5652120" y="3089986"/>
            <a:chExt cx="3156797" cy="924370"/>
          </a:xfrm>
        </p:grpSpPr>
        <p:sp>
          <p:nvSpPr>
            <p:cNvPr id="9" name="TextBox 8"/>
            <p:cNvSpPr txBox="1"/>
            <p:nvPr/>
          </p:nvSpPr>
          <p:spPr>
            <a:xfrm>
              <a:off x="5743975" y="3089986"/>
              <a:ext cx="3064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Applied, industrial catalysis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24128" y="3387310"/>
              <a:ext cx="2914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Molecules in confinement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52120" y="3645024"/>
              <a:ext cx="1476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H-spillover</a:t>
              </a:r>
              <a:endParaRPr lang="en-US" dirty="0"/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-19194" y="1570411"/>
            <a:ext cx="3795571" cy="994493"/>
            <a:chOff x="108405" y="1465160"/>
            <a:chExt cx="3795571" cy="994493"/>
          </a:xfrm>
        </p:grpSpPr>
        <p:grpSp>
          <p:nvGrpSpPr>
            <p:cNvPr id="8" name="Group 45"/>
            <p:cNvGrpSpPr/>
            <p:nvPr/>
          </p:nvGrpSpPr>
          <p:grpSpPr>
            <a:xfrm>
              <a:off x="108405" y="1465160"/>
              <a:ext cx="3540373" cy="994493"/>
              <a:chOff x="108405" y="1465160"/>
              <a:chExt cx="3540373" cy="994493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755576" y="1465160"/>
                <a:ext cx="2893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High-performance polymers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95536" y="1763524"/>
                <a:ext cx="2893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err="1" smtClean="0"/>
                  <a:t>Bioprotectants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8405" y="2090321"/>
                <a:ext cx="2893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Amino-acids</a:t>
                </a:r>
                <a:endParaRPr lang="en-US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648778" y="1649826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75856" y="1844824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7824" y="2143889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</p:grpSp>
      <p:grpSp>
        <p:nvGrpSpPr>
          <p:cNvPr id="14" name="Group 46"/>
          <p:cNvGrpSpPr/>
          <p:nvPr/>
        </p:nvGrpSpPr>
        <p:grpSpPr>
          <a:xfrm>
            <a:off x="395536" y="3275692"/>
            <a:ext cx="2775478" cy="1163502"/>
            <a:chOff x="395536" y="3275692"/>
            <a:chExt cx="2775478" cy="1163502"/>
          </a:xfrm>
        </p:grpSpPr>
        <p:sp>
          <p:nvSpPr>
            <p:cNvPr id="13" name="TextBox 12"/>
            <p:cNvSpPr txBox="1"/>
            <p:nvPr/>
          </p:nvSpPr>
          <p:spPr>
            <a:xfrm>
              <a:off x="1130969" y="4069862"/>
              <a:ext cx="1856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Water in minerals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5536" y="3275692"/>
              <a:ext cx="2318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DFT-benchmarking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5576" y="3700054"/>
              <a:ext cx="204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Short H-bonding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0618" y="3339118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71800" y="3717032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15816" y="4021832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</p:grpSp>
      <p:grpSp>
        <p:nvGrpSpPr>
          <p:cNvPr id="17" name="Group 48"/>
          <p:cNvGrpSpPr/>
          <p:nvPr/>
        </p:nvGrpSpPr>
        <p:grpSpPr>
          <a:xfrm>
            <a:off x="2773179" y="4588683"/>
            <a:ext cx="4496305" cy="854800"/>
            <a:chOff x="2773179" y="4588683"/>
            <a:chExt cx="4496305" cy="854800"/>
          </a:xfrm>
        </p:grpSpPr>
        <p:sp>
          <p:nvSpPr>
            <p:cNvPr id="24" name="TextBox 23"/>
            <p:cNvSpPr txBox="1"/>
            <p:nvPr/>
          </p:nvSpPr>
          <p:spPr>
            <a:xfrm>
              <a:off x="2773179" y="4653136"/>
              <a:ext cx="107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Fracking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48778" y="4588683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49759" y="4588683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24379" y="4671475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45182" y="4669882"/>
              <a:ext cx="2324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sequestration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92600" y="4797152"/>
              <a:ext cx="13400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Waste repositories</a:t>
              </a:r>
            </a:p>
          </p:txBody>
        </p:sp>
      </p:grpSp>
      <p:grpSp>
        <p:nvGrpSpPr>
          <p:cNvPr id="19" name="Group 59"/>
          <p:cNvGrpSpPr/>
          <p:nvPr/>
        </p:nvGrpSpPr>
        <p:grpSpPr>
          <a:xfrm>
            <a:off x="-41620" y="1937590"/>
            <a:ext cx="9206017" cy="2675520"/>
            <a:chOff x="-41620" y="1937590"/>
            <a:chExt cx="9206017" cy="2675520"/>
          </a:xfrm>
        </p:grpSpPr>
        <p:sp>
          <p:nvSpPr>
            <p:cNvPr id="53" name="TextBox 52"/>
            <p:cNvSpPr txBox="1"/>
            <p:nvPr/>
          </p:nvSpPr>
          <p:spPr>
            <a:xfrm>
              <a:off x="7491951" y="1937590"/>
              <a:ext cx="1672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*</a:t>
              </a:r>
              <a:r>
                <a:rPr lang="en-US" b="1" dirty="0" err="1" smtClean="0">
                  <a:solidFill>
                    <a:srgbClr val="0070C0"/>
                  </a:solidFill>
                </a:rPr>
                <a:t>photocatalysis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41628" y="4243778"/>
              <a:ext cx="1672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*</a:t>
              </a:r>
              <a:r>
                <a:rPr lang="en-US" b="1" dirty="0" err="1" smtClean="0">
                  <a:solidFill>
                    <a:srgbClr val="0070C0"/>
                  </a:solidFill>
                </a:rPr>
                <a:t>photocatalysis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41620" y="2175708"/>
              <a:ext cx="1672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*</a:t>
              </a:r>
              <a:r>
                <a:rPr lang="en-US" b="1" dirty="0" err="1" smtClean="0">
                  <a:solidFill>
                    <a:srgbClr val="0070C0"/>
                  </a:solidFill>
                </a:rPr>
                <a:t>photocatalysis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Group 7"/>
          <p:cNvGrpSpPr/>
          <p:nvPr/>
        </p:nvGrpSpPr>
        <p:grpSpPr>
          <a:xfrm>
            <a:off x="3056953" y="1457375"/>
            <a:ext cx="6171528" cy="4561676"/>
            <a:chOff x="3056953" y="1457375"/>
            <a:chExt cx="6171528" cy="4561676"/>
          </a:xfrm>
        </p:grpSpPr>
        <p:grpSp>
          <p:nvGrpSpPr>
            <p:cNvPr id="21" name="Group 60"/>
            <p:cNvGrpSpPr/>
            <p:nvPr/>
          </p:nvGrpSpPr>
          <p:grpSpPr>
            <a:xfrm>
              <a:off x="3056953" y="3684793"/>
              <a:ext cx="6171528" cy="2334258"/>
              <a:chOff x="3056953" y="3684793"/>
              <a:chExt cx="6171528" cy="2334258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056953" y="5649719"/>
                <a:ext cx="13685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*gas loading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056668" y="3684793"/>
                <a:ext cx="21718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*gas loading, reactor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7399505" y="1457375"/>
              <a:ext cx="1368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*gas loading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4" name="Group 13"/>
          <p:cNvGrpSpPr/>
          <p:nvPr/>
        </p:nvGrpSpPr>
        <p:grpSpPr>
          <a:xfrm>
            <a:off x="4511943" y="1690058"/>
            <a:ext cx="4516077" cy="4052490"/>
            <a:chOff x="4511943" y="1690058"/>
            <a:chExt cx="4516077" cy="4052490"/>
          </a:xfrm>
        </p:grpSpPr>
        <p:grpSp>
          <p:nvGrpSpPr>
            <p:cNvPr id="39" name="Group 61"/>
            <p:cNvGrpSpPr/>
            <p:nvPr/>
          </p:nvGrpSpPr>
          <p:grpSpPr>
            <a:xfrm>
              <a:off x="7219790" y="1690058"/>
              <a:ext cx="1808230" cy="2642592"/>
              <a:chOff x="7219790" y="1690058"/>
              <a:chExt cx="1808230" cy="264259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7219790" y="3963318"/>
                <a:ext cx="1441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*gas analysis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586600" y="1690058"/>
                <a:ext cx="1441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*gas analysis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4511943" y="5373216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*gas analysis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2" name="Group 16"/>
          <p:cNvGrpSpPr/>
          <p:nvPr/>
        </p:nvGrpSpPr>
        <p:grpSpPr>
          <a:xfrm>
            <a:off x="7297619" y="2420888"/>
            <a:ext cx="1847259" cy="2457564"/>
            <a:chOff x="7297619" y="2420888"/>
            <a:chExt cx="1847259" cy="2457564"/>
          </a:xfrm>
        </p:grpSpPr>
        <p:sp>
          <p:nvSpPr>
            <p:cNvPr id="52" name="TextBox 51"/>
            <p:cNvSpPr txBox="1"/>
            <p:nvPr/>
          </p:nvSpPr>
          <p:spPr>
            <a:xfrm>
              <a:off x="7602212" y="2420888"/>
              <a:ext cx="1542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*electrical cell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297619" y="4509120"/>
              <a:ext cx="1542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*electrical cell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685631" y="776767"/>
            <a:ext cx="585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lang="en-GB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2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eutron </a:t>
            </a:r>
            <a:r>
              <a:rPr lang="en-GB" sz="2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ibrational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2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pectroscopy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GB" sz="2000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 D</a:t>
            </a:r>
            <a:r>
              <a:rPr lang="en-GB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iffraction)</a:t>
            </a:r>
            <a:endParaRPr lang="en-US" sz="2000" dirty="0"/>
          </a:p>
        </p:txBody>
      </p:sp>
      <p:grpSp>
        <p:nvGrpSpPr>
          <p:cNvPr id="43" name="Group 19"/>
          <p:cNvGrpSpPr/>
          <p:nvPr/>
        </p:nvGrpSpPr>
        <p:grpSpPr>
          <a:xfrm>
            <a:off x="48197" y="1237332"/>
            <a:ext cx="8777647" cy="4498623"/>
            <a:chOff x="48197" y="1237332"/>
            <a:chExt cx="8777647" cy="4498623"/>
          </a:xfrm>
        </p:grpSpPr>
        <p:grpSp>
          <p:nvGrpSpPr>
            <p:cNvPr id="44" name="Group 58"/>
            <p:cNvGrpSpPr/>
            <p:nvPr/>
          </p:nvGrpSpPr>
          <p:grpSpPr>
            <a:xfrm>
              <a:off x="48197" y="1237332"/>
              <a:ext cx="8777647" cy="4498623"/>
              <a:chOff x="48197" y="1237332"/>
              <a:chExt cx="8777647" cy="449862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987824" y="5366623"/>
                <a:ext cx="1601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*high-pressure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224444" y="1237332"/>
                <a:ext cx="1601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*high-pressure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8197" y="1898398"/>
                <a:ext cx="1601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*high-pressure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73872" y="5366623"/>
              <a:ext cx="1467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*  </a:t>
              </a:r>
              <a:r>
                <a:rPr lang="en-US" b="1" dirty="0" smtClean="0">
                  <a:solidFill>
                    <a:srgbClr val="006699"/>
                  </a:solidFill>
                </a:rPr>
                <a:t>T</a:t>
              </a:r>
              <a:r>
                <a:rPr lang="en-US" b="1" dirty="0" smtClean="0">
                  <a:solidFill>
                    <a:srgbClr val="0070C0"/>
                  </a:solidFill>
                </a:rPr>
                <a:t>echniques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5" name="Group 4"/>
          <p:cNvGrpSpPr/>
          <p:nvPr/>
        </p:nvGrpSpPr>
        <p:grpSpPr>
          <a:xfrm>
            <a:off x="173525" y="1649826"/>
            <a:ext cx="7856893" cy="3723390"/>
            <a:chOff x="173525" y="1649826"/>
            <a:chExt cx="7856893" cy="3723390"/>
          </a:xfrm>
        </p:grpSpPr>
        <p:grpSp>
          <p:nvGrpSpPr>
            <p:cNvPr id="46" name="Group 44"/>
            <p:cNvGrpSpPr/>
            <p:nvPr/>
          </p:nvGrpSpPr>
          <p:grpSpPr>
            <a:xfrm>
              <a:off x="4749759" y="1649826"/>
              <a:ext cx="3280659" cy="945396"/>
              <a:chOff x="4749759" y="1649826"/>
              <a:chExt cx="3280659" cy="94539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498506" y="2225890"/>
                <a:ext cx="2531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Photolysis /solar cells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32653" y="1937858"/>
                <a:ext cx="2077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Battery materials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749759" y="1649826"/>
                <a:ext cx="22343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 Hydrogen storage</a:t>
                </a:r>
                <a:endParaRPr lang="en-US" dirty="0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73525" y="5003884"/>
              <a:ext cx="1180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Science</a:t>
              </a:r>
              <a:endParaRPr lang="en-US" u="sng" dirty="0"/>
            </a:p>
          </p:txBody>
        </p:sp>
      </p:grpSp>
      <p:sp>
        <p:nvSpPr>
          <p:cNvPr id="62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3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64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8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66" name="Immagine 65" descr="stfc_isi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859" y="88900"/>
            <a:ext cx="2564541" cy="584200"/>
          </a:xfrm>
          <a:prstGeom prst="rect">
            <a:avLst/>
          </a:prstGeom>
        </p:spPr>
      </p:pic>
      <p:pic>
        <p:nvPicPr>
          <p:cNvPr id="72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59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2485802" y="1483744"/>
            <a:ext cx="3672408" cy="3583896"/>
            <a:chOff x="2485802" y="1483744"/>
            <a:chExt cx="3672408" cy="3583896"/>
          </a:xfrm>
        </p:grpSpPr>
        <p:graphicFrame>
          <p:nvGraphicFramePr>
            <p:cNvPr id="6" name="Diagram 5"/>
            <p:cNvGraphicFramePr/>
            <p:nvPr>
              <p:extLst/>
            </p:nvPr>
          </p:nvGraphicFramePr>
          <p:xfrm>
            <a:off x="2485802" y="1483744"/>
            <a:ext cx="3672408" cy="3583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Oval 2"/>
            <p:cNvSpPr/>
            <p:nvPr/>
          </p:nvSpPr>
          <p:spPr>
            <a:xfrm>
              <a:off x="3954198" y="2864511"/>
              <a:ext cx="795561" cy="82028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H,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</a:t>
              </a:r>
              <a:r>
                <a:rPr lang="en-US" sz="1200" baseline="-25000" dirty="0" err="1" smtClean="0">
                  <a:solidFill>
                    <a:schemeClr val="tx1"/>
                  </a:solidFill>
                </a:rPr>
                <a:t>x</a:t>
              </a:r>
              <a:r>
                <a:rPr lang="en-US" sz="1200" dirty="0" smtClean="0">
                  <a:solidFill>
                    <a:schemeClr val="tx1"/>
                  </a:solidFill>
                </a:rPr>
                <a:t>/NO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x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42"/>
          <p:cNvGrpSpPr/>
          <p:nvPr/>
        </p:nvGrpSpPr>
        <p:grpSpPr>
          <a:xfrm>
            <a:off x="5652120" y="3089986"/>
            <a:ext cx="3156797" cy="924370"/>
            <a:chOff x="5652120" y="3089986"/>
            <a:chExt cx="3156797" cy="924370"/>
          </a:xfrm>
        </p:grpSpPr>
        <p:sp>
          <p:nvSpPr>
            <p:cNvPr id="9" name="TextBox 8"/>
            <p:cNvSpPr txBox="1"/>
            <p:nvPr/>
          </p:nvSpPr>
          <p:spPr>
            <a:xfrm>
              <a:off x="5743975" y="3089986"/>
              <a:ext cx="3064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Applied, industrial catalysis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24128" y="3387310"/>
              <a:ext cx="2914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Molecules in confinement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52120" y="3645024"/>
              <a:ext cx="1476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H-spillover</a:t>
              </a:r>
              <a:endParaRPr lang="en-US" dirty="0"/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-19194" y="1570411"/>
            <a:ext cx="3795571" cy="994493"/>
            <a:chOff x="108405" y="1465160"/>
            <a:chExt cx="3795571" cy="994493"/>
          </a:xfrm>
        </p:grpSpPr>
        <p:grpSp>
          <p:nvGrpSpPr>
            <p:cNvPr id="8" name="Group 45"/>
            <p:cNvGrpSpPr/>
            <p:nvPr/>
          </p:nvGrpSpPr>
          <p:grpSpPr>
            <a:xfrm>
              <a:off x="108405" y="1465160"/>
              <a:ext cx="3540373" cy="994493"/>
              <a:chOff x="108405" y="1465160"/>
              <a:chExt cx="3540373" cy="994493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755576" y="1465160"/>
                <a:ext cx="2893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High-performance polymers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95536" y="1763524"/>
                <a:ext cx="2893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err="1" smtClean="0"/>
                  <a:t>Bioprotectants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8405" y="2090321"/>
                <a:ext cx="2893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Amino-acids</a:t>
                </a:r>
                <a:endParaRPr lang="en-US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648778" y="1649826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75856" y="1844824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7824" y="2143889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</p:grpSp>
      <p:grpSp>
        <p:nvGrpSpPr>
          <p:cNvPr id="14" name="Group 46"/>
          <p:cNvGrpSpPr/>
          <p:nvPr/>
        </p:nvGrpSpPr>
        <p:grpSpPr>
          <a:xfrm>
            <a:off x="395536" y="3275692"/>
            <a:ext cx="2775478" cy="1163502"/>
            <a:chOff x="395536" y="3275692"/>
            <a:chExt cx="2775478" cy="1163502"/>
          </a:xfrm>
        </p:grpSpPr>
        <p:sp>
          <p:nvSpPr>
            <p:cNvPr id="13" name="TextBox 12"/>
            <p:cNvSpPr txBox="1"/>
            <p:nvPr/>
          </p:nvSpPr>
          <p:spPr>
            <a:xfrm>
              <a:off x="1130969" y="4069862"/>
              <a:ext cx="1856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Water in minerals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5536" y="3275692"/>
              <a:ext cx="2318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DFT-benchmarking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5576" y="3700054"/>
              <a:ext cx="204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Short H-bonding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660618" y="3339118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71800" y="3717032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15816" y="4021832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</p:grpSp>
      <p:grpSp>
        <p:nvGrpSpPr>
          <p:cNvPr id="17" name="Group 48"/>
          <p:cNvGrpSpPr/>
          <p:nvPr/>
        </p:nvGrpSpPr>
        <p:grpSpPr>
          <a:xfrm>
            <a:off x="2773179" y="4588683"/>
            <a:ext cx="4496305" cy="854800"/>
            <a:chOff x="2773179" y="4588683"/>
            <a:chExt cx="4496305" cy="854800"/>
          </a:xfrm>
        </p:grpSpPr>
        <p:sp>
          <p:nvSpPr>
            <p:cNvPr id="24" name="TextBox 23"/>
            <p:cNvSpPr txBox="1"/>
            <p:nvPr/>
          </p:nvSpPr>
          <p:spPr>
            <a:xfrm>
              <a:off x="2773179" y="4653136"/>
              <a:ext cx="107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Fracking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48778" y="4588683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49759" y="4588683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24379" y="4671475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45182" y="4669882"/>
              <a:ext cx="2324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sequestration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92600" y="4797152"/>
              <a:ext cx="13400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Waste repositories</a:t>
              </a:r>
            </a:p>
          </p:txBody>
        </p:sp>
      </p:grpSp>
      <p:grpSp>
        <p:nvGrpSpPr>
          <p:cNvPr id="19" name="Group 59"/>
          <p:cNvGrpSpPr/>
          <p:nvPr/>
        </p:nvGrpSpPr>
        <p:grpSpPr>
          <a:xfrm>
            <a:off x="-41620" y="1937590"/>
            <a:ext cx="9172161" cy="2675520"/>
            <a:chOff x="-41620" y="1937590"/>
            <a:chExt cx="9172161" cy="2675520"/>
          </a:xfrm>
        </p:grpSpPr>
        <p:sp>
          <p:nvSpPr>
            <p:cNvPr id="53" name="TextBox 52"/>
            <p:cNvSpPr txBox="1"/>
            <p:nvPr/>
          </p:nvSpPr>
          <p:spPr>
            <a:xfrm>
              <a:off x="7491951" y="1937590"/>
              <a:ext cx="1638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*</a:t>
              </a:r>
              <a:r>
                <a:rPr lang="en-US" dirty="0" err="1" smtClean="0">
                  <a:solidFill>
                    <a:srgbClr val="0070C0"/>
                  </a:solidFill>
                </a:rPr>
                <a:t>photocatalysis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41628" y="4243778"/>
              <a:ext cx="1638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*</a:t>
              </a:r>
              <a:r>
                <a:rPr lang="en-US" dirty="0" err="1" smtClean="0">
                  <a:solidFill>
                    <a:srgbClr val="0070C0"/>
                  </a:solidFill>
                </a:rPr>
                <a:t>photocatalysis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41620" y="2175708"/>
              <a:ext cx="1638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*</a:t>
              </a:r>
              <a:r>
                <a:rPr lang="en-US" dirty="0" err="1" smtClean="0">
                  <a:solidFill>
                    <a:srgbClr val="0070C0"/>
                  </a:solidFill>
                </a:rPr>
                <a:t>photocatalysis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Group 7"/>
          <p:cNvGrpSpPr/>
          <p:nvPr/>
        </p:nvGrpSpPr>
        <p:grpSpPr>
          <a:xfrm>
            <a:off x="3056953" y="1457375"/>
            <a:ext cx="6161770" cy="4561676"/>
            <a:chOff x="3056953" y="1457375"/>
            <a:chExt cx="6161770" cy="4561676"/>
          </a:xfrm>
        </p:grpSpPr>
        <p:grpSp>
          <p:nvGrpSpPr>
            <p:cNvPr id="21" name="Group 60"/>
            <p:cNvGrpSpPr/>
            <p:nvPr/>
          </p:nvGrpSpPr>
          <p:grpSpPr>
            <a:xfrm>
              <a:off x="3056953" y="3684793"/>
              <a:ext cx="6161770" cy="2334258"/>
              <a:chOff x="3056953" y="3684793"/>
              <a:chExt cx="6161770" cy="2334258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056953" y="5649719"/>
                <a:ext cx="1348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*gas loading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078970" y="3684793"/>
                <a:ext cx="2139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*gas loading, reactor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7399505" y="1457375"/>
              <a:ext cx="1348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*gas loading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4" name="Group 13"/>
          <p:cNvGrpSpPr/>
          <p:nvPr/>
        </p:nvGrpSpPr>
        <p:grpSpPr>
          <a:xfrm>
            <a:off x="4511943" y="1690058"/>
            <a:ext cx="4516077" cy="4052490"/>
            <a:chOff x="4511943" y="1690058"/>
            <a:chExt cx="4516077" cy="4052490"/>
          </a:xfrm>
        </p:grpSpPr>
        <p:grpSp>
          <p:nvGrpSpPr>
            <p:cNvPr id="39" name="Group 61"/>
            <p:cNvGrpSpPr/>
            <p:nvPr/>
          </p:nvGrpSpPr>
          <p:grpSpPr>
            <a:xfrm>
              <a:off x="7219790" y="1690058"/>
              <a:ext cx="1808230" cy="2642592"/>
              <a:chOff x="7219790" y="1690058"/>
              <a:chExt cx="1808230" cy="264259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7219790" y="3963318"/>
                <a:ext cx="1441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*gas analysis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586600" y="1690058"/>
                <a:ext cx="14414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*gas analysis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4511943" y="5373216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*gas analysis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2" name="Group 16"/>
          <p:cNvGrpSpPr/>
          <p:nvPr/>
        </p:nvGrpSpPr>
        <p:grpSpPr>
          <a:xfrm>
            <a:off x="7297619" y="2420888"/>
            <a:ext cx="1827446" cy="2457564"/>
            <a:chOff x="7297619" y="2420888"/>
            <a:chExt cx="1827446" cy="2457564"/>
          </a:xfrm>
        </p:grpSpPr>
        <p:sp>
          <p:nvSpPr>
            <p:cNvPr id="52" name="TextBox 51"/>
            <p:cNvSpPr txBox="1"/>
            <p:nvPr/>
          </p:nvSpPr>
          <p:spPr>
            <a:xfrm>
              <a:off x="7602212" y="2420888"/>
              <a:ext cx="152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*electrical cell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297619" y="4509120"/>
              <a:ext cx="152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*electrical cell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763688" y="899428"/>
            <a:ext cx="574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*</a:t>
            </a: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en-GB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eutron </a:t>
            </a:r>
            <a:r>
              <a:rPr lang="en-GB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en-GB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ibrational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GB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pectroscopy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GB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 D</a:t>
            </a:r>
            <a:r>
              <a:rPr lang="en-GB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iffraction/</a:t>
            </a:r>
            <a:r>
              <a:rPr lang="en-GB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PDF</a:t>
            </a:r>
            <a:r>
              <a:rPr lang="en-GB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dirty="0"/>
          </a:p>
        </p:txBody>
      </p:sp>
      <p:grpSp>
        <p:nvGrpSpPr>
          <p:cNvPr id="43" name="Group 19"/>
          <p:cNvGrpSpPr/>
          <p:nvPr/>
        </p:nvGrpSpPr>
        <p:grpSpPr>
          <a:xfrm>
            <a:off x="48197" y="1237332"/>
            <a:ext cx="8760720" cy="4498623"/>
            <a:chOff x="48197" y="1237332"/>
            <a:chExt cx="8760720" cy="4498623"/>
          </a:xfrm>
        </p:grpSpPr>
        <p:grpSp>
          <p:nvGrpSpPr>
            <p:cNvPr id="44" name="Group 58"/>
            <p:cNvGrpSpPr/>
            <p:nvPr/>
          </p:nvGrpSpPr>
          <p:grpSpPr>
            <a:xfrm>
              <a:off x="48197" y="1237332"/>
              <a:ext cx="8760720" cy="4498623"/>
              <a:chOff x="48197" y="1237332"/>
              <a:chExt cx="8760720" cy="449862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987824" y="5366623"/>
                <a:ext cx="1584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*high-pressure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224444" y="1237332"/>
                <a:ext cx="1584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*high-pressure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8197" y="1898398"/>
                <a:ext cx="15844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*high-pressure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73872" y="5366623"/>
              <a:ext cx="1438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*  </a:t>
              </a:r>
              <a:r>
                <a:rPr lang="en-US" b="1" dirty="0" smtClean="0">
                  <a:solidFill>
                    <a:srgbClr val="006699"/>
                  </a:solidFill>
                </a:rPr>
                <a:t>t</a:t>
              </a:r>
              <a:r>
                <a:rPr lang="en-US" b="1" dirty="0" smtClean="0">
                  <a:solidFill>
                    <a:srgbClr val="0070C0"/>
                  </a:solidFill>
                </a:rPr>
                <a:t>echniques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5" name="Group 4"/>
          <p:cNvGrpSpPr/>
          <p:nvPr/>
        </p:nvGrpSpPr>
        <p:grpSpPr>
          <a:xfrm>
            <a:off x="173525" y="1649826"/>
            <a:ext cx="7856893" cy="3723390"/>
            <a:chOff x="173525" y="1649826"/>
            <a:chExt cx="7856893" cy="3723390"/>
          </a:xfrm>
        </p:grpSpPr>
        <p:grpSp>
          <p:nvGrpSpPr>
            <p:cNvPr id="46" name="Group 44"/>
            <p:cNvGrpSpPr/>
            <p:nvPr/>
          </p:nvGrpSpPr>
          <p:grpSpPr>
            <a:xfrm>
              <a:off x="4749759" y="1649826"/>
              <a:ext cx="3280659" cy="945396"/>
              <a:chOff x="4749759" y="1649826"/>
              <a:chExt cx="3280659" cy="94539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498506" y="2225890"/>
                <a:ext cx="2531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Photolysis /solar cells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32653" y="1937858"/>
                <a:ext cx="2077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Battery materials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749759" y="1649826"/>
                <a:ext cx="22343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 Hydrogen storage</a:t>
                </a:r>
                <a:endParaRPr lang="en-US" dirty="0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173525" y="5003884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 smtClean="0"/>
                <a:t>science</a:t>
              </a:r>
              <a:endParaRPr lang="en-US" b="1" u="sng" dirty="0"/>
            </a:p>
          </p:txBody>
        </p:sp>
      </p:grpSp>
      <p:sp>
        <p:nvSpPr>
          <p:cNvPr id="75" name="Sottotitolo 2"/>
          <p:cNvSpPr txBox="1">
            <a:spLocks/>
          </p:cNvSpPr>
          <p:nvPr/>
        </p:nvSpPr>
        <p:spPr>
          <a:xfrm>
            <a:off x="1835696" y="1196752"/>
            <a:ext cx="5765254" cy="453270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lIns="548640">
            <a:noAutofit/>
          </a:bodyPr>
          <a:lstStyle/>
          <a:p>
            <a:pPr>
              <a:lnSpc>
                <a:spcPts val="3700"/>
              </a:lnSpc>
            </a:pPr>
            <a:endParaRPr lang="en-GB" sz="2300" b="1" i="1" u="sng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700"/>
              </a:lnSpc>
            </a:pPr>
            <a:r>
              <a:rPr lang="en-GB" sz="2300" b="1" i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To achieve these goals, one needs:</a:t>
            </a:r>
            <a:endParaRPr lang="en-GB" sz="2300" b="1" i="1" u="sng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700"/>
              </a:lnSpc>
            </a:pPr>
            <a:endParaRPr lang="en-GB" sz="12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700"/>
              </a:lnSpc>
            </a:pPr>
            <a:r>
              <a:rPr lang="en-GB" sz="23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A: </a:t>
            </a:r>
            <a:r>
              <a:rPr lang="en-GB" sz="2300" i="1" dirty="0" smtClean="0">
                <a:latin typeface="Arial" pitchFamily="34" charset="0"/>
                <a:cs typeface="Arial" pitchFamily="34" charset="0"/>
              </a:rPr>
              <a:t>constant &amp; high rel</a:t>
            </a:r>
            <a:r>
              <a:rPr lang="en-GB" sz="23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sz="23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2300" i="1" dirty="0" smtClean="0">
                <a:latin typeface="Arial" pitchFamily="34" charset="0"/>
                <a:cs typeface="Arial" pitchFamily="34" charset="0"/>
              </a:rPr>
              <a:t> resolution;</a:t>
            </a:r>
            <a:endParaRPr lang="en-GB" sz="2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700"/>
              </a:lnSpc>
            </a:pPr>
            <a:r>
              <a:rPr lang="en-GB" sz="23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B:</a:t>
            </a:r>
            <a:r>
              <a:rPr lang="en-GB" sz="23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i="1" dirty="0" smtClean="0">
                <a:latin typeface="Arial" pitchFamily="34" charset="0"/>
                <a:cs typeface="Arial" pitchFamily="34" charset="0"/>
              </a:rPr>
              <a:t>intensity;</a:t>
            </a:r>
            <a:endParaRPr lang="en-GB" sz="2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700"/>
              </a:lnSpc>
            </a:pPr>
            <a:r>
              <a:rPr lang="en-GB" sz="23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C: </a:t>
            </a:r>
            <a:r>
              <a:rPr lang="en-GB" sz="2300" i="1" dirty="0" smtClean="0">
                <a:latin typeface="Arial" pitchFamily="34" charset="0"/>
                <a:cs typeface="Arial" pitchFamily="34" charset="0"/>
              </a:rPr>
              <a:t>bandwidth (</a:t>
            </a:r>
            <a:r>
              <a:rPr lang="en-GB" sz="2300" i="1" dirty="0" err="1" smtClean="0">
                <a:latin typeface="Arial" pitchFamily="34" charset="0"/>
                <a:cs typeface="Arial" pitchFamily="34" charset="0"/>
              </a:rPr>
              <a:t>i.e.‘one</a:t>
            </a:r>
            <a:r>
              <a:rPr lang="en-GB" sz="2300" i="1" dirty="0" smtClean="0">
                <a:latin typeface="Arial" pitchFamily="34" charset="0"/>
                <a:cs typeface="Arial" pitchFamily="34" charset="0"/>
              </a:rPr>
              <a:t> shot</a:t>
            </a:r>
            <a:r>
              <a:rPr lang="en-GB" sz="2300" i="1" dirty="0" smtClean="0">
                <a:latin typeface="Arial" pitchFamily="34" charset="0"/>
                <a:cs typeface="Arial" pitchFamily="34" charset="0"/>
              </a:rPr>
              <a:t>’).</a:t>
            </a:r>
            <a:endParaRPr lang="en-GB" sz="2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700"/>
              </a:lnSpc>
            </a:pPr>
            <a:endParaRPr lang="en-GB" sz="2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ts val="3700"/>
              </a:lnSpc>
            </a:pPr>
            <a:r>
              <a:rPr lang="en-GB" sz="23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A+B+C simultaneously </a:t>
            </a:r>
            <a:r>
              <a:rPr lang="en-GB" sz="2300" i="1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GB" sz="2300" i="1" dirty="0" smtClean="0">
                <a:solidFill>
                  <a:srgbClr val="B2187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i="1" dirty="0" smtClean="0">
                <a:latin typeface="Arial" pitchFamily="34" charset="0"/>
                <a:cs typeface="Arial" pitchFamily="34" charset="0"/>
              </a:rPr>
              <a:t>hardly available</a:t>
            </a:r>
            <a:r>
              <a:rPr lang="en-GB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300" i="1" dirty="0" smtClean="0">
                <a:latin typeface="Arial" pitchFamily="34" charset="0"/>
                <a:cs typeface="Arial" pitchFamily="34" charset="0"/>
              </a:rPr>
              <a:t>worldwide!</a:t>
            </a:r>
            <a:endParaRPr lang="en-GB" sz="23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4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65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8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72" name="Immagine 71" descr="stfc_isi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859" y="88900"/>
            <a:ext cx="2564541" cy="584200"/>
          </a:xfrm>
          <a:prstGeom prst="rect">
            <a:avLst/>
          </a:prstGeom>
        </p:spPr>
      </p:pic>
      <p:pic>
        <p:nvPicPr>
          <p:cNvPr id="73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59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09843074"/>
              </p:ext>
            </p:extLst>
          </p:nvPr>
        </p:nvGraphicFramePr>
        <p:xfrm>
          <a:off x="826995" y="851538"/>
          <a:ext cx="7063088" cy="5404549"/>
        </p:xfrm>
        <a:graphic>
          <a:graphicData uri="http://schemas.openxmlformats.org/presentationml/2006/ole">
            <p:oleObj spid="_x0000_s48130" name="Graph" r:id="rId4" imgW="3920760" imgH="3000960" progId="">
              <p:embed/>
            </p:oleObj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2834907" y="2832357"/>
            <a:ext cx="4041349" cy="2670048"/>
            <a:chOff x="2834907" y="2780928"/>
            <a:chExt cx="4041349" cy="2593416"/>
          </a:xfrm>
        </p:grpSpPr>
        <p:sp>
          <p:nvSpPr>
            <p:cNvPr id="9" name="Rectangle 8"/>
            <p:cNvSpPr/>
            <p:nvPr/>
          </p:nvSpPr>
          <p:spPr>
            <a:xfrm>
              <a:off x="2880360" y="5014304"/>
              <a:ext cx="399589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VESPA (-0.1</a:t>
              </a:r>
              <a:r>
                <a:rPr lang="en-US" dirty="0" smtClean="0">
                  <a:sym typeface="Symbol"/>
                </a:rPr>
                <a:t></a:t>
              </a:r>
              <a:r>
                <a:rPr lang="en-US" dirty="0" smtClean="0"/>
                <a:t>500 </a:t>
              </a:r>
              <a:r>
                <a:rPr lang="en-US" dirty="0" err="1" smtClean="0"/>
                <a:t>meV</a:t>
              </a:r>
              <a:r>
                <a:rPr lang="en-US" dirty="0"/>
                <a:t>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91371" y="4653631"/>
              <a:ext cx="1249165" cy="359545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91371" y="2780928"/>
              <a:ext cx="817117" cy="360040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91371" y="3140968"/>
              <a:ext cx="169046" cy="3600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36202" y="3132804"/>
              <a:ext cx="2095958" cy="358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CSPEC (0.1</a:t>
              </a:r>
              <a:r>
                <a:rPr lang="en-US" dirty="0" smtClean="0">
                  <a:sym typeface="Symbol"/>
                </a:rPr>
                <a:t></a:t>
              </a:r>
              <a:r>
                <a:rPr lang="en-US" dirty="0" smtClean="0"/>
                <a:t>20 </a:t>
              </a:r>
              <a:r>
                <a:rPr lang="en-US" dirty="0" err="1" smtClean="0"/>
                <a:t>meV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82304" y="3501008"/>
              <a:ext cx="538151" cy="3600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35760" y="2793025"/>
              <a:ext cx="2037930" cy="358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VOR (0.1</a:t>
              </a:r>
              <a:r>
                <a:rPr lang="en-US" dirty="0" smtClean="0">
                  <a:sym typeface="Symbol"/>
                </a:rPr>
                <a:t></a:t>
              </a:r>
              <a:r>
                <a:rPr lang="en-US" dirty="0" smtClean="0"/>
                <a:t>100 </a:t>
              </a:r>
              <a:r>
                <a:rPr lang="en-US" dirty="0" err="1" smtClean="0"/>
                <a:t>meV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52329" y="3491716"/>
              <a:ext cx="2295180" cy="358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BIFROST </a:t>
              </a:r>
              <a:r>
                <a:rPr lang="en-US" dirty="0" smtClean="0"/>
                <a:t>(0.1</a:t>
              </a:r>
              <a:r>
                <a:rPr lang="en-US" dirty="0" smtClean="0">
                  <a:sym typeface="Symbol"/>
                </a:rPr>
                <a:t></a:t>
              </a:r>
              <a:r>
                <a:rPr lang="en-US" dirty="0" smtClean="0"/>
                <a:t>80 </a:t>
              </a:r>
              <a:r>
                <a:rPr lang="en-US" dirty="0" err="1" smtClean="0"/>
                <a:t>meV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50654" y="4643844"/>
              <a:ext cx="2172390" cy="358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T-REX (0.2</a:t>
              </a:r>
              <a:r>
                <a:rPr lang="en-US" dirty="0" smtClean="0">
                  <a:sym typeface="Symbol"/>
                </a:rPr>
                <a:t></a:t>
              </a:r>
              <a:r>
                <a:rPr lang="en-US" dirty="0" smtClean="0"/>
                <a:t>150 </a:t>
              </a:r>
              <a:r>
                <a:rPr lang="en-US" dirty="0" err="1" smtClean="0"/>
                <a:t>meV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34907" y="4293591"/>
              <a:ext cx="78463" cy="359545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59017" y="4284803"/>
              <a:ext cx="2634952" cy="358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MIRACLES (-8.0</a:t>
              </a:r>
              <a:r>
                <a:rPr lang="en-US" dirty="0" smtClean="0">
                  <a:sym typeface="Symbol"/>
                </a:rPr>
                <a:t></a:t>
              </a:r>
              <a:r>
                <a:rPr lang="en-US" dirty="0" smtClean="0"/>
                <a:t>2.0 </a:t>
              </a:r>
              <a:r>
                <a:rPr lang="en-US" dirty="0" err="1" smtClean="0"/>
                <a:t>meV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043608" y="1418491"/>
            <a:ext cx="7344816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43908" y="2744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31640" y="4458603"/>
            <a:ext cx="1311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instruments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54953" y="2983002"/>
            <a:ext cx="1311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2014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instruments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itolo 1"/>
          <p:cNvSpPr txBox="1">
            <a:spLocks/>
          </p:cNvSpPr>
          <p:nvPr/>
        </p:nvSpPr>
        <p:spPr>
          <a:xfrm>
            <a:off x="1092200" y="0"/>
            <a:ext cx="8356600" cy="72008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latin typeface="Arial" pitchFamily="34" charset="0"/>
                <a:sym typeface="Symbol" pitchFamily="18" charset="2"/>
              </a:rPr>
              <a:t>1.3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3200" i="1" dirty="0" smtClean="0">
                <a:solidFill>
                  <a:srgbClr val="006600"/>
                </a:solidFill>
                <a:latin typeface="Arial" pitchFamily="34" charset="0"/>
                <a:sym typeface="Symbol" pitchFamily="18" charset="2"/>
              </a:rPr>
              <a:t>VESPA</a:t>
            </a:r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sym typeface="Symbol" pitchFamily="18" charset="2"/>
              </a:rPr>
              <a:t>: </a:t>
            </a:r>
            <a:r>
              <a:rPr lang="en-GB" sz="3200" dirty="0" smtClean="0">
                <a:latin typeface="Arial" pitchFamily="34" charset="0"/>
                <a:ea typeface="+mj-ea"/>
              </a:rPr>
              <a:t>complementary and unique</a:t>
            </a:r>
            <a:endParaRPr kumimoji="0" lang="en-GB" sz="32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897741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Existing </a:t>
            </a:r>
            <a:r>
              <a:rPr lang="en-US" b="1" dirty="0" smtClean="0"/>
              <a:t>NVS</a:t>
            </a:r>
            <a:r>
              <a:rPr lang="en-US" dirty="0" smtClean="0"/>
              <a:t> instruments at spallation sources: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1509B7"/>
                </a:solidFill>
              </a:rPr>
              <a:t>VISION</a:t>
            </a:r>
            <a:r>
              <a:rPr lang="en-US" b="1" i="1" dirty="0" smtClean="0"/>
              <a:t> </a:t>
            </a:r>
            <a:r>
              <a:rPr lang="en-US" b="1" dirty="0" smtClean="0"/>
              <a:t>(US): about 3 × oversubscribed;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C00000"/>
                </a:solidFill>
              </a:rPr>
              <a:t>TOSCA </a:t>
            </a:r>
            <a:r>
              <a:rPr lang="en-US" b="1" dirty="0" smtClean="0"/>
              <a:t>(UK): about  2 × oversubscribed.</a:t>
            </a:r>
            <a:endParaRPr lang="en-US" b="1" dirty="0"/>
          </a:p>
        </p:txBody>
      </p:sp>
      <p:sp>
        <p:nvSpPr>
          <p:cNvPr id="2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9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30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5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33" name="Immagine 32" descr="stfc_isi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28659" y="6223000"/>
            <a:ext cx="2564541" cy="584200"/>
          </a:xfrm>
          <a:prstGeom prst="rect">
            <a:avLst/>
          </a:prstGeom>
        </p:spPr>
      </p:pic>
      <p:pic>
        <p:nvPicPr>
          <p:cNvPr id="35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39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09843074"/>
              </p:ext>
            </p:extLst>
          </p:nvPr>
        </p:nvGraphicFramePr>
        <p:xfrm>
          <a:off x="826995" y="851538"/>
          <a:ext cx="7063088" cy="5404549"/>
        </p:xfrm>
        <a:graphic>
          <a:graphicData uri="http://schemas.openxmlformats.org/presentationml/2006/ole">
            <p:oleObj spid="_x0000_s49154" name="Graph" r:id="rId4" imgW="3920760" imgH="3000960" progId="">
              <p:embed/>
            </p:oleObj>
          </a:graphicData>
        </a:graphic>
      </p:graphicFrame>
      <p:sp>
        <p:nvSpPr>
          <p:cNvPr id="34" name="Rectangle 33"/>
          <p:cNvSpPr/>
          <p:nvPr/>
        </p:nvSpPr>
        <p:spPr>
          <a:xfrm>
            <a:off x="1043608" y="1418491"/>
            <a:ext cx="7344816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43908" y="2744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31640" y="4458603"/>
            <a:ext cx="1311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2015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instruments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834907" y="2832357"/>
            <a:ext cx="4041349" cy="2670048"/>
            <a:chOff x="2834907" y="2780928"/>
            <a:chExt cx="4041349" cy="2593416"/>
          </a:xfrm>
        </p:grpSpPr>
        <p:sp>
          <p:nvSpPr>
            <p:cNvPr id="9" name="Rectangle 8"/>
            <p:cNvSpPr/>
            <p:nvPr/>
          </p:nvSpPr>
          <p:spPr>
            <a:xfrm>
              <a:off x="2880360" y="5014304"/>
              <a:ext cx="399589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VESPA (-0.1</a:t>
              </a:r>
              <a:r>
                <a:rPr lang="en-US" dirty="0" smtClean="0">
                  <a:sym typeface="Symbol"/>
                </a:rPr>
                <a:t></a:t>
              </a:r>
              <a:r>
                <a:rPr lang="en-US" dirty="0" smtClean="0"/>
                <a:t>500 </a:t>
              </a:r>
              <a:r>
                <a:rPr lang="en-US" dirty="0" err="1" smtClean="0"/>
                <a:t>meV</a:t>
              </a:r>
              <a:r>
                <a:rPr lang="en-US" dirty="0"/>
                <a:t>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91371" y="4653631"/>
              <a:ext cx="1249165" cy="359545"/>
            </a:xfrm>
            <a:prstGeom prst="rect">
              <a:avLst/>
            </a:prstGeom>
            <a:gradFill>
              <a:gsLst>
                <a:gs pos="0">
                  <a:srgbClr val="FF7C80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91371" y="2780928"/>
              <a:ext cx="817117" cy="36004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91371" y="3140968"/>
              <a:ext cx="169046" cy="36004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36202" y="3132804"/>
              <a:ext cx="2095958" cy="358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CSPEC (0.1</a:t>
              </a:r>
              <a:r>
                <a:rPr lang="en-US" dirty="0" smtClean="0">
                  <a:sym typeface="Symbol"/>
                </a:rPr>
                <a:t></a:t>
              </a:r>
              <a:r>
                <a:rPr lang="en-US" dirty="0" smtClean="0"/>
                <a:t>20 </a:t>
              </a:r>
              <a:r>
                <a:rPr lang="en-US" dirty="0" err="1" smtClean="0"/>
                <a:t>meV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82304" y="3501008"/>
              <a:ext cx="538151" cy="36004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35760" y="2793025"/>
              <a:ext cx="2037930" cy="358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VOR (0.1</a:t>
              </a:r>
              <a:r>
                <a:rPr lang="en-US" dirty="0" smtClean="0">
                  <a:sym typeface="Symbol"/>
                </a:rPr>
                <a:t></a:t>
              </a:r>
              <a:r>
                <a:rPr lang="en-US" dirty="0" smtClean="0"/>
                <a:t>100 </a:t>
              </a:r>
              <a:r>
                <a:rPr lang="en-US" dirty="0" err="1" smtClean="0"/>
                <a:t>meV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52329" y="3491716"/>
              <a:ext cx="2295180" cy="358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BIFROST </a:t>
              </a:r>
              <a:r>
                <a:rPr lang="en-US" dirty="0" smtClean="0"/>
                <a:t>(0.1</a:t>
              </a:r>
              <a:r>
                <a:rPr lang="en-US" dirty="0" smtClean="0">
                  <a:sym typeface="Symbol"/>
                </a:rPr>
                <a:t></a:t>
              </a:r>
              <a:r>
                <a:rPr lang="en-US" dirty="0" smtClean="0"/>
                <a:t>80 </a:t>
              </a:r>
              <a:r>
                <a:rPr lang="en-US" dirty="0" err="1" smtClean="0"/>
                <a:t>meV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50654" y="4643844"/>
              <a:ext cx="2172390" cy="358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T-REX (0.2</a:t>
              </a:r>
              <a:r>
                <a:rPr lang="en-US" dirty="0" smtClean="0">
                  <a:sym typeface="Symbol"/>
                </a:rPr>
                <a:t></a:t>
              </a:r>
              <a:r>
                <a:rPr lang="en-US" dirty="0" smtClean="0"/>
                <a:t>150 </a:t>
              </a:r>
              <a:r>
                <a:rPr lang="en-US" dirty="0" err="1" smtClean="0"/>
                <a:t>meV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34907" y="4293591"/>
              <a:ext cx="78463" cy="359545"/>
            </a:xfrm>
            <a:prstGeom prst="rect">
              <a:avLst/>
            </a:prstGeom>
            <a:gradFill>
              <a:gsLst>
                <a:gs pos="0">
                  <a:srgbClr val="FFCCCC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59017" y="4284803"/>
              <a:ext cx="2591672" cy="358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MIRACLES (-8.0</a:t>
              </a:r>
              <a:r>
                <a:rPr lang="en-US" dirty="0" smtClean="0">
                  <a:sym typeface="Symbol"/>
                </a:rPr>
                <a:t>2</a:t>
              </a:r>
              <a:r>
                <a:rPr lang="en-US" dirty="0" smtClean="0"/>
                <a:t>.0 </a:t>
              </a:r>
              <a:r>
                <a:rPr lang="en-US" dirty="0" err="1" smtClean="0"/>
                <a:t>meV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6" name="Group 31"/>
          <p:cNvGrpSpPr/>
          <p:nvPr/>
        </p:nvGrpSpPr>
        <p:grpSpPr>
          <a:xfrm>
            <a:off x="3275856" y="2392318"/>
            <a:ext cx="5318655" cy="4029085"/>
            <a:chOff x="3275856" y="2248297"/>
            <a:chExt cx="5318655" cy="4029085"/>
          </a:xfrm>
        </p:grpSpPr>
        <p:sp>
          <p:nvSpPr>
            <p:cNvPr id="3" name="Rectangle 2"/>
            <p:cNvSpPr/>
            <p:nvPr/>
          </p:nvSpPr>
          <p:spPr>
            <a:xfrm flipV="1">
              <a:off x="3275856" y="2248297"/>
              <a:ext cx="1200062" cy="3456384"/>
            </a:xfrm>
            <a:prstGeom prst="rect">
              <a:avLst/>
            </a:prstGeom>
            <a:solidFill>
              <a:srgbClr val="006600">
                <a:alpha val="35686"/>
              </a:srgbClr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17312" y="5877272"/>
              <a:ext cx="217719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Fingerprint region!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pic>
          <p:nvPicPr>
            <p:cNvPr id="33" name="Immagine 32" descr="fingerprin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6296" y="4547436"/>
              <a:ext cx="864096" cy="126839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6" name="TextBox 35"/>
          <p:cNvSpPr txBox="1"/>
          <p:nvPr/>
        </p:nvSpPr>
        <p:spPr>
          <a:xfrm>
            <a:off x="1354953" y="2983002"/>
            <a:ext cx="1311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2014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instruments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897741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Existing </a:t>
            </a:r>
            <a:r>
              <a:rPr lang="en-US" b="1" dirty="0" smtClean="0"/>
              <a:t>NVS</a:t>
            </a:r>
            <a:r>
              <a:rPr lang="en-US" dirty="0" smtClean="0"/>
              <a:t> instruments at spallation sources: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1509B7"/>
                </a:solidFill>
              </a:rPr>
              <a:t>VISION</a:t>
            </a:r>
            <a:r>
              <a:rPr lang="en-US" b="1" i="1" dirty="0" smtClean="0"/>
              <a:t> </a:t>
            </a:r>
            <a:r>
              <a:rPr lang="en-US" b="1" dirty="0" smtClean="0"/>
              <a:t>(US): about 3 × oversubscribed;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C00000"/>
                </a:solidFill>
              </a:rPr>
              <a:t>TOSCA</a:t>
            </a:r>
            <a:r>
              <a:rPr lang="en-US" b="1" i="1" dirty="0" smtClean="0"/>
              <a:t> </a:t>
            </a:r>
            <a:r>
              <a:rPr lang="en-US" b="1" dirty="0" smtClean="0"/>
              <a:t>(UK): about 2 × oversubscribed.</a:t>
            </a:r>
            <a:endParaRPr lang="en-US" b="1" dirty="0"/>
          </a:p>
        </p:txBody>
      </p:sp>
      <p:sp>
        <p:nvSpPr>
          <p:cNvPr id="3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2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35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6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38" name="Immagine 37" descr="stfc_isi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859" y="88900"/>
            <a:ext cx="2564541" cy="584200"/>
          </a:xfrm>
          <a:prstGeom prst="rect">
            <a:avLst/>
          </a:prstGeom>
        </p:spPr>
      </p:pic>
      <p:pic>
        <p:nvPicPr>
          <p:cNvPr id="39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39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5268392" y="1998762"/>
            <a:ext cx="3672408" cy="305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0" algn="just">
              <a:spcBef>
                <a:spcPts val="600"/>
              </a:spcBef>
              <a:spcAft>
                <a:spcPts val="1200"/>
              </a:spcAft>
            </a:pPr>
            <a:r>
              <a:rPr lang="en-GB" b="1" i="1" dirty="0" smtClean="0">
                <a:solidFill>
                  <a:srgbClr val="C00000"/>
                </a:solidFill>
                <a:effectLst/>
                <a:ea typeface="Times New Roman"/>
                <a:cs typeface="Tahoma"/>
              </a:rPr>
              <a:t>TOSCA</a:t>
            </a:r>
            <a:r>
              <a:rPr lang="en-GB" b="1" i="1" dirty="0" smtClean="0">
                <a:solidFill>
                  <a:srgbClr val="231F20"/>
                </a:solidFill>
                <a:effectLst/>
                <a:ea typeface="Times New Roman"/>
                <a:cs typeface="Tahoma"/>
              </a:rPr>
              <a:t>: </a:t>
            </a:r>
            <a:r>
              <a:rPr lang="en-GB" i="1" dirty="0" smtClean="0">
                <a:solidFill>
                  <a:srgbClr val="231F20"/>
                </a:solidFill>
                <a:effectLst/>
                <a:ea typeface="Times New Roman"/>
                <a:cs typeface="Tahoma"/>
              </a:rPr>
              <a:t>spectra of dry </a:t>
            </a:r>
            <a:r>
              <a:rPr lang="en-GB" i="1" dirty="0" err="1">
                <a:solidFill>
                  <a:srgbClr val="231F20"/>
                </a:solidFill>
                <a:effectLst/>
                <a:ea typeface="Times New Roman"/>
                <a:cs typeface="Tahoma"/>
              </a:rPr>
              <a:t>trehalose</a:t>
            </a:r>
            <a:r>
              <a:rPr lang="en-GB" i="1" dirty="0">
                <a:solidFill>
                  <a:srgbClr val="231F20"/>
                </a:solidFill>
                <a:effectLst/>
                <a:ea typeface="Times New Roman"/>
                <a:cs typeface="Tahoma"/>
              </a:rPr>
              <a:t> (red line) and </a:t>
            </a:r>
            <a:r>
              <a:rPr lang="en-GB" i="1" dirty="0" smtClean="0">
                <a:solidFill>
                  <a:srgbClr val="231F20"/>
                </a:solidFill>
                <a:effectLst/>
                <a:ea typeface="Times New Roman"/>
                <a:cs typeface="Tahoma"/>
              </a:rPr>
              <a:t>a </a:t>
            </a:r>
            <a:r>
              <a:rPr lang="en-GB" i="1" dirty="0">
                <a:solidFill>
                  <a:srgbClr val="231F20"/>
                </a:solidFill>
                <a:effectLst/>
                <a:ea typeface="Times New Roman"/>
                <a:cs typeface="Tahoma"/>
              </a:rPr>
              <a:t>mixture of </a:t>
            </a:r>
            <a:r>
              <a:rPr lang="en-GB" i="1" dirty="0" err="1">
                <a:solidFill>
                  <a:srgbClr val="231F20"/>
                </a:solidFill>
                <a:effectLst/>
                <a:ea typeface="Times New Roman"/>
                <a:cs typeface="Tahoma"/>
              </a:rPr>
              <a:t>trehalose</a:t>
            </a:r>
            <a:r>
              <a:rPr lang="en-GB" i="1" dirty="0">
                <a:solidFill>
                  <a:srgbClr val="231F20"/>
                </a:solidFill>
                <a:effectLst/>
                <a:ea typeface="Times New Roman"/>
                <a:cs typeface="Tahoma"/>
              </a:rPr>
              <a:t> plus </a:t>
            </a:r>
            <a:r>
              <a:rPr lang="en-GB" i="1" dirty="0" smtClean="0">
                <a:solidFill>
                  <a:srgbClr val="231F20"/>
                </a:solidFill>
                <a:effectLst/>
                <a:ea typeface="Times New Roman"/>
                <a:cs typeface="Tahoma"/>
              </a:rPr>
              <a:t>2.5 wt-%. </a:t>
            </a:r>
            <a:r>
              <a:rPr lang="en-GB" i="1" dirty="0">
                <a:solidFill>
                  <a:srgbClr val="231F20"/>
                </a:solidFill>
                <a:effectLst/>
                <a:ea typeface="Times New Roman"/>
                <a:cs typeface="Tahoma"/>
              </a:rPr>
              <a:t>glycerol (black line</a:t>
            </a:r>
            <a:r>
              <a:rPr lang="en-GB" i="1" dirty="0" smtClean="0">
                <a:solidFill>
                  <a:srgbClr val="231F20"/>
                </a:solidFill>
                <a:effectLst/>
                <a:ea typeface="Times New Roman"/>
                <a:cs typeface="Tahoma"/>
              </a:rPr>
              <a:t>).</a:t>
            </a:r>
            <a:endParaRPr lang="en-US" dirty="0">
              <a:effectLst/>
              <a:ea typeface="Times New Roman"/>
              <a:cs typeface="Tahoma"/>
            </a:endParaRPr>
          </a:p>
          <a:p>
            <a:pPr marL="342900" marR="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effectLst/>
                <a:ea typeface="Times New Roman"/>
                <a:cs typeface="Tahoma"/>
              </a:rPr>
              <a:t>Hydrogen bonding network greatly affected by addition of 2.5% glycerol! </a:t>
            </a:r>
          </a:p>
          <a:p>
            <a:pPr marL="342900" marR="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 smtClean="0">
                <a:ea typeface="Times New Roman"/>
                <a:cs typeface="Tahoma"/>
              </a:rPr>
              <a:t>bioprotectant</a:t>
            </a:r>
            <a:r>
              <a:rPr lang="en-GB" dirty="0" smtClean="0">
                <a:ea typeface="Times New Roman"/>
                <a:cs typeface="Tahoma"/>
              </a:rPr>
              <a:t> system (</a:t>
            </a:r>
            <a:r>
              <a:rPr lang="en-GB" dirty="0" err="1" smtClean="0">
                <a:ea typeface="Times New Roman"/>
                <a:cs typeface="Tahoma"/>
              </a:rPr>
              <a:t>cryo</a:t>
            </a:r>
            <a:r>
              <a:rPr lang="en-GB" dirty="0" smtClean="0">
                <a:ea typeface="Times New Roman"/>
                <a:cs typeface="Tahoma"/>
              </a:rPr>
              <a:t>/</a:t>
            </a:r>
            <a:r>
              <a:rPr lang="en-GB" dirty="0" err="1" smtClean="0">
                <a:ea typeface="Times New Roman"/>
                <a:cs typeface="Tahoma"/>
              </a:rPr>
              <a:t>lyo</a:t>
            </a:r>
            <a:r>
              <a:rPr lang="en-GB" dirty="0" smtClean="0">
                <a:ea typeface="Times New Roman"/>
                <a:cs typeface="Tahoma"/>
              </a:rPr>
              <a:t> – stem cells), not present in mammals 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13011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VESPA</a:t>
            </a:r>
            <a:r>
              <a:rPr lang="en-US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i="1" dirty="0" smtClean="0">
                <a:latin typeface="Arial" pitchFamily="34" charset="0"/>
                <a:ea typeface="Times New Roman" pitchFamily="18" charset="0"/>
              </a:rPr>
              <a:t>resolution will be almost twice better than </a:t>
            </a:r>
            <a:r>
              <a:rPr lang="en-US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TOSCA</a:t>
            </a:r>
            <a:r>
              <a:rPr lang="en-US" i="1" dirty="0" smtClean="0">
                <a:latin typeface="Arial" pitchFamily="34" charset="0"/>
                <a:ea typeface="Times New Roman" pitchFamily="18" charset="0"/>
              </a:rPr>
              <a:t>’s one.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" name="Segnaposto piè di pagina 1"/>
          <p:cNvSpPr txBox="1">
            <a:spLocks/>
          </p:cNvSpPr>
          <p:nvPr/>
        </p:nvSpPr>
        <p:spPr>
          <a:xfrm>
            <a:off x="3027600" y="6357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SAC13 Meeting 18-20 May 2015</a:t>
            </a:r>
            <a:endParaRPr lang="it-IT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246470" y="1519039"/>
            <a:ext cx="5140073" cy="4197591"/>
            <a:chOff x="235584" y="1495798"/>
            <a:chExt cx="5140073" cy="4197591"/>
          </a:xfrm>
        </p:grpSpPr>
        <p:grpSp>
          <p:nvGrpSpPr>
            <p:cNvPr id="5" name="Group 28"/>
            <p:cNvGrpSpPr/>
            <p:nvPr/>
          </p:nvGrpSpPr>
          <p:grpSpPr>
            <a:xfrm>
              <a:off x="235584" y="1700969"/>
              <a:ext cx="5140073" cy="3992420"/>
              <a:chOff x="382904" y="1467289"/>
              <a:chExt cx="5140073" cy="3992420"/>
            </a:xfrm>
          </p:grpSpPr>
          <p:pic>
            <p:nvPicPr>
              <p:cNvPr id="10242" name="Picture 2" descr="http://pubs.acs.org/appl/literatum/publisher/achs/journals/content/jpcbfk/2011/jpcbfk.2011.115.issue-37/jp205599a/production/images/large/jp-2011-05599a_0006.jpe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904" y="1651624"/>
                <a:ext cx="4873205" cy="38080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25"/>
              <p:cNvGrpSpPr/>
              <p:nvPr/>
            </p:nvGrpSpPr>
            <p:grpSpPr>
              <a:xfrm>
                <a:off x="1671997" y="1467289"/>
                <a:ext cx="3850980" cy="343511"/>
                <a:chOff x="1671997" y="1467289"/>
                <a:chExt cx="3850980" cy="343511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3560854" y="1467289"/>
                  <a:ext cx="575141" cy="3087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200</a:t>
                  </a:r>
                  <a:endParaRPr lang="en-GB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" name="Group 22"/>
                <p:cNvGrpSpPr/>
                <p:nvPr/>
              </p:nvGrpSpPr>
              <p:grpSpPr>
                <a:xfrm>
                  <a:off x="1671997" y="1737746"/>
                  <a:ext cx="3523691" cy="73054"/>
                  <a:chOff x="1671997" y="1737746"/>
                  <a:chExt cx="3523691" cy="73054"/>
                </a:xfrm>
              </p:grpSpPr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2374307" y="1737746"/>
                    <a:ext cx="0" cy="720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4490635" y="1737746"/>
                    <a:ext cx="0" cy="360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3081189" y="1737746"/>
                    <a:ext cx="0" cy="360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1671997" y="1738800"/>
                    <a:ext cx="0" cy="360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>
                    <a:off x="3781355" y="1737746"/>
                    <a:ext cx="0" cy="720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5195688" y="1738800"/>
                    <a:ext cx="0" cy="720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2152607" y="1467289"/>
                  <a:ext cx="575141" cy="3087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100</a:t>
                  </a:r>
                  <a:endParaRPr lang="en-GB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947836" y="1467289"/>
                  <a:ext cx="575141" cy="3087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it-IT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00</a:t>
                  </a:r>
                  <a:endParaRPr lang="en-GB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0" name="TextBox 29"/>
            <p:cNvSpPr txBox="1"/>
            <p:nvPr/>
          </p:nvSpPr>
          <p:spPr>
            <a:xfrm>
              <a:off x="2544837" y="1495798"/>
              <a:ext cx="822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meV</a:t>
              </a: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dirty="0"/>
            </a:p>
          </p:txBody>
        </p:sp>
      </p:grpSp>
      <p:sp>
        <p:nvSpPr>
          <p:cNvPr id="34" name="Titolo 1"/>
          <p:cNvSpPr txBox="1">
            <a:spLocks/>
          </p:cNvSpPr>
          <p:nvPr/>
        </p:nvSpPr>
        <p:spPr>
          <a:xfrm>
            <a:off x="736600" y="666924"/>
            <a:ext cx="8191500" cy="72008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6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High Resolution - </a:t>
            </a:r>
            <a:r>
              <a:rPr lang="en-GB" sz="2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Bioprotectants</a:t>
            </a:r>
            <a:endParaRPr lang="en-GB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997767" y="92919"/>
            <a:ext cx="5460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GB" sz="3200" b="1" dirty="0" smtClean="0">
                <a:latin typeface="Arial" pitchFamily="34" charset="0"/>
              </a:rPr>
              <a:t>  1.4</a:t>
            </a:r>
            <a:r>
              <a:rPr lang="en-GB" sz="3200" dirty="0" smtClean="0">
                <a:solidFill>
                  <a:srgbClr val="006600"/>
                </a:solidFill>
                <a:latin typeface="Arial" pitchFamily="34" charset="0"/>
              </a:rPr>
              <a:t>  </a:t>
            </a:r>
            <a:r>
              <a:rPr lang="en-GB" sz="3200" dirty="0" smtClean="0">
                <a:latin typeface="Arial" pitchFamily="34" charset="0"/>
              </a:rPr>
              <a:t>Two</a:t>
            </a:r>
            <a:r>
              <a:rPr lang="en-GB" sz="3200" dirty="0" smtClean="0">
                <a:solidFill>
                  <a:srgbClr val="006600"/>
                </a:solidFill>
                <a:latin typeface="Arial" pitchFamily="34" charset="0"/>
              </a:rPr>
              <a:t> </a:t>
            </a:r>
            <a:r>
              <a:rPr lang="en-GB" sz="3200" dirty="0" smtClean="0">
                <a:latin typeface="Arial" pitchFamily="34" charset="0"/>
              </a:rPr>
              <a:t>selected examples</a:t>
            </a:r>
          </a:p>
        </p:txBody>
      </p:sp>
      <p:grpSp>
        <p:nvGrpSpPr>
          <p:cNvPr id="23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26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4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31" name="Immagine 30" descr="stfc_isi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4059" y="6248400"/>
            <a:ext cx="2564541" cy="584200"/>
          </a:xfrm>
          <a:prstGeom prst="rect">
            <a:avLst/>
          </a:prstGeom>
        </p:spPr>
      </p:pic>
      <p:pic>
        <p:nvPicPr>
          <p:cNvPr id="32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7622" y="5752068"/>
            <a:ext cx="4093428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smtClean="0"/>
              <a:t>S. </a:t>
            </a:r>
            <a:r>
              <a:rPr lang="en-US" dirty="0" err="1" smtClean="0"/>
              <a:t>Magazù</a:t>
            </a:r>
            <a:r>
              <a:rPr lang="en-US" i="1" dirty="0" smtClean="0"/>
              <a:t> </a:t>
            </a:r>
            <a:r>
              <a:rPr lang="en-US" i="1" dirty="0" smtClean="0"/>
              <a:t>et al., </a:t>
            </a:r>
            <a:r>
              <a:rPr lang="en-US" dirty="0" smtClean="0"/>
              <a:t>2011 </a:t>
            </a:r>
            <a:r>
              <a:rPr lang="en-US" dirty="0" smtClean="0"/>
              <a:t>(</a:t>
            </a:r>
            <a:r>
              <a:rPr lang="en-US" b="1" i="1" dirty="0" smtClean="0">
                <a:solidFill>
                  <a:srgbClr val="C00000"/>
                </a:solidFill>
              </a:rPr>
              <a:t>TOSCA</a:t>
            </a:r>
            <a:r>
              <a:rPr lang="en-US" dirty="0" smtClean="0"/>
              <a:t> data).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33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572" y="859908"/>
            <a:ext cx="7741920" cy="1061328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i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VESPA</a:t>
            </a:r>
            <a:r>
              <a:rPr lang="en-US" sz="1800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intensity in the “fingerprint” region: comparable with or better </a:t>
            </a:r>
          </a:p>
          <a:p>
            <a:pPr marL="0" indent="0" algn="ctr">
              <a:buNone/>
            </a:pPr>
            <a:r>
              <a:rPr lang="en-US" sz="18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than </a:t>
            </a:r>
            <a:r>
              <a:rPr lang="en-US" sz="1800" b="1" i="1" dirty="0" smtClean="0">
                <a:solidFill>
                  <a:srgbClr val="1509B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VISION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’s one.</a:t>
            </a:r>
          </a:p>
          <a:p>
            <a:r>
              <a:rPr lang="en-US" sz="1800" dirty="0" smtClean="0"/>
              <a:t> Real time, kinetic studies &amp;  smaller samples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498600" y="311324"/>
            <a:ext cx="7645400" cy="72008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800" b="1" noProof="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High intensity - Carbon Sequestration</a:t>
            </a:r>
            <a:endParaRPr kumimoji="0" lang="en-GB" sz="2800" b="1" i="0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7" t="4326" r="1909"/>
          <a:stretch/>
        </p:blipFill>
        <p:spPr bwMode="auto">
          <a:xfrm>
            <a:off x="72136" y="1853184"/>
            <a:ext cx="6169152" cy="431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4752" y="5516264"/>
            <a:ext cx="2327148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From  T. </a:t>
            </a:r>
            <a:r>
              <a:rPr lang="en-US" dirty="0" err="1" smtClean="0"/>
              <a:t>Bandosz</a:t>
            </a:r>
            <a:r>
              <a:rPr lang="en-US" i="1" dirty="0" smtClean="0"/>
              <a:t> et al., </a:t>
            </a:r>
            <a:r>
              <a:rPr lang="en-US" dirty="0" smtClean="0"/>
              <a:t>2016 </a:t>
            </a:r>
            <a:r>
              <a:rPr lang="en-US" dirty="0" smtClean="0"/>
              <a:t>(</a:t>
            </a:r>
            <a:r>
              <a:rPr lang="en-US" b="1" i="1" dirty="0" smtClean="0">
                <a:solidFill>
                  <a:srgbClr val="1509B7"/>
                </a:solidFill>
              </a:rPr>
              <a:t>VISION</a:t>
            </a:r>
            <a:r>
              <a:rPr lang="en-US" dirty="0" smtClean="0"/>
              <a:t> data).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66688" y="3793796"/>
            <a:ext cx="2523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Nanopores</a:t>
            </a:r>
            <a:r>
              <a:rPr lang="en-US" dirty="0" smtClean="0"/>
              <a:t> (7 Å) of S-doped carbon (C-AO).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is reduced to C, H</a:t>
            </a:r>
            <a:r>
              <a:rPr lang="en-US" baseline="-25000" dirty="0" smtClean="0"/>
              <a:t>2</a:t>
            </a:r>
            <a:r>
              <a:rPr lang="en-US" dirty="0" smtClean="0"/>
              <a:t>O 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is not observable using IR.</a:t>
            </a:r>
            <a:endParaRPr lang="en-US" dirty="0"/>
          </a:p>
        </p:txBody>
      </p:sp>
      <p:pic>
        <p:nvPicPr>
          <p:cNvPr id="10" name="irc_mi" descr="http://lasp.colorado.edu/%7Ebagenal/3750/ClassNotes/Class20/CarbonateCy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3700" y="1195340"/>
            <a:ext cx="2782650" cy="265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12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4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14" name="Immagine 13" descr="stfc_isi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4059" y="6248400"/>
            <a:ext cx="2564541" cy="584200"/>
          </a:xfrm>
          <a:prstGeom prst="rect">
            <a:avLst/>
          </a:prstGeom>
        </p:spPr>
      </p:pic>
      <p:pic>
        <p:nvPicPr>
          <p:cNvPr id="15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3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485802" y="1483744"/>
            <a:ext cx="3672408" cy="3583896"/>
            <a:chOff x="2485802" y="1483744"/>
            <a:chExt cx="3672408" cy="3583896"/>
          </a:xfrm>
        </p:grpSpPr>
        <p:graphicFrame>
          <p:nvGraphicFramePr>
            <p:cNvPr id="9" name="Diagram 8"/>
            <p:cNvGraphicFramePr/>
            <p:nvPr>
              <p:extLst/>
            </p:nvPr>
          </p:nvGraphicFramePr>
          <p:xfrm>
            <a:off x="2485802" y="1483744"/>
            <a:ext cx="3672408" cy="35838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Oval 9"/>
            <p:cNvSpPr/>
            <p:nvPr/>
          </p:nvSpPr>
          <p:spPr>
            <a:xfrm>
              <a:off x="3954198" y="2864511"/>
              <a:ext cx="795561" cy="82028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H,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CO</a:t>
              </a:r>
              <a:r>
                <a:rPr lang="en-US" sz="1200" baseline="-25000" dirty="0" err="1" smtClean="0">
                  <a:solidFill>
                    <a:schemeClr val="tx1"/>
                  </a:solidFill>
                </a:rPr>
                <a:t>x</a:t>
              </a:r>
              <a:r>
                <a:rPr lang="en-US" sz="1200" dirty="0" smtClean="0">
                  <a:solidFill>
                    <a:schemeClr val="tx1"/>
                  </a:solidFill>
                </a:rPr>
                <a:t>/NO</a:t>
              </a:r>
              <a:r>
                <a:rPr lang="en-US" sz="1200" baseline="-25000" dirty="0" smtClean="0">
                  <a:solidFill>
                    <a:schemeClr val="tx1"/>
                  </a:solidFill>
                </a:rPr>
                <a:t>x</a:t>
              </a:r>
              <a:endParaRPr lang="en-US" sz="1200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652120" y="3089986"/>
            <a:ext cx="3156797" cy="924370"/>
            <a:chOff x="5652120" y="3089986"/>
            <a:chExt cx="3156797" cy="924370"/>
          </a:xfrm>
        </p:grpSpPr>
        <p:sp>
          <p:nvSpPr>
            <p:cNvPr id="12" name="TextBox 11"/>
            <p:cNvSpPr txBox="1"/>
            <p:nvPr/>
          </p:nvSpPr>
          <p:spPr>
            <a:xfrm>
              <a:off x="5743975" y="3089986"/>
              <a:ext cx="3064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Applied, industrial catalysis 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24128" y="3387310"/>
              <a:ext cx="2914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Molecules in confinement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52120" y="3645024"/>
              <a:ext cx="1476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H-spillover</a:t>
              </a:r>
              <a:endParaRPr lang="en-US" dirty="0"/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-19194" y="1570411"/>
            <a:ext cx="3795571" cy="994493"/>
            <a:chOff x="108405" y="1465160"/>
            <a:chExt cx="3795571" cy="994493"/>
          </a:xfrm>
        </p:grpSpPr>
        <p:grpSp>
          <p:nvGrpSpPr>
            <p:cNvPr id="5" name="Group 15"/>
            <p:cNvGrpSpPr/>
            <p:nvPr/>
          </p:nvGrpSpPr>
          <p:grpSpPr>
            <a:xfrm>
              <a:off x="108405" y="1465160"/>
              <a:ext cx="3540373" cy="994493"/>
              <a:chOff x="108405" y="1465160"/>
              <a:chExt cx="3540373" cy="99449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755576" y="1465160"/>
                <a:ext cx="2893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High-performance polymers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95536" y="1763524"/>
                <a:ext cx="2893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err="1" smtClean="0"/>
                  <a:t>Bioprotectants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8405" y="2090321"/>
                <a:ext cx="2893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Amino-acids</a:t>
                </a:r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648778" y="1649826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75856" y="1844824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87824" y="2143889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395536" y="3275692"/>
            <a:ext cx="2775478" cy="1163502"/>
            <a:chOff x="395536" y="3275692"/>
            <a:chExt cx="2775478" cy="1163502"/>
          </a:xfrm>
        </p:grpSpPr>
        <p:sp>
          <p:nvSpPr>
            <p:cNvPr id="24" name="TextBox 23"/>
            <p:cNvSpPr txBox="1"/>
            <p:nvPr/>
          </p:nvSpPr>
          <p:spPr>
            <a:xfrm>
              <a:off x="1130969" y="4069862"/>
              <a:ext cx="1856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Water in Minerals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5536" y="3275692"/>
              <a:ext cx="2318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DFT-benchmarking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5576" y="3700054"/>
              <a:ext cx="20464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Short H-bonding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60618" y="3339118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71800" y="3717032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15816" y="4021832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</p:grpSp>
      <p:grpSp>
        <p:nvGrpSpPr>
          <p:cNvPr id="7" name="Group 29"/>
          <p:cNvGrpSpPr/>
          <p:nvPr/>
        </p:nvGrpSpPr>
        <p:grpSpPr>
          <a:xfrm>
            <a:off x="2773179" y="4588683"/>
            <a:ext cx="4496305" cy="854800"/>
            <a:chOff x="2773179" y="4588683"/>
            <a:chExt cx="4496305" cy="854800"/>
          </a:xfrm>
        </p:grpSpPr>
        <p:sp>
          <p:nvSpPr>
            <p:cNvPr id="31" name="TextBox 30"/>
            <p:cNvSpPr txBox="1"/>
            <p:nvPr/>
          </p:nvSpPr>
          <p:spPr>
            <a:xfrm>
              <a:off x="2773179" y="4653136"/>
              <a:ext cx="107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Fracking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48778" y="4588683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49759" y="4588683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4379" y="4671475"/>
              <a:ext cx="255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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45182" y="4669882"/>
              <a:ext cx="2324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sequestration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92600" y="4797152"/>
              <a:ext cx="13400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Waste repositories</a:t>
              </a:r>
            </a:p>
          </p:txBody>
        </p:sp>
      </p:grpSp>
      <p:grpSp>
        <p:nvGrpSpPr>
          <p:cNvPr id="8" name="Group 36"/>
          <p:cNvGrpSpPr/>
          <p:nvPr/>
        </p:nvGrpSpPr>
        <p:grpSpPr>
          <a:xfrm>
            <a:off x="4749759" y="1649826"/>
            <a:ext cx="3280659" cy="945396"/>
            <a:chOff x="4749759" y="1649826"/>
            <a:chExt cx="3280659" cy="945396"/>
          </a:xfrm>
        </p:grpSpPr>
        <p:sp>
          <p:nvSpPr>
            <p:cNvPr id="38" name="TextBox 37"/>
            <p:cNvSpPr txBox="1"/>
            <p:nvPr/>
          </p:nvSpPr>
          <p:spPr>
            <a:xfrm>
              <a:off x="5498506" y="2225890"/>
              <a:ext cx="2531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Photolysis /solar cells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32653" y="1937858"/>
              <a:ext cx="2077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Battery materials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49759" y="1649826"/>
              <a:ext cx="2234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  Hydrogen storage</a:t>
              </a:r>
              <a:endParaRPr lang="en-US" dirty="0"/>
            </a:p>
          </p:txBody>
        </p:sp>
      </p:grpSp>
      <p:sp>
        <p:nvSpPr>
          <p:cNvPr id="42" name="Sottotitolo 2"/>
          <p:cNvSpPr txBox="1">
            <a:spLocks/>
          </p:cNvSpPr>
          <p:nvPr/>
        </p:nvSpPr>
        <p:spPr>
          <a:xfrm>
            <a:off x="1979712" y="1772816"/>
            <a:ext cx="5904656" cy="345638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lIns="91440">
            <a:noAutofit/>
          </a:bodyPr>
          <a:lstStyle/>
          <a:p>
            <a:pPr algn="ctr">
              <a:lnSpc>
                <a:spcPts val="3700"/>
              </a:lnSpc>
            </a:pPr>
            <a:r>
              <a:rPr lang="en-GB" sz="23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will have:</a:t>
            </a:r>
            <a:endParaRPr lang="en-GB" sz="2300" i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700"/>
              </a:lnSpc>
            </a:pPr>
            <a:r>
              <a:rPr lang="en-GB" sz="23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A: </a:t>
            </a:r>
            <a:r>
              <a:rPr lang="en-GB" sz="2300" i="1" dirty="0" smtClean="0">
                <a:latin typeface="Arial" pitchFamily="34" charset="0"/>
                <a:cs typeface="Arial" pitchFamily="34" charset="0"/>
              </a:rPr>
              <a:t>constant &amp; high rel. </a:t>
            </a:r>
            <a:r>
              <a:rPr lang="en-GB" sz="23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2300" i="1" dirty="0" smtClean="0">
                <a:latin typeface="Arial" pitchFamily="34" charset="0"/>
                <a:cs typeface="Arial" pitchFamily="34" charset="0"/>
              </a:rPr>
              <a:t> resolution</a:t>
            </a:r>
            <a:endParaRPr lang="en-GB" sz="2300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700"/>
              </a:lnSpc>
            </a:pPr>
            <a:r>
              <a:rPr lang="en-GB" sz="23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B:</a:t>
            </a:r>
            <a:r>
              <a:rPr lang="en-GB" sz="23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i="1" dirty="0" smtClean="0">
                <a:latin typeface="Arial" pitchFamily="34" charset="0"/>
                <a:cs typeface="Arial" pitchFamily="34" charset="0"/>
              </a:rPr>
              <a:t>intensity</a:t>
            </a:r>
          </a:p>
          <a:p>
            <a:pPr>
              <a:lnSpc>
                <a:spcPts val="3700"/>
              </a:lnSpc>
            </a:pPr>
            <a:r>
              <a:rPr lang="en-GB" sz="23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C: </a:t>
            </a:r>
            <a:r>
              <a:rPr lang="en-GB" sz="2300" i="1" dirty="0" smtClean="0">
                <a:latin typeface="Arial" pitchFamily="34" charset="0"/>
                <a:cs typeface="Arial" pitchFamily="34" charset="0"/>
              </a:rPr>
              <a:t>bandwidth (i.e. in ‘one shot’)</a:t>
            </a:r>
          </a:p>
          <a:p>
            <a:pPr algn="ctr">
              <a:lnSpc>
                <a:spcPts val="3700"/>
              </a:lnSpc>
            </a:pPr>
            <a:r>
              <a:rPr lang="en-GB" sz="2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most importantly…</a:t>
            </a:r>
            <a:endParaRPr lang="en-GB" sz="2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700"/>
              </a:lnSpc>
            </a:pPr>
            <a:r>
              <a:rPr lang="en-GB" sz="23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A+B+C </a:t>
            </a:r>
            <a:r>
              <a:rPr lang="en-GB" sz="2300" i="1" dirty="0" smtClean="0">
                <a:latin typeface="Arial" pitchFamily="34" charset="0"/>
                <a:cs typeface="Arial" pitchFamily="34" charset="0"/>
              </a:rPr>
              <a:t>simultaneously!</a:t>
            </a:r>
          </a:p>
        </p:txBody>
      </p:sp>
      <p:sp>
        <p:nvSpPr>
          <p:cNvPr id="43" name="Titolo 1"/>
          <p:cNvSpPr txBox="1">
            <a:spLocks/>
          </p:cNvSpPr>
          <p:nvPr/>
        </p:nvSpPr>
        <p:spPr>
          <a:xfrm>
            <a:off x="0" y="451024"/>
            <a:ext cx="9144000" cy="72008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VESPA</a:t>
            </a:r>
            <a:endParaRPr lang="en-GB" sz="3400" b="1" dirty="0"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1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4" name="Immagine 43" descr="stfc_isi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859" y="88900"/>
            <a:ext cx="2564541" cy="584200"/>
          </a:xfrm>
          <a:prstGeom prst="rect">
            <a:avLst/>
          </a:prstGeom>
        </p:spPr>
      </p:pic>
      <p:grpSp>
        <p:nvGrpSpPr>
          <p:cNvPr id="45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46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8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48" name="Picture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74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4A3D-4089-4D2C-8A84-D9C370C66D3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10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2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12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  <p:sp>
        <p:nvSpPr>
          <p:cNvPr id="13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172401" y="609990"/>
            <a:ext cx="442909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500" b="1" dirty="0" smtClean="0">
                <a:latin typeface="Arial" pitchFamily="34" charset="0"/>
              </a:rPr>
              <a:t>2. </a:t>
            </a:r>
            <a:r>
              <a:rPr lang="en-GB" sz="3500" b="1" i="1" dirty="0" smtClean="0">
                <a:solidFill>
                  <a:srgbClr val="006600"/>
                </a:solidFill>
                <a:latin typeface="Arial" pitchFamily="34" charset="0"/>
              </a:rPr>
              <a:t>VESPA</a:t>
            </a:r>
            <a:r>
              <a:rPr lang="en-GB" sz="3500" b="1" dirty="0" smtClean="0">
                <a:latin typeface="Arial" pitchFamily="34" charset="0"/>
              </a:rPr>
              <a:t> High-level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3500" b="1" dirty="0" smtClean="0">
                <a:latin typeface="Arial" pitchFamily="34" charset="0"/>
              </a:rPr>
              <a:t>Requirements</a:t>
            </a:r>
          </a:p>
        </p:txBody>
      </p:sp>
      <p:pic>
        <p:nvPicPr>
          <p:cNvPr id="9" name="Immagine 8" descr="stfc_isi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859" y="88900"/>
            <a:ext cx="2564541" cy="584200"/>
          </a:xfrm>
          <a:prstGeom prst="rect">
            <a:avLst/>
          </a:prstGeom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640443" y="1708131"/>
            <a:ext cx="8066314" cy="41211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GB" sz="2800" dirty="0" smtClean="0">
              <a:latin typeface="Arial" pitchFamily="34" charset="0"/>
              <a:ea typeface="+mj-ea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800" b="1" dirty="0" smtClean="0">
                <a:latin typeface="Arial" pitchFamily="34" charset="0"/>
                <a:ea typeface="+mj-ea"/>
              </a:rPr>
              <a:t>2.1</a:t>
            </a:r>
            <a:r>
              <a:rPr lang="en-GB" sz="2800" dirty="0" smtClean="0">
                <a:latin typeface="Arial" pitchFamily="34" charset="0"/>
                <a:ea typeface="+mj-ea"/>
              </a:rPr>
              <a:t>	 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ea typeface="+mj-ea"/>
              </a:rPr>
              <a:t>Energy</a:t>
            </a:r>
            <a:r>
              <a:rPr lang="en-GB" sz="2800" dirty="0" smtClean="0">
                <a:latin typeface="Arial" pitchFamily="34" charset="0"/>
                <a:ea typeface="+mj-ea"/>
              </a:rPr>
              <a:t> and momentum transfer 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ea typeface="+mj-ea"/>
              </a:rPr>
              <a:t>ranges.</a:t>
            </a:r>
          </a:p>
          <a:p>
            <a:pPr marL="971550" lvl="1" indent="-514350" fontAlgn="auto">
              <a:spcAft>
                <a:spcPts val="0"/>
              </a:spcAft>
              <a:defRPr/>
            </a:pPr>
            <a:endParaRPr lang="en-GB" sz="2800" dirty="0" smtClean="0">
              <a:latin typeface="Arial" pitchFamily="34" charset="0"/>
              <a:ea typeface="+mj-ea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800" b="1" dirty="0" smtClean="0">
                <a:latin typeface="Arial" pitchFamily="34" charset="0"/>
                <a:ea typeface="+mj-ea"/>
              </a:rPr>
              <a:t>2.2</a:t>
            </a:r>
            <a:r>
              <a:rPr lang="en-GB" sz="2800" dirty="0" smtClean="0">
                <a:latin typeface="Arial" pitchFamily="34" charset="0"/>
                <a:ea typeface="+mj-ea"/>
              </a:rPr>
              <a:t>	 Incident neutron 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ea typeface="+mj-ea"/>
              </a:rPr>
              <a:t>flux on sample.</a:t>
            </a:r>
          </a:p>
          <a:p>
            <a:pPr marL="514350" indent="-514350" fontAlgn="auto">
              <a:spcAft>
                <a:spcPts val="0"/>
              </a:spcAft>
              <a:defRPr/>
            </a:pPr>
            <a:endParaRPr lang="en-GB" sz="2800" dirty="0" smtClean="0">
              <a:latin typeface="Arial" pitchFamily="34" charset="0"/>
              <a:ea typeface="+mj-ea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800" b="1" dirty="0" smtClean="0">
                <a:latin typeface="Arial" pitchFamily="34" charset="0"/>
                <a:ea typeface="+mj-ea"/>
              </a:rPr>
              <a:t>2.3</a:t>
            </a:r>
            <a:r>
              <a:rPr lang="en-GB" sz="2800" dirty="0" smtClean="0">
                <a:latin typeface="Arial" pitchFamily="34" charset="0"/>
                <a:ea typeface="+mj-ea"/>
              </a:rPr>
              <a:t>	 Secondary spectrometer and 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ea typeface="+mj-ea"/>
              </a:rPr>
              <a:t>detectors</a:t>
            </a:r>
            <a:r>
              <a:rPr lang="en-GB" sz="2800" dirty="0" smtClean="0">
                <a:latin typeface="Arial" pitchFamily="34" charset="0"/>
                <a:ea typeface="+mj-ea"/>
              </a:rPr>
              <a:t>. </a:t>
            </a:r>
          </a:p>
          <a:p>
            <a:pPr marL="514350" indent="-514350" fontAlgn="auto">
              <a:spcAft>
                <a:spcPts val="0"/>
              </a:spcAft>
              <a:defRPr/>
            </a:pPr>
            <a:endParaRPr lang="en-GB" sz="2800" dirty="0" smtClean="0">
              <a:latin typeface="Arial" pitchFamily="34" charset="0"/>
              <a:ea typeface="+mj-ea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800" b="1" dirty="0" smtClean="0">
                <a:latin typeface="Arial" pitchFamily="34" charset="0"/>
                <a:ea typeface="+mj-ea"/>
              </a:rPr>
              <a:t>2.4</a:t>
            </a:r>
            <a:r>
              <a:rPr lang="en-GB" sz="2800" dirty="0" smtClean="0">
                <a:latin typeface="Arial" pitchFamily="34" charset="0"/>
                <a:ea typeface="+mj-ea"/>
              </a:rPr>
              <a:t>	 Energy transfer 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ea typeface="+mj-ea"/>
              </a:rPr>
              <a:t>resolution.</a:t>
            </a:r>
          </a:p>
          <a:p>
            <a:pPr marL="514350" indent="-514350" fontAlgn="auto">
              <a:spcAft>
                <a:spcPts val="0"/>
              </a:spcAft>
              <a:defRPr/>
            </a:pPr>
            <a:endParaRPr lang="en-GB" sz="2800" dirty="0" smtClean="0">
              <a:latin typeface="Arial" pitchFamily="34" charset="0"/>
              <a:ea typeface="+mj-ea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800" b="1" dirty="0" smtClean="0">
                <a:latin typeface="Arial" pitchFamily="34" charset="0"/>
                <a:ea typeface="+mj-ea"/>
              </a:rPr>
              <a:t>2.5</a:t>
            </a:r>
            <a:r>
              <a:rPr lang="en-GB" sz="2800" dirty="0" smtClean="0">
                <a:latin typeface="Arial" pitchFamily="34" charset="0"/>
                <a:ea typeface="+mj-ea"/>
              </a:rPr>
              <a:t>	 Advanced </a:t>
            </a: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ea typeface="+mj-ea"/>
              </a:rPr>
              <a:t>sample environment.</a:t>
            </a:r>
          </a:p>
          <a:p>
            <a:pPr algn="ctr" fontAlgn="auto">
              <a:spcAft>
                <a:spcPts val="0"/>
              </a:spcAft>
              <a:buFontTx/>
              <a:buChar char="-"/>
              <a:defRPr/>
            </a:pPr>
            <a:endParaRPr lang="en-GB" sz="2800" b="1" dirty="0">
              <a:latin typeface="Arial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4A3D-4089-4D2C-8A84-D9C370C66D3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71438" y="41275"/>
            <a:ext cx="1868487" cy="842963"/>
            <a:chOff x="71576" y="5945625"/>
            <a:chExt cx="1869024" cy="842952"/>
          </a:xfrm>
        </p:grpSpPr>
        <p:pic>
          <p:nvPicPr>
            <p:cNvPr id="10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2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grpSp>
        <p:nvGrpSpPr>
          <p:cNvPr id="2" name="Group 19"/>
          <p:cNvGrpSpPr>
            <a:grpSpLocks noChangeAspect="1"/>
          </p:cNvGrpSpPr>
          <p:nvPr/>
        </p:nvGrpSpPr>
        <p:grpSpPr bwMode="auto">
          <a:xfrm>
            <a:off x="6831472" y="87088"/>
            <a:ext cx="2201862" cy="815975"/>
            <a:chOff x="1883832" y="6124701"/>
            <a:chExt cx="1818964" cy="673962"/>
          </a:xfrm>
        </p:grpSpPr>
        <p:sp>
          <p:nvSpPr>
            <p:cNvPr id="8" name="TextBox 21"/>
            <p:cNvSpPr txBox="1">
              <a:spLocks noChangeArrowheads="1"/>
            </p:cNvSpPr>
            <p:nvPr/>
          </p:nvSpPr>
          <p:spPr bwMode="auto">
            <a:xfrm>
              <a:off x="2629574" y="6198499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Consiglio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Nazionale delle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Ricerche</a:t>
              </a:r>
            </a:p>
          </p:txBody>
        </p:sp>
        <p:pic>
          <p:nvPicPr>
            <p:cNvPr id="7" name="Picture 20"/>
            <p:cNvPicPr>
              <a:picLocks noChangeAspect="1"/>
            </p:cNvPicPr>
            <p:nvPr/>
          </p:nvPicPr>
          <p:blipFill>
            <a:blip r:embed="rId3" cstate="print"/>
            <a:srcRect b="43953"/>
            <a:stretch>
              <a:fillRect/>
            </a:stretch>
          </p:blipFill>
          <p:spPr bwMode="auto">
            <a:xfrm>
              <a:off x="1883832" y="6124701"/>
              <a:ext cx="1127719" cy="560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67695" y="5786954"/>
            <a:ext cx="1735624" cy="1074601"/>
          </a:xfrm>
          <a:prstGeom prst="rect">
            <a:avLst/>
          </a:prstGeom>
        </p:spPr>
      </p:pic>
      <p:sp>
        <p:nvSpPr>
          <p:cNvPr id="13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26572" y="1195102"/>
            <a:ext cx="8165495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71550" lvl="1" indent="-51435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itchFamily="34" charset="0"/>
              </a:rPr>
              <a:t>For </a:t>
            </a:r>
            <a:r>
              <a:rPr lang="en-US" sz="2200" b="1" i="1" dirty="0" smtClean="0">
                <a:solidFill>
                  <a:srgbClr val="006600"/>
                </a:solidFill>
                <a:latin typeface="Arial" pitchFamily="34" charset="0"/>
              </a:rPr>
              <a:t>VESPA</a:t>
            </a:r>
            <a:r>
              <a:rPr lang="en-US" sz="2200" dirty="0" smtClean="0">
                <a:latin typeface="Arial" pitchFamily="34" charset="0"/>
              </a:rPr>
              <a:t> the following </a:t>
            </a:r>
            <a:r>
              <a:rPr lang="en-US" sz="2200" b="1" dirty="0" smtClean="0">
                <a:latin typeface="Arial" pitchFamily="34" charset="0"/>
              </a:rPr>
              <a:t>Wavelength Frame Multiplication</a:t>
            </a:r>
            <a:r>
              <a:rPr lang="en-US" sz="2200" dirty="0" smtClean="0">
                <a:latin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</a:rPr>
              <a:t>(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</a:rPr>
              <a:t>WFM</a:t>
            </a:r>
            <a:r>
              <a:rPr lang="en-US" sz="2200" b="1" dirty="0" smtClean="0">
                <a:latin typeface="Arial" pitchFamily="34" charset="0"/>
              </a:rPr>
              <a:t>) </a:t>
            </a:r>
            <a:r>
              <a:rPr lang="en-US" sz="2200" dirty="0" smtClean="0">
                <a:latin typeface="Arial" pitchFamily="34" charset="0"/>
              </a:rPr>
              <a:t>scheme, based on </a:t>
            </a:r>
            <a:r>
              <a:rPr lang="en-US" sz="2200" b="1" dirty="0" smtClean="0">
                <a:solidFill>
                  <a:srgbClr val="1509B7"/>
                </a:solidFill>
                <a:latin typeface="Arial" pitchFamily="34" charset="0"/>
              </a:rPr>
              <a:t>optically blind choppers, </a:t>
            </a:r>
            <a:r>
              <a:rPr lang="en-US" sz="2200" dirty="0" smtClean="0">
                <a:latin typeface="Arial" pitchFamily="34" charset="0"/>
              </a:rPr>
              <a:t>has been set up, covering the incident energy range from 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</a:rPr>
              <a:t>E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</a:rPr>
              <a:t>0</a:t>
            </a:r>
            <a:r>
              <a:rPr lang="en-US" sz="2200" dirty="0" smtClean="0">
                <a:latin typeface="Arial" pitchFamily="34" charset="0"/>
              </a:rPr>
              <a:t>=3.56 </a:t>
            </a:r>
            <a:r>
              <a:rPr lang="en-US" sz="2200" dirty="0" err="1" smtClean="0">
                <a:latin typeface="Arial" pitchFamily="34" charset="0"/>
              </a:rPr>
              <a:t>meV</a:t>
            </a:r>
            <a:r>
              <a:rPr lang="en-US" sz="2200" dirty="0" smtClean="0">
                <a:latin typeface="Arial" pitchFamily="34" charset="0"/>
              </a:rPr>
              <a:t> to 503 </a:t>
            </a:r>
            <a:r>
              <a:rPr lang="en-US" sz="2200" dirty="0" err="1" smtClean="0">
                <a:latin typeface="Arial" pitchFamily="34" charset="0"/>
              </a:rPr>
              <a:t>meV</a:t>
            </a:r>
            <a:r>
              <a:rPr lang="en-US" sz="2200" dirty="0" smtClean="0">
                <a:latin typeface="Arial" pitchFamily="34" charset="0"/>
              </a:rPr>
              <a:t>:</a:t>
            </a:r>
          </a:p>
        </p:txBody>
      </p:sp>
      <p:pic>
        <p:nvPicPr>
          <p:cNvPr id="16" name="Picture 3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8200" b="10230"/>
          <a:stretch/>
        </p:blipFill>
        <p:spPr bwMode="auto">
          <a:xfrm>
            <a:off x="458658" y="2700867"/>
            <a:ext cx="3663771" cy="2497666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1498600" y="38100"/>
            <a:ext cx="54991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GB" sz="3200" b="1" dirty="0" smtClean="0">
                <a:latin typeface="Arial" pitchFamily="34" charset="0"/>
              </a:rPr>
              <a:t>  2.1</a:t>
            </a:r>
            <a:r>
              <a:rPr lang="en-GB" sz="3200" dirty="0" smtClean="0">
                <a:solidFill>
                  <a:srgbClr val="006600"/>
                </a:solidFill>
                <a:latin typeface="Arial" pitchFamily="34" charset="0"/>
              </a:rPr>
              <a:t>  </a:t>
            </a:r>
            <a:r>
              <a:rPr lang="en-GB" sz="3200" dirty="0" smtClean="0">
                <a:solidFill>
                  <a:srgbClr val="C00000"/>
                </a:solidFill>
                <a:latin typeface="Arial" pitchFamily="34" charset="0"/>
              </a:rPr>
              <a:t>Energy</a:t>
            </a:r>
            <a:r>
              <a:rPr lang="en-GB" sz="3200" dirty="0" smtClean="0">
                <a:latin typeface="Arial" pitchFamily="34" charset="0"/>
              </a:rPr>
              <a:t> and Momentum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</a:rPr>
              <a:t>Transfer </a:t>
            </a:r>
            <a:r>
              <a:rPr lang="en-GB" sz="3200" dirty="0" smtClean="0">
                <a:solidFill>
                  <a:srgbClr val="C00000"/>
                </a:solidFill>
                <a:latin typeface="Arial" pitchFamily="34" charset="0"/>
              </a:rPr>
              <a:t>Ranges</a:t>
            </a:r>
          </a:p>
        </p:txBody>
      </p:sp>
      <p:pic>
        <p:nvPicPr>
          <p:cNvPr id="18" name="Immagine 17" descr="Grafico_de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3132" y="2705391"/>
            <a:ext cx="3664412" cy="2493582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19" name="Rettangolo 18"/>
          <p:cNvSpPr/>
          <p:nvPr/>
        </p:nvSpPr>
        <p:spPr>
          <a:xfrm>
            <a:off x="195573" y="5341640"/>
            <a:ext cx="8663939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71550" lvl="1" indent="-514350" algn="ctr" fontAlgn="auto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</a:rPr>
              <a:t>with </a:t>
            </a:r>
            <a:r>
              <a:rPr lang="en-US" i="1" dirty="0" smtClean="0">
                <a:solidFill>
                  <a:srgbClr val="C00000"/>
                </a:solidFill>
                <a:latin typeface="Arial" pitchFamily="34" charset="0"/>
              </a:rPr>
              <a:t>L</a:t>
            </a:r>
            <a:r>
              <a:rPr lang="en-US" baseline="-25000" dirty="0" smtClean="0">
                <a:solidFill>
                  <a:srgbClr val="C00000"/>
                </a:solidFill>
                <a:latin typeface="Arial" pitchFamily="34" charset="0"/>
              </a:rPr>
              <a:t>0</a:t>
            </a:r>
            <a:r>
              <a:rPr lang="en-US" dirty="0" smtClean="0">
                <a:latin typeface="Arial" pitchFamily="34" charset="0"/>
              </a:rPr>
              <a:t>=59 m,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</a:t>
            </a:r>
            <a:r>
              <a:rPr lang="en-US" dirty="0" smtClean="0">
                <a:latin typeface="Arial" pitchFamily="34" charset="0"/>
                <a:sym typeface="Symbol"/>
              </a:rPr>
              <a:t>=2.860 ms, </a:t>
            </a:r>
            <a:r>
              <a:rPr lang="en-US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</a:t>
            </a:r>
            <a:r>
              <a:rPr lang="en-US" dirty="0" smtClean="0">
                <a:latin typeface="Arial" pitchFamily="34" charset="0"/>
                <a:sym typeface="Symbol"/>
              </a:rPr>
              <a:t>=71.429 ms;</a:t>
            </a:r>
          </a:p>
          <a:p>
            <a:pPr marL="971550" lvl="1" indent="-514350" algn="ctr" fontAlgn="auto"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            t</a:t>
            </a:r>
            <a:r>
              <a:rPr lang="en-US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1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  <a:sym typeface="Symbol"/>
              </a:rPr>
              <a:t>÷</a:t>
            </a:r>
            <a:r>
              <a:rPr lang="en-US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</a:t>
            </a:r>
            <a:r>
              <a:rPr lang="en-US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2</a:t>
            </a:r>
            <a:r>
              <a:rPr lang="en-US" dirty="0" smtClean="0">
                <a:latin typeface="Arial" pitchFamily="34" charset="0"/>
                <a:sym typeface="Symbol"/>
              </a:rPr>
              <a:t>503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÷</a:t>
            </a:r>
            <a:r>
              <a:rPr lang="en-US" dirty="0" smtClean="0">
                <a:latin typeface="Arial" pitchFamily="34" charset="0"/>
                <a:sym typeface="Symbol"/>
              </a:rPr>
              <a:t>24.02 </a:t>
            </a:r>
            <a:r>
              <a:rPr lang="en-US" dirty="0" err="1" smtClean="0">
                <a:latin typeface="Arial" pitchFamily="34" charset="0"/>
                <a:sym typeface="Symbol"/>
              </a:rPr>
              <a:t>meV</a:t>
            </a:r>
            <a:r>
              <a:rPr lang="en-US" dirty="0" smtClean="0">
                <a:latin typeface="Arial" pitchFamily="34" charset="0"/>
                <a:sym typeface="Symbol"/>
              </a:rPr>
              <a:t>; </a:t>
            </a:r>
            <a:r>
              <a:rPr lang="en-US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</a:t>
            </a:r>
            <a:r>
              <a:rPr lang="en-US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3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  <a:sym typeface="Symbol"/>
              </a:rPr>
              <a:t>÷</a:t>
            </a:r>
            <a:r>
              <a:rPr lang="en-US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</a:t>
            </a:r>
            <a:r>
              <a:rPr lang="en-US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4</a:t>
            </a:r>
            <a:r>
              <a:rPr lang="en-US" dirty="0" smtClean="0">
                <a:latin typeface="Arial" pitchFamily="34" charset="0"/>
                <a:sym typeface="Symbol"/>
              </a:rPr>
              <a:t>25.14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÷</a:t>
            </a:r>
            <a:r>
              <a:rPr lang="en-US" dirty="0" smtClean="0">
                <a:latin typeface="Arial" pitchFamily="34" charset="0"/>
                <a:sym typeface="Symbol"/>
              </a:rPr>
              <a:t>8.45 </a:t>
            </a:r>
            <a:r>
              <a:rPr lang="en-US" dirty="0" err="1" smtClean="0">
                <a:latin typeface="Arial" pitchFamily="34" charset="0"/>
                <a:sym typeface="Symbol"/>
              </a:rPr>
              <a:t>meV</a:t>
            </a:r>
            <a:r>
              <a:rPr lang="en-US" dirty="0" smtClean="0">
                <a:latin typeface="Arial" pitchFamily="34" charset="0"/>
                <a:sym typeface="Symbol"/>
              </a:rPr>
              <a:t>;</a:t>
            </a:r>
            <a:r>
              <a:rPr lang="en-US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 t</a:t>
            </a:r>
            <a:r>
              <a:rPr lang="en-US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5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  <a:sym typeface="Symbol"/>
              </a:rPr>
              <a:t>÷</a:t>
            </a:r>
            <a:r>
              <a:rPr lang="en-US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</a:t>
            </a:r>
            <a:r>
              <a:rPr lang="en-US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6</a:t>
            </a:r>
            <a:r>
              <a:rPr lang="en-US" dirty="0" smtClean="0">
                <a:latin typeface="Arial" pitchFamily="34" charset="0"/>
                <a:sym typeface="Symbol"/>
              </a:rPr>
              <a:t>8.53</a:t>
            </a:r>
            <a:r>
              <a:rPr lang="en-US" dirty="0" smtClean="0">
                <a:latin typeface="Times New Roman"/>
                <a:cs typeface="Times New Roman"/>
                <a:sym typeface="Symbol"/>
              </a:rPr>
              <a:t>÷</a:t>
            </a:r>
            <a:r>
              <a:rPr lang="en-US" dirty="0" smtClean="0">
                <a:latin typeface="Arial" pitchFamily="34" charset="0"/>
                <a:sym typeface="Symbol"/>
              </a:rPr>
              <a:t>3.56 </a:t>
            </a:r>
            <a:r>
              <a:rPr lang="en-US" dirty="0" err="1" smtClean="0">
                <a:latin typeface="Arial" pitchFamily="34" charset="0"/>
                <a:sym typeface="Symbol"/>
              </a:rPr>
              <a:t>meV</a:t>
            </a:r>
            <a:r>
              <a:rPr lang="en-US" dirty="0" smtClean="0">
                <a:latin typeface="Arial" pitchFamily="34" charset="0"/>
                <a:sym typeface="Symbol"/>
              </a:rPr>
              <a:t> </a:t>
            </a:r>
          </a:p>
          <a:p>
            <a:pPr marL="971550" lvl="1" indent="-514350"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1509B7"/>
                </a:solidFill>
                <a:latin typeface="Arial" pitchFamily="34" charset="0"/>
                <a:sym typeface="Symbol"/>
              </a:rPr>
              <a:t>             FOC </a:t>
            </a:r>
            <a:r>
              <a:rPr lang="en-US" dirty="0" smtClean="0">
                <a:latin typeface="Arial" pitchFamily="34" charset="0"/>
                <a:sym typeface="Symbol"/>
              </a:rPr>
              <a:t>(or </a:t>
            </a:r>
            <a:r>
              <a:rPr lang="en-US" dirty="0" smtClean="0">
                <a:solidFill>
                  <a:srgbClr val="1509B7"/>
                </a:solidFill>
                <a:latin typeface="Arial" pitchFamily="34" charset="0"/>
                <a:sym typeface="Symbol"/>
              </a:rPr>
              <a:t>WBC</a:t>
            </a:r>
            <a:r>
              <a:rPr lang="en-US" dirty="0" smtClean="0">
                <a:latin typeface="Arial" pitchFamily="34" charset="0"/>
                <a:sym typeface="Symbol"/>
              </a:rPr>
              <a:t>)@ 10 m, </a:t>
            </a:r>
            <a:r>
              <a:rPr lang="en-US" dirty="0" smtClean="0">
                <a:solidFill>
                  <a:srgbClr val="1509B7"/>
                </a:solidFill>
                <a:latin typeface="Arial" pitchFamily="34" charset="0"/>
                <a:sym typeface="Symbol"/>
              </a:rPr>
              <a:t>s-FOC</a:t>
            </a:r>
            <a:r>
              <a:rPr lang="en-US" baseline="-25000" dirty="0" smtClean="0">
                <a:solidFill>
                  <a:srgbClr val="1509B7"/>
                </a:solidFill>
                <a:latin typeface="Arial" pitchFamily="34" charset="0"/>
                <a:sym typeface="Symbol"/>
              </a:rPr>
              <a:t>1</a:t>
            </a:r>
            <a:r>
              <a:rPr lang="en-US" dirty="0" smtClean="0">
                <a:latin typeface="Arial" pitchFamily="34" charset="0"/>
                <a:sym typeface="Symbol"/>
              </a:rPr>
              <a:t>@ 19 m, </a:t>
            </a:r>
            <a:r>
              <a:rPr lang="en-US" dirty="0" smtClean="0">
                <a:solidFill>
                  <a:srgbClr val="1509B7"/>
                </a:solidFill>
                <a:latin typeface="Arial" pitchFamily="34" charset="0"/>
                <a:sym typeface="Symbol"/>
              </a:rPr>
              <a:t>s-FOC</a:t>
            </a:r>
            <a:r>
              <a:rPr lang="en-US" baseline="-25000" dirty="0" smtClean="0">
                <a:solidFill>
                  <a:srgbClr val="1509B7"/>
                </a:solidFill>
                <a:latin typeface="Arial" pitchFamily="34" charset="0"/>
                <a:sym typeface="Symbol"/>
              </a:rPr>
              <a:t>2</a:t>
            </a:r>
            <a:r>
              <a:rPr lang="en-US" dirty="0" smtClean="0">
                <a:latin typeface="Arial" pitchFamily="34" charset="0"/>
                <a:sym typeface="Symbol"/>
              </a:rPr>
              <a:t>@ 52 m</a:t>
            </a:r>
            <a:r>
              <a:rPr lang="en-US" dirty="0" smtClean="0">
                <a:latin typeface="Arial" pitchFamily="34" charset="0"/>
              </a:rPr>
              <a:t> </a:t>
            </a:r>
          </a:p>
        </p:txBody>
      </p:sp>
      <p:sp>
        <p:nvSpPr>
          <p:cNvPr id="22" name="Ovale 21"/>
          <p:cNvSpPr/>
          <p:nvPr/>
        </p:nvSpPr>
        <p:spPr>
          <a:xfrm>
            <a:off x="381000" y="4472940"/>
            <a:ext cx="876300" cy="8077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2 23"/>
          <p:cNvCxnSpPr/>
          <p:nvPr/>
        </p:nvCxnSpPr>
        <p:spPr>
          <a:xfrm flipV="1">
            <a:off x="1264920" y="3741420"/>
            <a:ext cx="3672840" cy="11049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4A3D-4089-4D2C-8A84-D9C370C66D3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67695" y="5786954"/>
            <a:ext cx="1735624" cy="1074601"/>
          </a:xfrm>
          <a:prstGeom prst="rect">
            <a:avLst/>
          </a:prstGeom>
        </p:spPr>
      </p:pic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71438" y="41275"/>
            <a:ext cx="1868487" cy="842963"/>
            <a:chOff x="71576" y="5945625"/>
            <a:chExt cx="1869024" cy="842952"/>
          </a:xfrm>
        </p:grpSpPr>
        <p:pic>
          <p:nvPicPr>
            <p:cNvPr id="11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4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sp>
        <p:nvSpPr>
          <p:cNvPr id="13" name="Titolo 1"/>
          <p:cNvSpPr txBox="1">
            <a:spLocks/>
          </p:cNvSpPr>
          <p:nvPr/>
        </p:nvSpPr>
        <p:spPr>
          <a:xfrm>
            <a:off x="551543" y="835006"/>
            <a:ext cx="8066314" cy="484189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GB" sz="1500" b="1" dirty="0" smtClean="0">
              <a:latin typeface="Arial" pitchFamily="34" charset="0"/>
              <a:ea typeface="+mj-ea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GB" sz="3500" b="1" dirty="0" smtClean="0">
                <a:solidFill>
                  <a:srgbClr val="C00000"/>
                </a:solidFill>
                <a:latin typeface="Arial" pitchFamily="34" charset="0"/>
                <a:ea typeface="+mj-ea"/>
              </a:rPr>
              <a:t>Instrument  Presentation  Outline</a:t>
            </a:r>
          </a:p>
          <a:p>
            <a:pPr algn="ctr" fontAlgn="auto">
              <a:spcAft>
                <a:spcPts val="0"/>
              </a:spcAft>
              <a:defRPr/>
            </a:pPr>
            <a:endParaRPr lang="en-GB" sz="2400" b="1" dirty="0" smtClean="0">
              <a:latin typeface="Arial" pitchFamily="34" charset="0"/>
              <a:ea typeface="+mj-ea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GB" sz="2400" b="1" dirty="0" smtClean="0">
              <a:latin typeface="Arial" pitchFamily="34" charset="0"/>
              <a:ea typeface="+mj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400" b="1" dirty="0" smtClean="0">
                <a:latin typeface="Arial" pitchFamily="34" charset="0"/>
                <a:ea typeface="+mj-ea"/>
              </a:rPr>
              <a:t>I.  </a:t>
            </a:r>
            <a:r>
              <a:rPr lang="en-GB" sz="2400" b="1" i="1" dirty="0" smtClean="0">
                <a:solidFill>
                  <a:srgbClr val="006600"/>
                </a:solidFill>
                <a:latin typeface="Arial" pitchFamily="34" charset="0"/>
                <a:ea typeface="+mj-ea"/>
              </a:rPr>
              <a:t>VESPA</a:t>
            </a:r>
            <a:r>
              <a:rPr lang="en-GB" sz="2400" b="1" dirty="0" smtClean="0">
                <a:latin typeface="Arial" pitchFamily="34" charset="0"/>
                <a:ea typeface="+mj-ea"/>
              </a:rPr>
              <a:t> OVERVIEW</a:t>
            </a:r>
          </a:p>
          <a:p>
            <a:pPr fontAlgn="auto">
              <a:spcAft>
                <a:spcPts val="0"/>
              </a:spcAft>
              <a:defRPr/>
            </a:pPr>
            <a:endParaRPr lang="en-GB" sz="2400" b="1" dirty="0" smtClean="0">
              <a:latin typeface="Arial" pitchFamily="34" charset="0"/>
              <a:ea typeface="+mj-ea"/>
            </a:endParaRPr>
          </a:p>
          <a:p>
            <a:pPr marL="971550" lvl="1" indent="-514350" fontAlgn="auto">
              <a:spcAft>
                <a:spcPts val="0"/>
              </a:spcAft>
              <a:defRPr/>
            </a:pPr>
            <a:r>
              <a:rPr lang="en-GB" sz="2100" b="1" dirty="0" smtClean="0">
                <a:latin typeface="Arial" pitchFamily="34" charset="0"/>
                <a:ea typeface="+mj-ea"/>
              </a:rPr>
              <a:t>1.	</a:t>
            </a:r>
            <a:r>
              <a:rPr lang="en-GB" sz="2100" b="1" i="1" dirty="0" err="1" smtClean="0">
                <a:solidFill>
                  <a:srgbClr val="006600"/>
                </a:solidFill>
                <a:latin typeface="Arial" pitchFamily="34" charset="0"/>
                <a:ea typeface="+mj-ea"/>
              </a:rPr>
              <a:t>Vespa</a:t>
            </a:r>
            <a:r>
              <a:rPr lang="en-GB" sz="2100" b="1" dirty="0" smtClean="0">
                <a:latin typeface="Arial" pitchFamily="34" charset="0"/>
                <a:ea typeface="+mj-ea"/>
              </a:rPr>
              <a:t> science case</a:t>
            </a:r>
          </a:p>
          <a:p>
            <a:pPr marL="1428750" lvl="2" indent="-514350" fontAlgn="auto">
              <a:spcAft>
                <a:spcPts val="0"/>
              </a:spcAft>
              <a:defRPr/>
            </a:pPr>
            <a:endParaRPr lang="en-GB" sz="2100" b="1" dirty="0" smtClean="0">
              <a:latin typeface="Arial" pitchFamily="34" charset="0"/>
              <a:ea typeface="+mj-ea"/>
            </a:endParaRPr>
          </a:p>
          <a:p>
            <a:pPr marL="971550" lvl="1" indent="-514350" fontAlgn="auto">
              <a:spcAft>
                <a:spcPts val="0"/>
              </a:spcAft>
              <a:defRPr/>
            </a:pPr>
            <a:r>
              <a:rPr lang="en-GB" sz="2100" b="1" dirty="0" smtClean="0">
                <a:latin typeface="Arial" pitchFamily="34" charset="0"/>
                <a:ea typeface="+mj-ea"/>
              </a:rPr>
              <a:t>2.	</a:t>
            </a:r>
            <a:r>
              <a:rPr lang="en-GB" sz="2100" b="1" i="1" dirty="0" err="1" smtClean="0">
                <a:solidFill>
                  <a:srgbClr val="006600"/>
                </a:solidFill>
                <a:latin typeface="Arial" pitchFamily="34" charset="0"/>
                <a:ea typeface="+mj-ea"/>
              </a:rPr>
              <a:t>Vespa</a:t>
            </a:r>
            <a:r>
              <a:rPr lang="en-GB" sz="2100" b="1" dirty="0" smtClean="0">
                <a:latin typeface="Arial" pitchFamily="34" charset="0"/>
                <a:ea typeface="+mj-ea"/>
              </a:rPr>
              <a:t> high-level requirements</a:t>
            </a:r>
          </a:p>
          <a:p>
            <a:pPr marL="1428750" lvl="2" indent="-514350" fontAlgn="auto">
              <a:spcAft>
                <a:spcPts val="0"/>
              </a:spcAft>
              <a:defRPr/>
            </a:pPr>
            <a:endParaRPr lang="en-GB" sz="2100" b="1" dirty="0" smtClean="0">
              <a:latin typeface="Arial" pitchFamily="34" charset="0"/>
              <a:ea typeface="+mj-ea"/>
            </a:endParaRPr>
          </a:p>
          <a:p>
            <a:pPr marL="971550" lvl="1" indent="-514350" fontAlgn="auto">
              <a:spcAft>
                <a:spcPts val="0"/>
              </a:spcAft>
              <a:defRPr/>
            </a:pPr>
            <a:r>
              <a:rPr lang="en-GB" sz="2100" b="1" dirty="0" smtClean="0">
                <a:latin typeface="Arial" pitchFamily="34" charset="0"/>
                <a:ea typeface="+mj-ea"/>
              </a:rPr>
              <a:t>3.	</a:t>
            </a:r>
            <a:r>
              <a:rPr lang="en-GB" sz="2100" b="1" i="1" dirty="0" err="1" smtClean="0">
                <a:solidFill>
                  <a:srgbClr val="006600"/>
                </a:solidFill>
                <a:latin typeface="Arial" pitchFamily="34" charset="0"/>
                <a:ea typeface="+mj-ea"/>
              </a:rPr>
              <a:t>Vespa</a:t>
            </a:r>
            <a:r>
              <a:rPr lang="en-GB" sz="2100" b="1" dirty="0" smtClean="0">
                <a:latin typeface="Arial" pitchFamily="34" charset="0"/>
                <a:ea typeface="+mj-ea"/>
              </a:rPr>
              <a:t> high-level technical description</a:t>
            </a:r>
          </a:p>
          <a:p>
            <a:pPr marL="514350" indent="-514350" fontAlgn="auto">
              <a:spcAft>
                <a:spcPts val="0"/>
              </a:spcAft>
              <a:defRPr/>
            </a:pPr>
            <a:endParaRPr lang="en-GB" sz="2400" b="1" dirty="0" smtClean="0">
              <a:latin typeface="Arial" pitchFamily="34" charset="0"/>
              <a:ea typeface="+mj-ea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400" b="1" dirty="0" smtClean="0">
                <a:latin typeface="Arial" pitchFamily="34" charset="0"/>
                <a:ea typeface="+mj-ea"/>
              </a:rPr>
              <a:t>II.  </a:t>
            </a:r>
            <a:r>
              <a:rPr lang="en-GB" sz="2400" b="1" i="1" dirty="0" smtClean="0">
                <a:solidFill>
                  <a:srgbClr val="006600"/>
                </a:solidFill>
                <a:latin typeface="Arial" pitchFamily="34" charset="0"/>
                <a:ea typeface="+mj-ea"/>
              </a:rPr>
              <a:t>VESPA</a:t>
            </a:r>
            <a:r>
              <a:rPr lang="en-GB" sz="2400" b="1" dirty="0" smtClean="0">
                <a:latin typeface="Arial" pitchFamily="34" charset="0"/>
                <a:ea typeface="+mj-ea"/>
              </a:rPr>
              <a:t> PROJECT TIMELINE</a:t>
            </a:r>
          </a:p>
          <a:p>
            <a:pPr marL="514350" indent="-514350" fontAlgn="auto">
              <a:spcAft>
                <a:spcPts val="0"/>
              </a:spcAft>
              <a:defRPr/>
            </a:pPr>
            <a:endParaRPr lang="en-GB" sz="2400" b="1" dirty="0" smtClean="0">
              <a:latin typeface="Arial" pitchFamily="34" charset="0"/>
              <a:ea typeface="+mj-ea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400" b="1" dirty="0" smtClean="0">
                <a:latin typeface="Arial" pitchFamily="34" charset="0"/>
                <a:ea typeface="+mj-ea"/>
              </a:rPr>
              <a:t>III.  PRESENTATION OF THE 3 </a:t>
            </a:r>
            <a:r>
              <a:rPr lang="en-GB" sz="2400" b="1" i="1" dirty="0" smtClean="0">
                <a:solidFill>
                  <a:srgbClr val="006600"/>
                </a:solidFill>
                <a:latin typeface="Arial" pitchFamily="34" charset="0"/>
                <a:ea typeface="+mj-ea"/>
              </a:rPr>
              <a:t>VESPA</a:t>
            </a:r>
            <a:r>
              <a:rPr lang="en-GB" sz="2400" b="1" dirty="0" smtClean="0">
                <a:latin typeface="Arial" pitchFamily="34" charset="0"/>
                <a:ea typeface="+mj-ea"/>
              </a:rPr>
              <a:t> CONFIGURATIONS</a:t>
            </a:r>
          </a:p>
          <a:p>
            <a:pPr algn="ctr" fontAlgn="auto">
              <a:spcAft>
                <a:spcPts val="0"/>
              </a:spcAft>
              <a:buFontTx/>
              <a:buChar char="-"/>
              <a:defRPr/>
            </a:pPr>
            <a:endParaRPr lang="en-GB" sz="2800" b="1" dirty="0">
              <a:latin typeface="Arial" pitchFamily="34" charset="0"/>
              <a:ea typeface="+mj-ea"/>
            </a:endParaRPr>
          </a:p>
        </p:txBody>
      </p:sp>
      <p:pic>
        <p:nvPicPr>
          <p:cNvPr id="14" name="Immagine 13" descr="stfc_isi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859" y="88900"/>
            <a:ext cx="2564541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4A3D-4089-4D2C-8A84-D9C370C66D3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2" name="Group 19"/>
          <p:cNvGrpSpPr>
            <a:grpSpLocks noChangeAspect="1"/>
          </p:cNvGrpSpPr>
          <p:nvPr/>
        </p:nvGrpSpPr>
        <p:grpSpPr bwMode="auto">
          <a:xfrm>
            <a:off x="6831472" y="87088"/>
            <a:ext cx="2201862" cy="815975"/>
            <a:chOff x="1883832" y="6124701"/>
            <a:chExt cx="1818964" cy="673962"/>
          </a:xfrm>
        </p:grpSpPr>
        <p:pic>
          <p:nvPicPr>
            <p:cNvPr id="7" name="Picture 20"/>
            <p:cNvPicPr>
              <a:picLocks noChangeAspect="1"/>
            </p:cNvPicPr>
            <p:nvPr/>
          </p:nvPicPr>
          <p:blipFill>
            <a:blip r:embed="rId2" cstate="print"/>
            <a:srcRect b="43953"/>
            <a:stretch>
              <a:fillRect/>
            </a:stretch>
          </p:blipFill>
          <p:spPr bwMode="auto">
            <a:xfrm>
              <a:off x="1883832" y="6124701"/>
              <a:ext cx="1127719" cy="560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21"/>
            <p:cNvSpPr txBox="1">
              <a:spLocks noChangeArrowheads="1"/>
            </p:cNvSpPr>
            <p:nvPr/>
          </p:nvSpPr>
          <p:spPr bwMode="auto">
            <a:xfrm>
              <a:off x="2629574" y="6198499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Consiglio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Nazionale delle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Ricerche</a:t>
              </a:r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71438" y="41275"/>
            <a:ext cx="1868487" cy="842963"/>
            <a:chOff x="71576" y="5945625"/>
            <a:chExt cx="1869024" cy="842952"/>
          </a:xfrm>
        </p:grpSpPr>
        <p:pic>
          <p:nvPicPr>
            <p:cNvPr id="10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3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12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67695" y="5786954"/>
            <a:ext cx="1735624" cy="1074601"/>
          </a:xfrm>
          <a:prstGeom prst="rect">
            <a:avLst/>
          </a:prstGeom>
        </p:spPr>
      </p:pic>
      <p:sp>
        <p:nvSpPr>
          <p:cNvPr id="13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71753" y="846551"/>
            <a:ext cx="771797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971550" lvl="1" algn="just" fontAlgn="auto">
              <a:spcAft>
                <a:spcPts val="0"/>
              </a:spcAft>
              <a:defRPr/>
            </a:pPr>
            <a:r>
              <a:rPr lang="en-US" sz="2200" dirty="0" smtClean="0">
                <a:latin typeface="Arial" pitchFamily="34" charset="0"/>
              </a:rPr>
              <a:t>giving rise to the these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</a:rPr>
              <a:t>TOF</a:t>
            </a:r>
            <a:r>
              <a:rPr lang="en-US" sz="2200" dirty="0" smtClean="0">
                <a:latin typeface="Arial" pitchFamily="34" charset="0"/>
              </a:rPr>
              <a:t> and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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 </a:t>
            </a:r>
            <a:r>
              <a:rPr lang="en-US" sz="2200" dirty="0" smtClean="0">
                <a:latin typeface="Arial" pitchFamily="34" charset="0"/>
                <a:sym typeface="Symbol"/>
              </a:rPr>
              <a:t>distributions, fully</a:t>
            </a:r>
          </a:p>
          <a:p>
            <a:pPr marL="971550" lvl="1" algn="just" fontAlgn="auto">
              <a:spcAft>
                <a:spcPts val="0"/>
              </a:spcAft>
              <a:defRPr/>
            </a:pPr>
            <a:r>
              <a:rPr lang="en-US" sz="2200" dirty="0" smtClean="0">
                <a:latin typeface="Arial" pitchFamily="34" charset="0"/>
                <a:sym typeface="Symbol"/>
              </a:rPr>
              <a:t>optimized for the </a:t>
            </a:r>
            <a:r>
              <a:rPr lang="en-US" sz="2200" b="1" i="1" dirty="0" smtClean="0">
                <a:solidFill>
                  <a:srgbClr val="006600"/>
                </a:solidFill>
                <a:latin typeface="Arial" pitchFamily="34" charset="0"/>
                <a:sym typeface="Symbol"/>
              </a:rPr>
              <a:t>VESPA</a:t>
            </a:r>
            <a:r>
              <a:rPr lang="en-US" sz="2200" dirty="0" smtClean="0">
                <a:latin typeface="Arial" pitchFamily="34" charset="0"/>
                <a:sym typeface="Symbol"/>
              </a:rPr>
              <a:t> </a:t>
            </a:r>
            <a:r>
              <a:rPr lang="en-US" sz="2200" dirty="0" err="1" smtClean="0">
                <a:latin typeface="Arial" pitchFamily="34" charset="0"/>
                <a:sym typeface="Symbol"/>
              </a:rPr>
              <a:t>vibrational</a:t>
            </a:r>
            <a:r>
              <a:rPr lang="en-US" sz="2200" dirty="0" smtClean="0">
                <a:latin typeface="Arial" pitchFamily="34" charset="0"/>
                <a:sym typeface="Symbol"/>
              </a:rPr>
              <a:t> spectroscopic needs:</a:t>
            </a:r>
            <a:endParaRPr lang="en-US" sz="2200" dirty="0" smtClean="0">
              <a:latin typeface="Arial" pitchFamily="34" charset="0"/>
            </a:endParaRPr>
          </a:p>
        </p:txBody>
      </p:sp>
      <p:pic>
        <p:nvPicPr>
          <p:cNvPr id="1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4525" y="1687283"/>
            <a:ext cx="3107873" cy="231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65320" y="1679664"/>
            <a:ext cx="3212918" cy="237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ttangolo 16"/>
          <p:cNvSpPr/>
          <p:nvPr/>
        </p:nvSpPr>
        <p:spPr>
          <a:xfrm>
            <a:off x="794899" y="4052031"/>
            <a:ext cx="771797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indent="-514350" fontAlgn="auto">
              <a:spcAft>
                <a:spcPts val="0"/>
              </a:spcAft>
              <a:defRPr/>
            </a:pPr>
            <a:r>
              <a:rPr lang="en-US" sz="2200" dirty="0" smtClean="0">
                <a:latin typeface="Arial" pitchFamily="34" charset="0"/>
              </a:rPr>
              <a:t>The details of the </a:t>
            </a:r>
            <a:r>
              <a:rPr lang="en-US" sz="2200" b="1" dirty="0" smtClean="0">
                <a:latin typeface="Arial" pitchFamily="34" charset="0"/>
              </a:rPr>
              <a:t>Pulse Shaping Chopper (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</a:rPr>
              <a:t>PSC</a:t>
            </a:r>
            <a:r>
              <a:rPr lang="en-US" sz="2200" b="1" dirty="0" smtClean="0">
                <a:latin typeface="Arial" pitchFamily="34" charset="0"/>
              </a:rPr>
              <a:t>) </a:t>
            </a:r>
            <a:r>
              <a:rPr lang="en-US" sz="2200" dirty="0" smtClean="0">
                <a:latin typeface="Arial" pitchFamily="34" charset="0"/>
              </a:rPr>
              <a:t>system based on </a:t>
            </a:r>
            <a:r>
              <a:rPr lang="en-US" sz="2200" b="1" dirty="0" smtClean="0">
                <a:latin typeface="Arial" pitchFamily="34" charset="0"/>
              </a:rPr>
              <a:t>optically-blind counter-rotating chopper pairs </a:t>
            </a:r>
            <a:r>
              <a:rPr lang="en-US" sz="2200" dirty="0" smtClean="0">
                <a:latin typeface="Arial" pitchFamily="34" charset="0"/>
              </a:rPr>
              <a:t>are:</a:t>
            </a: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1885950" y="4917435"/>
          <a:ext cx="5758180" cy="1066800"/>
        </p:xfrm>
        <a:graphic>
          <a:graphicData uri="http://schemas.openxmlformats.org/drawingml/2006/table">
            <a:tbl>
              <a:tblPr/>
              <a:tblGrid>
                <a:gridCol w="1525905"/>
                <a:gridCol w="1410335"/>
                <a:gridCol w="1410335"/>
                <a:gridCol w="141160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Low-Res</a:t>
                      </a:r>
                      <a:endParaRPr lang="it-IT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9933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Mid-Res</a:t>
                      </a:r>
                      <a:endParaRPr lang="it-IT" sz="1400" b="1" dirty="0">
                        <a:solidFill>
                          <a:srgbClr val="99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FF33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High-Res</a:t>
                      </a:r>
                      <a:endParaRPr lang="it-IT" sz="1400" b="1" dirty="0">
                        <a:solidFill>
                          <a:srgbClr val="FF33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WFM-PSC1 </a:t>
                      </a:r>
                      <a:r>
                        <a:rPr lang="en-GB" sz="14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[m]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6.50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6.80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6.50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WFM-PSC2 </a:t>
                      </a:r>
                      <a:r>
                        <a:rPr lang="en-GB" sz="14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[m]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7.44</a:t>
                      </a:r>
                      <a:endParaRPr lang="it-IT" sz="1400" b="1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7.44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6.80</a:t>
                      </a:r>
                      <a:endParaRPr lang="it-IT" sz="1400" b="1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</a:t>
                      </a:r>
                      <a:r>
                        <a:rPr lang="en-GB" sz="1400" b="1" i="0" baseline="-25000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en-GB" sz="1400" b="1" i="1" dirty="0">
                          <a:solidFill>
                            <a:srgbClr val="00000A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[m]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0.94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0.64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0.30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</a:t>
                      </a:r>
                      <a:r>
                        <a:rPr lang="en-GB" sz="1400" b="1" baseline="-25000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ToF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[m]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52.03</a:t>
                      </a:r>
                      <a:endParaRPr lang="it-IT" sz="1400" b="1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51.88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52.35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4690-6727-4E58-BB6C-3417A6F632DB}" type="slidenum">
              <a:rPr lang="en-GB" smtClean="0"/>
              <a:pPr/>
              <a:t>21</a:t>
            </a:fld>
            <a:endParaRPr lang="en-GB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71438" y="41275"/>
            <a:ext cx="1868487" cy="842963"/>
            <a:chOff x="71576" y="5945625"/>
            <a:chExt cx="1869024" cy="842952"/>
          </a:xfrm>
        </p:grpSpPr>
        <p:pic>
          <p:nvPicPr>
            <p:cNvPr id="5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3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10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67695" y="5786954"/>
            <a:ext cx="1735624" cy="1074601"/>
          </a:xfrm>
          <a:prstGeom prst="rect">
            <a:avLst/>
          </a:prstGeom>
        </p:spPr>
      </p:pic>
      <p:grpSp>
        <p:nvGrpSpPr>
          <p:cNvPr id="11" name="Group 19"/>
          <p:cNvGrpSpPr>
            <a:grpSpLocks noChangeAspect="1"/>
          </p:cNvGrpSpPr>
          <p:nvPr/>
        </p:nvGrpSpPr>
        <p:grpSpPr bwMode="auto">
          <a:xfrm>
            <a:off x="6831472" y="87088"/>
            <a:ext cx="2201862" cy="815975"/>
            <a:chOff x="1883832" y="6124701"/>
            <a:chExt cx="1818964" cy="673962"/>
          </a:xfrm>
        </p:grpSpPr>
        <p:sp>
          <p:nvSpPr>
            <p:cNvPr id="12" name="TextBox 21"/>
            <p:cNvSpPr txBox="1">
              <a:spLocks noChangeArrowheads="1"/>
            </p:cNvSpPr>
            <p:nvPr/>
          </p:nvSpPr>
          <p:spPr bwMode="auto">
            <a:xfrm>
              <a:off x="2629574" y="6198499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Consiglio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Nazionale delle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Ricerche</a:t>
              </a:r>
            </a:p>
          </p:txBody>
        </p:sp>
        <p:pic>
          <p:nvPicPr>
            <p:cNvPr id="13" name="Picture 20"/>
            <p:cNvPicPr>
              <a:picLocks noChangeAspect="1"/>
            </p:cNvPicPr>
            <p:nvPr/>
          </p:nvPicPr>
          <p:blipFill>
            <a:blip r:embed="rId5" cstate="print"/>
            <a:srcRect b="43953"/>
            <a:stretch>
              <a:fillRect/>
            </a:stretch>
          </p:blipFill>
          <p:spPr bwMode="auto">
            <a:xfrm>
              <a:off x="1883832" y="6124701"/>
              <a:ext cx="1127719" cy="560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35000" y="964730"/>
            <a:ext cx="8509000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indent="-514350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</a:rPr>
              <a:t>The price to pay for having: wide </a:t>
            </a:r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</a:rPr>
              <a:t>E</a:t>
            </a:r>
            <a:r>
              <a:rPr lang="en-US" sz="2400" baseline="-25000" dirty="0" smtClean="0">
                <a:solidFill>
                  <a:srgbClr val="C00000"/>
                </a:solidFill>
                <a:latin typeface="Arial" pitchFamily="34" charset="0"/>
              </a:rPr>
              <a:t>0</a:t>
            </a:r>
            <a:r>
              <a:rPr lang="en-US" sz="2400" dirty="0" smtClean="0">
                <a:latin typeface="Arial" pitchFamily="34" charset="0"/>
              </a:rPr>
              <a:t> range, good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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resolution, and the </a:t>
            </a:r>
            <a:r>
              <a:rPr lang="en-US" sz="2400" i="1" dirty="0" smtClean="0">
                <a:latin typeface="Arial" pitchFamily="34" charset="0"/>
              </a:rPr>
              <a:t>“one shot” </a:t>
            </a:r>
            <a:r>
              <a:rPr lang="en-US" sz="2400" dirty="0" smtClean="0">
                <a:latin typeface="Arial" pitchFamily="34" charset="0"/>
              </a:rPr>
              <a:t>option, is the </a:t>
            </a:r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</a:rPr>
              <a:t>Q</a:t>
            </a:r>
            <a:r>
              <a:rPr lang="en-US" sz="2400" dirty="0" smtClean="0">
                <a:latin typeface="Arial" pitchFamily="34" charset="0"/>
              </a:rPr>
              <a:t> behavior: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896499" y="4875814"/>
            <a:ext cx="7717971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indent="-514350" algn="just" fontAlgn="auto"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</a:rPr>
              <a:t>Q</a:t>
            </a:r>
            <a:r>
              <a:rPr lang="en-US" sz="2400" dirty="0" smtClean="0">
                <a:latin typeface="Arial" pitchFamily="34" charset="0"/>
              </a:rPr>
              <a:t> lies on two narrow stripes and grows monotonically with </a:t>
            </a:r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</a:rPr>
              <a:t>E</a:t>
            </a:r>
            <a:r>
              <a:rPr lang="en-US" sz="2400" baseline="-25000" dirty="0" smtClean="0">
                <a:solidFill>
                  <a:srgbClr val="C00000"/>
                </a:solidFill>
                <a:latin typeface="Arial" pitchFamily="34" charset="0"/>
              </a:rPr>
              <a:t>0</a:t>
            </a:r>
            <a:r>
              <a:rPr lang="en-US" sz="2400" dirty="0" smtClean="0">
                <a:latin typeface="Arial" pitchFamily="34" charset="0"/>
              </a:rPr>
              <a:t>! Not so important for </a:t>
            </a:r>
            <a:r>
              <a:rPr lang="en-US" sz="2400" b="1" dirty="0" smtClean="0">
                <a:latin typeface="Arial" pitchFamily="34" charset="0"/>
              </a:rPr>
              <a:t>neutron </a:t>
            </a:r>
            <a:r>
              <a:rPr lang="en-US" sz="2400" b="1" dirty="0" err="1" smtClean="0">
                <a:latin typeface="Arial" pitchFamily="34" charset="0"/>
              </a:rPr>
              <a:t>vibrational</a:t>
            </a:r>
            <a:r>
              <a:rPr lang="en-US" sz="2400" b="1" dirty="0" smtClean="0">
                <a:latin typeface="Arial" pitchFamily="34" charset="0"/>
              </a:rPr>
              <a:t> spectroscopy</a:t>
            </a:r>
            <a:r>
              <a:rPr lang="en-US" sz="2400" dirty="0" smtClean="0">
                <a:latin typeface="Arial" pitchFamily="34" charset="0"/>
              </a:rPr>
              <a:t>...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2568575" y="1866901"/>
          <a:ext cx="4256729" cy="2986088"/>
        </p:xfrm>
        <a:graphic>
          <a:graphicData uri="http://schemas.openxmlformats.org/presentationml/2006/ole">
            <p:oleObj spid="_x0000_s103426" name="Graph" r:id="rId6" imgW="4131720" imgH="28990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stfc_is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0559" y="6184900"/>
            <a:ext cx="2564541" cy="5842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VESPA Scope Setting Meeting, ESS (SE),   27/10/2016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4A3D-4089-4D2C-8A84-D9C370C66D3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8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3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10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952501" y="237258"/>
            <a:ext cx="7931090" cy="63094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indent="-514350" algn="ctr" fontAlgn="auto">
              <a:spcAft>
                <a:spcPts val="0"/>
              </a:spcAft>
              <a:defRPr/>
            </a:pPr>
            <a:r>
              <a:rPr lang="en-US" sz="2400" b="1" dirty="0" smtClean="0">
                <a:latin typeface="Arial" pitchFamily="34" charset="0"/>
              </a:rPr>
              <a:t>    An approach alternative to the WFM method</a:t>
            </a:r>
          </a:p>
          <a:p>
            <a:pPr marL="0" lvl="1" indent="-514350" algn="just" fontAlgn="auto">
              <a:spcAft>
                <a:spcPts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0" lvl="1" indent="-514350" algn="just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</a:rPr>
              <a:t>Correlation spectroscopy</a:t>
            </a:r>
            <a:r>
              <a:rPr lang="en-US" sz="2400" dirty="0" smtClean="0">
                <a:latin typeface="Arial" pitchFamily="34" charset="0"/>
              </a:rPr>
              <a:t> implemented via a so-called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</a:rPr>
              <a:t>“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</a:rPr>
              <a:t>statistical chopper” </a:t>
            </a:r>
            <a:r>
              <a:rPr lang="en-US" sz="2400" dirty="0" smtClean="0">
                <a:latin typeface="Arial" pitchFamily="34" charset="0"/>
              </a:rPr>
              <a:t>might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provide some advantages over </a:t>
            </a:r>
            <a:r>
              <a:rPr lang="en-US" sz="2400" b="1" dirty="0" smtClean="0">
                <a:latin typeface="Arial" pitchFamily="34" charset="0"/>
              </a:rPr>
              <a:t>WFM</a:t>
            </a:r>
            <a:r>
              <a:rPr lang="en-US" sz="2400" dirty="0" smtClean="0">
                <a:latin typeface="Arial" pitchFamily="34" charset="0"/>
              </a:rPr>
              <a:t>, for example:</a:t>
            </a:r>
          </a:p>
          <a:p>
            <a:pPr marL="0" lvl="1" indent="-514350" algn="just" fontAlgn="auto">
              <a:spcAft>
                <a:spcPts val="0"/>
              </a:spcAft>
              <a:defRPr/>
            </a:pPr>
            <a:endParaRPr lang="en-US" sz="1000" dirty="0" smtClean="0">
              <a:latin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</a:rPr>
              <a:t>1) the intensity of the modulated beam would exceed that of </a:t>
            </a:r>
            <a:r>
              <a:rPr lang="en-US" sz="2400" b="1" dirty="0" smtClean="0">
                <a:latin typeface="Arial" pitchFamily="34" charset="0"/>
              </a:rPr>
              <a:t>direct spectroscopy </a:t>
            </a:r>
            <a:r>
              <a:rPr lang="en-US" sz="2400" dirty="0" smtClean="0">
                <a:latin typeface="Arial" pitchFamily="34" charset="0"/>
              </a:rPr>
              <a:t>by up to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</a:rPr>
              <a:t>two orders of magnitude</a:t>
            </a:r>
            <a:r>
              <a:rPr lang="en-US" sz="2400" dirty="0" smtClean="0">
                <a:latin typeface="Arial" pitchFamily="34" charset="0"/>
              </a:rPr>
              <a:t>;</a:t>
            </a:r>
          </a:p>
          <a:p>
            <a:endParaRPr lang="en-US" sz="1000" dirty="0" smtClean="0">
              <a:latin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</a:rPr>
              <a:t>2) reduced sensitivity to </a:t>
            </a:r>
            <a:r>
              <a:rPr lang="en-US" sz="2400" b="1" dirty="0" smtClean="0">
                <a:latin typeface="Arial" pitchFamily="34" charset="0"/>
              </a:rPr>
              <a:t>external background</a:t>
            </a:r>
            <a:r>
              <a:rPr lang="en-US" sz="2400" dirty="0" smtClean="0">
                <a:latin typeface="Arial" pitchFamily="34" charset="0"/>
              </a:rPr>
              <a:t>, due to the much higher recorded signal intensity.</a:t>
            </a:r>
          </a:p>
          <a:p>
            <a:pPr marL="0" lvl="1" indent="-514350" algn="just" fontAlgn="auto">
              <a:spcAft>
                <a:spcPts val="0"/>
              </a:spcAft>
              <a:defRPr/>
            </a:pPr>
            <a:endParaRPr lang="en-US" sz="1000" dirty="0" smtClean="0">
              <a:latin typeface="Arial" pitchFamily="34" charset="0"/>
            </a:endParaRPr>
          </a:p>
          <a:p>
            <a:pPr marL="0" lvl="1" indent="-514350" algn="just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</a:rPr>
              <a:t>Currently used on the </a:t>
            </a:r>
            <a:r>
              <a:rPr lang="en-US" sz="2400" b="1" dirty="0" smtClean="0">
                <a:solidFill>
                  <a:srgbClr val="1509B7"/>
                </a:solidFill>
                <a:latin typeface="Arial" pitchFamily="34" charset="0"/>
              </a:rPr>
              <a:t>CORELLI</a:t>
            </a:r>
            <a:r>
              <a:rPr lang="en-US" sz="2400" dirty="0" smtClean="0">
                <a:latin typeface="Arial" pitchFamily="34" charset="0"/>
              </a:rPr>
              <a:t> diffuse scattering spectrometer at </a:t>
            </a:r>
            <a:r>
              <a:rPr lang="en-US" sz="2400" b="1" dirty="0" smtClean="0">
                <a:latin typeface="Arial" pitchFamily="34" charset="0"/>
              </a:rPr>
              <a:t>SNS</a:t>
            </a:r>
            <a:r>
              <a:rPr lang="en-US" sz="2400" dirty="0" smtClean="0">
                <a:latin typeface="Arial" pitchFamily="34" charset="0"/>
              </a:rPr>
              <a:t> (Oak Ridge, USA).</a:t>
            </a:r>
          </a:p>
          <a:p>
            <a:pPr marL="0" lvl="1" indent="-514350" algn="just" fontAlgn="auto"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</a:rPr>
              <a:t>Under investigation for </a:t>
            </a:r>
            <a:r>
              <a:rPr lang="en-US" sz="2400" b="1" i="1" dirty="0" smtClean="0">
                <a:solidFill>
                  <a:srgbClr val="006600"/>
                </a:solidFill>
                <a:latin typeface="Arial" pitchFamily="34" charset="0"/>
              </a:rPr>
              <a:t>VESPA</a:t>
            </a:r>
            <a:r>
              <a:rPr lang="en-US" sz="2400" dirty="0" smtClean="0">
                <a:latin typeface="Arial" pitchFamily="34" charset="0"/>
              </a:rPr>
              <a:t> by </a:t>
            </a:r>
            <a:r>
              <a:rPr lang="en-US" sz="2400" b="1" dirty="0" smtClean="0">
                <a:latin typeface="Arial" pitchFamily="34" charset="0"/>
              </a:rPr>
              <a:t>F. </a:t>
            </a:r>
            <a:r>
              <a:rPr lang="en-US" sz="2400" b="1" dirty="0" err="1" smtClean="0">
                <a:latin typeface="Arial" pitchFamily="34" charset="0"/>
              </a:rPr>
              <a:t>Mezei</a:t>
            </a:r>
            <a:r>
              <a:rPr lang="en-US" sz="2400" b="1" dirty="0" smtClean="0">
                <a:latin typeface="Arial" pitchFamily="34" charset="0"/>
              </a:rPr>
              <a:t>, S. </a:t>
            </a:r>
            <a:r>
              <a:rPr lang="en-US" sz="2400" b="1" dirty="0" err="1" smtClean="0">
                <a:latin typeface="Arial" pitchFamily="34" charset="0"/>
              </a:rPr>
              <a:t>Magazù</a:t>
            </a:r>
            <a:r>
              <a:rPr lang="en-US" sz="2400" b="1" dirty="0" smtClean="0">
                <a:latin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</a:rPr>
              <a:t>and</a:t>
            </a:r>
            <a:r>
              <a:rPr lang="en-US" sz="2400" b="1" dirty="0" smtClean="0">
                <a:latin typeface="Arial" pitchFamily="34" charset="0"/>
              </a:rPr>
              <a:t> F. </a:t>
            </a:r>
            <a:r>
              <a:rPr lang="en-US" sz="2400" b="1" dirty="0" err="1" smtClean="0">
                <a:latin typeface="Arial" pitchFamily="34" charset="0"/>
              </a:rPr>
              <a:t>Migliardo</a:t>
            </a:r>
            <a:r>
              <a:rPr lang="en-US" sz="2400" b="1" dirty="0" smtClean="0">
                <a:latin typeface="Arial" pitchFamily="34" charset="0"/>
              </a:rPr>
              <a:t>.</a:t>
            </a:r>
          </a:p>
          <a:p>
            <a:pPr marL="0" lvl="1" indent="-514350" algn="just" fontAlgn="auto">
              <a:spcAft>
                <a:spcPts val="0"/>
              </a:spcAft>
              <a:defRPr/>
            </a:pPr>
            <a:endParaRPr lang="en-US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4A3D-4089-4D2C-8A84-D9C370C66D3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10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2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12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  <p:sp>
        <p:nvSpPr>
          <p:cNvPr id="13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85800" y="1400537"/>
            <a:ext cx="750878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1550" lvl="1" indent="-51435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2600" b="1" dirty="0" smtClean="0">
                <a:latin typeface="Arial" pitchFamily="34" charset="0"/>
              </a:rPr>
              <a:t> Neutron Optics: the elliptical guide system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27000" y="2186156"/>
            <a:ext cx="3911600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fontAlgn="auto">
              <a:spcAft>
                <a:spcPts val="0"/>
              </a:spcAft>
              <a:defRPr/>
            </a:pPr>
            <a:r>
              <a:rPr lang="en-US" sz="2200" b="1" i="1" dirty="0" smtClean="0">
                <a:solidFill>
                  <a:srgbClr val="006600"/>
                </a:solidFill>
                <a:latin typeface="Arial" pitchFamily="34" charset="0"/>
              </a:rPr>
              <a:t>VESPA</a:t>
            </a:r>
            <a:r>
              <a:rPr lang="en-US" sz="2200" dirty="0" smtClean="0">
                <a:latin typeface="Arial" pitchFamily="34" charset="0"/>
              </a:rPr>
              <a:t> can achieve its high-flux performances using a </a:t>
            </a:r>
            <a:r>
              <a:rPr lang="en-US" sz="2200" b="1" dirty="0" smtClean="0">
                <a:latin typeface="Arial" pitchFamily="34" charset="0"/>
              </a:rPr>
              <a:t>guide system</a:t>
            </a:r>
            <a:r>
              <a:rPr lang="en-US" sz="2200" dirty="0" smtClean="0">
                <a:latin typeface="Arial" pitchFamily="34" charset="0"/>
              </a:rPr>
              <a:t> optimized for the </a:t>
            </a:r>
            <a:r>
              <a:rPr lang="en-US" sz="2200" b="1" i="1" dirty="0" smtClean="0">
                <a:solidFill>
                  <a:srgbClr val="0070C0"/>
                </a:solidFill>
                <a:latin typeface="Arial" pitchFamily="34" charset="0"/>
              </a:rPr>
              <a:t>ESS</a:t>
            </a:r>
            <a:r>
              <a:rPr lang="en-US" sz="2200" dirty="0" smtClean="0">
                <a:latin typeface="Arial" pitchFamily="34" charset="0"/>
              </a:rPr>
              <a:t> long pulse.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24366" y="3941294"/>
            <a:ext cx="3487234" cy="1754326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</a:rPr>
              <a:t> </a:t>
            </a:r>
            <a:r>
              <a:rPr lang="en-GB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</a:rPr>
              <a:t>m</a:t>
            </a:r>
            <a:r>
              <a:rPr lang="en-GB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</a:rPr>
              <a:t>=4</a:t>
            </a:r>
            <a:r>
              <a:rPr lang="en-GB" dirty="0" smtClean="0">
                <a:latin typeface="Arial" pitchFamily="34" charset="0"/>
                <a:ea typeface="Calibri" pitchFamily="34" charset="0"/>
              </a:rPr>
              <a:t> </a:t>
            </a:r>
            <a:r>
              <a:rPr lang="en-GB" b="1" u="sng" dirty="0" smtClean="0">
                <a:latin typeface="Arial" pitchFamily="34" charset="0"/>
                <a:ea typeface="Calibri" pitchFamily="34" charset="0"/>
              </a:rPr>
              <a:t>elliptical</a:t>
            </a:r>
            <a:r>
              <a:rPr lang="en-GB" dirty="0" smtClean="0">
                <a:latin typeface="Arial" pitchFamily="34" charset="0"/>
                <a:ea typeface="Calibri" pitchFamily="34" charset="0"/>
              </a:rPr>
              <a:t> guide (55.4 m), </a:t>
            </a:r>
          </a:p>
          <a:p>
            <a:pPr lvl="0"/>
            <a:r>
              <a:rPr lang="en-GB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</a:rPr>
              <a:t>  m</a:t>
            </a:r>
            <a:r>
              <a:rPr lang="en-GB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</a:rPr>
              <a:t>=4</a:t>
            </a:r>
            <a:r>
              <a:rPr lang="en-GB" dirty="0" smtClean="0">
                <a:latin typeface="Arial" pitchFamily="34" charset="0"/>
                <a:ea typeface="Calibri" pitchFamily="34" charset="0"/>
              </a:rPr>
              <a:t> </a:t>
            </a:r>
            <a:r>
              <a:rPr lang="en-GB" b="1" u="sng" dirty="0" smtClean="0">
                <a:latin typeface="Arial" pitchFamily="34" charset="0"/>
                <a:ea typeface="Calibri" pitchFamily="34" charset="0"/>
              </a:rPr>
              <a:t>linear</a:t>
            </a:r>
            <a:r>
              <a:rPr lang="en-GB" dirty="0" smtClean="0">
                <a:latin typeface="Arial" pitchFamily="34" charset="0"/>
                <a:ea typeface="Calibri" pitchFamily="34" charset="0"/>
              </a:rPr>
              <a:t> guide (1.1 m);</a:t>
            </a:r>
            <a:endParaRPr lang="en-GB" dirty="0" smtClean="0">
              <a:latin typeface="Arial" pitchFamily="34" charset="0"/>
            </a:endParaRPr>
          </a:p>
          <a:p>
            <a:pPr lvl="0"/>
            <a:endParaRPr lang="en-GB" dirty="0" smtClean="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</a:rPr>
              <a:t> guide starts from </a:t>
            </a:r>
            <a:r>
              <a:rPr lang="en-GB" dirty="0" smtClean="0">
                <a:solidFill>
                  <a:srgbClr val="C00000"/>
                </a:solidFill>
                <a:latin typeface="Arial" pitchFamily="34" charset="0"/>
              </a:rPr>
              <a:t>2.0 m</a:t>
            </a:r>
            <a:r>
              <a:rPr lang="en-GB" dirty="0" smtClean="0">
                <a:latin typeface="Arial" pitchFamily="34" charset="0"/>
              </a:rPr>
              <a:t> after   </a:t>
            </a:r>
          </a:p>
          <a:p>
            <a:r>
              <a:rPr lang="en-GB" dirty="0" smtClean="0">
                <a:latin typeface="Arial" pitchFamily="34" charset="0"/>
              </a:rPr>
              <a:t>   the moderator (“</a:t>
            </a:r>
            <a:r>
              <a:rPr lang="en-GB" b="1" u="sng" dirty="0" smtClean="0">
                <a:latin typeface="Arial" pitchFamily="34" charset="0"/>
              </a:rPr>
              <a:t>feeder</a:t>
            </a:r>
            <a:r>
              <a:rPr lang="en-GB" dirty="0" smtClean="0">
                <a:latin typeface="Arial" pitchFamily="34" charset="0"/>
              </a:rPr>
              <a:t>”), and</a:t>
            </a:r>
          </a:p>
          <a:p>
            <a:r>
              <a:rPr lang="en-GB" dirty="0" smtClean="0">
                <a:latin typeface="Arial" pitchFamily="34" charset="0"/>
              </a:rPr>
              <a:t>   ends </a:t>
            </a:r>
            <a:r>
              <a:rPr lang="en-GB" dirty="0" smtClean="0">
                <a:solidFill>
                  <a:srgbClr val="C00000"/>
                </a:solidFill>
                <a:latin typeface="Arial" pitchFamily="34" charset="0"/>
              </a:rPr>
              <a:t>0.5 m</a:t>
            </a:r>
            <a:r>
              <a:rPr lang="en-GB" dirty="0" smtClean="0">
                <a:latin typeface="Arial" pitchFamily="34" charset="0"/>
              </a:rPr>
              <a:t> before the sample</a:t>
            </a:r>
            <a:r>
              <a:rPr lang="en-GB" sz="1700" dirty="0" smtClean="0">
                <a:latin typeface="Arial" pitchFamily="34" charset="0"/>
              </a:rPr>
              <a:t>.</a:t>
            </a:r>
            <a:endParaRPr lang="it-IT" sz="1700" dirty="0">
              <a:latin typeface="Arial" pitchFamily="34" charset="0"/>
            </a:endParaRPr>
          </a:p>
        </p:txBody>
      </p:sp>
      <p:pic>
        <p:nvPicPr>
          <p:cNvPr id="18" name="Picture"/>
          <p:cNvPicPr/>
          <p:nvPr/>
        </p:nvPicPr>
        <p:blipFill>
          <a:blip r:embed="rId4" cstate="print"/>
          <a:srcRect l="12264" t="14195" r="32245" b="8456"/>
          <a:stretch>
            <a:fillRect/>
          </a:stretch>
        </p:blipFill>
        <p:spPr bwMode="auto">
          <a:xfrm>
            <a:off x="4178300" y="2603500"/>
            <a:ext cx="4648200" cy="3581400"/>
          </a:xfrm>
          <a:prstGeom prst="rect">
            <a:avLst/>
          </a:prstGeom>
          <a:noFill/>
          <a:ln w="3175" cmpd="sng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20" name="Connettore 2 19"/>
          <p:cNvCxnSpPr/>
          <p:nvPr/>
        </p:nvCxnSpPr>
        <p:spPr>
          <a:xfrm flipV="1">
            <a:off x="1752600" y="3352800"/>
            <a:ext cx="3294185" cy="1117600"/>
          </a:xfrm>
          <a:prstGeom prst="straightConnector1">
            <a:avLst/>
          </a:prstGeom>
          <a:ln w="25400">
            <a:solidFill>
              <a:srgbClr val="00B0F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2848707" y="3698631"/>
            <a:ext cx="2039816" cy="1441939"/>
          </a:xfrm>
          <a:prstGeom prst="straightConnector1">
            <a:avLst/>
          </a:prstGeom>
          <a:ln w="25400">
            <a:solidFill>
              <a:srgbClr val="00B0F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2801815" y="5328138"/>
            <a:ext cx="2080846" cy="263769"/>
          </a:xfrm>
          <a:prstGeom prst="straightConnector1">
            <a:avLst/>
          </a:prstGeom>
          <a:ln w="25400">
            <a:solidFill>
              <a:srgbClr val="00B0F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2284431" y="241300"/>
            <a:ext cx="43284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GB" sz="3200" b="1" dirty="0" smtClean="0">
                <a:latin typeface="Arial" pitchFamily="34" charset="0"/>
              </a:rPr>
              <a:t>  2.2</a:t>
            </a:r>
            <a:r>
              <a:rPr lang="en-GB" sz="3200" dirty="0" smtClean="0">
                <a:solidFill>
                  <a:srgbClr val="006600"/>
                </a:solidFill>
                <a:latin typeface="Arial" pitchFamily="34" charset="0"/>
              </a:rPr>
              <a:t>  </a:t>
            </a:r>
            <a:r>
              <a:rPr lang="en-GB" sz="3200" dirty="0" smtClean="0">
                <a:latin typeface="Arial" pitchFamily="34" charset="0"/>
              </a:rPr>
              <a:t>Incident Neutron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GB" sz="3200" dirty="0" smtClean="0">
                <a:solidFill>
                  <a:srgbClr val="C00000"/>
                </a:solidFill>
                <a:latin typeface="Arial" pitchFamily="34" charset="0"/>
              </a:rPr>
              <a:t>       Flux on Sample</a:t>
            </a:r>
          </a:p>
        </p:txBody>
      </p:sp>
      <p:pic>
        <p:nvPicPr>
          <p:cNvPr id="21" name="Immagine 20" descr="stfc_isi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9459" y="0"/>
            <a:ext cx="2564541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VESPA Scope Setting Meeting, ESS (SE),   27/10/2016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4A3D-4089-4D2C-8A84-D9C370C66D3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8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2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10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  <p:pic>
        <p:nvPicPr>
          <p:cNvPr id="11" name="Immagine 10" descr="stfc_isi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859" y="88900"/>
            <a:ext cx="2564541" cy="5842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16989" y="1034261"/>
            <a:ext cx="2665911" cy="178510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algn="just" fontAlgn="auto">
              <a:spcAft>
                <a:spcPts val="0"/>
              </a:spcAft>
              <a:defRPr/>
            </a:pPr>
            <a:r>
              <a:rPr lang="en-US" sz="2200" dirty="0" smtClean="0">
                <a:latin typeface="Arial" pitchFamily="34" charset="0"/>
              </a:rPr>
              <a:t>The</a:t>
            </a:r>
            <a:r>
              <a:rPr lang="en-US" sz="2200" b="1" dirty="0" smtClean="0">
                <a:solidFill>
                  <a:srgbClr val="006600"/>
                </a:solidFill>
                <a:latin typeface="Arial" pitchFamily="34" charset="0"/>
              </a:rPr>
              <a:t> </a:t>
            </a:r>
            <a:r>
              <a:rPr lang="en-US" sz="2200" b="1" i="1" dirty="0" smtClean="0">
                <a:solidFill>
                  <a:srgbClr val="006600"/>
                </a:solidFill>
                <a:latin typeface="Arial" pitchFamily="34" charset="0"/>
              </a:rPr>
              <a:t>VESPA</a:t>
            </a:r>
            <a:r>
              <a:rPr lang="en-US" sz="2200" dirty="0" smtClean="0">
                <a:latin typeface="Arial" pitchFamily="34" charset="0"/>
              </a:rPr>
              <a:t> guide system has to be fully integrated with the </a:t>
            </a:r>
            <a:r>
              <a:rPr lang="en-US" sz="2200" b="1" dirty="0" smtClean="0">
                <a:latin typeface="Arial" pitchFamily="34" charset="0"/>
              </a:rPr>
              <a:t>WFM</a:t>
            </a:r>
            <a:r>
              <a:rPr lang="en-US" sz="2200" dirty="0" smtClean="0">
                <a:latin typeface="Arial" pitchFamily="34" charset="0"/>
              </a:rPr>
              <a:t> chopper system:</a:t>
            </a:r>
          </a:p>
        </p:txBody>
      </p:sp>
      <p:pic>
        <p:nvPicPr>
          <p:cNvPr id="15" name="Picture"/>
          <p:cNvPicPr/>
          <p:nvPr/>
        </p:nvPicPr>
        <p:blipFill>
          <a:blip r:embed="rId5" cstate="print"/>
          <a:srcRect l="12264" t="14195" r="32245" b="8456"/>
          <a:stretch>
            <a:fillRect/>
          </a:stretch>
        </p:blipFill>
        <p:spPr bwMode="auto">
          <a:xfrm>
            <a:off x="3403601" y="812800"/>
            <a:ext cx="52070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0" descr="D:\Biblio\Articoli\Miei\VESPA\paper2\Images\schema_chopper_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3900" y="4941887"/>
            <a:ext cx="5562600" cy="1114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Connettore 2 17"/>
          <p:cNvCxnSpPr/>
          <p:nvPr/>
        </p:nvCxnSpPr>
        <p:spPr>
          <a:xfrm flipH="1">
            <a:off x="3754582" y="4551218"/>
            <a:ext cx="630383" cy="66501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3983184" y="4567518"/>
            <a:ext cx="391592" cy="627937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4386943" y="4561114"/>
            <a:ext cx="164277" cy="689759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4642756" y="4544785"/>
            <a:ext cx="832758" cy="68035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7788728" y="4555671"/>
            <a:ext cx="97972" cy="593272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5325035" y="4549588"/>
            <a:ext cx="1199643" cy="662165"/>
          </a:xfrm>
          <a:prstGeom prst="straightConnector1">
            <a:avLst/>
          </a:prstGeom>
          <a:ln w="22225">
            <a:solidFill>
              <a:srgbClr val="B50B9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/>
          <p:cNvSpPr/>
          <p:nvPr/>
        </p:nvSpPr>
        <p:spPr>
          <a:xfrm>
            <a:off x="246622" y="2853760"/>
            <a:ext cx="2772129" cy="31393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algn="just" fontAlgn="auto">
              <a:spcAft>
                <a:spcPts val="0"/>
              </a:spcAft>
              <a:defRPr/>
            </a:pPr>
            <a:r>
              <a:rPr lang="en-US" sz="2200" dirty="0" smtClean="0">
                <a:latin typeface="Arial" pitchFamily="34" charset="0"/>
              </a:rPr>
              <a:t>…with the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</a:rPr>
              <a:t>beam size</a:t>
            </a:r>
            <a:r>
              <a:rPr lang="en-US" sz="2200" dirty="0" smtClean="0">
                <a:latin typeface="Arial" pitchFamily="34" charset="0"/>
              </a:rPr>
              <a:t> modified as follows (mm</a:t>
            </a:r>
            <a:r>
              <a:rPr lang="en-US" sz="2200" baseline="30000" dirty="0" smtClean="0">
                <a:latin typeface="Arial" pitchFamily="34" charset="0"/>
              </a:rPr>
              <a:t>2</a:t>
            </a:r>
            <a:r>
              <a:rPr lang="en-US" sz="2200" dirty="0" smtClean="0">
                <a:latin typeface="Arial" pitchFamily="34" charset="0"/>
              </a:rPr>
              <a:t>):</a:t>
            </a:r>
          </a:p>
          <a:p>
            <a:pPr marL="0" lvl="1" algn="just" fontAlgn="auto">
              <a:spcAft>
                <a:spcPts val="0"/>
              </a:spcAft>
              <a:defRPr/>
            </a:pPr>
            <a:endParaRPr lang="en-US" sz="2200" dirty="0" smtClean="0">
              <a:latin typeface="Arial" pitchFamily="34" charset="0"/>
            </a:endParaRPr>
          </a:p>
          <a:p>
            <a:pPr marL="0" lvl="1" algn="ctr" fontAlgn="auto">
              <a:spcAft>
                <a:spcPts val="0"/>
              </a:spcAft>
              <a:defRPr/>
            </a:pPr>
            <a:r>
              <a:rPr lang="en-US" sz="2200" dirty="0" smtClean="0">
                <a:latin typeface="Arial" pitchFamily="34" charset="0"/>
              </a:rPr>
              <a:t>30</a:t>
            </a:r>
            <a:r>
              <a:rPr lang="en-US" sz="2200" dirty="0" smtClean="0">
                <a:latin typeface="Arial" pitchFamily="34" charset="0"/>
                <a:sym typeface="Symbol"/>
              </a:rPr>
              <a:t></a:t>
            </a:r>
            <a:r>
              <a:rPr lang="en-US" sz="2200" dirty="0" smtClean="0">
                <a:latin typeface="Arial" pitchFamily="34" charset="0"/>
              </a:rPr>
              <a:t>60 – </a:t>
            </a:r>
            <a:r>
              <a:rPr lang="en-US" sz="2200" dirty="0" smtClean="0">
                <a:solidFill>
                  <a:srgbClr val="00B0F0"/>
                </a:solidFill>
                <a:latin typeface="Arial" pitchFamily="34" charset="0"/>
              </a:rPr>
              <a:t>PSC</a:t>
            </a:r>
          </a:p>
          <a:p>
            <a:pPr marL="0" lvl="1" algn="ctr" fontAlgn="auto">
              <a:spcAft>
                <a:spcPts val="0"/>
              </a:spcAft>
              <a:defRPr/>
            </a:pPr>
            <a:r>
              <a:rPr lang="en-US" sz="2200" dirty="0" smtClean="0">
                <a:latin typeface="Arial" pitchFamily="34" charset="0"/>
              </a:rPr>
              <a:t>60</a:t>
            </a:r>
            <a:r>
              <a:rPr lang="en-US" sz="2200" dirty="0" smtClean="0">
                <a:latin typeface="Arial" pitchFamily="34" charset="0"/>
                <a:sym typeface="Symbol"/>
              </a:rPr>
              <a:t></a:t>
            </a:r>
            <a:r>
              <a:rPr lang="en-US" sz="2200" dirty="0" smtClean="0">
                <a:latin typeface="Arial" pitchFamily="34" charset="0"/>
              </a:rPr>
              <a:t>70 – FOC     </a:t>
            </a:r>
          </a:p>
          <a:p>
            <a:pPr marL="0" lvl="1" algn="ctr" fontAlgn="auto">
              <a:spcAft>
                <a:spcPts val="0"/>
              </a:spcAft>
              <a:defRPr/>
            </a:pPr>
            <a:r>
              <a:rPr lang="en-US" sz="2200" dirty="0" smtClean="0">
                <a:latin typeface="Arial" pitchFamily="34" charset="0"/>
              </a:rPr>
              <a:t>   110</a:t>
            </a:r>
            <a:r>
              <a:rPr lang="en-US" sz="2200" dirty="0" smtClean="0">
                <a:latin typeface="Arial" pitchFamily="34" charset="0"/>
                <a:sym typeface="Symbol"/>
              </a:rPr>
              <a:t></a:t>
            </a:r>
            <a:r>
              <a:rPr lang="en-US" sz="2200" dirty="0" smtClean="0">
                <a:latin typeface="Arial" pitchFamily="34" charset="0"/>
              </a:rPr>
              <a:t>95 – </a:t>
            </a:r>
            <a:r>
              <a:rPr lang="en-US" sz="2200" dirty="0" smtClean="0">
                <a:solidFill>
                  <a:srgbClr val="B50B95"/>
                </a:solidFill>
                <a:latin typeface="Arial" pitchFamily="34" charset="0"/>
              </a:rPr>
              <a:t>sFOC</a:t>
            </a:r>
            <a:r>
              <a:rPr lang="en-US" sz="2200" baseline="-25000" dirty="0" smtClean="0">
                <a:solidFill>
                  <a:srgbClr val="B50B95"/>
                </a:solidFill>
                <a:latin typeface="Arial" pitchFamily="34" charset="0"/>
              </a:rPr>
              <a:t>1</a:t>
            </a:r>
          </a:p>
          <a:p>
            <a:pPr marL="0" lvl="1" algn="ctr" fontAlgn="auto">
              <a:spcAft>
                <a:spcPts val="0"/>
              </a:spcAft>
              <a:defRPr/>
            </a:pPr>
            <a:r>
              <a:rPr lang="en-US" sz="2200" dirty="0" smtClean="0">
                <a:latin typeface="Arial" pitchFamily="34" charset="0"/>
              </a:rPr>
              <a:t>   100</a:t>
            </a:r>
            <a:r>
              <a:rPr lang="en-US" sz="2200" dirty="0" smtClean="0">
                <a:latin typeface="Arial" pitchFamily="34" charset="0"/>
                <a:sym typeface="Symbol"/>
              </a:rPr>
              <a:t></a:t>
            </a:r>
            <a:r>
              <a:rPr lang="en-US" sz="2200" dirty="0" smtClean="0">
                <a:latin typeface="Arial" pitchFamily="34" charset="0"/>
              </a:rPr>
              <a:t>78 –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sFOC</a:t>
            </a:r>
            <a:r>
              <a:rPr lang="en-US" sz="2200" baseline="-25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2</a:t>
            </a:r>
          </a:p>
          <a:p>
            <a:pPr marL="0" lvl="1" algn="ctr" fontAlgn="auto">
              <a:spcAft>
                <a:spcPts val="0"/>
              </a:spcAft>
              <a:defRPr/>
            </a:pPr>
            <a:r>
              <a:rPr lang="en-US" sz="2200" dirty="0" smtClean="0">
                <a:latin typeface="Arial" pitchFamily="34" charset="0"/>
              </a:rPr>
              <a:t>     30</a:t>
            </a:r>
            <a:r>
              <a:rPr lang="en-US" sz="2200" dirty="0" smtClean="0">
                <a:latin typeface="Arial" pitchFamily="34" charset="0"/>
                <a:sym typeface="Symbol"/>
              </a:rPr>
              <a:t></a:t>
            </a:r>
            <a:r>
              <a:rPr lang="en-US" sz="2200" dirty="0" smtClean="0">
                <a:latin typeface="Arial" pitchFamily="34" charset="0"/>
              </a:rPr>
              <a:t>30 –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</a:rPr>
              <a:t>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stfc_is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5959" y="6210300"/>
            <a:ext cx="2564541" cy="5842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VESPA Scope Setting Meeting, ESS (SE),   27/10/2016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4A3D-4089-4D2C-8A84-D9C370C66D3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8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4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10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-274320" y="1132839"/>
          <a:ext cx="4868172" cy="3727541"/>
        </p:xfrm>
        <a:graphic>
          <a:graphicData uri="http://schemas.openxmlformats.org/presentationml/2006/ole">
            <p:oleObj spid="_x0000_s113666" name="Graph" r:id="rId6" imgW="3920760" imgH="3001680" progId="">
              <p:embed/>
            </p:oleObj>
          </a:graphicData>
        </a:graphic>
      </p:graphicFrame>
      <p:sp>
        <p:nvSpPr>
          <p:cNvPr id="12" name="Rettangolo 11"/>
          <p:cNvSpPr/>
          <p:nvPr/>
        </p:nvSpPr>
        <p:spPr>
          <a:xfrm>
            <a:off x="5167449" y="829255"/>
            <a:ext cx="3425371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algn="just" fontAlgn="auto">
              <a:spcAft>
                <a:spcPts val="0"/>
              </a:spcAft>
              <a:defRPr/>
            </a:pPr>
            <a:r>
              <a:rPr lang="en-US" sz="2200" dirty="0" smtClean="0">
                <a:latin typeface="Arial" pitchFamily="34" charset="0"/>
              </a:rPr>
              <a:t>… giving rise to the  following “flux on sample” performances: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432561" y="786809"/>
            <a:ext cx="3108959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algn="just" fontAlgn="auto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00B0F0"/>
                </a:solidFill>
                <a:latin typeface="Arial" pitchFamily="34" charset="0"/>
              </a:rPr>
              <a:t>Incident wavelength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035041" y="2077129"/>
            <a:ext cx="2285999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algn="just" fontAlgn="auto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</a:rPr>
              <a:t>Incident energy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58800" y="4880555"/>
            <a:ext cx="4241800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algn="just" fontAlgn="auto">
              <a:spcAft>
                <a:spcPts val="0"/>
              </a:spcAft>
              <a:defRPr/>
            </a:pPr>
            <a:r>
              <a:rPr lang="en-US" sz="2200" dirty="0" smtClean="0">
                <a:latin typeface="Arial" pitchFamily="34" charset="0"/>
              </a:rPr>
              <a:t>… that compare well with the </a:t>
            </a:r>
            <a:r>
              <a:rPr lang="en-US" sz="2200" b="1" dirty="0" smtClean="0">
                <a:solidFill>
                  <a:srgbClr val="1509B7"/>
                </a:solidFill>
                <a:latin typeface="Arial" pitchFamily="34" charset="0"/>
              </a:rPr>
              <a:t>VISION</a:t>
            </a:r>
            <a:r>
              <a:rPr lang="en-US" sz="2200" dirty="0" smtClean="0">
                <a:latin typeface="Arial" pitchFamily="34" charset="0"/>
              </a:rPr>
              <a:t> ones, especially in the so-called </a:t>
            </a:r>
            <a:r>
              <a:rPr lang="en-US" sz="2200" i="1" dirty="0" smtClean="0">
                <a:latin typeface="Arial" pitchFamily="34" charset="0"/>
              </a:rPr>
              <a:t>“fingerprint” </a:t>
            </a:r>
            <a:r>
              <a:rPr lang="en-US" sz="2200" dirty="0" smtClean="0">
                <a:latin typeface="Arial" pitchFamily="34" charset="0"/>
              </a:rPr>
              <a:t>zone.</a:t>
            </a:r>
          </a:p>
        </p:txBody>
      </p:sp>
      <p:graphicFrame>
        <p:nvGraphicFramePr>
          <p:cNvPr id="113665" name="Object 1"/>
          <p:cNvGraphicFramePr>
            <a:graphicFrameLocks/>
          </p:cNvGraphicFramePr>
          <p:nvPr/>
        </p:nvGraphicFramePr>
        <p:xfrm>
          <a:off x="4798196" y="2538866"/>
          <a:ext cx="4162425" cy="3679825"/>
        </p:xfrm>
        <a:graphic>
          <a:graphicData uri="http://schemas.openxmlformats.org/presentationml/2006/ole">
            <p:oleObj spid="_x0000_s113665" name="Graph" r:id="rId7" imgW="4174560" imgH="2916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363418" y="1146667"/>
            <a:ext cx="4896544" cy="3816424"/>
            <a:chOff x="4163100" y="1146667"/>
            <a:chExt cx="4896544" cy="3816424"/>
          </a:xfrm>
        </p:grpSpPr>
        <p:grpSp>
          <p:nvGrpSpPr>
            <p:cNvPr id="6" name="Group 34"/>
            <p:cNvGrpSpPr/>
            <p:nvPr/>
          </p:nvGrpSpPr>
          <p:grpSpPr>
            <a:xfrm>
              <a:off x="4163100" y="1305491"/>
              <a:ext cx="4896544" cy="3657600"/>
              <a:chOff x="4077910" y="1355576"/>
              <a:chExt cx="4814570" cy="3657600"/>
            </a:xfrm>
          </p:grpSpPr>
          <p:grpSp>
            <p:nvGrpSpPr>
              <p:cNvPr id="7" name="Group 35"/>
              <p:cNvGrpSpPr/>
              <p:nvPr/>
            </p:nvGrpSpPr>
            <p:grpSpPr>
              <a:xfrm>
                <a:off x="4077910" y="1355576"/>
                <a:ext cx="4814570" cy="3657600"/>
                <a:chOff x="4077910" y="1340768"/>
                <a:chExt cx="4814570" cy="3657600"/>
              </a:xfrm>
            </p:grpSpPr>
            <p:pic>
              <p:nvPicPr>
                <p:cNvPr id="41" name="Picture 40"/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49927" t="43823" r="3196" b="8701"/>
                <a:stretch/>
              </p:blipFill>
              <p:spPr bwMode="auto">
                <a:xfrm>
                  <a:off x="4077910" y="1340768"/>
                  <a:ext cx="4814570" cy="365760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="" xmlns:a14="http://schemas.microsoft.com/office/drawing/2010/main"/>
                  </a:ext>
                </a:extLst>
              </p:spPr>
            </p:pic>
            <p:sp>
              <p:nvSpPr>
                <p:cNvPr id="42" name="Rectangle 41"/>
                <p:cNvSpPr/>
                <p:nvPr/>
              </p:nvSpPr>
              <p:spPr>
                <a:xfrm>
                  <a:off x="4932040" y="2924944"/>
                  <a:ext cx="79208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 rot="1396890">
                <a:off x="5851575" y="4703668"/>
                <a:ext cx="711216" cy="6267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16216" y="4841669"/>
                <a:ext cx="711216" cy="6267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5048985">
                <a:off x="5109644" y="3616729"/>
                <a:ext cx="472402" cy="6501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20203110" flipH="1">
                <a:off x="7191560" y="4694348"/>
                <a:ext cx="711216" cy="6267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413659" y="1146667"/>
              <a:ext cx="1069973" cy="3693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Side view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196752"/>
            <a:ext cx="4612757" cy="468052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sz="2200" b="1" dirty="0" smtClean="0"/>
              <a:t>4 arms:</a:t>
            </a:r>
            <a:endParaRPr lang="en-GB" sz="22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GB" sz="1800" dirty="0" smtClean="0"/>
              <a:t>- 2 </a:t>
            </a:r>
            <a:r>
              <a:rPr lang="en-GB" sz="1800" dirty="0"/>
              <a:t>in </a:t>
            </a:r>
            <a:r>
              <a:rPr lang="en-GB" sz="1800" dirty="0" err="1"/>
              <a:t>backsc</a:t>
            </a:r>
            <a:r>
              <a:rPr lang="en-GB" sz="1800" dirty="0"/>
              <a:t>. (130</a:t>
            </a:r>
            <a:r>
              <a:rPr lang="en-GB" sz="1800" baseline="30000" dirty="0"/>
              <a:t>o</a:t>
            </a:r>
            <a:r>
              <a:rPr lang="en-GB" sz="1800" dirty="0"/>
              <a:t>, </a:t>
            </a:r>
            <a:r>
              <a:rPr lang="en-GB" sz="1800" dirty="0" smtClean="0"/>
              <a:t>150</a:t>
            </a:r>
            <a:r>
              <a:rPr lang="en-GB" sz="1800" baseline="30000" dirty="0" smtClean="0"/>
              <a:t>o</a:t>
            </a:r>
            <a:r>
              <a:rPr lang="en-GB" sz="1800" dirty="0" smtClean="0"/>
              <a:t>)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GB" sz="1800" dirty="0" smtClean="0"/>
              <a:t>- 2 in </a:t>
            </a:r>
            <a:r>
              <a:rPr lang="en-GB" sz="1800" dirty="0" err="1" smtClean="0"/>
              <a:t>forwardsc</a:t>
            </a:r>
            <a:r>
              <a:rPr lang="en-GB" sz="1800" dirty="0" smtClean="0"/>
              <a:t>. (30</a:t>
            </a:r>
            <a:r>
              <a:rPr lang="en-GB" sz="1800" baseline="30000" dirty="0" smtClean="0"/>
              <a:t>o</a:t>
            </a:r>
            <a:r>
              <a:rPr lang="en-GB" sz="1800" dirty="0" smtClean="0"/>
              <a:t>, 50</a:t>
            </a:r>
            <a:r>
              <a:rPr lang="en-GB" sz="1800" baseline="30000" dirty="0" smtClean="0"/>
              <a:t>o</a:t>
            </a:r>
            <a:r>
              <a:rPr lang="en-GB" sz="1800" dirty="0" smtClean="0"/>
              <a:t>) </a:t>
            </a:r>
          </a:p>
          <a:p>
            <a:r>
              <a:rPr lang="en-GB" sz="2200" b="1" dirty="0" smtClean="0"/>
              <a:t>2 final energies </a:t>
            </a:r>
            <a:r>
              <a:rPr lang="en-GB" sz="2200" dirty="0" smtClean="0"/>
              <a:t>(selected by HOPG):</a:t>
            </a:r>
            <a:endParaRPr lang="en-GB" sz="2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GB" sz="1800" dirty="0"/>
              <a:t>- </a:t>
            </a:r>
            <a:r>
              <a:rPr lang="en-GB" sz="1800" dirty="0" smtClean="0"/>
              <a:t>2.4 </a:t>
            </a:r>
            <a:r>
              <a:rPr lang="en-GB" sz="1800" dirty="0" err="1" smtClean="0"/>
              <a:t>meV</a:t>
            </a:r>
            <a:r>
              <a:rPr lang="en-GB" sz="1800" dirty="0" smtClean="0"/>
              <a:t> (60° Bragg angle)</a:t>
            </a:r>
            <a:endParaRPr lang="en-GB" sz="1800" dirty="0"/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GB" sz="1800" dirty="0"/>
              <a:t>- </a:t>
            </a:r>
            <a:r>
              <a:rPr lang="en-GB" sz="1800" dirty="0" smtClean="0"/>
              <a:t>4.4 </a:t>
            </a:r>
            <a:r>
              <a:rPr lang="en-GB" sz="1800" dirty="0" err="1"/>
              <a:t>meV</a:t>
            </a:r>
            <a:r>
              <a:rPr lang="en-GB" sz="1800" dirty="0"/>
              <a:t> </a:t>
            </a:r>
            <a:r>
              <a:rPr lang="en-GB" sz="1800" dirty="0" smtClean="0"/>
              <a:t>(40</a:t>
            </a:r>
            <a:r>
              <a:rPr lang="en-GB" sz="1800" dirty="0"/>
              <a:t>° Bragg </a:t>
            </a:r>
            <a:r>
              <a:rPr lang="en-GB" sz="1800" dirty="0" smtClean="0"/>
              <a:t>angle)</a:t>
            </a:r>
            <a:endParaRPr lang="en-GB" sz="2200" b="1" dirty="0" smtClean="0"/>
          </a:p>
          <a:p>
            <a:r>
              <a:rPr lang="en-GB" sz="2200" b="1" dirty="0" smtClean="0"/>
              <a:t>Cold Be filters </a:t>
            </a:r>
            <a:r>
              <a:rPr lang="en-GB" sz="2200" dirty="0" smtClean="0"/>
              <a:t>still usable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 dirty="0"/>
              <a:t> </a:t>
            </a:r>
            <a:r>
              <a:rPr lang="en-GB" sz="2200" dirty="0" smtClean="0"/>
              <a:t>     (</a:t>
            </a:r>
            <a:r>
              <a:rPr lang="en-GB" sz="2200" i="1" dirty="0" err="1" smtClean="0"/>
              <a:t>E</a:t>
            </a:r>
            <a:r>
              <a:rPr lang="en-GB" sz="2200" baseline="-25000" dirty="0" err="1" smtClean="0"/>
              <a:t>cut</a:t>
            </a:r>
            <a:r>
              <a:rPr lang="en-GB" sz="2200" dirty="0" smtClean="0"/>
              <a:t>=5.2 </a:t>
            </a:r>
            <a:r>
              <a:rPr lang="en-GB" sz="2200" dirty="0" err="1" smtClean="0"/>
              <a:t>meV</a:t>
            </a:r>
            <a:r>
              <a:rPr lang="en-GB" sz="2200" dirty="0" smtClean="0"/>
              <a:t>).</a:t>
            </a:r>
          </a:p>
          <a:p>
            <a:r>
              <a:rPr lang="en-GB" sz="2200" b="1" dirty="0" smtClean="0"/>
              <a:t>Squashed </a:t>
            </a:r>
            <a:r>
              <a:rPr lang="en-GB" sz="2200" b="1" baseline="30000" dirty="0" smtClean="0"/>
              <a:t>3</a:t>
            </a:r>
            <a:r>
              <a:rPr lang="en-GB" sz="2200" b="1" dirty="0" smtClean="0"/>
              <a:t>He tubes </a:t>
            </a:r>
            <a:r>
              <a:rPr lang="en-GB" sz="2200" dirty="0" smtClean="0"/>
              <a:t>(200</a:t>
            </a:r>
            <a:r>
              <a:rPr lang="en-GB" sz="2200" dirty="0" smtClean="0">
                <a:sym typeface="Symbol"/>
              </a:rPr>
              <a:t>12.52.5 mm</a:t>
            </a:r>
            <a:r>
              <a:rPr lang="en-GB" sz="2200" baseline="30000" dirty="0" smtClean="0">
                <a:sym typeface="Symbol"/>
              </a:rPr>
              <a:t>3</a:t>
            </a:r>
            <a:r>
              <a:rPr lang="en-GB" sz="2200" dirty="0" smtClean="0">
                <a:sym typeface="Symbol"/>
              </a:rPr>
              <a:t>, 20 bar</a:t>
            </a:r>
            <a:r>
              <a:rPr lang="en-GB" sz="2200" dirty="0" smtClean="0"/>
              <a:t>): 20 in each module.</a:t>
            </a:r>
          </a:p>
          <a:p>
            <a:r>
              <a:rPr lang="en-GB" sz="2200" b="1" dirty="0" smtClean="0"/>
              <a:t>4</a:t>
            </a:r>
            <a:r>
              <a:rPr lang="en-GB" sz="2200" dirty="0" smtClean="0"/>
              <a:t> </a:t>
            </a:r>
            <a:r>
              <a:rPr lang="en-GB" sz="2200" b="1" dirty="0" smtClean="0"/>
              <a:t>diffraction banks </a:t>
            </a:r>
            <a:r>
              <a:rPr lang="en-GB" sz="2200" dirty="0" smtClean="0"/>
              <a:t>(diffract.): 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GB" sz="1800" dirty="0"/>
              <a:t>3 mid </a:t>
            </a:r>
            <a:r>
              <a:rPr lang="en-GB" sz="1800" dirty="0" smtClean="0"/>
              <a:t>resolution 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GB" sz="1800" dirty="0" smtClean="0"/>
              <a:t>1  </a:t>
            </a:r>
            <a:r>
              <a:rPr lang="en-GB" sz="1800" dirty="0"/>
              <a:t>high </a:t>
            </a:r>
            <a:r>
              <a:rPr lang="en-GB" sz="1800" dirty="0" smtClean="0"/>
              <a:t>resolution</a:t>
            </a:r>
            <a:endParaRPr lang="en-GB" sz="2200" dirty="0"/>
          </a:p>
        </p:txBody>
      </p:sp>
      <p:graphicFrame>
        <p:nvGraphicFramePr>
          <p:cNvPr id="17" name="Table 16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689121196"/>
              </p:ext>
            </p:extLst>
          </p:nvPr>
        </p:nvGraphicFramePr>
        <p:xfrm>
          <a:off x="2781125" y="5089335"/>
          <a:ext cx="3215156" cy="1077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9982"/>
                <a:gridCol w="1235192"/>
                <a:gridCol w="989982"/>
              </a:tblGrid>
              <a:tr h="40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b">
                    <a:solidFill>
                      <a:srgbClr val="006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Backscattering bank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b">
                    <a:solidFill>
                      <a:srgbClr val="006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Equatorial banks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b">
                    <a:solidFill>
                      <a:srgbClr val="006600">
                        <a:alpha val="20000"/>
                      </a:srgbClr>
                    </a:solidFill>
                  </a:tcPr>
                </a:tc>
              </a:tr>
              <a:tr h="217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2θ 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(deg.)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rgbClr val="006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152-174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b">
                    <a:solidFill>
                      <a:srgbClr val="006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75-105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b">
                    <a:solidFill>
                      <a:srgbClr val="006600">
                        <a:alpha val="20000"/>
                      </a:srgbClr>
                    </a:solidFill>
                  </a:tcPr>
                </a:tc>
              </a:tr>
              <a:tr h="217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(Å</a:t>
                      </a:r>
                      <a:r>
                        <a:rPr lang="en-GB" sz="14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rgbClr val="006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31.37-2.77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b">
                    <a:solidFill>
                      <a:srgbClr val="006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24.92-1.74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b">
                    <a:solidFill>
                      <a:srgbClr val="006600">
                        <a:alpha val="20000"/>
                      </a:srgbClr>
                    </a:solidFill>
                  </a:tcPr>
                </a:tc>
              </a:tr>
              <a:tr h="217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(Å)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rgbClr val="006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0.2-2.3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b">
                    <a:solidFill>
                      <a:srgbClr val="006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0.25-3.6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ahoma"/>
                      </a:endParaRPr>
                    </a:p>
                  </a:txBody>
                  <a:tcPr marL="68580" marR="68580" marT="0" marB="0" anchor="b">
                    <a:solidFill>
                      <a:srgbClr val="0066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" name="Freccia a destra 26"/>
          <p:cNvSpPr/>
          <p:nvPr/>
        </p:nvSpPr>
        <p:spPr>
          <a:xfrm rot="989634">
            <a:off x="1922490" y="5472193"/>
            <a:ext cx="788069" cy="242680"/>
          </a:xfrm>
          <a:prstGeom prst="rightArrow">
            <a:avLst>
              <a:gd name="adj1" fmla="val 50000"/>
              <a:gd name="adj2" fmla="val 34277"/>
            </a:avLst>
          </a:prstGeom>
          <a:solidFill>
            <a:schemeClr val="tx1">
              <a:alpha val="20000"/>
            </a:schemeClr>
          </a:solidFill>
          <a:ln w="22225">
            <a:noFill/>
          </a:ln>
          <a:effectLst>
            <a:outerShdw blurRad="50800" dist="50800" dir="5400000" algn="ctr" rotWithShape="0">
              <a:schemeClr val="tx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1E11F"/>
              </a:solidFill>
            </a:endParaRPr>
          </a:p>
        </p:txBody>
      </p:sp>
      <p:grpSp>
        <p:nvGrpSpPr>
          <p:cNvPr id="8" name="Group 4"/>
          <p:cNvGrpSpPr/>
          <p:nvPr/>
        </p:nvGrpSpPr>
        <p:grpSpPr>
          <a:xfrm>
            <a:off x="3164242" y="1537494"/>
            <a:ext cx="1442336" cy="502390"/>
            <a:chOff x="3164242" y="1446054"/>
            <a:chExt cx="1442336" cy="502390"/>
          </a:xfrm>
        </p:grpSpPr>
        <p:sp>
          <p:nvSpPr>
            <p:cNvPr id="2" name="Rectangle 1"/>
            <p:cNvSpPr/>
            <p:nvPr/>
          </p:nvSpPr>
          <p:spPr>
            <a:xfrm>
              <a:off x="3206836" y="1504425"/>
              <a:ext cx="13997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GB" sz="2000" dirty="0" smtClean="0"/>
                <a:t>30 modules</a:t>
              </a:r>
              <a:endParaRPr lang="en-GB" dirty="0"/>
            </a:p>
          </p:txBody>
        </p:sp>
        <p:sp>
          <p:nvSpPr>
            <p:cNvPr id="4" name="Right Brace 3"/>
            <p:cNvSpPr>
              <a:spLocks noChangeAspect="1"/>
            </p:cNvSpPr>
            <p:nvPr/>
          </p:nvSpPr>
          <p:spPr>
            <a:xfrm>
              <a:off x="3164242" y="1446054"/>
              <a:ext cx="43200" cy="502390"/>
            </a:xfrm>
            <a:prstGeom prst="rightBrace">
              <a:avLst>
                <a:gd name="adj1" fmla="val 5969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ttangolo 20"/>
          <p:cNvSpPr/>
          <p:nvPr/>
        </p:nvSpPr>
        <p:spPr>
          <a:xfrm>
            <a:off x="2340314" y="0"/>
            <a:ext cx="5740674" cy="107721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GB" sz="3200" b="1" dirty="0" smtClean="0">
                <a:latin typeface="Arial" pitchFamily="34" charset="0"/>
              </a:rPr>
              <a:t>  2.3</a:t>
            </a:r>
            <a:r>
              <a:rPr lang="en-GB" sz="3200" dirty="0" smtClean="0">
                <a:solidFill>
                  <a:srgbClr val="006600"/>
                </a:solidFill>
                <a:latin typeface="Arial" pitchFamily="34" charset="0"/>
              </a:rPr>
              <a:t>  </a:t>
            </a:r>
            <a:r>
              <a:rPr lang="en-GB" sz="3200" dirty="0" smtClean="0">
                <a:latin typeface="Arial" pitchFamily="34" charset="0"/>
              </a:rPr>
              <a:t>Secondary Spectrometer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GB" sz="3200" dirty="0" smtClean="0">
                <a:latin typeface="Arial" pitchFamily="34" charset="0"/>
              </a:rPr>
              <a:t>          and</a:t>
            </a:r>
            <a:r>
              <a:rPr lang="en-GB" sz="3200" dirty="0" smtClean="0">
                <a:solidFill>
                  <a:srgbClr val="C00000"/>
                </a:solidFill>
                <a:latin typeface="Arial" pitchFamily="34" charset="0"/>
              </a:rPr>
              <a:t> Detectors</a:t>
            </a:r>
          </a:p>
        </p:txBody>
      </p:sp>
      <p:sp>
        <p:nvSpPr>
          <p:cNvPr id="22" name="TextBox 42"/>
          <p:cNvSpPr txBox="1"/>
          <p:nvPr/>
        </p:nvSpPr>
        <p:spPr>
          <a:xfrm>
            <a:off x="6550477" y="5210667"/>
            <a:ext cx="2210413" cy="430887"/>
          </a:xfrm>
          <a:prstGeom prst="rect">
            <a:avLst/>
          </a:prstGeom>
          <a:solidFill>
            <a:srgbClr val="FF7C80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Full Configuration</a:t>
            </a:r>
            <a:endParaRPr lang="en-US" sz="2200" dirty="0"/>
          </a:p>
        </p:txBody>
      </p:sp>
      <p:sp>
        <p:nvSpPr>
          <p:cNvPr id="23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VESPA Scope Setting Meeting, ESS (SE),   27/10/2016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Immagine 23" descr="stfc_isi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0559" y="6184900"/>
            <a:ext cx="2564541" cy="584200"/>
          </a:xfrm>
          <a:prstGeom prst="rect">
            <a:avLst/>
          </a:prstGeom>
        </p:spPr>
      </p:pic>
      <p:pic>
        <p:nvPicPr>
          <p:cNvPr id="25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  <p:grpSp>
        <p:nvGrpSpPr>
          <p:cNvPr id="26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29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6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0061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 l="25316" t="14322"/>
          <a:stretch>
            <a:fillRect/>
          </a:stretch>
        </p:blipFill>
        <p:spPr bwMode="auto">
          <a:xfrm>
            <a:off x="6248400" y="1314450"/>
            <a:ext cx="23780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97863" y="2751138"/>
            <a:ext cx="512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40</a:t>
            </a:r>
            <a:r>
              <a:rPr lang="en-US" b="1" dirty="0">
                <a:sym typeface="Symbol" pitchFamily="18" charset="2"/>
              </a:rPr>
              <a:t></a:t>
            </a:r>
            <a:endParaRPr lang="en-US" b="1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7192963" y="2471738"/>
            <a:ext cx="512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60</a:t>
            </a:r>
            <a:r>
              <a:rPr lang="en-US" b="1" dirty="0">
                <a:sym typeface="Symbol" pitchFamily="18" charset="2"/>
              </a:rPr>
              <a:t></a:t>
            </a:r>
            <a:endParaRPr lang="en-US" b="1" dirty="0"/>
          </a:p>
        </p:txBody>
      </p:sp>
      <p:sp>
        <p:nvSpPr>
          <p:cNvPr id="7" name="Rectangle 4"/>
          <p:cNvSpPr/>
          <p:nvPr/>
        </p:nvSpPr>
        <p:spPr>
          <a:xfrm>
            <a:off x="6292850" y="1367896"/>
            <a:ext cx="1006475" cy="982662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292850" y="1382713"/>
            <a:ext cx="511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60</a:t>
            </a:r>
            <a:r>
              <a:rPr lang="en-US" b="1" dirty="0">
                <a:sym typeface="Symbol" pitchFamily="18" charset="2"/>
              </a:rPr>
              <a:t></a:t>
            </a:r>
            <a:endParaRPr lang="en-US" b="1" dirty="0"/>
          </a:p>
        </p:txBody>
      </p:sp>
      <p:sp>
        <p:nvSpPr>
          <p:cNvPr id="9" name="Rettangolo 8"/>
          <p:cNvSpPr/>
          <p:nvPr/>
        </p:nvSpPr>
        <p:spPr>
          <a:xfrm>
            <a:off x="2013830" y="255807"/>
            <a:ext cx="52501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600" b="1" dirty="0" smtClean="0">
                <a:latin typeface="Arial" pitchFamily="34" charset="0"/>
                <a:cs typeface="Arial" pitchFamily="34" charset="0"/>
              </a:rPr>
              <a:t>Secondary spectrometer details</a:t>
            </a:r>
            <a:endParaRPr lang="en-GB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2138" y="1263347"/>
            <a:ext cx="4494662" cy="11097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2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sym typeface="Symbol"/>
              </a:rPr>
              <a:t>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2 sets of 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</a:rPr>
              <a:t>HPOG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analyzers (40° &amp; 60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sym typeface="Symbol" pitchFamily="18" charset="2"/>
              </a:rPr>
              <a:t>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) in forward- and backscattering:</a:t>
            </a:r>
            <a:r>
              <a:rPr lang="en-GB" sz="2200" dirty="0" smtClean="0">
                <a:solidFill>
                  <a:srgbClr val="006600"/>
                </a:solidFill>
                <a:latin typeface="Arial" pitchFamily="34" charset="0"/>
              </a:rPr>
              <a:t> 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sym typeface="Symbol"/>
              </a:rPr>
              <a:t>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sym typeface="Symbol" pitchFamily="18" charset="2"/>
              </a:rPr>
              <a:t>= 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</a:rPr>
              <a:t>1.20 sr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</a:rPr>
              <a:t>.</a:t>
            </a:r>
          </a:p>
        </p:txBody>
      </p:sp>
      <p:cxnSp>
        <p:nvCxnSpPr>
          <p:cNvPr id="16" name="Connettore 2 15"/>
          <p:cNvCxnSpPr/>
          <p:nvPr/>
        </p:nvCxnSpPr>
        <p:spPr>
          <a:xfrm flipH="1" flipV="1">
            <a:off x="6825343" y="2423886"/>
            <a:ext cx="223157" cy="1932214"/>
          </a:xfrm>
          <a:prstGeom prst="straightConnector1">
            <a:avLst/>
          </a:prstGeom>
          <a:ln w="34925">
            <a:solidFill>
              <a:srgbClr val="0066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34" t="8940" r="11884" b="3313"/>
          <a:stretch/>
        </p:blipFill>
        <p:spPr bwMode="auto">
          <a:xfrm>
            <a:off x="653143" y="2329543"/>
            <a:ext cx="4038600" cy="302864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wpc="http://schemas.microsoft.com/office/word/2010/wordprocessingCanvas" xmlns:mc="http://schemas.openxmlformats.org/markup-compatibility/2006" xmlns:wp14="http://schemas.microsoft.com/office/word/2010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927600" y="4333122"/>
            <a:ext cx="4076700" cy="18263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3</a:t>
            </a:r>
            <a:r>
              <a:rPr kumimoji="0" lang="en-GB" sz="220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rd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proposed set of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</a:rPr>
              <a:t> Cu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(?) analyzers (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sym typeface="Symbol"/>
              </a:rPr>
              <a:t> 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60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sym typeface="Symbol" pitchFamily="18" charset="2"/>
              </a:rPr>
              <a:t>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) for upgrade at a later point:</a:t>
            </a:r>
            <a:r>
              <a:rPr kumimoji="0" lang="en-GB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lang="en-GB" sz="2200" dirty="0" smtClean="0">
                <a:solidFill>
                  <a:srgbClr val="006600"/>
                </a:solidFill>
                <a:latin typeface="Arial" pitchFamily="34" charset="0"/>
                <a:sym typeface="Symbol"/>
              </a:rPr>
              <a:t> 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sym typeface="Symbol" pitchFamily="18" charset="2"/>
              </a:rPr>
              <a:t>= 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</a:rPr>
              <a:t>1.52 </a:t>
            </a:r>
            <a:r>
              <a:rPr kumimoji="0" lang="en-GB" sz="2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</a:rPr>
              <a:t>sr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(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</a:rPr>
              <a:t>28% </a:t>
            </a: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more coverage).</a:t>
            </a:r>
          </a:p>
        </p:txBody>
      </p:sp>
      <p:pic>
        <p:nvPicPr>
          <p:cNvPr id="25" name="Immagine 24" descr="stfc_isi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0559" y="6184900"/>
            <a:ext cx="2564541" cy="584200"/>
          </a:xfrm>
          <a:prstGeom prst="rect">
            <a:avLst/>
          </a:prstGeom>
        </p:spPr>
      </p:pic>
      <p:pic>
        <p:nvPicPr>
          <p:cNvPr id="26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  <p:sp>
        <p:nvSpPr>
          <p:cNvPr id="24" name="TextBox 42"/>
          <p:cNvSpPr txBox="1"/>
          <p:nvPr/>
        </p:nvSpPr>
        <p:spPr>
          <a:xfrm>
            <a:off x="637720" y="5511837"/>
            <a:ext cx="227107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Backscattering section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29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6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sp>
        <p:nvSpPr>
          <p:cNvPr id="3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VESPA Scope Setting Meeting, ESS (SE),   27/10/2016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4A3D-4089-4D2C-8A84-D9C370C66D3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71438" y="41275"/>
            <a:ext cx="1868487" cy="842963"/>
            <a:chOff x="71576" y="5945625"/>
            <a:chExt cx="1869024" cy="842952"/>
          </a:xfrm>
        </p:grpSpPr>
        <p:pic>
          <p:nvPicPr>
            <p:cNvPr id="10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2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12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67695" y="5786954"/>
            <a:ext cx="1735624" cy="107460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3060700" y="409937"/>
            <a:ext cx="2185214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1550" lvl="1" indent="-51435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2600" b="1" dirty="0" smtClean="0">
                <a:latin typeface="Arial" pitchFamily="34" charset="0"/>
              </a:rPr>
              <a:t>Detectors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-16335" y="1267492"/>
            <a:ext cx="8451866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dirty="0" smtClean="0">
                <a:latin typeface="Arial" pitchFamily="34" charset="0"/>
              </a:rPr>
              <a:t>The </a:t>
            </a:r>
            <a:r>
              <a:rPr lang="en-GB" b="1" i="1" dirty="0" smtClean="0">
                <a:solidFill>
                  <a:srgbClr val="006600"/>
                </a:solidFill>
                <a:latin typeface="Arial" pitchFamily="34" charset="0"/>
              </a:rPr>
              <a:t>VESPA</a:t>
            </a:r>
            <a:r>
              <a:rPr lang="en-GB" dirty="0" smtClean="0">
                <a:latin typeface="Arial" pitchFamily="34" charset="0"/>
              </a:rPr>
              <a:t> proposal reports the use of the following detectors:</a:t>
            </a:r>
          </a:p>
          <a:p>
            <a:pPr marL="971550" lvl="1" indent="-514350" fontAlgn="auto">
              <a:lnSpc>
                <a:spcPct val="150000"/>
              </a:lnSpc>
              <a:spcAft>
                <a:spcPts val="0"/>
              </a:spcAft>
              <a:defRPr/>
            </a:pPr>
            <a:endParaRPr lang="en-GB" dirty="0" smtClean="0">
              <a:latin typeface="Arial" pitchFamily="34" charset="0"/>
            </a:endParaRPr>
          </a:p>
          <a:p>
            <a:pPr marL="971550" lvl="1" indent="-51435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b="1" i="1" dirty="0" smtClean="0">
                <a:latin typeface="Arial" pitchFamily="34" charset="0"/>
              </a:rPr>
              <a:t>Spectroscopy:</a:t>
            </a:r>
            <a:r>
              <a:rPr lang="en-GB" dirty="0" smtClean="0">
                <a:latin typeface="Arial" pitchFamily="34" charset="0"/>
              </a:rPr>
              <a:t> 600 </a:t>
            </a:r>
            <a:r>
              <a:rPr lang="en-GB" baseline="30000" dirty="0" smtClean="0">
                <a:solidFill>
                  <a:srgbClr val="0070C0"/>
                </a:solidFill>
                <a:latin typeface="Arial" pitchFamily="34" charset="0"/>
              </a:rPr>
              <a:t>3</a:t>
            </a:r>
            <a:r>
              <a:rPr lang="en-GB" dirty="0" smtClean="0">
                <a:solidFill>
                  <a:srgbClr val="1509B7"/>
                </a:solidFill>
                <a:latin typeface="Arial" pitchFamily="34" charset="0"/>
              </a:rPr>
              <a:t>He</a:t>
            </a:r>
            <a:r>
              <a:rPr lang="en-GB" dirty="0" smtClean="0">
                <a:latin typeface="Arial" pitchFamily="34" charset="0"/>
              </a:rPr>
              <a:t> squashed tube (pressure: 20 bar) </a:t>
            </a:r>
          </a:p>
          <a:p>
            <a:pPr marL="971550" lvl="1" indent="-51435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dirty="0" smtClean="0">
                <a:latin typeface="Arial" pitchFamily="34" charset="0"/>
              </a:rPr>
              <a:t>        200 mm </a:t>
            </a:r>
            <a:r>
              <a:rPr lang="en-GB" dirty="0" smtClean="0">
                <a:latin typeface="Arial" pitchFamily="34" charset="0"/>
                <a:sym typeface="Symbol"/>
              </a:rPr>
              <a:t> 12.5 mm  2.5 mm.</a:t>
            </a:r>
            <a:endParaRPr lang="en-GB" dirty="0" smtClean="0">
              <a:latin typeface="Arial" pitchFamily="34" charset="0"/>
            </a:endParaRPr>
          </a:p>
          <a:p>
            <a:pPr marL="971550" lvl="1" indent="-51435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i="1" dirty="0" smtClean="0">
                <a:latin typeface="Arial" pitchFamily="34" charset="0"/>
              </a:rPr>
              <a:t>2.	</a:t>
            </a:r>
            <a:r>
              <a:rPr lang="en-GB" b="1" i="1" dirty="0" smtClean="0">
                <a:latin typeface="Arial" pitchFamily="34" charset="0"/>
              </a:rPr>
              <a:t>Diffraction: </a:t>
            </a:r>
            <a:r>
              <a:rPr lang="en-GB" dirty="0" smtClean="0">
                <a:latin typeface="Arial" pitchFamily="34" charset="0"/>
              </a:rPr>
              <a:t>32</a:t>
            </a:r>
            <a:r>
              <a:rPr lang="en-GB" i="1" dirty="0" smtClean="0">
                <a:latin typeface="Arial" pitchFamily="34" charset="0"/>
              </a:rPr>
              <a:t> </a:t>
            </a:r>
            <a:r>
              <a:rPr lang="en-GB" baseline="30000" dirty="0" smtClean="0">
                <a:solidFill>
                  <a:srgbClr val="1509B7"/>
                </a:solidFill>
                <a:latin typeface="Arial" pitchFamily="34" charset="0"/>
              </a:rPr>
              <a:t>3</a:t>
            </a:r>
            <a:r>
              <a:rPr lang="en-GB" dirty="0" smtClean="0">
                <a:solidFill>
                  <a:srgbClr val="1509B7"/>
                </a:solidFill>
                <a:latin typeface="Arial" pitchFamily="34" charset="0"/>
              </a:rPr>
              <a:t>He</a:t>
            </a:r>
            <a:r>
              <a:rPr lang="en-GB" dirty="0" smtClean="0">
                <a:latin typeface="Arial" pitchFamily="34" charset="0"/>
              </a:rPr>
              <a:t> squashed tube (pressure: 20 bar) </a:t>
            </a:r>
          </a:p>
          <a:p>
            <a:pPr marL="971550" lvl="1" indent="-51435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dirty="0" smtClean="0">
                <a:latin typeface="Arial" pitchFamily="34" charset="0"/>
              </a:rPr>
              <a:t>        100 mm </a:t>
            </a:r>
            <a:r>
              <a:rPr lang="en-GB" dirty="0" smtClean="0">
                <a:latin typeface="Arial" pitchFamily="34" charset="0"/>
                <a:sym typeface="Symbol"/>
              </a:rPr>
              <a:t> 12.5 mm  2.5 mm.</a:t>
            </a:r>
          </a:p>
          <a:p>
            <a:pPr marL="1428750" lvl="2" indent="-514350" fontAlgn="auto">
              <a:lnSpc>
                <a:spcPct val="150000"/>
              </a:lnSpc>
              <a:spcAft>
                <a:spcPts val="0"/>
              </a:spcAft>
              <a:defRPr/>
            </a:pPr>
            <a:endParaRPr lang="en-GB" dirty="0" smtClean="0">
              <a:latin typeface="Arial" pitchFamily="34" charset="0"/>
              <a:sym typeface="Symbol"/>
            </a:endParaRPr>
          </a:p>
          <a:p>
            <a:pPr marL="1428750" lvl="2" indent="-51435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Dead time </a:t>
            </a:r>
            <a:r>
              <a:rPr lang="en-GB" sz="2000" dirty="0" smtClean="0">
                <a:latin typeface="Arial" pitchFamily="34" charset="0"/>
                <a:sym typeface="Symbol"/>
              </a:rPr>
              <a:t>estimate </a:t>
            </a:r>
            <a:r>
              <a:rPr lang="en-GB" sz="2000" i="1" dirty="0" smtClean="0">
                <a:latin typeface="Arial" pitchFamily="34" charset="0"/>
                <a:sym typeface="Symbol"/>
              </a:rPr>
              <a:t>(e.g. </a:t>
            </a:r>
            <a:r>
              <a:rPr lang="en-GB" sz="2000" dirty="0" smtClean="0">
                <a:latin typeface="Arial" pitchFamily="34" charset="0"/>
                <a:sym typeface="Symbol"/>
              </a:rPr>
              <a:t>on</a:t>
            </a:r>
            <a:r>
              <a:rPr lang="en-GB" sz="2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 </a:t>
            </a:r>
            <a:r>
              <a:rPr lang="en-GB" sz="2000" b="1" dirty="0" smtClean="0">
                <a:solidFill>
                  <a:srgbClr val="1509B7"/>
                </a:solidFill>
                <a:latin typeface="Arial" pitchFamily="34" charset="0"/>
                <a:sym typeface="Symbol"/>
              </a:rPr>
              <a:t>TOSCA</a:t>
            </a:r>
            <a:r>
              <a:rPr lang="en-GB" sz="2000" dirty="0" smtClean="0">
                <a:latin typeface="Arial" pitchFamily="34" charset="0"/>
                <a:sym typeface="Symbol"/>
              </a:rPr>
              <a:t>): </a:t>
            </a:r>
            <a:r>
              <a:rPr lang="en-GB" sz="2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</a:t>
            </a:r>
            <a:r>
              <a:rPr lang="en-GB" sz="2000" dirty="0" smtClean="0">
                <a:latin typeface="Arial" pitchFamily="34" charset="0"/>
                <a:sym typeface="Symbol"/>
              </a:rPr>
              <a:t>10</a:t>
            </a:r>
            <a:r>
              <a:rPr lang="en-GB" sz="2000" dirty="0" smtClean="0">
                <a:solidFill>
                  <a:srgbClr val="00B0F0"/>
                </a:solidFill>
                <a:latin typeface="Arial" pitchFamily="34" charset="0"/>
                <a:sym typeface="Symbol"/>
              </a:rPr>
              <a:t> </a:t>
            </a:r>
            <a:r>
              <a:rPr lang="en-GB" sz="2000" dirty="0" smtClean="0">
                <a:latin typeface="Arial" pitchFamily="34" charset="0"/>
                <a:sym typeface="Symbol"/>
              </a:rPr>
              <a:t>s</a:t>
            </a:r>
            <a:r>
              <a:rPr lang="en-GB" sz="2000" b="1" dirty="0" smtClean="0">
                <a:solidFill>
                  <a:srgbClr val="00B0F0"/>
                </a:solidFill>
                <a:latin typeface="Arial" pitchFamily="34" charset="0"/>
                <a:sym typeface="Symbol"/>
              </a:rPr>
              <a:t> </a:t>
            </a:r>
            <a:r>
              <a:rPr lang="en-GB" sz="2000" b="1" dirty="0" smtClean="0">
                <a:latin typeface="Arial" pitchFamily="34" charset="0"/>
                <a:sym typeface="Symbol"/>
              </a:rPr>
              <a:t></a:t>
            </a:r>
            <a:r>
              <a:rPr lang="en-GB" sz="2000" b="1" dirty="0" smtClean="0">
                <a:solidFill>
                  <a:srgbClr val="00B0F0"/>
                </a:solidFill>
                <a:latin typeface="Arial" pitchFamily="34" charset="0"/>
                <a:sym typeface="Symbol"/>
              </a:rPr>
              <a:t> </a:t>
            </a:r>
            <a:endParaRPr lang="en-GB" sz="2000" dirty="0" smtClean="0">
              <a:solidFill>
                <a:srgbClr val="00B0F0"/>
              </a:solidFill>
              <a:latin typeface="Arial" pitchFamily="34" charset="0"/>
              <a:sym typeface="Symbol"/>
            </a:endParaRPr>
          </a:p>
          <a:p>
            <a:pPr marL="1428750" lvl="2" indent="-51435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dirty="0" smtClean="0">
                <a:latin typeface="Arial" pitchFamily="34" charset="0"/>
                <a:sym typeface="Symbol"/>
              </a:rPr>
              <a:t>Upper limit for </a:t>
            </a:r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Count Rate</a:t>
            </a:r>
            <a:r>
              <a:rPr lang="en-GB" sz="2000" dirty="0" smtClean="0">
                <a:latin typeface="Arial" pitchFamily="34" charset="0"/>
                <a:sym typeface="Symbol"/>
              </a:rPr>
              <a:t>: &lt; 40</a:t>
            </a:r>
            <a:r>
              <a:rPr lang="en-GB" sz="2000" dirty="0" smtClean="0">
                <a:solidFill>
                  <a:srgbClr val="00B0F0"/>
                </a:solidFill>
                <a:latin typeface="Arial" pitchFamily="34" charset="0"/>
                <a:sym typeface="Symbol"/>
              </a:rPr>
              <a:t> </a:t>
            </a:r>
            <a:r>
              <a:rPr lang="en-GB" sz="2000" dirty="0" smtClean="0">
                <a:latin typeface="Arial" pitchFamily="34" charset="0"/>
                <a:sym typeface="Symbol"/>
              </a:rPr>
              <a:t>kHz peak rate per tube;</a:t>
            </a:r>
          </a:p>
          <a:p>
            <a:pPr marL="1428750" lvl="2" indent="-51435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dirty="0" smtClean="0">
                <a:latin typeface="Arial" pitchFamily="34" charset="0"/>
                <a:sym typeface="Symbol"/>
              </a:rPr>
              <a:t>Upper limit for peak flux: &lt; 210</a:t>
            </a:r>
            <a:r>
              <a:rPr lang="en-GB" sz="2000" baseline="30000" dirty="0" smtClean="0">
                <a:latin typeface="Arial" pitchFamily="34" charset="0"/>
                <a:sym typeface="Symbol"/>
              </a:rPr>
              <a:t>3</a:t>
            </a:r>
            <a:r>
              <a:rPr lang="en-GB" sz="2000" dirty="0" smtClean="0">
                <a:latin typeface="Arial" pitchFamily="34" charset="0"/>
                <a:sym typeface="Symbol"/>
              </a:rPr>
              <a:t> n/cm</a:t>
            </a:r>
            <a:r>
              <a:rPr lang="en-GB" sz="2000" baseline="30000" dirty="0" smtClean="0">
                <a:latin typeface="Arial" pitchFamily="34" charset="0"/>
                <a:sym typeface="Symbol"/>
              </a:rPr>
              <a:t>2</a:t>
            </a:r>
            <a:r>
              <a:rPr lang="en-GB" sz="2000" dirty="0" smtClean="0">
                <a:latin typeface="Arial" pitchFamily="34" charset="0"/>
                <a:sym typeface="Symbol"/>
              </a:rPr>
              <a:t>/s.</a:t>
            </a:r>
          </a:p>
          <a:p>
            <a:pPr marL="971550" lvl="1" indent="-51435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200" dirty="0" smtClean="0">
              <a:latin typeface="Arial" pitchFamily="34" charset="0"/>
            </a:endParaRPr>
          </a:p>
        </p:txBody>
      </p:sp>
      <p:pic>
        <p:nvPicPr>
          <p:cNvPr id="14" name="Picture 11" descr="tosc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9434" y="1814291"/>
            <a:ext cx="1983922" cy="26452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1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VESPA Scope Setting Meeting, ESS (SE),   27/10/2016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Immagine 17" descr="stfc_isi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4059" y="0"/>
            <a:ext cx="2564541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4A3D-4089-4D2C-8A84-D9C370C66D3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71438" y="41275"/>
            <a:ext cx="1868487" cy="842963"/>
            <a:chOff x="71576" y="5945625"/>
            <a:chExt cx="1869024" cy="842952"/>
          </a:xfrm>
        </p:grpSpPr>
        <p:pic>
          <p:nvPicPr>
            <p:cNvPr id="10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2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12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67695" y="5786954"/>
            <a:ext cx="1735624" cy="1074601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714826" y="198136"/>
            <a:ext cx="793568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 fontAlgn="auto">
              <a:spcAft>
                <a:spcPts val="0"/>
              </a:spcAft>
              <a:defRPr/>
            </a:pPr>
            <a:endParaRPr lang="en-GB" sz="2200" b="1" dirty="0" smtClean="0">
              <a:latin typeface="Arial" pitchFamily="34" charset="0"/>
            </a:endParaRPr>
          </a:p>
          <a:p>
            <a:pPr marL="1828800" lvl="5" indent="-514350" algn="just">
              <a:defRPr/>
            </a:pPr>
            <a:r>
              <a:rPr lang="en-GB" sz="2200" dirty="0" smtClean="0">
                <a:latin typeface="Arial" pitchFamily="34" charset="0"/>
              </a:rPr>
              <a:t>Assuming the following hypotheses:</a:t>
            </a:r>
          </a:p>
          <a:p>
            <a:pPr marL="1828800" lvl="5" indent="-514350" algn="just">
              <a:defRPr/>
            </a:pPr>
            <a:endParaRPr lang="en-GB" sz="1000" dirty="0" smtClean="0">
              <a:latin typeface="Arial" pitchFamily="34" charset="0"/>
            </a:endParaRPr>
          </a:p>
          <a:p>
            <a:pPr marL="1828800" lvl="5" indent="-514350" algn="just">
              <a:defRPr/>
            </a:pPr>
            <a:r>
              <a:rPr lang="en-GB" sz="2200" dirty="0" smtClean="0">
                <a:latin typeface="Arial" pitchFamily="34" charset="0"/>
              </a:rPr>
              <a:t>- a “bulky” </a:t>
            </a:r>
            <a:r>
              <a:rPr lang="en-GB" sz="2200" b="1" dirty="0" smtClean="0">
                <a:latin typeface="Arial" pitchFamily="34" charset="0"/>
              </a:rPr>
              <a:t>fully-</a:t>
            </a:r>
            <a:r>
              <a:rPr lang="en-GB" sz="2200" b="1" dirty="0" err="1" smtClean="0">
                <a:latin typeface="Arial" pitchFamily="34" charset="0"/>
              </a:rPr>
              <a:t>protonated</a:t>
            </a:r>
            <a:r>
              <a:rPr lang="en-GB" sz="2200" dirty="0" smtClean="0">
                <a:latin typeface="Arial" pitchFamily="34" charset="0"/>
              </a:rPr>
              <a:t> solid sample (</a:t>
            </a:r>
            <a:r>
              <a:rPr lang="en-GB" sz="2200" dirty="0" smtClean="0">
                <a:latin typeface="Arial" pitchFamily="34" charset="0"/>
                <a:sym typeface="Symbol"/>
              </a:rPr>
              <a:t>1 g);</a:t>
            </a:r>
            <a:r>
              <a:rPr lang="en-GB" sz="2200" dirty="0" smtClean="0">
                <a:latin typeface="Arial" pitchFamily="34" charset="0"/>
              </a:rPr>
              <a:t> </a:t>
            </a:r>
          </a:p>
          <a:p>
            <a:pPr marL="1828800" lvl="5" indent="-514350" algn="just">
              <a:defRPr/>
            </a:pPr>
            <a:r>
              <a:rPr lang="en-GB" sz="2200" dirty="0" smtClean="0">
                <a:latin typeface="Arial" pitchFamily="34" charset="0"/>
              </a:rPr>
              <a:t>- in </a:t>
            </a:r>
            <a:r>
              <a:rPr lang="en-GB" sz="2200" b="1" dirty="0" smtClean="0">
                <a:latin typeface="Arial" pitchFamily="34" charset="0"/>
              </a:rPr>
              <a:t>one single </a:t>
            </a:r>
            <a:r>
              <a:rPr lang="en-GB" sz="2200" dirty="0" smtClean="0">
                <a:latin typeface="Arial" pitchFamily="34" charset="0"/>
              </a:rPr>
              <a:t>tube; </a:t>
            </a:r>
          </a:p>
          <a:p>
            <a:pPr marL="1828800" lvl="5" indent="-514350">
              <a:defRPr/>
            </a:pPr>
            <a:r>
              <a:rPr lang="en-GB" sz="2200" dirty="0" smtClean="0">
                <a:latin typeface="Arial" pitchFamily="34" charset="0"/>
              </a:rPr>
              <a:t>- at </a:t>
            </a:r>
            <a:r>
              <a:rPr lang="en-GB" sz="2200" b="1" dirty="0" smtClean="0">
                <a:solidFill>
                  <a:srgbClr val="1509B7"/>
                </a:solidFill>
                <a:latin typeface="Arial" pitchFamily="34" charset="0"/>
              </a:rPr>
              <a:t>ESS</a:t>
            </a:r>
            <a:r>
              <a:rPr lang="en-GB" sz="2200" dirty="0" smtClean="0">
                <a:latin typeface="Arial" pitchFamily="34" charset="0"/>
              </a:rPr>
              <a:t> full power;</a:t>
            </a:r>
          </a:p>
          <a:p>
            <a:pPr marL="1828800" lvl="5" indent="-514350">
              <a:defRPr/>
            </a:pPr>
            <a:r>
              <a:rPr lang="en-GB" sz="2200" dirty="0" smtClean="0">
                <a:latin typeface="Arial" pitchFamily="34" charset="0"/>
              </a:rPr>
              <a:t>- with </a:t>
            </a:r>
            <a:r>
              <a:rPr lang="en-GB" sz="2200" b="1" dirty="0" smtClean="0">
                <a:latin typeface="Arial" pitchFamily="34" charset="0"/>
              </a:rPr>
              <a:t>ideal</a:t>
            </a:r>
            <a:r>
              <a:rPr lang="en-GB" sz="2200" dirty="0" smtClean="0">
                <a:latin typeface="Arial" pitchFamily="34" charset="0"/>
              </a:rPr>
              <a:t> </a:t>
            </a:r>
            <a:r>
              <a:rPr lang="en-GB" sz="2200" dirty="0" err="1" smtClean="0">
                <a:latin typeface="Arial" pitchFamily="34" charset="0"/>
              </a:rPr>
              <a:t>beamline</a:t>
            </a:r>
            <a:r>
              <a:rPr lang="en-GB" sz="2200" dirty="0" smtClean="0">
                <a:latin typeface="Arial" pitchFamily="34" charset="0"/>
              </a:rPr>
              <a:t> performances.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93698" y="2490099"/>
            <a:ext cx="833845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fontAlgn="auto">
              <a:spcAft>
                <a:spcPts val="0"/>
              </a:spcAft>
              <a:defRPr/>
            </a:pPr>
            <a:r>
              <a:rPr lang="en-GB" sz="2200" dirty="0" smtClean="0">
                <a:latin typeface="Arial" pitchFamily="34" charset="0"/>
              </a:rPr>
              <a:t>One gets:</a:t>
            </a:r>
          </a:p>
          <a:p>
            <a:pPr marL="971550" lvl="1" indent="-514350" fontAlgn="auto">
              <a:spcAft>
                <a:spcPts val="0"/>
              </a:spcAft>
              <a:defRPr/>
            </a:pPr>
            <a:endParaRPr lang="en-GB" sz="1000" dirty="0" smtClean="0">
              <a:latin typeface="Arial" pitchFamily="34" charset="0"/>
            </a:endParaRPr>
          </a:p>
          <a:p>
            <a:pPr marL="971550" lvl="1" indent="-514350" fontAlgn="auto">
              <a:spcAft>
                <a:spcPts val="0"/>
              </a:spcAft>
              <a:buAutoNum type="arabicParenR"/>
              <a:defRPr/>
            </a:pPr>
            <a:r>
              <a:rPr lang="en-GB" sz="2200" b="1" dirty="0" smtClean="0">
                <a:solidFill>
                  <a:srgbClr val="006600"/>
                </a:solidFill>
                <a:latin typeface="Arial" pitchFamily="34" charset="0"/>
              </a:rPr>
              <a:t>“Elastic line” </a:t>
            </a:r>
            <a:r>
              <a:rPr lang="en-GB" sz="2200" i="1" dirty="0" smtClean="0">
                <a:latin typeface="Arial" pitchFamily="34" charset="0"/>
              </a:rPr>
              <a:t>(i.e. </a:t>
            </a:r>
            <a:r>
              <a:rPr lang="en-GB" sz="2200" dirty="0" smtClean="0">
                <a:latin typeface="Arial" pitchFamily="34" charset="0"/>
              </a:rPr>
              <a:t>-1 </a:t>
            </a:r>
            <a:r>
              <a:rPr lang="en-GB" sz="2200" dirty="0" err="1" smtClean="0">
                <a:latin typeface="Arial" pitchFamily="34" charset="0"/>
              </a:rPr>
              <a:t>meV</a:t>
            </a:r>
            <a:r>
              <a:rPr lang="en-GB" sz="2200" dirty="0" smtClean="0">
                <a:latin typeface="Arial" pitchFamily="34" charset="0"/>
              </a:rPr>
              <a:t> &lt;</a:t>
            </a:r>
            <a:r>
              <a:rPr lang="el-GR" sz="2200" dirty="0" smtClean="0">
                <a:solidFill>
                  <a:srgbClr val="C00000"/>
                </a:solidFill>
                <a:latin typeface="Arial" pitchFamily="34" charset="0"/>
              </a:rPr>
              <a:t>ω</a:t>
            </a:r>
            <a:r>
              <a:rPr lang="en-GB" sz="2200" dirty="0" smtClean="0">
                <a:latin typeface="Arial" pitchFamily="34" charset="0"/>
              </a:rPr>
              <a:t>&lt; 1 </a:t>
            </a:r>
            <a:r>
              <a:rPr lang="en-GB" sz="2200" dirty="0" err="1" smtClean="0">
                <a:latin typeface="Arial" pitchFamily="34" charset="0"/>
              </a:rPr>
              <a:t>meV</a:t>
            </a:r>
            <a:r>
              <a:rPr lang="en-GB" sz="2200" dirty="0" smtClean="0">
                <a:latin typeface="Arial" pitchFamily="34" charset="0"/>
              </a:rPr>
              <a:t>):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2200" dirty="0">
                <a:latin typeface="Arial" pitchFamily="34" charset="0"/>
              </a:rPr>
              <a:t>	</a:t>
            </a:r>
            <a:r>
              <a:rPr lang="en-GB" sz="2200" dirty="0" smtClean="0">
                <a:latin typeface="Arial" pitchFamily="34" charset="0"/>
              </a:rPr>
              <a:t>	</a:t>
            </a:r>
            <a:r>
              <a:rPr lang="en-GB" sz="2400" dirty="0" smtClean="0">
                <a:latin typeface="Arial" pitchFamily="34" charset="0"/>
                <a:sym typeface="Symbol"/>
              </a:rPr>
              <a:t>  </a:t>
            </a:r>
            <a:r>
              <a:rPr lang="en-GB" sz="2200" dirty="0" smtClean="0">
                <a:latin typeface="Arial" pitchFamily="34" charset="0"/>
              </a:rPr>
              <a:t>371</a:t>
            </a:r>
            <a:r>
              <a:rPr lang="en-GB" sz="2200" dirty="0" smtClean="0">
                <a:latin typeface="Arial" pitchFamily="34" charset="0"/>
                <a:sym typeface="Symbol"/>
              </a:rPr>
              <a:t> kHz per tube;</a:t>
            </a:r>
          </a:p>
          <a:p>
            <a:pPr lvl="1" algn="ctr" fontAlgn="auto">
              <a:spcAft>
                <a:spcPts val="0"/>
              </a:spcAft>
              <a:defRPr/>
            </a:pPr>
            <a:endParaRPr lang="en-GB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971550" lvl="1" indent="-514350" fontAlgn="auto">
              <a:spcAft>
                <a:spcPts val="0"/>
              </a:spcAft>
              <a:defRPr/>
            </a:pPr>
            <a:r>
              <a:rPr lang="en-GB" sz="2200" dirty="0" smtClean="0">
                <a:latin typeface="Arial" pitchFamily="34" charset="0"/>
              </a:rPr>
              <a:t>2)	</a:t>
            </a:r>
            <a:r>
              <a:rPr lang="en-GB" sz="2200" b="1" dirty="0" smtClean="0">
                <a:solidFill>
                  <a:srgbClr val="1509B7"/>
                </a:solidFill>
                <a:latin typeface="Arial" pitchFamily="34" charset="0"/>
              </a:rPr>
              <a:t>Inelastic</a:t>
            </a:r>
            <a:r>
              <a:rPr lang="en-GB" sz="2200" dirty="0" smtClean="0">
                <a:latin typeface="Arial" pitchFamily="34" charset="0"/>
              </a:rPr>
              <a:t> </a:t>
            </a:r>
            <a:r>
              <a:rPr lang="en-GB" sz="2200" i="1" dirty="0" smtClean="0">
                <a:latin typeface="Arial" pitchFamily="34" charset="0"/>
              </a:rPr>
              <a:t>(i.e. </a:t>
            </a:r>
            <a:r>
              <a:rPr lang="en-GB" sz="2200" dirty="0" smtClean="0">
                <a:latin typeface="Arial" pitchFamily="34" charset="0"/>
              </a:rPr>
              <a:t>1 </a:t>
            </a:r>
            <a:r>
              <a:rPr lang="en-GB" sz="2200" dirty="0" err="1" smtClean="0">
                <a:latin typeface="Arial" pitchFamily="34" charset="0"/>
              </a:rPr>
              <a:t>meV</a:t>
            </a:r>
            <a:r>
              <a:rPr lang="en-GB" sz="2200" dirty="0" smtClean="0">
                <a:latin typeface="Arial" pitchFamily="34" charset="0"/>
              </a:rPr>
              <a:t> &lt;</a:t>
            </a:r>
            <a:r>
              <a:rPr lang="el-GR" sz="2200" dirty="0" smtClean="0">
                <a:solidFill>
                  <a:srgbClr val="C00000"/>
                </a:solidFill>
                <a:latin typeface="Arial" pitchFamily="34" charset="0"/>
              </a:rPr>
              <a:t>ω</a:t>
            </a:r>
            <a:r>
              <a:rPr lang="en-GB" sz="2200" dirty="0" smtClean="0">
                <a:latin typeface="Arial" pitchFamily="34" charset="0"/>
              </a:rPr>
              <a:t>&lt;500 </a:t>
            </a:r>
            <a:r>
              <a:rPr lang="en-GB" sz="2200" dirty="0" err="1" smtClean="0">
                <a:latin typeface="Arial" pitchFamily="34" charset="0"/>
              </a:rPr>
              <a:t>meV</a:t>
            </a:r>
            <a:r>
              <a:rPr lang="en-GB" sz="2200" dirty="0" smtClean="0">
                <a:latin typeface="Arial" pitchFamily="34" charset="0"/>
              </a:rPr>
              <a:t>), example: </a:t>
            </a:r>
          </a:p>
          <a:p>
            <a:pPr marL="971550" lvl="1" indent="-514350" fontAlgn="auto">
              <a:spcAft>
                <a:spcPts val="0"/>
              </a:spcAft>
              <a:defRPr/>
            </a:pPr>
            <a:r>
              <a:rPr lang="en-GB" sz="2200" dirty="0" smtClean="0">
                <a:latin typeface="Arial" pitchFamily="34" charset="0"/>
              </a:rPr>
              <a:t>       big acoustic phonon at </a:t>
            </a:r>
            <a:r>
              <a:rPr lang="el-GR" sz="2200" dirty="0" smtClean="0">
                <a:solidFill>
                  <a:srgbClr val="C00000"/>
                </a:solidFill>
                <a:latin typeface="Arial" pitchFamily="34" charset="0"/>
              </a:rPr>
              <a:t>ω</a:t>
            </a:r>
            <a:r>
              <a:rPr lang="en-GB" sz="2200" dirty="0" smtClean="0">
                <a:latin typeface="Arial" pitchFamily="34" charset="0"/>
                <a:sym typeface="Symbol"/>
              </a:rPr>
              <a:t>6.6 </a:t>
            </a:r>
            <a:r>
              <a:rPr lang="en-GB" sz="2200" dirty="0" err="1" smtClean="0">
                <a:latin typeface="Arial" pitchFamily="34" charset="0"/>
                <a:sym typeface="Symbol"/>
              </a:rPr>
              <a:t>meV</a:t>
            </a:r>
            <a:r>
              <a:rPr lang="en-GB" sz="2200" dirty="0" smtClean="0">
                <a:latin typeface="Arial" pitchFamily="34" charset="0"/>
                <a:sym typeface="Symbol"/>
              </a:rPr>
              <a:t>: </a:t>
            </a:r>
          </a:p>
          <a:p>
            <a:pPr marL="971550" lvl="1" indent="-514350" fontAlgn="auto">
              <a:spcAft>
                <a:spcPts val="0"/>
              </a:spcAft>
              <a:defRPr/>
            </a:pPr>
            <a:r>
              <a:rPr lang="en-GB" sz="2200" dirty="0">
                <a:latin typeface="Arial" pitchFamily="34" charset="0"/>
                <a:sym typeface="Symbol"/>
              </a:rPr>
              <a:t>	</a:t>
            </a:r>
            <a:r>
              <a:rPr lang="en-GB" sz="2200" dirty="0" smtClean="0">
                <a:latin typeface="Arial" pitchFamily="34" charset="0"/>
                <a:sym typeface="Symbol"/>
              </a:rPr>
              <a:t>	</a:t>
            </a:r>
            <a:r>
              <a:rPr lang="en-GB" sz="2400" dirty="0" smtClean="0">
                <a:latin typeface="Arial" pitchFamily="34" charset="0"/>
                <a:sym typeface="Symbol"/>
              </a:rPr>
              <a:t> </a:t>
            </a:r>
            <a:r>
              <a:rPr lang="en-GB" sz="2200" dirty="0" smtClean="0">
                <a:latin typeface="Arial" pitchFamily="34" charset="0"/>
                <a:sym typeface="Symbol"/>
              </a:rPr>
              <a:t>45 kHz per tube.</a:t>
            </a:r>
            <a:endParaRPr lang="en-GB" sz="2400" b="1" dirty="0" smtClean="0">
              <a:latin typeface="Arial" pitchFamily="34" charset="0"/>
              <a:sym typeface="Symbol"/>
            </a:endParaRPr>
          </a:p>
        </p:txBody>
      </p:sp>
      <p:pic>
        <p:nvPicPr>
          <p:cNvPr id="15" name="Immagine 14" descr="stfc_isi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4059" y="0"/>
            <a:ext cx="2564541" cy="5842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66701" y="5207899"/>
            <a:ext cx="8877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514350" algn="ctr" fontAlgn="auto">
              <a:spcAft>
                <a:spcPts val="0"/>
              </a:spcAft>
              <a:defRPr/>
            </a:pPr>
            <a:r>
              <a:rPr lang="en-GB" sz="2200" b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We may run into slight saturation problems in spectroscopy, </a:t>
            </a:r>
          </a:p>
          <a:p>
            <a:pPr marL="0" lvl="1" indent="-514350" algn="ctr" fontAlgn="auto">
              <a:spcAft>
                <a:spcPts val="0"/>
              </a:spcAft>
              <a:defRPr/>
            </a:pPr>
            <a:r>
              <a:rPr lang="en-GB" sz="2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but only after several years of operation and for big samples!</a:t>
            </a:r>
            <a:r>
              <a:rPr lang="en-GB" sz="2000" b="1" dirty="0" smtClean="0">
                <a:latin typeface="Arial" pitchFamily="34" charset="0"/>
                <a:sym typeface="Symbol"/>
              </a:rPr>
              <a:t>              </a:t>
            </a:r>
            <a:endParaRPr lang="en-GB" sz="2000" b="1" dirty="0" smtClean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1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VESPA Scope Setting Meeting, ESS (SE),   27/10/2016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4A3D-4089-4D2C-8A84-D9C370C66D3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67695" y="5786954"/>
            <a:ext cx="1735624" cy="1074601"/>
          </a:xfrm>
          <a:prstGeom prst="rect">
            <a:avLst/>
          </a:prstGeom>
        </p:spPr>
      </p:pic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71438" y="41275"/>
            <a:ext cx="1868487" cy="842963"/>
            <a:chOff x="71576" y="5945625"/>
            <a:chExt cx="1869024" cy="842952"/>
          </a:xfrm>
        </p:grpSpPr>
        <p:pic>
          <p:nvPicPr>
            <p:cNvPr id="11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4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sp>
        <p:nvSpPr>
          <p:cNvPr id="13" name="Titolo 1"/>
          <p:cNvSpPr txBox="1">
            <a:spLocks/>
          </p:cNvSpPr>
          <p:nvPr/>
        </p:nvSpPr>
        <p:spPr>
          <a:xfrm>
            <a:off x="502920" y="974071"/>
            <a:ext cx="8216900" cy="2409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marL="514350" indent="-514350" algn="ctr" fontAlgn="auto">
              <a:spcAft>
                <a:spcPts val="0"/>
              </a:spcAft>
              <a:defRPr/>
            </a:pPr>
            <a:endParaRPr lang="en-GB" sz="2400" b="1" dirty="0" smtClean="0">
              <a:latin typeface="Arial" pitchFamily="34" charset="0"/>
              <a:ea typeface="+mj-ea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400" b="1" dirty="0" smtClean="0">
                <a:latin typeface="Arial" pitchFamily="34" charset="0"/>
                <a:ea typeface="+mj-ea"/>
              </a:rPr>
              <a:t>I) </a:t>
            </a:r>
            <a:r>
              <a:rPr lang="en-GB" sz="2400" b="1" i="1" u="sng" dirty="0" smtClean="0">
                <a:latin typeface="Arial" pitchFamily="34" charset="0"/>
                <a:ea typeface="+mj-ea"/>
              </a:rPr>
              <a:t>VESPA</a:t>
            </a:r>
            <a:r>
              <a:rPr lang="en-GB" sz="2400" b="1" u="sng" dirty="0" smtClean="0">
                <a:latin typeface="Arial" pitchFamily="34" charset="0"/>
                <a:ea typeface="+mj-ea"/>
              </a:rPr>
              <a:t> Overview</a:t>
            </a:r>
          </a:p>
          <a:p>
            <a:pPr marL="514350" indent="-514350" algn="ctr" fontAlgn="auto">
              <a:spcAft>
                <a:spcPts val="0"/>
              </a:spcAft>
              <a:defRPr/>
            </a:pPr>
            <a:endParaRPr lang="en-GB" sz="2400" b="1" i="1" dirty="0" smtClean="0">
              <a:latin typeface="Arial" pitchFamily="34" charset="0"/>
              <a:ea typeface="+mj-ea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400" b="1" i="1" dirty="0" smtClean="0">
                <a:latin typeface="Arial" pitchFamily="34" charset="0"/>
                <a:ea typeface="+mj-ea"/>
              </a:rPr>
              <a:t>1)  Science case.</a:t>
            </a:r>
          </a:p>
          <a:p>
            <a:pPr marL="971550" lvl="1" indent="-514350" fontAlgn="auto">
              <a:spcAft>
                <a:spcPts val="0"/>
              </a:spcAft>
              <a:defRPr/>
            </a:pPr>
            <a:endParaRPr lang="en-GB" sz="2400" b="1" i="1" dirty="0" smtClean="0">
              <a:latin typeface="Arial" pitchFamily="34" charset="0"/>
              <a:ea typeface="+mj-ea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400" b="1" i="1" dirty="0" smtClean="0">
                <a:latin typeface="Arial" pitchFamily="34" charset="0"/>
                <a:ea typeface="+mj-ea"/>
              </a:rPr>
              <a:t>2)	High-level scientific requirements.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956300" y="1059542"/>
            <a:ext cx="2692400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D. Colognesi</a:t>
            </a:r>
            <a:endParaRPr lang="it-IT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546462" y="3661391"/>
            <a:ext cx="8231778" cy="21450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1509B7"/>
            </a:solidFill>
            <a:prstDash val="dash"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endParaRPr lang="en-GB" sz="2600" i="1" dirty="0" smtClean="0">
              <a:latin typeface="Arial" pitchFamily="34" charset="0"/>
              <a:ea typeface="+mj-ea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600" i="1" dirty="0" smtClean="0">
                <a:latin typeface="Arial" pitchFamily="34" charset="0"/>
              </a:rPr>
              <a:t>3)	High-level technical description.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GB" sz="2600" dirty="0" smtClean="0">
              <a:solidFill>
                <a:srgbClr val="006600"/>
              </a:solidFill>
              <a:latin typeface="Arial" pitchFamily="34" charset="0"/>
              <a:ea typeface="+mj-ea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600" dirty="0" smtClean="0">
                <a:latin typeface="Arial" pitchFamily="34" charset="0"/>
                <a:ea typeface="+mj-ea"/>
              </a:rPr>
              <a:t>II) 	</a:t>
            </a:r>
            <a:r>
              <a:rPr lang="en-GB" sz="2600" i="1" u="sng" dirty="0" smtClean="0">
                <a:latin typeface="Arial" pitchFamily="34" charset="0"/>
                <a:ea typeface="+mj-ea"/>
              </a:rPr>
              <a:t>VESPA</a:t>
            </a:r>
            <a:r>
              <a:rPr lang="en-GB" sz="2600" u="sng" dirty="0" smtClean="0">
                <a:latin typeface="Arial" pitchFamily="34" charset="0"/>
                <a:ea typeface="+mj-ea"/>
              </a:rPr>
              <a:t> project timeline.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GB" sz="2600" dirty="0" smtClean="0">
              <a:latin typeface="Arial" pitchFamily="34" charset="0"/>
              <a:ea typeface="+mj-ea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600" dirty="0" smtClean="0">
                <a:latin typeface="Arial" pitchFamily="34" charset="0"/>
              </a:rPr>
              <a:t>III) 	</a:t>
            </a:r>
            <a:r>
              <a:rPr lang="en-GB" sz="2600" u="sng" dirty="0" smtClean="0">
                <a:latin typeface="Arial" pitchFamily="34" charset="0"/>
              </a:rPr>
              <a:t>Presentation of the three </a:t>
            </a:r>
            <a:r>
              <a:rPr lang="en-GB" sz="2600" i="1" u="sng" dirty="0" smtClean="0">
                <a:latin typeface="Arial" pitchFamily="34" charset="0"/>
              </a:rPr>
              <a:t>VESPA</a:t>
            </a:r>
            <a:r>
              <a:rPr lang="en-GB" sz="2600" u="sng" dirty="0" smtClean="0">
                <a:latin typeface="Arial" pitchFamily="34" charset="0"/>
              </a:rPr>
              <a:t> configurations.</a:t>
            </a:r>
            <a:endParaRPr lang="en-GB" sz="2600" u="sng" dirty="0" smtClean="0">
              <a:latin typeface="Arial" pitchFamily="34" charset="0"/>
              <a:ea typeface="+mj-ea"/>
            </a:endParaRPr>
          </a:p>
          <a:p>
            <a:pPr marL="514350" indent="-514350" algn="ctr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GB" sz="2800" b="1" dirty="0">
              <a:latin typeface="Arial" pitchFamily="34" charset="0"/>
              <a:ea typeface="+mj-ea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599555" y="3774162"/>
            <a:ext cx="2023387" cy="5539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L. Di Fresco</a:t>
            </a:r>
            <a:endParaRPr lang="it-IT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pic>
        <p:nvPicPr>
          <p:cNvPr id="19" name="Immagine 18" descr="stfc_isi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859" y="88900"/>
            <a:ext cx="2564541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4690-6727-4E58-BB6C-3417A6F632DB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5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67695" y="5786954"/>
            <a:ext cx="1735624" cy="1074601"/>
          </a:xfrm>
          <a:prstGeom prst="rect">
            <a:avLst/>
          </a:prstGeom>
        </p:spPr>
      </p:pic>
      <p:pic>
        <p:nvPicPr>
          <p:cNvPr id="6" name="Immagine 5" descr="stfc_is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4059" y="0"/>
            <a:ext cx="2564541" cy="584200"/>
          </a:xfrm>
          <a:prstGeom prst="rect">
            <a:avLst/>
          </a:prstGeom>
        </p:spPr>
      </p:pic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71438" y="41275"/>
            <a:ext cx="1868487" cy="842963"/>
            <a:chOff x="71576" y="5945625"/>
            <a:chExt cx="1869024" cy="842952"/>
          </a:xfrm>
        </p:grpSpPr>
        <p:pic>
          <p:nvPicPr>
            <p:cNvPr id="8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4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sp>
        <p:nvSpPr>
          <p:cNvPr id="1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VESPA Scope Setting Meeting, ESS (SE),   27/10/2016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833136"/>
            <a:ext cx="89535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algn="just" fontAlgn="auto">
              <a:spcAft>
                <a:spcPts val="0"/>
              </a:spcAft>
              <a:defRPr/>
            </a:pPr>
            <a:r>
              <a:rPr lang="en-GB" sz="2600" dirty="0" smtClean="0">
                <a:latin typeface="Arial" pitchFamily="34" charset="0"/>
              </a:rPr>
              <a:t>If squashed </a:t>
            </a:r>
            <a:r>
              <a:rPr lang="en-GB" sz="2600" baseline="30000" dirty="0" smtClean="0">
                <a:solidFill>
                  <a:srgbClr val="1509B7"/>
                </a:solidFill>
                <a:latin typeface="Arial" pitchFamily="34" charset="0"/>
              </a:rPr>
              <a:t>3</a:t>
            </a:r>
            <a:r>
              <a:rPr lang="en-GB" sz="2600" dirty="0" smtClean="0">
                <a:solidFill>
                  <a:srgbClr val="1509B7"/>
                </a:solidFill>
                <a:latin typeface="Arial" pitchFamily="34" charset="0"/>
              </a:rPr>
              <a:t>He</a:t>
            </a:r>
            <a:r>
              <a:rPr lang="en-GB" sz="2600" dirty="0" smtClean="0">
                <a:latin typeface="Arial" pitchFamily="34" charset="0"/>
              </a:rPr>
              <a:t>-tubes (</a:t>
            </a:r>
            <a:r>
              <a:rPr lang="en-GB" sz="2600" i="1" dirty="0" smtClean="0">
                <a:solidFill>
                  <a:srgbClr val="C00000"/>
                </a:solidFill>
                <a:latin typeface="Arial" pitchFamily="34" charset="0"/>
              </a:rPr>
              <a:t>p</a:t>
            </a:r>
            <a:r>
              <a:rPr lang="en-GB" sz="2600" dirty="0" smtClean="0">
                <a:latin typeface="Arial" pitchFamily="34" charset="0"/>
              </a:rPr>
              <a:t>=20 bar) turn out to be </a:t>
            </a:r>
            <a:r>
              <a:rPr lang="en-GB" sz="2600" b="1" dirty="0" smtClean="0">
                <a:latin typeface="Arial" pitchFamily="34" charset="0"/>
              </a:rPr>
              <a:t>unavailable</a:t>
            </a:r>
            <a:r>
              <a:rPr lang="en-GB" sz="2600" dirty="0" smtClean="0">
                <a:latin typeface="Arial" pitchFamily="34" charset="0"/>
              </a:rPr>
              <a:t>, two scenarios will have to be explored:</a:t>
            </a:r>
          </a:p>
          <a:p>
            <a:pPr marL="971550" lvl="1" algn="just" fontAlgn="auto">
              <a:spcAft>
                <a:spcPts val="0"/>
              </a:spcAft>
              <a:defRPr/>
            </a:pPr>
            <a:r>
              <a:rPr lang="en-GB" sz="2600" dirty="0" smtClean="0">
                <a:latin typeface="Arial" pitchFamily="34" charset="0"/>
              </a:rPr>
              <a:t>I) </a:t>
            </a:r>
            <a:r>
              <a:rPr lang="en-GB" sz="2600" b="1" dirty="0" smtClean="0">
                <a:latin typeface="Arial" pitchFamily="34" charset="0"/>
              </a:rPr>
              <a:t>boron-coated</a:t>
            </a:r>
            <a:r>
              <a:rPr lang="en-GB" sz="2600" dirty="0" smtClean="0">
                <a:latin typeface="Arial" pitchFamily="34" charset="0"/>
              </a:rPr>
              <a:t> “straw detectors” (</a:t>
            </a:r>
            <a:r>
              <a:rPr lang="en-GB" sz="26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d</a:t>
            </a:r>
            <a:r>
              <a:rPr lang="en-GB" sz="2600" dirty="0" smtClean="0">
                <a:latin typeface="Arial" pitchFamily="34" charset="0"/>
                <a:sym typeface="Symbol"/>
              </a:rPr>
              <a:t>7 mm</a:t>
            </a:r>
            <a:r>
              <a:rPr lang="en-GB" sz="2600" dirty="0" smtClean="0">
                <a:latin typeface="Arial" pitchFamily="34" charset="0"/>
              </a:rPr>
              <a:t>);</a:t>
            </a:r>
            <a:endParaRPr lang="en-GB" sz="2600" dirty="0" smtClean="0">
              <a:latin typeface="Arial" pitchFamily="34" charset="0"/>
            </a:endParaRPr>
          </a:p>
          <a:p>
            <a:pPr marL="971550" lvl="1" algn="just" fontAlgn="auto">
              <a:spcAft>
                <a:spcPts val="0"/>
              </a:spcAft>
              <a:defRPr/>
            </a:pPr>
            <a:r>
              <a:rPr lang="en-GB" sz="2600" dirty="0" smtClean="0">
                <a:latin typeface="Arial" pitchFamily="34" charset="0"/>
              </a:rPr>
              <a:t>II) </a:t>
            </a:r>
            <a:r>
              <a:rPr lang="en-GB" sz="2600" b="1" dirty="0" smtClean="0">
                <a:latin typeface="Arial" pitchFamily="34" charset="0"/>
              </a:rPr>
              <a:t>standard</a:t>
            </a:r>
            <a:r>
              <a:rPr lang="en-GB" sz="2600" dirty="0" smtClean="0">
                <a:latin typeface="Arial" pitchFamily="34" charset="0"/>
              </a:rPr>
              <a:t> cylindrical </a:t>
            </a:r>
            <a:r>
              <a:rPr lang="en-GB" sz="2600" baseline="30000" dirty="0" smtClean="0">
                <a:solidFill>
                  <a:srgbClr val="1509B7"/>
                </a:solidFill>
                <a:latin typeface="Arial" pitchFamily="34" charset="0"/>
              </a:rPr>
              <a:t>3</a:t>
            </a:r>
            <a:r>
              <a:rPr lang="en-GB" sz="2600" dirty="0" smtClean="0">
                <a:solidFill>
                  <a:srgbClr val="1509B7"/>
                </a:solidFill>
                <a:latin typeface="Arial" pitchFamily="34" charset="0"/>
              </a:rPr>
              <a:t>He</a:t>
            </a:r>
            <a:r>
              <a:rPr lang="en-GB" sz="2600" dirty="0" smtClean="0">
                <a:latin typeface="Arial" pitchFamily="34" charset="0"/>
              </a:rPr>
              <a:t>-tubes (</a:t>
            </a:r>
            <a:r>
              <a:rPr lang="en-GB" sz="2600" b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</a:t>
            </a:r>
            <a:r>
              <a:rPr lang="en-GB" sz="2600" dirty="0" smtClean="0">
                <a:latin typeface="Arial" pitchFamily="34" charset="0"/>
                <a:sym typeface="Symbol"/>
              </a:rPr>
              <a:t>=12.5 mm, </a:t>
            </a:r>
            <a:r>
              <a:rPr lang="en-GB" sz="2600" i="1" dirty="0" smtClean="0">
                <a:solidFill>
                  <a:srgbClr val="C00000"/>
                </a:solidFill>
                <a:latin typeface="Arial" pitchFamily="34" charset="0"/>
              </a:rPr>
              <a:t>p</a:t>
            </a:r>
            <a:r>
              <a:rPr lang="en-GB" sz="2600" dirty="0" smtClean="0">
                <a:latin typeface="Arial" pitchFamily="34" charset="0"/>
              </a:rPr>
              <a:t>=5 bar).</a:t>
            </a:r>
          </a:p>
        </p:txBody>
      </p:sp>
      <p:pic>
        <p:nvPicPr>
          <p:cNvPr id="13" name="Immagine 12" descr="Copy of Graph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6200" y="2577320"/>
            <a:ext cx="4201404" cy="294718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99886" y="5430536"/>
            <a:ext cx="80917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algn="just" fontAlgn="auto">
              <a:spcAft>
                <a:spcPts val="0"/>
              </a:spcAft>
              <a:defRPr/>
            </a:pPr>
            <a:r>
              <a:rPr lang="en-GB" sz="2600" b="1" dirty="0" smtClean="0">
                <a:latin typeface="Arial" pitchFamily="34" charset="0"/>
              </a:rPr>
              <a:t>Thickness</a:t>
            </a:r>
            <a:r>
              <a:rPr lang="en-GB" sz="2600" dirty="0" smtClean="0">
                <a:latin typeface="Arial" pitchFamily="34" charset="0"/>
              </a:rPr>
              <a:t> effects on </a:t>
            </a:r>
            <a:r>
              <a:rPr lang="en-GB" sz="26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</a:t>
            </a:r>
            <a:r>
              <a:rPr lang="en-GB" sz="2600" i="1" dirty="0" smtClean="0">
                <a:solidFill>
                  <a:srgbClr val="C00000"/>
                </a:solidFill>
                <a:latin typeface="Arial" pitchFamily="34" charset="0"/>
              </a:rPr>
              <a:t>E</a:t>
            </a:r>
            <a:r>
              <a:rPr lang="en-GB" sz="2600" dirty="0" smtClean="0">
                <a:solidFill>
                  <a:srgbClr val="C00000"/>
                </a:solidFill>
                <a:latin typeface="Arial" pitchFamily="34" charset="0"/>
              </a:rPr>
              <a:t>/</a:t>
            </a:r>
            <a:r>
              <a:rPr lang="en-GB" sz="2600" i="1" dirty="0" smtClean="0">
                <a:solidFill>
                  <a:srgbClr val="C00000"/>
                </a:solidFill>
                <a:latin typeface="Arial" pitchFamily="34" charset="0"/>
              </a:rPr>
              <a:t>E</a:t>
            </a:r>
            <a:r>
              <a:rPr lang="en-GB" sz="2600" baseline="-25000" dirty="0" smtClean="0">
                <a:solidFill>
                  <a:srgbClr val="C00000"/>
                </a:solidFill>
                <a:latin typeface="Arial" pitchFamily="34" charset="0"/>
              </a:rPr>
              <a:t>0</a:t>
            </a:r>
            <a:r>
              <a:rPr lang="en-GB" sz="26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GB" sz="2600" dirty="0" smtClean="0">
                <a:latin typeface="Arial" pitchFamily="34" charset="0"/>
              </a:rPr>
              <a:t>(see later)</a:t>
            </a:r>
            <a:r>
              <a:rPr lang="en-GB" sz="26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en-GB" sz="2600" dirty="0" smtClean="0">
                <a:latin typeface="Arial" pitchFamily="34" charset="0"/>
              </a:rPr>
              <a:t>have to be carefully taken into accounts!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23838" y="2365269"/>
          <a:ext cx="4360862" cy="3338620"/>
        </p:xfrm>
        <a:graphic>
          <a:graphicData uri="http://schemas.openxmlformats.org/presentationml/2006/ole">
            <p:oleObj spid="_x0000_s1032" name="Graph" r:id="rId3" imgW="3920760" imgH="3001680" progId="">
              <p:embed/>
            </p:oleObj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4A3D-4089-4D2C-8A84-D9C370C66D3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2" name="Group 19"/>
          <p:cNvGrpSpPr>
            <a:grpSpLocks noChangeAspect="1"/>
          </p:cNvGrpSpPr>
          <p:nvPr/>
        </p:nvGrpSpPr>
        <p:grpSpPr bwMode="auto">
          <a:xfrm>
            <a:off x="6831472" y="87088"/>
            <a:ext cx="2201862" cy="815975"/>
            <a:chOff x="1883832" y="6124701"/>
            <a:chExt cx="1818964" cy="673962"/>
          </a:xfrm>
        </p:grpSpPr>
        <p:pic>
          <p:nvPicPr>
            <p:cNvPr id="7" name="Picture 20"/>
            <p:cNvPicPr>
              <a:picLocks noChangeAspect="1"/>
            </p:cNvPicPr>
            <p:nvPr/>
          </p:nvPicPr>
          <p:blipFill>
            <a:blip r:embed="rId4" cstate="print"/>
            <a:srcRect b="43953"/>
            <a:stretch>
              <a:fillRect/>
            </a:stretch>
          </p:blipFill>
          <p:spPr bwMode="auto">
            <a:xfrm>
              <a:off x="1883832" y="6124701"/>
              <a:ext cx="1127719" cy="560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21"/>
            <p:cNvSpPr txBox="1">
              <a:spLocks noChangeArrowheads="1"/>
            </p:cNvSpPr>
            <p:nvPr/>
          </p:nvSpPr>
          <p:spPr bwMode="auto">
            <a:xfrm>
              <a:off x="2629574" y="6198499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Consiglio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Nazionale delle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Ricerche</a:t>
              </a:r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71438" y="41275"/>
            <a:ext cx="1868487" cy="842963"/>
            <a:chOff x="71576" y="5945625"/>
            <a:chExt cx="1869024" cy="842952"/>
          </a:xfrm>
        </p:grpSpPr>
        <p:pic>
          <p:nvPicPr>
            <p:cNvPr id="10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5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12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67695" y="5786954"/>
            <a:ext cx="1735624" cy="1074601"/>
          </a:xfrm>
          <a:prstGeom prst="rect">
            <a:avLst/>
          </a:prstGeom>
        </p:spPr>
      </p:pic>
      <p:sp>
        <p:nvSpPr>
          <p:cNvPr id="13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90500" y="1136064"/>
            <a:ext cx="8636000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514350" algn="just" fontAlgn="auto">
              <a:spcAft>
                <a:spcPts val="0"/>
              </a:spcAft>
              <a:defRPr/>
            </a:pPr>
            <a:r>
              <a:rPr lang="en-US" sz="2200" dirty="0" smtClean="0">
                <a:latin typeface="Arial" pitchFamily="34" charset="0"/>
                <a:sym typeface="Symbol"/>
              </a:rPr>
              <a:t>The estimates of the </a:t>
            </a:r>
            <a:r>
              <a:rPr lang="en-US" sz="2200" b="1" dirty="0" smtClean="0">
                <a:latin typeface="Arial" pitchFamily="34" charset="0"/>
                <a:sym typeface="Symbol"/>
              </a:rPr>
              <a:t>relative energy resolution</a:t>
            </a:r>
            <a:r>
              <a:rPr lang="en-US" sz="2200" dirty="0" smtClean="0">
                <a:latin typeface="Arial" pitchFamily="34" charset="0"/>
                <a:sym typeface="Symbol"/>
              </a:rPr>
              <a:t>,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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E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/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E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0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,</a:t>
            </a:r>
            <a:r>
              <a:rPr lang="en-US" sz="2200" baseline="-25000" dirty="0" smtClean="0">
                <a:latin typeface="Arial" pitchFamily="34" charset="0"/>
                <a:sym typeface="Symbol"/>
              </a:rPr>
              <a:t> </a:t>
            </a:r>
            <a:r>
              <a:rPr lang="en-US" sz="2200" dirty="0" smtClean="0">
                <a:latin typeface="Arial" pitchFamily="34" charset="0"/>
                <a:sym typeface="Symbol"/>
              </a:rPr>
              <a:t>are close to </a:t>
            </a:r>
            <a:r>
              <a:rPr lang="en-US" sz="2200" dirty="0" smtClean="0">
                <a:solidFill>
                  <a:srgbClr val="1509B7"/>
                </a:solidFill>
                <a:latin typeface="Arial" pitchFamily="34" charset="0"/>
                <a:sym typeface="Symbol"/>
              </a:rPr>
              <a:t>0.90%, 1.8% </a:t>
            </a:r>
            <a:r>
              <a:rPr lang="en-US" sz="2200" dirty="0" smtClean="0">
                <a:latin typeface="Arial" pitchFamily="34" charset="0"/>
                <a:sym typeface="Symbol"/>
              </a:rPr>
              <a:t>&amp;</a:t>
            </a:r>
            <a:r>
              <a:rPr lang="en-US" sz="2200" dirty="0" smtClean="0">
                <a:solidFill>
                  <a:srgbClr val="1509B7"/>
                </a:solidFill>
                <a:latin typeface="Arial" pitchFamily="34" charset="0"/>
                <a:sym typeface="Symbol"/>
              </a:rPr>
              <a:t> 2.5%</a:t>
            </a:r>
            <a:r>
              <a:rPr lang="en-US" sz="2200" dirty="0" smtClean="0">
                <a:latin typeface="Arial" pitchFamily="34" charset="0"/>
                <a:sym typeface="Symbol"/>
              </a:rPr>
              <a:t>  (averaging over 1 </a:t>
            </a:r>
            <a:r>
              <a:rPr lang="en-US" sz="2200" dirty="0" err="1" smtClean="0">
                <a:latin typeface="Arial" pitchFamily="34" charset="0"/>
                <a:sym typeface="Symbol"/>
              </a:rPr>
              <a:t>meV</a:t>
            </a:r>
            <a:r>
              <a:rPr lang="en-US" sz="2200" dirty="0" smtClean="0">
                <a:latin typeface="Arial" pitchFamily="34" charset="0"/>
                <a:sym typeface="Symbol"/>
              </a:rPr>
              <a:t>&lt;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E</a:t>
            </a:r>
            <a:r>
              <a:rPr lang="en-US" sz="2200" dirty="0" smtClean="0">
                <a:latin typeface="Arial" pitchFamily="34" charset="0"/>
                <a:sym typeface="Symbol"/>
              </a:rPr>
              <a:t>&lt;500 </a:t>
            </a:r>
            <a:r>
              <a:rPr lang="en-US" sz="2200" dirty="0" err="1" smtClean="0">
                <a:latin typeface="Arial" pitchFamily="34" charset="0"/>
                <a:sym typeface="Symbol"/>
              </a:rPr>
              <a:t>meV</a:t>
            </a:r>
            <a:r>
              <a:rPr lang="en-US" sz="2200" dirty="0" smtClean="0">
                <a:latin typeface="Arial" pitchFamily="34" charset="0"/>
                <a:sym typeface="Symbol"/>
              </a:rPr>
              <a:t>), roughly ranging from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TOSCA</a:t>
            </a:r>
            <a:r>
              <a:rPr lang="en-US" sz="2200" dirty="0" smtClean="0">
                <a:latin typeface="Arial" pitchFamily="34" charset="0"/>
                <a:sym typeface="Symbol"/>
              </a:rPr>
              <a:t> to </a:t>
            </a:r>
            <a:r>
              <a:rPr lang="en-US" sz="2200" b="1" dirty="0" smtClean="0">
                <a:solidFill>
                  <a:srgbClr val="1509B7"/>
                </a:solidFill>
                <a:latin typeface="Arial" pitchFamily="34" charset="0"/>
                <a:sym typeface="Symbol"/>
              </a:rPr>
              <a:t>VISION.</a:t>
            </a:r>
            <a:endParaRPr lang="en-US" sz="2200" dirty="0" smtClean="0">
              <a:latin typeface="Arial" pitchFamily="34" charset="0"/>
            </a:endParaRPr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latin typeface="Arial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796842" y="54819"/>
            <a:ext cx="4934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GB" sz="3200" b="1" dirty="0" smtClean="0">
                <a:latin typeface="Arial" pitchFamily="34" charset="0"/>
              </a:rPr>
              <a:t>  2.4</a:t>
            </a:r>
            <a:r>
              <a:rPr lang="en-GB" sz="3200" dirty="0" smtClean="0">
                <a:solidFill>
                  <a:srgbClr val="006600"/>
                </a:solidFill>
                <a:latin typeface="Arial" pitchFamily="34" charset="0"/>
              </a:rPr>
              <a:t>  </a:t>
            </a:r>
            <a:r>
              <a:rPr lang="en-GB" sz="3200" dirty="0" smtClean="0">
                <a:latin typeface="Arial" pitchFamily="34" charset="0"/>
              </a:rPr>
              <a:t>Energy Transfer 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GB" sz="3200" dirty="0" smtClean="0">
                <a:solidFill>
                  <a:srgbClr val="C00000"/>
                </a:solidFill>
                <a:latin typeface="Arial" pitchFamily="34" charset="0"/>
              </a:rPr>
              <a:t>Resolution</a:t>
            </a: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3476624" y="4990464"/>
          <a:ext cx="5400675" cy="1169035"/>
        </p:xfrm>
        <a:graphic>
          <a:graphicData uri="http://schemas.openxmlformats.org/drawingml/2006/table">
            <a:tbl>
              <a:tblPr/>
              <a:tblGrid>
                <a:gridCol w="1431167"/>
                <a:gridCol w="1322772"/>
                <a:gridCol w="1322772"/>
                <a:gridCol w="1323964"/>
              </a:tblGrid>
              <a:tr h="23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92D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Low-Res</a:t>
                      </a:r>
                      <a:endParaRPr lang="it-IT" sz="1400" b="1" dirty="0">
                        <a:solidFill>
                          <a:srgbClr val="92D05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Mid-Res</a:t>
                      </a:r>
                      <a:endParaRPr lang="it-IT" sz="14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High-Res</a:t>
                      </a:r>
                      <a:endParaRPr lang="it-IT" sz="140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WFM-PSC1 </a:t>
                      </a:r>
                      <a:r>
                        <a:rPr lang="en-GB" sz="14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[m]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6.50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6.80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6.50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WFM-PSC2 </a:t>
                      </a:r>
                      <a:r>
                        <a:rPr lang="en-GB" sz="14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[m]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7.44</a:t>
                      </a:r>
                      <a:endParaRPr lang="it-IT" sz="1400" b="1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7.44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6.80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</a:t>
                      </a:r>
                      <a:r>
                        <a:rPr lang="en-GB" sz="1400" b="1" i="0" baseline="-25000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en-GB" sz="1400" b="1" i="1" dirty="0">
                          <a:solidFill>
                            <a:srgbClr val="00000A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[m]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0.94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0.64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0.30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3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i="1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</a:t>
                      </a:r>
                      <a:r>
                        <a:rPr lang="en-GB" sz="1400" b="1" baseline="-25000" dirty="0" err="1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ToF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1400" b="1" dirty="0">
                          <a:solidFill>
                            <a:srgbClr val="00000A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[m]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52.03</a:t>
                      </a:r>
                      <a:endParaRPr lang="it-IT" sz="1400" b="1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51.88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52.35</a:t>
                      </a:r>
                      <a:endParaRPr lang="it-IT" sz="1400" b="1" dirty="0">
                        <a:solidFill>
                          <a:srgbClr val="00000A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4A3D-4089-4D2C-8A84-D9C370C66D3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pSp>
        <p:nvGrpSpPr>
          <p:cNvPr id="2" name="Group 19"/>
          <p:cNvGrpSpPr>
            <a:grpSpLocks noChangeAspect="1"/>
          </p:cNvGrpSpPr>
          <p:nvPr/>
        </p:nvGrpSpPr>
        <p:grpSpPr bwMode="auto">
          <a:xfrm>
            <a:off x="6831472" y="87088"/>
            <a:ext cx="2201862" cy="815975"/>
            <a:chOff x="1883832" y="6124701"/>
            <a:chExt cx="1818964" cy="673962"/>
          </a:xfrm>
        </p:grpSpPr>
        <p:pic>
          <p:nvPicPr>
            <p:cNvPr id="7" name="Picture 20"/>
            <p:cNvPicPr>
              <a:picLocks noChangeAspect="1"/>
            </p:cNvPicPr>
            <p:nvPr/>
          </p:nvPicPr>
          <p:blipFill>
            <a:blip r:embed="rId2" cstate="print"/>
            <a:srcRect b="43953"/>
            <a:stretch>
              <a:fillRect/>
            </a:stretch>
          </p:blipFill>
          <p:spPr bwMode="auto">
            <a:xfrm>
              <a:off x="1883832" y="6124701"/>
              <a:ext cx="1127719" cy="560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21"/>
            <p:cNvSpPr txBox="1">
              <a:spLocks noChangeArrowheads="1"/>
            </p:cNvSpPr>
            <p:nvPr/>
          </p:nvSpPr>
          <p:spPr bwMode="auto">
            <a:xfrm>
              <a:off x="2629574" y="6198499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Consiglio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Nazionale delle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Ricerche</a:t>
              </a:r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71438" y="41275"/>
            <a:ext cx="1868487" cy="842963"/>
            <a:chOff x="71576" y="5945625"/>
            <a:chExt cx="1869024" cy="842952"/>
          </a:xfrm>
        </p:grpSpPr>
        <p:pic>
          <p:nvPicPr>
            <p:cNvPr id="10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3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12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67695" y="5786954"/>
            <a:ext cx="1735624" cy="1074601"/>
          </a:xfrm>
          <a:prstGeom prst="rect">
            <a:avLst/>
          </a:prstGeom>
        </p:spPr>
      </p:pic>
      <p:sp>
        <p:nvSpPr>
          <p:cNvPr id="13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71099" y="284248"/>
            <a:ext cx="7717971" cy="553997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indent="-514350" algn="ctr" fontAlgn="auto">
              <a:spcAft>
                <a:spcPts val="0"/>
              </a:spcAft>
              <a:defRPr/>
            </a:pPr>
            <a:r>
              <a:rPr lang="en-US" sz="2600" b="1" dirty="0" smtClean="0">
                <a:latin typeface="Arial" pitchFamily="34" charset="0"/>
              </a:rPr>
              <a:t>Studying the </a:t>
            </a:r>
            <a:r>
              <a:rPr lang="en-US" sz="2600" b="1" i="1" dirty="0" smtClean="0">
                <a:solidFill>
                  <a:srgbClr val="C00000"/>
                </a:solidFill>
                <a:latin typeface="Arial" pitchFamily="34" charset="0"/>
              </a:rPr>
              <a:t>E</a:t>
            </a:r>
            <a:r>
              <a:rPr lang="en-US" sz="2600" b="1" dirty="0" smtClean="0">
                <a:latin typeface="Arial" pitchFamily="34" charset="0"/>
              </a:rPr>
              <a:t> resolution…</a:t>
            </a:r>
          </a:p>
          <a:p>
            <a:pPr marL="0" lvl="1" indent="-514350" algn="ctr" fontAlgn="auto">
              <a:spcAft>
                <a:spcPts val="0"/>
              </a:spcAft>
              <a:defRPr/>
            </a:pPr>
            <a:endParaRPr lang="en-US" sz="2000" dirty="0" smtClean="0">
              <a:latin typeface="Arial" pitchFamily="34" charset="0"/>
            </a:endParaRPr>
          </a:p>
          <a:p>
            <a:pPr marL="0" lvl="1" indent="-514350" algn="just" fontAlgn="auto">
              <a:spcAft>
                <a:spcPts val="0"/>
              </a:spcAft>
              <a:defRPr/>
            </a:pPr>
            <a:r>
              <a:rPr lang="en-US" sz="2200" dirty="0" smtClean="0">
                <a:latin typeface="Arial" pitchFamily="34" charset="0"/>
              </a:rPr>
              <a:t>An analytical treatment of the </a:t>
            </a:r>
            <a:r>
              <a:rPr lang="en-US" sz="2200" b="1" i="1" dirty="0" smtClean="0">
                <a:solidFill>
                  <a:srgbClr val="006600"/>
                </a:solidFill>
                <a:latin typeface="Arial" pitchFamily="34" charset="0"/>
              </a:rPr>
              <a:t>VESPA</a:t>
            </a:r>
            <a:r>
              <a:rPr lang="en-US" sz="2200" dirty="0" smtClean="0">
                <a:latin typeface="Arial" pitchFamily="34" charset="0"/>
              </a:rPr>
              <a:t> relative energy resolution (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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E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/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E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0</a:t>
            </a:r>
            <a:r>
              <a:rPr lang="en-US" sz="2200" dirty="0" smtClean="0">
                <a:latin typeface="Arial" pitchFamily="34" charset="0"/>
              </a:rPr>
              <a:t>) yields the following results:</a:t>
            </a:r>
          </a:p>
          <a:p>
            <a:pPr marL="0" lvl="1" indent="-514350" fontAlgn="auto">
              <a:spcAft>
                <a:spcPts val="0"/>
              </a:spcAft>
              <a:defRPr/>
            </a:pPr>
            <a:endParaRPr lang="en-US" sz="2200" dirty="0" smtClean="0">
              <a:latin typeface="Arial" pitchFamily="34" charset="0"/>
            </a:endParaRPr>
          </a:p>
          <a:p>
            <a:pPr marL="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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E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/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E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0</a:t>
            </a:r>
            <a:r>
              <a:rPr lang="en-US" sz="2200" baseline="-25000" dirty="0" smtClean="0">
                <a:latin typeface="Arial" pitchFamily="34" charset="0"/>
                <a:sym typeface="Symbol"/>
              </a:rPr>
              <a:t> </a:t>
            </a:r>
            <a:r>
              <a:rPr lang="en-US" sz="2200" dirty="0" smtClean="0">
                <a:latin typeface="Arial" pitchFamily="34" charset="0"/>
                <a:sym typeface="Symbol"/>
              </a:rPr>
              <a:t>is largely dominated by the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TOF</a:t>
            </a:r>
            <a:r>
              <a:rPr lang="en-US" sz="2200" dirty="0" smtClean="0">
                <a:latin typeface="Arial" pitchFamily="34" charset="0"/>
                <a:sym typeface="Symbol"/>
              </a:rPr>
              <a:t> component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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/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0</a:t>
            </a:r>
            <a:r>
              <a:rPr lang="en-US" sz="2200" dirty="0" smtClean="0">
                <a:latin typeface="Arial" pitchFamily="34" charset="0"/>
                <a:sym typeface="Symbol"/>
              </a:rPr>
              <a:t> all over the spectroscopic range: 3 </a:t>
            </a:r>
            <a:r>
              <a:rPr lang="en-US" sz="2200" dirty="0" err="1" smtClean="0">
                <a:latin typeface="Arial" pitchFamily="34" charset="0"/>
                <a:sym typeface="Symbol"/>
              </a:rPr>
              <a:t>meV</a:t>
            </a:r>
            <a:r>
              <a:rPr lang="en-US" sz="2200" dirty="0" smtClean="0">
                <a:latin typeface="Arial" pitchFamily="34" charset="0"/>
                <a:sym typeface="Symbol"/>
              </a:rPr>
              <a:t>&lt;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E</a:t>
            </a:r>
            <a:r>
              <a:rPr lang="en-US" sz="2200" dirty="0" smtClean="0">
                <a:latin typeface="Arial" pitchFamily="34" charset="0"/>
                <a:sym typeface="Symbol"/>
              </a:rPr>
              <a:t>&lt;500 </a:t>
            </a:r>
            <a:r>
              <a:rPr lang="en-US" sz="2200" dirty="0" err="1" smtClean="0">
                <a:latin typeface="Arial" pitchFamily="34" charset="0"/>
                <a:sym typeface="Symbol"/>
              </a:rPr>
              <a:t>meV</a:t>
            </a:r>
            <a:r>
              <a:rPr lang="en-US" sz="2200" dirty="0" smtClean="0">
                <a:latin typeface="Arial" pitchFamily="34" charset="0"/>
                <a:sym typeface="Symbol"/>
              </a:rPr>
              <a:t>;</a:t>
            </a:r>
          </a:p>
          <a:p>
            <a:pPr marL="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latin typeface="Arial" pitchFamily="34" charset="0"/>
              <a:sym typeface="Symbol"/>
            </a:endParaRPr>
          </a:p>
          <a:p>
            <a:pPr marL="0" lvl="1" indent="-51435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itchFamily="34" charset="0"/>
                <a:sym typeface="Symbol"/>
              </a:rPr>
              <a:t>the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TOF</a:t>
            </a:r>
            <a:r>
              <a:rPr lang="en-US" sz="2200" dirty="0" smtClean="0">
                <a:latin typeface="Arial" pitchFamily="34" charset="0"/>
                <a:sym typeface="Symbol"/>
              </a:rPr>
              <a:t> component is evaluated as: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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/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0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(z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0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/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L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TOF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)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 </a:t>
            </a:r>
            <a:r>
              <a:rPr lang="en-US" sz="2200" dirty="0" smtClean="0">
                <a:latin typeface="Arial" pitchFamily="34" charset="0"/>
                <a:sym typeface="Symbol"/>
              </a:rPr>
              <a:t>giving rise to the values</a:t>
            </a:r>
            <a:r>
              <a:rPr lang="en-US" sz="2200" dirty="0" smtClean="0">
                <a:solidFill>
                  <a:srgbClr val="1509B7"/>
                </a:solidFill>
                <a:latin typeface="Arial" pitchFamily="34" charset="0"/>
                <a:sym typeface="Symbol"/>
              </a:rPr>
              <a:t>: </a:t>
            </a:r>
            <a:r>
              <a:rPr lang="en-US" sz="2200" b="1" dirty="0" smtClean="0">
                <a:solidFill>
                  <a:srgbClr val="1509B7"/>
                </a:solidFill>
                <a:latin typeface="Arial" pitchFamily="34" charset="0"/>
                <a:sym typeface="Symbol"/>
              </a:rPr>
              <a:t>0.57%, 1.23% </a:t>
            </a:r>
            <a:r>
              <a:rPr lang="en-US" sz="2200" dirty="0" smtClean="0">
                <a:latin typeface="Arial" pitchFamily="34" charset="0"/>
                <a:sym typeface="Symbol"/>
              </a:rPr>
              <a:t>&amp;</a:t>
            </a:r>
            <a:r>
              <a:rPr lang="en-US" sz="2200" b="1" dirty="0" smtClean="0">
                <a:solidFill>
                  <a:srgbClr val="1509B7"/>
                </a:solidFill>
                <a:latin typeface="Arial" pitchFamily="34" charset="0"/>
                <a:sym typeface="Symbol"/>
              </a:rPr>
              <a:t> 1.80%, </a:t>
            </a:r>
            <a:r>
              <a:rPr lang="en-US" sz="2200" dirty="0" smtClean="0">
                <a:latin typeface="Arial" pitchFamily="34" charset="0"/>
                <a:sym typeface="Symbol"/>
              </a:rPr>
              <a:t>constant all over the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TOF</a:t>
            </a:r>
            <a:r>
              <a:rPr lang="en-US" sz="2200" dirty="0" smtClean="0">
                <a:latin typeface="Arial" pitchFamily="34" charset="0"/>
                <a:sym typeface="Symbol"/>
              </a:rPr>
              <a:t> range: 10 ms&lt;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</a:t>
            </a:r>
            <a:r>
              <a:rPr lang="en-US" sz="2200" dirty="0" smtClean="0">
                <a:latin typeface="Arial" pitchFamily="34" charset="0"/>
                <a:sym typeface="Symbol"/>
              </a:rPr>
              <a:t>&lt;70 ms;</a:t>
            </a:r>
          </a:p>
          <a:p>
            <a:pPr marL="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latin typeface="Arial" pitchFamily="34" charset="0"/>
              <a:sym typeface="Symbol"/>
            </a:endParaRPr>
          </a:p>
          <a:p>
            <a:pPr marL="0" lvl="1" indent="-51435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itchFamily="34" charset="0"/>
                <a:sym typeface="Symbol"/>
              </a:rPr>
              <a:t>finally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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E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/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E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0</a:t>
            </a:r>
            <a:r>
              <a:rPr lang="en-US" sz="2200" baseline="-25000" dirty="0" smtClean="0">
                <a:latin typeface="Arial" pitchFamily="34" charset="0"/>
                <a:sym typeface="Symbol"/>
              </a:rPr>
              <a:t> </a:t>
            </a:r>
            <a:r>
              <a:rPr lang="en-US" sz="2200" dirty="0" smtClean="0">
                <a:latin typeface="Arial" pitchFamily="34" charset="0"/>
                <a:sym typeface="Symbol"/>
              </a:rPr>
              <a:t>is estimated to be given by:</a:t>
            </a:r>
          </a:p>
          <a:p>
            <a:pPr marL="0" lvl="1" indent="-514350"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 </a:t>
            </a:r>
          </a:p>
          <a:p>
            <a:pPr marL="1371600" lvl="4" indent="-514350"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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E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/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E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0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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2.3548×2×(z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0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/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L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TOF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)/12=1.359×(z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0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/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L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TOF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)</a:t>
            </a:r>
            <a:endParaRPr lang="en-US" sz="2200" dirty="0" smtClean="0">
              <a:latin typeface="Arial" pitchFamily="34" charset="0"/>
              <a:sym typeface="Symbol"/>
            </a:endParaRPr>
          </a:p>
          <a:p>
            <a:pPr marL="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latin typeface="Arial" pitchFamily="34" charset="0"/>
              <a:sym typeface="Symbol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080474" y="6031468"/>
            <a:ext cx="2242473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Arial" pitchFamily="34" charset="0"/>
                <a:sym typeface="Symbol"/>
              </a:rPr>
              <a:t>“Hat” distr.: stand. dev.</a:t>
            </a:r>
            <a:endParaRPr lang="it-IT" sz="1600" i="1" dirty="0"/>
          </a:p>
        </p:txBody>
      </p:sp>
      <p:sp>
        <p:nvSpPr>
          <p:cNvPr id="16" name="Rettangolo 15"/>
          <p:cNvSpPr/>
          <p:nvPr/>
        </p:nvSpPr>
        <p:spPr>
          <a:xfrm>
            <a:off x="1959429" y="5910943"/>
            <a:ext cx="1687286" cy="584775"/>
          </a:xfrm>
          <a:prstGeom prst="rect">
            <a:avLst/>
          </a:prstGeom>
          <a:solidFill>
            <a:srgbClr val="B2DE82"/>
          </a:solidFill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Arial" pitchFamily="34" charset="0"/>
                <a:sym typeface="Symbol"/>
              </a:rPr>
              <a:t>Gaussian distr.: </a:t>
            </a:r>
          </a:p>
          <a:p>
            <a:r>
              <a:rPr lang="en-US" sz="1600" i="1" dirty="0" smtClean="0">
                <a:latin typeface="Arial" pitchFamily="34" charset="0"/>
                <a:sym typeface="Symbol"/>
              </a:rPr>
              <a:t>from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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 </a:t>
            </a:r>
            <a:r>
              <a:rPr lang="en-US" sz="1600" i="1" dirty="0" smtClean="0">
                <a:latin typeface="Arial" pitchFamily="34" charset="0"/>
                <a:sym typeface="Symbol"/>
              </a:rPr>
              <a:t>to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FWHM</a:t>
            </a: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903330" y="5748050"/>
            <a:ext cx="1135247" cy="584775"/>
          </a:xfrm>
          <a:prstGeom prst="rect">
            <a:avLst/>
          </a:prstGeom>
          <a:solidFill>
            <a:srgbClr val="FF99CC"/>
          </a:solidFill>
        </p:spPr>
        <p:txBody>
          <a:bodyPr wrap="none">
            <a:spAutoFit/>
          </a:bodyPr>
          <a:lstStyle/>
          <a:p>
            <a:r>
              <a:rPr lang="en-US" sz="1600" i="1" dirty="0" err="1" smtClean="0">
                <a:latin typeface="Arial" pitchFamily="34" charset="0"/>
                <a:sym typeface="Symbol"/>
              </a:rPr>
              <a:t>Jacobian</a:t>
            </a:r>
            <a:r>
              <a:rPr lang="en-US" sz="1600" i="1" dirty="0" smtClean="0">
                <a:latin typeface="Arial" pitchFamily="34" charset="0"/>
                <a:sym typeface="Symbol"/>
              </a:rPr>
              <a:t>:</a:t>
            </a:r>
          </a:p>
          <a:p>
            <a:r>
              <a:rPr lang="en-US" sz="1600" i="1" dirty="0" smtClean="0">
                <a:latin typeface="Arial" pitchFamily="34" charset="0"/>
                <a:sym typeface="Symbol"/>
              </a:rPr>
              <a:t>from 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</a:t>
            </a:r>
            <a:r>
              <a:rPr lang="en-US" sz="1600" i="1" dirty="0" smtClean="0">
                <a:latin typeface="Arial" pitchFamily="34" charset="0"/>
                <a:sym typeface="Symbol"/>
              </a:rPr>
              <a:t> to </a:t>
            </a:r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E</a:t>
            </a:r>
            <a:endParaRPr lang="it-IT" sz="1600" i="1" dirty="0">
              <a:solidFill>
                <a:srgbClr val="C00000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 flipH="1" flipV="1">
            <a:off x="3853543" y="5236029"/>
            <a:ext cx="457200" cy="555171"/>
          </a:xfrm>
          <a:prstGeom prst="straightConnector1">
            <a:avLst/>
          </a:prstGeom>
          <a:ln w="19050">
            <a:solidFill>
              <a:srgbClr val="1509B7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2601686" y="5225143"/>
            <a:ext cx="598714" cy="751114"/>
          </a:xfrm>
          <a:prstGeom prst="straightConnector1">
            <a:avLst/>
          </a:prstGeom>
          <a:ln w="19050">
            <a:solidFill>
              <a:srgbClr val="1509B7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H="1" flipV="1">
            <a:off x="5562600" y="5246914"/>
            <a:ext cx="1262743" cy="838201"/>
          </a:xfrm>
          <a:prstGeom prst="straightConnector1">
            <a:avLst/>
          </a:prstGeom>
          <a:ln w="19050">
            <a:solidFill>
              <a:srgbClr val="1509B7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313714" y="6171293"/>
            <a:ext cx="2133600" cy="365125"/>
          </a:xfrm>
        </p:spPr>
        <p:txBody>
          <a:bodyPr/>
          <a:lstStyle/>
          <a:p>
            <a:pPr>
              <a:defRPr/>
            </a:pPr>
            <a:fld id="{48B44A3D-4089-4D2C-8A84-D9C370C66D3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2" name="Group 19"/>
          <p:cNvGrpSpPr>
            <a:grpSpLocks noChangeAspect="1"/>
          </p:cNvGrpSpPr>
          <p:nvPr/>
        </p:nvGrpSpPr>
        <p:grpSpPr bwMode="auto">
          <a:xfrm>
            <a:off x="6831472" y="87088"/>
            <a:ext cx="2201862" cy="815975"/>
            <a:chOff x="1883832" y="6124701"/>
            <a:chExt cx="1818964" cy="673962"/>
          </a:xfrm>
        </p:grpSpPr>
        <p:pic>
          <p:nvPicPr>
            <p:cNvPr id="7" name="Picture 20"/>
            <p:cNvPicPr>
              <a:picLocks noChangeAspect="1"/>
            </p:cNvPicPr>
            <p:nvPr/>
          </p:nvPicPr>
          <p:blipFill>
            <a:blip r:embed="rId2" cstate="print"/>
            <a:srcRect b="43953"/>
            <a:stretch>
              <a:fillRect/>
            </a:stretch>
          </p:blipFill>
          <p:spPr bwMode="auto">
            <a:xfrm>
              <a:off x="1883832" y="6124701"/>
              <a:ext cx="1127719" cy="560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21"/>
            <p:cNvSpPr txBox="1">
              <a:spLocks noChangeArrowheads="1"/>
            </p:cNvSpPr>
            <p:nvPr/>
          </p:nvSpPr>
          <p:spPr bwMode="auto">
            <a:xfrm>
              <a:off x="2629574" y="6198499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Consiglio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Nazionale delle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Ricerche</a:t>
              </a:r>
            </a:p>
          </p:txBody>
        </p:sp>
      </p:grp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71438" y="41275"/>
            <a:ext cx="1868487" cy="842963"/>
            <a:chOff x="71576" y="5945625"/>
            <a:chExt cx="1869024" cy="842952"/>
          </a:xfrm>
        </p:grpSpPr>
        <p:pic>
          <p:nvPicPr>
            <p:cNvPr id="10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3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12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67695" y="5786954"/>
            <a:ext cx="1735624" cy="1074601"/>
          </a:xfrm>
          <a:prstGeom prst="rect">
            <a:avLst/>
          </a:prstGeom>
        </p:spPr>
      </p:pic>
      <p:sp>
        <p:nvSpPr>
          <p:cNvPr id="13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25711" y="923309"/>
            <a:ext cx="7717971" cy="16004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indent="-514350" algn="just" fontAlgn="auto">
              <a:spcAft>
                <a:spcPts val="0"/>
              </a:spcAft>
              <a:defRPr/>
            </a:pPr>
            <a:r>
              <a:rPr lang="en-US" sz="2200" dirty="0" smtClean="0">
                <a:latin typeface="Arial" pitchFamily="34" charset="0"/>
              </a:rPr>
              <a:t>However, the last two points could be improved </a:t>
            </a:r>
            <a:r>
              <a:rPr lang="en-US" sz="2200" i="1" dirty="0" smtClean="0">
                <a:latin typeface="Arial" pitchFamily="34" charset="0"/>
              </a:rPr>
              <a:t>(work in progress):</a:t>
            </a:r>
          </a:p>
          <a:p>
            <a:pPr marL="971550" lvl="1" indent="-514350" fontAlgn="auto">
              <a:spcAft>
                <a:spcPts val="0"/>
              </a:spcAft>
              <a:defRPr/>
            </a:pPr>
            <a:endParaRPr lang="en-US" sz="1000" dirty="0" smtClean="0">
              <a:latin typeface="Arial" pitchFamily="34" charset="0"/>
            </a:endParaRPr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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/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0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 (z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0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/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L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TOF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)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 </a:t>
            </a:r>
            <a:r>
              <a:rPr lang="en-US" sz="2200" dirty="0" smtClean="0">
                <a:latin typeface="Arial" pitchFamily="34" charset="0"/>
                <a:sym typeface="Symbol"/>
              </a:rPr>
              <a:t>for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 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E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&gt;</a:t>
            </a:r>
            <a:r>
              <a:rPr lang="en-US" sz="2200" dirty="0" smtClean="0">
                <a:latin typeface="Arial" pitchFamily="34" charset="0"/>
                <a:sym typeface="Symbol"/>
              </a:rPr>
              <a:t>10 </a:t>
            </a:r>
            <a:r>
              <a:rPr lang="en-US" sz="2200" dirty="0" err="1" smtClean="0">
                <a:latin typeface="Arial" pitchFamily="34" charset="0"/>
                <a:sym typeface="Symbol"/>
              </a:rPr>
              <a:t>meV</a:t>
            </a:r>
            <a:r>
              <a:rPr lang="en-US" sz="2200" dirty="0" smtClean="0">
                <a:latin typeface="Arial" pitchFamily="34" charset="0"/>
                <a:sym typeface="Symbol"/>
              </a:rPr>
              <a:t>;</a:t>
            </a:r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itchFamily="34" charset="0"/>
                <a:sym typeface="Symbol"/>
              </a:rPr>
              <a:t>effects of the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Counter Rotating </a:t>
            </a:r>
            <a:r>
              <a:rPr lang="en-US" sz="2200" dirty="0" smtClean="0">
                <a:latin typeface="Arial" pitchFamily="34" charset="0"/>
                <a:sym typeface="Symbol"/>
              </a:rPr>
              <a:t>(CR)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 </a:t>
            </a:r>
            <a:r>
              <a:rPr lang="en-US" sz="2200" dirty="0" smtClean="0">
                <a:latin typeface="Arial" pitchFamily="34" charset="0"/>
                <a:sym typeface="Symbol"/>
              </a:rPr>
              <a:t>chopper pairs.</a:t>
            </a:r>
            <a:endParaRPr lang="en-US" sz="2200" dirty="0" smtClean="0">
              <a:latin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09600" y="4897540"/>
            <a:ext cx="371127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sym typeface="Symbol"/>
              </a:rPr>
              <a:t>Getting more realistic with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CR</a:t>
            </a:r>
            <a:r>
              <a:rPr lang="en-US" b="1" dirty="0" smtClean="0">
                <a:latin typeface="Arial" pitchFamily="34" charset="0"/>
                <a:sym typeface="Symbol"/>
              </a:rPr>
              <a:t>…</a:t>
            </a:r>
          </a:p>
          <a:p>
            <a:r>
              <a:rPr lang="en-US" dirty="0" smtClean="0">
                <a:latin typeface="Arial" pitchFamily="34" charset="0"/>
                <a:sym typeface="Symbol"/>
              </a:rPr>
              <a:t>(from Vickery &amp; </a:t>
            </a:r>
            <a:r>
              <a:rPr lang="en-US" dirty="0" err="1" smtClean="0">
                <a:latin typeface="Arial" pitchFamily="34" charset="0"/>
                <a:sym typeface="Symbol"/>
              </a:rPr>
              <a:t>Deen</a:t>
            </a:r>
            <a:r>
              <a:rPr lang="en-US" dirty="0" smtClean="0">
                <a:latin typeface="Arial" pitchFamily="34" charset="0"/>
                <a:sym typeface="Symbol"/>
              </a:rPr>
              <a:t>, 2014</a:t>
            </a:r>
            <a:r>
              <a:rPr lang="en-US" sz="1600" dirty="0" smtClean="0">
                <a:latin typeface="Arial" pitchFamily="34" charset="0"/>
                <a:sym typeface="Symbol"/>
              </a:rPr>
              <a:t>)</a:t>
            </a:r>
            <a:endParaRPr lang="it-IT" sz="16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336" y="3246229"/>
            <a:ext cx="4132363" cy="159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tangolo 20"/>
          <p:cNvSpPr/>
          <p:nvPr/>
        </p:nvSpPr>
        <p:spPr>
          <a:xfrm>
            <a:off x="5252611" y="3123987"/>
            <a:ext cx="3296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rgbClr val="006600"/>
                </a:solidFill>
                <a:latin typeface="Arial" pitchFamily="34" charset="0"/>
              </a:rPr>
              <a:t>VESPA</a:t>
            </a:r>
            <a:r>
              <a:rPr lang="en-US" dirty="0" smtClean="0">
                <a:latin typeface="Arial" pitchFamily="34" charset="0"/>
              </a:rPr>
              <a:t> optically blind chopper</a:t>
            </a:r>
          </a:p>
          <a:p>
            <a:pPr algn="ctr"/>
            <a:r>
              <a:rPr lang="en-US" dirty="0" smtClean="0">
                <a:latin typeface="Arial" pitchFamily="34" charset="0"/>
              </a:rPr>
              <a:t>made of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2 CR </a:t>
            </a:r>
            <a:r>
              <a:rPr lang="en-US" dirty="0" smtClean="0">
                <a:latin typeface="Arial" pitchFamily="34" charset="0"/>
              </a:rPr>
              <a:t>pairs (4 disks)</a:t>
            </a:r>
            <a:endParaRPr lang="it-IT" dirty="0"/>
          </a:p>
        </p:txBody>
      </p:sp>
      <p:grpSp>
        <p:nvGrpSpPr>
          <p:cNvPr id="16" name="Group 1"/>
          <p:cNvGrpSpPr/>
          <p:nvPr/>
        </p:nvGrpSpPr>
        <p:grpSpPr>
          <a:xfrm>
            <a:off x="5818602" y="3740060"/>
            <a:ext cx="2691121" cy="2550484"/>
            <a:chOff x="1237577" y="3977182"/>
            <a:chExt cx="2691121" cy="2550484"/>
          </a:xfrm>
        </p:grpSpPr>
        <p:sp>
          <p:nvSpPr>
            <p:cNvPr id="17" name="Rettangolo 16"/>
            <p:cNvSpPr/>
            <p:nvPr/>
          </p:nvSpPr>
          <p:spPr>
            <a:xfrm>
              <a:off x="1406128" y="4070812"/>
              <a:ext cx="7409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CR3-4</a:t>
              </a:r>
              <a:endParaRPr lang="it-IT" b="1" dirty="0"/>
            </a:p>
          </p:txBody>
        </p:sp>
        <p:grpSp>
          <p:nvGrpSpPr>
            <p:cNvPr id="22" name="Group 38"/>
            <p:cNvGrpSpPr>
              <a:grpSpLocks noChangeAspect="1"/>
            </p:cNvGrpSpPr>
            <p:nvPr/>
          </p:nvGrpSpPr>
          <p:grpSpPr>
            <a:xfrm>
              <a:off x="1237577" y="3977182"/>
              <a:ext cx="2691121" cy="2550484"/>
              <a:chOff x="3309303" y="971436"/>
              <a:chExt cx="2919312" cy="2766754"/>
            </a:xfrm>
          </p:grpSpPr>
          <p:cxnSp>
            <p:nvCxnSpPr>
              <p:cNvPr id="23" name="Connettore 1 25"/>
              <p:cNvCxnSpPr/>
              <p:nvPr/>
            </p:nvCxnSpPr>
            <p:spPr>
              <a:xfrm flipH="1">
                <a:off x="3503174" y="982366"/>
                <a:ext cx="1331220" cy="2340481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ttore 1 242"/>
              <p:cNvCxnSpPr>
                <a:stCxn id="27" idx="3"/>
                <a:endCxn id="25" idx="1"/>
              </p:cNvCxnSpPr>
              <p:nvPr/>
            </p:nvCxnSpPr>
            <p:spPr>
              <a:xfrm>
                <a:off x="4425326" y="1628775"/>
                <a:ext cx="0" cy="1329293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41"/>
              <p:cNvSpPr/>
              <p:nvPr/>
            </p:nvSpPr>
            <p:spPr>
              <a:xfrm>
                <a:off x="4425326" y="2858723"/>
                <a:ext cx="1110515" cy="19869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6" name="Group 42"/>
              <p:cNvGrpSpPr/>
              <p:nvPr/>
            </p:nvGrpSpPr>
            <p:grpSpPr>
              <a:xfrm>
                <a:off x="5621423" y="1645920"/>
                <a:ext cx="607192" cy="1328400"/>
                <a:chOff x="5441615" y="1771767"/>
                <a:chExt cx="607192" cy="1328400"/>
              </a:xfrm>
            </p:grpSpPr>
            <p:cxnSp>
              <p:nvCxnSpPr>
                <p:cNvPr id="40" name="Straight Arrow Connector 57"/>
                <p:cNvCxnSpPr/>
                <p:nvPr/>
              </p:nvCxnSpPr>
              <p:spPr>
                <a:xfrm>
                  <a:off x="5441615" y="1771767"/>
                  <a:ext cx="0" cy="1328400"/>
                </a:xfrm>
                <a:prstGeom prst="straightConnector1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58"/>
                <p:cNvSpPr txBox="1"/>
                <p:nvPr/>
              </p:nvSpPr>
              <p:spPr>
                <a:xfrm>
                  <a:off x="5550561" y="2162718"/>
                  <a:ext cx="498246" cy="5008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 smtClean="0"/>
                    <a:t>z</a:t>
                  </a:r>
                  <a:r>
                    <a:rPr lang="it-IT" sz="2400" b="1" baseline="-25000" dirty="0" smtClean="0"/>
                    <a:t>0</a:t>
                  </a:r>
                  <a:endParaRPr lang="en-GB" sz="2400" b="1" baseline="-25000" dirty="0"/>
                </a:p>
              </p:txBody>
            </p:sp>
          </p:grpSp>
          <p:sp>
            <p:nvSpPr>
              <p:cNvPr id="27" name="Rectangle 43"/>
              <p:cNvSpPr/>
              <p:nvPr/>
            </p:nvSpPr>
            <p:spPr>
              <a:xfrm>
                <a:off x="3314811" y="1529430"/>
                <a:ext cx="1110515" cy="19869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45"/>
              <p:cNvSpPr/>
              <p:nvPr/>
            </p:nvSpPr>
            <p:spPr>
              <a:xfrm>
                <a:off x="3309303" y="1916832"/>
                <a:ext cx="1110515" cy="19869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9" name="Straight Arrow Connector 46"/>
              <p:cNvCxnSpPr/>
              <p:nvPr/>
            </p:nvCxnSpPr>
            <p:spPr>
              <a:xfrm>
                <a:off x="5724128" y="1986439"/>
                <a:ext cx="0" cy="647362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5"/>
              <p:cNvCxnSpPr/>
              <p:nvPr/>
            </p:nvCxnSpPr>
            <p:spPr>
              <a:xfrm flipH="1">
                <a:off x="4153381" y="1107105"/>
                <a:ext cx="1264706" cy="222354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25"/>
              <p:cNvCxnSpPr/>
              <p:nvPr/>
            </p:nvCxnSpPr>
            <p:spPr>
              <a:xfrm flipH="1">
                <a:off x="3725769" y="1075442"/>
                <a:ext cx="1278279" cy="2247405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1 25"/>
              <p:cNvCxnSpPr/>
              <p:nvPr/>
            </p:nvCxnSpPr>
            <p:spPr>
              <a:xfrm flipH="1">
                <a:off x="3923929" y="1171645"/>
                <a:ext cx="1224135" cy="2152212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50"/>
              <p:cNvGrpSpPr/>
              <p:nvPr/>
            </p:nvGrpSpPr>
            <p:grpSpPr>
              <a:xfrm>
                <a:off x="3430849" y="3337540"/>
                <a:ext cx="801596" cy="400650"/>
                <a:chOff x="3319850" y="2900858"/>
                <a:chExt cx="801596" cy="400650"/>
              </a:xfrm>
            </p:grpSpPr>
            <p:sp>
              <p:nvSpPr>
                <p:cNvPr id="38" name="TextBox 55"/>
                <p:cNvSpPr txBox="1"/>
                <p:nvPr/>
              </p:nvSpPr>
              <p:spPr>
                <a:xfrm>
                  <a:off x="3319850" y="2900858"/>
                  <a:ext cx="801596" cy="4006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dirty="0" smtClean="0"/>
                    <a:t>Δ</a:t>
                  </a:r>
                  <a:r>
                    <a:rPr lang="en-GB" b="1" dirty="0" smtClean="0"/>
                    <a:t>t</a:t>
                  </a:r>
                  <a:r>
                    <a:rPr lang="it-IT" b="1" dirty="0" smtClean="0"/>
                    <a:t> (</a:t>
                  </a:r>
                  <a:r>
                    <a:rPr lang="el-GR" b="1" dirty="0" smtClean="0"/>
                    <a:t>λ</a:t>
                  </a:r>
                  <a:r>
                    <a:rPr lang="it-IT" b="1" baseline="-25000" dirty="0" smtClean="0"/>
                    <a:t>i</a:t>
                  </a:r>
                  <a:r>
                    <a:rPr lang="it-IT" b="1" dirty="0" smtClean="0"/>
                    <a:t>)</a:t>
                  </a:r>
                  <a:endParaRPr lang="en-GB" b="1" dirty="0"/>
                </a:p>
              </p:txBody>
            </p:sp>
            <p:cxnSp>
              <p:nvCxnSpPr>
                <p:cNvPr id="39" name="Straight Arrow Connector 56"/>
                <p:cNvCxnSpPr/>
                <p:nvPr/>
              </p:nvCxnSpPr>
              <p:spPr>
                <a:xfrm>
                  <a:off x="3392175" y="2923376"/>
                  <a:ext cx="650207" cy="0"/>
                </a:xfrm>
                <a:prstGeom prst="straightConnector1">
                  <a:avLst/>
                </a:prstGeom>
                <a:ln w="25400">
                  <a:solidFill>
                    <a:schemeClr val="accent1">
                      <a:lumMod val="75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51"/>
              <p:cNvGrpSpPr/>
              <p:nvPr/>
            </p:nvGrpSpPr>
            <p:grpSpPr>
              <a:xfrm>
                <a:off x="3744603" y="971436"/>
                <a:ext cx="1673484" cy="2315251"/>
                <a:chOff x="2553529" y="3522397"/>
                <a:chExt cx="1673484" cy="2315251"/>
              </a:xfrm>
              <a:solidFill>
                <a:schemeClr val="bg1"/>
              </a:solidFill>
            </p:grpSpPr>
            <p:sp>
              <p:nvSpPr>
                <p:cNvPr id="36" name="TextBox 53"/>
                <p:cNvSpPr txBox="1"/>
                <p:nvPr/>
              </p:nvSpPr>
              <p:spPr>
                <a:xfrm>
                  <a:off x="3401246" y="3522397"/>
                  <a:ext cx="825767" cy="40065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GB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cxnSp>
              <p:nvCxnSpPr>
                <p:cNvPr id="37" name="Straight Arrow Connector 54"/>
                <p:cNvCxnSpPr/>
                <p:nvPr/>
              </p:nvCxnSpPr>
              <p:spPr>
                <a:xfrm>
                  <a:off x="2553529" y="5837648"/>
                  <a:ext cx="234000" cy="0"/>
                </a:xfrm>
                <a:prstGeom prst="straightConnector1">
                  <a:avLst/>
                </a:prstGeom>
                <a:grpFill/>
                <a:ln w="25400">
                  <a:solidFill>
                    <a:srgbClr val="C0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ectangle 52"/>
              <p:cNvSpPr/>
              <p:nvPr/>
            </p:nvSpPr>
            <p:spPr>
              <a:xfrm>
                <a:off x="4419818" y="2472306"/>
                <a:ext cx="1110515" cy="19869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2" name="Rettangolo 41"/>
          <p:cNvSpPr/>
          <p:nvPr/>
        </p:nvSpPr>
        <p:spPr>
          <a:xfrm>
            <a:off x="7070886" y="573869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CR1-2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4A3D-4089-4D2C-8A84-D9C370C66D3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67695" y="5786954"/>
            <a:ext cx="1735624" cy="1074601"/>
          </a:xfrm>
          <a:prstGeom prst="rect">
            <a:avLst/>
          </a:prstGeom>
        </p:spPr>
      </p:pic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71438" y="41275"/>
            <a:ext cx="1868487" cy="842963"/>
            <a:chOff x="71576" y="5945625"/>
            <a:chExt cx="1869024" cy="842952"/>
          </a:xfrm>
        </p:grpSpPr>
        <p:pic>
          <p:nvPicPr>
            <p:cNvPr id="8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4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grpSp>
        <p:nvGrpSpPr>
          <p:cNvPr id="10" name="Group 19"/>
          <p:cNvGrpSpPr>
            <a:grpSpLocks noChangeAspect="1"/>
          </p:cNvGrpSpPr>
          <p:nvPr/>
        </p:nvGrpSpPr>
        <p:grpSpPr bwMode="auto">
          <a:xfrm>
            <a:off x="6831472" y="87088"/>
            <a:ext cx="2201862" cy="815975"/>
            <a:chOff x="1883832" y="6124701"/>
            <a:chExt cx="1818964" cy="673962"/>
          </a:xfrm>
        </p:grpSpPr>
        <p:pic>
          <p:nvPicPr>
            <p:cNvPr id="11" name="Picture 20"/>
            <p:cNvPicPr>
              <a:picLocks noChangeAspect="1"/>
            </p:cNvPicPr>
            <p:nvPr/>
          </p:nvPicPr>
          <p:blipFill>
            <a:blip r:embed="rId5" cstate="print"/>
            <a:srcRect b="43953"/>
            <a:stretch>
              <a:fillRect/>
            </a:stretch>
          </p:blipFill>
          <p:spPr bwMode="auto">
            <a:xfrm>
              <a:off x="1883832" y="6124701"/>
              <a:ext cx="1127719" cy="560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21"/>
            <p:cNvSpPr txBox="1">
              <a:spLocks noChangeArrowheads="1"/>
            </p:cNvSpPr>
            <p:nvPr/>
          </p:nvSpPr>
          <p:spPr bwMode="auto">
            <a:xfrm>
              <a:off x="2629574" y="6198499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Consiglio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Nazionale delle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Ricerche</a:t>
              </a: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162280" y="1049440"/>
            <a:ext cx="4231920" cy="44935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sym typeface="Symbol"/>
              </a:rPr>
              <a:t> </a:t>
            </a:r>
            <a:r>
              <a:rPr lang="en-US" sz="2200" dirty="0" smtClean="0">
                <a:latin typeface="Arial" pitchFamily="34" charset="0"/>
                <a:sym typeface="Symbol"/>
              </a:rPr>
              <a:t>Working out the exact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CR</a:t>
            </a:r>
            <a:r>
              <a:rPr lang="en-US" sz="2200" dirty="0" smtClean="0">
                <a:latin typeface="Arial" pitchFamily="34" charset="0"/>
                <a:sym typeface="Symbol"/>
              </a:rPr>
              <a:t> </a:t>
            </a:r>
            <a:r>
              <a:rPr lang="en-US" sz="2200" u="sng" dirty="0" smtClean="0">
                <a:latin typeface="Arial" pitchFamily="34" charset="0"/>
                <a:sym typeface="Symbol"/>
              </a:rPr>
              <a:t>trapezoidal transmission function</a:t>
            </a:r>
            <a:r>
              <a:rPr lang="en-US" sz="2200" dirty="0" smtClean="0">
                <a:latin typeface="Arial" pitchFamily="34" charset="0"/>
                <a:sym typeface="Symbol"/>
              </a:rPr>
              <a:t> (</a:t>
            </a:r>
            <a:r>
              <a:rPr lang="en-US" sz="2200" b="1" dirty="0" smtClean="0">
                <a:solidFill>
                  <a:srgbClr val="1509B7"/>
                </a:solidFill>
                <a:latin typeface="Arial" pitchFamily="34" charset="0"/>
                <a:sym typeface="Symbol"/>
              </a:rPr>
              <a:t>TTF</a:t>
            </a:r>
            <a:r>
              <a:rPr lang="en-US" sz="2200" dirty="0" smtClean="0">
                <a:latin typeface="Arial" pitchFamily="34" charset="0"/>
                <a:sym typeface="Symbol"/>
              </a:rPr>
              <a:t>).</a:t>
            </a:r>
          </a:p>
          <a:p>
            <a:endParaRPr lang="en-US" sz="2200" dirty="0" smtClean="0">
              <a:latin typeface="Arial" pitchFamily="34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sym typeface="Symbol"/>
              </a:rPr>
              <a:t> Combining the two </a:t>
            </a:r>
            <a:r>
              <a:rPr lang="en-US" sz="2200" b="1" dirty="0" smtClean="0">
                <a:solidFill>
                  <a:srgbClr val="1509B7"/>
                </a:solidFill>
                <a:latin typeface="Arial" pitchFamily="34" charset="0"/>
                <a:sym typeface="Symbol"/>
              </a:rPr>
              <a:t>TTF</a:t>
            </a:r>
            <a:r>
              <a:rPr lang="en-US" sz="2200" dirty="0" smtClean="0">
                <a:latin typeface="Arial" pitchFamily="34" charset="0"/>
                <a:sym typeface="Symbol"/>
              </a:rPr>
              <a:t> for the three time slot of </a:t>
            </a:r>
            <a:r>
              <a:rPr lang="en-US" sz="2200" b="1" i="1" dirty="0" smtClean="0">
                <a:solidFill>
                  <a:srgbClr val="006600"/>
                </a:solidFill>
                <a:latin typeface="Arial" pitchFamily="34" charset="0"/>
                <a:sym typeface="Symbol"/>
              </a:rPr>
              <a:t>VESPA</a:t>
            </a:r>
            <a:r>
              <a:rPr lang="en-US" sz="2200" dirty="0" smtClean="0">
                <a:latin typeface="Arial" pitchFamily="34" charset="0"/>
                <a:sym typeface="Symbol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>
              <a:latin typeface="Arial" pitchFamily="34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sym typeface="Symbol"/>
              </a:rPr>
              <a:t> Calculating variance and FWHM for a number of </a:t>
            </a:r>
            <a:r>
              <a:rPr lang="el-GR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λ</a:t>
            </a:r>
            <a:r>
              <a:rPr lang="it-IT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 </a:t>
            </a:r>
            <a:r>
              <a:rPr lang="it-IT" sz="2200" dirty="0" err="1" smtClean="0">
                <a:latin typeface="Arial" pitchFamily="34" charset="0"/>
                <a:sym typeface="Symbol"/>
              </a:rPr>
              <a:t>values</a:t>
            </a:r>
            <a:r>
              <a:rPr lang="it-IT" sz="2200" dirty="0" smtClean="0">
                <a:latin typeface="Arial" pitchFamily="34" charset="0"/>
                <a:sym typeface="Symbol"/>
              </a:rPr>
              <a:t>.</a:t>
            </a:r>
          </a:p>
          <a:p>
            <a:endParaRPr lang="it-IT" sz="2200" dirty="0" smtClean="0">
              <a:latin typeface="Arial" pitchFamily="34" charset="0"/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latin typeface="Arial" pitchFamily="34" charset="0"/>
                <a:sym typeface="Symbol"/>
              </a:rPr>
              <a:t> Excellent provisional results</a:t>
            </a:r>
            <a:r>
              <a:rPr lang="en-US" sz="2200" dirty="0" smtClean="0">
                <a:latin typeface="Arial" pitchFamily="34" charset="0"/>
                <a:sym typeface="Symbol"/>
              </a:rPr>
              <a:t>: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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/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0 </a:t>
            </a:r>
            <a:r>
              <a:rPr lang="en-US" sz="2200" dirty="0" smtClean="0">
                <a:latin typeface="Arial" pitchFamily="34" charset="0"/>
                <a:sym typeface="Symbol"/>
              </a:rPr>
              <a:t>is almost constant &amp; slightly better than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 (z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0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/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L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TOF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)</a:t>
            </a:r>
            <a:r>
              <a:rPr lang="en-US" sz="2200" dirty="0" smtClean="0">
                <a:latin typeface="Arial" pitchFamily="34" charset="0"/>
                <a:sym typeface="Symbol"/>
              </a:rPr>
              <a:t>!</a:t>
            </a:r>
            <a:r>
              <a:rPr lang="en-US" sz="2200" baseline="-25000" dirty="0" smtClean="0">
                <a:solidFill>
                  <a:srgbClr val="C00000"/>
                </a:solidFill>
                <a:latin typeface="Arial" pitchFamily="34" charset="0"/>
                <a:sym typeface="Symbol"/>
              </a:rPr>
              <a:t> </a:t>
            </a:r>
            <a:endParaRPr lang="en-US" sz="2200" dirty="0" smtClean="0">
              <a:latin typeface="Arial" pitchFamily="34" charset="0"/>
              <a:sym typeface="Symbol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504818" y="3454400"/>
          <a:ext cx="4236362" cy="2971800"/>
        </p:xfrm>
        <a:graphic>
          <a:graphicData uri="http://schemas.openxmlformats.org/presentationml/2006/ole">
            <p:oleObj spid="_x0000_s34818" name="Graph" r:id="rId6" imgW="4131720" imgH="2899080" progId="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378769" y="177799"/>
          <a:ext cx="4629479" cy="3247571"/>
        </p:xfrm>
        <a:graphic>
          <a:graphicData uri="http://schemas.openxmlformats.org/presentationml/2006/ole">
            <p:oleObj spid="_x0000_s34819" name="Graph" r:id="rId7" imgW="4131720" imgH="2899080" progId="">
              <p:embed/>
            </p:oleObj>
          </a:graphicData>
        </a:graphic>
      </p:graphicFrame>
      <p:sp>
        <p:nvSpPr>
          <p:cNvPr id="16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6" y="1117588"/>
            <a:ext cx="5086673" cy="2202558"/>
          </a:xfrm>
        </p:spPr>
        <p:txBody>
          <a:bodyPr/>
          <a:lstStyle/>
          <a:p>
            <a:r>
              <a:rPr lang="en-US" sz="2400" dirty="0" smtClean="0"/>
              <a:t>Sample size: 30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30 mm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or less;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closed-cycle refrigerator </a:t>
            </a:r>
            <a:r>
              <a:rPr lang="en-US" sz="2400" dirty="0" smtClean="0"/>
              <a:t>(</a:t>
            </a:r>
            <a:r>
              <a:rPr lang="en-US" sz="2400" i="1" dirty="0" smtClean="0"/>
              <a:t>in-situ</a:t>
            </a:r>
            <a:r>
              <a:rPr lang="en-US" sz="2400" dirty="0" smtClean="0"/>
              <a:t> temperature studies etc.);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sample changer </a:t>
            </a:r>
            <a:r>
              <a:rPr lang="en-US" sz="2400" dirty="0" smtClean="0"/>
              <a:t>(high-throughput).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2" name="Group 8191"/>
          <p:cNvGrpSpPr/>
          <p:nvPr/>
        </p:nvGrpSpPr>
        <p:grpSpPr>
          <a:xfrm>
            <a:off x="268351" y="3086050"/>
            <a:ext cx="2244765" cy="2687632"/>
            <a:chOff x="502705" y="2860859"/>
            <a:chExt cx="2244765" cy="2687632"/>
          </a:xfrm>
        </p:grpSpPr>
        <p:sp>
          <p:nvSpPr>
            <p:cNvPr id="62" name="AutoShape 11"/>
            <p:cNvSpPr>
              <a:spLocks noChangeArrowheads="1"/>
            </p:cNvSpPr>
            <p:nvPr/>
          </p:nvSpPr>
          <p:spPr bwMode="auto">
            <a:xfrm>
              <a:off x="812209" y="5345678"/>
              <a:ext cx="834433" cy="152629"/>
            </a:xfrm>
            <a:prstGeom prst="rightArrow">
              <a:avLst>
                <a:gd name="adj1" fmla="val 50000"/>
                <a:gd name="adj2" fmla="val 41189"/>
              </a:avLst>
            </a:prstGeom>
            <a:solidFill>
              <a:schemeClr val="accent1">
                <a:lumMod val="75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3" name="Text Box 12"/>
            <p:cNvSpPr txBox="1">
              <a:spLocks noChangeArrowheads="1"/>
            </p:cNvSpPr>
            <p:nvPr/>
          </p:nvSpPr>
          <p:spPr bwMode="auto">
            <a:xfrm>
              <a:off x="502705" y="5027004"/>
              <a:ext cx="1122751" cy="371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r>
                <a:rPr lang="en-GB" altLang="en-US" dirty="0" smtClean="0">
                  <a:solidFill>
                    <a:srgbClr val="000000"/>
                  </a:solidFill>
                  <a:latin typeface="Comic Sans MS" pitchFamily="64" charset="0"/>
                  <a:ea typeface="Droid Sans Fallback" charset="0"/>
                  <a:cs typeface="Droid Sans Fallback" charset="0"/>
                </a:rPr>
                <a:t>neutrons</a:t>
              </a:r>
              <a:endParaRPr lang="en-GB" altLang="en-US" dirty="0">
                <a:solidFill>
                  <a:srgbClr val="000000"/>
                </a:solidFill>
                <a:latin typeface="Comic Sans MS" pitchFamily="64" charset="0"/>
                <a:ea typeface="Droid Sans Fallback" charset="0"/>
                <a:cs typeface="Droid Sans Fallback" charset="0"/>
              </a:endParaRP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042805" y="3387497"/>
              <a:ext cx="1272819" cy="1112190"/>
              <a:chOff x="3398" y="2539"/>
              <a:chExt cx="1017" cy="889"/>
            </a:xfr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p:grpSpPr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3676" y="2715"/>
                <a:ext cx="74" cy="165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3398" y="2539"/>
                <a:ext cx="352" cy="179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3415" y="2874"/>
                <a:ext cx="1000" cy="554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Line 32"/>
            <p:cNvSpPr>
              <a:spLocks noChangeShapeType="1"/>
            </p:cNvSpPr>
            <p:nvPr/>
          </p:nvSpPr>
          <p:spPr bwMode="auto">
            <a:xfrm flipV="1">
              <a:off x="2013441" y="2860859"/>
              <a:ext cx="7509" cy="633035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4"/>
            <p:cNvSpPr>
              <a:spLocks noChangeShapeType="1"/>
            </p:cNvSpPr>
            <p:nvPr/>
          </p:nvSpPr>
          <p:spPr bwMode="auto">
            <a:xfrm>
              <a:off x="2025330" y="2860859"/>
              <a:ext cx="722140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1831341" y="3649385"/>
              <a:ext cx="379218" cy="1899106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"/>
            <p:cNvGrpSpPr/>
            <p:nvPr/>
          </p:nvGrpSpPr>
          <p:grpSpPr>
            <a:xfrm>
              <a:off x="1831341" y="3476865"/>
              <a:ext cx="385475" cy="1521287"/>
              <a:chOff x="2538399" y="3276836"/>
              <a:chExt cx="385475" cy="1521287"/>
            </a:xfrm>
          </p:grpSpPr>
          <p:sp>
            <p:nvSpPr>
              <p:cNvPr id="44" name="Line 14"/>
              <p:cNvSpPr>
                <a:spLocks noChangeShapeType="1"/>
              </p:cNvSpPr>
              <p:nvPr/>
            </p:nvSpPr>
            <p:spPr bwMode="auto">
              <a:xfrm>
                <a:off x="2732388" y="3421959"/>
                <a:ext cx="0" cy="1376164"/>
              </a:xfrm>
              <a:prstGeom prst="line">
                <a:avLst/>
              </a:prstGeom>
              <a:noFill/>
              <a:ln w="381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6"/>
              <p:cNvSpPr>
                <a:spLocks noChangeShapeType="1"/>
              </p:cNvSpPr>
              <p:nvPr/>
            </p:nvSpPr>
            <p:spPr bwMode="auto">
              <a:xfrm>
                <a:off x="2538399" y="3431967"/>
                <a:ext cx="385475" cy="0"/>
              </a:xfrm>
              <a:prstGeom prst="line">
                <a:avLst/>
              </a:prstGeom>
              <a:noFill/>
              <a:ln w="381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Rectangle 17"/>
              <p:cNvSpPr>
                <a:spLocks noChangeArrowheads="1"/>
              </p:cNvSpPr>
              <p:nvPr/>
            </p:nvSpPr>
            <p:spPr bwMode="auto">
              <a:xfrm>
                <a:off x="2668559" y="3276836"/>
                <a:ext cx="130160" cy="13761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18"/>
              <p:cNvSpPr>
                <a:spLocks noChangeShapeType="1"/>
              </p:cNvSpPr>
              <p:nvPr/>
            </p:nvSpPr>
            <p:spPr bwMode="auto">
              <a:xfrm>
                <a:off x="2579700" y="4541497"/>
                <a:ext cx="296616" cy="0"/>
              </a:xfrm>
              <a:prstGeom prst="line">
                <a:avLst/>
              </a:prstGeom>
              <a:noFill/>
              <a:ln w="1908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2"/>
              <p:cNvSpPr>
                <a:spLocks noChangeShapeType="1"/>
              </p:cNvSpPr>
              <p:nvPr/>
            </p:nvSpPr>
            <p:spPr bwMode="auto">
              <a:xfrm>
                <a:off x="2584080" y="3870092"/>
                <a:ext cx="296616" cy="0"/>
              </a:xfrm>
              <a:prstGeom prst="line">
                <a:avLst/>
              </a:prstGeom>
              <a:noFill/>
              <a:ln w="1908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3"/>
              <p:cNvSpPr>
                <a:spLocks noChangeShapeType="1"/>
              </p:cNvSpPr>
              <p:nvPr/>
            </p:nvSpPr>
            <p:spPr bwMode="auto">
              <a:xfrm>
                <a:off x="2584080" y="4240943"/>
                <a:ext cx="296616" cy="0"/>
              </a:xfrm>
              <a:prstGeom prst="line">
                <a:avLst/>
              </a:prstGeom>
              <a:noFill/>
              <a:ln w="1908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3"/>
            <p:cNvGrpSpPr/>
            <p:nvPr/>
          </p:nvGrpSpPr>
          <p:grpSpPr>
            <a:xfrm>
              <a:off x="1867635" y="4989433"/>
              <a:ext cx="317892" cy="508874"/>
              <a:chOff x="2574694" y="4761842"/>
              <a:chExt cx="317892" cy="508874"/>
            </a:xfrm>
          </p:grpSpPr>
          <p:sp>
            <p:nvSpPr>
              <p:cNvPr id="49" name="Rectangle 19"/>
              <p:cNvSpPr>
                <a:spLocks noChangeArrowheads="1"/>
              </p:cNvSpPr>
              <p:nvPr/>
            </p:nvSpPr>
            <p:spPr bwMode="auto">
              <a:xfrm>
                <a:off x="2667308" y="4761842"/>
                <a:ext cx="130160" cy="663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20"/>
              <p:cNvSpPr>
                <a:spLocks noChangeArrowheads="1"/>
              </p:cNvSpPr>
              <p:nvPr/>
            </p:nvSpPr>
            <p:spPr bwMode="auto">
              <a:xfrm>
                <a:off x="2574694" y="4820641"/>
                <a:ext cx="317892" cy="663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21"/>
              <p:cNvSpPr>
                <a:spLocks noChangeArrowheads="1"/>
              </p:cNvSpPr>
              <p:nvPr/>
            </p:nvSpPr>
            <p:spPr bwMode="auto">
              <a:xfrm>
                <a:off x="2667308" y="4884440"/>
                <a:ext cx="130160" cy="386276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2513116" y="2899197"/>
            <a:ext cx="224510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 temperature control</a:t>
            </a:r>
          </a:p>
          <a:p>
            <a:r>
              <a:rPr lang="en-US" b="1" dirty="0" smtClean="0"/>
              <a:t>- gas loading/vacuum</a:t>
            </a:r>
          </a:p>
          <a:p>
            <a:r>
              <a:rPr lang="en-US" b="1" dirty="0" smtClean="0"/>
              <a:t>- electrical signals</a:t>
            </a:r>
          </a:p>
          <a:p>
            <a:r>
              <a:rPr lang="en-US" b="1" dirty="0" smtClean="0"/>
              <a:t>- high-pressure lines</a:t>
            </a:r>
            <a:endParaRPr lang="en-US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513115" y="4832205"/>
            <a:ext cx="198612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- sample can</a:t>
            </a:r>
          </a:p>
          <a:p>
            <a:r>
              <a:rPr lang="en-US" b="1" dirty="0" smtClean="0"/>
              <a:t>- gas flow cell</a:t>
            </a:r>
          </a:p>
          <a:p>
            <a:r>
              <a:rPr lang="en-US" b="1" dirty="0" smtClean="0"/>
              <a:t>- electrical cell</a:t>
            </a:r>
          </a:p>
          <a:p>
            <a:r>
              <a:rPr lang="en-US" b="1" dirty="0" smtClean="0"/>
              <a:t>- high-pressure cell</a:t>
            </a:r>
          </a:p>
          <a:p>
            <a:r>
              <a:rPr lang="en-US" b="1" dirty="0" smtClean="0"/>
              <a:t>- photo-lamp</a:t>
            </a:r>
            <a:endParaRPr lang="en-US" b="1" dirty="0"/>
          </a:p>
        </p:txBody>
      </p:sp>
      <p:cxnSp>
        <p:nvCxnSpPr>
          <p:cNvPr id="8195" name="Straight Arrow Connector 8194"/>
          <p:cNvCxnSpPr/>
          <p:nvPr/>
        </p:nvCxnSpPr>
        <p:spPr>
          <a:xfrm flipH="1" flipV="1">
            <a:off x="1857307" y="5570869"/>
            <a:ext cx="655808" cy="405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2"/>
          <p:cNvSpPr txBox="1">
            <a:spLocks/>
          </p:cNvSpPr>
          <p:nvPr/>
        </p:nvSpPr>
        <p:spPr>
          <a:xfrm>
            <a:off x="4750420" y="3574159"/>
            <a:ext cx="4215160" cy="2742697"/>
          </a:xfrm>
          <a:prstGeom prst="rect">
            <a:avLst/>
          </a:prstGeom>
          <a:ln w="25400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006600"/>
                </a:solidFill>
              </a:rPr>
              <a:t>Data modeling</a:t>
            </a:r>
          </a:p>
          <a:p>
            <a:pPr marL="0" indent="0" algn="ctr">
              <a:buNone/>
            </a:pPr>
            <a:endParaRPr lang="en-US" sz="500" b="1" u="sng" dirty="0" smtClean="0">
              <a:solidFill>
                <a:srgbClr val="006600"/>
              </a:solidFill>
            </a:endParaRPr>
          </a:p>
          <a:p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</a:t>
            </a:r>
            <a:r>
              <a:rPr lang="en-US" sz="2400" dirty="0" smtClean="0"/>
              <a:t>  Data Management &amp; Software Center (DMSC);</a:t>
            </a:r>
          </a:p>
          <a:p>
            <a:r>
              <a:rPr lang="en-US" sz="2400" dirty="0" smtClean="0"/>
              <a:t>DTU Copenhagen (DFT calculations);</a:t>
            </a:r>
          </a:p>
          <a:p>
            <a:r>
              <a:rPr lang="en-US" sz="2400" dirty="0" smtClean="0"/>
              <a:t>other possible collaborations.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pic>
        <p:nvPicPr>
          <p:cNvPr id="70" name="Picture 5" descr="C:\WINNT\Profiles\lld\Desktop\FDSpics\Reacto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772" y="1083826"/>
            <a:ext cx="2096007" cy="13964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12309" y="1506304"/>
            <a:ext cx="2422058" cy="137046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Titolo 1"/>
          <p:cNvSpPr txBox="1">
            <a:spLocks/>
          </p:cNvSpPr>
          <p:nvPr/>
        </p:nvSpPr>
        <p:spPr>
          <a:xfrm>
            <a:off x="0" y="12700"/>
            <a:ext cx="9144000" cy="72008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GB" sz="3200" b="1" dirty="0" smtClean="0">
                <a:latin typeface="Arial" pitchFamily="34" charset="0"/>
              </a:rPr>
              <a:t>            2.5</a:t>
            </a:r>
            <a:r>
              <a:rPr lang="en-GB" sz="3200" dirty="0" smtClean="0">
                <a:solidFill>
                  <a:srgbClr val="006600"/>
                </a:solidFill>
                <a:latin typeface="Arial" pitchFamily="34" charset="0"/>
              </a:rPr>
              <a:t>  </a:t>
            </a:r>
            <a:r>
              <a:rPr lang="en-GB" sz="3200" dirty="0" smtClean="0">
                <a:latin typeface="Arial" pitchFamily="34" charset="0"/>
              </a:rPr>
              <a:t>Advanced </a:t>
            </a:r>
            <a:r>
              <a:rPr lang="en-GB" sz="3200" dirty="0" smtClean="0">
                <a:solidFill>
                  <a:srgbClr val="C00000"/>
                </a:solidFill>
                <a:latin typeface="Arial" pitchFamily="34" charset="0"/>
              </a:rPr>
              <a:t>Sample Environment</a:t>
            </a:r>
            <a:endParaRPr kumimoji="0" lang="en-GB" sz="32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3" name="Immagine 32" descr="stfc_isi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5959" y="6223000"/>
            <a:ext cx="2564541" cy="584200"/>
          </a:xfrm>
          <a:prstGeom prst="rect">
            <a:avLst/>
          </a:prstGeom>
        </p:spPr>
      </p:pic>
      <p:grpSp>
        <p:nvGrpSpPr>
          <p:cNvPr id="35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36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5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3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  <p:sp>
        <p:nvSpPr>
          <p:cNvPr id="39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VESPA Scope Setting Meeting, ESS (SE),   27/10/2016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4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ESS: kick-off meeting</a:t>
            </a:r>
            <a:endParaRPr lang="en-GB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1625" y="850823"/>
            <a:ext cx="8655050" cy="16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1" dirty="0" smtClean="0"/>
              <a:t>Sample </a:t>
            </a:r>
            <a:r>
              <a:rPr lang="en-US" sz="2400" b="1" dirty="0"/>
              <a:t>sticks and cells: </a:t>
            </a:r>
            <a:r>
              <a:rPr lang="en-US" sz="2400" i="1" dirty="0"/>
              <a:t>in-situ</a:t>
            </a:r>
            <a:r>
              <a:rPr lang="en-US" sz="2400" dirty="0"/>
              <a:t> measurements, high pressure cells, flow cells, gas manifold, </a:t>
            </a:r>
            <a:r>
              <a:rPr lang="en-GB" sz="2400" dirty="0" smtClean="0"/>
              <a:t>photo-lamp</a:t>
            </a:r>
            <a:r>
              <a:rPr lang="en-GB" sz="2400" dirty="0"/>
              <a:t>/ battery </a:t>
            </a:r>
            <a:r>
              <a:rPr lang="en-GB" sz="2400" dirty="0" smtClean="0"/>
              <a:t>cell;</a:t>
            </a:r>
            <a:endParaRPr lang="en-GB" sz="24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1" dirty="0" smtClean="0"/>
              <a:t>low-temperature </a:t>
            </a:r>
            <a:r>
              <a:rPr lang="en-US" sz="2400" b="1" dirty="0"/>
              <a:t>sample </a:t>
            </a:r>
            <a:r>
              <a:rPr lang="en-US" sz="2400" b="1" dirty="0" smtClean="0"/>
              <a:t>changer;</a:t>
            </a:r>
            <a:endParaRPr lang="en-US" sz="2400" b="1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1" dirty="0" smtClean="0"/>
              <a:t>hardware/software interface.</a:t>
            </a:r>
            <a:endParaRPr lang="en-US" sz="2400" b="1" dirty="0"/>
          </a:p>
        </p:txBody>
      </p:sp>
      <p:grpSp>
        <p:nvGrpSpPr>
          <p:cNvPr id="2" name="Group 8191"/>
          <p:cNvGrpSpPr>
            <a:grpSpLocks/>
          </p:cNvGrpSpPr>
          <p:nvPr/>
        </p:nvGrpSpPr>
        <p:grpSpPr bwMode="auto">
          <a:xfrm>
            <a:off x="474663" y="2472709"/>
            <a:ext cx="1587500" cy="2003425"/>
            <a:chOff x="502705" y="2860859"/>
            <a:chExt cx="1812919" cy="2687632"/>
          </a:xfrm>
        </p:grpSpPr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812714" y="5346174"/>
              <a:ext cx="833943" cy="151205"/>
            </a:xfrm>
            <a:prstGeom prst="rightArrow">
              <a:avLst>
                <a:gd name="adj1" fmla="val 50000"/>
                <a:gd name="adj2" fmla="val 41189"/>
              </a:avLst>
            </a:prstGeom>
            <a:solidFill>
              <a:schemeClr val="accent1">
                <a:lumMod val="75000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502705" y="4941817"/>
              <a:ext cx="1122751" cy="3715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altLang="en-US" dirty="0">
                  <a:solidFill>
                    <a:srgbClr val="000000"/>
                  </a:solidFill>
                  <a:latin typeface="Comic Sans MS" pitchFamily="66" charset="0"/>
                  <a:ea typeface="Droid Sans Fallback"/>
                  <a:cs typeface="Droid Sans Fallback"/>
                </a:rPr>
                <a:t>neutrons</a:t>
              </a:r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042805" y="3387497"/>
              <a:ext cx="1272819" cy="1112190"/>
              <a:chOff x="3398" y="2539"/>
              <a:chExt cx="1017" cy="889"/>
            </a:xfr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p:grpSpPr>
          <p:sp>
            <p:nvSpPr>
              <p:cNvPr id="22" name="Rectangle 27"/>
              <p:cNvSpPr>
                <a:spLocks noChangeArrowheads="1"/>
              </p:cNvSpPr>
              <p:nvPr/>
            </p:nvSpPr>
            <p:spPr bwMode="auto">
              <a:xfrm>
                <a:off x="3676" y="2715"/>
                <a:ext cx="74" cy="165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3398" y="2539"/>
                <a:ext cx="352" cy="179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3415" y="2874"/>
                <a:ext cx="1000" cy="554"/>
              </a:xfrm>
              <a:prstGeom prst="rect">
                <a:avLst/>
              </a:prstGeom>
              <a:grp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n-lt"/>
                    <a:cs typeface="+mn-cs"/>
                  </a:rPr>
                  <a:t>CCR</a:t>
                </a:r>
              </a:p>
            </p:txBody>
          </p:sp>
        </p:grpSp>
        <p:sp>
          <p:nvSpPr>
            <p:cNvPr id="9" name="Line 32"/>
            <p:cNvSpPr>
              <a:spLocks noChangeShapeType="1"/>
            </p:cNvSpPr>
            <p:nvPr/>
          </p:nvSpPr>
          <p:spPr bwMode="auto">
            <a:xfrm flipV="1">
              <a:off x="2013441" y="2860859"/>
              <a:ext cx="7509" cy="633035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831574" y="3648834"/>
              <a:ext cx="378901" cy="1899657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grpSp>
          <p:nvGrpSpPr>
            <p:cNvPr id="8" name="Group 1"/>
            <p:cNvGrpSpPr>
              <a:grpSpLocks/>
            </p:cNvGrpSpPr>
            <p:nvPr/>
          </p:nvGrpSpPr>
          <p:grpSpPr bwMode="auto">
            <a:xfrm>
              <a:off x="1831341" y="3476865"/>
              <a:ext cx="385475" cy="1521287"/>
              <a:chOff x="2538399" y="3276836"/>
              <a:chExt cx="385475" cy="1521287"/>
            </a:xfrm>
          </p:grpSpPr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2732388" y="3421959"/>
                <a:ext cx="0" cy="1376164"/>
              </a:xfrm>
              <a:prstGeom prst="line">
                <a:avLst/>
              </a:prstGeom>
              <a:noFill/>
              <a:ln w="3816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2538399" y="3431967"/>
                <a:ext cx="385475" cy="0"/>
              </a:xfrm>
              <a:prstGeom prst="line">
                <a:avLst/>
              </a:prstGeom>
              <a:noFill/>
              <a:ln w="3816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2668559" y="3276836"/>
                <a:ext cx="130160" cy="13761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2579700" y="4541497"/>
                <a:ext cx="296616" cy="0"/>
              </a:xfrm>
              <a:prstGeom prst="line">
                <a:avLst/>
              </a:prstGeom>
              <a:noFill/>
              <a:ln w="1908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>
                <a:off x="2584080" y="3870092"/>
                <a:ext cx="296616" cy="0"/>
              </a:xfrm>
              <a:prstGeom prst="line">
                <a:avLst/>
              </a:prstGeom>
              <a:noFill/>
              <a:ln w="1908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>
                <a:off x="2584080" y="4240943"/>
                <a:ext cx="296616" cy="0"/>
              </a:xfrm>
              <a:prstGeom prst="line">
                <a:avLst/>
              </a:prstGeom>
              <a:noFill/>
              <a:ln w="19080">
                <a:solidFill>
                  <a:srgbClr val="80808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1867635" y="4989433"/>
              <a:ext cx="317892" cy="508874"/>
              <a:chOff x="2574694" y="4761842"/>
              <a:chExt cx="317892" cy="508874"/>
            </a:xfrm>
          </p:grpSpPr>
          <p:sp>
            <p:nvSpPr>
              <p:cNvPr id="13" name="Rectangle 19"/>
              <p:cNvSpPr>
                <a:spLocks noChangeArrowheads="1"/>
              </p:cNvSpPr>
              <p:nvPr/>
            </p:nvSpPr>
            <p:spPr bwMode="auto">
              <a:xfrm>
                <a:off x="2667351" y="4760800"/>
                <a:ext cx="130530" cy="660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4" name="Rectangle 20"/>
              <p:cNvSpPr>
                <a:spLocks noChangeArrowheads="1"/>
              </p:cNvSpPr>
              <p:nvPr/>
            </p:nvSpPr>
            <p:spPr bwMode="auto">
              <a:xfrm>
                <a:off x="2574892" y="4820430"/>
                <a:ext cx="317262" cy="660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5" name="Rectangle 21"/>
              <p:cNvSpPr>
                <a:spLocks noChangeArrowheads="1"/>
              </p:cNvSpPr>
              <p:nvPr/>
            </p:nvSpPr>
            <p:spPr bwMode="auto">
              <a:xfrm>
                <a:off x="2667308" y="4884440"/>
                <a:ext cx="130160" cy="386276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2297113" y="2509838"/>
            <a:ext cx="1714500" cy="1912937"/>
            <a:chOff x="4054078" y="2248302"/>
            <a:chExt cx="1788368" cy="1965128"/>
          </a:xfrm>
        </p:grpSpPr>
        <p:pic>
          <p:nvPicPr>
            <p:cNvPr id="27" name="Picture 7" descr="I:\ESS\Science_Directorate\VESPA\VISION\IMG_041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4122958" y="2493942"/>
              <a:ext cx="1965128" cy="1473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Straight Arrow Connector 52"/>
            <p:cNvCxnSpPr/>
            <p:nvPr/>
          </p:nvCxnSpPr>
          <p:spPr>
            <a:xfrm>
              <a:off x="4572373" y="2621757"/>
              <a:ext cx="11592" cy="1280188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53"/>
            <p:cNvSpPr txBox="1">
              <a:spLocks noChangeArrowheads="1"/>
            </p:cNvSpPr>
            <p:nvPr/>
          </p:nvSpPr>
          <p:spPr bwMode="auto">
            <a:xfrm>
              <a:off x="4054078" y="3010486"/>
              <a:ext cx="7537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 cm</a:t>
              </a:r>
            </a:p>
          </p:txBody>
        </p:sp>
      </p:grp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4116388" y="2511425"/>
            <a:ext cx="1222375" cy="1911350"/>
            <a:chOff x="4010891" y="2510656"/>
            <a:chExt cx="1222329" cy="1911979"/>
          </a:xfrm>
        </p:grpSpPr>
        <p:pic>
          <p:nvPicPr>
            <p:cNvPr id="31" name="Picture 3" descr="D:\VISION\IMG_0411.JPG"/>
            <p:cNvPicPr>
              <a:picLocks noChangeAspect="1" noChangeArrowheads="1"/>
            </p:cNvPicPr>
            <p:nvPr/>
          </p:nvPicPr>
          <p:blipFill>
            <a:blip r:embed="rId3" cstate="print"/>
            <a:srcRect l="29861" r="25171"/>
            <a:stretch>
              <a:fillRect/>
            </a:stretch>
          </p:blipFill>
          <p:spPr bwMode="auto">
            <a:xfrm>
              <a:off x="4097472" y="2510656"/>
              <a:ext cx="1135748" cy="191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2" name="Straight Arrow Connector 54"/>
            <p:cNvCxnSpPr/>
            <p:nvPr/>
          </p:nvCxnSpPr>
          <p:spPr>
            <a:xfrm flipH="1">
              <a:off x="4256944" y="2745683"/>
              <a:ext cx="60323" cy="1551498"/>
            </a:xfrm>
            <a:prstGeom prst="straightConnector1">
              <a:avLst/>
            </a:prstGeom>
            <a:ln w="15875">
              <a:solidFill>
                <a:srgbClr val="0066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56"/>
            <p:cNvSpPr txBox="1">
              <a:spLocks noChangeArrowheads="1"/>
            </p:cNvSpPr>
            <p:nvPr/>
          </p:nvSpPr>
          <p:spPr bwMode="auto">
            <a:xfrm>
              <a:off x="4010891" y="3152179"/>
              <a:ext cx="6367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 cm</a:t>
              </a:r>
            </a:p>
          </p:txBody>
        </p:sp>
      </p:grpSp>
      <p:pic>
        <p:nvPicPr>
          <p:cNvPr id="34" name="Picture 5" descr="C:\WINNT\Profiles\lld\Desktop\FDSpics\Reacto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4663" y="2509838"/>
            <a:ext cx="125095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I:\ESS\Science_Directorate\VESPA\VISION\IMG_0384.JPG"/>
          <p:cNvPicPr>
            <a:picLocks noChangeAspect="1" noChangeArrowheads="1"/>
          </p:cNvPicPr>
          <p:nvPr/>
        </p:nvPicPr>
        <p:blipFill>
          <a:blip r:embed="rId5" cstate="print"/>
          <a:srcRect l="11894" r="6096"/>
          <a:stretch>
            <a:fillRect/>
          </a:stretch>
        </p:blipFill>
        <p:spPr bwMode="auto">
          <a:xfrm>
            <a:off x="6994525" y="2509838"/>
            <a:ext cx="115411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" descr="I:\ESS\Science_Directorate\VESPA\VISION\IMG_04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5563" y="4497349"/>
            <a:ext cx="31051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 descr="D:\VISION\IMG_04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6600" y="4481513"/>
            <a:ext cx="17557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64"/>
          <p:cNvSpPr txBox="1">
            <a:spLocks noChangeArrowheads="1"/>
          </p:cNvSpPr>
          <p:nvPr/>
        </p:nvSpPr>
        <p:spPr bwMode="auto">
          <a:xfrm>
            <a:off x="2476539" y="6254750"/>
            <a:ext cx="3309937" cy="584775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Sample stick and auxiliary equipment in </a:t>
            </a:r>
            <a:r>
              <a:rPr lang="en-US" sz="1600" dirty="0" smtClean="0"/>
              <a:t>the hutch</a:t>
            </a:r>
            <a:endParaRPr lang="en-US" sz="1600" dirty="0"/>
          </a:p>
        </p:txBody>
      </p:sp>
      <p:sp>
        <p:nvSpPr>
          <p:cNvPr id="39" name="TextBox 65"/>
          <p:cNvSpPr txBox="1">
            <a:spLocks noChangeArrowheads="1"/>
          </p:cNvSpPr>
          <p:nvPr/>
        </p:nvSpPr>
        <p:spPr bwMode="auto">
          <a:xfrm>
            <a:off x="5827751" y="6483350"/>
            <a:ext cx="1735138" cy="338554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Gas manifold</a:t>
            </a:r>
          </a:p>
        </p:txBody>
      </p:sp>
      <p:sp>
        <p:nvSpPr>
          <p:cNvPr id="40" name="TextBox 62"/>
          <p:cNvSpPr txBox="1">
            <a:spLocks noChangeArrowheads="1"/>
          </p:cNvSpPr>
          <p:nvPr/>
        </p:nvSpPr>
        <p:spPr bwMode="auto">
          <a:xfrm>
            <a:off x="5838825" y="4032250"/>
            <a:ext cx="909993" cy="338554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Flow </a:t>
            </a:r>
            <a:r>
              <a:rPr lang="en-US" sz="1600" dirty="0"/>
              <a:t>cell</a:t>
            </a:r>
          </a:p>
        </p:txBody>
      </p:sp>
      <p:sp>
        <p:nvSpPr>
          <p:cNvPr id="41" name="TextBox 63"/>
          <p:cNvSpPr txBox="1">
            <a:spLocks noChangeArrowheads="1"/>
          </p:cNvSpPr>
          <p:nvPr/>
        </p:nvSpPr>
        <p:spPr bwMode="auto">
          <a:xfrm>
            <a:off x="6923088" y="4048125"/>
            <a:ext cx="1250756" cy="338554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Battery </a:t>
            </a:r>
            <a:r>
              <a:rPr lang="en-US" sz="1600" dirty="0"/>
              <a:t>cell</a:t>
            </a:r>
          </a:p>
        </p:txBody>
      </p:sp>
      <p:sp>
        <p:nvSpPr>
          <p:cNvPr id="42" name="TextBox 57"/>
          <p:cNvSpPr txBox="1">
            <a:spLocks noChangeArrowheads="1"/>
          </p:cNvSpPr>
          <p:nvPr/>
        </p:nvSpPr>
        <p:spPr bwMode="auto">
          <a:xfrm>
            <a:off x="4413250" y="4059238"/>
            <a:ext cx="747320" cy="338554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HP cell</a:t>
            </a:r>
          </a:p>
        </p:txBody>
      </p:sp>
      <p:sp>
        <p:nvSpPr>
          <p:cNvPr id="43" name="TextBox 2"/>
          <p:cNvSpPr txBox="1">
            <a:spLocks noChangeArrowheads="1"/>
          </p:cNvSpPr>
          <p:nvPr/>
        </p:nvSpPr>
        <p:spPr bwMode="auto">
          <a:xfrm>
            <a:off x="2846388" y="4076700"/>
            <a:ext cx="921855" cy="338554"/>
          </a:xfrm>
          <a:prstGeom prst="rect">
            <a:avLst/>
          </a:prstGeom>
          <a:solidFill>
            <a:schemeClr val="bg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Anvil </a:t>
            </a:r>
            <a:r>
              <a:rPr lang="en-US" sz="1600" dirty="0"/>
              <a:t>cell</a:t>
            </a:r>
          </a:p>
        </p:txBody>
      </p:sp>
      <p:grpSp>
        <p:nvGrpSpPr>
          <p:cNvPr id="44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45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8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47" name="Picture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  <p:sp>
        <p:nvSpPr>
          <p:cNvPr id="25" name="TextBox 65"/>
          <p:cNvSpPr txBox="1">
            <a:spLocks noChangeArrowheads="1"/>
          </p:cNvSpPr>
          <p:nvPr/>
        </p:nvSpPr>
        <p:spPr bwMode="auto">
          <a:xfrm>
            <a:off x="672556" y="4664580"/>
            <a:ext cx="1848776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 dirty="0"/>
              <a:t>- </a:t>
            </a:r>
            <a:r>
              <a:rPr lang="en-US" altLang="en-US" sz="1600" b="1" dirty="0" smtClean="0"/>
              <a:t>sample can;</a:t>
            </a:r>
            <a:endParaRPr lang="en-US" altLang="en-US" sz="1600" b="1" dirty="0"/>
          </a:p>
          <a:p>
            <a:r>
              <a:rPr lang="en-US" altLang="en-US" sz="1600" b="1" dirty="0"/>
              <a:t>- gas flow </a:t>
            </a:r>
            <a:r>
              <a:rPr lang="en-US" altLang="en-US" sz="1600" b="1" dirty="0" smtClean="0"/>
              <a:t>cell;</a:t>
            </a:r>
            <a:endParaRPr lang="en-US" altLang="en-US" sz="1600" b="1" dirty="0"/>
          </a:p>
          <a:p>
            <a:r>
              <a:rPr lang="en-US" altLang="en-US" sz="1600" b="1" dirty="0"/>
              <a:t>- electrical </a:t>
            </a:r>
            <a:r>
              <a:rPr lang="en-US" altLang="en-US" sz="1600" b="1" dirty="0" smtClean="0"/>
              <a:t>cell;</a:t>
            </a:r>
            <a:endParaRPr lang="en-US" altLang="en-US" sz="1600" b="1" dirty="0"/>
          </a:p>
          <a:p>
            <a:r>
              <a:rPr lang="en-US" altLang="en-US" sz="1600" b="1" dirty="0"/>
              <a:t>- high-pressure </a:t>
            </a:r>
            <a:r>
              <a:rPr lang="en-US" altLang="en-US" sz="1600" b="1" dirty="0" smtClean="0"/>
              <a:t>cell;</a:t>
            </a:r>
            <a:endParaRPr lang="en-US" altLang="en-US" sz="1600" b="1" dirty="0"/>
          </a:p>
          <a:p>
            <a:r>
              <a:rPr lang="en-US" altLang="en-US" sz="1600" b="1" dirty="0"/>
              <a:t>- </a:t>
            </a:r>
            <a:r>
              <a:rPr lang="en-US" altLang="en-US" sz="1600" b="1" dirty="0" smtClean="0"/>
              <a:t>photo-lamp.</a:t>
            </a:r>
            <a:endParaRPr lang="en-US" altLang="en-US" sz="1600" b="1" dirty="0"/>
          </a:p>
        </p:txBody>
      </p:sp>
      <p:pic>
        <p:nvPicPr>
          <p:cNvPr id="48" name="Immagine 47" descr="stfc_isis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66759" y="0"/>
            <a:ext cx="2564541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483281" y="4688684"/>
            <a:ext cx="8208962" cy="861774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9388" algn="ctr">
              <a:lnSpc>
                <a:spcPts val="6000"/>
              </a:lnSpc>
            </a:pPr>
            <a:r>
              <a:rPr lang="en-US" sz="3400" b="1" dirty="0">
                <a:solidFill>
                  <a:srgbClr val="C00000"/>
                </a:solidFill>
                <a:latin typeface="Arial" pitchFamily="34" charset="0"/>
              </a:rPr>
              <a:t>Thanks for your kind </a:t>
            </a:r>
            <a:r>
              <a:rPr lang="en-US" sz="3400" b="1" dirty="0" smtClean="0">
                <a:solidFill>
                  <a:srgbClr val="C00000"/>
                </a:solidFill>
                <a:latin typeface="Arial" pitchFamily="34" charset="0"/>
              </a:rPr>
              <a:t>attention !</a:t>
            </a:r>
            <a:endParaRPr lang="en-US" sz="3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38915" name="Rectangle 2"/>
          <p:cNvSpPr txBox="1">
            <a:spLocks noChangeArrowheads="1"/>
          </p:cNvSpPr>
          <p:nvPr/>
        </p:nvSpPr>
        <p:spPr bwMode="auto">
          <a:xfrm>
            <a:off x="304800" y="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>
                <a:latin typeface="Arial" pitchFamily="34" charset="0"/>
                <a:cs typeface="Times New Roman" pitchFamily="18" charset="0"/>
              </a:rPr>
              <a:t> 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8916" name="Rectangle 1"/>
          <p:cNvSpPr>
            <a:spLocks noChangeArrowheads="1"/>
          </p:cNvSpPr>
          <p:nvPr/>
        </p:nvSpPr>
        <p:spPr bwMode="auto">
          <a:xfrm>
            <a:off x="685799" y="2573386"/>
            <a:ext cx="79139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Arial" pitchFamily="34" charset="0"/>
              </a:rPr>
              <a:t>C. </a:t>
            </a:r>
            <a:r>
              <a:rPr lang="en-GB" sz="2000" b="1" dirty="0" err="1" smtClean="0">
                <a:latin typeface="Arial" pitchFamily="34" charset="0"/>
              </a:rPr>
              <a:t>Vasi</a:t>
            </a:r>
            <a:r>
              <a:rPr lang="en-GB" sz="2000" b="1" dirty="0" smtClean="0">
                <a:latin typeface="Arial" pitchFamily="34" charset="0"/>
              </a:rPr>
              <a:t> </a:t>
            </a:r>
            <a:r>
              <a:rPr lang="en-GB" sz="2000" b="1" i="1" dirty="0" smtClean="0">
                <a:latin typeface="Arial" pitchFamily="34" charset="0"/>
              </a:rPr>
              <a:t>(IPCF-CNR, IT);</a:t>
            </a:r>
          </a:p>
          <a:p>
            <a:pPr marL="457200" indent="-457200"/>
            <a:r>
              <a:rPr lang="en-GB" sz="2000" b="1" dirty="0" smtClean="0">
                <a:latin typeface="Arial" pitchFamily="34" charset="0"/>
              </a:rPr>
              <a:t>F. </a:t>
            </a:r>
            <a:r>
              <a:rPr lang="en-GB" sz="2000" b="1" dirty="0" err="1" smtClean="0">
                <a:latin typeface="Arial" pitchFamily="34" charset="0"/>
              </a:rPr>
              <a:t>Grazzi</a:t>
            </a:r>
            <a:r>
              <a:rPr lang="en-GB" sz="2000" b="1" dirty="0" smtClean="0">
                <a:latin typeface="Arial" pitchFamily="34" charset="0"/>
              </a:rPr>
              <a:t>, M. Celli, U. </a:t>
            </a:r>
            <a:r>
              <a:rPr lang="en-GB" sz="2000" b="1" dirty="0" err="1" smtClean="0">
                <a:latin typeface="Arial" pitchFamily="34" charset="0"/>
              </a:rPr>
              <a:t>Bafile</a:t>
            </a:r>
            <a:r>
              <a:rPr lang="en-GB" sz="2000" b="1" dirty="0" smtClean="0">
                <a:latin typeface="Arial" pitchFamily="34" charset="0"/>
              </a:rPr>
              <a:t> &amp; L. </a:t>
            </a:r>
            <a:r>
              <a:rPr lang="en-GB" sz="2000" b="1" dirty="0" err="1" smtClean="0">
                <a:latin typeface="Arial" pitchFamily="34" charset="0"/>
              </a:rPr>
              <a:t>Ulivi</a:t>
            </a:r>
            <a:r>
              <a:rPr lang="en-GB" sz="2000" b="1" dirty="0" smtClean="0">
                <a:latin typeface="Arial" pitchFamily="34" charset="0"/>
              </a:rPr>
              <a:t> </a:t>
            </a:r>
            <a:r>
              <a:rPr lang="en-GB" sz="2000" b="1" i="1" dirty="0" smtClean="0">
                <a:latin typeface="Arial" pitchFamily="34" charset="0"/>
              </a:rPr>
              <a:t>(ISC-CNR, IT);</a:t>
            </a:r>
          </a:p>
          <a:p>
            <a:r>
              <a:rPr lang="en-GB" sz="2000" b="1" dirty="0" smtClean="0">
                <a:latin typeface="Arial" pitchFamily="34" charset="0"/>
              </a:rPr>
              <a:t>K. Jones</a:t>
            </a:r>
            <a:r>
              <a:rPr lang="en-GB" sz="2000" b="1" i="1" dirty="0" smtClean="0">
                <a:latin typeface="Arial" pitchFamily="34" charset="0"/>
              </a:rPr>
              <a:t> (STFC, RAL, UK);</a:t>
            </a:r>
          </a:p>
          <a:p>
            <a:r>
              <a:rPr lang="en-GB" sz="2000" b="1" dirty="0" smtClean="0">
                <a:latin typeface="Arial" pitchFamily="34" charset="0"/>
              </a:rPr>
              <a:t>S. </a:t>
            </a:r>
            <a:r>
              <a:rPr lang="en-GB" sz="2000" b="1" dirty="0" err="1" smtClean="0">
                <a:latin typeface="Arial" pitchFamily="34" charset="0"/>
              </a:rPr>
              <a:t>Magazù</a:t>
            </a:r>
            <a:r>
              <a:rPr lang="en-GB" sz="2000" b="1" dirty="0" smtClean="0">
                <a:latin typeface="Arial" pitchFamily="34" charset="0"/>
              </a:rPr>
              <a:t> &amp; F. </a:t>
            </a:r>
            <a:r>
              <a:rPr lang="en-GB" sz="2000" b="1" dirty="0" err="1" smtClean="0">
                <a:latin typeface="Arial" pitchFamily="34" charset="0"/>
              </a:rPr>
              <a:t>Migliardo</a:t>
            </a:r>
            <a:r>
              <a:rPr lang="en-GB" sz="2000" b="1" dirty="0" smtClean="0">
                <a:latin typeface="Arial" pitchFamily="34" charset="0"/>
              </a:rPr>
              <a:t> </a:t>
            </a:r>
            <a:r>
              <a:rPr lang="en-GB" sz="2000" b="1" i="1" dirty="0" smtClean="0">
                <a:latin typeface="Arial" pitchFamily="34" charset="0"/>
              </a:rPr>
              <a:t>(Un. Messina, IT).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20713" y="1099908"/>
            <a:ext cx="7718425" cy="105546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a-DK" sz="3200" b="1" dirty="0" smtClean="0">
                <a:latin typeface="Arial" pitchFamily="34" charset="0"/>
                <a:ea typeface="+mj-ea"/>
              </a:rPr>
              <a:t>Aknoledgements to the help from other members of the </a:t>
            </a:r>
            <a:r>
              <a:rPr lang="da-DK" sz="3200" b="1" i="1" dirty="0" smtClean="0">
                <a:solidFill>
                  <a:srgbClr val="006600"/>
                </a:solidFill>
                <a:latin typeface="Arial" pitchFamily="34" charset="0"/>
                <a:ea typeface="+mj-ea"/>
              </a:rPr>
              <a:t>VESPA</a:t>
            </a:r>
            <a:r>
              <a:rPr lang="da-DK" sz="3200" b="1" dirty="0" smtClean="0">
                <a:latin typeface="Arial" pitchFamily="34" charset="0"/>
                <a:ea typeface="+mj-ea"/>
              </a:rPr>
              <a:t> group:</a:t>
            </a:r>
            <a:endParaRPr lang="en-GB" sz="3200" b="1" dirty="0">
              <a:latin typeface="Arial" pitchFamily="34" charset="0"/>
              <a:ea typeface="+mj-ea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E5F1-254C-4437-83C7-261F59ABC717}" type="slidenum">
              <a:rPr lang="en-GB" smtClean="0"/>
              <a:pPr/>
              <a:t>37</a:t>
            </a:fld>
            <a:endParaRPr lang="en-GB" dirty="0"/>
          </a:p>
        </p:txBody>
      </p:sp>
      <p:grpSp>
        <p:nvGrpSpPr>
          <p:cNvPr id="19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20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2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22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97840"/>
            <a:ext cx="1735624" cy="1074601"/>
          </a:xfrm>
          <a:prstGeom prst="rect">
            <a:avLst/>
          </a:prstGeom>
        </p:spPr>
      </p:pic>
      <p:sp>
        <p:nvSpPr>
          <p:cNvPr id="23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2" name="Immagine 11" descr="stfc_isi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859" y="88900"/>
            <a:ext cx="2564541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44A3D-4089-4D2C-8A84-D9C370C66D3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10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2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12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  <p:sp>
        <p:nvSpPr>
          <p:cNvPr id="13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885395" y="673490"/>
            <a:ext cx="518090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500" b="1" dirty="0" smtClean="0">
                <a:latin typeface="Arial" pitchFamily="34" charset="0"/>
              </a:rPr>
              <a:t>1. </a:t>
            </a:r>
            <a:r>
              <a:rPr lang="en-GB" sz="3500" b="1" i="1" dirty="0" smtClean="0">
                <a:solidFill>
                  <a:srgbClr val="006600"/>
                </a:solidFill>
                <a:latin typeface="Arial" pitchFamily="34" charset="0"/>
              </a:rPr>
              <a:t>VESPA</a:t>
            </a:r>
            <a:r>
              <a:rPr lang="en-GB" sz="3500" b="1" dirty="0" smtClean="0">
                <a:latin typeface="Arial" pitchFamily="34" charset="0"/>
              </a:rPr>
              <a:t> Science Case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653143" y="1454131"/>
            <a:ext cx="8066314" cy="35115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GB" sz="2800" dirty="0" smtClean="0">
              <a:latin typeface="Arial" pitchFamily="34" charset="0"/>
              <a:ea typeface="+mj-ea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800" b="1" dirty="0" smtClean="0">
                <a:latin typeface="Arial" pitchFamily="34" charset="0"/>
                <a:ea typeface="+mj-ea"/>
              </a:rPr>
              <a:t>1.1</a:t>
            </a:r>
            <a:r>
              <a:rPr lang="en-GB" sz="2800" dirty="0" smtClean="0">
                <a:latin typeface="Arial" pitchFamily="34" charset="0"/>
                <a:ea typeface="+mj-ea"/>
              </a:rPr>
              <a:t>  </a:t>
            </a:r>
            <a:r>
              <a:rPr lang="en-GB" sz="2800" i="1" dirty="0" smtClean="0">
                <a:solidFill>
                  <a:srgbClr val="006600"/>
                </a:solidFill>
                <a:latin typeface="Arial" pitchFamily="34" charset="0"/>
                <a:ea typeface="+mj-ea"/>
              </a:rPr>
              <a:t>VESPA</a:t>
            </a:r>
            <a:r>
              <a:rPr lang="en-GB" sz="2800" dirty="0" smtClean="0">
                <a:solidFill>
                  <a:srgbClr val="006600"/>
                </a:solidFill>
                <a:latin typeface="Arial" pitchFamily="34" charset="0"/>
                <a:ea typeface="+mj-ea"/>
              </a:rPr>
              <a:t>:</a:t>
            </a:r>
            <a:r>
              <a:rPr lang="en-GB" sz="2800" dirty="0" smtClean="0">
                <a:latin typeface="Arial" pitchFamily="34" charset="0"/>
                <a:ea typeface="+mj-ea"/>
              </a:rPr>
              <a:t> what is it?</a:t>
            </a:r>
          </a:p>
          <a:p>
            <a:pPr marL="514350" indent="-514350" fontAlgn="auto">
              <a:spcAft>
                <a:spcPts val="0"/>
              </a:spcAft>
              <a:defRPr/>
            </a:pPr>
            <a:endParaRPr lang="en-GB" sz="2800" dirty="0" smtClean="0">
              <a:latin typeface="Arial" pitchFamily="34" charset="0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800" b="1" dirty="0" smtClean="0">
                <a:latin typeface="Arial" pitchFamily="34" charset="0"/>
              </a:rPr>
              <a:t>1.2</a:t>
            </a:r>
            <a:r>
              <a:rPr lang="en-GB" sz="2800" dirty="0" smtClean="0">
                <a:latin typeface="Arial" pitchFamily="34" charset="0"/>
              </a:rPr>
              <a:t>  Research areas.</a:t>
            </a:r>
          </a:p>
          <a:p>
            <a:pPr marL="514350" indent="-514350" fontAlgn="auto">
              <a:spcAft>
                <a:spcPts val="0"/>
              </a:spcAft>
              <a:defRPr/>
            </a:pPr>
            <a:endParaRPr lang="en-GB" sz="2800" dirty="0" smtClean="0">
              <a:latin typeface="Arial" pitchFamily="34" charset="0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800" b="1" dirty="0" smtClean="0">
                <a:latin typeface="Arial" pitchFamily="34" charset="0"/>
              </a:rPr>
              <a:t>1.3</a:t>
            </a:r>
            <a:r>
              <a:rPr lang="en-GB" sz="2800" dirty="0" smtClean="0">
                <a:latin typeface="Arial" pitchFamily="34" charset="0"/>
              </a:rPr>
              <a:t>  </a:t>
            </a:r>
            <a:r>
              <a:rPr lang="en-GB" sz="2800" i="1" dirty="0" smtClean="0">
                <a:solidFill>
                  <a:srgbClr val="006600"/>
                </a:solidFill>
                <a:latin typeface="Arial" pitchFamily="34" charset="0"/>
              </a:rPr>
              <a:t>VESPA</a:t>
            </a:r>
            <a:r>
              <a:rPr lang="en-GB" sz="2800" dirty="0" smtClean="0">
                <a:solidFill>
                  <a:srgbClr val="006600"/>
                </a:solidFill>
                <a:latin typeface="Arial" pitchFamily="34" charset="0"/>
              </a:rPr>
              <a:t>: </a:t>
            </a:r>
            <a:r>
              <a:rPr lang="en-GB" sz="2800" dirty="0" smtClean="0">
                <a:latin typeface="Arial" pitchFamily="34" charset="0"/>
              </a:rPr>
              <a:t>complementary and unique.</a:t>
            </a:r>
          </a:p>
          <a:p>
            <a:pPr marL="514350" indent="-514350" fontAlgn="auto">
              <a:spcAft>
                <a:spcPts val="0"/>
              </a:spcAft>
              <a:defRPr/>
            </a:pPr>
            <a:endParaRPr lang="en-GB" sz="2800" dirty="0" smtClean="0">
              <a:latin typeface="Arial" pitchFamily="34" charset="0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GB" sz="2800" b="1" dirty="0" smtClean="0">
                <a:latin typeface="Arial" pitchFamily="34" charset="0"/>
              </a:rPr>
              <a:t>1.4</a:t>
            </a:r>
            <a:r>
              <a:rPr lang="en-GB" sz="2800" dirty="0" smtClean="0">
                <a:latin typeface="Arial" pitchFamily="34" charset="0"/>
              </a:rPr>
              <a:t>  Two selected examples.</a:t>
            </a:r>
          </a:p>
        </p:txBody>
      </p:sp>
      <p:pic>
        <p:nvPicPr>
          <p:cNvPr id="16" name="Immagine 15" descr="stfc_isi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859" y="88900"/>
            <a:ext cx="2564541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31304" y="1207041"/>
            <a:ext cx="4104456" cy="38884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kumimoji="0" lang="en-GB" sz="2400" b="1" i="1" u="sng" strike="noStrike" kern="1200" cap="none" spc="0" normalizeH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V. E. S. P. A.</a:t>
            </a:r>
            <a:r>
              <a:rPr kumimoji="0" lang="en-GB" sz="2400" b="1" i="1" strike="noStrike" kern="1200" cap="none" spc="0" normalizeH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400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</a:t>
            </a:r>
            <a:r>
              <a:rPr lang="en-GB" sz="2400" b="1" i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GB" sz="2400" i="1" dirty="0" err="1" smtClean="0">
                <a:latin typeface="Arial" pitchFamily="34" charset="0"/>
                <a:cs typeface="Arial" pitchFamily="34" charset="0"/>
              </a:rPr>
              <a:t>ibrational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xcitation </a:t>
            </a:r>
            <a:r>
              <a:rPr lang="en-GB" sz="2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pectrometer with </a:t>
            </a:r>
            <a:r>
              <a:rPr lang="en-GB" sz="2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yrolytic-graphite </a:t>
            </a:r>
            <a:r>
              <a:rPr lang="en-GB" sz="24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GB" sz="2400" i="1" dirty="0" smtClean="0">
                <a:latin typeface="Arial" pitchFamily="34" charset="0"/>
                <a:cs typeface="Arial" pitchFamily="34" charset="0"/>
              </a:rPr>
              <a:t>nalysers</a:t>
            </a:r>
            <a:r>
              <a:rPr kumimoji="0" lang="en-GB" sz="2400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</a:t>
            </a:r>
            <a:r>
              <a:rPr kumimoji="0" lang="en-GB" sz="2400" i="1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40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crystal-analyser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inverse-geometry time-of-flight spectrometer fully devoted to </a:t>
            </a:r>
            <a:r>
              <a:rPr lang="en-GB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Neutron Vibrational Spectroscopy 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(NVS).</a:t>
            </a:r>
            <a:endParaRPr lang="en-GB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17500" y="298624"/>
            <a:ext cx="7569200" cy="72008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1.1</a:t>
            </a:r>
            <a:r>
              <a:rPr lang="en-GB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3200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VESPA</a:t>
            </a:r>
            <a:r>
              <a:rPr lang="en-GB" sz="3200" dirty="0" smtClean="0">
                <a:solidFill>
                  <a:srgbClr val="006600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lang="en-GB" sz="3200" dirty="0" smtClean="0">
                <a:latin typeface="Arial" pitchFamily="34" charset="0"/>
                <a:ea typeface="+mj-ea"/>
                <a:cs typeface="Arial" pitchFamily="34" charset="0"/>
              </a:rPr>
              <a:t>what is it?</a:t>
            </a:r>
            <a:endParaRPr kumimoji="0" lang="en-GB" sz="32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Picture 3" descr="471B87C6-920C-408A-B0EA-AD2D2C5854D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67" t="10829" r="16037"/>
          <a:stretch/>
        </p:blipFill>
        <p:spPr bwMode="auto">
          <a:xfrm>
            <a:off x="4286884" y="1401192"/>
            <a:ext cx="4549141" cy="32507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783768" y="4896541"/>
            <a:ext cx="8176325" cy="1080120"/>
          </a:xfrm>
          <a:prstGeom prst="rect">
            <a:avLst/>
          </a:prstGeom>
          <a:solidFill>
            <a:schemeClr val="bg1"/>
          </a:solidFill>
          <a:ln w="31750" cap="rnd" cmpd="sng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006600"/>
                </a:gs>
                <a:gs pos="83000">
                  <a:srgbClr val="006600"/>
                </a:gs>
                <a:gs pos="100000">
                  <a:srgbClr val="006600"/>
                </a:gs>
              </a:gsLst>
              <a:lin ang="5400000" scaled="1"/>
            </a:gradFill>
            <a:prstDash val="solid"/>
            <a:round/>
          </a:ln>
          <a:effectLst/>
        </p:spPr>
        <p:txBody>
          <a:bodyPr>
            <a:noAutofit/>
          </a:bodyPr>
          <a:lstStyle/>
          <a:p>
            <a:pPr algn="just">
              <a:lnSpc>
                <a:spcPts val="38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It’ll be the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only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inelastic instrument at </a:t>
            </a:r>
            <a:r>
              <a:rPr lang="en-GB" sz="2400" b="1" i="1" dirty="0" smtClean="0">
                <a:solidFill>
                  <a:srgbClr val="1509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focused on </a:t>
            </a:r>
            <a:r>
              <a:rPr lang="en-GB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molecular vibrations</a:t>
            </a:r>
            <a:r>
              <a:rPr lang="en-GB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chemistry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GB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science!</a:t>
            </a:r>
            <a:endParaRPr kumimoji="0" lang="en-GB" sz="2400" b="1" i="1" u="none" strike="noStrike" kern="1200" cap="none" spc="0" normalizeH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15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4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20" name="Immagine 19" descr="stfc_isi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859" y="88900"/>
            <a:ext cx="2564541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718234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06602" y="1331048"/>
            <a:ext cx="8136904" cy="4524315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1509B7"/>
                </a:solidFill>
                <a:latin typeface="Arial" pitchFamily="34" charset="0"/>
                <a:cs typeface="Arial" pitchFamily="34" charset="0"/>
              </a:rPr>
              <a:t>Vibrational</a:t>
            </a:r>
            <a:r>
              <a:rPr lang="en-US" sz="2400" b="1" dirty="0" smtClean="0">
                <a:solidFill>
                  <a:srgbClr val="1509B7"/>
                </a:solidFill>
                <a:latin typeface="Arial" pitchFamily="34" charset="0"/>
                <a:cs typeface="Arial" pitchFamily="34" charset="0"/>
              </a:rPr>
              <a:t> spectroscopy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a technique widely used in scientific and technological research, fundamental as well as applied: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60000"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probing potential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energy surfaces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interatomic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interactions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60000" algn="just"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60000"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permitting the identification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bonds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functional groups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as well as their transformations;</a:t>
            </a:r>
          </a:p>
          <a:p>
            <a:pPr marL="360000"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60000" algn="just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determining the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vibrational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density of states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(related to various thermodynamic properties)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/>
          </a:p>
        </p:txBody>
      </p:sp>
      <p:sp>
        <p:nvSpPr>
          <p:cNvPr id="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10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3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sp>
        <p:nvSpPr>
          <p:cNvPr id="5" name="Rettangolo 4"/>
          <p:cNvSpPr/>
          <p:nvPr/>
        </p:nvSpPr>
        <p:spPr>
          <a:xfrm>
            <a:off x="1690159" y="509816"/>
            <a:ext cx="5892960" cy="7848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Why </a:t>
            </a:r>
            <a:r>
              <a:rPr lang="en-US" sz="3000" b="1" i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vibrational</a:t>
            </a:r>
            <a:r>
              <a:rPr lang="en-US" sz="30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spectroscopy?</a:t>
            </a:r>
          </a:p>
        </p:txBody>
      </p:sp>
      <p:pic>
        <p:nvPicPr>
          <p:cNvPr id="15" name="Immagine 14" descr="stfc_isi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859" y="88900"/>
            <a:ext cx="2564541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064544" y="383332"/>
            <a:ext cx="47525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Neutrons vs. IR/Raman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44881" y="1166900"/>
            <a:ext cx="8496944" cy="252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lnSpc>
                <a:spcPct val="100000"/>
              </a:lnSpc>
            </a:pPr>
            <a:r>
              <a:rPr lang="en-US" sz="2400" b="1" dirty="0" err="1" smtClean="0">
                <a:latin typeface="Arial" pitchFamily="34" charset="0"/>
                <a:sym typeface="Symbol" pitchFamily="18" charset="2"/>
              </a:rPr>
              <a:t>Vibrational</a:t>
            </a:r>
            <a:r>
              <a:rPr lang="en-US" sz="2400" b="1" dirty="0" smtClean="0">
                <a:latin typeface="Arial" pitchFamily="34" charset="0"/>
                <a:sym typeface="Symbol" pitchFamily="18" charset="2"/>
              </a:rPr>
              <a:t> spectroscopy: cross-sections and intensities</a:t>
            </a:r>
          </a:p>
          <a:p>
            <a:pPr algn="ctr">
              <a:lnSpc>
                <a:spcPct val="100000"/>
              </a:lnSpc>
            </a:pPr>
            <a:endParaRPr lang="en-US" sz="2400" i="1" u="sng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  <a:latin typeface="Arial" pitchFamily="34" charset="0"/>
                <a:sym typeface="Symbol" pitchFamily="18" charset="2"/>
              </a:rPr>
              <a:t>(Raman)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10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-28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 cm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/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molec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.      	</a:t>
            </a:r>
            <a:r>
              <a:rPr lang="en-US" sz="24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/>
              </a:rPr>
              <a:t>J</a:t>
            </a:r>
            <a:r>
              <a:rPr lang="en-US" sz="2400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ph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(</a:t>
            </a:r>
            <a:r>
              <a:rPr lang="en-US" sz="2400" dirty="0" err="1" smtClean="0">
                <a:latin typeface="Arial" pitchFamily="34" charset="0"/>
                <a:sym typeface="Symbol" pitchFamily="18" charset="2"/>
              </a:rPr>
              <a:t>Nd:YAG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)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10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20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 cm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-2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s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-1</a:t>
            </a:r>
            <a:endParaRPr lang="en-US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sym typeface="Symbol" pitchFamily="18" charset="2"/>
              </a:rPr>
              <a:t>(</a:t>
            </a:r>
            <a:r>
              <a:rPr lang="en-US" sz="2400" dirty="0" err="1" smtClean="0">
                <a:latin typeface="Arial" pitchFamily="34" charset="0"/>
                <a:sym typeface="Symbol" pitchFamily="18" charset="2"/>
              </a:rPr>
              <a:t>Neutr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.)10</a:t>
            </a:r>
            <a:r>
              <a:rPr lang="en-US" sz="2400" baseline="30000" dirty="0" smtClean="0">
                <a:latin typeface="Arial" pitchFamily="34" charset="0"/>
                <a:sym typeface="Symbol" pitchFamily="18" charset="2"/>
              </a:rPr>
              <a:t>-24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 cm</a:t>
            </a:r>
            <a:r>
              <a:rPr lang="en-US" sz="2400" baseline="30000" dirty="0" smtClean="0">
                <a:latin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/</a:t>
            </a:r>
            <a:r>
              <a:rPr lang="en-US" sz="2400" dirty="0" err="1" smtClean="0">
                <a:latin typeface="Arial" pitchFamily="34" charset="0"/>
                <a:sym typeface="Symbol" pitchFamily="18" charset="2"/>
              </a:rPr>
              <a:t>molec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.  	</a:t>
            </a:r>
            <a:r>
              <a:rPr lang="en-US" sz="24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/>
              </a:rPr>
              <a:t>J</a:t>
            </a:r>
            <a:r>
              <a:rPr lang="en-US" sz="2400" b="1" u="sng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n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(ILL)10</a:t>
            </a:r>
            <a:r>
              <a:rPr lang="en-US" sz="2400" b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15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 cm</a:t>
            </a:r>
            <a:r>
              <a:rPr lang="en-US" sz="2400" b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-2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s</a:t>
            </a:r>
            <a:r>
              <a:rPr lang="en-US" sz="2400" b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 pitchFamily="18" charset="2"/>
              </a:rPr>
              <a:t>-1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ffectLst/>
                <a:latin typeface="Arial" pitchFamily="34" charset="0"/>
                <a:sym typeface="Symbol" pitchFamily="18" charset="2"/>
              </a:rPr>
              <a:t>(IR)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10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-18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 cm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2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/</a:t>
            </a:r>
            <a:r>
              <a:rPr lang="en-US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molec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.	         	</a:t>
            </a:r>
            <a:r>
              <a:rPr lang="en-US" sz="24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/>
              </a:rPr>
              <a:t>J</a:t>
            </a:r>
            <a:r>
              <a:rPr lang="en-US" sz="2400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ph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(</a:t>
            </a:r>
            <a:r>
              <a:rPr lang="en-US" sz="2400" dirty="0" err="1" smtClean="0">
                <a:latin typeface="Arial" pitchFamily="34" charset="0"/>
                <a:sym typeface="Symbol" pitchFamily="18" charset="2"/>
              </a:rPr>
              <a:t>Globar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)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10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20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 cm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-2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s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sym typeface="Symbol" pitchFamily="18" charset="2"/>
              </a:rPr>
              <a:t>-1</a:t>
            </a:r>
            <a:endParaRPr lang="en-US" sz="2400" i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sym typeface="Symbol" pitchFamily="18" charset="2"/>
            </a:endParaRPr>
          </a:p>
        </p:txBody>
      </p:sp>
      <p:pic>
        <p:nvPicPr>
          <p:cNvPr id="11" name="Immagine 10" descr="49600-ignitor-globar-sirve-62040-we4x739-secadora-general-electric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3714" y="3997713"/>
            <a:ext cx="2529210" cy="18969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magine 11" descr="nd-yag-laser-pulsed-high-repetition-rate-27505-69764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609" y="4025612"/>
            <a:ext cx="2980452" cy="18635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magine 12" descr="Institut_Laue_Langevin_inside_reactor_h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57239" y="4025589"/>
            <a:ext cx="2453270" cy="1839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ttangolo 13"/>
          <p:cNvSpPr/>
          <p:nvPr/>
        </p:nvSpPr>
        <p:spPr>
          <a:xfrm>
            <a:off x="7976791" y="4047222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Globar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626598" y="405837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 pitchFamily="18" charset="2"/>
              </a:rPr>
              <a:t>ILL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20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6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25" name="Immagine 24" descr="stfc_isi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859" y="88900"/>
            <a:ext cx="2564541" cy="5842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197619" y="4047224"/>
            <a:ext cx="909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Nd:YAG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6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28173" y="902526"/>
            <a:ext cx="8064896" cy="49394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  <a:effectLst>
            <a:outerShdw blurRad="50800" dist="152400" dir="3000000" algn="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lnSpc>
                <a:spcPct val="100000"/>
              </a:lnSpc>
            </a:pPr>
            <a:r>
              <a:rPr lang="en-US" sz="3000" b="1" i="1" dirty="0" smtClean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So why neutron </a:t>
            </a:r>
            <a:r>
              <a:rPr lang="en-US" sz="3000" b="1" i="1" dirty="0" err="1" smtClean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vibrational</a:t>
            </a:r>
            <a:r>
              <a:rPr lang="en-US" sz="3000" b="1" i="1" dirty="0" smtClean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 spectroscopy?</a:t>
            </a:r>
          </a:p>
          <a:p>
            <a:pPr marL="342900" indent="-342900" algn="ctr">
              <a:lnSpc>
                <a:spcPct val="150000"/>
              </a:lnSpc>
            </a:pPr>
            <a:endParaRPr lang="en-US" sz="2400" u="sng" dirty="0" smtClean="0">
              <a:latin typeface="Arial" pitchFamily="34" charset="0"/>
              <a:sym typeface="Symbol" pitchFamily="18" charset="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400" dirty="0" smtClean="0">
                <a:latin typeface="Arial" pitchFamily="34" charset="0"/>
                <a:sym typeface="Symbol" pitchFamily="18" charset="2"/>
              </a:rPr>
              <a:t>In </a:t>
            </a:r>
            <a:r>
              <a:rPr lang="en-US" sz="2400" b="1" dirty="0" smtClean="0">
                <a:latin typeface="Arial" pitchFamily="34" charset="0"/>
                <a:sym typeface="Symbol" pitchFamily="18" charset="2"/>
              </a:rPr>
              <a:t>Raman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,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2400" b="1" dirty="0" err="1" smtClean="0">
                <a:latin typeface="Arial" pitchFamily="34" charset="0"/>
                <a:sym typeface="Symbol" pitchFamily="18" charset="2"/>
              </a:rPr>
              <a:t>polarizability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 normally grows with </a:t>
            </a:r>
            <a:r>
              <a:rPr lang="en-US" sz="2400" b="1" i="1" dirty="0" smtClean="0">
                <a:solidFill>
                  <a:srgbClr val="1509B7"/>
                </a:solidFill>
                <a:latin typeface="Arial" pitchFamily="34" charset="0"/>
                <a:sym typeface="Symbol" pitchFamily="18" charset="2"/>
              </a:rPr>
              <a:t>Z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: possible problems to detect protons.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400" dirty="0" smtClean="0">
                <a:latin typeface="Arial" pitchFamily="34" charset="0"/>
                <a:sym typeface="Symbol" pitchFamily="18" charset="2"/>
              </a:rPr>
              <a:t>In </a:t>
            </a:r>
            <a:r>
              <a:rPr lang="en-US" sz="2400" b="1" dirty="0" smtClean="0">
                <a:latin typeface="Arial" pitchFamily="34" charset="0"/>
                <a:sym typeface="Symbol" pitchFamily="18" charset="2"/>
              </a:rPr>
              <a:t>IR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 (sensitive to </a:t>
            </a:r>
            <a:r>
              <a:rPr lang="en-US" sz="2400" b="1" dirty="0" smtClean="0">
                <a:latin typeface="Arial" pitchFamily="34" charset="0"/>
                <a:sym typeface="Symbol" pitchFamily="18" charset="2"/>
              </a:rPr>
              <a:t>electric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 </a:t>
            </a:r>
            <a:r>
              <a:rPr lang="en-US" sz="2400" b="1" dirty="0" smtClean="0">
                <a:latin typeface="Arial" pitchFamily="34" charset="0"/>
                <a:sym typeface="Symbol" pitchFamily="18" charset="2"/>
              </a:rPr>
              <a:t>dipole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), H-bond provides a strong signal, but can be distorted by the so-called </a:t>
            </a:r>
            <a:r>
              <a:rPr lang="en-US" sz="2400" b="1" dirty="0" smtClean="0">
                <a:latin typeface="Arial" pitchFamily="34" charset="0"/>
                <a:sym typeface="Symbol" pitchFamily="18" charset="2"/>
              </a:rPr>
              <a:t>electric </a:t>
            </a:r>
            <a:r>
              <a:rPr lang="en-US" sz="2400" b="1" dirty="0" err="1" smtClean="0">
                <a:latin typeface="Arial" pitchFamily="34" charset="0"/>
                <a:sym typeface="Symbol" pitchFamily="18" charset="2"/>
              </a:rPr>
              <a:t>anharmonicity</a:t>
            </a:r>
            <a:r>
              <a:rPr lang="en-US" sz="2400" b="1" dirty="0" smtClean="0">
                <a:latin typeface="Arial" pitchFamily="34" charset="0"/>
                <a:sym typeface="Symbol" pitchFamily="18" charset="2"/>
              </a:rPr>
              <a:t> 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(not </a:t>
            </a:r>
            <a:r>
              <a:rPr lang="en-US" sz="2400" dirty="0" err="1" smtClean="0">
                <a:latin typeface="Arial" pitchFamily="34" charset="0"/>
                <a:sym typeface="Symbol" pitchFamily="18" charset="2"/>
              </a:rPr>
              <a:t>vibrational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400" dirty="0" smtClean="0">
                <a:latin typeface="Arial" pitchFamily="34" charset="0"/>
                <a:sym typeface="Symbol" pitchFamily="18" charset="2"/>
              </a:rPr>
              <a:t>Molecules with a </a:t>
            </a:r>
            <a:r>
              <a:rPr lang="en-US" sz="2400" b="1" dirty="0" smtClean="0">
                <a:latin typeface="Arial" pitchFamily="34" charset="0"/>
                <a:sym typeface="Symbol" pitchFamily="18" charset="2"/>
              </a:rPr>
              <a:t>high symmetry: 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many modes are </a:t>
            </a:r>
            <a:r>
              <a:rPr lang="en-US" sz="2400" b="1" dirty="0" smtClean="0">
                <a:latin typeface="Arial" pitchFamily="34" charset="0"/>
                <a:sym typeface="Symbol" pitchFamily="18" charset="2"/>
              </a:rPr>
              <a:t>optically inactive 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(</a:t>
            </a:r>
            <a:r>
              <a:rPr lang="en-US" sz="2400" i="1" dirty="0" smtClean="0">
                <a:latin typeface="Arial" pitchFamily="34" charset="0"/>
                <a:sym typeface="Symbol" pitchFamily="18" charset="2"/>
              </a:rPr>
              <a:t>e.g. 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in C</a:t>
            </a:r>
            <a:r>
              <a:rPr lang="en-US" sz="2400" baseline="-25000" dirty="0" smtClean="0">
                <a:latin typeface="Arial" pitchFamily="34" charset="0"/>
                <a:sym typeface="Symbol" pitchFamily="18" charset="2"/>
              </a:rPr>
              <a:t>60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 more than 70%!).</a:t>
            </a:r>
            <a:endParaRPr lang="en-US" sz="24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8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3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13" name="Immagine 12" descr="stfc_isi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859" y="88900"/>
            <a:ext cx="2564541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77518" y="919842"/>
            <a:ext cx="7169740" cy="23749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lIns="92075" tIns="46038" rIns="92075" bIns="46038"/>
          <a:lstStyle/>
          <a:p>
            <a:pPr marL="165100" algn="just"/>
            <a:r>
              <a:rPr lang="en-US" sz="2400" dirty="0" smtClean="0">
                <a:latin typeface="Arial" pitchFamily="34" charset="0"/>
                <a:sym typeface="Symbol" pitchFamily="18" charset="2"/>
              </a:rPr>
              <a:t>4. Direct relationship between neutron spectra and </a:t>
            </a:r>
            <a:r>
              <a:rPr lang="en-US" sz="2400" b="1" dirty="0" err="1" smtClean="0">
                <a:latin typeface="Arial" pitchFamily="34" charset="0"/>
                <a:sym typeface="Symbol" pitchFamily="18" charset="2"/>
              </a:rPr>
              <a:t>vibrational</a:t>
            </a:r>
            <a:r>
              <a:rPr lang="en-US" sz="2400" b="1" dirty="0" smtClean="0">
                <a:latin typeface="Arial" pitchFamily="34" charset="0"/>
                <a:sym typeface="Symbol" pitchFamily="18" charset="2"/>
              </a:rPr>
              <a:t> eigenvectors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.</a:t>
            </a:r>
          </a:p>
          <a:p>
            <a:pPr marL="165100" algn="ctr"/>
            <a:endParaRPr lang="en-US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sym typeface="Symbol" pitchFamily="18" charset="2"/>
            </a:endParaRPr>
          </a:p>
          <a:p>
            <a:pPr marL="165100" algn="ctr"/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sym typeface="Symbol" pitchFamily="18" charset="2"/>
              </a:rPr>
              <a:t>Conclusions</a:t>
            </a:r>
          </a:p>
          <a:p>
            <a:pPr marL="165100"/>
            <a:r>
              <a:rPr lang="en-US" sz="2400" b="1" dirty="0" smtClean="0">
                <a:latin typeface="Arial" pitchFamily="34" charset="0"/>
                <a:sym typeface="Symbol" pitchFamily="18" charset="2"/>
              </a:rPr>
              <a:t>NVS</a:t>
            </a:r>
            <a:r>
              <a:rPr lang="en-US" sz="2400" dirty="0" smtClean="0">
                <a:latin typeface="Arial" pitchFamily="34" charset="0"/>
                <a:sym typeface="Symbol" pitchFamily="18" charset="2"/>
              </a:rPr>
              <a:t> is complementary to optical spectroscopy and is often crucial for studying proton dynamics!</a:t>
            </a:r>
            <a:endParaRPr lang="en-US" sz="2400" dirty="0">
              <a:latin typeface="Arial" pitchFamily="34" charset="0"/>
              <a:sym typeface="Symbol" pitchFamily="18" charset="2"/>
            </a:endParaRPr>
          </a:p>
        </p:txBody>
      </p:sp>
      <p:pic>
        <p:nvPicPr>
          <p:cNvPr id="8" name="Picture 6" descr="n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610" y="3415969"/>
            <a:ext cx="4414788" cy="3231851"/>
          </a:xfrm>
          <a:prstGeom prst="rect">
            <a:avLst/>
          </a:prstGeom>
          <a:noFill/>
          <a:ln w="9525" cmpd="dbl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66800" y="4280107"/>
            <a:ext cx="3497001" cy="1062471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100" i="1" u="sng" dirty="0" smtClean="0">
                <a:solidFill>
                  <a:srgbClr val="C00000"/>
                </a:solidFill>
                <a:latin typeface="Arial" pitchFamily="34" charset="0"/>
              </a:rPr>
              <a:t>Example</a:t>
            </a:r>
            <a:r>
              <a:rPr lang="en-US" sz="2100" i="1" dirty="0" smtClean="0">
                <a:solidFill>
                  <a:srgbClr val="C00000"/>
                </a:solidFill>
                <a:latin typeface="Arial" pitchFamily="34" charset="0"/>
              </a:rPr>
              <a:t>: </a:t>
            </a:r>
            <a:r>
              <a:rPr lang="en-US" sz="2100" dirty="0" err="1" smtClean="0">
                <a:latin typeface="Arial" pitchFamily="34" charset="0"/>
              </a:rPr>
              <a:t>nadic</a:t>
            </a:r>
            <a:r>
              <a:rPr lang="en-US" sz="2100" dirty="0" smtClean="0">
                <a:latin typeface="Arial" pitchFamily="34" charset="0"/>
              </a:rPr>
              <a:t> anhydride (C</a:t>
            </a:r>
            <a:r>
              <a:rPr lang="en-US" sz="2100" baseline="-25000" dirty="0" smtClean="0">
                <a:latin typeface="Arial" pitchFamily="34" charset="0"/>
              </a:rPr>
              <a:t>9</a:t>
            </a:r>
            <a:r>
              <a:rPr lang="en-US" sz="2100" dirty="0" smtClean="0">
                <a:latin typeface="Arial" pitchFamily="34" charset="0"/>
              </a:rPr>
              <a:t>H</a:t>
            </a:r>
            <a:r>
              <a:rPr lang="en-US" sz="2100" baseline="-25000" dirty="0" smtClean="0">
                <a:latin typeface="Arial" pitchFamily="34" charset="0"/>
              </a:rPr>
              <a:t>8</a:t>
            </a:r>
            <a:r>
              <a:rPr lang="en-US" sz="2100" dirty="0" smtClean="0">
                <a:latin typeface="Arial" pitchFamily="34" charset="0"/>
              </a:rPr>
              <a:t>O</a:t>
            </a:r>
            <a:r>
              <a:rPr lang="en-US" sz="2100" baseline="-25000" dirty="0" smtClean="0">
                <a:latin typeface="Arial" pitchFamily="34" charset="0"/>
              </a:rPr>
              <a:t>3</a:t>
            </a:r>
            <a:r>
              <a:rPr lang="en-US" sz="2100" dirty="0" smtClean="0">
                <a:latin typeface="Arial" pitchFamily="34" charset="0"/>
              </a:rPr>
              <a:t>) on </a:t>
            </a:r>
            <a:r>
              <a:rPr lang="en-US" sz="2100" b="1" dirty="0" smtClean="0">
                <a:latin typeface="Arial" pitchFamily="34" charset="0"/>
              </a:rPr>
              <a:t>TOSCA </a:t>
            </a:r>
            <a:r>
              <a:rPr lang="en-US" sz="2100" i="1" dirty="0" smtClean="0">
                <a:latin typeface="Arial" pitchFamily="34" charset="0"/>
              </a:rPr>
              <a:t>(courtesy of S. F. Parker)</a:t>
            </a:r>
            <a:endParaRPr lang="en-US" sz="2100" i="1" dirty="0">
              <a:latin typeface="Arial" pitchFamily="34" charset="0"/>
            </a:endParaRPr>
          </a:p>
        </p:txBody>
      </p:sp>
      <p:pic>
        <p:nvPicPr>
          <p:cNvPr id="10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59"/>
          <a:stretch/>
        </p:blipFill>
        <p:spPr>
          <a:xfrm>
            <a:off x="2379" y="5786954"/>
            <a:ext cx="1735624" cy="1074601"/>
          </a:xfrm>
          <a:prstGeom prst="rect">
            <a:avLst/>
          </a:prstGeom>
        </p:spPr>
      </p:pic>
      <p:sp>
        <p:nvSpPr>
          <p:cNvPr id="11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VESPA Scope Setting Meeting, ESS (SE),   27/10/2016</a:t>
            </a: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82324" y="95705"/>
            <a:ext cx="1868487" cy="842963"/>
            <a:chOff x="71576" y="5945625"/>
            <a:chExt cx="1869024" cy="842952"/>
          </a:xfrm>
        </p:grpSpPr>
        <p:pic>
          <p:nvPicPr>
            <p:cNvPr id="13" name="Picture 3" descr="C:\Archivio\ISC\214_isc-logo-color-it.png"/>
            <p:cNvPicPr>
              <a:picLocks noChangeAspect="1" noChangeArrowheads="1"/>
            </p:cNvPicPr>
            <p:nvPr/>
          </p:nvPicPr>
          <p:blipFill>
            <a:blip r:embed="rId4" cstate="print"/>
            <a:srcRect l="2" r="44551"/>
            <a:stretch>
              <a:fillRect/>
            </a:stretch>
          </p:blipFill>
          <p:spPr bwMode="auto">
            <a:xfrm>
              <a:off x="71576" y="5945625"/>
              <a:ext cx="896164" cy="82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26"/>
            <p:cNvSpPr txBox="1">
              <a:spLocks noChangeArrowheads="1"/>
            </p:cNvSpPr>
            <p:nvPr/>
          </p:nvSpPr>
          <p:spPr bwMode="auto">
            <a:xfrm>
              <a:off x="867378" y="6188413"/>
              <a:ext cx="107322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istituto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dei sistemi</a:t>
              </a:r>
            </a:p>
            <a:p>
              <a:r>
                <a:rPr lang="it-IT" altLang="en-US" sz="1100" dirty="0">
                  <a:latin typeface="Gill Sans MT" pitchFamily="34" charset="0"/>
                  <a:cs typeface="Browallia New" pitchFamily="34" charset="-34"/>
                </a:rPr>
                <a:t>complessi</a:t>
              </a:r>
            </a:p>
          </p:txBody>
        </p:sp>
      </p:grpSp>
      <p:pic>
        <p:nvPicPr>
          <p:cNvPr id="15" name="Immagine 14" descr="stfc_isi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859" y="88900"/>
            <a:ext cx="2564541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9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4708</TotalTime>
  <Words>3178</Words>
  <Application>Microsoft Office PowerPoint</Application>
  <PresentationFormat>Presentazione su schermo (4:3)</PresentationFormat>
  <Paragraphs>758</Paragraphs>
  <Slides>37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9" baseType="lpstr">
      <vt:lpstr>Custom Design</vt:lpstr>
      <vt:lpstr>Graph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Company>Niels Bohr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Fedrigo</dc:creator>
  <cp:lastModifiedBy>kolon</cp:lastModifiedBy>
  <cp:revision>656</cp:revision>
  <dcterms:created xsi:type="dcterms:W3CDTF">2015-05-15T10:28:55Z</dcterms:created>
  <dcterms:modified xsi:type="dcterms:W3CDTF">2016-10-22T14:41:47Z</dcterms:modified>
</cp:coreProperties>
</file>