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942" r:id="rId2"/>
    <p:sldMasterId id="2147483968" r:id="rId3"/>
    <p:sldMasterId id="2147483980" r:id="rId4"/>
    <p:sldMasterId id="2147483992" r:id="rId5"/>
    <p:sldMasterId id="2147484004" r:id="rId6"/>
    <p:sldMasterId id="2147484019" r:id="rId7"/>
  </p:sldMasterIdLst>
  <p:notesMasterIdLst>
    <p:notesMasterId r:id="rId48"/>
  </p:notesMasterIdLst>
  <p:handoutMasterIdLst>
    <p:handoutMasterId r:id="rId49"/>
  </p:handoutMasterIdLst>
  <p:sldIdLst>
    <p:sldId id="403" r:id="rId8"/>
    <p:sldId id="404" r:id="rId9"/>
    <p:sldId id="416" r:id="rId10"/>
    <p:sldId id="415" r:id="rId11"/>
    <p:sldId id="418" r:id="rId12"/>
    <p:sldId id="417" r:id="rId13"/>
    <p:sldId id="419" r:id="rId14"/>
    <p:sldId id="425" r:id="rId15"/>
    <p:sldId id="441" r:id="rId16"/>
    <p:sldId id="443" r:id="rId17"/>
    <p:sldId id="444" r:id="rId18"/>
    <p:sldId id="442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2" r:id="rId4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E82"/>
    <a:srgbClr val="FF3399"/>
    <a:srgbClr val="1509B7"/>
    <a:srgbClr val="66FF66"/>
    <a:srgbClr val="FFFF99"/>
    <a:srgbClr val="CCFF66"/>
    <a:srgbClr val="FFCCCC"/>
    <a:srgbClr val="006600"/>
    <a:srgbClr val="FF99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0" autoAdjust="0"/>
    <p:restoredTop sz="93789" autoAdjust="0"/>
  </p:normalViewPr>
  <p:slideViewPr>
    <p:cSldViewPr snapToGrid="0">
      <p:cViewPr varScale="1">
        <p:scale>
          <a:sx n="39" d="100"/>
          <a:sy n="39" d="100"/>
        </p:scale>
        <p:origin x="6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2386" y="-82"/>
      </p:cViewPr>
      <p:guideLst>
        <p:guide orient="horz" pos="3223"/>
        <p:guide pos="223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nt02\vey54454\LRNZworks\VESPA%202016\27%20OCT%20SCOPESETTING\VESPA%20scopereport\x%20PPS%2027%2010\VESPA%20scope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plosion val="2"/>
          </c:dPt>
          <c:dLbls>
            <c:dLbl>
              <c:idx val="0"/>
              <c:layout>
                <c:manualLayout>
                  <c:x val="-0.28226057770326118"/>
                  <c:y val="-0.1504967434626227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241320927887479E-2"/>
                  <c:y val="9.43801777864186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891032823674648"/>
                  <c:y val="-2.50093429679314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'12M€'!$D$117:$D$121</c:f>
              <c:strCache>
                <c:ptCount val="5"/>
                <c:pt idx="0">
                  <c:v>Instrument Cost: Equipment</c:v>
                </c:pt>
                <c:pt idx="1">
                  <c:v>ESS LABOUR (7m/y)</c:v>
                </c:pt>
                <c:pt idx="2">
                  <c:v>Labour Cost (~27 manyears)&amp;travel</c:v>
                </c:pt>
                <c:pt idx="3">
                  <c:v>shipping</c:v>
                </c:pt>
                <c:pt idx="4">
                  <c:v>Contingency 10%</c:v>
                </c:pt>
              </c:strCache>
            </c:strRef>
          </c:cat>
          <c:val>
            <c:numRef>
              <c:f>'12M€'!$E$117:$E$121</c:f>
              <c:numCache>
                <c:formatCode>_-\€\k* #,##0.0_-;\-"£"\k* #,##0.0_-;_-"£"* "-"??_-;_-@_-</c:formatCode>
                <c:ptCount val="5"/>
                <c:pt idx="0">
                  <c:v>8225.44</c:v>
                </c:pt>
                <c:pt idx="1">
                  <c:v>1000</c:v>
                </c:pt>
                <c:pt idx="2">
                  <c:v>2200</c:v>
                </c:pt>
                <c:pt idx="3">
                  <c:v>250</c:v>
                </c:pt>
                <c:pt idx="4">
                  <c:v>1167.5440000000001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05F6242E-4B75-43C7-B142-DCE68E64220C}" type="datetimeFigureOut">
              <a:rPr lang="it-IT" smtClean="0"/>
              <a:pPr/>
              <a:t>27/10/2016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F2A8C7B1-5B33-4C7D-8BA3-97A701A66AC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60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EAD9A18-0363-40B8-A86C-662857093EE3}" type="datetimeFigureOut">
              <a:rPr lang="en-GB"/>
              <a:pPr>
                <a:defRPr/>
              </a:pPr>
              <a:t>27/10/2016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5BAFAB4-82F5-480E-9945-E84BDBBA2F3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73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The picture shows a sketch of the beamline located in the sector East, </a:t>
            </a:r>
            <a:r>
              <a:rPr lang="en-GB" baseline="0" dirty="0" err="1" smtClean="0"/>
              <a:t>beamport</a:t>
            </a:r>
            <a:r>
              <a:rPr lang="en-GB" baseline="0" dirty="0" smtClean="0"/>
              <a:t> 7 of the ESS </a:t>
            </a:r>
            <a:r>
              <a:rPr lang="en-GB" baseline="0" dirty="0" err="1" smtClean="0"/>
              <a:t>faCILITY</a:t>
            </a:r>
            <a:r>
              <a:rPr lang="en-GB" baseline="0" dirty="0" smtClean="0"/>
              <a:t> and a detail of the secondary spectrometer with 4 banks of HOPG </a:t>
            </a:r>
            <a:r>
              <a:rPr lang="en-GB" baseline="0" dirty="0" err="1" smtClean="0"/>
              <a:t>anlyzer</a:t>
            </a:r>
            <a:endParaRPr lang="en-GB" baseline="0" dirty="0" smtClean="0"/>
          </a:p>
          <a:p>
            <a:r>
              <a:rPr lang="en-GB" baseline="0" dirty="0" smtClean="0"/>
              <a:t>Each bank made of an HOPG crystal, a Be filter conditioned by a CCR and a detector with He tube 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83B8-8DEE-499C-A689-1A1A12AE5561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06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Vespa scope summary.xls “OPT DIFF”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BAFAB4-82F5-480E-9945-E84BDBBA2F3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14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83B8-8DEE-499C-A689-1A1A12AE5561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29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The picture shows a sketch of the beamline located in the sector East, </a:t>
            </a:r>
            <a:r>
              <a:rPr lang="en-GB" baseline="0" dirty="0" err="1" smtClean="0"/>
              <a:t>beamport</a:t>
            </a:r>
            <a:r>
              <a:rPr lang="en-GB" baseline="0" dirty="0" smtClean="0"/>
              <a:t> 7 of the ESS </a:t>
            </a:r>
            <a:r>
              <a:rPr lang="en-GB" baseline="0" dirty="0" err="1" smtClean="0"/>
              <a:t>faCILITY</a:t>
            </a:r>
            <a:r>
              <a:rPr lang="en-GB" baseline="0" dirty="0" smtClean="0"/>
              <a:t> and a detail of the secondary spectrometer with 4 banks of HOPG </a:t>
            </a:r>
            <a:r>
              <a:rPr lang="en-GB" baseline="0" dirty="0" err="1" smtClean="0"/>
              <a:t>anlyzer</a:t>
            </a:r>
            <a:endParaRPr lang="en-GB" baseline="0" dirty="0" smtClean="0"/>
          </a:p>
          <a:p>
            <a:r>
              <a:rPr lang="en-GB" baseline="0" dirty="0" smtClean="0"/>
              <a:t>Each bank made of an HOPG crystal, a Be filter conditioned by a CCR and a detector with He tube 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83B8-8DEE-499C-A689-1A1A12AE5561}" type="slidenum">
              <a:rPr lang="en-GB" smtClean="0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0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83B8-8DEE-499C-A689-1A1A12AE55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44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5CA5-400F-4801-A343-21A09FDB7B0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8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5CA5-400F-4801-A343-21A09FDB7B0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8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The picture shows a sketch of the beamline located in the sector East, </a:t>
            </a:r>
            <a:r>
              <a:rPr lang="en-GB" baseline="0" dirty="0" err="1" smtClean="0"/>
              <a:t>beamport</a:t>
            </a:r>
            <a:r>
              <a:rPr lang="en-GB" baseline="0" dirty="0" smtClean="0"/>
              <a:t> 7 of the ESS </a:t>
            </a:r>
            <a:r>
              <a:rPr lang="en-GB" baseline="0" dirty="0" err="1" smtClean="0"/>
              <a:t>faCILITY</a:t>
            </a:r>
            <a:r>
              <a:rPr lang="en-GB" baseline="0" dirty="0" smtClean="0"/>
              <a:t> and a detail of the secondary spectrometer with 4 banks of HOPG </a:t>
            </a:r>
            <a:r>
              <a:rPr lang="en-GB" baseline="0" dirty="0" err="1" smtClean="0"/>
              <a:t>anlyzer</a:t>
            </a:r>
            <a:endParaRPr lang="en-GB" baseline="0" dirty="0" smtClean="0"/>
          </a:p>
          <a:p>
            <a:r>
              <a:rPr lang="en-GB" baseline="0" dirty="0" smtClean="0"/>
              <a:t>Each bank made of an HOPG crystal, a Be filter conditioned by a CCR and a detector with He tube 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83B8-8DEE-499C-A689-1A1A12AE5561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0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The picture shows a sketch of the beamline located in the sector East, </a:t>
            </a:r>
            <a:r>
              <a:rPr lang="en-GB" baseline="0" dirty="0" err="1" smtClean="0"/>
              <a:t>beamport</a:t>
            </a:r>
            <a:r>
              <a:rPr lang="en-GB" baseline="0" dirty="0" smtClean="0"/>
              <a:t> 7 of the ESS </a:t>
            </a:r>
            <a:r>
              <a:rPr lang="en-GB" baseline="0" dirty="0" err="1" smtClean="0"/>
              <a:t>faCILITY</a:t>
            </a:r>
            <a:r>
              <a:rPr lang="en-GB" baseline="0" dirty="0" smtClean="0"/>
              <a:t> and a detail of the secondary spectrometer with 4 banks of HOPG </a:t>
            </a:r>
            <a:r>
              <a:rPr lang="en-GB" baseline="0" dirty="0" err="1" smtClean="0"/>
              <a:t>anlyzer</a:t>
            </a:r>
            <a:endParaRPr lang="en-GB" baseline="0" dirty="0" smtClean="0"/>
          </a:p>
          <a:p>
            <a:r>
              <a:rPr lang="en-GB" baseline="0" dirty="0" smtClean="0"/>
              <a:t>Each bank made of an HOPG crystal, a Be filter conditioned by a CCR and a detector with He tube 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83B8-8DEE-499C-A689-1A1A12AE5561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06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Vespa scope summary.xls “OPT DIFF”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BAFAB4-82F5-480E-9945-E84BDBBA2F3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1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Vespa scope summary.xls “OPT DIFF”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BAFAB4-82F5-480E-9945-E84BDBBA2F3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14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Vespa scope summary.xls “OPT DIFF”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BAFAB4-82F5-480E-9945-E84BDBBA2F3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1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A56C-A13B-40EA-9237-27A5EC22BE7A}" type="datetime1">
              <a:rPr lang="en-GB" smtClean="0"/>
              <a:pPr>
                <a:defRPr/>
              </a:pPr>
              <a:t>27/10/2016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ISIS Meeting 2-3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8558-F451-4949-AF43-D234269FCF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9C7B-5B9C-43F6-8038-0F59E85B21F3}" type="datetime1">
              <a:rPr lang="en-GB" smtClean="0"/>
              <a:pPr>
                <a:defRPr/>
              </a:pPr>
              <a:t>27/10/2016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ISIS Meeting 2-3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C9D0-5DB6-4432-9F71-22166D60D86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6F2C-91DE-4043-8908-6A901BD035CB}" type="datetime1">
              <a:rPr lang="en-GB" smtClean="0"/>
              <a:pPr>
                <a:defRPr/>
              </a:pPr>
              <a:t>27/10/2016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ISIS Meeting 2-3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FB86-0CAE-4DB0-8E0A-3DF43BBB2BA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6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3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7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5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68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87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5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1E93-CBAD-4AEF-9F92-8B99B3F8536D}" type="datetime1">
              <a:rPr lang="en-GB" smtClean="0"/>
              <a:pPr>
                <a:defRPr/>
              </a:pPr>
              <a:t>27/10/2016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ISIS Meeting 2-3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4A3D-4089-4D2C-8A84-D9C370C66D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2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26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C570B0-0CB9-4DCA-B913-96A90A14A75A}" type="slidenum">
              <a:rPr lang="en-GB" smtClean="0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576" y="1124744"/>
            <a:ext cx="7777237" cy="4391819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466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3BFA5-6F31-4C99-AC10-B2482DF0C43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FBE09-631D-4975-B945-5691FE12C2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35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8B4D-F44C-4E30-B518-F25D6034154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8760-FB97-4292-886A-9A038C6E056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25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879E-F8D7-4C1C-8FBC-4FA777E844C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9066-B028-4791-BC63-4190EB9F356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4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04A3-419F-480F-9B45-50DDB57C86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34015-48AB-488F-9C8C-2310E307574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01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D928-A2E3-4146-A0C3-77F95630103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0438-2961-418F-8629-28F247B4E3A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8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35B98-D6A1-41A3-9A99-59C3A117B5C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F0141-ED09-416A-BFAA-41DACD0FF6C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5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5B71-2C12-433A-813A-241A42530DF8}" type="datetime1">
              <a:rPr lang="en-GB" smtClean="0"/>
              <a:pPr>
                <a:defRPr/>
              </a:pPr>
              <a:t>27/10/2016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ISIS Meeting 2-3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2A27-5EFB-464C-A57A-36EA6082CC0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775B5-91B8-442A-A489-FAC915EA0DC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81C8-D91A-4590-A130-55315B12E8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48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31B0-D5C4-44C0-B22F-389AB4E15F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9D46-1EC4-4DE5-A3E2-B87F1A58109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79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0202-45CD-44BA-8499-06F4843D7D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1286-5B0A-4B4B-909C-22BEA4D0B60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22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BFFF-9945-4508-B6D1-FFC37AFB5A7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7416-E936-4CED-AA78-C89C3435D59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7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50CA-7997-4FE3-8193-E931764C790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297BD-C56F-4A5F-8394-EEFD4B201B1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76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46648" y="63417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991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89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79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88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CEE1-8DB8-4602-AE1B-6067B547CD51}" type="datetime1">
              <a:rPr lang="en-GB" smtClean="0"/>
              <a:pPr>
                <a:defRPr/>
              </a:pPr>
              <a:t>27/10/2016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ISIS Meeting 2-3 June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1B05-6BA9-4D4F-897F-05F59322292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43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19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33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2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62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05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26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62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12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25C3-922B-439C-90BD-3A1B1E2EA4E3}" type="datetime1">
              <a:rPr lang="en-GB" smtClean="0"/>
              <a:pPr>
                <a:defRPr/>
              </a:pPr>
              <a:t>27/10/2016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ISIS Meeting 2-3 June 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4D3E0-C808-466B-AE26-EEC9657EEA8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53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47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263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78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96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30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02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54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16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1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7B2F-DE5B-4383-A8DA-64DD6849FDBB}" type="datetime1">
              <a:rPr lang="en-GB" smtClean="0"/>
              <a:pPr>
                <a:defRPr/>
              </a:pPr>
              <a:t>27/10/2016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ISIS Meeting 2-3 June 2016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0540-F4AC-4639-9DD8-79E77CDAFC1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97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826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52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0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598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929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468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64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44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46648" y="63417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99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C3B2-1FE7-459B-9952-4170D1D5FCAA}" type="datetime1">
              <a:rPr lang="en-GB" smtClean="0"/>
              <a:pPr>
                <a:defRPr/>
              </a:pPr>
              <a:t>27/10/2016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ISIS Meeting 2-3 June 2016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7BD05-F007-4132-B4ED-A4237261EF1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44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61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991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87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247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61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868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88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576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4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9A96-2DD1-471A-A494-1B749B2333FF}" type="datetime1">
              <a:rPr lang="en-GB" smtClean="0"/>
              <a:pPr>
                <a:defRPr/>
              </a:pPr>
              <a:t>27/10/2016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ISIS Meeting 2-3 June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F1E1-AA0F-4E3C-BEC8-E25A35870BE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10/27/2016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1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5091-BA41-407A-B869-05E653F5B1DF}" type="datetime1">
              <a:rPr lang="en-GB" smtClean="0"/>
              <a:pPr>
                <a:defRPr/>
              </a:pPr>
              <a:t>27/10/2016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ISIS Meeting 2-3 June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3E71-D540-48D2-A6EE-A027B966BBF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AAD27E-D422-4517-84D4-DDA9DBCD157E}" type="datetime1">
              <a:rPr lang="en-GB" smtClean="0"/>
              <a:pPr>
                <a:defRPr/>
              </a:pPr>
              <a:t>27/10/2016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ISIS Meeting 2-3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22538-CB76-4BAD-ACD5-037684FEF50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issmallbott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srgbClr val="000000"/>
                </a:solidFill>
                <a:latin typeface="Lucida San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10/27/2016</a:t>
            </a:fld>
            <a:endParaRPr lang="en-US">
              <a:solidFill>
                <a:srgbClr val="000000"/>
              </a:solidFill>
              <a:latin typeface="Lucida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7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40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6337A-3958-4C9C-8011-2347EEE7F3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1C03AA-6EAB-4FE1-A1D7-65B10BDB1BF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40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i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srgbClr val="000000"/>
                </a:solidFill>
                <a:latin typeface="Lucida San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10/27/2016</a:t>
            </a:fld>
            <a:endParaRPr lang="en-US">
              <a:solidFill>
                <a:srgbClr val="00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09750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i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srgbClr val="000000"/>
                </a:solidFill>
                <a:latin typeface="Lucida San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10/27/2016</a:t>
            </a:fld>
            <a:endParaRPr lang="en-US">
              <a:solidFill>
                <a:srgbClr val="00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42553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issmallbott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srgbClr val="000000"/>
                </a:solidFill>
                <a:latin typeface="Lucida San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10/27/2016</a:t>
            </a:fld>
            <a:endParaRPr lang="en-US">
              <a:solidFill>
                <a:srgbClr val="00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32187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i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srgbClr val="000000"/>
                </a:solidFill>
                <a:latin typeface="Lucida San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10/27/2016</a:t>
            </a:fld>
            <a:endParaRPr lang="en-US">
              <a:solidFill>
                <a:srgbClr val="00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13171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package" Target="../embeddings/Foglio_di_lavoro_di_Microsoft_Excel5.xlsx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6.jpg"/><Relationship Id="rId7" Type="http://schemas.openxmlformats.org/officeDocument/2006/relationships/package" Target="../embeddings/Foglio_di_lavoro_di_Microsoft_Excel1.xlsx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emf"/><Relationship Id="rId5" Type="http://schemas.openxmlformats.org/officeDocument/2006/relationships/image" Target="../media/image8.jpeg"/><Relationship Id="rId10" Type="http://schemas.openxmlformats.org/officeDocument/2006/relationships/package" Target="../embeddings/Foglio_di_lavoro_di_Microsoft_Excel2.xlsx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emf"/><Relationship Id="rId4" Type="http://schemas.openxmlformats.org/officeDocument/2006/relationships/package" Target="../embeddings/Foglio_di_lavoro_di_Microsoft_Excel6.xls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Foglio_di_lavoro_di_Microsoft_Excel3.xlsx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Foglio_di_lavoro_di_Microsoft_Excel4.xlsx"/><Relationship Id="rId3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607" y="2778598"/>
            <a:ext cx="9037673" cy="2048585"/>
            <a:chOff x="74431" y="4128919"/>
            <a:chExt cx="9037673" cy="2048585"/>
          </a:xfrm>
          <a:noFill/>
        </p:grpSpPr>
        <p:sp>
          <p:nvSpPr>
            <p:cNvPr id="11" name="Rounded Rectangle 10"/>
            <p:cNvSpPr/>
            <p:nvPr/>
          </p:nvSpPr>
          <p:spPr>
            <a:xfrm>
              <a:off x="74431" y="4128919"/>
              <a:ext cx="9037673" cy="2048585"/>
            </a:xfrm>
            <a:prstGeom prst="roundRect">
              <a:avLst/>
            </a:prstGeom>
            <a:grpFill/>
            <a:ln w="12700" cap="flat">
              <a:solidFill>
                <a:schemeClr val="accent6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5" tIns="35715" rIns="35715" bIns="35715" numCol="1" spcCol="26787" rtlCol="0" anchor="ctr">
              <a:spAutoFit/>
            </a:bodyPr>
            <a:lstStyle/>
            <a:p>
              <a:pPr algn="ctr" defTabSz="41073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GB" sz="17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2" name="Shape 132"/>
            <p:cNvSpPr/>
            <p:nvPr/>
          </p:nvSpPr>
          <p:spPr>
            <a:xfrm>
              <a:off x="198238" y="4533239"/>
              <a:ext cx="8714384" cy="1303234"/>
            </a:xfrm>
            <a:prstGeom prst="rect">
              <a:avLst/>
            </a:prstGeom>
            <a:grp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5" tIns="35715" rIns="35715" bIns="35715" anchor="ctr">
              <a:spAutoFit/>
            </a:bodyPr>
            <a:lstStyle/>
            <a:p>
              <a:pPr marL="285750" indent="-285750" defTabSz="321440" fontAlgn="auto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-"/>
                <a:tabLst>
                  <a:tab pos="98218" algn="l"/>
                  <a:tab pos="321440" algn="l"/>
                </a:tabLst>
                <a:defRPr sz="2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GB" sz="2000" b="1" kern="0" dirty="0" smtClean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Vespa high-level technical design</a:t>
              </a:r>
            </a:p>
            <a:p>
              <a:pPr marL="285750" indent="-285750" defTabSz="321440" fontAlgn="auto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-"/>
                <a:tabLst>
                  <a:tab pos="98218" algn="l"/>
                  <a:tab pos="321440" algn="l"/>
                </a:tabLst>
                <a:defRPr sz="2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GB" sz="2000" b="1" kern="0" dirty="0" smtClean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Draft </a:t>
              </a:r>
              <a:r>
                <a:rPr lang="en-GB" sz="2000" b="1" kern="0" dirty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p</a:t>
              </a:r>
              <a:r>
                <a:rPr lang="en-GB" sz="2000" b="1" kern="0" dirty="0" smtClean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roject timeline</a:t>
              </a:r>
            </a:p>
          </p:txBody>
        </p:sp>
      </p:grpSp>
      <p:sp>
        <p:nvSpPr>
          <p:cNvPr id="16" name="Shape 130"/>
          <p:cNvSpPr txBox="1">
            <a:spLocks/>
          </p:cNvSpPr>
          <p:nvPr/>
        </p:nvSpPr>
        <p:spPr bwMode="auto">
          <a:xfrm>
            <a:off x="0" y="410142"/>
            <a:ext cx="9144000" cy="7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sz="2800" b="1">
                <a:solidFill>
                  <a:srgbClr val="002060"/>
                </a:solidFill>
                <a:latin typeface="Helvetica Light"/>
                <a:ea typeface="+mj-ea"/>
              </a:defRPr>
            </a:lvl1pPr>
            <a:lvl2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dirty="0" smtClean="0"/>
              <a:t>VESPA instrument Scope Setting</a:t>
            </a:r>
            <a:endParaRPr lang="en-GB" dirty="0"/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406721" y="1380467"/>
            <a:ext cx="5897823" cy="50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Lorenzo Di Fresco           </a:t>
            </a:r>
          </a:p>
          <a:p>
            <a:pPr marL="0" indent="0" algn="ctr">
              <a:buFontTx/>
              <a:buNone/>
            </a:pPr>
            <a:r>
              <a:rPr lang="en-US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VESPA Lead Engineer (University of Milano Bicocca – ISIS Design Division)</a:t>
            </a:r>
          </a:p>
        </p:txBody>
      </p:sp>
      <p:sp>
        <p:nvSpPr>
          <p:cNvPr id="13" name="Shape 130"/>
          <p:cNvSpPr>
            <a:spLocks noGrp="1"/>
          </p:cNvSpPr>
          <p:nvPr>
            <p:ph type="title"/>
          </p:nvPr>
        </p:nvSpPr>
        <p:spPr>
          <a:xfrm>
            <a:off x="251460" y="2214225"/>
            <a:ext cx="1706880" cy="5643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z="2400" b="1" dirty="0" smtClean="0">
                <a:latin typeface="Helvetica"/>
                <a:ea typeface="Helvetica"/>
                <a:cs typeface="Helvetica"/>
                <a:sym typeface="Helvetica"/>
              </a:rPr>
              <a:t>Contents:</a:t>
            </a:r>
            <a:r>
              <a:rPr lang="en-GB" sz="2400" b="1" cap="all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sz="2400" b="1" cap="all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3" descr="V:\LRNZworks\VESPA 2016\x Division Meeting\logocn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2" b="27120"/>
          <a:stretch/>
        </p:blipFill>
        <p:spPr bwMode="auto">
          <a:xfrm>
            <a:off x="0" y="6031598"/>
            <a:ext cx="2199388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:\LRNZworks\VESPA 2016\x Division Meeting\ess_logo_frugal_blue_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49" y="6065766"/>
            <a:ext cx="1231574" cy="6626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1143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7074" y="330845"/>
            <a:ext cx="6723874" cy="5232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kern="1200" dirty="0">
                <a:solidFill>
                  <a:srgbClr val="FF0000"/>
                </a:solidFill>
                <a:latin typeface="Calibri" pitchFamily="34" charset="0"/>
                <a:ea typeface="+mn-ea"/>
                <a:cs typeface="Arial" pitchFamily="34" charset="0"/>
              </a:rPr>
              <a:t>VESPA Timeline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32990" y="3350945"/>
            <a:ext cx="7224291" cy="2041399"/>
            <a:chOff x="1632989" y="3529172"/>
            <a:chExt cx="6227444" cy="2041399"/>
          </a:xfrm>
        </p:grpSpPr>
        <p:sp>
          <p:nvSpPr>
            <p:cNvPr id="9" name="Rectangle 8"/>
            <p:cNvSpPr/>
            <p:nvPr/>
          </p:nvSpPr>
          <p:spPr bwMode="auto">
            <a:xfrm>
              <a:off x="6985460" y="5186148"/>
              <a:ext cx="874973" cy="384423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632989" y="3529172"/>
              <a:ext cx="5506541" cy="2041196"/>
              <a:chOff x="1668624" y="3788451"/>
              <a:chExt cx="5506541" cy="204119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68624" y="4941168"/>
                <a:ext cx="5040560" cy="384423"/>
                <a:chOff x="1259632" y="4581128"/>
                <a:chExt cx="5040560" cy="384423"/>
              </a:xfrm>
            </p:grpSpPr>
            <p:sp>
              <p:nvSpPr>
                <p:cNvPr id="6" name="Rectangle 5"/>
                <p:cNvSpPr/>
                <p:nvPr/>
              </p:nvSpPr>
              <p:spPr bwMode="auto">
                <a:xfrm>
                  <a:off x="1259632" y="4581128"/>
                  <a:ext cx="5040560" cy="384423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509936" y="4581128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IMAT mid 2009-sept 2015</a:t>
                  </a:r>
                  <a:endParaRPr lang="en-GB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692660" y="3788451"/>
                <a:ext cx="4219128" cy="384423"/>
                <a:chOff x="1259632" y="4581128"/>
                <a:chExt cx="5040560" cy="384423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11" name="Rectangle 10"/>
                <p:cNvSpPr/>
                <p:nvPr/>
              </p:nvSpPr>
              <p:spPr bwMode="auto">
                <a:xfrm>
                  <a:off x="1259632" y="4581128"/>
                  <a:ext cx="5040560" cy="38442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568685" y="4596219"/>
                  <a:ext cx="4387398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Larmor mid 2009-Mar 2014</a:t>
                  </a:r>
                  <a:endParaRPr lang="en-GB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668624" y="5445224"/>
                <a:ext cx="5506541" cy="384423"/>
                <a:chOff x="1259632" y="4581128"/>
                <a:chExt cx="5040560" cy="384423"/>
              </a:xfrm>
            </p:grpSpPr>
            <p:sp>
              <p:nvSpPr>
                <p:cNvPr id="14" name="Rectangle 13"/>
                <p:cNvSpPr/>
                <p:nvPr/>
              </p:nvSpPr>
              <p:spPr bwMode="auto">
                <a:xfrm>
                  <a:off x="1259632" y="4581128"/>
                  <a:ext cx="5040560" cy="384423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509936" y="4581128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Zoom mid 2009-Dec 2016</a:t>
                  </a:r>
                  <a:endParaRPr lang="en-GB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680744" y="4350013"/>
                <a:ext cx="4413473" cy="384423"/>
                <a:chOff x="25099" y="7446357"/>
                <a:chExt cx="5040560" cy="384423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19" name="Rectangle 18"/>
                <p:cNvSpPr/>
                <p:nvPr/>
              </p:nvSpPr>
              <p:spPr bwMode="auto">
                <a:xfrm>
                  <a:off x="25099" y="7446357"/>
                  <a:ext cx="5040560" cy="38442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34152" y="7461448"/>
                  <a:ext cx="4387398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err="1" smtClean="0"/>
                    <a:t>ChipIR</a:t>
                  </a:r>
                  <a:r>
                    <a:rPr lang="en-GB" dirty="0" smtClean="0"/>
                    <a:t> mid 2009-May 2014</a:t>
                  </a:r>
                  <a:endParaRPr lang="en-GB" dirty="0"/>
                </a:p>
              </p:txBody>
            </p:sp>
          </p:grpSp>
        </p:grpSp>
      </p:grp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8" y="2206815"/>
            <a:ext cx="8895398" cy="5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85494" y="1318593"/>
            <a:ext cx="8111491" cy="1826468"/>
            <a:chOff x="-20955" y="0"/>
            <a:chExt cx="8111491" cy="1826468"/>
          </a:xfrm>
        </p:grpSpPr>
        <p:sp>
          <p:nvSpPr>
            <p:cNvPr id="41" name="TextBox 1"/>
            <p:cNvSpPr txBox="1"/>
            <p:nvPr/>
          </p:nvSpPr>
          <p:spPr>
            <a:xfrm>
              <a:off x="47625" y="408292"/>
              <a:ext cx="1057275" cy="229221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n-GB" sz="100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Phase 1</a:t>
              </a:r>
            </a:p>
          </p:txBody>
        </p:sp>
        <p:sp>
          <p:nvSpPr>
            <p:cNvPr id="42" name="TextBox 2"/>
            <p:cNvSpPr txBox="1"/>
            <p:nvPr/>
          </p:nvSpPr>
          <p:spPr>
            <a:xfrm>
              <a:off x="1190625" y="0"/>
              <a:ext cx="1057275" cy="417156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Pre detail</a:t>
              </a:r>
            </a:p>
            <a:p>
              <a:pPr algn="ctr"/>
              <a:r>
                <a:rPr lang="en-GB" sz="1100" dirty="0"/>
                <a:t>phase</a:t>
              </a:r>
            </a:p>
          </p:txBody>
        </p:sp>
        <p:sp>
          <p:nvSpPr>
            <p:cNvPr id="43" name="TextBox 3"/>
            <p:cNvSpPr txBox="1"/>
            <p:nvPr/>
          </p:nvSpPr>
          <p:spPr>
            <a:xfrm>
              <a:off x="933450" y="1581538"/>
              <a:ext cx="1057275" cy="244930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/>
                <a:t>Toll </a:t>
              </a:r>
              <a:r>
                <a:rPr lang="en-GB" sz="1000"/>
                <a:t>gate</a:t>
              </a:r>
              <a:r>
                <a:rPr lang="en-GB" sz="1100"/>
                <a:t> II</a:t>
              </a:r>
            </a:p>
          </p:txBody>
        </p:sp>
        <p:sp>
          <p:nvSpPr>
            <p:cNvPr id="44" name="TextBox 4"/>
            <p:cNvSpPr txBox="1"/>
            <p:nvPr/>
          </p:nvSpPr>
          <p:spPr>
            <a:xfrm>
              <a:off x="2552700" y="417817"/>
              <a:ext cx="1485899" cy="229221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/>
                <a:t>Detailed</a:t>
              </a:r>
              <a:r>
                <a:rPr lang="en-GB" sz="1000" baseline="0"/>
                <a:t> </a:t>
              </a:r>
              <a:r>
                <a:rPr lang="en-GB" sz="1000"/>
                <a:t>Design</a:t>
              </a:r>
            </a:p>
          </p:txBody>
        </p:sp>
        <p:sp>
          <p:nvSpPr>
            <p:cNvPr id="45" name="TextBox 5"/>
            <p:cNvSpPr txBox="1"/>
            <p:nvPr/>
          </p:nvSpPr>
          <p:spPr>
            <a:xfrm>
              <a:off x="4613911" y="263359"/>
              <a:ext cx="1028700" cy="385738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/>
                <a:t>Procurement</a:t>
              </a:r>
            </a:p>
            <a:p>
              <a:pPr algn="ctr"/>
              <a:r>
                <a:rPr lang="en-GB" sz="1000"/>
                <a:t>Construction</a:t>
              </a:r>
            </a:p>
          </p:txBody>
        </p:sp>
        <p:sp>
          <p:nvSpPr>
            <p:cNvPr id="46" name="TextBox 6"/>
            <p:cNvSpPr txBox="1"/>
            <p:nvPr/>
          </p:nvSpPr>
          <p:spPr>
            <a:xfrm>
              <a:off x="5869306" y="398767"/>
              <a:ext cx="1028700" cy="229221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/>
                <a:t>Build</a:t>
              </a:r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7061836" y="402577"/>
              <a:ext cx="1028700" cy="229221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/>
                <a:t>Commissioning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-20955" y="677208"/>
              <a:ext cx="1303020" cy="140970"/>
            </a:xfrm>
            <a:prstGeom prst="rightArrow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1299210" y="667683"/>
              <a:ext cx="619126" cy="152400"/>
            </a:xfrm>
            <a:prstGeom prst="rightArrow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>
                <a:solidFill>
                  <a:srgbClr val="C00000"/>
                </a:solidFill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1945006" y="677208"/>
              <a:ext cx="2542466" cy="140969"/>
            </a:xfrm>
            <a:prstGeom prst="rightArrow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endParaRPr lang="en-GB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4501515" y="669588"/>
              <a:ext cx="1304925" cy="152400"/>
            </a:xfrm>
            <a:prstGeom prst="rightArrow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>
                <a:solidFill>
                  <a:srgbClr val="C00000"/>
                </a:solidFill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5833111" y="669588"/>
              <a:ext cx="1229920" cy="142874"/>
            </a:xfrm>
            <a:prstGeom prst="rightArrow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endParaRPr lang="en-GB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466850" y="884853"/>
              <a:ext cx="1" cy="7048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724025" y="418128"/>
              <a:ext cx="2" cy="295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ight Arrow 54"/>
            <p:cNvSpPr/>
            <p:nvPr/>
          </p:nvSpPr>
          <p:spPr>
            <a:xfrm>
              <a:off x="7088505" y="661968"/>
              <a:ext cx="708661" cy="150495"/>
            </a:xfrm>
            <a:prstGeom prst="rightArrow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>
                <a:solidFill>
                  <a:srgbClr val="C00000"/>
                </a:solidFill>
              </a:endParaRPr>
            </a:p>
          </p:txBody>
        </p:sp>
      </p:grpSp>
      <p:pic>
        <p:nvPicPr>
          <p:cNvPr id="35" name="Picture 3" descr="V:\LRNZworks\VESPA 2016\x Division Meeting\logocn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2" b="27120"/>
          <a:stretch/>
        </p:blipFill>
        <p:spPr bwMode="auto">
          <a:xfrm>
            <a:off x="0" y="6031598"/>
            <a:ext cx="2199388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V:\LRNZworks\VESPA 2016\x Division Meeting\ess_logo_frugal_blue_cmy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49" y="6065766"/>
            <a:ext cx="1231574" cy="6626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1585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8" y="2206815"/>
            <a:ext cx="8895398" cy="5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206449" y="1318593"/>
            <a:ext cx="8448676" cy="1826468"/>
            <a:chOff x="0" y="0"/>
            <a:chExt cx="8448676" cy="1826468"/>
          </a:xfrm>
        </p:grpSpPr>
        <p:sp>
          <p:nvSpPr>
            <p:cNvPr id="41" name="TextBox 1"/>
            <p:cNvSpPr txBox="1"/>
            <p:nvPr/>
          </p:nvSpPr>
          <p:spPr>
            <a:xfrm>
              <a:off x="47625" y="408292"/>
              <a:ext cx="1057275" cy="229221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n-GB" sz="100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Phase 1</a:t>
              </a:r>
            </a:p>
          </p:txBody>
        </p:sp>
        <p:sp>
          <p:nvSpPr>
            <p:cNvPr id="42" name="TextBox 2"/>
            <p:cNvSpPr txBox="1"/>
            <p:nvPr/>
          </p:nvSpPr>
          <p:spPr>
            <a:xfrm>
              <a:off x="1190625" y="0"/>
              <a:ext cx="1057275" cy="417156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Pre detail</a:t>
              </a:r>
            </a:p>
            <a:p>
              <a:pPr algn="ctr"/>
              <a:r>
                <a:rPr lang="en-GB" sz="1100" dirty="0"/>
                <a:t>phase</a:t>
              </a:r>
            </a:p>
          </p:txBody>
        </p:sp>
        <p:sp>
          <p:nvSpPr>
            <p:cNvPr id="43" name="TextBox 3"/>
            <p:cNvSpPr txBox="1"/>
            <p:nvPr/>
          </p:nvSpPr>
          <p:spPr>
            <a:xfrm>
              <a:off x="933450" y="1581538"/>
              <a:ext cx="1057275" cy="244930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/>
                <a:t>Toll </a:t>
              </a:r>
              <a:r>
                <a:rPr lang="en-GB" sz="1000"/>
                <a:t>gate</a:t>
              </a:r>
              <a:r>
                <a:rPr lang="en-GB" sz="1100"/>
                <a:t> II</a:t>
              </a:r>
            </a:p>
          </p:txBody>
        </p:sp>
        <p:sp>
          <p:nvSpPr>
            <p:cNvPr id="44" name="TextBox 4"/>
            <p:cNvSpPr txBox="1"/>
            <p:nvPr/>
          </p:nvSpPr>
          <p:spPr>
            <a:xfrm>
              <a:off x="2552700" y="417817"/>
              <a:ext cx="1485899" cy="229221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/>
                <a:t>Detailed</a:t>
              </a:r>
              <a:r>
                <a:rPr lang="en-GB" sz="1000" baseline="0"/>
                <a:t> </a:t>
              </a:r>
              <a:r>
                <a:rPr lang="en-GB" sz="1000"/>
                <a:t>Design</a:t>
              </a:r>
            </a:p>
          </p:txBody>
        </p:sp>
        <p:sp>
          <p:nvSpPr>
            <p:cNvPr id="45" name="TextBox 5"/>
            <p:cNvSpPr txBox="1"/>
            <p:nvPr/>
          </p:nvSpPr>
          <p:spPr>
            <a:xfrm>
              <a:off x="4895851" y="263359"/>
              <a:ext cx="1028700" cy="385738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/>
                <a:t>Procurement</a:t>
              </a:r>
            </a:p>
            <a:p>
              <a:pPr algn="ctr"/>
              <a:r>
                <a:rPr lang="en-GB" sz="1000"/>
                <a:t>Construction</a:t>
              </a:r>
            </a:p>
          </p:txBody>
        </p:sp>
        <p:sp>
          <p:nvSpPr>
            <p:cNvPr id="46" name="TextBox 6"/>
            <p:cNvSpPr txBox="1"/>
            <p:nvPr/>
          </p:nvSpPr>
          <p:spPr>
            <a:xfrm>
              <a:off x="6257926" y="398767"/>
              <a:ext cx="1028700" cy="229221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/>
                <a:t>Build</a:t>
              </a:r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7419976" y="417817"/>
              <a:ext cx="1028700" cy="229221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/>
                <a:t>Commissioning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0" y="665778"/>
              <a:ext cx="1381125" cy="152400"/>
            </a:xfrm>
            <a:prstGeom prst="rightArrow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1428750" y="675303"/>
              <a:ext cx="619126" cy="152400"/>
            </a:xfrm>
            <a:prstGeom prst="rightArrow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>
                <a:solidFill>
                  <a:srgbClr val="C00000"/>
                </a:solidFill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2105025" y="675302"/>
              <a:ext cx="2600325" cy="142875"/>
            </a:xfrm>
            <a:prstGeom prst="rightArrow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endParaRPr lang="en-GB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4791075" y="684828"/>
              <a:ext cx="1304925" cy="152400"/>
            </a:xfrm>
            <a:prstGeom prst="rightArrow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>
                <a:solidFill>
                  <a:srgbClr val="C00000"/>
                </a:solidFill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6153151" y="675303"/>
              <a:ext cx="1304924" cy="152399"/>
            </a:xfrm>
            <a:prstGeom prst="rightArrow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endParaRPr lang="en-GB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466850" y="884853"/>
              <a:ext cx="1" cy="7048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724025" y="418128"/>
              <a:ext cx="2" cy="295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ight Arrow 54"/>
            <p:cNvSpPr/>
            <p:nvPr/>
          </p:nvSpPr>
          <p:spPr>
            <a:xfrm>
              <a:off x="7515225" y="665778"/>
              <a:ext cx="762000" cy="161925"/>
            </a:xfrm>
            <a:prstGeom prst="rightArrow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>
                <a:solidFill>
                  <a:srgbClr val="C00000"/>
                </a:solidFill>
              </a:endParaRPr>
            </a:p>
          </p:txBody>
        </p:sp>
      </p:grpSp>
      <p:sp>
        <p:nvSpPr>
          <p:cNvPr id="35" name="Text Placeholder 5"/>
          <p:cNvSpPr txBox="1">
            <a:spLocks/>
          </p:cNvSpPr>
          <p:nvPr/>
        </p:nvSpPr>
        <p:spPr bwMode="auto">
          <a:xfrm>
            <a:off x="158051" y="3332718"/>
            <a:ext cx="4269170" cy="269612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/>
              <a:t>Priority Tasks Year 2017</a:t>
            </a:r>
          </a:p>
          <a:p>
            <a:endParaRPr lang="en-GB" sz="1800" kern="0" dirty="0" smtClean="0"/>
          </a:p>
          <a:p>
            <a:pPr lvl="1"/>
            <a:r>
              <a:rPr lang="en-GB" sz="1800" kern="0" dirty="0" err="1" smtClean="0"/>
              <a:t>Neutronics</a:t>
            </a:r>
            <a:r>
              <a:rPr lang="en-GB" sz="1800" kern="0" dirty="0" smtClean="0"/>
              <a:t> Calculations</a:t>
            </a:r>
          </a:p>
          <a:p>
            <a:pPr lvl="1"/>
            <a:r>
              <a:rPr lang="en-GB" sz="1800" kern="0" dirty="0" smtClean="0"/>
              <a:t>Guide insert design</a:t>
            </a:r>
          </a:p>
          <a:p>
            <a:pPr lvl="1"/>
            <a:r>
              <a:rPr lang="en-GB" sz="1800" kern="0" dirty="0" smtClean="0"/>
              <a:t>Guide Geometry optimisation</a:t>
            </a:r>
          </a:p>
          <a:p>
            <a:pPr lvl="1"/>
            <a:r>
              <a:rPr lang="en-GB" sz="1800" kern="0" dirty="0" smtClean="0"/>
              <a:t>Shielding optimisation</a:t>
            </a:r>
          </a:p>
          <a:p>
            <a:pPr lvl="1"/>
            <a:r>
              <a:rPr lang="en-GB" sz="1800" kern="0" dirty="0" smtClean="0"/>
              <a:t>Detectors alt. solutions </a:t>
            </a:r>
            <a:r>
              <a:rPr lang="en-GB" sz="1800" kern="0" dirty="0" err="1" smtClean="0"/>
              <a:t>eval</a:t>
            </a:r>
            <a:r>
              <a:rPr lang="en-GB" sz="1800" kern="0" dirty="0" smtClean="0"/>
              <a:t>.</a:t>
            </a:r>
          </a:p>
          <a:p>
            <a:endParaRPr lang="en-GB" sz="1800" kern="0" dirty="0" smtClean="0"/>
          </a:p>
        </p:txBody>
      </p:sp>
      <p:sp>
        <p:nvSpPr>
          <p:cNvPr id="2" name="Down Arrow 1"/>
          <p:cNvSpPr/>
          <p:nvPr/>
        </p:nvSpPr>
        <p:spPr>
          <a:xfrm rot="16200000">
            <a:off x="4711420" y="4025127"/>
            <a:ext cx="666751" cy="1143709"/>
          </a:xfrm>
          <a:prstGeom prst="down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>
            <a:stCxn id="38" idx="2"/>
            <a:endCxn id="36" idx="0"/>
          </p:cNvCxnSpPr>
          <p:nvPr/>
        </p:nvCxnSpPr>
        <p:spPr>
          <a:xfrm>
            <a:off x="6326019" y="4562058"/>
            <a:ext cx="0" cy="2651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789051" y="3776653"/>
            <a:ext cx="1065605" cy="1467710"/>
            <a:chOff x="5758571" y="3578533"/>
            <a:chExt cx="1065605" cy="1467710"/>
          </a:xfrm>
        </p:grpSpPr>
        <p:grpSp>
          <p:nvGrpSpPr>
            <p:cNvPr id="3" name="Group 2"/>
            <p:cNvGrpSpPr/>
            <p:nvPr/>
          </p:nvGrpSpPr>
          <p:grpSpPr>
            <a:xfrm>
              <a:off x="5766901" y="4119008"/>
              <a:ext cx="1057275" cy="927235"/>
              <a:chOff x="6150760" y="3415409"/>
              <a:chExt cx="1057275" cy="927235"/>
            </a:xfrm>
          </p:grpSpPr>
          <p:sp>
            <p:nvSpPr>
              <p:cNvPr id="36" name="TextBox 2"/>
              <p:cNvSpPr txBox="1"/>
              <p:nvPr/>
            </p:nvSpPr>
            <p:spPr>
              <a:xfrm>
                <a:off x="6150760" y="3925488"/>
                <a:ext cx="1057275" cy="417156"/>
              </a:xfrm>
              <a:prstGeom prst="rect">
                <a:avLst/>
              </a:prstGeom>
              <a:solidFill>
                <a:schemeClr val="lt1"/>
              </a:solidFill>
              <a:ln w="1270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36000" rIns="0" bIns="3600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100" dirty="0"/>
                  <a:t>Pre detail</a:t>
                </a:r>
              </a:p>
              <a:p>
                <a:pPr algn="ctr"/>
                <a:r>
                  <a:rPr lang="en-GB" sz="1100" dirty="0"/>
                  <a:t>phase</a:t>
                </a:r>
              </a:p>
            </p:txBody>
          </p:sp>
          <p:sp>
            <p:nvSpPr>
              <p:cNvPr id="38" name="TextBox 3"/>
              <p:cNvSpPr txBox="1"/>
              <p:nvPr/>
            </p:nvSpPr>
            <p:spPr>
              <a:xfrm>
                <a:off x="6150760" y="3415409"/>
                <a:ext cx="1057275" cy="244930"/>
              </a:xfrm>
              <a:prstGeom prst="rect">
                <a:avLst/>
              </a:prstGeom>
              <a:solidFill>
                <a:schemeClr val="lt1"/>
              </a:solidFill>
              <a:ln w="1270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36000" rIns="0" bIns="3600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100"/>
                  <a:t>Toll </a:t>
                </a:r>
                <a:r>
                  <a:rPr lang="en-GB" sz="1000"/>
                  <a:t>gate</a:t>
                </a:r>
                <a:r>
                  <a:rPr lang="en-GB" sz="1100"/>
                  <a:t> II</a:t>
                </a:r>
              </a:p>
            </p:txBody>
          </p:sp>
        </p:grpSp>
        <p:pic>
          <p:nvPicPr>
            <p:cNvPr id="22561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571" y="3578533"/>
              <a:ext cx="1057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7728099" y="3784273"/>
            <a:ext cx="1063054" cy="960145"/>
            <a:chOff x="7420620" y="3784273"/>
            <a:chExt cx="1063054" cy="960145"/>
          </a:xfrm>
        </p:grpSpPr>
        <p:sp>
          <p:nvSpPr>
            <p:cNvPr id="37" name="TextBox 4"/>
            <p:cNvSpPr txBox="1"/>
            <p:nvPr/>
          </p:nvSpPr>
          <p:spPr>
            <a:xfrm>
              <a:off x="7421815" y="4363938"/>
              <a:ext cx="1061859" cy="380480"/>
            </a:xfrm>
            <a:prstGeom prst="rect">
              <a:avLst/>
            </a:prstGeom>
            <a:solidFill>
              <a:schemeClr val="lt1"/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36000" rIns="0" bIns="36000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dirty="0"/>
                <a:t>Detailed</a:t>
              </a:r>
              <a:r>
                <a:rPr lang="en-GB" sz="1000" baseline="0" dirty="0"/>
                <a:t> </a:t>
              </a:r>
              <a:endParaRPr lang="en-GB" sz="1000" baseline="0" dirty="0" smtClean="0"/>
            </a:p>
            <a:p>
              <a:pPr algn="ctr"/>
              <a:r>
                <a:rPr lang="en-GB" sz="1000" dirty="0" smtClean="0"/>
                <a:t>Design</a:t>
              </a:r>
              <a:endParaRPr lang="en-GB" sz="1000" dirty="0"/>
            </a:p>
          </p:txBody>
        </p:sp>
        <p:pic>
          <p:nvPicPr>
            <p:cNvPr id="22562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620" y="3784273"/>
              <a:ext cx="1057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3" descr="V:\LRNZworks\VESPA 2016\x Division Meeting\logocnr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2" b="27120"/>
          <a:stretch/>
        </p:blipFill>
        <p:spPr bwMode="auto">
          <a:xfrm>
            <a:off x="0" y="6031598"/>
            <a:ext cx="2199388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:\LRNZworks\VESPA 2016\x Division Meeting\ess_logo_frugal_blue_cmy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49" y="6065766"/>
            <a:ext cx="1231574" cy="6626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Title 3"/>
          <p:cNvSpPr txBox="1">
            <a:spLocks/>
          </p:cNvSpPr>
          <p:nvPr/>
        </p:nvSpPr>
        <p:spPr bwMode="auto">
          <a:xfrm>
            <a:off x="1265010" y="330845"/>
            <a:ext cx="6723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en-GB" sz="2800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Arial" pitchFamily="34" charset="0"/>
              </a:rPr>
              <a:t>VESPA Timeline</a:t>
            </a:r>
            <a:endParaRPr lang="en-GB" sz="2800" kern="1200" dirty="0">
              <a:solidFill>
                <a:srgbClr val="FF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38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607" y="2778598"/>
            <a:ext cx="9037673" cy="2048585"/>
          </a:xfrm>
          <a:prstGeom prst="roundRect">
            <a:avLst/>
          </a:prstGeom>
          <a:noFill/>
          <a:ln w="12700" cap="flat">
            <a:solidFill>
              <a:schemeClr val="accent6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 algn="ctr" defTabSz="410730" fontAlgn="auto" hangingPunct="0">
              <a:spcBef>
                <a:spcPts val="0"/>
              </a:spcBef>
              <a:spcAft>
                <a:spcPts val="0"/>
              </a:spcAft>
            </a:pPr>
            <a:endParaRPr lang="en-GB" sz="17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Shape 130"/>
          <p:cNvSpPr txBox="1">
            <a:spLocks/>
          </p:cNvSpPr>
          <p:nvPr/>
        </p:nvSpPr>
        <p:spPr bwMode="auto">
          <a:xfrm>
            <a:off x="0" y="410142"/>
            <a:ext cx="9144000" cy="7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sz="2800" b="1">
                <a:solidFill>
                  <a:srgbClr val="002060"/>
                </a:solidFill>
                <a:latin typeface="Helvetica Light"/>
                <a:ea typeface="+mj-ea"/>
              </a:defRPr>
            </a:lvl1pPr>
            <a:lvl2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dirty="0" smtClean="0"/>
              <a:t>VESPA instrument Scope Setting</a:t>
            </a:r>
            <a:endParaRPr lang="en-GB" dirty="0"/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406721" y="1380467"/>
            <a:ext cx="5897823" cy="50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Lorenzo Di Fresco           </a:t>
            </a:r>
          </a:p>
          <a:p>
            <a:pPr marL="0" indent="0" algn="ctr">
              <a:buFontTx/>
              <a:buNone/>
            </a:pPr>
            <a:r>
              <a:rPr lang="en-US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VESPA Lead Engineer (University of Milano Bicocca – ISIS Design Division)</a:t>
            </a:r>
          </a:p>
        </p:txBody>
      </p:sp>
      <p:sp>
        <p:nvSpPr>
          <p:cNvPr id="13" name="Shape 130"/>
          <p:cNvSpPr>
            <a:spLocks noGrp="1"/>
          </p:cNvSpPr>
          <p:nvPr>
            <p:ph type="title"/>
          </p:nvPr>
        </p:nvSpPr>
        <p:spPr>
          <a:xfrm>
            <a:off x="2662150" y="2139411"/>
            <a:ext cx="4179224" cy="5643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z="2400" b="1" dirty="0" smtClean="0">
                <a:latin typeface="Helvetica"/>
                <a:ea typeface="Helvetica"/>
                <a:cs typeface="Helvetica"/>
                <a:sym typeface="Helvetica"/>
              </a:rPr>
              <a:t>High Level Design</a:t>
            </a:r>
            <a:endParaRPr lang="en-GB" sz="2400" b="1" cap="all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3" descr="V:\LRNZworks\VESPA 2016\x Division Meeting\logocn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2" b="27120"/>
          <a:stretch/>
        </p:blipFill>
        <p:spPr bwMode="auto">
          <a:xfrm>
            <a:off x="0" y="6031598"/>
            <a:ext cx="2199388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:\LRNZworks\VESPA 2016\x Division Meeting\ess_logo_frugal_blue_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49" y="6065766"/>
            <a:ext cx="1231574" cy="6626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Shape 130"/>
          <p:cNvSpPr txBox="1">
            <a:spLocks/>
          </p:cNvSpPr>
          <p:nvPr/>
        </p:nvSpPr>
        <p:spPr bwMode="auto">
          <a:xfrm>
            <a:off x="691858" y="3412977"/>
            <a:ext cx="7775170" cy="7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sz="2800" b="1">
                <a:solidFill>
                  <a:srgbClr val="002060"/>
                </a:solidFill>
                <a:latin typeface="Helvetica Light"/>
                <a:ea typeface="+mj-ea"/>
              </a:defRPr>
            </a:lvl1pPr>
            <a:lvl2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dirty="0" smtClean="0"/>
              <a:t>Thanks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309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607" y="2778598"/>
            <a:ext cx="9037673" cy="2048585"/>
            <a:chOff x="74431" y="4128919"/>
            <a:chExt cx="9037673" cy="2048585"/>
          </a:xfrm>
          <a:noFill/>
        </p:grpSpPr>
        <p:sp>
          <p:nvSpPr>
            <p:cNvPr id="11" name="Rounded Rectangle 10"/>
            <p:cNvSpPr/>
            <p:nvPr/>
          </p:nvSpPr>
          <p:spPr>
            <a:xfrm>
              <a:off x="74431" y="4128919"/>
              <a:ext cx="9037673" cy="2048585"/>
            </a:xfrm>
            <a:prstGeom prst="roundRect">
              <a:avLst/>
            </a:prstGeom>
            <a:grpFill/>
            <a:ln w="12700" cap="flat">
              <a:solidFill>
                <a:schemeClr val="accent6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5" tIns="35715" rIns="35715" bIns="35715" numCol="1" spcCol="26787" rtlCol="0" anchor="ctr">
              <a:spAutoFit/>
            </a:bodyPr>
            <a:lstStyle/>
            <a:p>
              <a:pPr algn="ctr" defTabSz="41073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GB" sz="17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2" name="Shape 132"/>
            <p:cNvSpPr/>
            <p:nvPr/>
          </p:nvSpPr>
          <p:spPr>
            <a:xfrm>
              <a:off x="198238" y="4281732"/>
              <a:ext cx="8714384" cy="1457122"/>
            </a:xfrm>
            <a:prstGeom prst="rect">
              <a:avLst/>
            </a:prstGeom>
            <a:grpFill/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5" tIns="35715" rIns="35715" bIns="35715" anchor="ctr">
              <a:spAutoFit/>
            </a:bodyPr>
            <a:lstStyle/>
            <a:p>
              <a:pPr marL="285750" indent="-285750" defTabSz="321440" fontAlgn="auto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-"/>
                <a:tabLst>
                  <a:tab pos="98218" algn="l"/>
                  <a:tab pos="321440" algn="l"/>
                </a:tabLst>
                <a:defRPr sz="2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GB" sz="1500" b="1" kern="0" dirty="0" smtClean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VESPA scope OPTIONS Cost </a:t>
              </a:r>
              <a:r>
                <a:rPr lang="en-GB" sz="1500" b="1" kern="0" dirty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breakdown </a:t>
              </a:r>
              <a:r>
                <a:rPr lang="en-GB" sz="1500" b="1" kern="0" dirty="0" smtClean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details</a:t>
              </a:r>
            </a:p>
            <a:p>
              <a:pPr marL="285750" indent="-285750" defTabSz="321440" fontAlgn="auto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-"/>
                <a:tabLst>
                  <a:tab pos="98218" algn="l"/>
                  <a:tab pos="321440" algn="l"/>
                </a:tabLst>
                <a:defRPr sz="2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GB" sz="1500" b="1" kern="0" dirty="0" smtClean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Options summary</a:t>
              </a:r>
            </a:p>
            <a:p>
              <a:pPr marL="285750" indent="-285750" defTabSz="321440" fontAlgn="auto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Char char="-"/>
                <a:tabLst>
                  <a:tab pos="98218" algn="l"/>
                  <a:tab pos="321440" algn="l"/>
                </a:tabLst>
                <a:defRPr sz="2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GB" sz="1500" b="1" kern="0" dirty="0" smtClean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“NO-Equipment” Cost details</a:t>
              </a:r>
              <a:endParaRPr lang="en-GB" sz="1500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sp>
        <p:nvSpPr>
          <p:cNvPr id="16" name="Shape 130"/>
          <p:cNvSpPr txBox="1">
            <a:spLocks/>
          </p:cNvSpPr>
          <p:nvPr/>
        </p:nvSpPr>
        <p:spPr bwMode="auto">
          <a:xfrm>
            <a:off x="0" y="410142"/>
            <a:ext cx="9144000" cy="7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sz="2800" b="1">
                <a:solidFill>
                  <a:srgbClr val="002060"/>
                </a:solidFill>
                <a:latin typeface="Helvetica Light"/>
                <a:ea typeface="+mj-ea"/>
              </a:defRPr>
            </a:lvl1pPr>
            <a:lvl2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dirty="0" smtClean="0"/>
              <a:t>VESPA instrument Scope Setting</a:t>
            </a:r>
            <a:endParaRPr lang="en-GB" dirty="0"/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406721" y="1380467"/>
            <a:ext cx="5897823" cy="50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Lorenzo Di Fresco           </a:t>
            </a:r>
          </a:p>
          <a:p>
            <a:pPr marL="0" indent="0" algn="ctr">
              <a:buFontTx/>
              <a:buNone/>
            </a:pPr>
            <a:r>
              <a:rPr lang="en-US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VESPA Lead Engineer (University of Milano Bicocca – ISIS Design Division)</a:t>
            </a:r>
          </a:p>
        </p:txBody>
      </p:sp>
      <p:sp>
        <p:nvSpPr>
          <p:cNvPr id="13" name="Shape 130"/>
          <p:cNvSpPr>
            <a:spLocks noGrp="1"/>
          </p:cNvSpPr>
          <p:nvPr>
            <p:ph type="title"/>
          </p:nvPr>
        </p:nvSpPr>
        <p:spPr>
          <a:xfrm>
            <a:off x="251460" y="2214225"/>
            <a:ext cx="1706880" cy="5643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z="2400" b="1" dirty="0" smtClean="0">
                <a:latin typeface="Helvetica"/>
                <a:ea typeface="Helvetica"/>
                <a:cs typeface="Helvetica"/>
                <a:sym typeface="Helvetica"/>
              </a:rPr>
              <a:t>Contents:</a:t>
            </a:r>
            <a:r>
              <a:rPr lang="en-GB" sz="2400" b="1" cap="all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sz="2400" b="1" cap="all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3" descr="V:\LRNZworks\VESPA 2016\x Division Meeting\logocn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2" b="27120"/>
          <a:stretch/>
        </p:blipFill>
        <p:spPr bwMode="auto">
          <a:xfrm>
            <a:off x="0" y="6031598"/>
            <a:ext cx="2199388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:\LRNZworks\VESPA 2016\x Division Meeting\ess_logo_frugal_blue_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49" y="6065766"/>
            <a:ext cx="1231574" cy="6626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38538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6" y="51480"/>
            <a:ext cx="9144000" cy="791369"/>
          </a:xfrm>
        </p:spPr>
        <p:txBody>
          <a:bodyPr/>
          <a:lstStyle/>
          <a:p>
            <a:r>
              <a:rPr lang="en-GB" dirty="0" smtClean="0"/>
              <a:t>Scope </a:t>
            </a:r>
            <a:r>
              <a:rPr lang="en-GB" dirty="0"/>
              <a:t>S</a:t>
            </a:r>
            <a:r>
              <a:rPr lang="en-GB" dirty="0" smtClean="0"/>
              <a:t>etting Data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2362" y="976452"/>
            <a:ext cx="8075004" cy="4391819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dirty="0" smtClean="0"/>
              <a:t>Used </a:t>
            </a:r>
            <a:r>
              <a:rPr lang="en-GB" sz="2400" dirty="0"/>
              <a:t>data from </a:t>
            </a:r>
            <a:r>
              <a:rPr lang="en-GB" sz="2400" dirty="0" smtClean="0"/>
              <a:t>ISIS instrument recent upgrade:</a:t>
            </a:r>
          </a:p>
          <a:p>
            <a:pPr lvl="1" algn="just"/>
            <a:r>
              <a:rPr lang="en-GB" sz="2400" dirty="0" smtClean="0"/>
              <a:t>TOSCA</a:t>
            </a:r>
            <a:endParaRPr lang="en-GB" sz="2400" dirty="0"/>
          </a:p>
          <a:p>
            <a:pPr lvl="1" algn="just"/>
            <a:r>
              <a:rPr lang="en-GB" sz="2400" dirty="0" smtClean="0"/>
              <a:t>OSIRIS</a:t>
            </a:r>
            <a:endParaRPr lang="en-GB" sz="2400" dirty="0"/>
          </a:p>
          <a:p>
            <a:pPr algn="just"/>
            <a:r>
              <a:rPr lang="en-GB" sz="2400" dirty="0" smtClean="0"/>
              <a:t> </a:t>
            </a:r>
            <a:r>
              <a:rPr lang="en-GB" sz="2400" dirty="0"/>
              <a:t>Used data from ISIS phase II Instruments</a:t>
            </a:r>
          </a:p>
          <a:p>
            <a:pPr lvl="1" algn="just"/>
            <a:r>
              <a:rPr lang="en-GB" sz="2400" dirty="0" err="1"/>
              <a:t>Larmor</a:t>
            </a:r>
            <a:endParaRPr lang="en-GB" sz="2400" dirty="0"/>
          </a:p>
          <a:p>
            <a:pPr lvl="1" algn="just"/>
            <a:r>
              <a:rPr lang="en-GB" sz="2400" dirty="0"/>
              <a:t>IMAT</a:t>
            </a:r>
          </a:p>
          <a:p>
            <a:pPr lvl="1" algn="just"/>
            <a:r>
              <a:rPr lang="en-GB" sz="2400" dirty="0" err="1"/>
              <a:t>ChipIR</a:t>
            </a:r>
            <a:r>
              <a:rPr lang="en-GB" sz="2400" dirty="0"/>
              <a:t> </a:t>
            </a:r>
          </a:p>
          <a:p>
            <a:pPr lvl="1" algn="just"/>
            <a:r>
              <a:rPr lang="en-GB" sz="2400" dirty="0"/>
              <a:t>Zoom</a:t>
            </a:r>
          </a:p>
          <a:p>
            <a:pPr algn="just"/>
            <a:r>
              <a:rPr lang="en-GB" sz="2400" dirty="0"/>
              <a:t>Used ESS Estimates where “required to”</a:t>
            </a:r>
          </a:p>
          <a:p>
            <a:pPr lvl="0" algn="just" eaLnBrk="1" hangingPunct="1"/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Estimated additional cost for the “In Kind” element 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endParaRPr lang="en-GB" sz="2400" dirty="0"/>
          </a:p>
        </p:txBody>
      </p:sp>
      <p:pic>
        <p:nvPicPr>
          <p:cNvPr id="5" name="Picture 3" descr="V:\LRNZworks\VESPA 2016\x Division Meeting\logocn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2" b="27120"/>
          <a:stretch/>
        </p:blipFill>
        <p:spPr bwMode="auto">
          <a:xfrm>
            <a:off x="0" y="6031598"/>
            <a:ext cx="2199388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:\LRNZworks\VESPA 2016\x Division Meeting\ess_logo_frugal_blue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49" y="6065766"/>
            <a:ext cx="1231574" cy="66269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" name="Group 2"/>
          <p:cNvGrpSpPr/>
          <p:nvPr/>
        </p:nvGrpSpPr>
        <p:grpSpPr>
          <a:xfrm>
            <a:off x="662940" y="5333713"/>
            <a:ext cx="5022566" cy="584775"/>
            <a:chOff x="662940" y="5333713"/>
            <a:chExt cx="5022566" cy="584775"/>
          </a:xfrm>
        </p:grpSpPr>
        <p:grpSp>
          <p:nvGrpSpPr>
            <p:cNvPr id="2" name="Group 1"/>
            <p:cNvGrpSpPr/>
            <p:nvPr/>
          </p:nvGrpSpPr>
          <p:grpSpPr>
            <a:xfrm>
              <a:off x="662940" y="5448390"/>
              <a:ext cx="5022566" cy="371247"/>
              <a:chOff x="1005840" y="1139616"/>
              <a:chExt cx="5022566" cy="371247"/>
            </a:xfrm>
          </p:grpSpPr>
          <p:sp>
            <p:nvSpPr>
              <p:cNvPr id="8" name="Title 1"/>
              <p:cNvSpPr txBox="1">
                <a:spLocks noChangeAspect="1"/>
              </p:cNvSpPr>
              <p:nvPr/>
            </p:nvSpPr>
            <p:spPr bwMode="auto">
              <a:xfrm>
                <a:off x="1005840" y="1141531"/>
                <a:ext cx="2511283" cy="3693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400" dirty="0" smtClean="0">
                    <a:solidFill>
                      <a:prstClr val="white"/>
                    </a:solidFill>
                  </a:rPr>
                  <a:t>Comparative</a:t>
                </a:r>
                <a:endParaRPr lang="en-GB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itle 1"/>
              <p:cNvSpPr txBox="1">
                <a:spLocks noChangeAspect="1"/>
              </p:cNvSpPr>
              <p:nvPr/>
            </p:nvSpPr>
            <p:spPr bwMode="auto">
              <a:xfrm>
                <a:off x="3517123" y="1139616"/>
                <a:ext cx="2511283" cy="369332"/>
              </a:xfrm>
              <a:prstGeom prst="rect">
                <a:avLst/>
              </a:prstGeom>
              <a:solidFill>
                <a:srgbClr val="B2DE82"/>
              </a:solidFill>
              <a:ln>
                <a:noFill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400" dirty="0" smtClean="0">
                    <a:solidFill>
                      <a:prstClr val="white"/>
                    </a:solidFill>
                  </a:rPr>
                  <a:t>Bottom-up</a:t>
                </a:r>
                <a:endParaRPr lang="en-GB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916576" y="5333713"/>
              <a:ext cx="5048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</a:rPr>
                <a:t>+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9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248950"/>
            <a:ext cx="6652260" cy="584775"/>
          </a:xfr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VESPA Option 1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0" y="1026670"/>
            <a:ext cx="9525000" cy="2532221"/>
            <a:chOff x="-381000" y="1139026"/>
            <a:chExt cx="9525000" cy="2532221"/>
          </a:xfrm>
        </p:grpSpPr>
        <p:sp>
          <p:nvSpPr>
            <p:cNvPr id="5" name="TextBox 4"/>
            <p:cNvSpPr txBox="1"/>
            <p:nvPr/>
          </p:nvSpPr>
          <p:spPr>
            <a:xfrm>
              <a:off x="-93954" y="1552636"/>
              <a:ext cx="815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prstClr val="black"/>
                  </a:solidFill>
                </a:rPr>
                <a:t>moderator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14800" y="1524000"/>
              <a:ext cx="20942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7030A0"/>
                  </a:solidFill>
                </a:rPr>
                <a:t>Elliptical mirror guide m=4</a:t>
              </a:r>
              <a:endParaRPr lang="en-GB" sz="1050" dirty="0">
                <a:solidFill>
                  <a:srgbClr val="7030A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381000" y="1139026"/>
              <a:ext cx="9525000" cy="2532221"/>
              <a:chOff x="-381000" y="1143000"/>
              <a:chExt cx="9525000" cy="253222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458200" y="274320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prstClr val="black"/>
                    </a:solidFill>
                  </a:rPr>
                  <a:t>sample</a:t>
                </a:r>
                <a:endParaRPr lang="en-GB" sz="12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-381000" y="1143000"/>
                <a:ext cx="9525000" cy="2532221"/>
                <a:chOff x="-381000" y="1143000"/>
                <a:chExt cx="9525000" cy="253222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8458200" y="3286477"/>
                  <a:ext cx="6858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dirty="0" smtClean="0">
                      <a:solidFill>
                        <a:prstClr val="black"/>
                      </a:solidFill>
                    </a:rPr>
                    <a:t>59.0 m</a:t>
                  </a:r>
                  <a:endParaRPr lang="en-GB" sz="10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-381000" y="1143000"/>
                  <a:ext cx="9431046" cy="2532221"/>
                  <a:chOff x="-381000" y="1143000"/>
                  <a:chExt cx="9431046" cy="2532221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134646" y="1846558"/>
                    <a:ext cx="76200" cy="651825"/>
                  </a:xfrm>
                  <a:prstGeom prst="ellipse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210846" y="1143000"/>
                    <a:ext cx="8839200" cy="2532221"/>
                    <a:chOff x="210846" y="1143000"/>
                    <a:chExt cx="8839200" cy="2532221"/>
                  </a:xfrm>
                </p:grpSpPr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8102963" y="1676400"/>
                      <a:ext cx="475763" cy="2308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defRPr sz="900" b="1"/>
                      </a:lvl1pPr>
                    </a:lstStyle>
                    <a:p>
                      <a:r>
                        <a:rPr lang="en-GB" b="0" dirty="0" smtClean="0">
                          <a:solidFill>
                            <a:prstClr val="black"/>
                          </a:solidFill>
                        </a:rPr>
                        <a:t>Jaws</a:t>
                      </a:r>
                      <a:endParaRPr lang="en-GB" b="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1049047" y="1676400"/>
                      <a:ext cx="8000999" cy="990600"/>
                      <a:chOff x="1049047" y="1676400"/>
                      <a:chExt cx="8000999" cy="990600"/>
                    </a:xfrm>
                  </p:grpSpPr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8516646" y="1676400"/>
                        <a:ext cx="533400" cy="990600"/>
                      </a:xfrm>
                      <a:prstGeom prst="rect">
                        <a:avLst/>
                      </a:prstGeom>
                      <a:noFill/>
                      <a:ln w="4762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67" name="Group 66"/>
                      <p:cNvGrpSpPr/>
                      <p:nvPr/>
                    </p:nvGrpSpPr>
                    <p:grpSpPr>
                      <a:xfrm>
                        <a:off x="1049047" y="1864829"/>
                        <a:ext cx="7924799" cy="609599"/>
                        <a:chOff x="331695" y="457201"/>
                        <a:chExt cx="8278905" cy="609599"/>
                      </a:xfrm>
                    </p:grpSpPr>
                    <p:sp>
                      <p:nvSpPr>
                        <p:cNvPr id="71" name="Arc 70"/>
                        <p:cNvSpPr/>
                        <p:nvPr/>
                      </p:nvSpPr>
                      <p:spPr>
                        <a:xfrm>
                          <a:off x="331695" y="533400"/>
                          <a:ext cx="8278905" cy="533400"/>
                        </a:xfrm>
                        <a:prstGeom prst="arc">
                          <a:avLst>
                            <a:gd name="adj1" fmla="val 10880178"/>
                            <a:gd name="adj2" fmla="val 21515182"/>
                          </a:avLst>
                        </a:prstGeom>
                        <a:ln w="44450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2" name="Arc 71"/>
                        <p:cNvSpPr/>
                        <p:nvPr/>
                      </p:nvSpPr>
                      <p:spPr>
                        <a:xfrm rot="10800000">
                          <a:off x="331695" y="457201"/>
                          <a:ext cx="8278905" cy="533400"/>
                        </a:xfrm>
                        <a:prstGeom prst="arc">
                          <a:avLst>
                            <a:gd name="adj1" fmla="val 10880178"/>
                            <a:gd name="adj2" fmla="val 21515182"/>
                          </a:avLst>
                        </a:prstGeom>
                        <a:ln w="44450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68" name="Group 67"/>
                      <p:cNvGrpSpPr/>
                      <p:nvPr/>
                    </p:nvGrpSpPr>
                    <p:grpSpPr>
                      <a:xfrm>
                        <a:off x="8574580" y="1945640"/>
                        <a:ext cx="122345" cy="457201"/>
                        <a:chOff x="6382584" y="4732148"/>
                        <a:chExt cx="122345" cy="457201"/>
                      </a:xfrm>
                    </p:grpSpPr>
                    <p:sp>
                      <p:nvSpPr>
                        <p:cNvPr id="69" name="Down Arrow 68"/>
                        <p:cNvSpPr/>
                        <p:nvPr/>
                      </p:nvSpPr>
                      <p:spPr>
                        <a:xfrm>
                          <a:off x="6383011" y="4732148"/>
                          <a:ext cx="121918" cy="230400"/>
                        </a:xfrm>
                        <a:prstGeom prst="downArrow">
                          <a:avLst/>
                        </a:prstGeom>
                        <a:solidFill>
                          <a:srgbClr val="00B0F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" name="Up Arrow 69"/>
                        <p:cNvSpPr/>
                        <p:nvPr/>
                      </p:nvSpPr>
                      <p:spPr>
                        <a:xfrm>
                          <a:off x="6382584" y="4960749"/>
                          <a:ext cx="121918" cy="228600"/>
                        </a:xfrm>
                        <a:prstGeom prst="upArrow">
                          <a:avLst/>
                        </a:prstGeom>
                        <a:solidFill>
                          <a:srgbClr val="00B0F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753307" y="2878226"/>
                      <a:ext cx="685800" cy="2308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defRPr sz="900" b="1"/>
                      </a:lvl1pPr>
                    </a:lstStyle>
                    <a:p>
                      <a:r>
                        <a:rPr lang="en-GB" dirty="0" smtClean="0">
                          <a:solidFill>
                            <a:prstClr val="black"/>
                          </a:solidFill>
                        </a:rPr>
                        <a:t>6.8 </a:t>
                      </a:r>
                      <a:r>
                        <a:rPr lang="en-GB" dirty="0">
                          <a:solidFill>
                            <a:prstClr val="black"/>
                          </a:solidFill>
                        </a:rPr>
                        <a:t>m</a:t>
                      </a:r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744246" y="1201579"/>
                      <a:ext cx="475763" cy="2308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defRPr sz="900" b="1"/>
                      </a:lvl1pPr>
                    </a:lstStyle>
                    <a:p>
                      <a:r>
                        <a:rPr lang="en-GB" dirty="0" smtClean="0">
                          <a:solidFill>
                            <a:prstClr val="black"/>
                          </a:solidFill>
                        </a:rPr>
                        <a:t>6.5 </a:t>
                      </a:r>
                      <a:r>
                        <a:rPr lang="en-GB" dirty="0">
                          <a:solidFill>
                            <a:prstClr val="black"/>
                          </a:solidFill>
                        </a:rPr>
                        <a:t>m</a:t>
                      </a:r>
                    </a:p>
                  </p:txBody>
                </p:sp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736077" y="2085322"/>
                      <a:ext cx="555132" cy="138012"/>
                      <a:chOff x="789452" y="5248356"/>
                      <a:chExt cx="791225" cy="168197"/>
                    </a:xfrm>
                  </p:grpSpPr>
                  <p:cxnSp>
                    <p:nvCxnSpPr>
                      <p:cNvPr id="64" name="Straight Connector 63"/>
                      <p:cNvCxnSpPr/>
                      <p:nvPr/>
                    </p:nvCxnSpPr>
                    <p:spPr>
                      <a:xfrm>
                        <a:off x="789452" y="5248356"/>
                        <a:ext cx="757461" cy="33287"/>
                      </a:xfrm>
                      <a:prstGeom prst="line">
                        <a:avLst/>
                      </a:prstGeom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" name="Straight Connector 64"/>
                      <p:cNvCxnSpPr>
                        <a:endCxn id="72" idx="2"/>
                      </p:cNvCxnSpPr>
                      <p:nvPr/>
                    </p:nvCxnSpPr>
                    <p:spPr>
                      <a:xfrm>
                        <a:off x="789452" y="5410200"/>
                        <a:ext cx="791225" cy="6353"/>
                      </a:xfrm>
                      <a:prstGeom prst="line">
                        <a:avLst/>
                      </a:prstGeom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8" name="Straight Connector 27"/>
                    <p:cNvCxnSpPr>
                      <a:stCxn id="18" idx="6"/>
                      <a:endCxn id="32" idx="2"/>
                    </p:cNvCxnSpPr>
                    <p:nvPr/>
                  </p:nvCxnSpPr>
                  <p:spPr>
                    <a:xfrm>
                      <a:off x="210846" y="2172471"/>
                      <a:ext cx="849630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9" name="Group 28"/>
                    <p:cNvGrpSpPr/>
                    <p:nvPr/>
                  </p:nvGrpSpPr>
                  <p:grpSpPr>
                    <a:xfrm>
                      <a:off x="820447" y="1497915"/>
                      <a:ext cx="307623" cy="1321485"/>
                      <a:chOff x="0" y="0"/>
                      <a:chExt cx="447677" cy="1495423"/>
                    </a:xfrm>
                  </p:grpSpPr>
                  <p:grpSp>
                    <p:nvGrpSpPr>
                      <p:cNvPr id="55" name="Group 54"/>
                      <p:cNvGrpSpPr/>
                      <p:nvPr/>
                    </p:nvGrpSpPr>
                    <p:grpSpPr>
                      <a:xfrm>
                        <a:off x="0" y="0"/>
                        <a:ext cx="285751" cy="914399"/>
                        <a:chOff x="0" y="0"/>
                        <a:chExt cx="285751" cy="914399"/>
                      </a:xfrm>
                    </p:grpSpPr>
                    <p:sp>
                      <p:nvSpPr>
                        <p:cNvPr id="62" name="Rectangle 61"/>
                        <p:cNvSpPr/>
                        <p:nvPr/>
                      </p:nvSpPr>
                      <p:spPr>
                        <a:xfrm>
                          <a:off x="161926" y="0"/>
                          <a:ext cx="123825" cy="914399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Rectangle 62"/>
                        <p:cNvSpPr/>
                        <p:nvPr/>
                      </p:nvSpPr>
                      <p:spPr>
                        <a:xfrm flipV="1">
                          <a:off x="0" y="380999"/>
                          <a:ext cx="142875" cy="13335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6" name="Group 55"/>
                      <p:cNvGrpSpPr/>
                      <p:nvPr/>
                    </p:nvGrpSpPr>
                    <p:grpSpPr>
                      <a:xfrm>
                        <a:off x="161926" y="581024"/>
                        <a:ext cx="285751" cy="914399"/>
                        <a:chOff x="161926" y="581024"/>
                        <a:chExt cx="285751" cy="914399"/>
                      </a:xfrm>
                    </p:grpSpPr>
                    <p:sp>
                      <p:nvSpPr>
                        <p:cNvPr id="60" name="Rectangle 59"/>
                        <p:cNvSpPr/>
                        <p:nvPr/>
                      </p:nvSpPr>
                      <p:spPr>
                        <a:xfrm>
                          <a:off x="323852" y="581024"/>
                          <a:ext cx="123825" cy="914399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Rectangle 60"/>
                        <p:cNvSpPr/>
                        <p:nvPr/>
                      </p:nvSpPr>
                      <p:spPr>
                        <a:xfrm flipV="1">
                          <a:off x="161926" y="962023"/>
                          <a:ext cx="142875" cy="13335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7678446" y="1552636"/>
                      <a:ext cx="190501" cy="761999"/>
                      <a:chOff x="2933702" y="962024"/>
                      <a:chExt cx="276225" cy="914399"/>
                    </a:xfrm>
                  </p:grpSpPr>
                  <p:sp>
                    <p:nvSpPr>
                      <p:cNvPr id="53" name="Rectangle 52"/>
                      <p:cNvSpPr/>
                      <p:nvPr/>
                    </p:nvSpPr>
                    <p:spPr>
                      <a:xfrm>
                        <a:off x="3086102" y="962024"/>
                        <a:ext cx="123825" cy="91439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4" name="Rectangle 53"/>
                      <p:cNvSpPr/>
                      <p:nvPr/>
                    </p:nvSpPr>
                    <p:spPr>
                      <a:xfrm flipV="1">
                        <a:off x="2933702" y="1371599"/>
                        <a:ext cx="142875" cy="13335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3030246" y="1529352"/>
                      <a:ext cx="190501" cy="761999"/>
                      <a:chOff x="2609852" y="1028699"/>
                      <a:chExt cx="276225" cy="914399"/>
                    </a:xfrm>
                  </p:grpSpPr>
                  <p:sp>
                    <p:nvSpPr>
                      <p:cNvPr id="51" name="Rectangle 50"/>
                      <p:cNvSpPr/>
                      <p:nvPr/>
                    </p:nvSpPr>
                    <p:spPr>
                      <a:xfrm>
                        <a:off x="2762252" y="1028699"/>
                        <a:ext cx="123825" cy="91439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2" name="Rectangle 51"/>
                      <p:cNvSpPr/>
                      <p:nvPr/>
                    </p:nvSpPr>
                    <p:spPr>
                      <a:xfrm flipV="1">
                        <a:off x="2609852" y="1438274"/>
                        <a:ext cx="142875" cy="13335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8707146" y="2082678"/>
                      <a:ext cx="152400" cy="17958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668046" y="1143000"/>
                      <a:ext cx="121919" cy="20574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55136" y="3429000"/>
                      <a:ext cx="68580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prstClr val="black"/>
                          </a:solidFill>
                        </a:rPr>
                        <a:t>6</a:t>
                      </a:r>
                      <a:r>
                        <a:rPr lang="en-GB" sz="1000" dirty="0">
                          <a:solidFill>
                            <a:prstClr val="black"/>
                          </a:solidFill>
                        </a:rPr>
                        <a:t>.</a:t>
                      </a:r>
                      <a:r>
                        <a:rPr lang="en-GB" sz="1000" dirty="0" smtClean="0">
                          <a:solidFill>
                            <a:prstClr val="black"/>
                          </a:solidFill>
                        </a:rPr>
                        <a:t>0 m</a:t>
                      </a:r>
                      <a:endParaRPr lang="en-GB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cxnSp>
                  <p:nvCxnSpPr>
                    <p:cNvPr id="36" name="Straight Connector 35"/>
                    <p:cNvCxnSpPr>
                      <a:endCxn id="33" idx="3"/>
                    </p:cNvCxnSpPr>
                    <p:nvPr/>
                  </p:nvCxnSpPr>
                  <p:spPr>
                    <a:xfrm flipV="1">
                      <a:off x="789965" y="2171700"/>
                      <a:ext cx="0" cy="12573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1479312" y="1143000"/>
                      <a:ext cx="1169934" cy="2532221"/>
                      <a:chOff x="1573266" y="2133600"/>
                      <a:chExt cx="1169934" cy="2532221"/>
                    </a:xfrm>
                  </p:grpSpPr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1573266" y="2250710"/>
                        <a:ext cx="609601" cy="2308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900" b="1" dirty="0" smtClean="0">
                            <a:solidFill>
                              <a:prstClr val="black"/>
                            </a:solidFill>
                          </a:rPr>
                          <a:t>10 m</a:t>
                        </a:r>
                        <a:endParaRPr lang="en-GB" sz="900" b="1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41" name="Group 40"/>
                      <p:cNvGrpSpPr/>
                      <p:nvPr/>
                    </p:nvGrpSpPr>
                    <p:grpSpPr>
                      <a:xfrm>
                        <a:off x="1828800" y="2514600"/>
                        <a:ext cx="190501" cy="752474"/>
                        <a:chOff x="1752602" y="171449"/>
                        <a:chExt cx="276225" cy="914399"/>
                      </a:xfrm>
                    </p:grpSpPr>
                    <p:sp>
                      <p:nvSpPr>
                        <p:cNvPr id="49" name="Rectangle 48"/>
                        <p:cNvSpPr/>
                        <p:nvPr/>
                      </p:nvSpPr>
                      <p:spPr>
                        <a:xfrm>
                          <a:off x="1905002" y="171449"/>
                          <a:ext cx="123825" cy="914399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0" name="Rectangle 49"/>
                        <p:cNvSpPr/>
                        <p:nvPr/>
                      </p:nvSpPr>
                      <p:spPr>
                        <a:xfrm flipV="1">
                          <a:off x="1752602" y="581024"/>
                          <a:ext cx="142875" cy="13335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2" name="Group 41"/>
                      <p:cNvGrpSpPr/>
                      <p:nvPr/>
                    </p:nvGrpSpPr>
                    <p:grpSpPr>
                      <a:xfrm>
                        <a:off x="1752600" y="2133600"/>
                        <a:ext cx="990600" cy="2532221"/>
                        <a:chOff x="1752600" y="2133600"/>
                        <a:chExt cx="990600" cy="2532221"/>
                      </a:xfrm>
                    </p:grpSpPr>
                    <p:cxnSp>
                      <p:nvCxnSpPr>
                        <p:cNvPr id="43" name="Straight Connector 42"/>
                        <p:cNvCxnSpPr>
                          <a:endCxn id="47" idx="1"/>
                        </p:cNvCxnSpPr>
                        <p:nvPr/>
                      </p:nvCxnSpPr>
                      <p:spPr>
                        <a:xfrm flipV="1">
                          <a:off x="2057400" y="3162300"/>
                          <a:ext cx="0" cy="12573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44" name="Group 43"/>
                        <p:cNvGrpSpPr/>
                        <p:nvPr/>
                      </p:nvGrpSpPr>
                      <p:grpSpPr>
                        <a:xfrm>
                          <a:off x="1752600" y="2133600"/>
                          <a:ext cx="762000" cy="2532221"/>
                          <a:chOff x="1752600" y="2133600"/>
                          <a:chExt cx="762000" cy="2532221"/>
                        </a:xfrm>
                      </p:grpSpPr>
                      <p:sp>
                        <p:nvSpPr>
                          <p:cNvPr id="47" name="Rectangle 46"/>
                          <p:cNvSpPr/>
                          <p:nvPr/>
                        </p:nvSpPr>
                        <p:spPr>
                          <a:xfrm>
                            <a:off x="2057400" y="2133600"/>
                            <a:ext cx="457200" cy="205740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8" name="TextBox 47"/>
                          <p:cNvSpPr txBox="1"/>
                          <p:nvPr/>
                        </p:nvSpPr>
                        <p:spPr>
                          <a:xfrm>
                            <a:off x="1752600" y="4419600"/>
                            <a:ext cx="685800" cy="24622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GB" sz="1000" dirty="0" smtClean="0">
                                <a:solidFill>
                                  <a:prstClr val="black"/>
                                </a:solidFill>
                              </a:rPr>
                              <a:t>11.5 m</a:t>
                            </a:r>
                            <a:endParaRPr lang="en-GB" sz="1000" dirty="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45" name="TextBox 44"/>
                        <p:cNvSpPr txBox="1"/>
                        <p:nvPr/>
                      </p:nvSpPr>
                      <p:spPr>
                        <a:xfrm>
                          <a:off x="2286000" y="4419600"/>
                          <a:ext cx="45720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GB" sz="1000" dirty="0" smtClean="0">
                              <a:solidFill>
                                <a:prstClr val="black"/>
                              </a:solidFill>
                            </a:rPr>
                            <a:t>15 m</a:t>
                          </a:r>
                          <a:endParaRPr lang="en-GB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46" name="Straight Connector 45"/>
                        <p:cNvCxnSpPr>
                          <a:stCxn id="45" idx="0"/>
                          <a:endCxn id="47" idx="3"/>
                        </p:cNvCxnSpPr>
                        <p:nvPr/>
                      </p:nvCxnSpPr>
                      <p:spPr>
                        <a:xfrm flipV="1">
                          <a:off x="2514600" y="3162300"/>
                          <a:ext cx="0" cy="12573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2801646" y="2358526"/>
                      <a:ext cx="68580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prstClr val="black"/>
                          </a:solidFill>
                        </a:rPr>
                        <a:t>19 m</a:t>
                      </a:r>
                      <a:endParaRPr lang="en-GB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7483348" y="2498383"/>
                      <a:ext cx="68580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prstClr val="black"/>
                          </a:solidFill>
                        </a:rPr>
                        <a:t>52 m</a:t>
                      </a:r>
                      <a:endParaRPr lang="en-GB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-381000" y="1949510"/>
                    <a:ext cx="1219200" cy="419100"/>
                    <a:chOff x="3505200" y="4648200"/>
                    <a:chExt cx="1676400" cy="685800"/>
                  </a:xfrm>
                </p:grpSpPr>
                <p:sp>
                  <p:nvSpPr>
                    <p:cNvPr id="21" name="Arc 20"/>
                    <p:cNvSpPr/>
                    <p:nvPr/>
                  </p:nvSpPr>
                  <p:spPr>
                    <a:xfrm>
                      <a:off x="3505200" y="4800600"/>
                      <a:ext cx="1676400" cy="533400"/>
                    </a:xfrm>
                    <a:prstGeom prst="arc">
                      <a:avLst>
                        <a:gd name="adj1" fmla="val 16200000"/>
                        <a:gd name="adj2" fmla="val 20738969"/>
                      </a:avLst>
                    </a:prstGeom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" name="Arc 21"/>
                    <p:cNvSpPr/>
                    <p:nvPr/>
                  </p:nvSpPr>
                  <p:spPr>
                    <a:xfrm>
                      <a:off x="3505200" y="4648200"/>
                      <a:ext cx="1676400" cy="533400"/>
                    </a:xfrm>
                    <a:prstGeom prst="arc">
                      <a:avLst>
                        <a:gd name="adj1" fmla="val 901436"/>
                        <a:gd name="adj2" fmla="val 5647975"/>
                      </a:avLst>
                    </a:prstGeom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76" name="TextBox 75"/>
          <p:cNvSpPr txBox="1"/>
          <p:nvPr/>
        </p:nvSpPr>
        <p:spPr>
          <a:xfrm>
            <a:off x="4124569" y="3218637"/>
            <a:ext cx="337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Secondary spectrometer</a:t>
            </a:r>
            <a:endParaRPr lang="en-GB" sz="2000" dirty="0">
              <a:solidFill>
                <a:srgbClr val="00206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187633" y="3182858"/>
            <a:ext cx="4855711" cy="3537297"/>
            <a:chOff x="2488482" y="1154723"/>
            <a:chExt cx="5190413" cy="3848712"/>
          </a:xfrm>
        </p:grpSpPr>
        <p:grpSp>
          <p:nvGrpSpPr>
            <p:cNvPr id="78" name="Group 77"/>
            <p:cNvGrpSpPr/>
            <p:nvPr/>
          </p:nvGrpSpPr>
          <p:grpSpPr>
            <a:xfrm rot="16200000">
              <a:off x="3159333" y="483872"/>
              <a:ext cx="3848712" cy="5190413"/>
              <a:chOff x="4828194" y="2095500"/>
              <a:chExt cx="3006655" cy="4199809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4828194" y="2095500"/>
                <a:ext cx="3006655" cy="4199809"/>
                <a:chOff x="4876800" y="2095500"/>
                <a:chExt cx="3006655" cy="4199809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4876800" y="2095500"/>
                  <a:ext cx="3006655" cy="3265899"/>
                  <a:chOff x="4876800" y="2173836"/>
                  <a:chExt cx="3006655" cy="3265899"/>
                </a:xfrm>
              </p:grpSpPr>
              <p:sp>
                <p:nvSpPr>
                  <p:cNvPr id="105" name="Rectangle 104"/>
                  <p:cNvSpPr/>
                  <p:nvPr/>
                </p:nvSpPr>
                <p:spPr>
                  <a:xfrm>
                    <a:off x="4876800" y="2173836"/>
                    <a:ext cx="3006655" cy="2931564"/>
                  </a:xfrm>
                  <a:prstGeom prst="rect">
                    <a:avLst/>
                  </a:prstGeom>
                  <a:noFill/>
                  <a:ln w="50800" cap="sq" cmpd="dbl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6037069" y="3733800"/>
                    <a:ext cx="304800" cy="32385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7" name="Block Arc 106"/>
                  <p:cNvSpPr/>
                  <p:nvPr/>
                </p:nvSpPr>
                <p:spPr>
                  <a:xfrm rot="5400000">
                    <a:off x="5487475" y="3248025"/>
                    <a:ext cx="1403985" cy="1295399"/>
                  </a:xfrm>
                  <a:prstGeom prst="blockArc">
                    <a:avLst>
                      <a:gd name="adj1" fmla="val 15614830"/>
                      <a:gd name="adj2" fmla="val 16865695"/>
                      <a:gd name="adj3" fmla="val 3193"/>
                    </a:avLst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5541769" y="3200400"/>
                    <a:ext cx="1295400" cy="1403985"/>
                  </a:xfrm>
                  <a:prstGeom prst="ellipse">
                    <a:avLst/>
                  </a:prstGeom>
                  <a:noFill/>
                  <a:ln>
                    <a:prstDash val="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0" name="Down Arrow 109"/>
                  <p:cNvSpPr/>
                  <p:nvPr/>
                </p:nvSpPr>
                <p:spPr>
                  <a:xfrm>
                    <a:off x="6066533" y="2248247"/>
                    <a:ext cx="245869" cy="886885"/>
                  </a:xfrm>
                  <a:prstGeom prst="downArrow">
                    <a:avLst/>
                  </a:prstGeom>
                  <a:solidFill>
                    <a:srgbClr val="FFC0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" rtlCol="0" anchor="ctr"/>
                  <a:lstStyle/>
                  <a:p>
                    <a:pPr algn="ctr"/>
                    <a:r>
                      <a:rPr lang="en-GB" sz="1200" dirty="0" smtClean="0">
                        <a:solidFill>
                          <a:srgbClr val="0070C0"/>
                        </a:solidFill>
                      </a:rPr>
                      <a:t>BEAM</a:t>
                    </a:r>
                    <a:endParaRPr lang="en-GB" sz="1200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5791198" y="3526386"/>
                    <a:ext cx="820933" cy="57150"/>
                  </a:xfrm>
                  <a:prstGeom prst="rect">
                    <a:avLst/>
                  </a:prstGeom>
                  <a:solidFill>
                    <a:srgbClr val="FF33C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5638800" y="3848100"/>
                    <a:ext cx="1066800" cy="1143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14" name="Straight Connector 113"/>
                  <p:cNvCxnSpPr>
                    <a:stCxn id="110" idx="2"/>
                  </p:cNvCxnSpPr>
                  <p:nvPr/>
                </p:nvCxnSpPr>
                <p:spPr>
                  <a:xfrm rot="5400000">
                    <a:off x="5028538" y="4278803"/>
                    <a:ext cx="2304596" cy="1726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9" name="Rectangle 98"/>
                <p:cNvSpPr/>
                <p:nvPr/>
              </p:nvSpPr>
              <p:spPr>
                <a:xfrm>
                  <a:off x="5715000" y="5004988"/>
                  <a:ext cx="990600" cy="129032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5805263" y="5004988"/>
                  <a:ext cx="792803" cy="1224412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GB" dirty="0" smtClean="0">
                      <a:solidFill>
                        <a:prstClr val="white"/>
                      </a:solidFill>
                    </a:rPr>
                    <a:t>BEAMSTOP</a:t>
                  </a: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6" name="Rectangle 95"/>
              <p:cNvSpPr/>
              <p:nvPr/>
            </p:nvSpPr>
            <p:spPr>
              <a:xfrm>
                <a:off x="5819464" y="3598314"/>
                <a:ext cx="667185" cy="57150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3849686" y="4436917"/>
              <a:ext cx="70308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40 </a:t>
              </a:r>
              <a:r>
                <a:rPr lang="en-GB" sz="800" dirty="0" err="1" smtClean="0">
                  <a:solidFill>
                    <a:prstClr val="black"/>
                  </a:solidFill>
                </a:rPr>
                <a:t>deg</a:t>
              </a:r>
              <a:r>
                <a:rPr lang="en-GB" sz="800" dirty="0" smtClean="0">
                  <a:solidFill>
                    <a:prstClr val="black"/>
                  </a:solidFill>
                </a:rPr>
                <a:t> analyser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79" idx="0"/>
              <a:endCxn id="96" idx="1"/>
            </p:cNvCxnSpPr>
            <p:nvPr/>
          </p:nvCxnSpPr>
          <p:spPr>
            <a:xfrm flipV="1">
              <a:off x="4201229" y="3734583"/>
              <a:ext cx="179851" cy="702334"/>
            </a:xfrm>
            <a:prstGeom prst="straightConnector1">
              <a:avLst/>
            </a:prstGeom>
            <a:ln w="158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240294" y="1905000"/>
              <a:ext cx="7620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60 </a:t>
              </a:r>
              <a:r>
                <a:rPr lang="en-GB" sz="800" dirty="0" err="1" smtClean="0">
                  <a:solidFill>
                    <a:prstClr val="black"/>
                  </a:solidFill>
                </a:rPr>
                <a:t>deg</a:t>
              </a:r>
              <a:r>
                <a:rPr lang="en-GB" sz="800" dirty="0" smtClean="0">
                  <a:solidFill>
                    <a:prstClr val="black"/>
                  </a:solidFill>
                </a:rPr>
                <a:t> analyser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84" name="Straight Arrow Connector 83"/>
            <p:cNvCxnSpPr>
              <a:stCxn id="82" idx="2"/>
              <a:endCxn id="111" idx="3"/>
            </p:cNvCxnSpPr>
            <p:nvPr/>
          </p:nvCxnSpPr>
          <p:spPr>
            <a:xfrm flipH="1">
              <a:off x="4195371" y="2243554"/>
              <a:ext cx="425923" cy="538582"/>
            </a:xfrm>
            <a:prstGeom prst="straightConnector1">
              <a:avLst/>
            </a:prstGeom>
            <a:ln w="158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543249" y="3725538"/>
              <a:ext cx="1383609" cy="636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prstClr val="black"/>
                  </a:solidFill>
                </a:rPr>
                <a:t>He Detector frame: </a:t>
              </a:r>
            </a:p>
            <a:p>
              <a:r>
                <a:rPr lang="en-GB" sz="800" dirty="0" smtClean="0">
                  <a:solidFill>
                    <a:prstClr val="black"/>
                  </a:solidFill>
                </a:rPr>
                <a:t>co-planar with sample pos. 30module  x 20 He tubes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86" name="Straight Arrow Connector 85"/>
            <p:cNvCxnSpPr>
              <a:stCxn id="85" idx="3"/>
            </p:cNvCxnSpPr>
            <p:nvPr/>
          </p:nvCxnSpPr>
          <p:spPr>
            <a:xfrm flipV="1">
              <a:off x="3926858" y="3504198"/>
              <a:ext cx="590370" cy="539470"/>
            </a:xfrm>
            <a:prstGeom prst="straightConnector1">
              <a:avLst/>
            </a:prstGeom>
            <a:ln w="158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715300" y="2012721"/>
              <a:ext cx="1247100" cy="3683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prstClr val="black"/>
                  </a:solidFill>
                </a:rPr>
                <a:t>E</a:t>
              </a:r>
              <a:r>
                <a:rPr lang="en-GB" sz="800" dirty="0" smtClean="0">
                  <a:solidFill>
                    <a:prstClr val="black"/>
                  </a:solidFill>
                </a:rPr>
                <a:t>quatorial diffraction banks (85-95 </a:t>
              </a:r>
              <a:r>
                <a:rPr lang="en-GB" sz="800" dirty="0" err="1" smtClean="0">
                  <a:solidFill>
                    <a:prstClr val="black"/>
                  </a:solidFill>
                </a:rPr>
                <a:t>deg</a:t>
              </a:r>
              <a:r>
                <a:rPr lang="en-GB" sz="800" dirty="0" smtClean="0">
                  <a:solidFill>
                    <a:prstClr val="black"/>
                  </a:solidFill>
                </a:rPr>
                <a:t>)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89" name="Straight Arrow Connector 88"/>
            <p:cNvCxnSpPr>
              <a:stCxn id="87" idx="3"/>
            </p:cNvCxnSpPr>
            <p:nvPr/>
          </p:nvCxnSpPr>
          <p:spPr>
            <a:xfrm>
              <a:off x="3962400" y="2196901"/>
              <a:ext cx="323071" cy="315943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181600" y="3903860"/>
              <a:ext cx="902628" cy="234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Diameter 2.0 m 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 flipH="1">
              <a:off x="4610624" y="3372290"/>
              <a:ext cx="11772" cy="12446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4648200" y="4597497"/>
              <a:ext cx="10668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Sample : 59 m from moderator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61504" y="4355169"/>
            <a:ext cx="3764412" cy="1797119"/>
            <a:chOff x="161504" y="4355169"/>
            <a:chExt cx="3764412" cy="1797119"/>
          </a:xfrm>
        </p:grpSpPr>
        <p:grpSp>
          <p:nvGrpSpPr>
            <p:cNvPr id="171" name="Group 170"/>
            <p:cNvGrpSpPr/>
            <p:nvPr/>
          </p:nvGrpSpPr>
          <p:grpSpPr>
            <a:xfrm>
              <a:off x="161504" y="4355169"/>
              <a:ext cx="1927409" cy="1797119"/>
              <a:chOff x="161504" y="4355169"/>
              <a:chExt cx="1927409" cy="1797119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161504" y="4355169"/>
                <a:ext cx="1927409" cy="1797119"/>
                <a:chOff x="119856" y="4140709"/>
                <a:chExt cx="1927409" cy="1797119"/>
              </a:xfrm>
            </p:grpSpPr>
            <p:sp>
              <p:nvSpPr>
                <p:cNvPr id="115" name="Donut 114"/>
                <p:cNvSpPr/>
                <p:nvPr/>
              </p:nvSpPr>
              <p:spPr>
                <a:xfrm>
                  <a:off x="119856" y="4140709"/>
                  <a:ext cx="1927409" cy="1797119"/>
                </a:xfrm>
                <a:prstGeom prst="donut">
                  <a:avLst>
                    <a:gd name="adj" fmla="val 15564"/>
                  </a:avLst>
                </a:prstGeom>
                <a:solidFill>
                  <a:srgbClr val="FF33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lowchart: Alternate Process 122"/>
                <p:cNvSpPr/>
                <p:nvPr/>
              </p:nvSpPr>
              <p:spPr>
                <a:xfrm>
                  <a:off x="954566" y="4140709"/>
                  <a:ext cx="241326" cy="264754"/>
                </a:xfrm>
                <a:prstGeom prst="flowChartAlternateProcess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Flowchart: Alternate Process 126"/>
                <p:cNvSpPr/>
                <p:nvPr/>
              </p:nvSpPr>
              <p:spPr>
                <a:xfrm>
                  <a:off x="1573266" y="4374983"/>
                  <a:ext cx="241326" cy="264754"/>
                </a:xfrm>
                <a:prstGeom prst="flowChartAlternateProcess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Flowchart: Alternate Process 127"/>
                <p:cNvSpPr/>
                <p:nvPr/>
              </p:nvSpPr>
              <p:spPr>
                <a:xfrm>
                  <a:off x="336801" y="4405734"/>
                  <a:ext cx="241326" cy="264754"/>
                </a:xfrm>
                <a:prstGeom prst="flowChartAlternateProcess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2" name="TextBox 141"/>
              <p:cNvSpPr txBox="1"/>
              <p:nvPr/>
            </p:nvSpPr>
            <p:spPr>
              <a:xfrm>
                <a:off x="798346" y="5053673"/>
                <a:ext cx="712863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 smtClean="0">
                    <a:solidFill>
                      <a:prstClr val="white"/>
                    </a:solidFill>
                  </a:rPr>
                  <a:t>60 </a:t>
                </a:r>
                <a:r>
                  <a:rPr lang="en-GB" sz="1000" b="1" dirty="0" err="1" smtClean="0">
                    <a:solidFill>
                      <a:prstClr val="white"/>
                    </a:solidFill>
                  </a:rPr>
                  <a:t>deg</a:t>
                </a:r>
                <a:r>
                  <a:rPr lang="en-GB" sz="1000" b="1" dirty="0" smtClean="0">
                    <a:solidFill>
                      <a:prstClr val="white"/>
                    </a:solidFill>
                  </a:rPr>
                  <a:t> analyser</a:t>
                </a:r>
                <a:endParaRPr lang="en-GB" sz="1000" b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2231180" y="4467523"/>
              <a:ext cx="1694736" cy="1623096"/>
              <a:chOff x="2231180" y="4467523"/>
              <a:chExt cx="1694736" cy="1623096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2231180" y="4467523"/>
                <a:ext cx="1694736" cy="1623096"/>
                <a:chOff x="119856" y="4140709"/>
                <a:chExt cx="1927409" cy="1797119"/>
              </a:xfrm>
            </p:grpSpPr>
            <p:sp>
              <p:nvSpPr>
                <p:cNvPr id="133" name="Donut 132"/>
                <p:cNvSpPr/>
                <p:nvPr/>
              </p:nvSpPr>
              <p:spPr>
                <a:xfrm>
                  <a:off x="119856" y="4140709"/>
                  <a:ext cx="1927409" cy="1797119"/>
                </a:xfrm>
                <a:prstGeom prst="donut">
                  <a:avLst>
                    <a:gd name="adj" fmla="val 15564"/>
                  </a:avLst>
                </a:prstGeom>
                <a:solidFill>
                  <a:srgbClr val="FF33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" name="Flowchart: Alternate Process 137"/>
                <p:cNvSpPr/>
                <p:nvPr/>
              </p:nvSpPr>
              <p:spPr>
                <a:xfrm>
                  <a:off x="1573266" y="4374983"/>
                  <a:ext cx="241326" cy="264754"/>
                </a:xfrm>
                <a:prstGeom prst="flowChartAlternateProcess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9" name="Flowchart: Alternate Process 138"/>
                <p:cNvSpPr/>
                <p:nvPr/>
              </p:nvSpPr>
              <p:spPr>
                <a:xfrm>
                  <a:off x="336801" y="4405734"/>
                  <a:ext cx="241326" cy="264754"/>
                </a:xfrm>
                <a:prstGeom prst="flowChartAlternateProcess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3" name="TextBox 142"/>
              <p:cNvSpPr txBox="1"/>
              <p:nvPr/>
            </p:nvSpPr>
            <p:spPr>
              <a:xfrm>
                <a:off x="2778918" y="5079016"/>
                <a:ext cx="712863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solidFill>
                      <a:prstClr val="white"/>
                    </a:solidFill>
                  </a:rPr>
                  <a:t>4</a:t>
                </a:r>
                <a:r>
                  <a:rPr lang="en-GB" sz="1000" b="1" dirty="0" smtClean="0">
                    <a:solidFill>
                      <a:prstClr val="white"/>
                    </a:solidFill>
                  </a:rPr>
                  <a:t>0 </a:t>
                </a:r>
                <a:r>
                  <a:rPr lang="en-GB" sz="1000" b="1" dirty="0" err="1" smtClean="0">
                    <a:solidFill>
                      <a:prstClr val="white"/>
                    </a:solidFill>
                  </a:rPr>
                  <a:t>deg</a:t>
                </a:r>
                <a:r>
                  <a:rPr lang="en-GB" sz="1000" b="1" dirty="0" smtClean="0">
                    <a:solidFill>
                      <a:prstClr val="white"/>
                    </a:solidFill>
                  </a:rPr>
                  <a:t> analyser</a:t>
                </a:r>
                <a:endParaRPr lang="en-GB" sz="10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72" name="Group 171"/>
          <p:cNvGrpSpPr/>
          <p:nvPr/>
        </p:nvGrpSpPr>
        <p:grpSpPr>
          <a:xfrm>
            <a:off x="1222979" y="908577"/>
            <a:ext cx="641681" cy="1290883"/>
            <a:chOff x="1230599" y="931437"/>
            <a:chExt cx="641681" cy="1290883"/>
          </a:xfrm>
        </p:grpSpPr>
        <p:sp>
          <p:nvSpPr>
            <p:cNvPr id="173" name="Rectangle 172"/>
            <p:cNvSpPr/>
            <p:nvPr/>
          </p:nvSpPr>
          <p:spPr>
            <a:xfrm>
              <a:off x="1442177" y="1873394"/>
              <a:ext cx="228600" cy="34892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230599" y="931437"/>
              <a:ext cx="641681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Heavy</a:t>
              </a:r>
            </a:p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 Shutter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175" name="Straight Connector 174"/>
            <p:cNvCxnSpPr>
              <a:stCxn id="174" idx="2"/>
              <a:endCxn id="173" idx="0"/>
            </p:cNvCxnSpPr>
            <p:nvPr/>
          </p:nvCxnSpPr>
          <p:spPr>
            <a:xfrm>
              <a:off x="1551440" y="1177658"/>
              <a:ext cx="5037" cy="695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057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24895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smtClean="0">
                <a:solidFill>
                  <a:prstClr val="white"/>
                </a:solidFill>
              </a:rPr>
              <a:t>VESPA Option 1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854" y="1029640"/>
            <a:ext cx="8568952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Heavy </a:t>
            </a:r>
            <a:r>
              <a:rPr lang="en-GB" sz="2000" dirty="0">
                <a:solidFill>
                  <a:prstClr val="black"/>
                </a:solidFill>
              </a:rPr>
              <a:t>shutter installed in the bunker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57 m mirrored guide system and shielded </a:t>
            </a:r>
            <a:r>
              <a:rPr lang="en-GB" sz="2000" dirty="0" smtClean="0">
                <a:solidFill>
                  <a:prstClr val="black"/>
                </a:solidFill>
              </a:rPr>
              <a:t>housing</a:t>
            </a:r>
            <a:endParaRPr lang="en-GB" sz="20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PPS chopper cave @ 15 m from moderator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2 x WFM-PSC (1 resolution mode)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1 x FOC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2 x s-FOC</a:t>
            </a:r>
            <a:endParaRPr lang="en-GB" sz="20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Sample </a:t>
            </a:r>
            <a:r>
              <a:rPr lang="en-GB" sz="2000" dirty="0">
                <a:solidFill>
                  <a:prstClr val="black"/>
                </a:solidFill>
              </a:rPr>
              <a:t>position at </a:t>
            </a:r>
            <a:r>
              <a:rPr lang="en-GB" sz="2000" dirty="0" smtClean="0">
                <a:solidFill>
                  <a:prstClr val="black"/>
                </a:solidFill>
              </a:rPr>
              <a:t>59 </a:t>
            </a:r>
            <a:r>
              <a:rPr lang="en-GB" sz="2000" dirty="0">
                <a:solidFill>
                  <a:prstClr val="black"/>
                </a:solidFill>
              </a:rPr>
              <a:t>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vertical/horizontal </a:t>
            </a:r>
            <a:r>
              <a:rPr lang="en-GB" sz="2000" dirty="0">
                <a:solidFill>
                  <a:prstClr val="black"/>
                </a:solidFill>
              </a:rPr>
              <a:t>slit collimation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Basic sample </a:t>
            </a:r>
            <a:r>
              <a:rPr lang="en-GB" sz="2000" dirty="0" smtClean="0">
                <a:solidFill>
                  <a:prstClr val="black"/>
                </a:solidFill>
              </a:rPr>
              <a:t>environment (Cryostat, sample changer)</a:t>
            </a:r>
            <a:endParaRPr lang="en-GB" sz="20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5 analyser modules (HOPG+Be-filter+CCR+20 He tubes)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1 diffraction bank 8 He tubes ( 85-95 </a:t>
            </a:r>
            <a:r>
              <a:rPr lang="en-GB" sz="2000" dirty="0" err="1" smtClean="0">
                <a:solidFill>
                  <a:prstClr val="black"/>
                </a:solidFill>
              </a:rPr>
              <a:t>deg</a:t>
            </a:r>
            <a:r>
              <a:rPr lang="en-GB" sz="2000" dirty="0" smtClean="0">
                <a:solidFill>
                  <a:prstClr val="black"/>
                </a:solidFill>
              </a:rPr>
              <a:t>)</a:t>
            </a:r>
            <a:endParaRPr lang="en-GB" sz="20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All necessary associated infrastructure for the above (shielding, cabling etc.)</a:t>
            </a:r>
          </a:p>
        </p:txBody>
      </p:sp>
    </p:spTree>
    <p:extLst>
      <p:ext uri="{BB962C8B-B14F-4D97-AF65-F5344CB8AC3E}">
        <p14:creationId xmlns:p14="http://schemas.microsoft.com/office/powerpoint/2010/main" val="15963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24895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smtClean="0">
                <a:solidFill>
                  <a:prstClr val="white"/>
                </a:solidFill>
              </a:rPr>
              <a:t>VESPA Option 1</a:t>
            </a:r>
            <a:endParaRPr lang="en-GB" sz="3200" dirty="0">
              <a:solidFill>
                <a:prstClr val="white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687186"/>
              </p:ext>
            </p:extLst>
          </p:nvPr>
        </p:nvGraphicFramePr>
        <p:xfrm>
          <a:off x="563880" y="967739"/>
          <a:ext cx="7749540" cy="5417019"/>
        </p:xfrm>
        <a:graphic>
          <a:graphicData uri="http://schemas.openxmlformats.org/drawingml/2006/table">
            <a:tbl>
              <a:tblPr/>
              <a:tblGrid>
                <a:gridCol w="1272540"/>
                <a:gridCol w="899160"/>
                <a:gridCol w="1117874"/>
                <a:gridCol w="893806"/>
                <a:gridCol w="1040162"/>
                <a:gridCol w="887698"/>
                <a:gridCol w="801611"/>
                <a:gridCol w="836689"/>
              </a:tblGrid>
              <a:tr h="5402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 Phase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Project Management &amp; Integration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 Procurement &amp; Fabrication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 Installation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 Cold Commissioning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 Shielding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2,181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Neutron Optics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3,511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 Choppers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1,231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1,778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 Sample Environment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 Detector and Beam Monitors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722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 Data Acquisition and Analysis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 Motion Control and Automation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 Instrument Specific Technical Equipment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 Instrument Infrastructure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Vacuum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PSS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Contingency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781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1,167 k€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8,596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2,240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12,841 k€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 included in above (Person-Years)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Labour/shipping included in above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3,450 k€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7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24895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smtClean="0">
                <a:solidFill>
                  <a:prstClr val="white"/>
                </a:solidFill>
              </a:rPr>
              <a:t>VESPA Option 1</a:t>
            </a:r>
            <a:endParaRPr lang="en-GB" sz="3200" dirty="0">
              <a:solidFill>
                <a:prstClr val="white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486617"/>
              </p:ext>
            </p:extLst>
          </p:nvPr>
        </p:nvGraphicFramePr>
        <p:xfrm>
          <a:off x="2076450" y="1409700"/>
          <a:ext cx="49911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Worksheet" r:id="rId5" imgW="4991100" imgH="4038600" progId="Excel.Sheet.12">
                  <p:embed/>
                </p:oleObj>
              </mc:Choice>
              <mc:Fallback>
                <p:oleObj name="Worksheet" r:id="rId5" imgW="4991100" imgH="4038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6450" y="1409700"/>
                        <a:ext cx="499110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6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9963" y="1933076"/>
            <a:ext cx="2803473" cy="762000"/>
          </a:xfrm>
          <a:prstGeom prst="ellipse">
            <a:avLst/>
          </a:prstGeom>
          <a:solidFill>
            <a:srgbClr val="FFFF00"/>
          </a:solidFill>
          <a:ln w="317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GB" sz="1400" b="1" spc="-1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Mirrored guide system </a:t>
            </a:r>
          </a:p>
          <a:p>
            <a:pPr algn="ctr">
              <a:buClr>
                <a:prstClr val="black"/>
              </a:buClr>
            </a:pPr>
            <a:r>
              <a:rPr lang="en-GB" sz="1400" b="1" dirty="0" smtClean="0">
                <a:solidFill>
                  <a:prstClr val="black"/>
                </a:solidFill>
                <a:latin typeface="Helvetica Light"/>
              </a:rPr>
              <a:t>~ </a:t>
            </a:r>
            <a:r>
              <a:rPr lang="en-GB" sz="1400" b="1" spc="-1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GB" sz="1400" b="1" spc="-150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  <a:r>
              <a:rPr lang="en-GB" sz="1400" b="1" spc="-1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00 k€</a:t>
            </a:r>
            <a:endParaRPr lang="en-GB" sz="1400" b="1" spc="-15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404" y="2788463"/>
            <a:ext cx="2979420" cy="762000"/>
          </a:xfrm>
          <a:prstGeom prst="ellipse">
            <a:avLst/>
          </a:prstGeom>
          <a:solidFill>
            <a:srgbClr val="FFFF00"/>
          </a:solidFill>
          <a:ln w="317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GB" sz="1400" b="1" spc="-1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Beamline shielding </a:t>
            </a:r>
          </a:p>
          <a:p>
            <a:pPr algn="ctr">
              <a:buClr>
                <a:prstClr val="black"/>
              </a:buClr>
            </a:pPr>
            <a:r>
              <a:rPr lang="en-GB" sz="1400" b="1" dirty="0" smtClean="0">
                <a:solidFill>
                  <a:prstClr val="black"/>
                </a:solidFill>
                <a:latin typeface="Helvetica Light"/>
              </a:rPr>
              <a:t>~ </a:t>
            </a:r>
            <a:r>
              <a:rPr lang="en-GB" sz="1400" b="1" spc="-1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1500 k€</a:t>
            </a:r>
            <a:endParaRPr lang="en-GB" sz="1400" b="1" spc="-15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556" y="1071272"/>
            <a:ext cx="2537116" cy="788186"/>
          </a:xfrm>
          <a:prstGeom prst="ellipse">
            <a:avLst/>
          </a:prstGeom>
          <a:solidFill>
            <a:srgbClr val="FFFF00"/>
          </a:solidFill>
          <a:ln w="317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GB" sz="1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Choppers </a:t>
            </a:r>
          </a:p>
          <a:p>
            <a:pPr algn="ctr">
              <a:buClr>
                <a:prstClr val="black"/>
              </a:buClr>
            </a:pPr>
            <a:r>
              <a:rPr lang="en-GB" sz="1400" b="1" dirty="0" smtClean="0">
                <a:solidFill>
                  <a:prstClr val="black"/>
                </a:solidFill>
                <a:latin typeface="Helvetica Light"/>
              </a:rPr>
              <a:t>~ </a:t>
            </a:r>
            <a:r>
              <a:rPr lang="en-GB" sz="1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1300 -1800 k€</a:t>
            </a:r>
            <a:endParaRPr lang="en-GB" sz="1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404" y="5270934"/>
            <a:ext cx="2803473" cy="762000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GB" sz="1400" b="1" spc="-1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Equipment</a:t>
            </a:r>
          </a:p>
          <a:p>
            <a:pPr algn="ctr">
              <a:buClr>
                <a:prstClr val="black"/>
              </a:buClr>
            </a:pPr>
            <a:r>
              <a:rPr lang="en-GB" sz="1400" b="1" dirty="0" smtClean="0">
                <a:solidFill>
                  <a:schemeClr val="bg1"/>
                </a:solidFill>
                <a:latin typeface="Helvetica Light"/>
              </a:rPr>
              <a:t>~ </a:t>
            </a:r>
            <a:r>
              <a:rPr lang="en-GB" sz="1400" b="1" spc="-15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8200 – 12000 k€</a:t>
            </a:r>
            <a:endParaRPr lang="en-GB" sz="1400" b="1" spc="-15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3370" y="4475184"/>
            <a:ext cx="2149495" cy="762000"/>
          </a:xfrm>
          <a:prstGeom prst="ellipse">
            <a:avLst/>
          </a:prstGeom>
          <a:solidFill>
            <a:srgbClr val="FFFF00"/>
          </a:solidFill>
          <a:ln w="317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GB" sz="1400" b="1" spc="-1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Cave</a:t>
            </a:r>
          </a:p>
          <a:p>
            <a:pPr algn="ctr">
              <a:buClr>
                <a:prstClr val="black"/>
              </a:buClr>
            </a:pPr>
            <a:r>
              <a:rPr lang="en-GB" sz="1400" b="1" spc="-1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 smtClean="0">
                <a:solidFill>
                  <a:prstClr val="black"/>
                </a:solidFill>
                <a:latin typeface="Helvetica Light"/>
              </a:rPr>
              <a:t>~ </a:t>
            </a:r>
            <a:r>
              <a:rPr lang="en-GB" sz="1400" b="1" spc="-1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1000 k€</a:t>
            </a:r>
            <a:endParaRPr lang="en-GB" sz="1400" b="1" spc="-15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479210" y="704185"/>
            <a:ext cx="458097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smtClean="0">
                <a:solidFill>
                  <a:prstClr val="white"/>
                </a:solidFill>
              </a:rPr>
              <a:t>VESPA Option 1</a:t>
            </a:r>
            <a:endParaRPr lang="en-GB" sz="3200" dirty="0">
              <a:solidFill>
                <a:prstClr val="white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306087"/>
              </p:ext>
            </p:extLst>
          </p:nvPr>
        </p:nvGraphicFramePr>
        <p:xfrm>
          <a:off x="3612157" y="1211338"/>
          <a:ext cx="6315076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94361"/>
              </p:ext>
            </p:extLst>
          </p:nvPr>
        </p:nvGraphicFramePr>
        <p:xfrm>
          <a:off x="4769445" y="5336046"/>
          <a:ext cx="4000500" cy="1405419"/>
        </p:xfrm>
        <a:graphic>
          <a:graphicData uri="http://schemas.openxmlformats.org/drawingml/2006/table">
            <a:tbl>
              <a:tblPr/>
              <a:tblGrid>
                <a:gridCol w="3289300"/>
                <a:gridCol w="7112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8,225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LABOUR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 &amp; travel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SHIPPING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Contingency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VESPA TOTAL COST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12,843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-1242" y="0"/>
            <a:ext cx="3384153" cy="9541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Arial" pitchFamily="34" charset="0"/>
              </a:rPr>
              <a:t>Instrument</a:t>
            </a:r>
            <a:br>
              <a:rPr lang="en-GB" sz="28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Arial" pitchFamily="34" charset="0"/>
              </a:rPr>
              <a:t> rough</a:t>
            </a:r>
            <a:r>
              <a:rPr lang="en-GB" sz="2800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Arial" pitchFamily="34" charset="0"/>
              </a:rPr>
              <a:t> estimate</a:t>
            </a:r>
            <a:endParaRPr lang="en-GB" sz="2800" kern="1200" dirty="0">
              <a:solidFill>
                <a:srgbClr val="FF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404" y="3637024"/>
            <a:ext cx="2979420" cy="762000"/>
          </a:xfrm>
          <a:prstGeom prst="ellipse">
            <a:avLst/>
          </a:prstGeom>
          <a:solidFill>
            <a:srgbClr val="FFFF00"/>
          </a:solidFill>
          <a:ln w="317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GB" sz="1400" b="1" spc="-1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Detectors</a:t>
            </a:r>
          </a:p>
          <a:p>
            <a:pPr algn="ctr">
              <a:buClr>
                <a:prstClr val="black"/>
              </a:buClr>
            </a:pPr>
            <a:r>
              <a:rPr lang="en-GB" sz="1400" b="1" dirty="0" smtClean="0">
                <a:solidFill>
                  <a:prstClr val="black"/>
                </a:solidFill>
                <a:latin typeface="Helvetica Light"/>
              </a:rPr>
              <a:t>~ 1100 - </a:t>
            </a:r>
            <a:r>
              <a:rPr lang="en-GB" sz="1400" b="1" spc="-1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3800 k€</a:t>
            </a:r>
            <a:endParaRPr lang="en-GB" sz="1400" b="1" spc="-15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6858" y="6072219"/>
            <a:ext cx="2803473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</a:pPr>
            <a:r>
              <a:rPr lang="en-GB" sz="1400" b="1" spc="-1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Labour/travel/shipping </a:t>
            </a:r>
          </a:p>
          <a:p>
            <a:pPr algn="ctr">
              <a:buClr>
                <a:prstClr val="black"/>
              </a:buClr>
            </a:pPr>
            <a:r>
              <a:rPr lang="en-GB" sz="1400" b="1" dirty="0" smtClean="0">
                <a:solidFill>
                  <a:prstClr val="black"/>
                </a:solidFill>
                <a:latin typeface="Helvetica Light"/>
              </a:rPr>
              <a:t>~ </a:t>
            </a:r>
            <a:r>
              <a:rPr lang="en-GB" sz="1400" b="1" spc="-1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3500 k€</a:t>
            </a:r>
            <a:endParaRPr lang="en-GB" sz="1400" b="1" spc="-15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4" t="1261" r="24554"/>
          <a:stretch/>
        </p:blipFill>
        <p:spPr>
          <a:xfrm>
            <a:off x="7308304" y="2564904"/>
            <a:ext cx="1817465" cy="2481740"/>
          </a:xfrm>
          <a:prstGeom prst="ellipse">
            <a:avLst/>
          </a:prstGeom>
          <a:ln w="31750" cap="rnd">
            <a:noFill/>
          </a:ln>
          <a:effectLst>
            <a:outerShdw blurRad="381000" dist="292100" dir="5400000" sx="-80000" sy="-18000" rotWithShape="0">
              <a:schemeClr val="accent5">
                <a:lumMod val="90000"/>
                <a:alpha val="21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rved Up Arrow 6"/>
          <p:cNvSpPr/>
          <p:nvPr/>
        </p:nvSpPr>
        <p:spPr>
          <a:xfrm rot="9543808">
            <a:off x="1349663" y="842784"/>
            <a:ext cx="1785104" cy="299062"/>
          </a:xfrm>
          <a:prstGeom prst="curvedUpArrow">
            <a:avLst>
              <a:gd name="adj1" fmla="val 64393"/>
              <a:gd name="adj2" fmla="val 135331"/>
              <a:gd name="adj3" fmla="val 2819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5" descr="V:\LRNZworks\VESPA 2016\x Division Meeting\VESPA sec spe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7" r="20031"/>
          <a:stretch/>
        </p:blipFill>
        <p:spPr bwMode="auto">
          <a:xfrm>
            <a:off x="2514058" y="25970"/>
            <a:ext cx="1660434" cy="1916250"/>
          </a:xfrm>
          <a:prstGeom prst="ellipse">
            <a:avLst/>
          </a:prstGeom>
          <a:ln w="31750" cap="rnd">
            <a:noFill/>
          </a:ln>
          <a:effectLst>
            <a:outerShdw blurRad="381000" dist="292100" dir="5400000" sx="-80000" sy="-18000" rotWithShape="0">
              <a:schemeClr val="accent5">
                <a:lumMod val="90000"/>
                <a:alpha val="21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52289"/>
              </p:ext>
            </p:extLst>
          </p:nvPr>
        </p:nvGraphicFramePr>
        <p:xfrm>
          <a:off x="4427538" y="2349500"/>
          <a:ext cx="224313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name="Worksheet" r:id="rId7" imgW="2533785" imgH="1162185" progId="Excel.Sheet.12">
                  <p:embed/>
                </p:oleObj>
              </mc:Choice>
              <mc:Fallback>
                <p:oleObj name="Worksheet" r:id="rId7" imgW="2533785" imgH="116218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349500"/>
                        <a:ext cx="2243137" cy="958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3319" y="405740"/>
            <a:ext cx="1763688" cy="246221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  <a:cs typeface="Arial" charset="0"/>
              </a:rPr>
              <a:t>Sample to moderator L=59 m</a:t>
            </a:r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5992" y="4293096"/>
            <a:ext cx="548296" cy="153888"/>
          </a:xfrm>
          <a:prstGeom prst="rect">
            <a:avLst/>
          </a:prstGeom>
          <a:solidFill>
            <a:srgbClr val="00B050"/>
          </a:solidFill>
          <a:ln w="12700" cap="rnd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  <a:cs typeface="Arial" charset="0"/>
              </a:rPr>
              <a:t>19 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2215" y="1844824"/>
            <a:ext cx="529585" cy="153888"/>
          </a:xfrm>
          <a:prstGeom prst="rect">
            <a:avLst/>
          </a:prstGeom>
          <a:solidFill>
            <a:srgbClr val="00B050"/>
          </a:solidFill>
          <a:ln w="12700" cap="rnd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  <a:cs typeface="Arial" charset="0"/>
              </a:rPr>
              <a:t>52 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04248" y="4581128"/>
            <a:ext cx="1296144" cy="1368152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effectLst>
            <a:glow rad="1270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202827"/>
              </p:ext>
            </p:extLst>
          </p:nvPr>
        </p:nvGraphicFramePr>
        <p:xfrm>
          <a:off x="4564935" y="5252798"/>
          <a:ext cx="2527345" cy="1593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name="Worksheet" r:id="rId10" imgW="3171757" imgH="2000385" progId="Excel.Sheet.12">
                  <p:embed/>
                </p:oleObj>
              </mc:Choice>
              <mc:Fallback>
                <p:oleObj name="Worksheet" r:id="rId10" imgW="3171757" imgH="200038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935" y="5252798"/>
                        <a:ext cx="2527345" cy="15938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148064" y="5799176"/>
            <a:ext cx="1944216" cy="432048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8064" y="6381328"/>
            <a:ext cx="1944216" cy="13563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64288" y="25970"/>
            <a:ext cx="1918368" cy="666726"/>
            <a:chOff x="609600" y="76200"/>
            <a:chExt cx="8001000" cy="1066800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>
              <a:off x="609600" y="76200"/>
              <a:ext cx="8001000" cy="1066800"/>
            </a:xfrm>
            <a:prstGeom prst="rect">
              <a:avLst/>
            </a:prstGeom>
            <a:solidFill>
              <a:srgbClr val="FFFF00"/>
            </a:solidFill>
            <a:effectLst>
              <a:glow rad="12700">
                <a:schemeClr val="tx1"/>
              </a:glow>
              <a:softEdge rad="63500"/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3600" dirty="0" smtClean="0">
                  <a:solidFill>
                    <a:prstClr val="black"/>
                  </a:solidFill>
                  <a:latin typeface="Bauhaus 93" panose="04030905020B02020C02" pitchFamily="82" charset="0"/>
                </a:rPr>
                <a:t> VESPA</a:t>
              </a:r>
              <a:endParaRPr lang="en-GB" sz="3600" dirty="0">
                <a:solidFill>
                  <a:prstClr val="black"/>
                </a:solidFill>
                <a:latin typeface="Bauhaus 93" panose="04030905020B02020C02" pitchFamily="82" charset="0"/>
              </a:endParaRPr>
            </a:p>
          </p:txBody>
        </p:sp>
        <p:pic>
          <p:nvPicPr>
            <p:cNvPr id="25" name="Picture 15" descr="V:\LRNZworks\VESPA 2016\vespa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960" y="332062"/>
              <a:ext cx="1376963" cy="599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0" y="5244826"/>
            <a:ext cx="4121810" cy="1608176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GB" sz="1400" dirty="0" smtClean="0">
                <a:solidFill>
                  <a:prstClr val="black"/>
                </a:solidFill>
              </a:rPr>
              <a:t>A crystal-analyser inverse-geometry time-of-flight spectrometer fully devoted to </a:t>
            </a:r>
            <a:r>
              <a:rPr lang="en-GB" sz="1400" b="1" i="1" dirty="0" smtClean="0">
                <a:solidFill>
                  <a:prstClr val="black"/>
                </a:solidFill>
              </a:rPr>
              <a:t>Neutron Vibrational Spectroscopy (NVS) </a:t>
            </a:r>
          </a:p>
          <a:p>
            <a:pPr marL="0" indent="0">
              <a:buFont typeface="Arial" pitchFamily="34" charset="0"/>
              <a:buNone/>
            </a:pPr>
            <a:endParaRPr lang="en-GB" sz="1400" i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GB" sz="1400" i="1" dirty="0" smtClean="0">
                <a:solidFill>
                  <a:prstClr val="black"/>
                </a:solidFill>
              </a:rPr>
              <a:t>ESS Class B instrument</a:t>
            </a:r>
            <a:r>
              <a:rPr lang="en-GB" sz="1400" b="1" i="1" dirty="0" smtClean="0">
                <a:solidFill>
                  <a:prstClr val="black"/>
                </a:solidFill>
              </a:rPr>
              <a:t>: 12M€ budget</a:t>
            </a:r>
          </a:p>
          <a:p>
            <a:pPr marL="0" indent="0">
              <a:buFont typeface="Arial" pitchFamily="34" charset="0"/>
              <a:buNone/>
            </a:pPr>
            <a:r>
              <a:rPr lang="en-GB" sz="1400" b="1" i="1" dirty="0" smtClean="0">
                <a:solidFill>
                  <a:prstClr val="black"/>
                </a:solidFill>
              </a:rPr>
              <a:t>CNR </a:t>
            </a:r>
            <a:r>
              <a:rPr lang="en-GB" sz="1400" dirty="0" smtClean="0">
                <a:solidFill>
                  <a:prstClr val="black"/>
                </a:solidFill>
              </a:rPr>
              <a:t>funds availability: </a:t>
            </a:r>
            <a:r>
              <a:rPr lang="en-GB" sz="1400" b="1" dirty="0" smtClean="0">
                <a:solidFill>
                  <a:prstClr val="black"/>
                </a:solidFill>
              </a:rPr>
              <a:t>12M€</a:t>
            </a:r>
            <a:r>
              <a:rPr lang="en-GB" sz="1400" b="1" i="1" dirty="0" smtClean="0">
                <a:solidFill>
                  <a:prstClr val="black"/>
                </a:solidFill>
              </a:rPr>
              <a:t> </a:t>
            </a:r>
            <a:endParaRPr lang="en-GB" sz="14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95936" y="386853"/>
            <a:ext cx="3153917" cy="103061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9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600 3He tubes 12.5x200 mm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9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32 </a:t>
            </a:r>
            <a:r>
              <a:rPr lang="en-GB" sz="900" b="1" dirty="0">
                <a:solidFill>
                  <a:prstClr val="white"/>
                </a:solidFill>
                <a:latin typeface="Comic Sans MS" panose="030F0702030302020204" pitchFamily="66" charset="0"/>
              </a:rPr>
              <a:t>3He tubes </a:t>
            </a:r>
            <a:r>
              <a:rPr lang="en-GB" sz="9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12.5x100 mm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9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30 HOPG + Be + CCR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9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3He: 106 </a:t>
            </a:r>
            <a:r>
              <a:rPr lang="en-GB" sz="900" b="1" dirty="0" err="1" smtClean="0">
                <a:solidFill>
                  <a:prstClr val="white"/>
                </a:solidFill>
                <a:latin typeface="Comic Sans MS" panose="030F0702030302020204" pitchFamily="66" charset="0"/>
              </a:rPr>
              <a:t>liters</a:t>
            </a:r>
            <a:endParaRPr lang="en-GB" sz="900" b="1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07904" y="44624"/>
            <a:ext cx="1763688" cy="246221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  <a:cs typeface="Arial" charset="0"/>
              </a:rPr>
              <a:t>Secondary Spectrometer</a:t>
            </a:r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013" y="1695999"/>
            <a:ext cx="987603" cy="70788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  <a:cs typeface="Arial" charset="0"/>
              </a:rPr>
              <a:t>Intensity @sample</a:t>
            </a:r>
            <a:endParaRPr lang="en-GB" sz="1000" dirty="0">
              <a:solidFill>
                <a:prstClr val="black"/>
              </a:solidFill>
              <a:cs typeface="Arial" charset="0"/>
            </a:endParaRPr>
          </a:p>
          <a:p>
            <a:pPr algn="ctr"/>
            <a:r>
              <a:rPr lang="en-GB" sz="1000" dirty="0" smtClean="0">
                <a:solidFill>
                  <a:prstClr val="black"/>
                </a:solidFill>
                <a:cs typeface="Arial" charset="0"/>
              </a:rPr>
              <a:t> 4x10^7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  <a:cs typeface="Arial" charset="0"/>
              </a:rPr>
              <a:t>[n/cm/s/</a:t>
            </a:r>
            <a:r>
              <a:rPr lang="en-GB" sz="1000" dirty="0" err="1" smtClean="0">
                <a:solidFill>
                  <a:prstClr val="black"/>
                </a:solidFill>
                <a:cs typeface="Arial" charset="0"/>
              </a:rPr>
              <a:t>meV</a:t>
            </a:r>
            <a:r>
              <a:rPr lang="en-GB" sz="1000" dirty="0" smtClean="0">
                <a:solidFill>
                  <a:prstClr val="black"/>
                </a:solidFill>
                <a:cs typeface="Arial" charset="0"/>
              </a:rPr>
              <a:t>]</a:t>
            </a:r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394231" y="2192346"/>
            <a:ext cx="0" cy="225463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effectLst>
            <a:glow rad="1270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14058" y="4581128"/>
            <a:ext cx="4136586" cy="209622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effectLst>
            <a:glow rad="1270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3319" y="4446984"/>
            <a:ext cx="1763688" cy="246221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  <a:cs typeface="Arial" charset="0"/>
              </a:rPr>
              <a:t>S-FOC side mounted</a:t>
            </a:r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11941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smtClean="0">
                <a:solidFill>
                  <a:prstClr val="white"/>
                </a:solidFill>
              </a:rPr>
              <a:t>VESPA Option 1</a:t>
            </a:r>
            <a:endParaRPr lang="en-GB" sz="3200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556841"/>
              </p:ext>
            </p:extLst>
          </p:nvPr>
        </p:nvGraphicFramePr>
        <p:xfrm>
          <a:off x="270639" y="759490"/>
          <a:ext cx="4202301" cy="4525961"/>
        </p:xfrm>
        <a:graphic>
          <a:graphicData uri="http://schemas.openxmlformats.org/drawingml/2006/table">
            <a:tbl>
              <a:tblPr/>
              <a:tblGrid>
                <a:gridCol w="439547"/>
                <a:gridCol w="2371723"/>
                <a:gridCol w="439547"/>
                <a:gridCol w="439547"/>
                <a:gridCol w="511937"/>
              </a:tblGrid>
              <a:tr h="144226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Q.ty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[k€]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26">
                <a:tc rowSpan="31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PBS 13.6.16.1 Beam Transport &amp; Conditioning System (BTCS)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Shielding  (44 m)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[m^3]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concrete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[m^3]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1146.00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Shutter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heavy shutter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Choppers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WFM PSC  inside bunker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37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FOC inside Bunker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37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FOC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37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x 12 axis (rack power system)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37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Chopper Drive x 12 axis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194.40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37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Rack Master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37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Rack slave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37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CHIM x 3 WFM PSC over under in-bunker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37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CHIM other choppers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system/flanges/tubes/controls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1345.44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PROMPT PULSE SUPPRESSION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Bunker plug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Neutron Guides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Elliptic guide m=4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2052.00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37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Straight guide m=4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37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Housing + coating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410.40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2557.40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flux monitors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jaws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Vecuum window/flanges/flexibles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1442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5518.84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99749"/>
              </p:ext>
            </p:extLst>
          </p:nvPr>
        </p:nvGraphicFramePr>
        <p:xfrm>
          <a:off x="4664710" y="935196"/>
          <a:ext cx="4197350" cy="2236470"/>
        </p:xfrm>
        <a:graphic>
          <a:graphicData uri="http://schemas.openxmlformats.org/drawingml/2006/table">
            <a:tbl>
              <a:tblPr/>
              <a:tblGrid>
                <a:gridCol w="463550"/>
                <a:gridCol w="2377440"/>
                <a:gridCol w="373380"/>
                <a:gridCol w="495300"/>
                <a:gridCol w="487680"/>
              </a:tblGrid>
              <a:tr h="20002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PBS 13.6.16.2 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System (SES)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Alignment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Cryostat (10-300 k)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Changer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Imaging x positioning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vessel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cooling unit x laser light equipment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adsorption equipment and photoexcitation setup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sticks x various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195.00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10381"/>
              </p:ext>
            </p:extLst>
          </p:nvPr>
        </p:nvGraphicFramePr>
        <p:xfrm>
          <a:off x="4657090" y="3211830"/>
          <a:ext cx="4215302" cy="3524250"/>
        </p:xfrm>
        <a:graphic>
          <a:graphicData uri="http://schemas.openxmlformats.org/drawingml/2006/table">
            <a:tbl>
              <a:tblPr/>
              <a:tblGrid>
                <a:gridCol w="472462"/>
                <a:gridCol w="2394488"/>
                <a:gridCol w="418454"/>
                <a:gridCol w="449451"/>
                <a:gridCol w="480447"/>
              </a:tblGrid>
              <a:tr h="200025"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PBS 13.6.16.3 Scattering Characterization System (SCS)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Analyzers and diff banks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Be=filter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3He Detector tube (1/2''x6'')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 tubes x diffract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B4C shielding panel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liters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frames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s-total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619.80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monitor (flux,div, wave)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BeamStop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Shielding/background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809.80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3819525" y="1685925"/>
            <a:ext cx="771525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71924" y="3710940"/>
            <a:ext cx="609601" cy="213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71924" y="1066800"/>
            <a:ext cx="771525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16200000">
            <a:off x="7365684" y="3540440"/>
            <a:ext cx="708660" cy="287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11941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smtClean="0">
                <a:solidFill>
                  <a:prstClr val="white"/>
                </a:solidFill>
              </a:rPr>
              <a:t>VESPA Option 1</a:t>
            </a:r>
            <a:endParaRPr lang="en-GB" sz="3200" dirty="0">
              <a:solidFill>
                <a:prstClr val="white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07326"/>
              </p:ext>
            </p:extLst>
          </p:nvPr>
        </p:nvGraphicFramePr>
        <p:xfrm>
          <a:off x="237490" y="719931"/>
          <a:ext cx="4197350" cy="3467100"/>
        </p:xfrm>
        <a:graphic>
          <a:graphicData uri="http://schemas.openxmlformats.org/drawingml/2006/table">
            <a:tbl>
              <a:tblPr/>
              <a:tblGrid>
                <a:gridCol w="471170"/>
                <a:gridCol w="2377440"/>
                <a:gridCol w="358140"/>
                <a:gridCol w="495300"/>
                <a:gridCol w="4953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Q.ty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[k€]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PBS 13.6.16.5 Experimental Cave(EC) 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Cave 11x5 sqm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concrete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 hutch top load spectr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Power (3ph &amp; 1ph)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Lighting. Misc services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&amp; Compressed Air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 gas supply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Chilled water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Gates,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crane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Lifting frames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Painting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signage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panels / service panels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1031.80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968255"/>
              </p:ext>
            </p:extLst>
          </p:nvPr>
        </p:nvGraphicFramePr>
        <p:xfrm>
          <a:off x="237490" y="4303236"/>
          <a:ext cx="4204970" cy="1924050"/>
        </p:xfrm>
        <a:graphic>
          <a:graphicData uri="http://schemas.openxmlformats.org/drawingml/2006/table">
            <a:tbl>
              <a:tblPr/>
              <a:tblGrid>
                <a:gridCol w="471170"/>
                <a:gridCol w="2377440"/>
                <a:gridCol w="403860"/>
                <a:gridCol w="441960"/>
                <a:gridCol w="510540"/>
              </a:tblGrid>
              <a:tr h="19050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PBS 13.6.16.6 Control Hutch (CH) 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Conditioning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Stairs etc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Monitoring Oxygen etc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Backend electronics /UPS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suppression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14973"/>
              </p:ext>
            </p:extLst>
          </p:nvPr>
        </p:nvGraphicFramePr>
        <p:xfrm>
          <a:off x="4603750" y="907574"/>
          <a:ext cx="4189730" cy="1552575"/>
        </p:xfrm>
        <a:graphic>
          <a:graphicData uri="http://schemas.openxmlformats.org/drawingml/2006/table">
            <a:tbl>
              <a:tblPr/>
              <a:tblGrid>
                <a:gridCol w="463550"/>
                <a:gridCol w="2369820"/>
                <a:gridCol w="480060"/>
                <a:gridCol w="373380"/>
                <a:gridCol w="50292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Q.ty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[k€]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PBS 13.6.16.12 IC&amp;M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PSS + interlocks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Driver Controls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 % system monitors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Backup power 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supply (</a:t>
                      </a:r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backend electronics)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Standalone mode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2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24895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>
                <a:solidFill>
                  <a:prstClr val="white"/>
                </a:solidFill>
              </a:rPr>
              <a:t>VESPA Option 1 RISKS</a:t>
            </a:r>
            <a:endParaRPr lang="en-GB" sz="3200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289364"/>
              </p:ext>
            </p:extLst>
          </p:nvPr>
        </p:nvGraphicFramePr>
        <p:xfrm>
          <a:off x="293370" y="1264919"/>
          <a:ext cx="8290560" cy="5372100"/>
        </p:xfrm>
        <a:graphic>
          <a:graphicData uri="http://schemas.openxmlformats.org/drawingml/2006/table">
            <a:tbl>
              <a:tblPr firstRow="1" firstCol="1" bandRow="1"/>
              <a:tblGrid>
                <a:gridCol w="793939"/>
                <a:gridCol w="1600093"/>
                <a:gridCol w="1623759"/>
                <a:gridCol w="973339"/>
                <a:gridCol w="870280"/>
                <a:gridCol w="2429150"/>
              </a:tblGrid>
              <a:tr h="49025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Risk level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RISK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TREATMENT NAME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Treatment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CATEGORY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TREATMENT PLAN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</a:tr>
              <a:tr h="92124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High 2x5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6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Helium technology</a:t>
                      </a:r>
                      <a:r>
                        <a:rPr lang="en-GB" sz="10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Technology availability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Observe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Cost overrun on Construction budget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Define/develop optional technology for neutron detection at the secondary spectrometer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06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High 5x2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62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Unclear Bunker arrangement, inability to maintain or install or remove equipment due to high radiation levels and long shielding removal times.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Bunker access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Mitigate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Cost overrun on annual Operation costs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Detailed design and reliability evaluation of the system components into the bunker, with FMEA technique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86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High 4x3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Delays caused by optimisation of the instruments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mbria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mitigate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Schedule, budget 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 Detailed time scheduling plus  intermediate deliverables on neutrons calculation tasks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78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High 4x3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Perfomance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 stays under user and ESS expectation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12 MEuro performance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Observe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Quality and function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Costs optimisation, alternative funding stage plan 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88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Medium 3x2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Late delivery of key components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VESPA schedule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Mitigate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Schedule, budget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Properly assess the delivery time and transportation, also the time that is required for installation and arriving at site. Define the critical path for every component. 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99060" y="4869180"/>
            <a:ext cx="8740140" cy="9829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248950"/>
            <a:ext cx="6652260" cy="584775"/>
          </a:xfr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VESPA Option 2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-381000" y="1197148"/>
            <a:ext cx="9525000" cy="2532221"/>
            <a:chOff x="-381000" y="1139026"/>
            <a:chExt cx="9525000" cy="2532221"/>
          </a:xfrm>
        </p:grpSpPr>
        <p:sp>
          <p:nvSpPr>
            <p:cNvPr id="112" name="TextBox 111"/>
            <p:cNvSpPr txBox="1"/>
            <p:nvPr/>
          </p:nvSpPr>
          <p:spPr>
            <a:xfrm>
              <a:off x="-93954" y="1552636"/>
              <a:ext cx="815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prstClr val="black"/>
                  </a:solidFill>
                </a:rPr>
                <a:t>moderator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114800" y="1524000"/>
              <a:ext cx="20942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7030A0"/>
                  </a:solidFill>
                </a:rPr>
                <a:t>Elliptical mirror guide m=4</a:t>
              </a:r>
              <a:endParaRPr lang="en-GB" sz="1050" dirty="0">
                <a:solidFill>
                  <a:srgbClr val="7030A0"/>
                </a:solidFill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-381000" y="1139026"/>
              <a:ext cx="9525000" cy="2532221"/>
              <a:chOff x="-381000" y="1143000"/>
              <a:chExt cx="9525000" cy="2532221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8458200" y="274320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prstClr val="black"/>
                    </a:solidFill>
                  </a:rPr>
                  <a:t>sample</a:t>
                </a:r>
                <a:endParaRPr lang="en-GB" sz="12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>
                <a:off x="-381000" y="1143000"/>
                <a:ext cx="9525000" cy="2532221"/>
                <a:chOff x="-381000" y="1143000"/>
                <a:chExt cx="9525000" cy="2532221"/>
              </a:xfrm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8458200" y="2954179"/>
                  <a:ext cx="6858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dirty="0" smtClean="0">
                      <a:solidFill>
                        <a:prstClr val="black"/>
                      </a:solidFill>
                    </a:rPr>
                    <a:t>59 m</a:t>
                  </a:r>
                  <a:endParaRPr lang="en-GB" sz="10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42" name="Group 141"/>
                <p:cNvGrpSpPr/>
                <p:nvPr/>
              </p:nvGrpSpPr>
              <p:grpSpPr>
                <a:xfrm>
                  <a:off x="-381000" y="1143000"/>
                  <a:ext cx="9431046" cy="2532221"/>
                  <a:chOff x="-381000" y="1143000"/>
                  <a:chExt cx="9431046" cy="2532221"/>
                </a:xfrm>
              </p:grpSpPr>
              <p:sp>
                <p:nvSpPr>
                  <p:cNvPr id="146" name="Oval 145"/>
                  <p:cNvSpPr/>
                  <p:nvPr/>
                </p:nvSpPr>
                <p:spPr>
                  <a:xfrm>
                    <a:off x="134646" y="1846558"/>
                    <a:ext cx="76200" cy="651825"/>
                  </a:xfrm>
                  <a:prstGeom prst="ellipse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47" name="Group 146"/>
                  <p:cNvGrpSpPr/>
                  <p:nvPr/>
                </p:nvGrpSpPr>
                <p:grpSpPr>
                  <a:xfrm>
                    <a:off x="210846" y="1143000"/>
                    <a:ext cx="8839200" cy="2532221"/>
                    <a:chOff x="210846" y="1143000"/>
                    <a:chExt cx="8839200" cy="2532221"/>
                  </a:xfrm>
                </p:grpSpPr>
                <p:sp>
                  <p:nvSpPr>
                    <p:cNvPr id="151" name="TextBox 150"/>
                    <p:cNvSpPr txBox="1"/>
                    <p:nvPr/>
                  </p:nvSpPr>
                  <p:spPr>
                    <a:xfrm>
                      <a:off x="8102963" y="1676400"/>
                      <a:ext cx="475763" cy="2308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defRPr sz="900" b="1"/>
                      </a:lvl1pPr>
                    </a:lstStyle>
                    <a:p>
                      <a:r>
                        <a:rPr lang="en-GB" b="0" dirty="0" smtClean="0">
                          <a:solidFill>
                            <a:prstClr val="black"/>
                          </a:solidFill>
                        </a:rPr>
                        <a:t>Jaws</a:t>
                      </a:r>
                      <a:endParaRPr lang="en-GB" b="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152" name="Group 151"/>
                    <p:cNvGrpSpPr/>
                    <p:nvPr/>
                  </p:nvGrpSpPr>
                  <p:grpSpPr>
                    <a:xfrm>
                      <a:off x="1049047" y="1676400"/>
                      <a:ext cx="8000999" cy="990600"/>
                      <a:chOff x="1049047" y="1676400"/>
                      <a:chExt cx="8000999" cy="990600"/>
                    </a:xfrm>
                  </p:grpSpPr>
                  <p:sp>
                    <p:nvSpPr>
                      <p:cNvPr id="194" name="Rectangle 193"/>
                      <p:cNvSpPr/>
                      <p:nvPr/>
                    </p:nvSpPr>
                    <p:spPr>
                      <a:xfrm>
                        <a:off x="8516646" y="1676400"/>
                        <a:ext cx="533400" cy="990600"/>
                      </a:xfrm>
                      <a:prstGeom prst="rect">
                        <a:avLst/>
                      </a:prstGeom>
                      <a:noFill/>
                      <a:ln w="4762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195" name="Group 194"/>
                      <p:cNvGrpSpPr/>
                      <p:nvPr/>
                    </p:nvGrpSpPr>
                    <p:grpSpPr>
                      <a:xfrm>
                        <a:off x="1049047" y="1864829"/>
                        <a:ext cx="7924799" cy="609599"/>
                        <a:chOff x="331695" y="457201"/>
                        <a:chExt cx="8278905" cy="609599"/>
                      </a:xfrm>
                    </p:grpSpPr>
                    <p:sp>
                      <p:nvSpPr>
                        <p:cNvPr id="199" name="Arc 198"/>
                        <p:cNvSpPr/>
                        <p:nvPr/>
                      </p:nvSpPr>
                      <p:spPr>
                        <a:xfrm>
                          <a:off x="331695" y="533400"/>
                          <a:ext cx="8278905" cy="533400"/>
                        </a:xfrm>
                        <a:prstGeom prst="arc">
                          <a:avLst>
                            <a:gd name="adj1" fmla="val 10880178"/>
                            <a:gd name="adj2" fmla="val 21515182"/>
                          </a:avLst>
                        </a:prstGeom>
                        <a:ln w="44450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0" name="Arc 199"/>
                        <p:cNvSpPr/>
                        <p:nvPr/>
                      </p:nvSpPr>
                      <p:spPr>
                        <a:xfrm rot="10800000">
                          <a:off x="331695" y="457201"/>
                          <a:ext cx="8278905" cy="533400"/>
                        </a:xfrm>
                        <a:prstGeom prst="arc">
                          <a:avLst>
                            <a:gd name="adj1" fmla="val 10880178"/>
                            <a:gd name="adj2" fmla="val 21515182"/>
                          </a:avLst>
                        </a:prstGeom>
                        <a:ln w="44450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96" name="Group 195"/>
                      <p:cNvGrpSpPr/>
                      <p:nvPr/>
                    </p:nvGrpSpPr>
                    <p:grpSpPr>
                      <a:xfrm>
                        <a:off x="8574580" y="1945640"/>
                        <a:ext cx="122345" cy="457201"/>
                        <a:chOff x="6382584" y="4732148"/>
                        <a:chExt cx="122345" cy="457201"/>
                      </a:xfrm>
                    </p:grpSpPr>
                    <p:sp>
                      <p:nvSpPr>
                        <p:cNvPr id="197" name="Down Arrow 196"/>
                        <p:cNvSpPr/>
                        <p:nvPr/>
                      </p:nvSpPr>
                      <p:spPr>
                        <a:xfrm>
                          <a:off x="6383011" y="4732148"/>
                          <a:ext cx="121918" cy="230400"/>
                        </a:xfrm>
                        <a:prstGeom prst="downArrow">
                          <a:avLst/>
                        </a:prstGeom>
                        <a:solidFill>
                          <a:srgbClr val="00B0F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8" name="Up Arrow 197"/>
                        <p:cNvSpPr/>
                        <p:nvPr/>
                      </p:nvSpPr>
                      <p:spPr>
                        <a:xfrm>
                          <a:off x="6382584" y="4960749"/>
                          <a:ext cx="121918" cy="228600"/>
                        </a:xfrm>
                        <a:prstGeom prst="upArrow">
                          <a:avLst/>
                        </a:prstGeom>
                        <a:solidFill>
                          <a:srgbClr val="00B0F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153" name="TextBox 152"/>
                    <p:cNvSpPr txBox="1"/>
                    <p:nvPr/>
                  </p:nvSpPr>
                  <p:spPr>
                    <a:xfrm>
                      <a:off x="753307" y="2878226"/>
                      <a:ext cx="685800" cy="2308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defRPr sz="900" b="1"/>
                      </a:lvl1pPr>
                    </a:lstStyle>
                    <a:p>
                      <a:r>
                        <a:rPr lang="en-GB" dirty="0" smtClean="0">
                          <a:solidFill>
                            <a:prstClr val="black"/>
                          </a:solidFill>
                        </a:rPr>
                        <a:t>6.8 </a:t>
                      </a:r>
                      <a:r>
                        <a:rPr lang="en-GB" dirty="0">
                          <a:solidFill>
                            <a:prstClr val="black"/>
                          </a:solidFill>
                        </a:rPr>
                        <a:t>m</a:t>
                      </a:r>
                    </a:p>
                  </p:txBody>
                </p:sp>
                <p:sp>
                  <p:nvSpPr>
                    <p:cNvPr id="154" name="TextBox 153"/>
                    <p:cNvSpPr txBox="1"/>
                    <p:nvPr/>
                  </p:nvSpPr>
                  <p:spPr>
                    <a:xfrm>
                      <a:off x="744246" y="1201579"/>
                      <a:ext cx="475763" cy="2308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defRPr sz="900" b="1"/>
                      </a:lvl1pPr>
                    </a:lstStyle>
                    <a:p>
                      <a:r>
                        <a:rPr lang="en-GB" dirty="0" smtClean="0">
                          <a:solidFill>
                            <a:prstClr val="black"/>
                          </a:solidFill>
                        </a:rPr>
                        <a:t>6.5 </a:t>
                      </a:r>
                      <a:r>
                        <a:rPr lang="en-GB" dirty="0">
                          <a:solidFill>
                            <a:prstClr val="black"/>
                          </a:solidFill>
                        </a:rPr>
                        <a:t>m</a:t>
                      </a:r>
                    </a:p>
                  </p:txBody>
                </p:sp>
                <p:grpSp>
                  <p:nvGrpSpPr>
                    <p:cNvPr id="155" name="Group 154"/>
                    <p:cNvGrpSpPr/>
                    <p:nvPr/>
                  </p:nvGrpSpPr>
                  <p:grpSpPr>
                    <a:xfrm>
                      <a:off x="736077" y="2093072"/>
                      <a:ext cx="475270" cy="125050"/>
                      <a:chOff x="789452" y="5257800"/>
                      <a:chExt cx="677398" cy="152400"/>
                    </a:xfrm>
                  </p:grpSpPr>
                  <p:cxnSp>
                    <p:nvCxnSpPr>
                      <p:cNvPr id="192" name="Straight Connector 191"/>
                      <p:cNvCxnSpPr/>
                      <p:nvPr/>
                    </p:nvCxnSpPr>
                    <p:spPr>
                      <a:xfrm>
                        <a:off x="789452" y="5257800"/>
                        <a:ext cx="677398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" name="Straight Connector 192"/>
                      <p:cNvCxnSpPr/>
                      <p:nvPr/>
                    </p:nvCxnSpPr>
                    <p:spPr>
                      <a:xfrm>
                        <a:off x="789452" y="5410200"/>
                        <a:ext cx="677398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6" name="Straight Connector 155"/>
                    <p:cNvCxnSpPr>
                      <a:stCxn id="146" idx="6"/>
                      <a:endCxn id="160" idx="2"/>
                    </p:cNvCxnSpPr>
                    <p:nvPr/>
                  </p:nvCxnSpPr>
                  <p:spPr>
                    <a:xfrm>
                      <a:off x="210846" y="2172471"/>
                      <a:ext cx="849630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820447" y="1497915"/>
                      <a:ext cx="497432" cy="1321485"/>
                      <a:chOff x="0" y="0"/>
                      <a:chExt cx="723902" cy="1495423"/>
                    </a:xfrm>
                  </p:grpSpPr>
                  <p:grpSp>
                    <p:nvGrpSpPr>
                      <p:cNvPr id="183" name="Group 182"/>
                      <p:cNvGrpSpPr/>
                      <p:nvPr/>
                    </p:nvGrpSpPr>
                    <p:grpSpPr>
                      <a:xfrm>
                        <a:off x="0" y="0"/>
                        <a:ext cx="285751" cy="914399"/>
                        <a:chOff x="0" y="0"/>
                        <a:chExt cx="285751" cy="914399"/>
                      </a:xfrm>
                    </p:grpSpPr>
                    <p:sp>
                      <p:nvSpPr>
                        <p:cNvPr id="190" name="Rectangle 189"/>
                        <p:cNvSpPr/>
                        <p:nvPr/>
                      </p:nvSpPr>
                      <p:spPr>
                        <a:xfrm>
                          <a:off x="161926" y="0"/>
                          <a:ext cx="123825" cy="914399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1" name="Rectangle 190"/>
                        <p:cNvSpPr/>
                        <p:nvPr/>
                      </p:nvSpPr>
                      <p:spPr>
                        <a:xfrm flipV="1">
                          <a:off x="0" y="380999"/>
                          <a:ext cx="142875" cy="13335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84" name="Group 183"/>
                      <p:cNvGrpSpPr/>
                      <p:nvPr/>
                    </p:nvGrpSpPr>
                    <p:grpSpPr>
                      <a:xfrm>
                        <a:off x="161926" y="581024"/>
                        <a:ext cx="285751" cy="914399"/>
                        <a:chOff x="161926" y="581024"/>
                        <a:chExt cx="285751" cy="914399"/>
                      </a:xfrm>
                    </p:grpSpPr>
                    <p:sp>
                      <p:nvSpPr>
                        <p:cNvPr id="188" name="Rectangle 187"/>
                        <p:cNvSpPr/>
                        <p:nvPr/>
                      </p:nvSpPr>
                      <p:spPr>
                        <a:xfrm>
                          <a:off x="323852" y="581024"/>
                          <a:ext cx="123825" cy="914399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9" name="Rectangle 188"/>
                        <p:cNvSpPr/>
                        <p:nvPr/>
                      </p:nvSpPr>
                      <p:spPr>
                        <a:xfrm flipV="1">
                          <a:off x="161926" y="962023"/>
                          <a:ext cx="142875" cy="13335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85" name="Group 184"/>
                      <p:cNvGrpSpPr/>
                      <p:nvPr/>
                    </p:nvGrpSpPr>
                    <p:grpSpPr>
                      <a:xfrm>
                        <a:off x="438151" y="9524"/>
                        <a:ext cx="285751" cy="914399"/>
                        <a:chOff x="438151" y="9524"/>
                        <a:chExt cx="285751" cy="914399"/>
                      </a:xfrm>
                    </p:grpSpPr>
                    <p:sp>
                      <p:nvSpPr>
                        <p:cNvPr id="186" name="Rectangle 185"/>
                        <p:cNvSpPr/>
                        <p:nvPr/>
                      </p:nvSpPr>
                      <p:spPr>
                        <a:xfrm>
                          <a:off x="600077" y="9524"/>
                          <a:ext cx="123825" cy="914399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7" name="Rectangle 186"/>
                        <p:cNvSpPr/>
                        <p:nvPr/>
                      </p:nvSpPr>
                      <p:spPr>
                        <a:xfrm flipV="1">
                          <a:off x="438151" y="390523"/>
                          <a:ext cx="142875" cy="13335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7678446" y="1552636"/>
                      <a:ext cx="190501" cy="761999"/>
                      <a:chOff x="2933702" y="962024"/>
                      <a:chExt cx="276225" cy="914399"/>
                    </a:xfrm>
                  </p:grpSpPr>
                  <p:sp>
                    <p:nvSpPr>
                      <p:cNvPr id="181" name="Rectangle 180"/>
                      <p:cNvSpPr/>
                      <p:nvPr/>
                    </p:nvSpPr>
                    <p:spPr>
                      <a:xfrm>
                        <a:off x="3086102" y="962024"/>
                        <a:ext cx="123825" cy="91439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82" name="Rectangle 181"/>
                      <p:cNvSpPr/>
                      <p:nvPr/>
                    </p:nvSpPr>
                    <p:spPr>
                      <a:xfrm flipV="1">
                        <a:off x="2933702" y="1371599"/>
                        <a:ext cx="142875" cy="13335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59" name="Group 158"/>
                    <p:cNvGrpSpPr/>
                    <p:nvPr/>
                  </p:nvGrpSpPr>
                  <p:grpSpPr>
                    <a:xfrm>
                      <a:off x="3030246" y="1529352"/>
                      <a:ext cx="190501" cy="761999"/>
                      <a:chOff x="2609852" y="1028699"/>
                      <a:chExt cx="276225" cy="914399"/>
                    </a:xfrm>
                  </p:grpSpPr>
                  <p:sp>
                    <p:nvSpPr>
                      <p:cNvPr id="179" name="Rectangle 178"/>
                      <p:cNvSpPr/>
                      <p:nvPr/>
                    </p:nvSpPr>
                    <p:spPr>
                      <a:xfrm>
                        <a:off x="2762252" y="1028699"/>
                        <a:ext cx="123825" cy="91439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80" name="Rectangle 179"/>
                      <p:cNvSpPr/>
                      <p:nvPr/>
                    </p:nvSpPr>
                    <p:spPr>
                      <a:xfrm flipV="1">
                        <a:off x="2609852" y="1438274"/>
                        <a:ext cx="142875" cy="13335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8707146" y="2082678"/>
                      <a:ext cx="152400" cy="17958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61" name="Rectangle 160"/>
                    <p:cNvSpPr/>
                    <p:nvPr/>
                  </p:nvSpPr>
                  <p:spPr>
                    <a:xfrm>
                      <a:off x="668046" y="1143000"/>
                      <a:ext cx="121919" cy="20574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62" name="TextBox 161"/>
                    <p:cNvSpPr txBox="1"/>
                    <p:nvPr/>
                  </p:nvSpPr>
                  <p:spPr>
                    <a:xfrm>
                      <a:off x="455136" y="3429000"/>
                      <a:ext cx="68580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prstClr val="black"/>
                          </a:solidFill>
                        </a:rPr>
                        <a:t>6</a:t>
                      </a:r>
                      <a:r>
                        <a:rPr lang="en-GB" sz="1000" dirty="0">
                          <a:solidFill>
                            <a:prstClr val="black"/>
                          </a:solidFill>
                        </a:rPr>
                        <a:t>.</a:t>
                      </a:r>
                      <a:r>
                        <a:rPr lang="en-GB" sz="1000" dirty="0" smtClean="0">
                          <a:solidFill>
                            <a:prstClr val="black"/>
                          </a:solidFill>
                        </a:rPr>
                        <a:t>0 m</a:t>
                      </a:r>
                      <a:endParaRPr lang="en-GB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3" name="TextBox 162"/>
                    <p:cNvSpPr txBox="1"/>
                    <p:nvPr/>
                  </p:nvSpPr>
                  <p:spPr>
                    <a:xfrm>
                      <a:off x="1140936" y="2337981"/>
                      <a:ext cx="517710" cy="2308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defRPr sz="900" b="1"/>
                      </a:lvl1pPr>
                    </a:lstStyle>
                    <a:p>
                      <a:r>
                        <a:rPr lang="en-GB" dirty="0" smtClean="0">
                          <a:solidFill>
                            <a:prstClr val="black"/>
                          </a:solidFill>
                        </a:rPr>
                        <a:t>7.44 </a:t>
                      </a:r>
                      <a:r>
                        <a:rPr lang="en-GB" dirty="0">
                          <a:solidFill>
                            <a:prstClr val="black"/>
                          </a:solidFill>
                        </a:rPr>
                        <a:t>m</a:t>
                      </a:r>
                    </a:p>
                  </p:txBody>
                </p:sp>
                <p:cxnSp>
                  <p:nvCxnSpPr>
                    <p:cNvPr id="164" name="Straight Connector 163"/>
                    <p:cNvCxnSpPr>
                      <a:endCxn id="161" idx="3"/>
                    </p:cNvCxnSpPr>
                    <p:nvPr/>
                  </p:nvCxnSpPr>
                  <p:spPr>
                    <a:xfrm flipV="1">
                      <a:off x="789965" y="2171700"/>
                      <a:ext cx="0" cy="12573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5" name="Group 164"/>
                    <p:cNvGrpSpPr/>
                    <p:nvPr/>
                  </p:nvGrpSpPr>
                  <p:grpSpPr>
                    <a:xfrm>
                      <a:off x="1479312" y="1143000"/>
                      <a:ext cx="1169934" cy="2532221"/>
                      <a:chOff x="1573266" y="2133600"/>
                      <a:chExt cx="1169934" cy="2532221"/>
                    </a:xfrm>
                  </p:grpSpPr>
                  <p:sp>
                    <p:nvSpPr>
                      <p:cNvPr id="168" name="TextBox 167"/>
                      <p:cNvSpPr txBox="1"/>
                      <p:nvPr/>
                    </p:nvSpPr>
                    <p:spPr>
                      <a:xfrm>
                        <a:off x="1573266" y="2250710"/>
                        <a:ext cx="609601" cy="2308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900" b="1" dirty="0" smtClean="0">
                            <a:solidFill>
                              <a:prstClr val="black"/>
                            </a:solidFill>
                          </a:rPr>
                          <a:t>10 m</a:t>
                        </a:r>
                        <a:endParaRPr lang="en-GB" sz="900" b="1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69" name="Group 168"/>
                      <p:cNvGrpSpPr/>
                      <p:nvPr/>
                    </p:nvGrpSpPr>
                    <p:grpSpPr>
                      <a:xfrm>
                        <a:off x="1828800" y="2514600"/>
                        <a:ext cx="190501" cy="752474"/>
                        <a:chOff x="1752602" y="171449"/>
                        <a:chExt cx="276225" cy="914399"/>
                      </a:xfrm>
                    </p:grpSpPr>
                    <p:sp>
                      <p:nvSpPr>
                        <p:cNvPr id="177" name="Rectangle 176"/>
                        <p:cNvSpPr/>
                        <p:nvPr/>
                      </p:nvSpPr>
                      <p:spPr>
                        <a:xfrm>
                          <a:off x="1905002" y="171449"/>
                          <a:ext cx="123825" cy="914399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8" name="Rectangle 177"/>
                        <p:cNvSpPr/>
                        <p:nvPr/>
                      </p:nvSpPr>
                      <p:spPr>
                        <a:xfrm flipV="1">
                          <a:off x="1752602" y="581024"/>
                          <a:ext cx="142875" cy="13335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70" name="Group 169"/>
                      <p:cNvGrpSpPr/>
                      <p:nvPr/>
                    </p:nvGrpSpPr>
                    <p:grpSpPr>
                      <a:xfrm>
                        <a:off x="1752600" y="2133600"/>
                        <a:ext cx="990600" cy="2532221"/>
                        <a:chOff x="1752600" y="2133600"/>
                        <a:chExt cx="990600" cy="2532221"/>
                      </a:xfrm>
                    </p:grpSpPr>
                    <p:cxnSp>
                      <p:nvCxnSpPr>
                        <p:cNvPr id="171" name="Straight Connector 170"/>
                        <p:cNvCxnSpPr>
                          <a:endCxn id="175" idx="1"/>
                        </p:cNvCxnSpPr>
                        <p:nvPr/>
                      </p:nvCxnSpPr>
                      <p:spPr>
                        <a:xfrm flipV="1">
                          <a:off x="2057400" y="3162300"/>
                          <a:ext cx="0" cy="12573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72" name="Group 171"/>
                        <p:cNvGrpSpPr/>
                        <p:nvPr/>
                      </p:nvGrpSpPr>
                      <p:grpSpPr>
                        <a:xfrm>
                          <a:off x="1752600" y="2133600"/>
                          <a:ext cx="762000" cy="2532221"/>
                          <a:chOff x="1752600" y="2133600"/>
                          <a:chExt cx="762000" cy="2532221"/>
                        </a:xfrm>
                      </p:grpSpPr>
                      <p:sp>
                        <p:nvSpPr>
                          <p:cNvPr id="175" name="Rectangle 174"/>
                          <p:cNvSpPr/>
                          <p:nvPr/>
                        </p:nvSpPr>
                        <p:spPr>
                          <a:xfrm>
                            <a:off x="2057400" y="2133600"/>
                            <a:ext cx="457200" cy="205740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solidFill>
                              <a:schemeClr val="bg1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6" name="TextBox 175"/>
                          <p:cNvSpPr txBox="1"/>
                          <p:nvPr/>
                        </p:nvSpPr>
                        <p:spPr>
                          <a:xfrm>
                            <a:off x="1752600" y="4419600"/>
                            <a:ext cx="685800" cy="24622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GB" sz="1000" dirty="0" smtClean="0">
                                <a:solidFill>
                                  <a:prstClr val="black"/>
                                </a:solidFill>
                              </a:rPr>
                              <a:t>11.5 m</a:t>
                            </a:r>
                            <a:endParaRPr lang="en-GB" sz="1000" dirty="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73" name="TextBox 172"/>
                        <p:cNvSpPr txBox="1"/>
                        <p:nvPr/>
                      </p:nvSpPr>
                      <p:spPr>
                        <a:xfrm>
                          <a:off x="2286000" y="4419600"/>
                          <a:ext cx="45720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GB" sz="1000" dirty="0" smtClean="0">
                              <a:solidFill>
                                <a:prstClr val="black"/>
                              </a:solidFill>
                            </a:rPr>
                            <a:t>15 m</a:t>
                          </a:r>
                          <a:endParaRPr lang="en-GB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174" name="Straight Connector 173"/>
                        <p:cNvCxnSpPr>
                          <a:stCxn id="173" idx="0"/>
                          <a:endCxn id="175" idx="3"/>
                        </p:cNvCxnSpPr>
                        <p:nvPr/>
                      </p:nvCxnSpPr>
                      <p:spPr>
                        <a:xfrm flipV="1">
                          <a:off x="2514600" y="3162300"/>
                          <a:ext cx="0" cy="12573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66" name="TextBox 165"/>
                    <p:cNvSpPr txBox="1"/>
                    <p:nvPr/>
                  </p:nvSpPr>
                  <p:spPr>
                    <a:xfrm>
                      <a:off x="2801646" y="2358526"/>
                      <a:ext cx="68580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prstClr val="black"/>
                          </a:solidFill>
                        </a:rPr>
                        <a:t>19 m</a:t>
                      </a:r>
                      <a:endParaRPr lang="en-GB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7" name="TextBox 166"/>
                    <p:cNvSpPr txBox="1"/>
                    <p:nvPr/>
                  </p:nvSpPr>
                  <p:spPr>
                    <a:xfrm>
                      <a:off x="7483348" y="2498383"/>
                      <a:ext cx="68580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prstClr val="black"/>
                          </a:solidFill>
                        </a:rPr>
                        <a:t>52 m</a:t>
                      </a:r>
                      <a:endParaRPr lang="en-GB" sz="1000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48" name="Group 147"/>
                  <p:cNvGrpSpPr/>
                  <p:nvPr/>
                </p:nvGrpSpPr>
                <p:grpSpPr>
                  <a:xfrm>
                    <a:off x="-381000" y="1949510"/>
                    <a:ext cx="1219200" cy="419100"/>
                    <a:chOff x="3505200" y="4648200"/>
                    <a:chExt cx="1676400" cy="685800"/>
                  </a:xfrm>
                </p:grpSpPr>
                <p:sp>
                  <p:nvSpPr>
                    <p:cNvPr id="149" name="Arc 148"/>
                    <p:cNvSpPr/>
                    <p:nvPr/>
                  </p:nvSpPr>
                  <p:spPr>
                    <a:xfrm>
                      <a:off x="3505200" y="4800600"/>
                      <a:ext cx="1676400" cy="533400"/>
                    </a:xfrm>
                    <a:prstGeom prst="arc">
                      <a:avLst>
                        <a:gd name="adj1" fmla="val 16200000"/>
                        <a:gd name="adj2" fmla="val 20738969"/>
                      </a:avLst>
                    </a:prstGeom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0" name="Arc 149"/>
                    <p:cNvSpPr/>
                    <p:nvPr/>
                  </p:nvSpPr>
                  <p:spPr>
                    <a:xfrm>
                      <a:off x="3505200" y="4648200"/>
                      <a:ext cx="1676400" cy="533400"/>
                    </a:xfrm>
                    <a:prstGeom prst="arc">
                      <a:avLst>
                        <a:gd name="adj1" fmla="val 901436"/>
                        <a:gd name="adj2" fmla="val 5647975"/>
                      </a:avLst>
                    </a:prstGeom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5" name="Group 14"/>
          <p:cNvGrpSpPr/>
          <p:nvPr/>
        </p:nvGrpSpPr>
        <p:grpSpPr>
          <a:xfrm>
            <a:off x="161504" y="4057989"/>
            <a:ext cx="3764412" cy="1797119"/>
            <a:chOff x="161504" y="4057989"/>
            <a:chExt cx="3764412" cy="1797119"/>
          </a:xfrm>
        </p:grpSpPr>
        <p:grpSp>
          <p:nvGrpSpPr>
            <p:cNvPr id="11" name="Group 10"/>
            <p:cNvGrpSpPr/>
            <p:nvPr/>
          </p:nvGrpSpPr>
          <p:grpSpPr>
            <a:xfrm>
              <a:off x="161504" y="4057989"/>
              <a:ext cx="1927409" cy="1797119"/>
              <a:chOff x="161504" y="4057989"/>
              <a:chExt cx="1927409" cy="1797119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161504" y="4057989"/>
                <a:ext cx="1927409" cy="1797119"/>
                <a:chOff x="119856" y="4140709"/>
                <a:chExt cx="1927409" cy="1797119"/>
              </a:xfrm>
            </p:grpSpPr>
            <p:sp>
              <p:nvSpPr>
                <p:cNvPr id="115" name="Donut 114"/>
                <p:cNvSpPr/>
                <p:nvPr/>
              </p:nvSpPr>
              <p:spPr>
                <a:xfrm>
                  <a:off x="119856" y="4140709"/>
                  <a:ext cx="1927409" cy="1797119"/>
                </a:xfrm>
                <a:prstGeom prst="donut">
                  <a:avLst>
                    <a:gd name="adj" fmla="val 15564"/>
                  </a:avLst>
                </a:prstGeom>
                <a:solidFill>
                  <a:srgbClr val="FF33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lowchart: Alternate Process 122"/>
                <p:cNvSpPr/>
                <p:nvPr/>
              </p:nvSpPr>
              <p:spPr>
                <a:xfrm>
                  <a:off x="954566" y="4140709"/>
                  <a:ext cx="241326" cy="264754"/>
                </a:xfrm>
                <a:prstGeom prst="flowChartAlternateProcess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4" name="Flowchart: Alternate Process 123"/>
                <p:cNvSpPr/>
                <p:nvPr/>
              </p:nvSpPr>
              <p:spPr>
                <a:xfrm>
                  <a:off x="962897" y="5663484"/>
                  <a:ext cx="241326" cy="264754"/>
                </a:xfrm>
                <a:prstGeom prst="flowChartAlternateProcess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Flowchart: Alternate Process 124"/>
                <p:cNvSpPr/>
                <p:nvPr/>
              </p:nvSpPr>
              <p:spPr>
                <a:xfrm>
                  <a:off x="1776493" y="4931880"/>
                  <a:ext cx="241326" cy="264754"/>
                </a:xfrm>
                <a:prstGeom prst="flowChartAlternateProcess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6" name="Flowchart: Alternate Process 125"/>
                <p:cNvSpPr/>
                <p:nvPr/>
              </p:nvSpPr>
              <p:spPr>
                <a:xfrm>
                  <a:off x="149888" y="4947120"/>
                  <a:ext cx="241326" cy="264754"/>
                </a:xfrm>
                <a:prstGeom prst="flowChartAlternateProcess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Flowchart: Alternate Process 126"/>
                <p:cNvSpPr/>
                <p:nvPr/>
              </p:nvSpPr>
              <p:spPr>
                <a:xfrm>
                  <a:off x="1573266" y="4374983"/>
                  <a:ext cx="241326" cy="264754"/>
                </a:xfrm>
                <a:prstGeom prst="flowChartAlternateProcess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Flowchart: Alternate Process 127"/>
                <p:cNvSpPr/>
                <p:nvPr/>
              </p:nvSpPr>
              <p:spPr>
                <a:xfrm>
                  <a:off x="336801" y="4405734"/>
                  <a:ext cx="241326" cy="264754"/>
                </a:xfrm>
                <a:prstGeom prst="flowChartAlternateProcess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Flowchart: Alternate Process 128"/>
                <p:cNvSpPr/>
                <p:nvPr/>
              </p:nvSpPr>
              <p:spPr>
                <a:xfrm>
                  <a:off x="1502172" y="5484508"/>
                  <a:ext cx="241326" cy="264754"/>
                </a:xfrm>
                <a:prstGeom prst="flowChartAlternateProcess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Flowchart: Alternate Process 129"/>
                <p:cNvSpPr/>
                <p:nvPr/>
              </p:nvSpPr>
              <p:spPr>
                <a:xfrm>
                  <a:off x="375974" y="5445900"/>
                  <a:ext cx="241326" cy="264754"/>
                </a:xfrm>
                <a:prstGeom prst="flowChartAlternateProcess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64" name="TextBox 263"/>
              <p:cNvSpPr txBox="1"/>
              <p:nvPr/>
            </p:nvSpPr>
            <p:spPr>
              <a:xfrm>
                <a:off x="760445" y="4773391"/>
                <a:ext cx="712863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 smtClean="0">
                    <a:solidFill>
                      <a:prstClr val="white"/>
                    </a:solidFill>
                  </a:rPr>
                  <a:t>60 </a:t>
                </a:r>
                <a:r>
                  <a:rPr lang="en-GB" sz="1000" b="1" dirty="0" err="1" smtClean="0">
                    <a:solidFill>
                      <a:prstClr val="white"/>
                    </a:solidFill>
                  </a:rPr>
                  <a:t>deg</a:t>
                </a:r>
                <a:r>
                  <a:rPr lang="en-GB" sz="1000" b="1" dirty="0" smtClean="0">
                    <a:solidFill>
                      <a:prstClr val="white"/>
                    </a:solidFill>
                  </a:rPr>
                  <a:t> analyser</a:t>
                </a:r>
                <a:endParaRPr lang="en-GB" sz="1000" b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31180" y="4139863"/>
              <a:ext cx="1694736" cy="1623096"/>
              <a:chOff x="2231180" y="4139863"/>
              <a:chExt cx="1694736" cy="1623096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2231180" y="4139863"/>
                <a:ext cx="1694736" cy="1623096"/>
                <a:chOff x="119856" y="4140709"/>
                <a:chExt cx="1927409" cy="1797119"/>
              </a:xfrm>
            </p:grpSpPr>
            <p:sp>
              <p:nvSpPr>
                <p:cNvPr id="133" name="Donut 132"/>
                <p:cNvSpPr/>
                <p:nvPr/>
              </p:nvSpPr>
              <p:spPr>
                <a:xfrm>
                  <a:off x="119856" y="4140709"/>
                  <a:ext cx="1927409" cy="1797119"/>
                </a:xfrm>
                <a:prstGeom prst="donut">
                  <a:avLst>
                    <a:gd name="adj" fmla="val 15564"/>
                  </a:avLst>
                </a:prstGeom>
                <a:solidFill>
                  <a:srgbClr val="FF33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" name="Flowchart: Alternate Process 134"/>
                <p:cNvSpPr/>
                <p:nvPr/>
              </p:nvSpPr>
              <p:spPr>
                <a:xfrm>
                  <a:off x="962897" y="5663484"/>
                  <a:ext cx="241326" cy="264754"/>
                </a:xfrm>
                <a:prstGeom prst="flowChartAlternateProcess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Flowchart: Alternate Process 135"/>
                <p:cNvSpPr/>
                <p:nvPr/>
              </p:nvSpPr>
              <p:spPr>
                <a:xfrm>
                  <a:off x="1776493" y="4931880"/>
                  <a:ext cx="241326" cy="264754"/>
                </a:xfrm>
                <a:prstGeom prst="flowChartAlternateProcess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Flowchart: Alternate Process 136"/>
                <p:cNvSpPr/>
                <p:nvPr/>
              </p:nvSpPr>
              <p:spPr>
                <a:xfrm>
                  <a:off x="149888" y="4947120"/>
                  <a:ext cx="241326" cy="264754"/>
                </a:xfrm>
                <a:prstGeom prst="flowChartAlternateProcess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Flowchart: Alternate Process 137"/>
                <p:cNvSpPr/>
                <p:nvPr/>
              </p:nvSpPr>
              <p:spPr>
                <a:xfrm>
                  <a:off x="1573266" y="4374983"/>
                  <a:ext cx="241326" cy="264754"/>
                </a:xfrm>
                <a:prstGeom prst="flowChartAlternateProcess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9" name="Flowchart: Alternate Process 138"/>
                <p:cNvSpPr/>
                <p:nvPr/>
              </p:nvSpPr>
              <p:spPr>
                <a:xfrm>
                  <a:off x="336801" y="4405734"/>
                  <a:ext cx="241326" cy="264754"/>
                </a:xfrm>
                <a:prstGeom prst="flowChartAlternateProcess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0" name="Flowchart: Alternate Process 139"/>
                <p:cNvSpPr/>
                <p:nvPr/>
              </p:nvSpPr>
              <p:spPr>
                <a:xfrm>
                  <a:off x="1502172" y="5484508"/>
                  <a:ext cx="241326" cy="264754"/>
                </a:xfrm>
                <a:prstGeom prst="flowChartAlternateProcess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1" name="Flowchart: Alternate Process 140"/>
                <p:cNvSpPr/>
                <p:nvPr/>
              </p:nvSpPr>
              <p:spPr>
                <a:xfrm>
                  <a:off x="375974" y="5445900"/>
                  <a:ext cx="241326" cy="264754"/>
                </a:xfrm>
                <a:prstGeom prst="flowChartAlternateProcess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65" name="TextBox 264"/>
              <p:cNvSpPr txBox="1"/>
              <p:nvPr/>
            </p:nvSpPr>
            <p:spPr>
              <a:xfrm>
                <a:off x="2723081" y="4800361"/>
                <a:ext cx="712863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solidFill>
                      <a:prstClr val="white"/>
                    </a:solidFill>
                  </a:rPr>
                  <a:t>4</a:t>
                </a:r>
                <a:r>
                  <a:rPr lang="en-GB" sz="1000" b="1" dirty="0" smtClean="0">
                    <a:solidFill>
                      <a:prstClr val="white"/>
                    </a:solidFill>
                  </a:rPr>
                  <a:t>0 </a:t>
                </a:r>
                <a:r>
                  <a:rPr lang="en-GB" sz="1000" b="1" dirty="0" err="1" smtClean="0">
                    <a:solidFill>
                      <a:prstClr val="white"/>
                    </a:solidFill>
                  </a:rPr>
                  <a:t>deg</a:t>
                </a:r>
                <a:r>
                  <a:rPr lang="en-GB" sz="1000" b="1" dirty="0" smtClean="0">
                    <a:solidFill>
                      <a:prstClr val="white"/>
                    </a:solidFill>
                  </a:rPr>
                  <a:t> analyser</a:t>
                </a:r>
                <a:endParaRPr lang="en-GB" sz="10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162669" y="3205718"/>
            <a:ext cx="4918776" cy="3537297"/>
            <a:chOff x="4124569" y="3182858"/>
            <a:chExt cx="4918776" cy="3537297"/>
          </a:xfrm>
        </p:grpSpPr>
        <p:grpSp>
          <p:nvGrpSpPr>
            <p:cNvPr id="304" name="Group 303"/>
            <p:cNvGrpSpPr/>
            <p:nvPr/>
          </p:nvGrpSpPr>
          <p:grpSpPr>
            <a:xfrm>
              <a:off x="4187632" y="3182858"/>
              <a:ext cx="4855713" cy="3537297"/>
              <a:chOff x="2488482" y="1154723"/>
              <a:chExt cx="5190413" cy="3848712"/>
            </a:xfrm>
          </p:grpSpPr>
          <p:grpSp>
            <p:nvGrpSpPr>
              <p:cNvPr id="305" name="Group 304"/>
              <p:cNvGrpSpPr/>
              <p:nvPr/>
            </p:nvGrpSpPr>
            <p:grpSpPr>
              <a:xfrm rot="16200000">
                <a:off x="3159333" y="483872"/>
                <a:ext cx="3848712" cy="5190413"/>
                <a:chOff x="4828194" y="2095500"/>
                <a:chExt cx="3006655" cy="4199809"/>
              </a:xfrm>
            </p:grpSpPr>
            <p:grpSp>
              <p:nvGrpSpPr>
                <p:cNvPr id="317" name="Group 316"/>
                <p:cNvGrpSpPr/>
                <p:nvPr/>
              </p:nvGrpSpPr>
              <p:grpSpPr>
                <a:xfrm>
                  <a:off x="4828194" y="2095500"/>
                  <a:ext cx="3006655" cy="4199809"/>
                  <a:chOff x="4876800" y="2095500"/>
                  <a:chExt cx="3006655" cy="4199809"/>
                </a:xfrm>
              </p:grpSpPr>
              <p:grpSp>
                <p:nvGrpSpPr>
                  <p:cNvPr id="319" name="Group 318"/>
                  <p:cNvGrpSpPr/>
                  <p:nvPr/>
                </p:nvGrpSpPr>
                <p:grpSpPr>
                  <a:xfrm>
                    <a:off x="4876800" y="2095500"/>
                    <a:ext cx="3006655" cy="3235797"/>
                    <a:chOff x="4876800" y="2173836"/>
                    <a:chExt cx="3006655" cy="3235797"/>
                  </a:xfrm>
                </p:grpSpPr>
                <p:sp>
                  <p:nvSpPr>
                    <p:cNvPr id="322" name="Rectangle 321"/>
                    <p:cNvSpPr/>
                    <p:nvPr/>
                  </p:nvSpPr>
                  <p:spPr>
                    <a:xfrm>
                      <a:off x="4876800" y="2173836"/>
                      <a:ext cx="3006655" cy="2931564"/>
                    </a:xfrm>
                    <a:prstGeom prst="rect">
                      <a:avLst/>
                    </a:prstGeom>
                    <a:noFill/>
                    <a:ln w="50800" cap="sq" cmpd="dbl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23" name="Oval 322"/>
                    <p:cNvSpPr/>
                    <p:nvPr/>
                  </p:nvSpPr>
                  <p:spPr>
                    <a:xfrm>
                      <a:off x="6037069" y="3733800"/>
                      <a:ext cx="304800" cy="32385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24" name="Block Arc 323"/>
                    <p:cNvSpPr/>
                    <p:nvPr/>
                  </p:nvSpPr>
                  <p:spPr>
                    <a:xfrm rot="5400000">
                      <a:off x="5487475" y="3248025"/>
                      <a:ext cx="1403985" cy="1295399"/>
                    </a:xfrm>
                    <a:prstGeom prst="blockArc">
                      <a:avLst>
                        <a:gd name="adj1" fmla="val 15614830"/>
                        <a:gd name="adj2" fmla="val 16865695"/>
                        <a:gd name="adj3" fmla="val 3193"/>
                      </a:avLst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5" name="Oval 324"/>
                    <p:cNvSpPr/>
                    <p:nvPr/>
                  </p:nvSpPr>
                  <p:spPr>
                    <a:xfrm>
                      <a:off x="5541769" y="3200400"/>
                      <a:ext cx="1295400" cy="1403985"/>
                    </a:xfrm>
                    <a:prstGeom prst="ellipse">
                      <a:avLst/>
                    </a:prstGeom>
                    <a:noFill/>
                    <a:ln>
                      <a:prstDash val="dash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26" name="Down Arrow 325"/>
                    <p:cNvSpPr/>
                    <p:nvPr/>
                  </p:nvSpPr>
                  <p:spPr>
                    <a:xfrm>
                      <a:off x="6066533" y="2218151"/>
                      <a:ext cx="245869" cy="901069"/>
                    </a:xfrm>
                    <a:prstGeom prst="downArrow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" rtlCol="0" anchor="ctr"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70C0"/>
                          </a:solidFill>
                        </a:rPr>
                        <a:t>BEAM</a:t>
                      </a:r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sp>
                  <p:nvSpPr>
                    <p:cNvPr id="327" name="Rectangle 326"/>
                    <p:cNvSpPr/>
                    <p:nvPr/>
                  </p:nvSpPr>
                  <p:spPr>
                    <a:xfrm>
                      <a:off x="5791198" y="3526386"/>
                      <a:ext cx="820933" cy="57150"/>
                    </a:xfrm>
                    <a:prstGeom prst="rect">
                      <a:avLst/>
                    </a:prstGeom>
                    <a:solidFill>
                      <a:srgbClr val="FF33C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28" name="Rectangle 327"/>
                    <p:cNvSpPr/>
                    <p:nvPr/>
                  </p:nvSpPr>
                  <p:spPr>
                    <a:xfrm>
                      <a:off x="5638800" y="3848100"/>
                      <a:ext cx="1066800" cy="114300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29" name="Straight Connector 328"/>
                    <p:cNvCxnSpPr>
                      <a:stCxn id="326" idx="2"/>
                    </p:cNvCxnSpPr>
                    <p:nvPr/>
                  </p:nvCxnSpPr>
                  <p:spPr>
                    <a:xfrm rot="5400000">
                      <a:off x="5035628" y="4255793"/>
                      <a:ext cx="2290413" cy="172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5715000" y="5004988"/>
                    <a:ext cx="990600" cy="12903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>
                  <a:xfrm>
                    <a:off x="5805263" y="5004988"/>
                    <a:ext cx="792803" cy="1224412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" rtlCol="0" anchor="ctr"/>
                  <a:lstStyle/>
                  <a:p>
                    <a:pPr algn="ctr"/>
                    <a:r>
                      <a:rPr lang="en-GB" dirty="0" smtClean="0">
                        <a:solidFill>
                          <a:prstClr val="white"/>
                        </a:solidFill>
                      </a:rPr>
                      <a:t>BEAMSTOP</a:t>
                    </a:r>
                    <a:endParaRPr lang="en-GB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18" name="Rectangle 317"/>
                <p:cNvSpPr/>
                <p:nvPr/>
              </p:nvSpPr>
              <p:spPr>
                <a:xfrm>
                  <a:off x="5819464" y="3598314"/>
                  <a:ext cx="667185" cy="57150"/>
                </a:xfrm>
                <a:prstGeom prst="rect">
                  <a:avLst/>
                </a:prstGeom>
                <a:solidFill>
                  <a:srgbClr val="FF33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6" name="TextBox 305"/>
              <p:cNvSpPr txBox="1"/>
              <p:nvPr/>
            </p:nvSpPr>
            <p:spPr>
              <a:xfrm>
                <a:off x="3849686" y="4436917"/>
                <a:ext cx="703086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 smtClean="0">
                    <a:solidFill>
                      <a:prstClr val="black"/>
                    </a:solidFill>
                  </a:rPr>
                  <a:t>40 </a:t>
                </a:r>
                <a:r>
                  <a:rPr lang="en-GB" sz="800" dirty="0" err="1" smtClean="0">
                    <a:solidFill>
                      <a:prstClr val="black"/>
                    </a:solidFill>
                  </a:rPr>
                  <a:t>deg</a:t>
                </a:r>
                <a:r>
                  <a:rPr lang="en-GB" sz="800" dirty="0" smtClean="0">
                    <a:solidFill>
                      <a:prstClr val="black"/>
                    </a:solidFill>
                  </a:rPr>
                  <a:t> analyser</a:t>
                </a:r>
                <a:endParaRPr lang="en-GB" sz="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7" name="Straight Arrow Connector 306"/>
              <p:cNvCxnSpPr>
                <a:stCxn id="306" idx="0"/>
                <a:endCxn id="318" idx="1"/>
              </p:cNvCxnSpPr>
              <p:nvPr/>
            </p:nvCxnSpPr>
            <p:spPr>
              <a:xfrm flipV="1">
                <a:off x="4201229" y="3734583"/>
                <a:ext cx="179851" cy="702334"/>
              </a:xfrm>
              <a:prstGeom prst="straightConnector1">
                <a:avLst/>
              </a:prstGeom>
              <a:ln w="15875">
                <a:solidFill>
                  <a:srgbClr val="FF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" name="TextBox 307"/>
              <p:cNvSpPr txBox="1"/>
              <p:nvPr/>
            </p:nvSpPr>
            <p:spPr>
              <a:xfrm>
                <a:off x="4240294" y="1905000"/>
                <a:ext cx="762000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 smtClean="0">
                    <a:solidFill>
                      <a:prstClr val="black"/>
                    </a:solidFill>
                  </a:rPr>
                  <a:t>60 </a:t>
                </a:r>
                <a:r>
                  <a:rPr lang="en-GB" sz="800" dirty="0" err="1" smtClean="0">
                    <a:solidFill>
                      <a:prstClr val="black"/>
                    </a:solidFill>
                  </a:rPr>
                  <a:t>deg</a:t>
                </a:r>
                <a:r>
                  <a:rPr lang="en-GB" sz="800" dirty="0" smtClean="0">
                    <a:solidFill>
                      <a:prstClr val="black"/>
                    </a:solidFill>
                  </a:rPr>
                  <a:t> analyser</a:t>
                </a:r>
                <a:endParaRPr lang="en-GB" sz="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9" name="Straight Arrow Connector 308"/>
              <p:cNvCxnSpPr>
                <a:stCxn id="308" idx="2"/>
                <a:endCxn id="327" idx="3"/>
              </p:cNvCxnSpPr>
              <p:nvPr/>
            </p:nvCxnSpPr>
            <p:spPr>
              <a:xfrm flipH="1">
                <a:off x="4195371" y="2243554"/>
                <a:ext cx="425923" cy="538582"/>
              </a:xfrm>
              <a:prstGeom prst="straightConnector1">
                <a:avLst/>
              </a:prstGeom>
              <a:ln w="15875">
                <a:solidFill>
                  <a:srgbClr val="FF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TextBox 309"/>
              <p:cNvSpPr txBox="1"/>
              <p:nvPr/>
            </p:nvSpPr>
            <p:spPr>
              <a:xfrm>
                <a:off x="2543249" y="3725538"/>
                <a:ext cx="1383609" cy="636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 smtClean="0">
                    <a:solidFill>
                      <a:prstClr val="black"/>
                    </a:solidFill>
                  </a:rPr>
                  <a:t>He Detector frame: </a:t>
                </a:r>
              </a:p>
              <a:p>
                <a:r>
                  <a:rPr lang="en-GB" sz="800" dirty="0" smtClean="0">
                    <a:solidFill>
                      <a:prstClr val="black"/>
                    </a:solidFill>
                  </a:rPr>
                  <a:t>co-planar with sample pos. 30module  x 20 He tubes</a:t>
                </a:r>
                <a:endParaRPr lang="en-GB" sz="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11" name="Straight Arrow Connector 310"/>
              <p:cNvCxnSpPr>
                <a:stCxn id="310" idx="3"/>
              </p:cNvCxnSpPr>
              <p:nvPr/>
            </p:nvCxnSpPr>
            <p:spPr>
              <a:xfrm flipV="1">
                <a:off x="3926858" y="3504198"/>
                <a:ext cx="590370" cy="539470"/>
              </a:xfrm>
              <a:prstGeom prst="straightConnector1">
                <a:avLst/>
              </a:prstGeom>
              <a:ln w="15875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TextBox 311"/>
              <p:cNvSpPr txBox="1"/>
              <p:nvPr/>
            </p:nvSpPr>
            <p:spPr>
              <a:xfrm>
                <a:off x="2715300" y="2012721"/>
                <a:ext cx="1247100" cy="3683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olidFill>
                      <a:prstClr val="black"/>
                    </a:solidFill>
                  </a:rPr>
                  <a:t>E</a:t>
                </a:r>
                <a:r>
                  <a:rPr lang="en-GB" sz="800" dirty="0" smtClean="0">
                    <a:solidFill>
                      <a:prstClr val="black"/>
                    </a:solidFill>
                  </a:rPr>
                  <a:t>quatorial diffraction banks (85-95 </a:t>
                </a:r>
                <a:r>
                  <a:rPr lang="en-GB" sz="800" dirty="0" err="1" smtClean="0">
                    <a:solidFill>
                      <a:prstClr val="black"/>
                    </a:solidFill>
                  </a:rPr>
                  <a:t>deg</a:t>
                </a:r>
                <a:r>
                  <a:rPr lang="en-GB" sz="800" dirty="0" smtClean="0">
                    <a:solidFill>
                      <a:prstClr val="black"/>
                    </a:solidFill>
                  </a:rPr>
                  <a:t>)</a:t>
                </a:r>
                <a:endParaRPr lang="en-GB" sz="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13" name="Straight Arrow Connector 312"/>
              <p:cNvCxnSpPr>
                <a:stCxn id="312" idx="3"/>
              </p:cNvCxnSpPr>
              <p:nvPr/>
            </p:nvCxnSpPr>
            <p:spPr>
              <a:xfrm>
                <a:off x="3962400" y="2196901"/>
                <a:ext cx="323071" cy="315943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4" name="TextBox 313"/>
              <p:cNvSpPr txBox="1"/>
              <p:nvPr/>
            </p:nvSpPr>
            <p:spPr>
              <a:xfrm>
                <a:off x="5181600" y="3903861"/>
                <a:ext cx="902627" cy="234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 smtClean="0">
                    <a:solidFill>
                      <a:prstClr val="black"/>
                    </a:solidFill>
                  </a:rPr>
                  <a:t>Diameter 2.0 m </a:t>
                </a:r>
                <a:endParaRPr lang="en-GB" sz="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15" name="Straight Connector 314"/>
              <p:cNvCxnSpPr/>
              <p:nvPr/>
            </p:nvCxnSpPr>
            <p:spPr>
              <a:xfrm flipH="1">
                <a:off x="4610624" y="3372290"/>
                <a:ext cx="11772" cy="124469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6" name="TextBox 315"/>
              <p:cNvSpPr txBox="1"/>
              <p:nvPr/>
            </p:nvSpPr>
            <p:spPr>
              <a:xfrm>
                <a:off x="4648200" y="4597497"/>
                <a:ext cx="1066800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 smtClean="0">
                    <a:solidFill>
                      <a:prstClr val="black"/>
                    </a:solidFill>
                  </a:rPr>
                  <a:t>Sample : 59 m from moderator</a:t>
                </a:r>
                <a:endParaRPr lang="en-GB" sz="8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0" name="TextBox 329"/>
            <p:cNvSpPr txBox="1"/>
            <p:nvPr/>
          </p:nvSpPr>
          <p:spPr>
            <a:xfrm>
              <a:off x="4124569" y="3218637"/>
              <a:ext cx="33735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002060"/>
                  </a:solidFill>
                </a:rPr>
                <a:t>Secondary spectrometer</a:t>
              </a:r>
              <a:endParaRPr lang="en-GB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1230599" y="1099077"/>
            <a:ext cx="641681" cy="1290883"/>
            <a:chOff x="1230599" y="931437"/>
            <a:chExt cx="641681" cy="1290883"/>
          </a:xfrm>
        </p:grpSpPr>
        <p:sp>
          <p:nvSpPr>
            <p:cNvPr id="332" name="Rectangle 331"/>
            <p:cNvSpPr/>
            <p:nvPr/>
          </p:nvSpPr>
          <p:spPr>
            <a:xfrm>
              <a:off x="1442177" y="1873394"/>
              <a:ext cx="228600" cy="34892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230599" y="931437"/>
              <a:ext cx="641681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Heavy</a:t>
              </a:r>
            </a:p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 Shutter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334" name="Straight Connector 333"/>
            <p:cNvCxnSpPr>
              <a:stCxn id="333" idx="2"/>
              <a:endCxn id="332" idx="0"/>
            </p:cNvCxnSpPr>
            <p:nvPr/>
          </p:nvCxnSpPr>
          <p:spPr>
            <a:xfrm>
              <a:off x="1551440" y="1177658"/>
              <a:ext cx="5037" cy="695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3910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24895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>
                <a:solidFill>
                  <a:prstClr val="white"/>
                </a:solidFill>
              </a:rPr>
              <a:t>VESPA Option 2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754" y="1204900"/>
            <a:ext cx="8568952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Heavy </a:t>
            </a:r>
            <a:r>
              <a:rPr lang="en-GB" dirty="0">
                <a:solidFill>
                  <a:prstClr val="black"/>
                </a:solidFill>
              </a:rPr>
              <a:t>shutter installed in the bunker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57 m mirrored guide system and shielded </a:t>
            </a:r>
            <a:r>
              <a:rPr lang="en-GB" dirty="0" smtClean="0">
                <a:solidFill>
                  <a:prstClr val="black"/>
                </a:solidFill>
              </a:rPr>
              <a:t>housing</a:t>
            </a: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PPS chopper cave @ 15 m from moderator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prstClr val="black"/>
                </a:solidFill>
              </a:rPr>
              <a:t>3</a:t>
            </a:r>
            <a:r>
              <a:rPr lang="en-GB" u="sng" dirty="0" smtClean="0">
                <a:solidFill>
                  <a:prstClr val="black"/>
                </a:solidFill>
              </a:rPr>
              <a:t> x WFM-PSC (3 resolution mode)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1 x FOC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2 x s-FOC</a:t>
            </a: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Sample </a:t>
            </a:r>
            <a:r>
              <a:rPr lang="en-GB" dirty="0">
                <a:solidFill>
                  <a:prstClr val="black"/>
                </a:solidFill>
              </a:rPr>
              <a:t>position at </a:t>
            </a:r>
            <a:r>
              <a:rPr lang="en-GB" dirty="0" smtClean="0">
                <a:solidFill>
                  <a:prstClr val="black"/>
                </a:solidFill>
              </a:rPr>
              <a:t>59 </a:t>
            </a:r>
            <a:r>
              <a:rPr lang="en-GB" dirty="0">
                <a:solidFill>
                  <a:prstClr val="black"/>
                </a:solidFill>
              </a:rPr>
              <a:t>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vertical/horizontal </a:t>
            </a:r>
            <a:r>
              <a:rPr lang="en-GB" dirty="0">
                <a:solidFill>
                  <a:prstClr val="black"/>
                </a:solidFill>
              </a:rPr>
              <a:t>slit collimation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prstClr val="black"/>
                </a:solidFill>
              </a:rPr>
              <a:t>Full </a:t>
            </a:r>
            <a:r>
              <a:rPr lang="en-GB" u="sng" dirty="0">
                <a:solidFill>
                  <a:prstClr val="black"/>
                </a:solidFill>
              </a:rPr>
              <a:t>sample </a:t>
            </a:r>
            <a:r>
              <a:rPr lang="en-GB" u="sng" dirty="0" smtClean="0">
                <a:solidFill>
                  <a:prstClr val="black"/>
                </a:solidFill>
              </a:rPr>
              <a:t>environment </a:t>
            </a:r>
            <a:r>
              <a:rPr lang="en-GB" u="sng" spc="-150" dirty="0" smtClean="0">
                <a:solidFill>
                  <a:prstClr val="black"/>
                </a:solidFill>
              </a:rPr>
              <a:t>(Cryostat, 2x sample changer, Gas ads.&amp; </a:t>
            </a:r>
            <a:r>
              <a:rPr lang="en-GB" u="sng" spc="-150" dirty="0" err="1" smtClean="0">
                <a:solidFill>
                  <a:prstClr val="black"/>
                </a:solidFill>
              </a:rPr>
              <a:t>photoexc</a:t>
            </a:r>
            <a:r>
              <a:rPr lang="en-GB" u="sng" spc="-150" dirty="0" smtClean="0">
                <a:solidFill>
                  <a:prstClr val="black"/>
                </a:solidFill>
              </a:rPr>
              <a:t>. </a:t>
            </a:r>
            <a:r>
              <a:rPr lang="en-GB" u="sng" spc="-150" dirty="0" err="1" smtClean="0">
                <a:solidFill>
                  <a:prstClr val="black"/>
                </a:solidFill>
              </a:rPr>
              <a:t>eq</a:t>
            </a:r>
            <a:r>
              <a:rPr lang="en-GB" u="sng" spc="-150" dirty="0" smtClean="0">
                <a:solidFill>
                  <a:prstClr val="black"/>
                </a:solidFill>
              </a:rPr>
              <a:t>, sticks &amp; cells)</a:t>
            </a:r>
            <a:endParaRPr lang="en-GB" u="sng" spc="-15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prstClr val="black"/>
                </a:solidFill>
              </a:rPr>
              <a:t>15 analyser modules (HOPG+Be-filter+CCR+20 He tubes)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1 diffraction bank 8 He tubes ( 85-95 </a:t>
            </a:r>
            <a:r>
              <a:rPr lang="en-GB" dirty="0" err="1">
                <a:solidFill>
                  <a:prstClr val="black"/>
                </a:solidFill>
              </a:rPr>
              <a:t>deg</a:t>
            </a:r>
            <a:r>
              <a:rPr lang="en-GB" dirty="0" smtClean="0">
                <a:solidFill>
                  <a:prstClr val="black"/>
                </a:solidFill>
              </a:rPr>
              <a:t>)</a:t>
            </a:r>
            <a:endParaRPr lang="en-GB" u="sng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All necessary associated infrastructure for the above (shielding, cabling etc.)</a:t>
            </a:r>
          </a:p>
        </p:txBody>
      </p:sp>
    </p:spTree>
    <p:extLst>
      <p:ext uri="{BB962C8B-B14F-4D97-AF65-F5344CB8AC3E}">
        <p14:creationId xmlns:p14="http://schemas.microsoft.com/office/powerpoint/2010/main" val="1630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24895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>
                <a:solidFill>
                  <a:prstClr val="white"/>
                </a:solidFill>
              </a:rPr>
              <a:t>VESPA Option 2</a:t>
            </a:r>
            <a:endParaRPr lang="en-GB" sz="3200" dirty="0">
              <a:solidFill>
                <a:prstClr val="whit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44636"/>
              </p:ext>
            </p:extLst>
          </p:nvPr>
        </p:nvGraphicFramePr>
        <p:xfrm>
          <a:off x="441956" y="1150619"/>
          <a:ext cx="8336280" cy="5410763"/>
        </p:xfrm>
        <a:graphic>
          <a:graphicData uri="http://schemas.openxmlformats.org/drawingml/2006/table">
            <a:tbl>
              <a:tblPr/>
              <a:tblGrid>
                <a:gridCol w="1042035"/>
                <a:gridCol w="1042035"/>
                <a:gridCol w="1042035"/>
                <a:gridCol w="1042035"/>
                <a:gridCol w="1042035"/>
                <a:gridCol w="1042035"/>
                <a:gridCol w="1042035"/>
                <a:gridCol w="1042035"/>
              </a:tblGrid>
              <a:tr h="6499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 Phase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Project Management &amp; Integration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 Procurement &amp; Fabrication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 Installation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 Cold Commissioning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 Shielding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2,181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Neutron Optics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3,511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 Choppers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1,981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 Sample Environment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 Detector and Beam Monitors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 Data Acquisition and Analysis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 Motion Control and Automation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 Instrument Specific Technical Equipment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 Instrument Infrastructure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Vacuum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PSS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Contingency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1,341 k€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10,210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14,752 k€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9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 included in above (Person-Years)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Labour/shipping included in above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3,550 k€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24895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>
                <a:solidFill>
                  <a:prstClr val="white"/>
                </a:solidFill>
              </a:rPr>
              <a:t>VESPA Option 2</a:t>
            </a:r>
            <a:endParaRPr lang="en-GB" sz="3200" dirty="0">
              <a:solidFill>
                <a:prstClr val="white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693962"/>
              </p:ext>
            </p:extLst>
          </p:nvPr>
        </p:nvGraphicFramePr>
        <p:xfrm>
          <a:off x="1123950" y="1409700"/>
          <a:ext cx="68961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Worksheet" r:id="rId4" imgW="6896100" imgH="4038600" progId="Excel.Sheet.12">
                  <p:embed/>
                </p:oleObj>
              </mc:Choice>
              <mc:Fallback>
                <p:oleObj name="Worksheet" r:id="rId4" imgW="6896100" imgH="4038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3950" y="1409700"/>
                        <a:ext cx="689610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617720" y="1684020"/>
            <a:ext cx="1135380" cy="37414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24895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>
                <a:solidFill>
                  <a:prstClr val="white"/>
                </a:solidFill>
              </a:rPr>
              <a:t>VESPA Option 2</a:t>
            </a:r>
            <a:endParaRPr lang="en-GB" sz="3200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66602"/>
              </p:ext>
            </p:extLst>
          </p:nvPr>
        </p:nvGraphicFramePr>
        <p:xfrm>
          <a:off x="769620" y="1188720"/>
          <a:ext cx="7559040" cy="5363178"/>
        </p:xfrm>
        <a:graphic>
          <a:graphicData uri="http://schemas.openxmlformats.org/drawingml/2006/table">
            <a:tbl>
              <a:tblPr firstRow="1" firstCol="1" bandRow="1"/>
              <a:tblGrid>
                <a:gridCol w="723886"/>
                <a:gridCol w="1458909"/>
                <a:gridCol w="1480486"/>
                <a:gridCol w="887457"/>
                <a:gridCol w="793490"/>
                <a:gridCol w="2214812"/>
              </a:tblGrid>
              <a:tr h="42084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Risk level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RISK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TREATMENT NAME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Treatment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CATEGORY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TREATMENT PLAN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</a:tr>
              <a:tr h="77885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High 2x5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6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Helium technology</a:t>
                      </a: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Technology availability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Observe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Cost overrun on Construction budget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Define/develop optional technology for neutron detection at the secondary spectrometer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23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High 5x2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62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Unclear Bunker arrangement, inability to maintain or install or remove equipment due to high radiation levels and long shielding removal times.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Bunker access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Mitigate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Cost overrun on annual Operation costs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Detailed design and reliability evaluation of the system components into the bunker, with FMEA technique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45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High 4x3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Delays caused by optimisation of the instruments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mbria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mitigate 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 Schedule, budget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 Detailed time scheduling plus  intermediate deliverables on neutrons calculation tasks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94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Medium 3x2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Late delivery of key components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VESPA schedule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Mitigate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Schedule, budget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Properly assess the delivery time and transportation, also the time that is required for installation and arriving at site. Define the critical path for every component. 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85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Medium 3x3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Detector count rate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Detectors Action plan and schedule with mitigation plan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Observe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Schedule, budget, quality and function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2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248950"/>
            <a:ext cx="6652260" cy="584775"/>
          </a:xfr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VESPA Option 3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24569" y="3218637"/>
            <a:ext cx="337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Secondary spectrometer</a:t>
            </a:r>
            <a:endParaRPr lang="en-GB" sz="2000" dirty="0">
              <a:solidFill>
                <a:srgbClr val="00206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-381000" y="962193"/>
            <a:ext cx="9525000" cy="2604447"/>
            <a:chOff x="-381000" y="1066800"/>
            <a:chExt cx="9525000" cy="2604447"/>
          </a:xfrm>
        </p:grpSpPr>
        <p:sp>
          <p:nvSpPr>
            <p:cNvPr id="122" name="TextBox 121"/>
            <p:cNvSpPr txBox="1"/>
            <p:nvPr/>
          </p:nvSpPr>
          <p:spPr>
            <a:xfrm>
              <a:off x="-93954" y="1552636"/>
              <a:ext cx="815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prstClr val="black"/>
                  </a:solidFill>
                </a:rPr>
                <a:t>moderator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114800" y="1524000"/>
              <a:ext cx="20942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7030A0"/>
                  </a:solidFill>
                </a:rPr>
                <a:t>Elliptical mirror guide m=4</a:t>
              </a:r>
              <a:endParaRPr lang="en-GB" sz="1050" dirty="0">
                <a:solidFill>
                  <a:srgbClr val="7030A0"/>
                </a:solidFill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-381000" y="1066800"/>
              <a:ext cx="9525000" cy="2604447"/>
              <a:chOff x="-381000" y="1070774"/>
              <a:chExt cx="9525000" cy="2604447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8458200" y="274320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prstClr val="black"/>
                    </a:solidFill>
                  </a:rPr>
                  <a:t>sample</a:t>
                </a:r>
                <a:endParaRPr lang="en-GB" sz="12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-381000" y="1070774"/>
                <a:ext cx="9525000" cy="2604447"/>
                <a:chOff x="-381000" y="1070774"/>
                <a:chExt cx="9525000" cy="2604447"/>
              </a:xfrm>
            </p:grpSpPr>
            <p:sp>
              <p:nvSpPr>
                <p:cNvPr id="201" name="TextBox 200"/>
                <p:cNvSpPr txBox="1"/>
                <p:nvPr/>
              </p:nvSpPr>
              <p:spPr>
                <a:xfrm>
                  <a:off x="8458200" y="3286477"/>
                  <a:ext cx="6858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dirty="0" smtClean="0">
                      <a:solidFill>
                        <a:prstClr val="black"/>
                      </a:solidFill>
                    </a:rPr>
                    <a:t>59 m</a:t>
                  </a:r>
                  <a:endParaRPr lang="en-GB" sz="10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2" name="Group 201"/>
                <p:cNvGrpSpPr/>
                <p:nvPr/>
              </p:nvGrpSpPr>
              <p:grpSpPr>
                <a:xfrm>
                  <a:off x="-381000" y="1070774"/>
                  <a:ext cx="9431046" cy="2604447"/>
                  <a:chOff x="-381000" y="1070774"/>
                  <a:chExt cx="9431046" cy="2604447"/>
                </a:xfrm>
              </p:grpSpPr>
              <p:grpSp>
                <p:nvGrpSpPr>
                  <p:cNvPr id="203" name="Group 202"/>
                  <p:cNvGrpSpPr/>
                  <p:nvPr/>
                </p:nvGrpSpPr>
                <p:grpSpPr>
                  <a:xfrm>
                    <a:off x="-381000" y="1143000"/>
                    <a:ext cx="9431046" cy="2532221"/>
                    <a:chOff x="-381000" y="1143000"/>
                    <a:chExt cx="9431046" cy="2532221"/>
                  </a:xfrm>
                </p:grpSpPr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-381000" y="1143000"/>
                      <a:ext cx="9431046" cy="2532221"/>
                      <a:chOff x="-381000" y="1143000"/>
                      <a:chExt cx="9431046" cy="2532221"/>
                    </a:xfrm>
                  </p:grpSpPr>
                  <p:sp>
                    <p:nvSpPr>
                      <p:cNvPr id="209" name="Oval 208"/>
                      <p:cNvSpPr/>
                      <p:nvPr/>
                    </p:nvSpPr>
                    <p:spPr>
                      <a:xfrm>
                        <a:off x="134646" y="1846558"/>
                        <a:ext cx="76200" cy="651825"/>
                      </a:xfrm>
                      <a:prstGeom prst="ellipse">
                        <a:avLst/>
                      </a:prstGeom>
                      <a:solidFill>
                        <a:srgbClr val="7030A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210" name="Group 209"/>
                      <p:cNvGrpSpPr/>
                      <p:nvPr/>
                    </p:nvGrpSpPr>
                    <p:grpSpPr>
                      <a:xfrm>
                        <a:off x="210846" y="1143000"/>
                        <a:ext cx="8839200" cy="2532221"/>
                        <a:chOff x="210846" y="1143000"/>
                        <a:chExt cx="8839200" cy="2532221"/>
                      </a:xfrm>
                    </p:grpSpPr>
                    <p:sp>
                      <p:nvSpPr>
                        <p:cNvPr id="214" name="TextBox 213"/>
                        <p:cNvSpPr txBox="1"/>
                        <p:nvPr/>
                      </p:nvSpPr>
                      <p:spPr>
                        <a:xfrm>
                          <a:off x="8102963" y="1676400"/>
                          <a:ext cx="475763" cy="2308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>
                            <a:defRPr sz="900" b="1"/>
                          </a:lvl1pPr>
                        </a:lstStyle>
                        <a:p>
                          <a:r>
                            <a:rPr lang="en-GB" b="0" dirty="0" smtClean="0">
                              <a:solidFill>
                                <a:prstClr val="black"/>
                              </a:solidFill>
                            </a:rPr>
                            <a:t>Jaws</a:t>
                          </a:r>
                          <a:endParaRPr lang="en-GB" b="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15" name="Group 214"/>
                        <p:cNvGrpSpPr/>
                        <p:nvPr/>
                      </p:nvGrpSpPr>
                      <p:grpSpPr>
                        <a:xfrm>
                          <a:off x="1049047" y="1676400"/>
                          <a:ext cx="8000999" cy="990600"/>
                          <a:chOff x="1049047" y="1676400"/>
                          <a:chExt cx="8000999" cy="990600"/>
                        </a:xfrm>
                      </p:grpSpPr>
                      <p:sp>
                        <p:nvSpPr>
                          <p:cNvPr id="257" name="Rectangle 256"/>
                          <p:cNvSpPr/>
                          <p:nvPr/>
                        </p:nvSpPr>
                        <p:spPr>
                          <a:xfrm>
                            <a:off x="8516646" y="1676400"/>
                            <a:ext cx="533400" cy="990600"/>
                          </a:xfrm>
                          <a:prstGeom prst="rect">
                            <a:avLst/>
                          </a:prstGeom>
                          <a:noFill/>
                          <a:ln w="47625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258" name="Group 257"/>
                          <p:cNvGrpSpPr/>
                          <p:nvPr/>
                        </p:nvGrpSpPr>
                        <p:grpSpPr>
                          <a:xfrm>
                            <a:off x="1049047" y="1864829"/>
                            <a:ext cx="7924799" cy="609599"/>
                            <a:chOff x="331695" y="457201"/>
                            <a:chExt cx="8278905" cy="609599"/>
                          </a:xfrm>
                        </p:grpSpPr>
                        <p:sp>
                          <p:nvSpPr>
                            <p:cNvPr id="262" name="Arc 261"/>
                            <p:cNvSpPr/>
                            <p:nvPr/>
                          </p:nvSpPr>
                          <p:spPr>
                            <a:xfrm>
                              <a:off x="331695" y="533400"/>
                              <a:ext cx="8278905" cy="533400"/>
                            </a:xfrm>
                            <a:prstGeom prst="arc">
                              <a:avLst>
                                <a:gd name="adj1" fmla="val 10880178"/>
                                <a:gd name="adj2" fmla="val 21515182"/>
                              </a:avLst>
                            </a:prstGeom>
                            <a:ln w="44450">
                              <a:solidFill>
                                <a:srgbClr val="7030A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63" name="Arc 262"/>
                            <p:cNvSpPr/>
                            <p:nvPr/>
                          </p:nvSpPr>
                          <p:spPr>
                            <a:xfrm rot="10800000">
                              <a:off x="331695" y="457201"/>
                              <a:ext cx="8278905" cy="533400"/>
                            </a:xfrm>
                            <a:prstGeom prst="arc">
                              <a:avLst>
                                <a:gd name="adj1" fmla="val 10880178"/>
                                <a:gd name="adj2" fmla="val 21515182"/>
                              </a:avLst>
                            </a:prstGeom>
                            <a:ln w="44450">
                              <a:solidFill>
                                <a:srgbClr val="7030A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59" name="Group 258"/>
                          <p:cNvGrpSpPr/>
                          <p:nvPr/>
                        </p:nvGrpSpPr>
                        <p:grpSpPr>
                          <a:xfrm>
                            <a:off x="8574580" y="1945640"/>
                            <a:ext cx="122345" cy="457201"/>
                            <a:chOff x="6382584" y="4732148"/>
                            <a:chExt cx="122345" cy="457201"/>
                          </a:xfrm>
                        </p:grpSpPr>
                        <p:sp>
                          <p:nvSpPr>
                            <p:cNvPr id="260" name="Down Arrow 259"/>
                            <p:cNvSpPr/>
                            <p:nvPr/>
                          </p:nvSpPr>
                          <p:spPr>
                            <a:xfrm>
                              <a:off x="6383011" y="4732148"/>
                              <a:ext cx="121918" cy="230400"/>
                            </a:xfrm>
                            <a:prstGeom prst="downArrow">
                              <a:avLst/>
                            </a:prstGeom>
                            <a:solidFill>
                              <a:srgbClr val="00B0F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61" name="Up Arrow 260"/>
                            <p:cNvSpPr/>
                            <p:nvPr/>
                          </p:nvSpPr>
                          <p:spPr>
                            <a:xfrm>
                              <a:off x="6382584" y="4960749"/>
                              <a:ext cx="121918" cy="228600"/>
                            </a:xfrm>
                            <a:prstGeom prst="upArrow">
                              <a:avLst/>
                            </a:prstGeom>
                            <a:solidFill>
                              <a:srgbClr val="00B0F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16" name="TextBox 215"/>
                        <p:cNvSpPr txBox="1"/>
                        <p:nvPr/>
                      </p:nvSpPr>
                      <p:spPr>
                        <a:xfrm>
                          <a:off x="753307" y="2878226"/>
                          <a:ext cx="685800" cy="2308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>
                            <a:defRPr sz="900" b="1"/>
                          </a:lvl1pPr>
                        </a:lstStyle>
                        <a:p>
                          <a:r>
                            <a:rPr lang="en-GB" dirty="0" smtClean="0">
                              <a:solidFill>
                                <a:prstClr val="black"/>
                              </a:solidFill>
                            </a:rPr>
                            <a:t>6.8 </a:t>
                          </a:r>
                          <a:r>
                            <a:rPr lang="en-GB" dirty="0">
                              <a:solidFill>
                                <a:prstClr val="black"/>
                              </a:solidFill>
                            </a:rPr>
                            <a:t>m</a:t>
                          </a:r>
                        </a:p>
                      </p:txBody>
                    </p:sp>
                    <p:sp>
                      <p:nvSpPr>
                        <p:cNvPr id="217" name="TextBox 216"/>
                        <p:cNvSpPr txBox="1"/>
                        <p:nvPr/>
                      </p:nvSpPr>
                      <p:spPr>
                        <a:xfrm>
                          <a:off x="744246" y="1201579"/>
                          <a:ext cx="475763" cy="2308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>
                            <a:defRPr sz="900" b="1"/>
                          </a:lvl1pPr>
                        </a:lstStyle>
                        <a:p>
                          <a:r>
                            <a:rPr lang="en-GB" dirty="0" smtClean="0">
                              <a:solidFill>
                                <a:prstClr val="black"/>
                              </a:solidFill>
                            </a:rPr>
                            <a:t>6.5 </a:t>
                          </a:r>
                          <a:r>
                            <a:rPr lang="en-GB" dirty="0">
                              <a:solidFill>
                                <a:prstClr val="black"/>
                              </a:solidFill>
                            </a:rPr>
                            <a:t>m</a:t>
                          </a:r>
                        </a:p>
                      </p:txBody>
                    </p:sp>
                    <p:grpSp>
                      <p:nvGrpSpPr>
                        <p:cNvPr id="218" name="Group 217"/>
                        <p:cNvGrpSpPr/>
                        <p:nvPr/>
                      </p:nvGrpSpPr>
                      <p:grpSpPr>
                        <a:xfrm>
                          <a:off x="736077" y="2093072"/>
                          <a:ext cx="475270" cy="125050"/>
                          <a:chOff x="789452" y="5257800"/>
                          <a:chExt cx="677398" cy="152400"/>
                        </a:xfrm>
                      </p:grpSpPr>
                      <p:cxnSp>
                        <p:nvCxnSpPr>
                          <p:cNvPr id="255" name="Straight Connector 254"/>
                          <p:cNvCxnSpPr/>
                          <p:nvPr/>
                        </p:nvCxnSpPr>
                        <p:spPr>
                          <a:xfrm>
                            <a:off x="789452" y="5257800"/>
                            <a:ext cx="677398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7030A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6" name="Straight Connector 255"/>
                          <p:cNvCxnSpPr/>
                          <p:nvPr/>
                        </p:nvCxnSpPr>
                        <p:spPr>
                          <a:xfrm>
                            <a:off x="789452" y="5410200"/>
                            <a:ext cx="677398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7030A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19" name="Straight Connector 218"/>
                        <p:cNvCxnSpPr>
                          <a:stCxn id="209" idx="6"/>
                          <a:endCxn id="223" idx="2"/>
                        </p:cNvCxnSpPr>
                        <p:nvPr/>
                      </p:nvCxnSpPr>
                      <p:spPr>
                        <a:xfrm>
                          <a:off x="210846" y="2172471"/>
                          <a:ext cx="8496300" cy="0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20" name="Group 219"/>
                        <p:cNvGrpSpPr/>
                        <p:nvPr/>
                      </p:nvGrpSpPr>
                      <p:grpSpPr>
                        <a:xfrm>
                          <a:off x="820447" y="1497915"/>
                          <a:ext cx="497432" cy="1321485"/>
                          <a:chOff x="0" y="0"/>
                          <a:chExt cx="723902" cy="1495423"/>
                        </a:xfrm>
                      </p:grpSpPr>
                      <p:grpSp>
                        <p:nvGrpSpPr>
                          <p:cNvPr id="246" name="Group 245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285751" cy="914399"/>
                            <a:chOff x="0" y="0"/>
                            <a:chExt cx="285751" cy="914399"/>
                          </a:xfrm>
                        </p:grpSpPr>
                        <p:sp>
                          <p:nvSpPr>
                            <p:cNvPr id="253" name="Rectangle 252"/>
                            <p:cNvSpPr/>
                            <p:nvPr/>
                          </p:nvSpPr>
                          <p:spPr>
                            <a:xfrm>
                              <a:off x="161926" y="0"/>
                              <a:ext cx="123825" cy="914399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endParaRPr lang="en-GB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4" name="Rectangle 253"/>
                            <p:cNvSpPr/>
                            <p:nvPr/>
                          </p:nvSpPr>
                          <p:spPr>
                            <a:xfrm flipV="1">
                              <a:off x="0" y="380999"/>
                              <a:ext cx="142875" cy="133350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endParaRPr lang="en-GB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47" name="Group 246"/>
                          <p:cNvGrpSpPr/>
                          <p:nvPr/>
                        </p:nvGrpSpPr>
                        <p:grpSpPr>
                          <a:xfrm>
                            <a:off x="161926" y="581024"/>
                            <a:ext cx="285751" cy="914399"/>
                            <a:chOff x="161926" y="581024"/>
                            <a:chExt cx="285751" cy="914399"/>
                          </a:xfrm>
                        </p:grpSpPr>
                        <p:sp>
                          <p:nvSpPr>
                            <p:cNvPr id="251" name="Rectangle 250"/>
                            <p:cNvSpPr/>
                            <p:nvPr/>
                          </p:nvSpPr>
                          <p:spPr>
                            <a:xfrm>
                              <a:off x="323852" y="581024"/>
                              <a:ext cx="123825" cy="914399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endParaRPr lang="en-GB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2" name="Rectangle 251"/>
                            <p:cNvSpPr/>
                            <p:nvPr/>
                          </p:nvSpPr>
                          <p:spPr>
                            <a:xfrm flipV="1">
                              <a:off x="161926" y="962023"/>
                              <a:ext cx="142875" cy="133350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endParaRPr lang="en-GB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48" name="Group 247"/>
                          <p:cNvGrpSpPr/>
                          <p:nvPr/>
                        </p:nvGrpSpPr>
                        <p:grpSpPr>
                          <a:xfrm>
                            <a:off x="438151" y="9524"/>
                            <a:ext cx="285751" cy="914399"/>
                            <a:chOff x="438151" y="9524"/>
                            <a:chExt cx="285751" cy="914399"/>
                          </a:xfrm>
                        </p:grpSpPr>
                        <p:sp>
                          <p:nvSpPr>
                            <p:cNvPr id="249" name="Rectangle 248"/>
                            <p:cNvSpPr/>
                            <p:nvPr/>
                          </p:nvSpPr>
                          <p:spPr>
                            <a:xfrm>
                              <a:off x="600077" y="9524"/>
                              <a:ext cx="123825" cy="914399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endParaRPr lang="en-GB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0" name="Rectangle 249"/>
                            <p:cNvSpPr/>
                            <p:nvPr/>
                          </p:nvSpPr>
                          <p:spPr>
                            <a:xfrm flipV="1">
                              <a:off x="438151" y="390523"/>
                              <a:ext cx="142875" cy="133350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endParaRPr lang="en-GB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21" name="Group 220"/>
                        <p:cNvGrpSpPr/>
                        <p:nvPr/>
                      </p:nvGrpSpPr>
                      <p:grpSpPr>
                        <a:xfrm>
                          <a:off x="7678446" y="1552636"/>
                          <a:ext cx="190501" cy="761999"/>
                          <a:chOff x="2933702" y="962024"/>
                          <a:chExt cx="276225" cy="914399"/>
                        </a:xfrm>
                      </p:grpSpPr>
                      <p:sp>
                        <p:nvSpPr>
                          <p:cNvPr id="244" name="Rectangle 243"/>
                          <p:cNvSpPr/>
                          <p:nvPr/>
                        </p:nvSpPr>
                        <p:spPr>
                          <a:xfrm>
                            <a:off x="3086102" y="962024"/>
                            <a:ext cx="123825" cy="914399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GB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5" name="Rectangle 244"/>
                          <p:cNvSpPr/>
                          <p:nvPr/>
                        </p:nvSpPr>
                        <p:spPr>
                          <a:xfrm flipV="1">
                            <a:off x="2933702" y="1371599"/>
                            <a:ext cx="142875" cy="133350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GB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2" name="Group 221"/>
                        <p:cNvGrpSpPr/>
                        <p:nvPr/>
                      </p:nvGrpSpPr>
                      <p:grpSpPr>
                        <a:xfrm>
                          <a:off x="3030246" y="1529352"/>
                          <a:ext cx="190501" cy="761999"/>
                          <a:chOff x="2609852" y="1028699"/>
                          <a:chExt cx="276225" cy="914399"/>
                        </a:xfrm>
                      </p:grpSpPr>
                      <p:sp>
                        <p:nvSpPr>
                          <p:cNvPr id="242" name="Rectangle 241"/>
                          <p:cNvSpPr/>
                          <p:nvPr/>
                        </p:nvSpPr>
                        <p:spPr>
                          <a:xfrm>
                            <a:off x="2762252" y="1028699"/>
                            <a:ext cx="123825" cy="914399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GB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3" name="Rectangle 242"/>
                          <p:cNvSpPr/>
                          <p:nvPr/>
                        </p:nvSpPr>
                        <p:spPr>
                          <a:xfrm flipV="1">
                            <a:off x="2609852" y="1438274"/>
                            <a:ext cx="142875" cy="133350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GB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8707146" y="2082678"/>
                          <a:ext cx="152400" cy="179586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4" name="Rectangle 223"/>
                        <p:cNvSpPr/>
                        <p:nvPr/>
                      </p:nvSpPr>
                      <p:spPr>
                        <a:xfrm>
                          <a:off x="668046" y="1143000"/>
                          <a:ext cx="121919" cy="20574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5" name="TextBox 224"/>
                        <p:cNvSpPr txBox="1"/>
                        <p:nvPr/>
                      </p:nvSpPr>
                      <p:spPr>
                        <a:xfrm>
                          <a:off x="455136" y="3429000"/>
                          <a:ext cx="68580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GB" sz="1000" dirty="0" smtClean="0">
                              <a:solidFill>
                                <a:prstClr val="black"/>
                              </a:solidFill>
                            </a:rPr>
                            <a:t>6</a:t>
                          </a:r>
                          <a:r>
                            <a:rPr lang="en-GB" sz="1000" dirty="0">
                              <a:solidFill>
                                <a:prstClr val="black"/>
                              </a:solidFill>
                            </a:rPr>
                            <a:t>.</a:t>
                          </a:r>
                          <a:r>
                            <a:rPr lang="en-GB" sz="1000" dirty="0" smtClean="0">
                              <a:solidFill>
                                <a:prstClr val="black"/>
                              </a:solidFill>
                            </a:rPr>
                            <a:t>0 m</a:t>
                          </a:r>
                          <a:endParaRPr lang="en-GB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6" name="TextBox 225"/>
                        <p:cNvSpPr txBox="1"/>
                        <p:nvPr/>
                      </p:nvSpPr>
                      <p:spPr>
                        <a:xfrm>
                          <a:off x="1140936" y="2337981"/>
                          <a:ext cx="517710" cy="2308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>
                            <a:defRPr sz="900" b="1"/>
                          </a:lvl1pPr>
                        </a:lstStyle>
                        <a:p>
                          <a:r>
                            <a:rPr lang="en-GB" dirty="0" smtClean="0">
                              <a:solidFill>
                                <a:prstClr val="black"/>
                              </a:solidFill>
                            </a:rPr>
                            <a:t>7.44 </a:t>
                          </a:r>
                          <a:r>
                            <a:rPr lang="en-GB" dirty="0">
                              <a:solidFill>
                                <a:prstClr val="black"/>
                              </a:solidFill>
                            </a:rPr>
                            <a:t>m</a:t>
                          </a:r>
                        </a:p>
                      </p:txBody>
                    </p:sp>
                    <p:cxnSp>
                      <p:nvCxnSpPr>
                        <p:cNvPr id="227" name="Straight Connector 226"/>
                        <p:cNvCxnSpPr>
                          <a:endCxn id="224" idx="3"/>
                        </p:cNvCxnSpPr>
                        <p:nvPr/>
                      </p:nvCxnSpPr>
                      <p:spPr>
                        <a:xfrm flipV="1">
                          <a:off x="789965" y="2171700"/>
                          <a:ext cx="0" cy="12573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28" name="Group 227"/>
                        <p:cNvGrpSpPr/>
                        <p:nvPr/>
                      </p:nvGrpSpPr>
                      <p:grpSpPr>
                        <a:xfrm>
                          <a:off x="1479312" y="1143000"/>
                          <a:ext cx="1169934" cy="2532221"/>
                          <a:chOff x="1573266" y="2133600"/>
                          <a:chExt cx="1169934" cy="2532221"/>
                        </a:xfrm>
                      </p:grpSpPr>
                      <p:sp>
                        <p:nvSpPr>
                          <p:cNvPr id="231" name="TextBox 230"/>
                          <p:cNvSpPr txBox="1"/>
                          <p:nvPr/>
                        </p:nvSpPr>
                        <p:spPr>
                          <a:xfrm>
                            <a:off x="1573266" y="2250710"/>
                            <a:ext cx="609601" cy="2308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GB" sz="900" b="1" dirty="0" smtClean="0">
                                <a:solidFill>
                                  <a:prstClr val="black"/>
                                </a:solidFill>
                              </a:rPr>
                              <a:t>10 m</a:t>
                            </a:r>
                            <a:endParaRPr lang="en-GB" sz="900" b="1" dirty="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232" name="Group 231"/>
                          <p:cNvGrpSpPr/>
                          <p:nvPr/>
                        </p:nvGrpSpPr>
                        <p:grpSpPr>
                          <a:xfrm>
                            <a:off x="1828800" y="2514600"/>
                            <a:ext cx="190501" cy="752474"/>
                            <a:chOff x="1752602" y="171449"/>
                            <a:chExt cx="276225" cy="914399"/>
                          </a:xfrm>
                        </p:grpSpPr>
                        <p:sp>
                          <p:nvSpPr>
                            <p:cNvPr id="240" name="Rectangle 239"/>
                            <p:cNvSpPr/>
                            <p:nvPr/>
                          </p:nvSpPr>
                          <p:spPr>
                            <a:xfrm>
                              <a:off x="1905002" y="171449"/>
                              <a:ext cx="123825" cy="914399"/>
                            </a:xfrm>
                            <a:prstGeom prst="rect">
                              <a:avLst/>
                            </a:prstGeom>
                            <a:solidFill>
                              <a:srgbClr val="FFFF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endParaRPr lang="en-GB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41" name="Rectangle 240"/>
                            <p:cNvSpPr/>
                            <p:nvPr/>
                          </p:nvSpPr>
                          <p:spPr>
                            <a:xfrm flipV="1">
                              <a:off x="1752602" y="581024"/>
                              <a:ext cx="142875" cy="133350"/>
                            </a:xfrm>
                            <a:prstGeom prst="rect">
                              <a:avLst/>
                            </a:prstGeom>
                            <a:solidFill>
                              <a:srgbClr val="FFFF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endParaRPr lang="en-GB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33" name="Group 232"/>
                          <p:cNvGrpSpPr/>
                          <p:nvPr/>
                        </p:nvGrpSpPr>
                        <p:grpSpPr>
                          <a:xfrm>
                            <a:off x="1752600" y="2133600"/>
                            <a:ext cx="990600" cy="2532221"/>
                            <a:chOff x="1752600" y="2133600"/>
                            <a:chExt cx="990600" cy="2532221"/>
                          </a:xfrm>
                        </p:grpSpPr>
                        <p:cxnSp>
                          <p:nvCxnSpPr>
                            <p:cNvPr id="234" name="Straight Connector 233"/>
                            <p:cNvCxnSpPr>
                              <a:endCxn id="238" idx="1"/>
                            </p:cNvCxnSpPr>
                            <p:nvPr/>
                          </p:nvCxnSpPr>
                          <p:spPr>
                            <a:xfrm flipV="1">
                              <a:off x="2057400" y="3162300"/>
                              <a:ext cx="0" cy="125730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235" name="Group 234"/>
                            <p:cNvGrpSpPr/>
                            <p:nvPr/>
                          </p:nvGrpSpPr>
                          <p:grpSpPr>
                            <a:xfrm>
                              <a:off x="1752600" y="2133600"/>
                              <a:ext cx="762000" cy="2532221"/>
                              <a:chOff x="1752600" y="2133600"/>
                              <a:chExt cx="762000" cy="2532221"/>
                            </a:xfrm>
                          </p:grpSpPr>
                          <p:sp>
                            <p:nvSpPr>
                              <p:cNvPr id="238" name="Rectangle 237"/>
                              <p:cNvSpPr/>
                              <p:nvPr/>
                            </p:nvSpPr>
                            <p:spPr>
                              <a:xfrm>
                                <a:off x="2057400" y="2133600"/>
                                <a:ext cx="457200" cy="20574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39" name="TextBox 238"/>
                              <p:cNvSpPr txBox="1"/>
                              <p:nvPr/>
                            </p:nvSpPr>
                            <p:spPr>
                              <a:xfrm>
                                <a:off x="1752600" y="4419600"/>
                                <a:ext cx="685800" cy="24622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GB" sz="1000" dirty="0" smtClean="0">
                                    <a:solidFill>
                                      <a:prstClr val="black"/>
                                    </a:solidFill>
                                  </a:rPr>
                                  <a:t>11.5 m</a:t>
                                </a:r>
                                <a:endParaRPr lang="en-GB" sz="1000" dirty="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36" name="TextBox 235"/>
                            <p:cNvSpPr txBox="1"/>
                            <p:nvPr/>
                          </p:nvSpPr>
                          <p:spPr>
                            <a:xfrm>
                              <a:off x="2286000" y="4419600"/>
                              <a:ext cx="457200" cy="24622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GB" sz="1000" dirty="0" smtClean="0">
                                  <a:solidFill>
                                    <a:prstClr val="black"/>
                                  </a:solidFill>
                                </a:rPr>
                                <a:t>15 m</a:t>
                              </a:r>
                              <a:endParaRPr lang="en-GB" sz="1000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cxnSp>
                          <p:nvCxnSpPr>
                            <p:cNvPr id="237" name="Straight Connector 236"/>
                            <p:cNvCxnSpPr>
                              <a:stCxn id="236" idx="0"/>
                              <a:endCxn id="238" idx="3"/>
                            </p:cNvCxnSpPr>
                            <p:nvPr/>
                          </p:nvCxnSpPr>
                          <p:spPr>
                            <a:xfrm flipV="1">
                              <a:off x="2514600" y="3162300"/>
                              <a:ext cx="0" cy="125730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sp>
                      <p:nvSpPr>
                        <p:cNvPr id="229" name="TextBox 228"/>
                        <p:cNvSpPr txBox="1"/>
                        <p:nvPr/>
                      </p:nvSpPr>
                      <p:spPr>
                        <a:xfrm>
                          <a:off x="2801646" y="2358526"/>
                          <a:ext cx="68580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GB" sz="1000" dirty="0" smtClean="0">
                              <a:solidFill>
                                <a:prstClr val="black"/>
                              </a:solidFill>
                            </a:rPr>
                            <a:t>19 m</a:t>
                          </a:r>
                          <a:endParaRPr lang="en-GB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0" name="TextBox 229"/>
                        <p:cNvSpPr txBox="1"/>
                        <p:nvPr/>
                      </p:nvSpPr>
                      <p:spPr>
                        <a:xfrm>
                          <a:off x="7483348" y="2498383"/>
                          <a:ext cx="68580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GB" sz="1000" dirty="0" smtClean="0">
                              <a:solidFill>
                                <a:prstClr val="black"/>
                              </a:solidFill>
                            </a:rPr>
                            <a:t>52 m</a:t>
                          </a:r>
                          <a:endParaRPr lang="en-GB" sz="1000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11" name="Group 210"/>
                      <p:cNvGrpSpPr/>
                      <p:nvPr/>
                    </p:nvGrpSpPr>
                    <p:grpSpPr>
                      <a:xfrm>
                        <a:off x="-381000" y="1949510"/>
                        <a:ext cx="1219200" cy="419100"/>
                        <a:chOff x="3505200" y="4648200"/>
                        <a:chExt cx="1676400" cy="685800"/>
                      </a:xfrm>
                    </p:grpSpPr>
                    <p:sp>
                      <p:nvSpPr>
                        <p:cNvPr id="212" name="Arc 211"/>
                        <p:cNvSpPr/>
                        <p:nvPr/>
                      </p:nvSpPr>
                      <p:spPr>
                        <a:xfrm>
                          <a:off x="3505200" y="4800600"/>
                          <a:ext cx="1676400" cy="533400"/>
                        </a:xfrm>
                        <a:prstGeom prst="arc">
                          <a:avLst>
                            <a:gd name="adj1" fmla="val 16200000"/>
                            <a:gd name="adj2" fmla="val 20738969"/>
                          </a:avLst>
                        </a:prstGeom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3" name="Arc 212"/>
                        <p:cNvSpPr/>
                        <p:nvPr/>
                      </p:nvSpPr>
                      <p:spPr>
                        <a:xfrm>
                          <a:off x="3505200" y="4648200"/>
                          <a:ext cx="1676400" cy="533400"/>
                        </a:xfrm>
                        <a:prstGeom prst="arc">
                          <a:avLst>
                            <a:gd name="adj1" fmla="val 901436"/>
                            <a:gd name="adj2" fmla="val 5647975"/>
                          </a:avLst>
                        </a:prstGeom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6" name="Group 205"/>
                    <p:cNvGrpSpPr/>
                    <p:nvPr/>
                  </p:nvGrpSpPr>
                  <p:grpSpPr>
                    <a:xfrm>
                      <a:off x="2515656" y="1371600"/>
                      <a:ext cx="333704" cy="959162"/>
                      <a:chOff x="5762296" y="3810000"/>
                      <a:chExt cx="333704" cy="838200"/>
                    </a:xfrm>
                  </p:grpSpPr>
                  <p:sp>
                    <p:nvSpPr>
                      <p:cNvPr id="207" name="Rectangle 206"/>
                      <p:cNvSpPr/>
                      <p:nvPr/>
                    </p:nvSpPr>
                    <p:spPr>
                      <a:xfrm flipV="1">
                        <a:off x="5762296" y="4151310"/>
                        <a:ext cx="263769" cy="19208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08" name="Rectangle 207"/>
                      <p:cNvSpPr/>
                      <p:nvPr/>
                    </p:nvSpPr>
                    <p:spPr>
                      <a:xfrm>
                        <a:off x="5867400" y="3810000"/>
                        <a:ext cx="228600" cy="8382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2440586" y="1070774"/>
                    <a:ext cx="6858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000" dirty="0" smtClean="0">
                        <a:solidFill>
                          <a:prstClr val="black"/>
                        </a:solidFill>
                      </a:rPr>
                      <a:t>15.5 m</a:t>
                    </a:r>
                    <a:endParaRPr lang="en-GB" sz="100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66" name="Group 265"/>
          <p:cNvGrpSpPr/>
          <p:nvPr/>
        </p:nvGrpSpPr>
        <p:grpSpPr>
          <a:xfrm>
            <a:off x="4267980" y="3086964"/>
            <a:ext cx="4855713" cy="3537297"/>
            <a:chOff x="2488482" y="1154723"/>
            <a:chExt cx="5190413" cy="3848712"/>
          </a:xfrm>
        </p:grpSpPr>
        <p:grpSp>
          <p:nvGrpSpPr>
            <p:cNvPr id="267" name="Group 266"/>
            <p:cNvGrpSpPr/>
            <p:nvPr/>
          </p:nvGrpSpPr>
          <p:grpSpPr>
            <a:xfrm rot="16200000">
              <a:off x="3159333" y="483872"/>
              <a:ext cx="3848712" cy="5190413"/>
              <a:chOff x="4828194" y="2095500"/>
              <a:chExt cx="3006655" cy="4199809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4828194" y="2095500"/>
                <a:ext cx="3006655" cy="4199809"/>
                <a:chOff x="4876800" y="2095500"/>
                <a:chExt cx="3006655" cy="4199809"/>
              </a:xfrm>
            </p:grpSpPr>
            <p:grpSp>
              <p:nvGrpSpPr>
                <p:cNvPr id="290" name="Group 289"/>
                <p:cNvGrpSpPr/>
                <p:nvPr/>
              </p:nvGrpSpPr>
              <p:grpSpPr>
                <a:xfrm>
                  <a:off x="4876800" y="2095500"/>
                  <a:ext cx="3006655" cy="3147263"/>
                  <a:chOff x="4876800" y="2173836"/>
                  <a:chExt cx="3006655" cy="3147263"/>
                </a:xfrm>
              </p:grpSpPr>
              <p:sp>
                <p:nvSpPr>
                  <p:cNvPr id="294" name="Rectangle 293"/>
                  <p:cNvSpPr/>
                  <p:nvPr/>
                </p:nvSpPr>
                <p:spPr>
                  <a:xfrm>
                    <a:off x="4876800" y="2173836"/>
                    <a:ext cx="3006655" cy="2931564"/>
                  </a:xfrm>
                  <a:prstGeom prst="rect">
                    <a:avLst/>
                  </a:prstGeom>
                  <a:noFill/>
                  <a:ln w="50800" cap="sq" cmpd="dbl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5" name="Oval 294"/>
                  <p:cNvSpPr/>
                  <p:nvPr/>
                </p:nvSpPr>
                <p:spPr>
                  <a:xfrm>
                    <a:off x="6037069" y="3733800"/>
                    <a:ext cx="304800" cy="32385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6" name="Block Arc 295"/>
                  <p:cNvSpPr/>
                  <p:nvPr/>
                </p:nvSpPr>
                <p:spPr>
                  <a:xfrm rot="5400000">
                    <a:off x="5487475" y="3248025"/>
                    <a:ext cx="1403985" cy="1295399"/>
                  </a:xfrm>
                  <a:prstGeom prst="blockArc">
                    <a:avLst>
                      <a:gd name="adj1" fmla="val 14482156"/>
                      <a:gd name="adj2" fmla="val 17751953"/>
                      <a:gd name="adj3" fmla="val 4458"/>
                    </a:avLst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7" name="Block Arc 296"/>
                  <p:cNvSpPr/>
                  <p:nvPr/>
                </p:nvSpPr>
                <p:spPr>
                  <a:xfrm rot="1294858">
                    <a:off x="5850722" y="3223185"/>
                    <a:ext cx="820960" cy="609600"/>
                  </a:xfrm>
                  <a:prstGeom prst="blockArc">
                    <a:avLst>
                      <a:gd name="adj1" fmla="val 14205645"/>
                      <a:gd name="adj2" fmla="val 18015283"/>
                      <a:gd name="adj3" fmla="val 8285"/>
                    </a:avLst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8" name="Oval 297"/>
                  <p:cNvSpPr/>
                  <p:nvPr/>
                </p:nvSpPr>
                <p:spPr>
                  <a:xfrm>
                    <a:off x="5541769" y="3200400"/>
                    <a:ext cx="1295400" cy="1403985"/>
                  </a:xfrm>
                  <a:prstGeom prst="ellipse">
                    <a:avLst/>
                  </a:prstGeom>
                  <a:noFill/>
                  <a:ln>
                    <a:prstDash val="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9" name="Down Arrow 298"/>
                  <p:cNvSpPr/>
                  <p:nvPr/>
                </p:nvSpPr>
                <p:spPr>
                  <a:xfrm>
                    <a:off x="6066533" y="2339049"/>
                    <a:ext cx="245869" cy="774388"/>
                  </a:xfrm>
                  <a:prstGeom prst="downArrow">
                    <a:avLst/>
                  </a:prstGeom>
                  <a:solidFill>
                    <a:srgbClr val="FFC0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" rtlCol="0" anchor="ctr"/>
                  <a:lstStyle/>
                  <a:p>
                    <a:pPr algn="ctr"/>
                    <a:r>
                      <a:rPr lang="en-GB" sz="1200" dirty="0" smtClean="0">
                        <a:solidFill>
                          <a:srgbClr val="0070C0"/>
                        </a:solidFill>
                      </a:rPr>
                      <a:t>BEAM</a:t>
                    </a:r>
                    <a:endParaRPr lang="en-GB" sz="1200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5791198" y="3526386"/>
                    <a:ext cx="820933" cy="57150"/>
                  </a:xfrm>
                  <a:prstGeom prst="rect">
                    <a:avLst/>
                  </a:prstGeom>
                  <a:solidFill>
                    <a:srgbClr val="FF33C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5767386" y="4193136"/>
                    <a:ext cx="844746" cy="57150"/>
                  </a:xfrm>
                  <a:prstGeom prst="rect">
                    <a:avLst/>
                  </a:prstGeom>
                  <a:solidFill>
                    <a:srgbClr val="FF33C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5638800" y="3848100"/>
                    <a:ext cx="1066800" cy="1143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03" name="Straight Connector 302"/>
                  <p:cNvCxnSpPr>
                    <a:stCxn id="299" idx="2"/>
                  </p:cNvCxnSpPr>
                  <p:nvPr/>
                </p:nvCxnSpPr>
                <p:spPr>
                  <a:xfrm rot="5400000">
                    <a:off x="5077004" y="4208635"/>
                    <a:ext cx="2207661" cy="1726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8" name="Rectangle 287"/>
                <p:cNvSpPr/>
                <p:nvPr/>
              </p:nvSpPr>
              <p:spPr>
                <a:xfrm>
                  <a:off x="5715000" y="5004988"/>
                  <a:ext cx="990600" cy="129032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5805263" y="5004988"/>
                  <a:ext cx="792803" cy="1224412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GB" dirty="0" smtClean="0">
                      <a:solidFill>
                        <a:prstClr val="white"/>
                      </a:solidFill>
                    </a:rPr>
                    <a:t>BEAMSTOP</a:t>
                  </a: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85" name="Rectangle 284"/>
              <p:cNvSpPr/>
              <p:nvPr/>
            </p:nvSpPr>
            <p:spPr>
              <a:xfrm>
                <a:off x="5819464" y="3598314"/>
                <a:ext cx="667185" cy="57150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5809815" y="3962400"/>
                <a:ext cx="667185" cy="57150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8" name="TextBox 267"/>
            <p:cNvSpPr txBox="1"/>
            <p:nvPr/>
          </p:nvSpPr>
          <p:spPr>
            <a:xfrm>
              <a:off x="3849686" y="4436917"/>
              <a:ext cx="70308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40 </a:t>
              </a:r>
              <a:r>
                <a:rPr lang="en-GB" sz="800" dirty="0" err="1" smtClean="0">
                  <a:solidFill>
                    <a:prstClr val="black"/>
                  </a:solidFill>
                </a:rPr>
                <a:t>deg</a:t>
              </a:r>
              <a:r>
                <a:rPr lang="en-GB" sz="800" dirty="0" smtClean="0">
                  <a:solidFill>
                    <a:prstClr val="black"/>
                  </a:solidFill>
                </a:rPr>
                <a:t> analyser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269" name="Straight Arrow Connector 268"/>
            <p:cNvCxnSpPr>
              <a:stCxn id="268" idx="0"/>
              <a:endCxn id="285" idx="1"/>
            </p:cNvCxnSpPr>
            <p:nvPr/>
          </p:nvCxnSpPr>
          <p:spPr>
            <a:xfrm flipV="1">
              <a:off x="4201229" y="3734583"/>
              <a:ext cx="179851" cy="702334"/>
            </a:xfrm>
            <a:prstGeom prst="straightConnector1">
              <a:avLst/>
            </a:prstGeom>
            <a:ln w="158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>
              <a:stCxn id="268" idx="0"/>
              <a:endCxn id="286" idx="1"/>
            </p:cNvCxnSpPr>
            <p:nvPr/>
          </p:nvCxnSpPr>
          <p:spPr>
            <a:xfrm flipV="1">
              <a:off x="4201229" y="3746934"/>
              <a:ext cx="629813" cy="689982"/>
            </a:xfrm>
            <a:prstGeom prst="straightConnector1">
              <a:avLst/>
            </a:prstGeom>
            <a:ln w="158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TextBox 270"/>
            <p:cNvSpPr txBox="1"/>
            <p:nvPr/>
          </p:nvSpPr>
          <p:spPr>
            <a:xfrm>
              <a:off x="4240294" y="1905000"/>
              <a:ext cx="7620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60 </a:t>
              </a:r>
              <a:r>
                <a:rPr lang="en-GB" sz="800" dirty="0" err="1" smtClean="0">
                  <a:solidFill>
                    <a:prstClr val="black"/>
                  </a:solidFill>
                </a:rPr>
                <a:t>deg</a:t>
              </a:r>
              <a:r>
                <a:rPr lang="en-GB" sz="800" dirty="0" smtClean="0">
                  <a:solidFill>
                    <a:prstClr val="black"/>
                  </a:solidFill>
                </a:rPr>
                <a:t> analyser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272" name="Straight Arrow Connector 271"/>
            <p:cNvCxnSpPr>
              <a:stCxn id="271" idx="2"/>
              <a:endCxn id="301" idx="3"/>
            </p:cNvCxnSpPr>
            <p:nvPr/>
          </p:nvCxnSpPr>
          <p:spPr>
            <a:xfrm>
              <a:off x="4621294" y="2243554"/>
              <a:ext cx="398093" cy="538580"/>
            </a:xfrm>
            <a:prstGeom prst="straightConnector1">
              <a:avLst/>
            </a:prstGeom>
            <a:ln w="158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>
              <a:stCxn id="271" idx="2"/>
              <a:endCxn id="300" idx="3"/>
            </p:cNvCxnSpPr>
            <p:nvPr/>
          </p:nvCxnSpPr>
          <p:spPr>
            <a:xfrm flipH="1">
              <a:off x="4195371" y="2243554"/>
              <a:ext cx="425923" cy="538582"/>
            </a:xfrm>
            <a:prstGeom prst="straightConnector1">
              <a:avLst/>
            </a:prstGeom>
            <a:ln w="158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TextBox 273"/>
            <p:cNvSpPr txBox="1"/>
            <p:nvPr/>
          </p:nvSpPr>
          <p:spPr>
            <a:xfrm>
              <a:off x="2543249" y="3725538"/>
              <a:ext cx="1383609" cy="636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prstClr val="black"/>
                  </a:solidFill>
                </a:rPr>
                <a:t>He Detector frame: </a:t>
              </a:r>
            </a:p>
            <a:p>
              <a:r>
                <a:rPr lang="en-GB" sz="800" dirty="0" smtClean="0">
                  <a:solidFill>
                    <a:prstClr val="black"/>
                  </a:solidFill>
                </a:rPr>
                <a:t>co-planar with sample pos. 30module  x 20 He tubes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275" name="Straight Arrow Connector 274"/>
            <p:cNvCxnSpPr>
              <a:stCxn id="274" idx="3"/>
            </p:cNvCxnSpPr>
            <p:nvPr/>
          </p:nvCxnSpPr>
          <p:spPr>
            <a:xfrm flipV="1">
              <a:off x="3926858" y="3504198"/>
              <a:ext cx="590370" cy="539470"/>
            </a:xfrm>
            <a:prstGeom prst="straightConnector1">
              <a:avLst/>
            </a:prstGeom>
            <a:ln w="158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TextBox 275"/>
            <p:cNvSpPr txBox="1"/>
            <p:nvPr/>
          </p:nvSpPr>
          <p:spPr>
            <a:xfrm>
              <a:off x="2715300" y="2012721"/>
              <a:ext cx="12471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Backscattering and equatorial diffraction banks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277" name="Straight Arrow Connector 276"/>
            <p:cNvCxnSpPr>
              <a:stCxn id="276" idx="2"/>
            </p:cNvCxnSpPr>
            <p:nvPr/>
          </p:nvCxnSpPr>
          <p:spPr>
            <a:xfrm>
              <a:off x="3338850" y="2474386"/>
              <a:ext cx="418330" cy="653701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76" idx="3"/>
            </p:cNvCxnSpPr>
            <p:nvPr/>
          </p:nvCxnSpPr>
          <p:spPr>
            <a:xfrm>
              <a:off x="3962400" y="2243554"/>
              <a:ext cx="323071" cy="26929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TextBox 278"/>
            <p:cNvSpPr txBox="1"/>
            <p:nvPr/>
          </p:nvSpPr>
          <p:spPr>
            <a:xfrm>
              <a:off x="5181600" y="3903861"/>
              <a:ext cx="929911" cy="234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Diameter 2.0 m 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282" name="Straight Connector 281"/>
            <p:cNvCxnSpPr/>
            <p:nvPr/>
          </p:nvCxnSpPr>
          <p:spPr>
            <a:xfrm flipH="1">
              <a:off x="4610624" y="3372290"/>
              <a:ext cx="11772" cy="12446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4648200" y="4597497"/>
              <a:ext cx="10668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Sample : 59 m from moderator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1504" y="3771650"/>
            <a:ext cx="3981357" cy="3021888"/>
            <a:chOff x="161504" y="3771650"/>
            <a:chExt cx="3981357" cy="3021888"/>
          </a:xfrm>
        </p:grpSpPr>
        <p:grpSp>
          <p:nvGrpSpPr>
            <p:cNvPr id="5" name="Group 4"/>
            <p:cNvGrpSpPr/>
            <p:nvPr/>
          </p:nvGrpSpPr>
          <p:grpSpPr>
            <a:xfrm>
              <a:off x="161504" y="4057989"/>
              <a:ext cx="3764412" cy="1797119"/>
              <a:chOff x="161504" y="4057989"/>
              <a:chExt cx="3764412" cy="179711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61504" y="4057989"/>
                <a:ext cx="1927409" cy="1797119"/>
                <a:chOff x="161504" y="4057989"/>
                <a:chExt cx="1927409" cy="1797119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161504" y="4057989"/>
                  <a:ext cx="1927409" cy="1797119"/>
                  <a:chOff x="119856" y="4140709"/>
                  <a:chExt cx="1927409" cy="1797119"/>
                </a:xfrm>
              </p:grpSpPr>
              <p:sp>
                <p:nvSpPr>
                  <p:cNvPr id="115" name="Donut 114"/>
                  <p:cNvSpPr/>
                  <p:nvPr/>
                </p:nvSpPr>
                <p:spPr>
                  <a:xfrm>
                    <a:off x="119856" y="4140709"/>
                    <a:ext cx="1927409" cy="1797119"/>
                  </a:xfrm>
                  <a:prstGeom prst="donut">
                    <a:avLst>
                      <a:gd name="adj" fmla="val 15564"/>
                    </a:avLst>
                  </a:prstGeom>
                  <a:solidFill>
                    <a:srgbClr val="FF3399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3" name="Flowchart: Alternate Process 122"/>
                  <p:cNvSpPr/>
                  <p:nvPr/>
                </p:nvSpPr>
                <p:spPr>
                  <a:xfrm>
                    <a:off x="954566" y="4140709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4" name="Flowchart: Alternate Process 123"/>
                  <p:cNvSpPr/>
                  <p:nvPr/>
                </p:nvSpPr>
                <p:spPr>
                  <a:xfrm>
                    <a:off x="962897" y="5663484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5" name="Flowchart: Alternate Process 124"/>
                  <p:cNvSpPr/>
                  <p:nvPr/>
                </p:nvSpPr>
                <p:spPr>
                  <a:xfrm>
                    <a:off x="1776493" y="4931880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6" name="Flowchart: Alternate Process 125"/>
                  <p:cNvSpPr/>
                  <p:nvPr/>
                </p:nvSpPr>
                <p:spPr>
                  <a:xfrm>
                    <a:off x="149888" y="4947120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7" name="Flowchart: Alternate Process 126"/>
                  <p:cNvSpPr/>
                  <p:nvPr/>
                </p:nvSpPr>
                <p:spPr>
                  <a:xfrm>
                    <a:off x="1573266" y="4374983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8" name="Flowchart: Alternate Process 127"/>
                  <p:cNvSpPr/>
                  <p:nvPr/>
                </p:nvSpPr>
                <p:spPr>
                  <a:xfrm>
                    <a:off x="336801" y="4405734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9" name="Flowchart: Alternate Process 128"/>
                  <p:cNvSpPr/>
                  <p:nvPr/>
                </p:nvSpPr>
                <p:spPr>
                  <a:xfrm>
                    <a:off x="1502172" y="5484508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0" name="Flowchart: Alternate Process 129"/>
                  <p:cNvSpPr/>
                  <p:nvPr/>
                </p:nvSpPr>
                <p:spPr>
                  <a:xfrm>
                    <a:off x="375974" y="5445900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64" name="TextBox 263"/>
                <p:cNvSpPr txBox="1"/>
                <p:nvPr/>
              </p:nvSpPr>
              <p:spPr>
                <a:xfrm>
                  <a:off x="753307" y="4750100"/>
                  <a:ext cx="712863" cy="40011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b="1" dirty="0" smtClean="0">
                      <a:solidFill>
                        <a:prstClr val="white"/>
                      </a:solidFill>
                    </a:rPr>
                    <a:t>60 </a:t>
                  </a:r>
                  <a:r>
                    <a:rPr lang="en-GB" sz="1000" b="1" dirty="0" err="1" smtClean="0">
                      <a:solidFill>
                        <a:prstClr val="white"/>
                      </a:solidFill>
                    </a:rPr>
                    <a:t>deg</a:t>
                  </a:r>
                  <a:r>
                    <a:rPr lang="en-GB" sz="1000" b="1" dirty="0" smtClean="0">
                      <a:solidFill>
                        <a:prstClr val="white"/>
                      </a:solidFill>
                    </a:rPr>
                    <a:t> analyser</a:t>
                  </a:r>
                  <a:endParaRPr lang="en-GB" sz="1000" b="1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2231180" y="4139863"/>
                <a:ext cx="1694736" cy="1623096"/>
                <a:chOff x="2231180" y="4139863"/>
                <a:chExt cx="1694736" cy="1623096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2231180" y="4139863"/>
                  <a:ext cx="1694736" cy="1623096"/>
                  <a:chOff x="119856" y="4140709"/>
                  <a:chExt cx="1927409" cy="1797119"/>
                </a:xfrm>
              </p:grpSpPr>
              <p:sp>
                <p:nvSpPr>
                  <p:cNvPr id="133" name="Donut 132"/>
                  <p:cNvSpPr/>
                  <p:nvPr/>
                </p:nvSpPr>
                <p:spPr>
                  <a:xfrm>
                    <a:off x="119856" y="4140709"/>
                    <a:ext cx="1927409" cy="1797119"/>
                  </a:xfrm>
                  <a:prstGeom prst="donut">
                    <a:avLst>
                      <a:gd name="adj" fmla="val 15564"/>
                    </a:avLst>
                  </a:prstGeom>
                  <a:solidFill>
                    <a:srgbClr val="FF3399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5" name="Flowchart: Alternate Process 134"/>
                  <p:cNvSpPr/>
                  <p:nvPr/>
                </p:nvSpPr>
                <p:spPr>
                  <a:xfrm>
                    <a:off x="962897" y="5663484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6" name="Flowchart: Alternate Process 135"/>
                  <p:cNvSpPr/>
                  <p:nvPr/>
                </p:nvSpPr>
                <p:spPr>
                  <a:xfrm>
                    <a:off x="1776493" y="4931880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7" name="Flowchart: Alternate Process 136"/>
                  <p:cNvSpPr/>
                  <p:nvPr/>
                </p:nvSpPr>
                <p:spPr>
                  <a:xfrm>
                    <a:off x="149888" y="4947120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8" name="Flowchart: Alternate Process 137"/>
                  <p:cNvSpPr/>
                  <p:nvPr/>
                </p:nvSpPr>
                <p:spPr>
                  <a:xfrm>
                    <a:off x="1573266" y="4374983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9" name="Flowchart: Alternate Process 138"/>
                  <p:cNvSpPr/>
                  <p:nvPr/>
                </p:nvSpPr>
                <p:spPr>
                  <a:xfrm>
                    <a:off x="336801" y="4405734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0" name="Flowchart: Alternate Process 139"/>
                  <p:cNvSpPr/>
                  <p:nvPr/>
                </p:nvSpPr>
                <p:spPr>
                  <a:xfrm>
                    <a:off x="1502172" y="5484508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1" name="Flowchart: Alternate Process 140"/>
                  <p:cNvSpPr/>
                  <p:nvPr/>
                </p:nvSpPr>
                <p:spPr>
                  <a:xfrm>
                    <a:off x="375974" y="5445900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65" name="TextBox 264"/>
                <p:cNvSpPr txBox="1"/>
                <p:nvPr/>
              </p:nvSpPr>
              <p:spPr>
                <a:xfrm>
                  <a:off x="2772349" y="4770417"/>
                  <a:ext cx="712863" cy="40011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b="1" dirty="0">
                      <a:solidFill>
                        <a:prstClr val="white"/>
                      </a:solidFill>
                    </a:rPr>
                    <a:t>4</a:t>
                  </a:r>
                  <a:r>
                    <a:rPr lang="en-GB" sz="1000" b="1" dirty="0" smtClean="0">
                      <a:solidFill>
                        <a:prstClr val="white"/>
                      </a:solidFill>
                    </a:rPr>
                    <a:t>0 </a:t>
                  </a:r>
                  <a:r>
                    <a:rPr lang="en-GB" sz="1000" b="1" dirty="0" err="1" smtClean="0">
                      <a:solidFill>
                        <a:prstClr val="white"/>
                      </a:solidFill>
                    </a:rPr>
                    <a:t>deg</a:t>
                  </a:r>
                  <a:r>
                    <a:rPr lang="en-GB" sz="1000" b="1" dirty="0" smtClean="0">
                      <a:solidFill>
                        <a:prstClr val="white"/>
                      </a:solidFill>
                    </a:rPr>
                    <a:t> analyser</a:t>
                  </a:r>
                  <a:endParaRPr lang="en-GB" sz="1000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304" name="Group 303"/>
            <p:cNvGrpSpPr/>
            <p:nvPr/>
          </p:nvGrpSpPr>
          <p:grpSpPr>
            <a:xfrm>
              <a:off x="378449" y="4715097"/>
              <a:ext cx="3764412" cy="1797119"/>
              <a:chOff x="161504" y="4057989"/>
              <a:chExt cx="3764412" cy="1797119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161504" y="4057989"/>
                <a:ext cx="1927409" cy="1797119"/>
                <a:chOff x="161504" y="4057989"/>
                <a:chExt cx="1927409" cy="1797119"/>
              </a:xfrm>
            </p:grpSpPr>
            <p:grpSp>
              <p:nvGrpSpPr>
                <p:cNvPr id="317" name="Group 316"/>
                <p:cNvGrpSpPr/>
                <p:nvPr/>
              </p:nvGrpSpPr>
              <p:grpSpPr>
                <a:xfrm>
                  <a:off x="161504" y="4057989"/>
                  <a:ext cx="1927409" cy="1797119"/>
                  <a:chOff x="119856" y="4140709"/>
                  <a:chExt cx="1927409" cy="1797119"/>
                </a:xfrm>
              </p:grpSpPr>
              <p:sp>
                <p:nvSpPr>
                  <p:cNvPr id="319" name="Donut 318"/>
                  <p:cNvSpPr/>
                  <p:nvPr/>
                </p:nvSpPr>
                <p:spPr>
                  <a:xfrm>
                    <a:off x="119856" y="4140709"/>
                    <a:ext cx="1927409" cy="1797119"/>
                  </a:xfrm>
                  <a:prstGeom prst="donut">
                    <a:avLst>
                      <a:gd name="adj" fmla="val 15564"/>
                    </a:avLst>
                  </a:prstGeom>
                  <a:solidFill>
                    <a:srgbClr val="FF3399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0" name="Flowchart: Alternate Process 319"/>
                  <p:cNvSpPr/>
                  <p:nvPr/>
                </p:nvSpPr>
                <p:spPr>
                  <a:xfrm>
                    <a:off x="954566" y="4140709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1" name="Flowchart: Alternate Process 320"/>
                  <p:cNvSpPr/>
                  <p:nvPr/>
                </p:nvSpPr>
                <p:spPr>
                  <a:xfrm>
                    <a:off x="962897" y="5663484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2" name="Flowchart: Alternate Process 321"/>
                  <p:cNvSpPr/>
                  <p:nvPr/>
                </p:nvSpPr>
                <p:spPr>
                  <a:xfrm>
                    <a:off x="1776493" y="4931880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3" name="Flowchart: Alternate Process 322"/>
                  <p:cNvSpPr/>
                  <p:nvPr/>
                </p:nvSpPr>
                <p:spPr>
                  <a:xfrm>
                    <a:off x="149888" y="4947120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4" name="Flowchart: Alternate Process 323"/>
                  <p:cNvSpPr/>
                  <p:nvPr/>
                </p:nvSpPr>
                <p:spPr>
                  <a:xfrm>
                    <a:off x="1573266" y="4374983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5" name="Flowchart: Alternate Process 324"/>
                  <p:cNvSpPr/>
                  <p:nvPr/>
                </p:nvSpPr>
                <p:spPr>
                  <a:xfrm>
                    <a:off x="336801" y="4405734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6" name="Flowchart: Alternate Process 325"/>
                  <p:cNvSpPr/>
                  <p:nvPr/>
                </p:nvSpPr>
                <p:spPr>
                  <a:xfrm>
                    <a:off x="1502172" y="5484508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7" name="Flowchart: Alternate Process 326"/>
                  <p:cNvSpPr/>
                  <p:nvPr/>
                </p:nvSpPr>
                <p:spPr>
                  <a:xfrm>
                    <a:off x="375974" y="5445900"/>
                    <a:ext cx="241326" cy="264754"/>
                  </a:xfrm>
                  <a:prstGeom prst="flowChartAlternateProces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18" name="TextBox 317"/>
                <p:cNvSpPr txBox="1"/>
                <p:nvPr/>
              </p:nvSpPr>
              <p:spPr>
                <a:xfrm>
                  <a:off x="753307" y="4750100"/>
                  <a:ext cx="712863" cy="40011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b="1" dirty="0" smtClean="0">
                      <a:solidFill>
                        <a:prstClr val="white"/>
                      </a:solidFill>
                    </a:rPr>
                    <a:t>60 </a:t>
                  </a:r>
                  <a:r>
                    <a:rPr lang="en-GB" sz="1000" b="1" dirty="0" err="1" smtClean="0">
                      <a:solidFill>
                        <a:prstClr val="white"/>
                      </a:solidFill>
                    </a:rPr>
                    <a:t>deg</a:t>
                  </a:r>
                  <a:r>
                    <a:rPr lang="en-GB" sz="1000" b="1" dirty="0" smtClean="0">
                      <a:solidFill>
                        <a:prstClr val="white"/>
                      </a:solidFill>
                    </a:rPr>
                    <a:t> analyser</a:t>
                  </a:r>
                  <a:endParaRPr lang="en-GB" sz="1000" b="1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231180" y="4139863"/>
                <a:ext cx="1694736" cy="1623096"/>
                <a:chOff x="2231180" y="4139863"/>
                <a:chExt cx="1694736" cy="1623096"/>
              </a:xfrm>
            </p:grpSpPr>
            <p:grpSp>
              <p:nvGrpSpPr>
                <p:cNvPr id="307" name="Group 306"/>
                <p:cNvGrpSpPr/>
                <p:nvPr/>
              </p:nvGrpSpPr>
              <p:grpSpPr>
                <a:xfrm>
                  <a:off x="2231180" y="4139863"/>
                  <a:ext cx="1694736" cy="1623096"/>
                  <a:chOff x="119856" y="4140709"/>
                  <a:chExt cx="1927409" cy="1797119"/>
                </a:xfrm>
              </p:grpSpPr>
              <p:sp>
                <p:nvSpPr>
                  <p:cNvPr id="309" name="Donut 308"/>
                  <p:cNvSpPr/>
                  <p:nvPr/>
                </p:nvSpPr>
                <p:spPr>
                  <a:xfrm>
                    <a:off x="119856" y="4140709"/>
                    <a:ext cx="1927409" cy="1797119"/>
                  </a:xfrm>
                  <a:prstGeom prst="donut">
                    <a:avLst>
                      <a:gd name="adj" fmla="val 15564"/>
                    </a:avLst>
                  </a:prstGeom>
                  <a:solidFill>
                    <a:srgbClr val="FF3399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0" name="Flowchart: Alternate Process 309"/>
                  <p:cNvSpPr/>
                  <p:nvPr/>
                </p:nvSpPr>
                <p:spPr>
                  <a:xfrm>
                    <a:off x="962897" y="5663484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1" name="Flowchart: Alternate Process 310"/>
                  <p:cNvSpPr/>
                  <p:nvPr/>
                </p:nvSpPr>
                <p:spPr>
                  <a:xfrm>
                    <a:off x="1776493" y="4931880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2" name="Flowchart: Alternate Process 311"/>
                  <p:cNvSpPr/>
                  <p:nvPr/>
                </p:nvSpPr>
                <p:spPr>
                  <a:xfrm>
                    <a:off x="149888" y="4947120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3" name="Flowchart: Alternate Process 312"/>
                  <p:cNvSpPr/>
                  <p:nvPr/>
                </p:nvSpPr>
                <p:spPr>
                  <a:xfrm>
                    <a:off x="1573266" y="4374983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4" name="Flowchart: Alternate Process 313"/>
                  <p:cNvSpPr/>
                  <p:nvPr/>
                </p:nvSpPr>
                <p:spPr>
                  <a:xfrm>
                    <a:off x="336801" y="4405734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5" name="Flowchart: Alternate Process 314"/>
                  <p:cNvSpPr/>
                  <p:nvPr/>
                </p:nvSpPr>
                <p:spPr>
                  <a:xfrm>
                    <a:off x="1502172" y="5484508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6" name="Flowchart: Alternate Process 315"/>
                  <p:cNvSpPr/>
                  <p:nvPr/>
                </p:nvSpPr>
                <p:spPr>
                  <a:xfrm>
                    <a:off x="375974" y="5445900"/>
                    <a:ext cx="241326" cy="264754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08" name="TextBox 307"/>
                <p:cNvSpPr txBox="1"/>
                <p:nvPr/>
              </p:nvSpPr>
              <p:spPr>
                <a:xfrm>
                  <a:off x="2772349" y="4770417"/>
                  <a:ext cx="712863" cy="40011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b="1" dirty="0">
                      <a:solidFill>
                        <a:prstClr val="white"/>
                      </a:solidFill>
                    </a:rPr>
                    <a:t>4</a:t>
                  </a:r>
                  <a:r>
                    <a:rPr lang="en-GB" sz="1000" b="1" dirty="0" smtClean="0">
                      <a:solidFill>
                        <a:prstClr val="white"/>
                      </a:solidFill>
                    </a:rPr>
                    <a:t>0 </a:t>
                  </a:r>
                  <a:r>
                    <a:rPr lang="en-GB" sz="1000" b="1" dirty="0" err="1" smtClean="0">
                      <a:solidFill>
                        <a:prstClr val="white"/>
                      </a:solidFill>
                    </a:rPr>
                    <a:t>deg</a:t>
                  </a:r>
                  <a:r>
                    <a:rPr lang="en-GB" sz="1000" b="1" dirty="0" smtClean="0">
                      <a:solidFill>
                        <a:prstClr val="white"/>
                      </a:solidFill>
                    </a:rPr>
                    <a:t> analyser</a:t>
                  </a:r>
                  <a:endParaRPr lang="en-GB" sz="1000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28" name="TextBox 327"/>
            <p:cNvSpPr txBox="1"/>
            <p:nvPr/>
          </p:nvSpPr>
          <p:spPr>
            <a:xfrm>
              <a:off x="1498749" y="3771650"/>
              <a:ext cx="1490545" cy="33855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prstClr val="white"/>
                  </a:solidFill>
                </a:rPr>
                <a:t>Backscattering</a:t>
              </a:r>
              <a:endParaRPr lang="en-GB" sz="1600" dirty="0">
                <a:solidFill>
                  <a:prstClr val="white"/>
                </a:solidFill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735577" y="6454984"/>
              <a:ext cx="1751869" cy="338554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>
                  <a:solidFill>
                    <a:prstClr val="white"/>
                  </a:solidFill>
                </a:rPr>
                <a:t>Forwardscattering</a:t>
              </a:r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30599" y="931437"/>
            <a:ext cx="641681" cy="1290883"/>
            <a:chOff x="1230599" y="931437"/>
            <a:chExt cx="641681" cy="1290883"/>
          </a:xfrm>
        </p:grpSpPr>
        <p:sp>
          <p:nvSpPr>
            <p:cNvPr id="330" name="Rectangle 329"/>
            <p:cNvSpPr/>
            <p:nvPr/>
          </p:nvSpPr>
          <p:spPr>
            <a:xfrm>
              <a:off x="1442177" y="1873394"/>
              <a:ext cx="228600" cy="34892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1230599" y="931437"/>
              <a:ext cx="641681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Heavy</a:t>
              </a:r>
            </a:p>
            <a:p>
              <a:pPr algn="ctr"/>
              <a:r>
                <a:rPr lang="en-GB" sz="800" dirty="0" smtClean="0">
                  <a:solidFill>
                    <a:prstClr val="black"/>
                  </a:solidFill>
                </a:rPr>
                <a:t> Shutter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Connector 6"/>
            <p:cNvCxnSpPr>
              <a:stCxn id="331" idx="2"/>
              <a:endCxn id="330" idx="0"/>
            </p:cNvCxnSpPr>
            <p:nvPr/>
          </p:nvCxnSpPr>
          <p:spPr>
            <a:xfrm>
              <a:off x="1551440" y="1177658"/>
              <a:ext cx="5037" cy="695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235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24895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>
                <a:solidFill>
                  <a:prstClr val="white"/>
                </a:solidFill>
              </a:rPr>
              <a:t>VESPA Option 3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754" y="1204900"/>
            <a:ext cx="8568952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Heavy </a:t>
            </a:r>
            <a:r>
              <a:rPr lang="en-GB" dirty="0">
                <a:solidFill>
                  <a:prstClr val="black"/>
                </a:solidFill>
              </a:rPr>
              <a:t>shutter installed in the bunker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57 m mirrored guide system and shielded </a:t>
            </a:r>
            <a:r>
              <a:rPr lang="en-GB" dirty="0" smtClean="0">
                <a:solidFill>
                  <a:prstClr val="black"/>
                </a:solidFill>
              </a:rPr>
              <a:t>housing</a:t>
            </a: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prstClr val="black"/>
                </a:solidFill>
              </a:rPr>
              <a:t>PPS chopper @ 15 m from moderator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3</a:t>
            </a:r>
            <a:r>
              <a:rPr lang="en-GB" dirty="0" smtClean="0">
                <a:solidFill>
                  <a:prstClr val="black"/>
                </a:solidFill>
              </a:rPr>
              <a:t> x WFM-PSC (3 resolution mode)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1 x FOC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2 x s-FOC</a:t>
            </a: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Sample </a:t>
            </a:r>
            <a:r>
              <a:rPr lang="en-GB" dirty="0">
                <a:solidFill>
                  <a:prstClr val="black"/>
                </a:solidFill>
              </a:rPr>
              <a:t>position at </a:t>
            </a:r>
            <a:r>
              <a:rPr lang="en-GB" dirty="0" smtClean="0">
                <a:solidFill>
                  <a:prstClr val="black"/>
                </a:solidFill>
              </a:rPr>
              <a:t>59 </a:t>
            </a:r>
            <a:r>
              <a:rPr lang="en-GB" dirty="0">
                <a:solidFill>
                  <a:prstClr val="black"/>
                </a:solidFill>
              </a:rPr>
              <a:t>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vertical/horizontal </a:t>
            </a:r>
            <a:r>
              <a:rPr lang="en-GB" dirty="0">
                <a:solidFill>
                  <a:prstClr val="black"/>
                </a:solidFill>
              </a:rPr>
              <a:t>slit collimation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Full </a:t>
            </a:r>
            <a:r>
              <a:rPr lang="en-GB" dirty="0">
                <a:solidFill>
                  <a:prstClr val="black"/>
                </a:solidFill>
              </a:rPr>
              <a:t>sample </a:t>
            </a:r>
            <a:r>
              <a:rPr lang="en-GB" dirty="0" smtClean="0">
                <a:solidFill>
                  <a:prstClr val="black"/>
                </a:solidFill>
              </a:rPr>
              <a:t>environment </a:t>
            </a:r>
            <a:r>
              <a:rPr lang="en-GB" spc="-150" dirty="0" smtClean="0">
                <a:solidFill>
                  <a:prstClr val="black"/>
                </a:solidFill>
              </a:rPr>
              <a:t>(Cryostat, 2x sample changer, Gas ads.&amp; </a:t>
            </a:r>
            <a:r>
              <a:rPr lang="en-GB" spc="-150" dirty="0" err="1" smtClean="0">
                <a:solidFill>
                  <a:prstClr val="black"/>
                </a:solidFill>
              </a:rPr>
              <a:t>photoexc</a:t>
            </a:r>
            <a:r>
              <a:rPr lang="en-GB" spc="-150" dirty="0" smtClean="0">
                <a:solidFill>
                  <a:prstClr val="black"/>
                </a:solidFill>
              </a:rPr>
              <a:t>. </a:t>
            </a:r>
            <a:r>
              <a:rPr lang="en-GB" spc="-150" dirty="0" err="1" smtClean="0">
                <a:solidFill>
                  <a:prstClr val="black"/>
                </a:solidFill>
              </a:rPr>
              <a:t>eq</a:t>
            </a:r>
            <a:r>
              <a:rPr lang="en-GB" spc="-150" dirty="0" smtClean="0">
                <a:solidFill>
                  <a:prstClr val="black"/>
                </a:solidFill>
              </a:rPr>
              <a:t>, sticks &amp; cells)</a:t>
            </a:r>
            <a:endParaRPr lang="en-GB" spc="-15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prstClr val="black"/>
                </a:solidFill>
              </a:rPr>
              <a:t>30 analyser modules (HOPG+Be-filter+CCR+20 He tubes)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prstClr val="black"/>
                </a:solidFill>
              </a:rPr>
              <a:t>4x </a:t>
            </a:r>
            <a:r>
              <a:rPr lang="en-GB" u="sng" dirty="0">
                <a:solidFill>
                  <a:prstClr val="black"/>
                </a:solidFill>
              </a:rPr>
              <a:t>diffraction bank 8 He tubes ( </a:t>
            </a:r>
            <a:r>
              <a:rPr lang="en-GB" u="sng" dirty="0" smtClean="0">
                <a:solidFill>
                  <a:prstClr val="black"/>
                </a:solidFill>
              </a:rPr>
              <a:t>75-105 </a:t>
            </a:r>
            <a:r>
              <a:rPr lang="en-GB" u="sng" dirty="0" err="1" smtClean="0">
                <a:solidFill>
                  <a:prstClr val="black"/>
                </a:solidFill>
              </a:rPr>
              <a:t>deg</a:t>
            </a:r>
            <a:r>
              <a:rPr lang="en-GB" u="sng" dirty="0" smtClean="0">
                <a:solidFill>
                  <a:prstClr val="black"/>
                </a:solidFill>
              </a:rPr>
              <a:t>, 164-174 </a:t>
            </a:r>
            <a:r>
              <a:rPr lang="en-GB" u="sng" dirty="0" err="1" smtClean="0">
                <a:solidFill>
                  <a:prstClr val="black"/>
                </a:solidFill>
              </a:rPr>
              <a:t>deg</a:t>
            </a:r>
            <a:r>
              <a:rPr lang="en-GB" u="sng" dirty="0" smtClean="0">
                <a:solidFill>
                  <a:prstClr val="black"/>
                </a:solidFill>
              </a:rPr>
              <a:t>)</a:t>
            </a:r>
            <a:endParaRPr lang="en-GB" u="sng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All necessary associated infrastructure for the above (shielding, cabling etc.)</a:t>
            </a:r>
          </a:p>
        </p:txBody>
      </p:sp>
    </p:spTree>
    <p:extLst>
      <p:ext uri="{BB962C8B-B14F-4D97-AF65-F5344CB8AC3E}">
        <p14:creationId xmlns:p14="http://schemas.microsoft.com/office/powerpoint/2010/main" val="18698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644007"/>
              </p:ext>
            </p:extLst>
          </p:nvPr>
        </p:nvGraphicFramePr>
        <p:xfrm>
          <a:off x="134646" y="4191000"/>
          <a:ext cx="3171825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Worksheet" r:id="rId5" imgW="3171757" imgH="2000385" progId="Excel.Sheet.12">
                  <p:embed/>
                </p:oleObj>
              </mc:Choice>
              <mc:Fallback>
                <p:oleObj name="Worksheet" r:id="rId5" imgW="3171757" imgH="20003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646" y="4191000"/>
                        <a:ext cx="3171825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652390" y="23382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INSTRUMENT LAYOUT</a:t>
            </a:r>
            <a:endParaRPr lang="en-GB" sz="2800" dirty="0">
              <a:solidFill>
                <a:srgbClr val="FF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381000" y="1295400"/>
            <a:ext cx="9525000" cy="2604447"/>
            <a:chOff x="-381000" y="1066800"/>
            <a:chExt cx="9525000" cy="2604447"/>
          </a:xfrm>
        </p:grpSpPr>
        <p:sp>
          <p:nvSpPr>
            <p:cNvPr id="31" name="TextBox 30"/>
            <p:cNvSpPr txBox="1"/>
            <p:nvPr/>
          </p:nvSpPr>
          <p:spPr>
            <a:xfrm>
              <a:off x="-93954" y="1552636"/>
              <a:ext cx="815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moderator</a:t>
              </a:r>
              <a:endParaRPr lang="en-GB" sz="11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114800" y="1524000"/>
              <a:ext cx="20942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rgbClr val="7030A0"/>
                  </a:solidFill>
                </a:rPr>
                <a:t>Elliptical mirror guide m=4</a:t>
              </a:r>
              <a:endParaRPr lang="en-GB" sz="1050" dirty="0">
                <a:solidFill>
                  <a:srgbClr val="7030A0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-381000" y="1066800"/>
              <a:ext cx="9525000" cy="2604447"/>
              <a:chOff x="-381000" y="1070774"/>
              <a:chExt cx="9525000" cy="260444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8458200" y="2743200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/>
                  <a:t>sample</a:t>
                </a:r>
                <a:endParaRPr lang="en-GB" sz="1200" dirty="0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-381000" y="1070774"/>
                <a:ext cx="9525000" cy="2604447"/>
                <a:chOff x="-381000" y="1070774"/>
                <a:chExt cx="9525000" cy="2604447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8458200" y="3286477"/>
                  <a:ext cx="6858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dirty="0" smtClean="0"/>
                    <a:t>59.0 m</a:t>
                  </a:r>
                  <a:endParaRPr lang="en-GB" sz="1000" dirty="0"/>
                </a:p>
              </p:txBody>
            </p:sp>
            <p:grpSp>
              <p:nvGrpSpPr>
                <p:cNvPr id="47" name="Group 46"/>
                <p:cNvGrpSpPr/>
                <p:nvPr/>
              </p:nvGrpSpPr>
              <p:grpSpPr>
                <a:xfrm>
                  <a:off x="-381000" y="1070774"/>
                  <a:ext cx="9431046" cy="2604447"/>
                  <a:chOff x="-381000" y="1070774"/>
                  <a:chExt cx="9431046" cy="2604447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-381000" y="1143000"/>
                    <a:ext cx="9431046" cy="2532221"/>
                    <a:chOff x="-381000" y="1143000"/>
                    <a:chExt cx="9431046" cy="2532221"/>
                  </a:xfrm>
                </p:grpSpPr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-381000" y="1143000"/>
                      <a:ext cx="9431046" cy="2532221"/>
                      <a:chOff x="-381000" y="1143000"/>
                      <a:chExt cx="9431046" cy="2532221"/>
                    </a:xfrm>
                  </p:grpSpPr>
                  <p:sp>
                    <p:nvSpPr>
                      <p:cNvPr id="26" name="Oval 25"/>
                      <p:cNvSpPr/>
                      <p:nvPr/>
                    </p:nvSpPr>
                    <p:spPr>
                      <a:xfrm>
                        <a:off x="134646" y="1846558"/>
                        <a:ext cx="76200" cy="651825"/>
                      </a:xfrm>
                      <a:prstGeom prst="ellipse">
                        <a:avLst/>
                      </a:prstGeom>
                      <a:solidFill>
                        <a:srgbClr val="7030A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grpSp>
                    <p:nvGrpSpPr>
                      <p:cNvPr id="45" name="Group 44"/>
                      <p:cNvGrpSpPr/>
                      <p:nvPr/>
                    </p:nvGrpSpPr>
                    <p:grpSpPr>
                      <a:xfrm>
                        <a:off x="210846" y="1143000"/>
                        <a:ext cx="8839200" cy="2532221"/>
                        <a:chOff x="210846" y="1143000"/>
                        <a:chExt cx="8839200" cy="2532221"/>
                      </a:xfrm>
                    </p:grpSpPr>
                    <p:sp>
                      <p:nvSpPr>
                        <p:cNvPr id="63" name="TextBox 62"/>
                        <p:cNvSpPr txBox="1"/>
                        <p:nvPr/>
                      </p:nvSpPr>
                      <p:spPr>
                        <a:xfrm>
                          <a:off x="8102963" y="1676400"/>
                          <a:ext cx="475763" cy="2308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>
                            <a:defRPr sz="900" b="1"/>
                          </a:lvl1pPr>
                        </a:lstStyle>
                        <a:p>
                          <a:r>
                            <a:rPr lang="en-GB" b="0" dirty="0" smtClean="0"/>
                            <a:t>Jaws</a:t>
                          </a:r>
                          <a:endParaRPr lang="en-GB" b="0" dirty="0"/>
                        </a:p>
                      </p:txBody>
                    </p:sp>
                    <p:grpSp>
                      <p:nvGrpSpPr>
                        <p:cNvPr id="41" name="Group 40"/>
                        <p:cNvGrpSpPr/>
                        <p:nvPr/>
                      </p:nvGrpSpPr>
                      <p:grpSpPr>
                        <a:xfrm>
                          <a:off x="1049047" y="1676400"/>
                          <a:ext cx="8000999" cy="990600"/>
                          <a:chOff x="1049047" y="1676400"/>
                          <a:chExt cx="8000999" cy="990600"/>
                        </a:xfrm>
                      </p:grpSpPr>
                      <p:sp>
                        <p:nvSpPr>
                          <p:cNvPr id="49" name="Rectangle 48"/>
                          <p:cNvSpPr/>
                          <p:nvPr/>
                        </p:nvSpPr>
                        <p:spPr>
                          <a:xfrm>
                            <a:off x="8516646" y="1676400"/>
                            <a:ext cx="533400" cy="990600"/>
                          </a:xfrm>
                          <a:prstGeom prst="rect">
                            <a:avLst/>
                          </a:prstGeom>
                          <a:noFill/>
                          <a:ln w="47625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grpSp>
                        <p:nvGrpSpPr>
                          <p:cNvPr id="86" name="Group 85"/>
                          <p:cNvGrpSpPr/>
                          <p:nvPr/>
                        </p:nvGrpSpPr>
                        <p:grpSpPr>
                          <a:xfrm>
                            <a:off x="1049047" y="1864829"/>
                            <a:ext cx="7924799" cy="609599"/>
                            <a:chOff x="331695" y="457201"/>
                            <a:chExt cx="8278905" cy="609599"/>
                          </a:xfrm>
                        </p:grpSpPr>
                        <p:sp>
                          <p:nvSpPr>
                            <p:cNvPr id="85" name="Arc 84"/>
                            <p:cNvSpPr/>
                            <p:nvPr/>
                          </p:nvSpPr>
                          <p:spPr>
                            <a:xfrm>
                              <a:off x="331695" y="533400"/>
                              <a:ext cx="8278905" cy="533400"/>
                            </a:xfrm>
                            <a:prstGeom prst="arc">
                              <a:avLst>
                                <a:gd name="adj1" fmla="val 10880178"/>
                                <a:gd name="adj2" fmla="val 21515182"/>
                              </a:avLst>
                            </a:prstGeom>
                            <a:ln w="44450">
                              <a:solidFill>
                                <a:srgbClr val="7030A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87" name="Arc 86"/>
                            <p:cNvSpPr/>
                            <p:nvPr/>
                          </p:nvSpPr>
                          <p:spPr>
                            <a:xfrm rot="10800000">
                              <a:off x="331695" y="457201"/>
                              <a:ext cx="8278905" cy="533400"/>
                            </a:xfrm>
                            <a:prstGeom prst="arc">
                              <a:avLst>
                                <a:gd name="adj1" fmla="val 10880178"/>
                                <a:gd name="adj2" fmla="val 21515182"/>
                              </a:avLst>
                            </a:prstGeom>
                            <a:ln w="44450">
                              <a:solidFill>
                                <a:srgbClr val="7030A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8574580" y="1945640"/>
                            <a:ext cx="122345" cy="457201"/>
                            <a:chOff x="6382584" y="4732148"/>
                            <a:chExt cx="122345" cy="457201"/>
                          </a:xfrm>
                        </p:grpSpPr>
                        <p:sp>
                          <p:nvSpPr>
                            <p:cNvPr id="23" name="Down Arrow 22"/>
                            <p:cNvSpPr/>
                            <p:nvPr/>
                          </p:nvSpPr>
                          <p:spPr>
                            <a:xfrm>
                              <a:off x="6383011" y="4732148"/>
                              <a:ext cx="121918" cy="230400"/>
                            </a:xfrm>
                            <a:prstGeom prst="downArrow">
                              <a:avLst/>
                            </a:prstGeom>
                            <a:solidFill>
                              <a:srgbClr val="00B0F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27" name="Up Arrow 26"/>
                            <p:cNvSpPr/>
                            <p:nvPr/>
                          </p:nvSpPr>
                          <p:spPr>
                            <a:xfrm>
                              <a:off x="6382584" y="4960749"/>
                              <a:ext cx="121918" cy="228600"/>
                            </a:xfrm>
                            <a:prstGeom prst="upArrow">
                              <a:avLst/>
                            </a:prstGeom>
                            <a:solidFill>
                              <a:srgbClr val="00B0F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</p:grpSp>
                    <p:sp>
                      <p:nvSpPr>
                        <p:cNvPr id="36" name="TextBox 35"/>
                        <p:cNvSpPr txBox="1"/>
                        <p:nvPr/>
                      </p:nvSpPr>
                      <p:spPr>
                        <a:xfrm>
                          <a:off x="753307" y="2878226"/>
                          <a:ext cx="685800" cy="2308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>
                            <a:defRPr sz="900" b="1"/>
                          </a:lvl1pPr>
                        </a:lstStyle>
                        <a:p>
                          <a:r>
                            <a:rPr lang="en-GB" dirty="0" smtClean="0"/>
                            <a:t>6.8 </a:t>
                          </a:r>
                          <a:r>
                            <a:rPr lang="en-GB" dirty="0"/>
                            <a:t>m</a:t>
                          </a:r>
                        </a:p>
                      </p:txBody>
                    </p:sp>
                    <p:sp>
                      <p:nvSpPr>
                        <p:cNvPr id="37" name="TextBox 36"/>
                        <p:cNvSpPr txBox="1"/>
                        <p:nvPr/>
                      </p:nvSpPr>
                      <p:spPr>
                        <a:xfrm>
                          <a:off x="744246" y="1201579"/>
                          <a:ext cx="475763" cy="2308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>
                            <a:defRPr sz="900" b="1"/>
                          </a:lvl1pPr>
                        </a:lstStyle>
                        <a:p>
                          <a:r>
                            <a:rPr lang="en-GB" dirty="0" smtClean="0"/>
                            <a:t>6.5 </a:t>
                          </a:r>
                          <a:r>
                            <a:rPr lang="en-GB" dirty="0"/>
                            <a:t>m</a:t>
                          </a:r>
                        </a:p>
                      </p:txBody>
                    </p:sp>
                    <p:grpSp>
                      <p:nvGrpSpPr>
                        <p:cNvPr id="48" name="Group 47"/>
                        <p:cNvGrpSpPr/>
                        <p:nvPr/>
                      </p:nvGrpSpPr>
                      <p:grpSpPr>
                        <a:xfrm>
                          <a:off x="736077" y="2093072"/>
                          <a:ext cx="475270" cy="125050"/>
                          <a:chOff x="789452" y="5257800"/>
                          <a:chExt cx="677398" cy="152400"/>
                        </a:xfrm>
                      </p:grpSpPr>
                      <p:cxnSp>
                        <p:nvCxnSpPr>
                          <p:cNvPr id="25" name="Straight Connector 24"/>
                          <p:cNvCxnSpPr/>
                          <p:nvPr/>
                        </p:nvCxnSpPr>
                        <p:spPr>
                          <a:xfrm>
                            <a:off x="789452" y="5257800"/>
                            <a:ext cx="677398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7030A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9" name="Straight Connector 58"/>
                          <p:cNvCxnSpPr/>
                          <p:nvPr/>
                        </p:nvCxnSpPr>
                        <p:spPr>
                          <a:xfrm>
                            <a:off x="789452" y="5410200"/>
                            <a:ext cx="677398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7030A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4" name="Straight Connector 23"/>
                        <p:cNvCxnSpPr>
                          <a:stCxn id="26" idx="6"/>
                          <a:endCxn id="28" idx="2"/>
                        </p:cNvCxnSpPr>
                        <p:nvPr/>
                      </p:nvCxnSpPr>
                      <p:spPr>
                        <a:xfrm>
                          <a:off x="210846" y="2172471"/>
                          <a:ext cx="8496300" cy="0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4" name="Group 3"/>
                        <p:cNvGrpSpPr/>
                        <p:nvPr/>
                      </p:nvGrpSpPr>
                      <p:grpSpPr>
                        <a:xfrm>
                          <a:off x="820447" y="1497915"/>
                          <a:ext cx="497432" cy="1321485"/>
                          <a:chOff x="0" y="0"/>
                          <a:chExt cx="723902" cy="1495423"/>
                        </a:xfrm>
                      </p:grpSpPr>
                      <p:grpSp>
                        <p:nvGrpSpPr>
                          <p:cNvPr id="14" name="Group 13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285751" cy="914399"/>
                            <a:chOff x="0" y="0"/>
                            <a:chExt cx="285751" cy="914399"/>
                          </a:xfrm>
                        </p:grpSpPr>
                        <p:sp>
                          <p:nvSpPr>
                            <p:cNvPr id="21" name="Rectangle 20"/>
                            <p:cNvSpPr/>
                            <p:nvPr/>
                          </p:nvSpPr>
                          <p:spPr>
                            <a:xfrm>
                              <a:off x="161926" y="0"/>
                              <a:ext cx="123825" cy="914399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l"/>
                              <a:endParaRPr lang="en-GB" sz="1100"/>
                            </a:p>
                          </p:txBody>
                        </p:sp>
                        <p:sp>
                          <p:nvSpPr>
                            <p:cNvPr id="22" name="Rectangle 21"/>
                            <p:cNvSpPr/>
                            <p:nvPr/>
                          </p:nvSpPr>
                          <p:spPr>
                            <a:xfrm flipV="1">
                              <a:off x="0" y="380999"/>
                              <a:ext cx="142875" cy="133350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l"/>
                              <a:endParaRPr lang="en-GB" sz="1100"/>
                            </a:p>
                          </p:txBody>
                        </p:sp>
                      </p:grpSp>
                      <p:grpSp>
                        <p:nvGrpSpPr>
                          <p:cNvPr id="15" name="Group 14"/>
                          <p:cNvGrpSpPr/>
                          <p:nvPr/>
                        </p:nvGrpSpPr>
                        <p:grpSpPr>
                          <a:xfrm>
                            <a:off x="161926" y="581024"/>
                            <a:ext cx="285751" cy="914399"/>
                            <a:chOff x="161926" y="581024"/>
                            <a:chExt cx="285751" cy="914399"/>
                          </a:xfrm>
                        </p:grpSpPr>
                        <p:sp>
                          <p:nvSpPr>
                            <p:cNvPr id="19" name="Rectangle 18"/>
                            <p:cNvSpPr/>
                            <p:nvPr/>
                          </p:nvSpPr>
                          <p:spPr>
                            <a:xfrm>
                              <a:off x="323852" y="581024"/>
                              <a:ext cx="123825" cy="914399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l"/>
                              <a:endParaRPr lang="en-GB" sz="1100"/>
                            </a:p>
                          </p:txBody>
                        </p:sp>
                        <p:sp>
                          <p:nvSpPr>
                            <p:cNvPr id="20" name="Rectangle 19"/>
                            <p:cNvSpPr/>
                            <p:nvPr/>
                          </p:nvSpPr>
                          <p:spPr>
                            <a:xfrm flipV="1">
                              <a:off x="161926" y="962023"/>
                              <a:ext cx="142875" cy="133350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l"/>
                              <a:endParaRPr lang="en-GB" sz="1100"/>
                            </a:p>
                          </p:txBody>
                        </p:sp>
                      </p:grpSp>
                      <p:grpSp>
                        <p:nvGrpSpPr>
                          <p:cNvPr id="16" name="Group 15"/>
                          <p:cNvGrpSpPr/>
                          <p:nvPr/>
                        </p:nvGrpSpPr>
                        <p:grpSpPr>
                          <a:xfrm>
                            <a:off x="438151" y="9524"/>
                            <a:ext cx="285751" cy="914399"/>
                            <a:chOff x="438151" y="9524"/>
                            <a:chExt cx="285751" cy="914399"/>
                          </a:xfrm>
                        </p:grpSpPr>
                        <p:sp>
                          <p:nvSpPr>
                            <p:cNvPr id="17" name="Rectangle 16"/>
                            <p:cNvSpPr/>
                            <p:nvPr/>
                          </p:nvSpPr>
                          <p:spPr>
                            <a:xfrm>
                              <a:off x="600077" y="9524"/>
                              <a:ext cx="123825" cy="914399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l"/>
                              <a:endParaRPr lang="en-GB" sz="1100"/>
                            </a:p>
                          </p:txBody>
                        </p:sp>
                        <p:sp>
                          <p:nvSpPr>
                            <p:cNvPr id="18" name="Rectangle 17"/>
                            <p:cNvSpPr/>
                            <p:nvPr/>
                          </p:nvSpPr>
                          <p:spPr>
                            <a:xfrm flipV="1">
                              <a:off x="438151" y="390523"/>
                              <a:ext cx="142875" cy="133350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l"/>
                              <a:endParaRPr lang="en-GB" sz="1100"/>
                            </a:p>
                          </p:txBody>
                        </p:sp>
                      </p:grpSp>
                    </p:grpSp>
                    <p:grpSp>
                      <p:nvGrpSpPr>
                        <p:cNvPr id="6" name="Group 5"/>
                        <p:cNvGrpSpPr/>
                        <p:nvPr/>
                      </p:nvGrpSpPr>
                      <p:grpSpPr>
                        <a:xfrm>
                          <a:off x="7678446" y="1552636"/>
                          <a:ext cx="190501" cy="761999"/>
                          <a:chOff x="2933702" y="962024"/>
                          <a:chExt cx="276225" cy="914399"/>
                        </a:xfrm>
                      </p:grpSpPr>
                      <p:sp>
                        <p:nvSpPr>
                          <p:cNvPr id="10" name="Rectangle 9"/>
                          <p:cNvSpPr/>
                          <p:nvPr/>
                        </p:nvSpPr>
                        <p:spPr>
                          <a:xfrm>
                            <a:off x="3086102" y="962024"/>
                            <a:ext cx="123825" cy="914399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l"/>
                            <a:endParaRPr lang="en-GB" sz="1100"/>
                          </a:p>
                        </p:txBody>
                      </p:sp>
                      <p:sp>
                        <p:nvSpPr>
                          <p:cNvPr id="11" name="Rectangle 10"/>
                          <p:cNvSpPr/>
                          <p:nvPr/>
                        </p:nvSpPr>
                        <p:spPr>
                          <a:xfrm flipV="1">
                            <a:off x="2933702" y="1371599"/>
                            <a:ext cx="142875" cy="133350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l"/>
                            <a:endParaRPr lang="en-GB" sz="1100"/>
                          </a:p>
                        </p:txBody>
                      </p:sp>
                    </p:grpSp>
                    <p:grpSp>
                      <p:nvGrpSpPr>
                        <p:cNvPr id="7" name="Group 6"/>
                        <p:cNvGrpSpPr/>
                        <p:nvPr/>
                      </p:nvGrpSpPr>
                      <p:grpSpPr>
                        <a:xfrm>
                          <a:off x="3030246" y="1529352"/>
                          <a:ext cx="190501" cy="761999"/>
                          <a:chOff x="2609852" y="1028699"/>
                          <a:chExt cx="276225" cy="914399"/>
                        </a:xfrm>
                      </p:grpSpPr>
                      <p:sp>
                        <p:nvSpPr>
                          <p:cNvPr id="8" name="Rectangle 7"/>
                          <p:cNvSpPr/>
                          <p:nvPr/>
                        </p:nvSpPr>
                        <p:spPr>
                          <a:xfrm>
                            <a:off x="2762252" y="1028699"/>
                            <a:ext cx="123825" cy="914399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l"/>
                            <a:endParaRPr lang="en-GB" sz="1100"/>
                          </a:p>
                        </p:txBody>
                      </p:sp>
                      <p:sp>
                        <p:nvSpPr>
                          <p:cNvPr id="9" name="Rectangle 8"/>
                          <p:cNvSpPr/>
                          <p:nvPr/>
                        </p:nvSpPr>
                        <p:spPr>
                          <a:xfrm flipV="1">
                            <a:off x="2609852" y="1438274"/>
                            <a:ext cx="142875" cy="133350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l"/>
                            <a:endParaRPr lang="en-GB" sz="1100"/>
                          </a:p>
                        </p:txBody>
                      </p:sp>
                    </p:grpSp>
                    <p:sp>
                      <p:nvSpPr>
                        <p:cNvPr id="28" name="Oval 27"/>
                        <p:cNvSpPr/>
                        <p:nvPr/>
                      </p:nvSpPr>
                      <p:spPr>
                        <a:xfrm>
                          <a:off x="8707146" y="2082678"/>
                          <a:ext cx="152400" cy="179586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4" name="Rectangle 33"/>
                        <p:cNvSpPr/>
                        <p:nvPr/>
                      </p:nvSpPr>
                      <p:spPr>
                        <a:xfrm>
                          <a:off x="668046" y="1143000"/>
                          <a:ext cx="121919" cy="20574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5" name="TextBox 34"/>
                        <p:cNvSpPr txBox="1"/>
                        <p:nvPr/>
                      </p:nvSpPr>
                      <p:spPr>
                        <a:xfrm>
                          <a:off x="455136" y="3429000"/>
                          <a:ext cx="68580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GB" sz="1000" dirty="0"/>
                            <a:t>6</a:t>
                          </a:r>
                          <a:r>
                            <a:rPr lang="en-GB" sz="1000" dirty="0" smtClean="0"/>
                            <a:t>,0 m</a:t>
                          </a:r>
                          <a:endParaRPr lang="en-GB" sz="1000" dirty="0"/>
                        </a:p>
                      </p:txBody>
                    </p:sp>
                    <p:sp>
                      <p:nvSpPr>
                        <p:cNvPr id="38" name="TextBox 37"/>
                        <p:cNvSpPr txBox="1"/>
                        <p:nvPr/>
                      </p:nvSpPr>
                      <p:spPr>
                        <a:xfrm>
                          <a:off x="1140936" y="2337981"/>
                          <a:ext cx="517710" cy="2308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algn="ctr">
                            <a:defRPr sz="900" b="1"/>
                          </a:lvl1pPr>
                        </a:lstStyle>
                        <a:p>
                          <a:r>
                            <a:rPr lang="en-GB" dirty="0"/>
                            <a:t>7,44 m</a:t>
                          </a:r>
                        </a:p>
                      </p:txBody>
                    </p:sp>
                    <p:cxnSp>
                      <p:nvCxnSpPr>
                        <p:cNvPr id="42" name="Straight Connector 41"/>
                        <p:cNvCxnSpPr>
                          <a:endCxn id="34" idx="3"/>
                        </p:cNvCxnSpPr>
                        <p:nvPr/>
                      </p:nvCxnSpPr>
                      <p:spPr>
                        <a:xfrm flipV="1">
                          <a:off x="789965" y="2171700"/>
                          <a:ext cx="0" cy="12573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76" name="Group 75"/>
                        <p:cNvGrpSpPr/>
                        <p:nvPr/>
                      </p:nvGrpSpPr>
                      <p:grpSpPr>
                        <a:xfrm>
                          <a:off x="1479312" y="1143000"/>
                          <a:ext cx="1169934" cy="2532221"/>
                          <a:chOff x="1573266" y="2133600"/>
                          <a:chExt cx="1169934" cy="2532221"/>
                        </a:xfrm>
                      </p:grpSpPr>
                      <p:sp>
                        <p:nvSpPr>
                          <p:cNvPr id="39" name="TextBox 38"/>
                          <p:cNvSpPr txBox="1"/>
                          <p:nvPr/>
                        </p:nvSpPr>
                        <p:spPr>
                          <a:xfrm>
                            <a:off x="1573266" y="2250710"/>
                            <a:ext cx="609601" cy="2308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GB" sz="900" b="1" dirty="0" smtClean="0"/>
                              <a:t>10 m</a:t>
                            </a:r>
                            <a:endParaRPr lang="en-GB" sz="900" b="1" dirty="0"/>
                          </a:p>
                        </p:txBody>
                      </p:sp>
                      <p:grpSp>
                        <p:nvGrpSpPr>
                          <p:cNvPr id="5" name="Group 4"/>
                          <p:cNvGrpSpPr/>
                          <p:nvPr/>
                        </p:nvGrpSpPr>
                        <p:grpSpPr>
                          <a:xfrm>
                            <a:off x="1828800" y="2514600"/>
                            <a:ext cx="190501" cy="752474"/>
                            <a:chOff x="1752602" y="171449"/>
                            <a:chExt cx="276225" cy="914399"/>
                          </a:xfrm>
                        </p:grpSpPr>
                        <p:sp>
                          <p:nvSpPr>
                            <p:cNvPr id="12" name="Rectangle 11"/>
                            <p:cNvSpPr/>
                            <p:nvPr/>
                          </p:nvSpPr>
                          <p:spPr>
                            <a:xfrm>
                              <a:off x="1905002" y="171449"/>
                              <a:ext cx="123825" cy="914399"/>
                            </a:xfrm>
                            <a:prstGeom prst="rect">
                              <a:avLst/>
                            </a:prstGeom>
                            <a:solidFill>
                              <a:srgbClr val="FFFF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l"/>
                              <a:endParaRPr lang="en-GB" sz="1100"/>
                            </a:p>
                          </p:txBody>
                        </p:sp>
                        <p:sp>
                          <p:nvSpPr>
                            <p:cNvPr id="13" name="Rectangle 12"/>
                            <p:cNvSpPr/>
                            <p:nvPr/>
                          </p:nvSpPr>
                          <p:spPr>
                            <a:xfrm flipV="1">
                              <a:off x="1752602" y="581024"/>
                              <a:ext cx="142875" cy="133350"/>
                            </a:xfrm>
                            <a:prstGeom prst="rect">
                              <a:avLst/>
                            </a:prstGeom>
                            <a:solidFill>
                              <a:srgbClr val="FFFF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l"/>
                              <a:endParaRPr lang="en-GB" sz="1100"/>
                            </a:p>
                          </p:txBody>
                        </p:sp>
                      </p:grpSp>
                      <p:grpSp>
                        <p:nvGrpSpPr>
                          <p:cNvPr id="64" name="Group 63"/>
                          <p:cNvGrpSpPr/>
                          <p:nvPr/>
                        </p:nvGrpSpPr>
                        <p:grpSpPr>
                          <a:xfrm>
                            <a:off x="1752600" y="2133600"/>
                            <a:ext cx="990600" cy="2532221"/>
                            <a:chOff x="1752600" y="2133600"/>
                            <a:chExt cx="990600" cy="2532221"/>
                          </a:xfrm>
                        </p:grpSpPr>
                        <p:cxnSp>
                          <p:nvCxnSpPr>
                            <p:cNvPr id="54" name="Straight Connector 53"/>
                            <p:cNvCxnSpPr>
                              <a:endCxn id="40" idx="1"/>
                            </p:cNvCxnSpPr>
                            <p:nvPr/>
                          </p:nvCxnSpPr>
                          <p:spPr>
                            <a:xfrm flipV="1">
                              <a:off x="2057400" y="3162300"/>
                              <a:ext cx="0" cy="125730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58" name="Group 57"/>
                            <p:cNvGrpSpPr/>
                            <p:nvPr/>
                          </p:nvGrpSpPr>
                          <p:grpSpPr>
                            <a:xfrm>
                              <a:off x="1752600" y="2133600"/>
                              <a:ext cx="762000" cy="2532221"/>
                              <a:chOff x="1752600" y="2133600"/>
                              <a:chExt cx="762000" cy="2532221"/>
                            </a:xfrm>
                          </p:grpSpPr>
                          <p:sp>
                            <p:nvSpPr>
                              <p:cNvPr id="40" name="Rectangle 39"/>
                              <p:cNvSpPr/>
                              <p:nvPr/>
                            </p:nvSpPr>
                            <p:spPr>
                              <a:xfrm>
                                <a:off x="2057400" y="2133600"/>
                                <a:ext cx="457200" cy="20574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7" name="TextBox 56"/>
                              <p:cNvSpPr txBox="1"/>
                              <p:nvPr/>
                            </p:nvSpPr>
                            <p:spPr>
                              <a:xfrm>
                                <a:off x="1752600" y="4419600"/>
                                <a:ext cx="685800" cy="24622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GB" sz="1000" dirty="0" smtClean="0"/>
                                  <a:t>11.5 m</a:t>
                                </a:r>
                                <a:endParaRPr lang="en-GB" sz="1000" dirty="0"/>
                              </a:p>
                            </p:txBody>
                          </p:sp>
                        </p:grpSp>
                        <p:sp>
                          <p:nvSpPr>
                            <p:cNvPr id="60" name="TextBox 59"/>
                            <p:cNvSpPr txBox="1"/>
                            <p:nvPr/>
                          </p:nvSpPr>
                          <p:spPr>
                            <a:xfrm>
                              <a:off x="2286000" y="4419600"/>
                              <a:ext cx="457200" cy="24622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GB" sz="1000" dirty="0" smtClean="0"/>
                                <a:t>15 m</a:t>
                              </a:r>
                              <a:endParaRPr lang="en-GB" sz="1000" dirty="0"/>
                            </a:p>
                          </p:txBody>
                        </p:sp>
                        <p:cxnSp>
                          <p:nvCxnSpPr>
                            <p:cNvPr id="61" name="Straight Connector 60"/>
                            <p:cNvCxnSpPr>
                              <a:stCxn id="60" idx="0"/>
                              <a:endCxn id="40" idx="3"/>
                            </p:cNvCxnSpPr>
                            <p:nvPr/>
                          </p:nvCxnSpPr>
                          <p:spPr>
                            <a:xfrm flipV="1">
                              <a:off x="2514600" y="3162300"/>
                              <a:ext cx="0" cy="125730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sp>
                      <p:nvSpPr>
                        <p:cNvPr id="78" name="TextBox 77"/>
                        <p:cNvSpPr txBox="1"/>
                        <p:nvPr/>
                      </p:nvSpPr>
                      <p:spPr>
                        <a:xfrm>
                          <a:off x="2801646" y="2358526"/>
                          <a:ext cx="68580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GB" sz="1000" dirty="0" smtClean="0"/>
                            <a:t>19 m</a:t>
                          </a:r>
                          <a:endParaRPr lang="en-GB" sz="1000" dirty="0"/>
                        </a:p>
                      </p:txBody>
                    </p:sp>
                    <p:sp>
                      <p:nvSpPr>
                        <p:cNvPr id="79" name="TextBox 78"/>
                        <p:cNvSpPr txBox="1"/>
                        <p:nvPr/>
                      </p:nvSpPr>
                      <p:spPr>
                        <a:xfrm>
                          <a:off x="7483348" y="2498383"/>
                          <a:ext cx="68580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GB" sz="1000" dirty="0" smtClean="0"/>
                            <a:t>52 m</a:t>
                          </a:r>
                          <a:endParaRPr lang="en-GB" sz="1000" dirty="0"/>
                        </a:p>
                      </p:txBody>
                    </p:sp>
                  </p:grpSp>
                  <p:grpSp>
                    <p:nvGrpSpPr>
                      <p:cNvPr id="3" name="Group 2"/>
                      <p:cNvGrpSpPr/>
                      <p:nvPr/>
                    </p:nvGrpSpPr>
                    <p:grpSpPr>
                      <a:xfrm>
                        <a:off x="-381000" y="1949510"/>
                        <a:ext cx="1219200" cy="419100"/>
                        <a:chOff x="3505200" y="4648200"/>
                        <a:chExt cx="1676400" cy="685800"/>
                      </a:xfrm>
                    </p:grpSpPr>
                    <p:sp>
                      <p:nvSpPr>
                        <p:cNvPr id="2" name="Arc 1"/>
                        <p:cNvSpPr/>
                        <p:nvPr/>
                      </p:nvSpPr>
                      <p:spPr>
                        <a:xfrm>
                          <a:off x="3505200" y="4800600"/>
                          <a:ext cx="1676400" cy="533400"/>
                        </a:xfrm>
                        <a:prstGeom prst="arc">
                          <a:avLst>
                            <a:gd name="adj1" fmla="val 16200000"/>
                            <a:gd name="adj2" fmla="val 20738969"/>
                          </a:avLst>
                        </a:prstGeom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52" name="Arc 51"/>
                        <p:cNvSpPr/>
                        <p:nvPr/>
                      </p:nvSpPr>
                      <p:spPr>
                        <a:xfrm>
                          <a:off x="3505200" y="4648200"/>
                          <a:ext cx="1676400" cy="533400"/>
                        </a:xfrm>
                        <a:prstGeom prst="arc">
                          <a:avLst>
                            <a:gd name="adj1" fmla="val 901436"/>
                            <a:gd name="adj2" fmla="val 5647975"/>
                          </a:avLst>
                        </a:prstGeom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29" name="Group 28"/>
                    <p:cNvGrpSpPr/>
                    <p:nvPr/>
                  </p:nvGrpSpPr>
                  <p:grpSpPr>
                    <a:xfrm>
                      <a:off x="2515656" y="1371600"/>
                      <a:ext cx="333704" cy="959162"/>
                      <a:chOff x="5762296" y="3810000"/>
                      <a:chExt cx="333704" cy="838200"/>
                    </a:xfrm>
                  </p:grpSpPr>
                  <p:sp>
                    <p:nvSpPr>
                      <p:cNvPr id="67" name="Rectangle 66"/>
                      <p:cNvSpPr/>
                      <p:nvPr/>
                    </p:nvSpPr>
                    <p:spPr>
                      <a:xfrm flipV="1">
                        <a:off x="5762296" y="4151310"/>
                        <a:ext cx="263769" cy="19208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l"/>
                        <a:endParaRPr lang="en-GB" sz="1100"/>
                      </a:p>
                    </p:txBody>
                  </p:sp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5867400" y="3810000"/>
                        <a:ext cx="228600" cy="8382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l"/>
                        <a:endParaRPr lang="en-GB" sz="1100"/>
                      </a:p>
                    </p:txBody>
                  </p:sp>
                </p:grpSp>
              </p:grp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440586" y="1070774"/>
                    <a:ext cx="6858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000" dirty="0" smtClean="0"/>
                      <a:t>15.5 m</a:t>
                    </a:r>
                    <a:endParaRPr lang="en-GB" sz="1000" dirty="0"/>
                  </a:p>
                </p:txBody>
              </p:sp>
            </p:grpSp>
          </p:grpSp>
        </p:grpSp>
      </p:grpSp>
      <p:sp>
        <p:nvSpPr>
          <p:cNvPr id="77" name="TextBox 76"/>
          <p:cNvSpPr txBox="1"/>
          <p:nvPr/>
        </p:nvSpPr>
        <p:spPr>
          <a:xfrm>
            <a:off x="3657600" y="1018400"/>
            <a:ext cx="1869554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Flight path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76053" y="3280568"/>
            <a:ext cx="337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Secondary spectrometer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9884" y="838856"/>
            <a:ext cx="1869554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Inside bunker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154723" y="3244788"/>
            <a:ext cx="5933428" cy="3537297"/>
            <a:chOff x="1336483" y="1154722"/>
            <a:chExt cx="6342414" cy="3848712"/>
          </a:xfrm>
        </p:grpSpPr>
        <p:grpSp>
          <p:nvGrpSpPr>
            <p:cNvPr id="82" name="Group 81"/>
            <p:cNvGrpSpPr/>
            <p:nvPr/>
          </p:nvGrpSpPr>
          <p:grpSpPr>
            <a:xfrm rot="16200000">
              <a:off x="2583334" y="-92129"/>
              <a:ext cx="3848712" cy="6342414"/>
              <a:chOff x="4828194" y="1163362"/>
              <a:chExt cx="3006655" cy="513194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4828194" y="1163362"/>
                <a:ext cx="3006655" cy="5131947"/>
                <a:chOff x="4876800" y="1163362"/>
                <a:chExt cx="3006655" cy="5131947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4876800" y="1163362"/>
                  <a:ext cx="3006655" cy="4079401"/>
                  <a:chOff x="4876800" y="1163362"/>
                  <a:chExt cx="3006655" cy="4079401"/>
                </a:xfrm>
              </p:grpSpPr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4876800" y="2051282"/>
                    <a:ext cx="3006655" cy="3191481"/>
                    <a:chOff x="4876800" y="2129618"/>
                    <a:chExt cx="3006655" cy="3191481"/>
                  </a:xfrm>
                </p:grpSpPr>
                <p:sp>
                  <p:nvSpPr>
                    <p:cNvPr id="113" name="Rectangle 112"/>
                    <p:cNvSpPr/>
                    <p:nvPr/>
                  </p:nvSpPr>
                  <p:spPr>
                    <a:xfrm>
                      <a:off x="4876800" y="2173836"/>
                      <a:ext cx="3006655" cy="2931564"/>
                    </a:xfrm>
                    <a:prstGeom prst="rect">
                      <a:avLst/>
                    </a:prstGeom>
                    <a:noFill/>
                    <a:ln w="50800" cap="sq" cmpd="dbl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6037069" y="3733800"/>
                      <a:ext cx="304800" cy="32385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5" name="Block Arc 114"/>
                    <p:cNvSpPr/>
                    <p:nvPr/>
                  </p:nvSpPr>
                  <p:spPr>
                    <a:xfrm rot="5400000">
                      <a:off x="5487475" y="3248025"/>
                      <a:ext cx="1403985" cy="1295399"/>
                    </a:xfrm>
                    <a:prstGeom prst="blockArc">
                      <a:avLst>
                        <a:gd name="adj1" fmla="val 14482156"/>
                        <a:gd name="adj2" fmla="val 17751953"/>
                        <a:gd name="adj3" fmla="val 4458"/>
                      </a:avLst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6" name="Block Arc 115"/>
                    <p:cNvSpPr/>
                    <p:nvPr/>
                  </p:nvSpPr>
                  <p:spPr>
                    <a:xfrm rot="1294858">
                      <a:off x="5850722" y="3223185"/>
                      <a:ext cx="820960" cy="609600"/>
                    </a:xfrm>
                    <a:prstGeom prst="blockArc">
                      <a:avLst>
                        <a:gd name="adj1" fmla="val 14205645"/>
                        <a:gd name="adj2" fmla="val 18015283"/>
                        <a:gd name="adj3" fmla="val 8285"/>
                      </a:avLst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5541769" y="3200400"/>
                      <a:ext cx="1295400" cy="1403985"/>
                    </a:xfrm>
                    <a:prstGeom prst="ellipse">
                      <a:avLst/>
                    </a:prstGeom>
                    <a:noFill/>
                    <a:ln>
                      <a:prstDash val="dash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8" name="Down Arrow 117"/>
                    <p:cNvSpPr/>
                    <p:nvPr/>
                  </p:nvSpPr>
                  <p:spPr>
                    <a:xfrm>
                      <a:off x="6066533" y="2129618"/>
                      <a:ext cx="245869" cy="983820"/>
                    </a:xfrm>
                    <a:prstGeom prst="downArrow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" rtlCol="0" anchor="ctr"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70C0"/>
                          </a:solidFill>
                        </a:rPr>
                        <a:t>BEAM</a:t>
                      </a:r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sp>
                  <p:nvSpPr>
                    <p:cNvPr id="119" name="Rectangle 118"/>
                    <p:cNvSpPr/>
                    <p:nvPr/>
                  </p:nvSpPr>
                  <p:spPr>
                    <a:xfrm>
                      <a:off x="5791198" y="3526386"/>
                      <a:ext cx="820933" cy="57150"/>
                    </a:xfrm>
                    <a:prstGeom prst="rect">
                      <a:avLst/>
                    </a:prstGeom>
                    <a:solidFill>
                      <a:srgbClr val="FF33C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0" name="Rectangle 119"/>
                    <p:cNvSpPr/>
                    <p:nvPr/>
                  </p:nvSpPr>
                  <p:spPr>
                    <a:xfrm>
                      <a:off x="5767386" y="4193136"/>
                      <a:ext cx="844746" cy="57150"/>
                    </a:xfrm>
                    <a:prstGeom prst="rect">
                      <a:avLst/>
                    </a:prstGeom>
                    <a:solidFill>
                      <a:srgbClr val="FF33C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5638800" y="3848100"/>
                      <a:ext cx="1066800" cy="114300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122" name="Straight Connector 121"/>
                    <p:cNvCxnSpPr>
                      <a:stCxn id="118" idx="2"/>
                    </p:cNvCxnSpPr>
                    <p:nvPr/>
                  </p:nvCxnSpPr>
                  <p:spPr>
                    <a:xfrm rot="5400000">
                      <a:off x="5077002" y="4208635"/>
                      <a:ext cx="2207663" cy="1726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0" name="Group 109"/>
                  <p:cNvGrpSpPr/>
                  <p:nvPr/>
                </p:nvGrpSpPr>
                <p:grpSpPr>
                  <a:xfrm rot="5400000">
                    <a:off x="5227695" y="1706324"/>
                    <a:ext cx="1947938" cy="862014"/>
                    <a:chOff x="4097400" y="1247707"/>
                    <a:chExt cx="1219200" cy="419100"/>
                  </a:xfrm>
                </p:grpSpPr>
                <p:sp>
                  <p:nvSpPr>
                    <p:cNvPr id="111" name="Arc 110"/>
                    <p:cNvSpPr/>
                    <p:nvPr/>
                  </p:nvSpPr>
                  <p:spPr>
                    <a:xfrm>
                      <a:off x="4097400" y="1340840"/>
                      <a:ext cx="1219200" cy="325967"/>
                    </a:xfrm>
                    <a:prstGeom prst="arc">
                      <a:avLst>
                        <a:gd name="adj1" fmla="val 16200000"/>
                        <a:gd name="adj2" fmla="val 20621312"/>
                      </a:avLst>
                    </a:prstGeom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2" name="Arc 111"/>
                    <p:cNvSpPr/>
                    <p:nvPr/>
                  </p:nvSpPr>
                  <p:spPr>
                    <a:xfrm>
                      <a:off x="4097400" y="1247707"/>
                      <a:ext cx="1219200" cy="325967"/>
                    </a:xfrm>
                    <a:prstGeom prst="arc">
                      <a:avLst>
                        <a:gd name="adj1" fmla="val 1003245"/>
                        <a:gd name="adj2" fmla="val 5252311"/>
                      </a:avLst>
                    </a:prstGeom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07" name="Rectangle 106"/>
                <p:cNvSpPr/>
                <p:nvPr/>
              </p:nvSpPr>
              <p:spPr>
                <a:xfrm>
                  <a:off x="5715000" y="5004988"/>
                  <a:ext cx="990600" cy="129032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5805263" y="5004988"/>
                  <a:ext cx="792803" cy="1224412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GB" dirty="0" smtClean="0"/>
                    <a:t>BEAMSTOP</a:t>
                  </a:r>
                  <a:endParaRPr lang="en-GB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5819464" y="3598314"/>
                <a:ext cx="667185" cy="57150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809815" y="3962400"/>
                <a:ext cx="667185" cy="57150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3849686" y="4436917"/>
              <a:ext cx="70308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40 </a:t>
              </a:r>
              <a:r>
                <a:rPr lang="en-GB" sz="800" dirty="0" err="1" smtClean="0"/>
                <a:t>deg</a:t>
              </a:r>
              <a:r>
                <a:rPr lang="en-GB" sz="800" dirty="0" smtClean="0"/>
                <a:t> analyser</a:t>
              </a:r>
              <a:endParaRPr lang="en-GB" sz="800" dirty="0"/>
            </a:p>
          </p:txBody>
        </p:sp>
        <p:cxnSp>
          <p:nvCxnSpPr>
            <p:cNvPr id="88" name="Straight Arrow Connector 87"/>
            <p:cNvCxnSpPr>
              <a:stCxn id="83" idx="0"/>
              <a:endCxn id="104" idx="1"/>
            </p:cNvCxnSpPr>
            <p:nvPr/>
          </p:nvCxnSpPr>
          <p:spPr>
            <a:xfrm flipV="1">
              <a:off x="4201229" y="3734583"/>
              <a:ext cx="179851" cy="702334"/>
            </a:xfrm>
            <a:prstGeom prst="straightConnector1">
              <a:avLst/>
            </a:prstGeom>
            <a:ln w="158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3" idx="0"/>
              <a:endCxn id="105" idx="1"/>
            </p:cNvCxnSpPr>
            <p:nvPr/>
          </p:nvCxnSpPr>
          <p:spPr>
            <a:xfrm flipV="1">
              <a:off x="4201229" y="3746934"/>
              <a:ext cx="629813" cy="689982"/>
            </a:xfrm>
            <a:prstGeom prst="straightConnector1">
              <a:avLst/>
            </a:prstGeom>
            <a:ln w="158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4240294" y="1905000"/>
              <a:ext cx="7620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60 </a:t>
              </a:r>
              <a:r>
                <a:rPr lang="en-GB" sz="800" dirty="0" err="1" smtClean="0"/>
                <a:t>deg</a:t>
              </a:r>
              <a:r>
                <a:rPr lang="en-GB" sz="800" dirty="0" smtClean="0"/>
                <a:t> analyser</a:t>
              </a:r>
              <a:endParaRPr lang="en-GB" sz="800" dirty="0"/>
            </a:p>
          </p:txBody>
        </p:sp>
        <p:cxnSp>
          <p:nvCxnSpPr>
            <p:cNvPr id="91" name="Straight Arrow Connector 90"/>
            <p:cNvCxnSpPr>
              <a:stCxn id="90" idx="2"/>
              <a:endCxn id="120" idx="3"/>
            </p:cNvCxnSpPr>
            <p:nvPr/>
          </p:nvCxnSpPr>
          <p:spPr>
            <a:xfrm>
              <a:off x="4621294" y="2243554"/>
              <a:ext cx="398093" cy="538580"/>
            </a:xfrm>
            <a:prstGeom prst="straightConnector1">
              <a:avLst/>
            </a:prstGeom>
            <a:ln w="158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0" idx="2"/>
              <a:endCxn id="119" idx="3"/>
            </p:cNvCxnSpPr>
            <p:nvPr/>
          </p:nvCxnSpPr>
          <p:spPr>
            <a:xfrm flipH="1">
              <a:off x="4195371" y="2243554"/>
              <a:ext cx="425923" cy="538582"/>
            </a:xfrm>
            <a:prstGeom prst="straightConnector1">
              <a:avLst/>
            </a:prstGeom>
            <a:ln w="158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543249" y="3725538"/>
              <a:ext cx="1383609" cy="636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He Detector frame: </a:t>
              </a:r>
            </a:p>
            <a:p>
              <a:r>
                <a:rPr lang="en-GB" sz="800" dirty="0" smtClean="0"/>
                <a:t>co-planar with sample pos. 30module  x 20 He tubes</a:t>
              </a:r>
              <a:endParaRPr lang="en-GB" sz="800" dirty="0"/>
            </a:p>
          </p:txBody>
        </p:sp>
        <p:cxnSp>
          <p:nvCxnSpPr>
            <p:cNvPr id="94" name="Straight Arrow Connector 93"/>
            <p:cNvCxnSpPr>
              <a:stCxn id="93" idx="3"/>
            </p:cNvCxnSpPr>
            <p:nvPr/>
          </p:nvCxnSpPr>
          <p:spPr>
            <a:xfrm flipV="1">
              <a:off x="3926858" y="3504198"/>
              <a:ext cx="590370" cy="539470"/>
            </a:xfrm>
            <a:prstGeom prst="straightConnector1">
              <a:avLst/>
            </a:prstGeom>
            <a:ln w="158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715300" y="2012721"/>
              <a:ext cx="12471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Backscattering and equatorial diffraction banks</a:t>
              </a:r>
              <a:endParaRPr lang="en-GB" sz="800" dirty="0"/>
            </a:p>
          </p:txBody>
        </p:sp>
        <p:cxnSp>
          <p:nvCxnSpPr>
            <p:cNvPr id="96" name="Straight Arrow Connector 95"/>
            <p:cNvCxnSpPr>
              <a:stCxn id="95" idx="2"/>
            </p:cNvCxnSpPr>
            <p:nvPr/>
          </p:nvCxnSpPr>
          <p:spPr>
            <a:xfrm>
              <a:off x="3338850" y="2474386"/>
              <a:ext cx="418330" cy="653701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5" idx="3"/>
            </p:cNvCxnSpPr>
            <p:nvPr/>
          </p:nvCxnSpPr>
          <p:spPr>
            <a:xfrm>
              <a:off x="3962400" y="2243554"/>
              <a:ext cx="323071" cy="26929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5181600" y="3903860"/>
              <a:ext cx="838200" cy="19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Diameter 2.0 m </a:t>
              </a:r>
              <a:endParaRPr lang="en-GB" sz="8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91196" y="2565271"/>
              <a:ext cx="1247100" cy="215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Focusing nose</a:t>
              </a:r>
              <a:endParaRPr lang="en-GB" sz="800" dirty="0"/>
            </a:p>
          </p:txBody>
        </p:sp>
        <p:cxnSp>
          <p:nvCxnSpPr>
            <p:cNvPr id="100" name="Straight Arrow Connector 99"/>
            <p:cNvCxnSpPr>
              <a:stCxn id="99" idx="2"/>
            </p:cNvCxnSpPr>
            <p:nvPr/>
          </p:nvCxnSpPr>
          <p:spPr>
            <a:xfrm>
              <a:off x="2414746" y="2780716"/>
              <a:ext cx="849426" cy="298363"/>
            </a:xfrm>
            <a:prstGeom prst="straightConnector1">
              <a:avLst/>
            </a:prstGeom>
            <a:ln w="158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4610624" y="3372290"/>
              <a:ext cx="11772" cy="12446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4648200" y="4597497"/>
              <a:ext cx="10668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Sample : 59 m from moderator</a:t>
              </a:r>
              <a:endParaRPr lang="en-GB" sz="8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222979" y="1274337"/>
            <a:ext cx="641681" cy="1290883"/>
            <a:chOff x="1230599" y="931437"/>
            <a:chExt cx="641681" cy="1290883"/>
          </a:xfrm>
        </p:grpSpPr>
        <p:sp>
          <p:nvSpPr>
            <p:cNvPr id="124" name="Rectangle 123"/>
            <p:cNvSpPr/>
            <p:nvPr/>
          </p:nvSpPr>
          <p:spPr>
            <a:xfrm>
              <a:off x="1442177" y="1873394"/>
              <a:ext cx="228600" cy="34892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230599" y="931437"/>
              <a:ext cx="641681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 smtClean="0"/>
                <a:t>Heavy</a:t>
              </a:r>
            </a:p>
            <a:p>
              <a:pPr algn="ctr"/>
              <a:r>
                <a:rPr lang="en-GB" sz="800" dirty="0" smtClean="0"/>
                <a:t> Shutter</a:t>
              </a:r>
              <a:endParaRPr lang="en-GB" sz="800" dirty="0"/>
            </a:p>
          </p:txBody>
        </p:sp>
        <p:cxnSp>
          <p:nvCxnSpPr>
            <p:cNvPr id="126" name="Straight Connector 125"/>
            <p:cNvCxnSpPr>
              <a:stCxn id="125" idx="2"/>
              <a:endCxn id="124" idx="0"/>
            </p:cNvCxnSpPr>
            <p:nvPr/>
          </p:nvCxnSpPr>
          <p:spPr>
            <a:xfrm>
              <a:off x="1551440" y="1177658"/>
              <a:ext cx="5037" cy="695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31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24895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>
                <a:solidFill>
                  <a:prstClr val="white"/>
                </a:solidFill>
              </a:rPr>
              <a:t>VESPA Option 3</a:t>
            </a:r>
            <a:endParaRPr lang="en-GB" sz="3200" dirty="0">
              <a:solidFill>
                <a:prstClr val="white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140142"/>
              </p:ext>
            </p:extLst>
          </p:nvPr>
        </p:nvGraphicFramePr>
        <p:xfrm>
          <a:off x="601980" y="1264924"/>
          <a:ext cx="8043176" cy="5005917"/>
        </p:xfrm>
        <a:graphic>
          <a:graphicData uri="http://schemas.openxmlformats.org/drawingml/2006/table">
            <a:tbl>
              <a:tblPr/>
              <a:tblGrid>
                <a:gridCol w="1005397"/>
                <a:gridCol w="1005397"/>
                <a:gridCol w="1005397"/>
                <a:gridCol w="1005397"/>
                <a:gridCol w="1005397"/>
                <a:gridCol w="1005397"/>
                <a:gridCol w="1005397"/>
                <a:gridCol w="1005397"/>
              </a:tblGrid>
              <a:tr h="4622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 Phase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Project Management &amp; Integration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 Procurement &amp; Fabrication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 Installation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 Cold Commissioning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 Shielding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2,341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Neutron Optics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3,511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 Choppers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1,686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2,293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 Sample Environment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 Detector and Beam Monitors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4,549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 Data Acquisition and Analysis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 Motion Control and Automation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 Instrument Specific Technical Equipment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 Instrument Infrastructure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1,858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Vacuum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PSS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Contingency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1,121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1,602 k€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12,330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3,095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17,625 k€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 included in above (Person-Years)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Labour/shipping included in above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3,950 k€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2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24895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>
                <a:solidFill>
                  <a:prstClr val="white"/>
                </a:solidFill>
              </a:rPr>
              <a:t>VESPA Option 3</a:t>
            </a:r>
            <a:endParaRPr lang="en-GB" sz="3200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91766"/>
              </p:ext>
            </p:extLst>
          </p:nvPr>
        </p:nvGraphicFramePr>
        <p:xfrm>
          <a:off x="692783" y="1203968"/>
          <a:ext cx="7613016" cy="4693911"/>
        </p:xfrm>
        <a:graphic>
          <a:graphicData uri="http://schemas.openxmlformats.org/drawingml/2006/table">
            <a:tbl>
              <a:tblPr/>
              <a:tblGrid>
                <a:gridCol w="3922397"/>
                <a:gridCol w="1272996"/>
                <a:gridCol w="1144627"/>
                <a:gridCol w="1272996"/>
              </a:tblGrid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LIST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Shielding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2,181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2,341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Neutron Optics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3,511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3,511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1,981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2,293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Environment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448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and Beam Monitors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2,439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2,110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4,549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Acquisition and Analysis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Control and Automation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Specific Technical Equipment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Infrastructure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1,858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1,858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 &amp; travel incl. in the above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3,550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3,950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10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13,411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2,612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16,023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4399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+ 10% contingency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14,752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2,873 k€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17,625 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5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248950"/>
            <a:ext cx="665226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>
                <a:solidFill>
                  <a:prstClr val="white"/>
                </a:solidFill>
              </a:rPr>
              <a:t>VESPA Option 3</a:t>
            </a:r>
            <a:endParaRPr lang="en-GB" sz="3200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859062"/>
              </p:ext>
            </p:extLst>
          </p:nvPr>
        </p:nvGraphicFramePr>
        <p:xfrm>
          <a:off x="769620" y="1188720"/>
          <a:ext cx="7559040" cy="5363178"/>
        </p:xfrm>
        <a:graphic>
          <a:graphicData uri="http://schemas.openxmlformats.org/drawingml/2006/table">
            <a:tbl>
              <a:tblPr firstRow="1" firstCol="1" bandRow="1"/>
              <a:tblGrid>
                <a:gridCol w="723886"/>
                <a:gridCol w="1458909"/>
                <a:gridCol w="1480486"/>
                <a:gridCol w="887457"/>
                <a:gridCol w="793490"/>
                <a:gridCol w="2214812"/>
              </a:tblGrid>
              <a:tr h="42084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Risk level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RISK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TREATMENT NAME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Treatment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CATEGORY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TREATMENT PLAN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5"/>
                    </a:solidFill>
                  </a:tcPr>
                </a:tc>
              </a:tr>
              <a:tr h="77885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High 2x5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6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Helium technology</a:t>
                      </a: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Technology availability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Observe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Cost overrun on Construction budget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Define/develop optional technology for neutron detection at the secondary spectrometer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23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High 5x2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662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Unclear Bunker arrangement, inability to maintain or install or remove equipment due to high radiation levels and long shielding removal times.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Bunker access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Mitigate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Cost overrun on annual Operation costs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Detailed design and reliability evaluation of the system components into the bunker, with FMEA technique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45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High 4x3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Delays caused by optimisation of the instruments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mbria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mitigate 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 Schedule, budget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 Detailed time scheduling plus  intermediate deliverables on neutrons calculation tasks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94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Medium 3x2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Late delivery of key components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VESPA schedule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Mitigate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Schedule, budget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Properly assess the delivery time and transportation, also the time that is required for installation and arriving at site. Define the critical path for every component. 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85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Medium 3x3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Detector count rate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Detectors Action plan and schedule with mitigation plan</a:t>
                      </a:r>
                      <a:endParaRPr lang="en-GB" sz="10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Observe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Schedule, budget, quality and function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ahoma"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7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526072"/>
              </p:ext>
            </p:extLst>
          </p:nvPr>
        </p:nvGraphicFramePr>
        <p:xfrm>
          <a:off x="133305" y="743540"/>
          <a:ext cx="8831580" cy="3641161"/>
        </p:xfrm>
        <a:graphic>
          <a:graphicData uri="http://schemas.openxmlformats.org/drawingml/2006/table">
            <a:tbl>
              <a:tblPr/>
              <a:tblGrid>
                <a:gridCol w="2579415"/>
                <a:gridCol w="1996440"/>
                <a:gridCol w="2125980"/>
                <a:gridCol w="2129745"/>
              </a:tblGrid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LIST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Shielding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2,181.1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2,181.1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2,341.0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Neutron Optics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3,511.5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3,511.5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3,511.5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1,778.3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1,980.8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2,292.8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Environment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229.0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  418.3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   448.3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and Beam Monitors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1,093.8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2,438.8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4,549.0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Acquisition and Analysis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319.0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  319.0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   319.0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Control and Automation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238.5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  238.5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   238.5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Specific Technical Equipment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    4.0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      4.0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        4.0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Infrastructure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1,858.3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1,858.3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1,858.3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164.0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  164.0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   164.0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296.5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  296.5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   296.5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 included in the above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3,449.5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3,549.5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 3,949.5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11,674.0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13,410.9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16,022.9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2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943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+ 10% contingency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12,841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14,752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€k                                           17,625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99840" y="152925"/>
            <a:ext cx="3564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Helvetica Light"/>
              </a:rPr>
              <a:t>OPTION SUMMARY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9870" y="4414822"/>
            <a:ext cx="2125270" cy="203132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1200">
                <a:latin typeface="Helvetica Light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No PPSC</a:t>
            </a:r>
          </a:p>
          <a:p>
            <a:r>
              <a:rPr lang="en-GB" dirty="0">
                <a:solidFill>
                  <a:prstClr val="black"/>
                </a:solidFill>
              </a:rPr>
              <a:t>15 analyser </a:t>
            </a:r>
            <a:r>
              <a:rPr lang="en-GB" dirty="0" smtClean="0">
                <a:solidFill>
                  <a:prstClr val="black"/>
                </a:solidFill>
              </a:rPr>
              <a:t>modules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1 diffraction bank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2 </a:t>
            </a:r>
            <a:r>
              <a:rPr lang="en-GB" dirty="0">
                <a:solidFill>
                  <a:prstClr val="black"/>
                </a:solidFill>
              </a:rPr>
              <a:t>sample </a:t>
            </a:r>
            <a:r>
              <a:rPr lang="en-GB" dirty="0" smtClean="0">
                <a:solidFill>
                  <a:prstClr val="black"/>
                </a:solidFill>
              </a:rPr>
              <a:t>changer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7480" y="4414821"/>
            <a:ext cx="2020010" cy="20313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1200">
                <a:solidFill>
                  <a:prstClr val="black"/>
                </a:solidFill>
                <a:latin typeface="Helvetica Light"/>
              </a:defRPr>
            </a:lvl1pPr>
          </a:lstStyle>
          <a:p>
            <a:endParaRPr lang="en-GB" dirty="0"/>
          </a:p>
          <a:p>
            <a:r>
              <a:rPr lang="en-GB" dirty="0"/>
              <a:t>No PPSC</a:t>
            </a:r>
          </a:p>
          <a:p>
            <a:pPr marL="228600" indent="-228600">
              <a:buFontTx/>
              <a:buAutoNum type="arabicPlain" startAt="5"/>
            </a:pPr>
            <a:r>
              <a:rPr lang="en-GB" dirty="0" smtClean="0"/>
              <a:t>analyser </a:t>
            </a:r>
            <a:r>
              <a:rPr lang="en-GB" dirty="0"/>
              <a:t>modules </a:t>
            </a:r>
            <a:endParaRPr lang="en-GB" dirty="0" smtClean="0"/>
          </a:p>
          <a:p>
            <a:r>
              <a:rPr lang="en-GB" dirty="0" smtClean="0"/>
              <a:t>1 </a:t>
            </a:r>
            <a:r>
              <a:rPr lang="en-GB" dirty="0"/>
              <a:t>diffraction bank</a:t>
            </a:r>
          </a:p>
          <a:p>
            <a:r>
              <a:rPr lang="en-GB" dirty="0"/>
              <a:t>1 sample changer 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35140" y="4414822"/>
            <a:ext cx="2148130" cy="203132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1200">
                <a:latin typeface="Helvetica Light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PPSC</a:t>
            </a:r>
          </a:p>
          <a:p>
            <a:r>
              <a:rPr lang="en-GB" dirty="0">
                <a:solidFill>
                  <a:prstClr val="black"/>
                </a:solidFill>
              </a:rPr>
              <a:t>30 analyser modules </a:t>
            </a:r>
          </a:p>
          <a:p>
            <a:r>
              <a:rPr lang="en-GB" dirty="0">
                <a:solidFill>
                  <a:prstClr val="black"/>
                </a:solidFill>
              </a:rPr>
              <a:t>4 diffraction bank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2 </a:t>
            </a:r>
            <a:r>
              <a:rPr lang="en-GB" dirty="0">
                <a:solidFill>
                  <a:prstClr val="black"/>
                </a:solidFill>
              </a:rPr>
              <a:t>sample </a:t>
            </a:r>
            <a:r>
              <a:rPr lang="en-GB" dirty="0" smtClean="0">
                <a:solidFill>
                  <a:prstClr val="black"/>
                </a:solidFill>
              </a:rPr>
              <a:t>changer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685" y="4632956"/>
            <a:ext cx="2474155" cy="353363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000" b="1" dirty="0" smtClean="0">
                <a:solidFill>
                  <a:prstClr val="white"/>
                </a:solidFill>
                <a:latin typeface="Helvetica Light"/>
              </a:rPr>
              <a:t>ESS labour (7man/</a:t>
            </a:r>
            <a:r>
              <a:rPr lang="en-GB" sz="1000" b="1" dirty="0" err="1" smtClean="0">
                <a:solidFill>
                  <a:prstClr val="white"/>
                </a:solidFill>
                <a:latin typeface="Helvetica Light"/>
              </a:rPr>
              <a:t>yr</a:t>
            </a:r>
            <a:r>
              <a:rPr lang="en-GB" sz="1000" b="1" dirty="0" smtClean="0">
                <a:solidFill>
                  <a:prstClr val="white"/>
                </a:solidFill>
                <a:latin typeface="Helvetica Light"/>
              </a:rPr>
              <a:t>)     1000 k€</a:t>
            </a:r>
            <a:endParaRPr lang="en-GB" sz="1000" b="1" dirty="0">
              <a:solidFill>
                <a:prstClr val="white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842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141227"/>
            <a:ext cx="6652260" cy="40011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  <a:latin typeface="Helvetica Light"/>
              </a:defRPr>
            </a:lvl1pPr>
          </a:lstStyle>
          <a:p>
            <a:r>
              <a:rPr lang="en-GB" dirty="0"/>
              <a:t>Labour and other cost detail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26167"/>
              </p:ext>
            </p:extLst>
          </p:nvPr>
        </p:nvGraphicFramePr>
        <p:xfrm>
          <a:off x="457202" y="1429787"/>
          <a:ext cx="6819195" cy="4704686"/>
        </p:xfrm>
        <a:graphic>
          <a:graphicData uri="http://schemas.openxmlformats.org/drawingml/2006/table">
            <a:tbl>
              <a:tblPr/>
              <a:tblGrid>
                <a:gridCol w="2166872"/>
                <a:gridCol w="741515"/>
                <a:gridCol w="527300"/>
                <a:gridCol w="527300"/>
                <a:gridCol w="527300"/>
                <a:gridCol w="527300"/>
                <a:gridCol w="527300"/>
                <a:gridCol w="527300"/>
                <a:gridCol w="747008"/>
              </a:tblGrid>
              <a:tr h="32671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ISIS-CNR People Predicted Expenditure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haroni"/>
                        </a:rPr>
                        <a:t>ISIS - CNR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man years worked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People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Mechanical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35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Engineer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35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Senior Design Eningeer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Engineer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15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Design Engineer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35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Sponsor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35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manager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Detectors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35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Group Leader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Engineer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33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Logistics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15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Logistics assistant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Science 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35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Scientist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scientist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35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tecnician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Beamline Technician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5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26.7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81460" y="762944"/>
            <a:ext cx="2437015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 smtClean="0">
                <a:solidFill>
                  <a:prstClr val="white"/>
                </a:solidFill>
              </a:rPr>
              <a:t>Option 1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101655" y="6152277"/>
            <a:ext cx="2437015" cy="27699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eaLnBrk="0" hangingPunct="0"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GB" sz="1200" b="1" dirty="0">
                <a:solidFill>
                  <a:prstClr val="white"/>
                </a:solidFill>
              </a:rPr>
              <a:t>STAFF Cost (</a:t>
            </a:r>
            <a:r>
              <a:rPr lang="en-GB" sz="1200" b="1" dirty="0" err="1">
                <a:solidFill>
                  <a:prstClr val="white"/>
                </a:solidFill>
              </a:rPr>
              <a:t>avg</a:t>
            </a:r>
            <a:r>
              <a:rPr lang="en-GB" sz="1200" b="1" dirty="0">
                <a:solidFill>
                  <a:prstClr val="white"/>
                </a:solidFill>
              </a:rPr>
              <a:t> 65.3 k€/MY</a:t>
            </a:r>
            <a:r>
              <a:rPr lang="en-GB" sz="1200" b="1" dirty="0" smtClean="0">
                <a:solidFill>
                  <a:prstClr val="white"/>
                </a:solidFill>
              </a:rPr>
              <a:t>)</a:t>
            </a:r>
            <a:endParaRPr lang="en-GB" sz="1200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00350"/>
              </p:ext>
            </p:extLst>
          </p:nvPr>
        </p:nvGraphicFramePr>
        <p:xfrm>
          <a:off x="6538670" y="6152277"/>
          <a:ext cx="734966" cy="276999"/>
        </p:xfrm>
        <a:graphic>
          <a:graphicData uri="http://schemas.openxmlformats.org/drawingml/2006/table">
            <a:tbl>
              <a:tblPr/>
              <a:tblGrid>
                <a:gridCol w="734966"/>
              </a:tblGrid>
              <a:tr h="2769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k€  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1,745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065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141227"/>
            <a:ext cx="6652260" cy="40011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  <a:latin typeface="Helvetica Light"/>
              </a:defRPr>
            </a:lvl1pPr>
          </a:lstStyle>
          <a:p>
            <a:r>
              <a:rPr lang="en-GB" dirty="0"/>
              <a:t>Labour and other cost detail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8335" y="556136"/>
            <a:ext cx="2437015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 smtClean="0">
                <a:solidFill>
                  <a:prstClr val="white"/>
                </a:solidFill>
              </a:rPr>
              <a:t>Option 1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01704" y="4954347"/>
            <a:ext cx="6664357" cy="4616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eaLnBrk="0" hangingPunct="0"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algn="l" fontAlgn="b"/>
            <a:r>
              <a:rPr lang="en-GB" b="1" dirty="0">
                <a:solidFill>
                  <a:srgbClr val="000000"/>
                </a:solidFill>
                <a:latin typeface="Berlin Sans FB Demi"/>
              </a:rPr>
              <a:t>Total "NO-equipment" Predicted Expenditure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831127"/>
              </p:ext>
            </p:extLst>
          </p:nvPr>
        </p:nvGraphicFramePr>
        <p:xfrm>
          <a:off x="398335" y="1112968"/>
          <a:ext cx="7886703" cy="1743075"/>
        </p:xfrm>
        <a:graphic>
          <a:graphicData uri="http://schemas.openxmlformats.org/drawingml/2006/table">
            <a:tbl>
              <a:tblPr/>
              <a:tblGrid>
                <a:gridCol w="2506084"/>
                <a:gridCol w="857595"/>
                <a:gridCol w="609846"/>
                <a:gridCol w="609846"/>
                <a:gridCol w="609846"/>
                <a:gridCol w="609846"/>
                <a:gridCol w="609846"/>
                <a:gridCol w="609846"/>
                <a:gridCol w="863948"/>
              </a:tblGrid>
              <a:tr h="3810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ISIS-CNR Travel Predicted Expenditure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Travel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k€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528815"/>
              </p:ext>
            </p:extLst>
          </p:nvPr>
        </p:nvGraphicFramePr>
        <p:xfrm>
          <a:off x="398335" y="2962981"/>
          <a:ext cx="7886703" cy="1866900"/>
        </p:xfrm>
        <a:graphic>
          <a:graphicData uri="http://schemas.openxmlformats.org/drawingml/2006/table">
            <a:tbl>
              <a:tblPr/>
              <a:tblGrid>
                <a:gridCol w="2506084"/>
                <a:gridCol w="857595"/>
                <a:gridCol w="609846"/>
                <a:gridCol w="609846"/>
                <a:gridCol w="609846"/>
                <a:gridCol w="609846"/>
                <a:gridCol w="609846"/>
                <a:gridCol w="609846"/>
                <a:gridCol w="863948"/>
              </a:tblGrid>
              <a:tr h="38100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Other "NO-equipment" Predicted Expenditure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STAFF (7MY)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Contractors(CNR)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Installation @ 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Shipping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Prebuild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k€          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1,506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914979"/>
              </p:ext>
            </p:extLst>
          </p:nvPr>
        </p:nvGraphicFramePr>
        <p:xfrm>
          <a:off x="398335" y="5416012"/>
          <a:ext cx="3365500" cy="1209675"/>
        </p:xfrm>
        <a:graphic>
          <a:graphicData uri="http://schemas.openxmlformats.org/drawingml/2006/table">
            <a:tbl>
              <a:tblPr/>
              <a:tblGrid>
                <a:gridCol w="2502714"/>
                <a:gridCol w="862786"/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ISIS-CNR People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k€1,745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ISIS-CNR Travel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k€   187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k€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1,506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k€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3,438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696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141227"/>
            <a:ext cx="6652260" cy="40011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  <a:latin typeface="Helvetica Light"/>
              </a:defRPr>
            </a:lvl1pPr>
          </a:lstStyle>
          <a:p>
            <a:r>
              <a:rPr lang="en-GB" dirty="0"/>
              <a:t>Labour and other cost detail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81460" y="762944"/>
            <a:ext cx="2437015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 smtClean="0">
                <a:solidFill>
                  <a:prstClr val="white"/>
                </a:solidFill>
              </a:rPr>
              <a:t>Option 2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085029" y="6160590"/>
            <a:ext cx="2437015" cy="27699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eaLnBrk="0" hangingPunct="0"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GB" sz="1200" b="1" dirty="0">
                <a:solidFill>
                  <a:prstClr val="white"/>
                </a:solidFill>
              </a:rPr>
              <a:t>STAFF Cost (</a:t>
            </a:r>
            <a:r>
              <a:rPr lang="en-GB" sz="1200" b="1" dirty="0" err="1">
                <a:solidFill>
                  <a:prstClr val="white"/>
                </a:solidFill>
              </a:rPr>
              <a:t>avg</a:t>
            </a:r>
            <a:r>
              <a:rPr lang="en-GB" sz="1200" b="1" dirty="0">
                <a:solidFill>
                  <a:prstClr val="white"/>
                </a:solidFill>
              </a:rPr>
              <a:t> 65.3 k€/MY</a:t>
            </a:r>
            <a:r>
              <a:rPr lang="en-GB" sz="1200" b="1" dirty="0" smtClean="0">
                <a:solidFill>
                  <a:prstClr val="white"/>
                </a:solidFill>
              </a:rPr>
              <a:t>)</a:t>
            </a:r>
            <a:endParaRPr lang="en-GB" sz="1200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731339"/>
              </p:ext>
            </p:extLst>
          </p:nvPr>
        </p:nvGraphicFramePr>
        <p:xfrm>
          <a:off x="6530357" y="6152277"/>
          <a:ext cx="734966" cy="276999"/>
        </p:xfrm>
        <a:graphic>
          <a:graphicData uri="http://schemas.openxmlformats.org/drawingml/2006/table">
            <a:tbl>
              <a:tblPr/>
              <a:tblGrid>
                <a:gridCol w="734966"/>
              </a:tblGrid>
              <a:tr h="2769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k€  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1,819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12964"/>
              </p:ext>
            </p:extLst>
          </p:nvPr>
        </p:nvGraphicFramePr>
        <p:xfrm>
          <a:off x="548642" y="1363283"/>
          <a:ext cx="6713213" cy="4788994"/>
        </p:xfrm>
        <a:graphic>
          <a:graphicData uri="http://schemas.openxmlformats.org/drawingml/2006/table">
            <a:tbl>
              <a:tblPr/>
              <a:tblGrid>
                <a:gridCol w="2133195"/>
                <a:gridCol w="729990"/>
                <a:gridCol w="519105"/>
                <a:gridCol w="519105"/>
                <a:gridCol w="519105"/>
                <a:gridCol w="519105"/>
                <a:gridCol w="519105"/>
                <a:gridCol w="519105"/>
                <a:gridCol w="735398"/>
              </a:tblGrid>
              <a:tr h="33256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ISIS-CNR People Predicted Expenditure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6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haroni"/>
                        </a:rPr>
                        <a:t>ISIS - CNR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man years worked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People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Mechanical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Engineer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Senior Design Eningeer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Engineer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459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Design Engineer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Sponsor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manager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Detectors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Group Leader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Engineer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628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Logistics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459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Logistics assistant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Science 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Scientist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scientist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tecnician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Beamline Technician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459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7858" marR="7858" marT="78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58" marR="7858" marT="78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</a:t>
                      </a:r>
                    </a:p>
                  </a:txBody>
                  <a:tcPr marL="7858" marR="7858" marT="7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699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141227"/>
            <a:ext cx="6652260" cy="40011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  <a:latin typeface="Helvetica Light"/>
              </a:defRPr>
            </a:lvl1pPr>
          </a:lstStyle>
          <a:p>
            <a:r>
              <a:rPr lang="en-GB" dirty="0"/>
              <a:t>Labour and other cost detail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8335" y="556136"/>
            <a:ext cx="2437015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 smtClean="0">
                <a:solidFill>
                  <a:prstClr val="white"/>
                </a:solidFill>
              </a:rPr>
              <a:t>Option 2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01704" y="4954347"/>
            <a:ext cx="6664357" cy="4616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eaLnBrk="0" hangingPunct="0"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algn="l" fontAlgn="b"/>
            <a:r>
              <a:rPr lang="en-GB" b="1" dirty="0">
                <a:solidFill>
                  <a:srgbClr val="000000"/>
                </a:solidFill>
                <a:latin typeface="Berlin Sans FB Demi"/>
              </a:rPr>
              <a:t>Total "NO-equipment" Predicted Expenditure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58010"/>
              </p:ext>
            </p:extLst>
          </p:nvPr>
        </p:nvGraphicFramePr>
        <p:xfrm>
          <a:off x="398335" y="1112968"/>
          <a:ext cx="7886703" cy="1743075"/>
        </p:xfrm>
        <a:graphic>
          <a:graphicData uri="http://schemas.openxmlformats.org/drawingml/2006/table">
            <a:tbl>
              <a:tblPr/>
              <a:tblGrid>
                <a:gridCol w="2506084"/>
                <a:gridCol w="857595"/>
                <a:gridCol w="609846"/>
                <a:gridCol w="609846"/>
                <a:gridCol w="609846"/>
                <a:gridCol w="609846"/>
                <a:gridCol w="609846"/>
                <a:gridCol w="609846"/>
                <a:gridCol w="863948"/>
              </a:tblGrid>
              <a:tr h="3810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ISIS-CNR Travel Predicted Expenditure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Travel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k€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86844"/>
              </p:ext>
            </p:extLst>
          </p:nvPr>
        </p:nvGraphicFramePr>
        <p:xfrm>
          <a:off x="398335" y="2962981"/>
          <a:ext cx="7886703" cy="1866900"/>
        </p:xfrm>
        <a:graphic>
          <a:graphicData uri="http://schemas.openxmlformats.org/drawingml/2006/table">
            <a:tbl>
              <a:tblPr/>
              <a:tblGrid>
                <a:gridCol w="2506084"/>
                <a:gridCol w="857595"/>
                <a:gridCol w="609846"/>
                <a:gridCol w="609846"/>
                <a:gridCol w="609846"/>
                <a:gridCol w="609846"/>
                <a:gridCol w="609846"/>
                <a:gridCol w="609846"/>
                <a:gridCol w="863948"/>
              </a:tblGrid>
              <a:tr h="38100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Other "NO-equipment" Predicted Expenditure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STAFF (7MY)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Contractors(CNR)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Installation @ 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Shipping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Prebuild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k€          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1,556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062986"/>
              </p:ext>
            </p:extLst>
          </p:nvPr>
        </p:nvGraphicFramePr>
        <p:xfrm>
          <a:off x="398335" y="5416012"/>
          <a:ext cx="3365500" cy="1209675"/>
        </p:xfrm>
        <a:graphic>
          <a:graphicData uri="http://schemas.openxmlformats.org/drawingml/2006/table">
            <a:tbl>
              <a:tblPr/>
              <a:tblGrid>
                <a:gridCol w="2502714"/>
                <a:gridCol w="862786"/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ISIS-CNR People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k€1,819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ISIS-CNR Travel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k€   187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k€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1,556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k€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3,562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42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141227"/>
            <a:ext cx="6652260" cy="40011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  <a:latin typeface="Helvetica Light"/>
              </a:defRPr>
            </a:lvl1pPr>
          </a:lstStyle>
          <a:p>
            <a:r>
              <a:rPr lang="en-GB" dirty="0"/>
              <a:t>Labour and other cost detail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81460" y="762944"/>
            <a:ext cx="2437015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 smtClean="0">
                <a:solidFill>
                  <a:prstClr val="white"/>
                </a:solidFill>
              </a:rPr>
              <a:t>Option </a:t>
            </a:r>
            <a:r>
              <a:rPr lang="en-GB" sz="24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472247" y="5959310"/>
            <a:ext cx="2498700" cy="27699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eaLnBrk="0" hangingPunct="0"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GB" sz="1200" b="1" dirty="0">
                <a:solidFill>
                  <a:prstClr val="white"/>
                </a:solidFill>
              </a:rPr>
              <a:t>STAFF Cost (</a:t>
            </a:r>
            <a:r>
              <a:rPr lang="en-GB" sz="1200" b="1" dirty="0" err="1">
                <a:solidFill>
                  <a:prstClr val="white"/>
                </a:solidFill>
              </a:rPr>
              <a:t>avg</a:t>
            </a:r>
            <a:r>
              <a:rPr lang="en-GB" sz="1200" b="1" dirty="0">
                <a:solidFill>
                  <a:prstClr val="white"/>
                </a:solidFill>
              </a:rPr>
              <a:t> 65.3 k€/MY</a:t>
            </a:r>
            <a:r>
              <a:rPr lang="en-GB" sz="1200" b="1" dirty="0" smtClean="0">
                <a:solidFill>
                  <a:prstClr val="white"/>
                </a:solidFill>
              </a:rPr>
              <a:t>)</a:t>
            </a:r>
            <a:endParaRPr lang="en-GB" sz="1200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262114"/>
              </p:ext>
            </p:extLst>
          </p:nvPr>
        </p:nvGraphicFramePr>
        <p:xfrm>
          <a:off x="6954320" y="5961078"/>
          <a:ext cx="777208" cy="276999"/>
        </p:xfrm>
        <a:graphic>
          <a:graphicData uri="http://schemas.openxmlformats.org/drawingml/2006/table">
            <a:tbl>
              <a:tblPr/>
              <a:tblGrid>
                <a:gridCol w="777208"/>
              </a:tblGrid>
              <a:tr h="2769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k€   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1,981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46867"/>
              </p:ext>
            </p:extLst>
          </p:nvPr>
        </p:nvGraphicFramePr>
        <p:xfrm>
          <a:off x="481460" y="1363290"/>
          <a:ext cx="7241064" cy="4588309"/>
        </p:xfrm>
        <a:graphic>
          <a:graphicData uri="http://schemas.openxmlformats.org/drawingml/2006/table">
            <a:tbl>
              <a:tblPr/>
              <a:tblGrid>
                <a:gridCol w="2310387"/>
                <a:gridCol w="796483"/>
                <a:gridCol w="562224"/>
                <a:gridCol w="562224"/>
                <a:gridCol w="562224"/>
                <a:gridCol w="562224"/>
                <a:gridCol w="562224"/>
                <a:gridCol w="562224"/>
                <a:gridCol w="760850"/>
              </a:tblGrid>
              <a:tr h="3563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haroni"/>
                        </a:rPr>
                        <a:t>ISIS - CNR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man years worked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87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People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870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Mechanical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8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Engineer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8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Senior Design Eningeer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7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Engineer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7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7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Design Engineer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70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8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Sponsor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8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manager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7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Planner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70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Detectors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8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Group Leader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7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Engineer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81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Logistics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7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Logistics assistant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70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Science 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8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Scientist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7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scientist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70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8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tecnician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7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Beamline Technician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7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8788" marR="8788" marT="8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8" marR="8788" marT="87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30.3</a:t>
                      </a:r>
                    </a:p>
                  </a:txBody>
                  <a:tcPr marL="8788" marR="8788" marT="8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710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12520" y="141227"/>
            <a:ext cx="6652260" cy="40011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  <a:latin typeface="Helvetica Light"/>
              </a:defRPr>
            </a:lvl1pPr>
          </a:lstStyle>
          <a:p>
            <a:r>
              <a:rPr lang="en-GB" dirty="0"/>
              <a:t>Labour and other cost detail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8335" y="556136"/>
            <a:ext cx="2437015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 smtClean="0">
                <a:solidFill>
                  <a:prstClr val="white"/>
                </a:solidFill>
              </a:rPr>
              <a:t>Option </a:t>
            </a:r>
            <a:r>
              <a:rPr lang="en-GB" sz="24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01704" y="4954347"/>
            <a:ext cx="6664357" cy="4616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eaLnBrk="0" hangingPunct="0"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algn="l" fontAlgn="b"/>
            <a:r>
              <a:rPr lang="en-GB" b="1" dirty="0">
                <a:solidFill>
                  <a:srgbClr val="000000"/>
                </a:solidFill>
                <a:latin typeface="Berlin Sans FB Demi"/>
              </a:rPr>
              <a:t>Total "NO-equipment" Predicted Expenditure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8026"/>
              </p:ext>
            </p:extLst>
          </p:nvPr>
        </p:nvGraphicFramePr>
        <p:xfrm>
          <a:off x="398335" y="1112968"/>
          <a:ext cx="7886703" cy="1743075"/>
        </p:xfrm>
        <a:graphic>
          <a:graphicData uri="http://schemas.openxmlformats.org/drawingml/2006/table">
            <a:tbl>
              <a:tblPr/>
              <a:tblGrid>
                <a:gridCol w="2506084"/>
                <a:gridCol w="857595"/>
                <a:gridCol w="609846"/>
                <a:gridCol w="609846"/>
                <a:gridCol w="609846"/>
                <a:gridCol w="609846"/>
                <a:gridCol w="609846"/>
                <a:gridCol w="609846"/>
                <a:gridCol w="863948"/>
              </a:tblGrid>
              <a:tr h="3810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ISIS-CNR Travel Predicted Expenditure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Travel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k€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57134"/>
              </p:ext>
            </p:extLst>
          </p:nvPr>
        </p:nvGraphicFramePr>
        <p:xfrm>
          <a:off x="398335" y="2962981"/>
          <a:ext cx="7886703" cy="1866900"/>
        </p:xfrm>
        <a:graphic>
          <a:graphicData uri="http://schemas.openxmlformats.org/drawingml/2006/table">
            <a:tbl>
              <a:tblPr/>
              <a:tblGrid>
                <a:gridCol w="2506084"/>
                <a:gridCol w="857595"/>
                <a:gridCol w="609846"/>
                <a:gridCol w="609846"/>
                <a:gridCol w="609846"/>
                <a:gridCol w="609846"/>
                <a:gridCol w="609846"/>
                <a:gridCol w="609846"/>
                <a:gridCol w="863948"/>
              </a:tblGrid>
              <a:tr h="38100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Other "NO-equipment" Predicted Expenditure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STAFF (7MY)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Contractors(CNR)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Installation @ 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Shipping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Prebuild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k€          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1,631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90271"/>
              </p:ext>
            </p:extLst>
          </p:nvPr>
        </p:nvGraphicFramePr>
        <p:xfrm>
          <a:off x="431800" y="5484495"/>
          <a:ext cx="3365500" cy="1209675"/>
        </p:xfrm>
        <a:graphic>
          <a:graphicData uri="http://schemas.openxmlformats.org/drawingml/2006/table">
            <a:tbl>
              <a:tblPr/>
              <a:tblGrid>
                <a:gridCol w="2507441"/>
                <a:gridCol w="858059"/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ISIS-CNR People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k€1,981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ISIS-CNR Travel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k€   187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k€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1,631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k€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3,799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1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6390" name="Picture 6" descr="V:\LRNZworks\VESPA 2016\PROPOSAL x SEPTEMBER\STAP MEETING\PPS x STAP\images\VESPA hall E5 E7 E8 01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t="5245" r="13721"/>
          <a:stretch/>
        </p:blipFill>
        <p:spPr bwMode="auto">
          <a:xfrm>
            <a:off x="232754" y="3488559"/>
            <a:ext cx="4214553" cy="331178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V:\LRNZworks\VESPA 2016\PROPOSAL x SEPTEMBER\STAP MEETING\PPS x STAP\images\VESPA hall E5 E7 E8 02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t="19079" r="34859" b="9292"/>
          <a:stretch/>
        </p:blipFill>
        <p:spPr bwMode="auto">
          <a:xfrm>
            <a:off x="4655126" y="3448098"/>
            <a:ext cx="4208317" cy="335265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V:\LRNZworks\VESPA 2016\PROPOSAL x SEPTEMBER\STAP MEETING\PPS x STAP\images\VESPA hall E5 E7 E8 03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t="3878" r="27293" b="1807"/>
          <a:stretch/>
        </p:blipFill>
        <p:spPr bwMode="auto">
          <a:xfrm>
            <a:off x="4663438" y="70579"/>
            <a:ext cx="4214553" cy="329680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V:\LRNZworks\VESPA 2016\PROPOSAL x SEPTEMBER\STAP MEETING\PPS x STAP\images\exp cave and hall wall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r="8706" b="9086"/>
          <a:stretch/>
        </p:blipFill>
        <p:spPr bwMode="auto">
          <a:xfrm>
            <a:off x="224442" y="78892"/>
            <a:ext cx="4214553" cy="329607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607" y="2778598"/>
            <a:ext cx="9037673" cy="2048585"/>
          </a:xfrm>
          <a:prstGeom prst="roundRect">
            <a:avLst/>
          </a:prstGeom>
          <a:noFill/>
          <a:ln w="12700" cap="flat">
            <a:solidFill>
              <a:schemeClr val="accent6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 algn="ctr" defTabSz="410730" fontAlgn="auto" hangingPunct="0">
              <a:spcBef>
                <a:spcPts val="0"/>
              </a:spcBef>
              <a:spcAft>
                <a:spcPts val="0"/>
              </a:spcAft>
            </a:pPr>
            <a:endParaRPr lang="en-GB" sz="17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Shape 130"/>
          <p:cNvSpPr txBox="1">
            <a:spLocks/>
          </p:cNvSpPr>
          <p:nvPr/>
        </p:nvSpPr>
        <p:spPr bwMode="auto">
          <a:xfrm>
            <a:off x="0" y="410142"/>
            <a:ext cx="9144000" cy="7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sz="2800" b="1">
                <a:solidFill>
                  <a:srgbClr val="002060"/>
                </a:solidFill>
                <a:latin typeface="Helvetica Light"/>
                <a:ea typeface="+mj-ea"/>
              </a:defRPr>
            </a:lvl1pPr>
            <a:lvl2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dirty="0" smtClean="0"/>
              <a:t>VESPA instrument Scope Setting</a:t>
            </a:r>
            <a:endParaRPr lang="en-GB" dirty="0"/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406721" y="1380467"/>
            <a:ext cx="5897823" cy="50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Lorenzo Di Fresco           </a:t>
            </a:r>
          </a:p>
          <a:p>
            <a:pPr marL="0" indent="0" algn="ctr">
              <a:buFontTx/>
              <a:buNone/>
            </a:pPr>
            <a:r>
              <a:rPr lang="en-US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VESPA Lead Engineer (University of Milano Bicocca – ISIS Design Division)</a:t>
            </a:r>
          </a:p>
        </p:txBody>
      </p:sp>
      <p:sp>
        <p:nvSpPr>
          <p:cNvPr id="13" name="Shape 130"/>
          <p:cNvSpPr>
            <a:spLocks noGrp="1"/>
          </p:cNvSpPr>
          <p:nvPr>
            <p:ph type="title"/>
          </p:nvPr>
        </p:nvSpPr>
        <p:spPr>
          <a:xfrm>
            <a:off x="2662150" y="2139411"/>
            <a:ext cx="4179224" cy="5643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z="2400" b="1" dirty="0" smtClean="0">
                <a:latin typeface="Helvetica"/>
                <a:ea typeface="Helvetica"/>
                <a:cs typeface="Helvetica"/>
                <a:sym typeface="Helvetica"/>
              </a:rPr>
              <a:t>OPTIONS SUMMARY</a:t>
            </a:r>
            <a:endParaRPr lang="en-GB" sz="2400" b="1" cap="all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3" descr="V:\LRNZworks\VESPA 2016\x Division Meeting\logocn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2" b="27120"/>
          <a:stretch/>
        </p:blipFill>
        <p:spPr bwMode="auto">
          <a:xfrm>
            <a:off x="0" y="6031598"/>
            <a:ext cx="2199388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:\LRNZworks\VESPA 2016\x Division Meeting\ess_logo_frugal_blue_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49" y="6065766"/>
            <a:ext cx="1231574" cy="6626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Shape 130"/>
          <p:cNvSpPr txBox="1">
            <a:spLocks/>
          </p:cNvSpPr>
          <p:nvPr/>
        </p:nvSpPr>
        <p:spPr bwMode="auto">
          <a:xfrm>
            <a:off x="691858" y="3412977"/>
            <a:ext cx="7775170" cy="7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sz="2800" b="1">
                <a:solidFill>
                  <a:srgbClr val="002060"/>
                </a:solidFill>
                <a:latin typeface="Helvetica Light"/>
                <a:ea typeface="+mj-ea"/>
              </a:defRPr>
            </a:lvl1pPr>
            <a:lvl2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eaLnBrk="0" hangingPunct="0"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dirty="0" smtClean="0"/>
              <a:t>Thanks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099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V:\LRNZworks\VESPA 2016\PROPOSAL x SEPTEMBER\STAP MEETING\PPS x STAP\images\Doughnut Shutter in bunker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6"/>
          <a:stretch/>
        </p:blipFill>
        <p:spPr bwMode="auto">
          <a:xfrm>
            <a:off x="48010" y="565978"/>
            <a:ext cx="9003831" cy="62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394231" y="4446984"/>
            <a:ext cx="6315429" cy="1534716"/>
          </a:xfrm>
          <a:prstGeom prst="straightConnector1">
            <a:avLst/>
          </a:prstGeom>
          <a:ln w="82550">
            <a:solidFill>
              <a:srgbClr val="FFFF00"/>
            </a:solidFill>
            <a:tailEnd type="arrow"/>
          </a:ln>
          <a:effectLst>
            <a:glow rad="1270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835335">
            <a:off x="4559027" y="4845527"/>
            <a:ext cx="15888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Beam direction</a:t>
            </a:r>
            <a:endParaRPr lang="en-GB" sz="11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073908" y="27518"/>
            <a:ext cx="4953970" cy="523220"/>
          </a:xfr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itchFamily="34" charset="0"/>
                <a:ea typeface="+mn-ea"/>
                <a:cs typeface="Arial" pitchFamily="34" charset="0"/>
              </a:rPr>
              <a:t>VESPA key-components</a:t>
            </a:r>
          </a:p>
        </p:txBody>
      </p:sp>
    </p:spTree>
    <p:extLst>
      <p:ext uri="{BB962C8B-B14F-4D97-AF65-F5344CB8AC3E}">
        <p14:creationId xmlns:p14="http://schemas.microsoft.com/office/powerpoint/2010/main" val="244257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8740" y="1577340"/>
            <a:ext cx="3870960" cy="4683956"/>
            <a:chOff x="601980" y="1059180"/>
            <a:chExt cx="3322320" cy="4121488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9" b="14679"/>
            <a:stretch/>
          </p:blipFill>
          <p:spPr bwMode="auto">
            <a:xfrm>
              <a:off x="601980" y="1059180"/>
              <a:ext cx="332232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" t="14445" r="4500"/>
            <a:stretch/>
          </p:blipFill>
          <p:spPr bwMode="auto">
            <a:xfrm>
              <a:off x="601980" y="2912772"/>
              <a:ext cx="3322320" cy="2267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7578" y="1667452"/>
            <a:ext cx="4656821" cy="2340342"/>
            <a:chOff x="357139" y="1271212"/>
            <a:chExt cx="4547096" cy="2146196"/>
          </a:xfrm>
          <a:effectLst/>
        </p:grpSpPr>
        <p:pic>
          <p:nvPicPr>
            <p:cNvPr id="8" name="Picture 5" descr="V:\LRNZworks\VESPA 2016\PROPOSAL x SEPTEMBER\STAP MEETING\PPS x STAP\images\untitled.17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2" t="11352" r="20705" b="12528"/>
            <a:stretch/>
          </p:blipFill>
          <p:spPr bwMode="auto">
            <a:xfrm rot="616474">
              <a:off x="2534349" y="1271212"/>
              <a:ext cx="2369886" cy="2146196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V:\LRNZworks\VESPA 2016\PROPOSAL x SEPTEMBER\STAP MEETING\PPS x STAP\images\untitled.14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6" t="18157" r="29719" b="12575"/>
            <a:stretch/>
          </p:blipFill>
          <p:spPr bwMode="auto">
            <a:xfrm rot="301723">
              <a:off x="357139" y="1301984"/>
              <a:ext cx="2093291" cy="2071885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931448"/>
              </p:ext>
            </p:extLst>
          </p:nvPr>
        </p:nvGraphicFramePr>
        <p:xfrm>
          <a:off x="310993" y="4547728"/>
          <a:ext cx="3171825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Worksheet" r:id="rId8" imgW="3171757" imgH="2066857" progId="Excel.Sheet.12">
                  <p:embed/>
                </p:oleObj>
              </mc:Choice>
              <mc:Fallback>
                <p:oleObj name="Worksheet" r:id="rId8" imgW="3171757" imgH="2066857" progId="Excel.Sheet.12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3" y="4547728"/>
                        <a:ext cx="3171825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1194" y="1071972"/>
            <a:ext cx="207586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WFM PSC triplet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95116" y="1172256"/>
            <a:ext cx="24640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r>
              <a:rPr lang="en-GB" dirty="0" smtClean="0"/>
              <a:t>Shutter </a:t>
            </a:r>
            <a:r>
              <a:rPr lang="en-GB" dirty="0" err="1" smtClean="0"/>
              <a:t>alt.solution</a:t>
            </a:r>
            <a:endParaRPr lang="en-GB" dirty="0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2094619" y="114300"/>
            <a:ext cx="4953970" cy="523220"/>
          </a:xfr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itchFamily="34" charset="0"/>
                <a:ea typeface="+mn-ea"/>
                <a:cs typeface="Arial" pitchFamily="34" charset="0"/>
              </a:rPr>
              <a:t>VESPA key-components</a:t>
            </a:r>
          </a:p>
        </p:txBody>
      </p:sp>
    </p:spTree>
    <p:extLst>
      <p:ext uri="{BB962C8B-B14F-4D97-AF65-F5344CB8AC3E}">
        <p14:creationId xmlns:p14="http://schemas.microsoft.com/office/powerpoint/2010/main" val="220539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4806137"/>
            <a:ext cx="3183776" cy="193548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1200">
                <a:solidFill>
                  <a:prstClr val="black"/>
                </a:solidFill>
                <a:latin typeface="Helvetica Light"/>
              </a:defRPr>
            </a:lvl1pPr>
          </a:lstStyle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Copper substrate</a:t>
            </a:r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Elliptical geometry or ballistic</a:t>
            </a:r>
          </a:p>
          <a:p>
            <a:r>
              <a:rPr lang="el-GR" dirty="0" smtClean="0">
                <a:latin typeface="+mj-lt"/>
              </a:rPr>
              <a:t>γ</a:t>
            </a:r>
            <a:r>
              <a:rPr lang="en-GB" dirty="0" smtClean="0">
                <a:latin typeface="+mj-lt"/>
              </a:rPr>
              <a:t> - Shielded housing</a:t>
            </a:r>
          </a:p>
          <a:p>
            <a:r>
              <a:rPr lang="en-GB" dirty="0" smtClean="0">
                <a:latin typeface="+mj-lt"/>
              </a:rPr>
              <a:t>Steel basement + kinematic mounts</a:t>
            </a:r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1.5 m sections </a:t>
            </a: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2" r="3866"/>
          <a:stretch/>
        </p:blipFill>
        <p:spPr>
          <a:xfrm>
            <a:off x="4860612" y="2689860"/>
            <a:ext cx="4143376" cy="393192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60781" y="2199732"/>
            <a:ext cx="207586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r>
              <a:rPr lang="en-GB" dirty="0"/>
              <a:t>PPSC cave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2094619" y="114300"/>
            <a:ext cx="49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smtClean="0">
                <a:solidFill>
                  <a:srgbClr val="FF0000"/>
                </a:solidFill>
                <a:latin typeface="Calibri" pitchFamily="34" charset="0"/>
                <a:ea typeface="+mn-ea"/>
                <a:cs typeface="Arial" pitchFamily="34" charset="0"/>
              </a:rPr>
              <a:t>VESPA key-components</a:t>
            </a:r>
            <a:endParaRPr lang="en-GB" sz="2800" dirty="0">
              <a:solidFill>
                <a:srgbClr val="FF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32771" name="Picture 3" descr="V:\LRNZworks\VESPA 2016\PROPOSAL x SEPTEMBER\STAP MEETING\PPS x STAP\images\uide sec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7099" r="16129" b="-2189"/>
          <a:stretch/>
        </p:blipFill>
        <p:spPr bwMode="auto">
          <a:xfrm>
            <a:off x="190902" y="1683506"/>
            <a:ext cx="4586442" cy="323901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753" y="1212489"/>
            <a:ext cx="207586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r>
              <a:rPr lang="en-GB" dirty="0"/>
              <a:t>Guide system</a:t>
            </a:r>
          </a:p>
        </p:txBody>
      </p:sp>
    </p:spTree>
    <p:extLst>
      <p:ext uri="{BB962C8B-B14F-4D97-AF65-F5344CB8AC3E}">
        <p14:creationId xmlns:p14="http://schemas.microsoft.com/office/powerpoint/2010/main" val="119240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4877" y="664899"/>
            <a:ext cx="314427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r>
              <a:rPr lang="en-GB" dirty="0"/>
              <a:t>Spectrometer and diffraction banks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2094619" y="114300"/>
            <a:ext cx="49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smtClean="0">
                <a:solidFill>
                  <a:srgbClr val="FF0000"/>
                </a:solidFill>
                <a:latin typeface="Calibri" pitchFamily="34" charset="0"/>
                <a:ea typeface="+mn-ea"/>
                <a:cs typeface="Arial" pitchFamily="34" charset="0"/>
              </a:rPr>
              <a:t>VESPA key-components</a:t>
            </a:r>
            <a:endParaRPr lang="en-GB" sz="2800" dirty="0">
              <a:solidFill>
                <a:srgbClr val="FF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547" y="780628"/>
            <a:ext cx="31442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r>
              <a:rPr lang="en-GB" dirty="0" smtClean="0"/>
              <a:t>Exp. Cave </a:t>
            </a:r>
            <a:r>
              <a:rPr lang="en-GB" dirty="0"/>
              <a:t>and </a:t>
            </a:r>
            <a:r>
              <a:rPr lang="en-GB" dirty="0" smtClean="0"/>
              <a:t>Hutch</a:t>
            </a:r>
            <a:endParaRPr lang="en-GB" dirty="0"/>
          </a:p>
        </p:txBody>
      </p:sp>
      <p:pic>
        <p:nvPicPr>
          <p:cNvPr id="10" name="Picture 1" descr="V:\LRNZworks\VESPA 2016\27 OCT SCOPESETTING\VESPA scopereport\x PPS 27 10\pict\VESPA exp cave rev 1.1.bm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" y="1350121"/>
            <a:ext cx="5072247" cy="379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rved Up Arrow 1"/>
          <p:cNvSpPr/>
          <p:nvPr/>
        </p:nvSpPr>
        <p:spPr>
          <a:xfrm rot="10063216">
            <a:off x="3137298" y="1977484"/>
            <a:ext cx="2995613" cy="582264"/>
          </a:xfrm>
          <a:prstGeom prst="curvedUpArrow">
            <a:avLst>
              <a:gd name="adj1" fmla="val 28836"/>
              <a:gd name="adj2" fmla="val 99132"/>
              <a:gd name="adj3" fmla="val 458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2770" name="Picture 2" descr="V:\LRNZworks\VESPA 2016\27 OCT SCOPESETTING\VESPA scopereport\x PPS 27 10\pict\VESPA secondary 3r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71">
            <a:off x="5766105" y="1302083"/>
            <a:ext cx="2850808" cy="325406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Up Arrow 2"/>
          <p:cNvSpPr/>
          <p:nvPr/>
        </p:nvSpPr>
        <p:spPr>
          <a:xfrm rot="17336075">
            <a:off x="7107877" y="3605781"/>
            <a:ext cx="2128022" cy="636105"/>
          </a:xfrm>
          <a:prstGeom prst="curvedUpArrow">
            <a:avLst>
              <a:gd name="adj1" fmla="val 25000"/>
              <a:gd name="adj2" fmla="val 50000"/>
              <a:gd name="adj3" fmla="val 41411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83" y="4664018"/>
            <a:ext cx="2292626" cy="208721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130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 bwMode="auto">
          <a:xfrm>
            <a:off x="2094619" y="114300"/>
            <a:ext cx="49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Arial" pitchFamily="34" charset="0"/>
              </a:rPr>
              <a:t>VESPA key-components</a:t>
            </a:r>
            <a:endParaRPr lang="en-GB" sz="2800" dirty="0">
              <a:solidFill>
                <a:srgbClr val="FF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8047" y="5407014"/>
            <a:ext cx="531982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pPr algn="just"/>
            <a:endParaRPr lang="en-GB" sz="1200" dirty="0" smtClean="0"/>
          </a:p>
          <a:p>
            <a:pPr algn="just"/>
            <a:r>
              <a:rPr lang="en-GB" sz="1200" dirty="0" smtClean="0"/>
              <a:t>Cave (1): 3 m Height</a:t>
            </a:r>
            <a:r>
              <a:rPr lang="en-GB" sz="1200" dirty="0"/>
              <a:t>;</a:t>
            </a:r>
            <a:r>
              <a:rPr lang="en-GB" sz="1200" dirty="0" smtClean="0"/>
              <a:t> S=36m^2; S’=24 m^2 =&gt; shielding volume 72 m^3</a:t>
            </a:r>
          </a:p>
          <a:p>
            <a:pPr algn="just"/>
            <a:r>
              <a:rPr lang="en-GB" sz="1200" dirty="0" err="1" smtClean="0"/>
              <a:t>Exp.Hutch</a:t>
            </a:r>
            <a:r>
              <a:rPr lang="en-GB" sz="1200" dirty="0" smtClean="0"/>
              <a:t> (2): 2.5 </a:t>
            </a:r>
            <a:r>
              <a:rPr lang="en-GB" sz="1200" dirty="0"/>
              <a:t>m Height, </a:t>
            </a:r>
            <a:r>
              <a:rPr lang="en-GB" sz="1200" dirty="0" smtClean="0"/>
              <a:t>S=20m^2</a:t>
            </a:r>
            <a:r>
              <a:rPr lang="en-GB" sz="1200" dirty="0"/>
              <a:t>; S</a:t>
            </a:r>
            <a:r>
              <a:rPr lang="en-GB" sz="1200" dirty="0" smtClean="0"/>
              <a:t>’=10 </a:t>
            </a:r>
            <a:r>
              <a:rPr lang="en-GB" sz="1200" dirty="0"/>
              <a:t>m^2 =&gt; shielding volume </a:t>
            </a:r>
            <a:r>
              <a:rPr lang="en-GB" sz="1200" dirty="0" smtClean="0"/>
              <a:t>25m^3</a:t>
            </a:r>
          </a:p>
          <a:p>
            <a:pPr algn="just"/>
            <a:r>
              <a:rPr lang="en-GB" sz="1200" dirty="0" err="1" smtClean="0"/>
              <a:t>Contr.Hutch</a:t>
            </a:r>
            <a:r>
              <a:rPr lang="en-GB" sz="1200" dirty="0" smtClean="0"/>
              <a:t> (3): </a:t>
            </a:r>
            <a:r>
              <a:rPr lang="en-GB" sz="1200" dirty="0" err="1" smtClean="0"/>
              <a:t>n.a</a:t>
            </a:r>
            <a:r>
              <a:rPr lang="en-GB" sz="1200" dirty="0" smtClean="0"/>
              <a:t>.</a:t>
            </a:r>
          </a:p>
          <a:p>
            <a:pPr algn="just"/>
            <a:r>
              <a:rPr lang="en-GB" sz="1200" dirty="0" smtClean="0"/>
              <a:t>Roof : 18m^3</a:t>
            </a:r>
            <a:endParaRPr lang="en-GB" sz="1200" dirty="0"/>
          </a:p>
          <a:p>
            <a:pPr algn="just"/>
            <a:r>
              <a:rPr lang="en-GB" sz="1200" dirty="0" err="1" smtClean="0"/>
              <a:t>Beamstop</a:t>
            </a:r>
            <a:r>
              <a:rPr lang="en-GB" sz="1200" dirty="0" smtClean="0"/>
              <a:t>  cave: 40 m^3 steel/concrete + 1m^3 Boron 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4122" y="3021014"/>
            <a:ext cx="31442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r>
              <a:rPr lang="en-GB" dirty="0" smtClean="0"/>
              <a:t>Exp. Cave </a:t>
            </a:r>
            <a:r>
              <a:rPr lang="en-GB" dirty="0"/>
              <a:t>and </a:t>
            </a:r>
            <a:r>
              <a:rPr lang="en-GB" dirty="0" smtClean="0"/>
              <a:t>Hutch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7044747" y="2432004"/>
            <a:ext cx="1879876" cy="2351223"/>
            <a:chOff x="6042660" y="3124200"/>
            <a:chExt cx="2278380" cy="2834640"/>
          </a:xfrm>
        </p:grpSpPr>
        <p:sp>
          <p:nvSpPr>
            <p:cNvPr id="3" name="Rectangle 2"/>
            <p:cNvSpPr/>
            <p:nvPr/>
          </p:nvSpPr>
          <p:spPr>
            <a:xfrm>
              <a:off x="6042660" y="3124200"/>
              <a:ext cx="2278380" cy="2834640"/>
            </a:xfrm>
            <a:prstGeom prst="rect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85560" y="3407562"/>
              <a:ext cx="1592580" cy="226791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96835" y="3341731"/>
            <a:ext cx="11756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r>
              <a:rPr lang="en-GB" sz="1200" dirty="0" smtClean="0">
                <a:solidFill>
                  <a:schemeClr val="bg1"/>
                </a:solidFill>
              </a:rPr>
              <a:t>Exp. Cave: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8x4.5 m^2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S= 36 m^2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5991" y="6343605"/>
            <a:ext cx="117569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r>
              <a:rPr lang="en-GB" sz="1200" dirty="0"/>
              <a:t>W</a:t>
            </a:r>
            <a:r>
              <a:rPr lang="en-GB" sz="1200" dirty="0" smtClean="0"/>
              <a:t>: 6 m</a:t>
            </a:r>
            <a:endParaRPr lang="en-GB" sz="12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2640110" y="975171"/>
            <a:ext cx="4361819" cy="2045843"/>
            <a:chOff x="5006118" y="815341"/>
            <a:chExt cx="4361819" cy="2045843"/>
          </a:xfrm>
        </p:grpSpPr>
        <p:sp>
          <p:nvSpPr>
            <p:cNvPr id="17" name="TextBox 16"/>
            <p:cNvSpPr txBox="1"/>
            <p:nvPr/>
          </p:nvSpPr>
          <p:spPr>
            <a:xfrm>
              <a:off x="8067363" y="2390924"/>
              <a:ext cx="8327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algn="ctr">
                <a:defRPr sz="2000"/>
              </a:lvl1pPr>
            </a:lstStyle>
            <a:p>
              <a:r>
                <a:rPr lang="en-GB" sz="1200" dirty="0"/>
                <a:t>W</a:t>
              </a:r>
              <a:r>
                <a:rPr lang="en-GB" sz="1200" dirty="0" smtClean="0"/>
                <a:t>: 6 m</a:t>
              </a:r>
              <a:endParaRPr lang="en-GB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00880" y="1423831"/>
              <a:ext cx="8670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algn="ctr">
                <a:defRPr sz="2000"/>
              </a:lvl1pPr>
            </a:lstStyle>
            <a:p>
              <a:r>
                <a:rPr lang="en-GB" sz="1200" dirty="0" smtClean="0"/>
                <a:t>H: 6.8 m</a:t>
              </a:r>
              <a:endParaRPr lang="en-GB" sz="12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006118" y="815341"/>
              <a:ext cx="3477642" cy="2045843"/>
              <a:chOff x="5006118" y="815341"/>
              <a:chExt cx="3477642" cy="204584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356219" y="2584185"/>
                <a:ext cx="11756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2000"/>
                </a:lvl1pPr>
              </a:lstStyle>
              <a:p>
                <a:r>
                  <a:rPr lang="en-GB" sz="1200" dirty="0" smtClean="0"/>
                  <a:t>L: 10 m</a:t>
                </a:r>
                <a:endParaRPr lang="en-GB" sz="1200" dirty="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890234" y="815341"/>
                <a:ext cx="2593526" cy="1745441"/>
                <a:chOff x="5890234" y="815341"/>
                <a:chExt cx="2593526" cy="1745441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5890234" y="815341"/>
                  <a:ext cx="2593526" cy="1745441"/>
                  <a:chOff x="5890234" y="815341"/>
                  <a:chExt cx="2593526" cy="1745441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5890234" y="815341"/>
                    <a:ext cx="2593526" cy="1745441"/>
                    <a:chOff x="5890234" y="815341"/>
                    <a:chExt cx="2593526" cy="1745441"/>
                  </a:xfrm>
                </p:grpSpPr>
                <p:sp>
                  <p:nvSpPr>
                    <p:cNvPr id="7" name="Cube 6"/>
                    <p:cNvSpPr/>
                    <p:nvPr/>
                  </p:nvSpPr>
                  <p:spPr>
                    <a:xfrm>
                      <a:off x="5897856" y="1341120"/>
                      <a:ext cx="2169508" cy="1219662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" name="Cube 29"/>
                    <p:cNvSpPr/>
                    <p:nvPr/>
                  </p:nvSpPr>
                  <p:spPr>
                    <a:xfrm>
                      <a:off x="5890234" y="1249680"/>
                      <a:ext cx="1219225" cy="625302"/>
                    </a:xfrm>
                    <a:prstGeom prst="cube">
                      <a:avLst>
                        <a:gd name="adj" fmla="val 35569"/>
                      </a:avLst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" name="Cube 14"/>
                    <p:cNvSpPr/>
                    <p:nvPr/>
                  </p:nvSpPr>
                  <p:spPr>
                    <a:xfrm>
                      <a:off x="6872131" y="815341"/>
                      <a:ext cx="1611629" cy="883919"/>
                    </a:xfrm>
                    <a:prstGeom prst="cube">
                      <a:avLst>
                        <a:gd name="adj" fmla="val 35569"/>
                      </a:avLst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6872132" y="1998093"/>
                    <a:ext cx="435319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 anchor="ctr" anchorCtr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2000"/>
                    </a:lvl1pPr>
                  </a:lstStyle>
                  <a:p>
                    <a:r>
                      <a:rPr lang="en-GB" sz="1200" dirty="0" smtClean="0"/>
                      <a:t>1</a:t>
                    </a:r>
                    <a:endParaRPr lang="en-GB" sz="1200" dirty="0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191864" y="1547716"/>
                    <a:ext cx="435319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 anchor="ctr" anchorCtr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2000"/>
                    </a:lvl1pPr>
                  </a:lstStyle>
                  <a:p>
                    <a:r>
                      <a:rPr lang="en-GB" sz="1200" dirty="0" smtClean="0"/>
                      <a:t>2</a:t>
                    </a:r>
                    <a:endParaRPr lang="en-GB" sz="1200" dirty="0"/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215032" y="1270717"/>
                    <a:ext cx="435319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 anchor="ctr" anchorCtr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2000"/>
                    </a:lvl1pPr>
                  </a:lstStyle>
                  <a:p>
                    <a:r>
                      <a:rPr lang="en-GB" sz="1200" dirty="0" smtClean="0"/>
                      <a:t>3</a:t>
                    </a:r>
                    <a:endParaRPr lang="en-GB" sz="1200" dirty="0"/>
                  </a:p>
                </p:txBody>
              </p:sp>
            </p:grpSp>
            <p:sp>
              <p:nvSpPr>
                <p:cNvPr id="28" name="Rectangle 27"/>
                <p:cNvSpPr/>
                <p:nvPr/>
              </p:nvSpPr>
              <p:spPr>
                <a:xfrm>
                  <a:off x="6860702" y="1699260"/>
                  <a:ext cx="817244" cy="17572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5006118" y="1736482"/>
                <a:ext cx="86705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2000"/>
                </a:lvl1pPr>
              </a:lstStyle>
              <a:p>
                <a:r>
                  <a:rPr lang="en-GB" sz="1200" dirty="0" smtClean="0"/>
                  <a:t>H: 5 m</a:t>
                </a:r>
                <a:endParaRPr lang="en-GB" sz="1200" dirty="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41702" y="712923"/>
            <a:ext cx="1526583" cy="1380776"/>
            <a:chOff x="6130719" y="3124200"/>
            <a:chExt cx="2283309" cy="1456179"/>
          </a:xfrm>
        </p:grpSpPr>
        <p:grpSp>
          <p:nvGrpSpPr>
            <p:cNvPr id="19" name="Group 18"/>
            <p:cNvGrpSpPr/>
            <p:nvPr/>
          </p:nvGrpSpPr>
          <p:grpSpPr>
            <a:xfrm>
              <a:off x="6130719" y="3124200"/>
              <a:ext cx="2283309" cy="1456179"/>
              <a:chOff x="6042660" y="3124200"/>
              <a:chExt cx="2278380" cy="283464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042660" y="3124200"/>
                <a:ext cx="2278380" cy="2834640"/>
              </a:xfrm>
              <a:prstGeom prst="rect">
                <a:avLst/>
              </a:prstGeom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271260" y="3528058"/>
                <a:ext cx="1821180" cy="20565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359814" y="3474736"/>
              <a:ext cx="1825119" cy="681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algn="ctr">
                <a:defRPr sz="2000"/>
              </a:lvl1pPr>
            </a:lstStyle>
            <a:p>
              <a:r>
                <a:rPr lang="en-GB" sz="1200" dirty="0" smtClean="0"/>
                <a:t>Exp. Hutch:</a:t>
              </a:r>
            </a:p>
            <a:p>
              <a:r>
                <a:rPr lang="en-GB" sz="1200" dirty="0"/>
                <a:t>4</a:t>
              </a:r>
              <a:r>
                <a:rPr lang="en-GB" sz="1200" dirty="0" smtClean="0"/>
                <a:t>x5 m^2</a:t>
              </a:r>
            </a:p>
            <a:p>
              <a:r>
                <a:rPr lang="en-GB" sz="1200" dirty="0" smtClean="0"/>
                <a:t>S= 20 m^2</a:t>
              </a:r>
              <a:endParaRPr lang="en-GB" sz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474089" y="441702"/>
            <a:ext cx="1501970" cy="1278888"/>
            <a:chOff x="6042660" y="3124200"/>
            <a:chExt cx="2278380" cy="2834640"/>
          </a:xfrm>
        </p:grpSpPr>
        <p:sp>
          <p:nvSpPr>
            <p:cNvPr id="43" name="Rectangle 42"/>
            <p:cNvSpPr/>
            <p:nvPr/>
          </p:nvSpPr>
          <p:spPr>
            <a:xfrm>
              <a:off x="6042660" y="3124200"/>
              <a:ext cx="2278380" cy="2834640"/>
            </a:xfrm>
            <a:prstGeom prst="rect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99299" y="3235656"/>
              <a:ext cx="2157346" cy="260196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75970" y="783738"/>
            <a:ext cx="11756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r>
              <a:rPr lang="en-GB" sz="1200" dirty="0" smtClean="0">
                <a:solidFill>
                  <a:schemeClr val="bg1"/>
                </a:solidFill>
              </a:rPr>
              <a:t>Contr. Hutch: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6x6 m^2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S= 36 m^2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23647" y="3329461"/>
            <a:ext cx="328993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2000"/>
            </a:lvl1pPr>
          </a:lstStyle>
          <a:p>
            <a:r>
              <a:rPr lang="en-GB" dirty="0"/>
              <a:t>Steel/concrete </a:t>
            </a:r>
            <a:r>
              <a:rPr lang="en-GB" dirty="0" smtClean="0"/>
              <a:t>volume:</a:t>
            </a:r>
          </a:p>
          <a:p>
            <a:r>
              <a:rPr lang="en-GB" dirty="0" smtClean="0"/>
              <a:t> </a:t>
            </a:r>
            <a:r>
              <a:rPr lang="en-GB" dirty="0"/>
              <a:t>140 cubic </a:t>
            </a:r>
            <a:r>
              <a:rPr lang="en-GB" dirty="0" smtClean="0"/>
              <a:t>meters</a:t>
            </a:r>
          </a:p>
          <a:p>
            <a:r>
              <a:rPr lang="en-GB" dirty="0" smtClean="0"/>
              <a:t>1 m^3 Boron (2,5ton)</a:t>
            </a:r>
          </a:p>
          <a:p>
            <a:endParaRPr lang="en-GB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6051" b="3319"/>
          <a:stretch/>
        </p:blipFill>
        <p:spPr bwMode="auto">
          <a:xfrm>
            <a:off x="0" y="3158836"/>
            <a:ext cx="3728316" cy="2848342"/>
          </a:xfrm>
          <a:prstGeom prst="ellipse">
            <a:avLst/>
          </a:prstGeom>
          <a:ln w="254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799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IS Small Bottom Bann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ISIS Small Bottom Bann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ISIS Small Bottom Bann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ISIS Small Bottom Bann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ISIS Small Bottom Bann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ISIS Small Bottom Bann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21688</TotalTime>
  <Words>4832</Words>
  <Application>Microsoft Office PowerPoint</Application>
  <PresentationFormat>Presentazione su schermo (4:3)</PresentationFormat>
  <Paragraphs>2130</Paragraphs>
  <Slides>40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64" baseType="lpstr">
      <vt:lpstr>Aharoni</vt:lpstr>
      <vt:lpstr>Arial</vt:lpstr>
      <vt:lpstr>Arial Black</vt:lpstr>
      <vt:lpstr>Bauhaus 93</vt:lpstr>
      <vt:lpstr>Berlin Sans FB Demi</vt:lpstr>
      <vt:lpstr>Calibri</vt:lpstr>
      <vt:lpstr>Cambria</vt:lpstr>
      <vt:lpstr>Comic Sans MS</vt:lpstr>
      <vt:lpstr>Helvetica</vt:lpstr>
      <vt:lpstr>Helvetica Light</vt:lpstr>
      <vt:lpstr>Lucida Grande</vt:lpstr>
      <vt:lpstr>Lucida Sans</vt:lpstr>
      <vt:lpstr>Tahoma</vt:lpstr>
      <vt:lpstr>Times New Roman</vt:lpstr>
      <vt:lpstr>Wingdings</vt:lpstr>
      <vt:lpstr>ヒラギノ角ゴ Pro W3</vt:lpstr>
      <vt:lpstr>Custom Design</vt:lpstr>
      <vt:lpstr>ISIS Small Bottom Banner</vt:lpstr>
      <vt:lpstr>Office Theme</vt:lpstr>
      <vt:lpstr>1_ISIS Small Bottom Banner</vt:lpstr>
      <vt:lpstr>2_ISIS Small Bottom Banner</vt:lpstr>
      <vt:lpstr>3_ISIS Small Bottom Banner</vt:lpstr>
      <vt:lpstr>4_ISIS Small Bottom Banner</vt:lpstr>
      <vt:lpstr>Worksheet</vt:lpstr>
      <vt:lpstr>Contents: </vt:lpstr>
      <vt:lpstr>Presentazione standard di PowerPoint</vt:lpstr>
      <vt:lpstr>Presentazione standard di PowerPoint</vt:lpstr>
      <vt:lpstr>Presentazione standard di PowerPoint</vt:lpstr>
      <vt:lpstr>VESPA key-components</vt:lpstr>
      <vt:lpstr>VESPA key-components</vt:lpstr>
      <vt:lpstr>Presentazione standard di PowerPoint</vt:lpstr>
      <vt:lpstr>Presentazione standard di PowerPoint</vt:lpstr>
      <vt:lpstr>Presentazione standard di PowerPoint</vt:lpstr>
      <vt:lpstr>VESPA Timeline</vt:lpstr>
      <vt:lpstr>Presentazione standard di PowerPoint</vt:lpstr>
      <vt:lpstr>High Level Design</vt:lpstr>
      <vt:lpstr>Contents: </vt:lpstr>
      <vt:lpstr>Scope Setting Data</vt:lpstr>
      <vt:lpstr>VESPA Option 1</vt:lpstr>
      <vt:lpstr>Presentazione standard di PowerPoint</vt:lpstr>
      <vt:lpstr>Presentazione standard di PowerPoint</vt:lpstr>
      <vt:lpstr>Presentazione standard di PowerPoint</vt:lpstr>
      <vt:lpstr>Instrument  rough estimate</vt:lpstr>
      <vt:lpstr>Presentazione standard di PowerPoint</vt:lpstr>
      <vt:lpstr>Presentazione standard di PowerPoint</vt:lpstr>
      <vt:lpstr>Presentazione standard di PowerPoint</vt:lpstr>
      <vt:lpstr>VESPA Option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VESPA Option 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OPTIONS SUMMARY</vt:lpstr>
    </vt:vector>
  </TitlesOfParts>
  <Company>Niels Bohr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Fedrigo</dc:creator>
  <cp:lastModifiedBy>LRNZ</cp:lastModifiedBy>
  <cp:revision>578</cp:revision>
  <cp:lastPrinted>2016-10-24T13:46:43Z</cp:lastPrinted>
  <dcterms:created xsi:type="dcterms:W3CDTF">2015-05-15T10:28:55Z</dcterms:created>
  <dcterms:modified xsi:type="dcterms:W3CDTF">2016-10-27T10:21:43Z</dcterms:modified>
</cp:coreProperties>
</file>