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67" r:id="rId4"/>
    <p:sldId id="266" r:id="rId5"/>
    <p:sldId id="265" r:id="rId6"/>
    <p:sldId id="263" r:id="rId7"/>
    <p:sldId id="259" r:id="rId8"/>
    <p:sldId id="262" r:id="rId9"/>
    <p:sldId id="268"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44CC"/>
    <a:srgbClr val="0E03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0" d="100"/>
          <a:sy n="90" d="100"/>
        </p:scale>
        <p:origin x="-564" y="-1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1"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1"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067D004-8C32-4F24-8E0F-FE63B716F5D0}" type="datetimeFigureOut">
              <a:rPr lang="it-IT" smtClean="0"/>
              <a:t>28/10/2016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3968-B934-43D3-9D5A-9665739CABB0}" type="slidenum">
              <a:rPr lang="it-IT" smtClean="0"/>
              <a:t>‹#›</a:t>
            </a:fld>
            <a:endParaRPr lang="it-IT"/>
          </a:p>
        </p:txBody>
      </p:sp>
    </p:spTree>
    <p:extLst>
      <p:ext uri="{BB962C8B-B14F-4D97-AF65-F5344CB8AC3E}">
        <p14:creationId xmlns:p14="http://schemas.microsoft.com/office/powerpoint/2010/main" val="1019786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067D004-8C32-4F24-8E0F-FE63B716F5D0}" type="datetimeFigureOut">
              <a:rPr lang="it-IT" smtClean="0"/>
              <a:t>28/10/2016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3968-B934-43D3-9D5A-9665739CABB0}" type="slidenum">
              <a:rPr lang="it-IT" smtClean="0"/>
              <a:t>‹#›</a:t>
            </a:fld>
            <a:endParaRPr lang="it-IT"/>
          </a:p>
        </p:txBody>
      </p:sp>
    </p:spTree>
    <p:extLst>
      <p:ext uri="{BB962C8B-B14F-4D97-AF65-F5344CB8AC3E}">
        <p14:creationId xmlns:p14="http://schemas.microsoft.com/office/powerpoint/2010/main" val="2484295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899"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1"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067D004-8C32-4F24-8E0F-FE63B716F5D0}" type="datetimeFigureOut">
              <a:rPr lang="it-IT" smtClean="0"/>
              <a:t>28/10/2016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3968-B934-43D3-9D5A-9665739CABB0}" type="slidenum">
              <a:rPr lang="it-IT" smtClean="0"/>
              <a:t>‹#›</a:t>
            </a:fld>
            <a:endParaRPr lang="it-IT"/>
          </a:p>
        </p:txBody>
      </p:sp>
    </p:spTree>
    <p:extLst>
      <p:ext uri="{BB962C8B-B14F-4D97-AF65-F5344CB8AC3E}">
        <p14:creationId xmlns:p14="http://schemas.microsoft.com/office/powerpoint/2010/main" val="2651543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067D004-8C32-4F24-8E0F-FE63B716F5D0}" type="datetimeFigureOut">
              <a:rPr lang="it-IT" smtClean="0"/>
              <a:t>28/10/2016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3968-B934-43D3-9D5A-9665739CABB0}" type="slidenum">
              <a:rPr lang="it-IT" smtClean="0"/>
              <a:t>‹#›</a:t>
            </a:fld>
            <a:endParaRPr lang="it-IT"/>
          </a:p>
        </p:txBody>
      </p:sp>
    </p:spTree>
    <p:extLst>
      <p:ext uri="{BB962C8B-B14F-4D97-AF65-F5344CB8AC3E}">
        <p14:creationId xmlns:p14="http://schemas.microsoft.com/office/powerpoint/2010/main" val="3808756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2" y="1709742"/>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2"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A067D004-8C32-4F24-8E0F-FE63B716F5D0}" type="datetimeFigureOut">
              <a:rPr lang="it-IT" smtClean="0"/>
              <a:t>28/10/2016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20B3968-B934-43D3-9D5A-9665739CABB0}" type="slidenum">
              <a:rPr lang="it-IT" smtClean="0"/>
              <a:t>‹#›</a:t>
            </a:fld>
            <a:endParaRPr lang="it-IT"/>
          </a:p>
        </p:txBody>
      </p:sp>
    </p:spTree>
    <p:extLst>
      <p:ext uri="{BB962C8B-B14F-4D97-AF65-F5344CB8AC3E}">
        <p14:creationId xmlns:p14="http://schemas.microsoft.com/office/powerpoint/2010/main" val="308057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067D004-8C32-4F24-8E0F-FE63B716F5D0}" type="datetimeFigureOut">
              <a:rPr lang="it-IT" smtClean="0"/>
              <a:t>28/10/2016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0B3968-B934-43D3-9D5A-9665739CABB0}" type="slidenum">
              <a:rPr lang="it-IT" smtClean="0"/>
              <a:t>‹#›</a:t>
            </a:fld>
            <a:endParaRPr lang="it-IT"/>
          </a:p>
        </p:txBody>
      </p:sp>
    </p:spTree>
    <p:extLst>
      <p:ext uri="{BB962C8B-B14F-4D97-AF65-F5344CB8AC3E}">
        <p14:creationId xmlns:p14="http://schemas.microsoft.com/office/powerpoint/2010/main" val="1966798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9" y="365129"/>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1"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067D004-8C32-4F24-8E0F-FE63B716F5D0}" type="datetimeFigureOut">
              <a:rPr lang="it-IT" smtClean="0"/>
              <a:t>28/10/2016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20B3968-B934-43D3-9D5A-9665739CABB0}" type="slidenum">
              <a:rPr lang="it-IT" smtClean="0"/>
              <a:t>‹#›</a:t>
            </a:fld>
            <a:endParaRPr lang="it-IT"/>
          </a:p>
        </p:txBody>
      </p:sp>
    </p:spTree>
    <p:extLst>
      <p:ext uri="{BB962C8B-B14F-4D97-AF65-F5344CB8AC3E}">
        <p14:creationId xmlns:p14="http://schemas.microsoft.com/office/powerpoint/2010/main" val="2186131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067D004-8C32-4F24-8E0F-FE63B716F5D0}" type="datetimeFigureOut">
              <a:rPr lang="it-IT" smtClean="0"/>
              <a:t>28/10/2016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20B3968-B934-43D3-9D5A-9665739CABB0}" type="slidenum">
              <a:rPr lang="it-IT" smtClean="0"/>
              <a:t>‹#›</a:t>
            </a:fld>
            <a:endParaRPr lang="it-IT"/>
          </a:p>
        </p:txBody>
      </p:sp>
    </p:spTree>
    <p:extLst>
      <p:ext uri="{BB962C8B-B14F-4D97-AF65-F5344CB8AC3E}">
        <p14:creationId xmlns:p14="http://schemas.microsoft.com/office/powerpoint/2010/main" val="2026181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067D004-8C32-4F24-8E0F-FE63B716F5D0}" type="datetimeFigureOut">
              <a:rPr lang="it-IT" smtClean="0"/>
              <a:t>28/10/2016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20B3968-B934-43D3-9D5A-9665739CABB0}" type="slidenum">
              <a:rPr lang="it-IT" smtClean="0"/>
              <a:t>‹#›</a:t>
            </a:fld>
            <a:endParaRPr lang="it-IT"/>
          </a:p>
        </p:txBody>
      </p:sp>
    </p:spTree>
    <p:extLst>
      <p:ext uri="{BB962C8B-B14F-4D97-AF65-F5344CB8AC3E}">
        <p14:creationId xmlns:p14="http://schemas.microsoft.com/office/powerpoint/2010/main" val="1832788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9"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A067D004-8C32-4F24-8E0F-FE63B716F5D0}" type="datetimeFigureOut">
              <a:rPr lang="it-IT" smtClean="0"/>
              <a:t>28/10/2016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0B3968-B934-43D3-9D5A-9665739CABB0}" type="slidenum">
              <a:rPr lang="it-IT" smtClean="0"/>
              <a:t>‹#›</a:t>
            </a:fld>
            <a:endParaRPr lang="it-IT"/>
          </a:p>
        </p:txBody>
      </p:sp>
    </p:spTree>
    <p:extLst>
      <p:ext uri="{BB962C8B-B14F-4D97-AF65-F5344CB8AC3E}">
        <p14:creationId xmlns:p14="http://schemas.microsoft.com/office/powerpoint/2010/main" val="273274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9"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9"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A067D004-8C32-4F24-8E0F-FE63B716F5D0}" type="datetimeFigureOut">
              <a:rPr lang="it-IT" smtClean="0"/>
              <a:t>28/10/2016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20B3968-B934-43D3-9D5A-9665739CABB0}" type="slidenum">
              <a:rPr lang="it-IT" smtClean="0"/>
              <a:t>‹#›</a:t>
            </a:fld>
            <a:endParaRPr lang="it-IT"/>
          </a:p>
        </p:txBody>
      </p:sp>
    </p:spTree>
    <p:extLst>
      <p:ext uri="{BB962C8B-B14F-4D97-AF65-F5344CB8AC3E}">
        <p14:creationId xmlns:p14="http://schemas.microsoft.com/office/powerpoint/2010/main" val="724389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2" y="365129"/>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2"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7D004-8C32-4F24-8E0F-FE63B716F5D0}" type="datetimeFigureOut">
              <a:rPr lang="it-IT" smtClean="0"/>
              <a:t>28/10/2016</a:t>
            </a:fld>
            <a:endParaRPr lang="it-IT"/>
          </a:p>
        </p:txBody>
      </p:sp>
      <p:sp>
        <p:nvSpPr>
          <p:cNvPr id="5" name="Segnaposto piè di pagina 4"/>
          <p:cNvSpPr>
            <a:spLocks noGrp="1"/>
          </p:cNvSpPr>
          <p:nvPr>
            <p:ph type="ftr" sz="quarter" idx="3"/>
          </p:nvPr>
        </p:nvSpPr>
        <p:spPr>
          <a:xfrm>
            <a:off x="4038602"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2"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B3968-B934-43D3-9D5A-9665739CABB0}" type="slidenum">
              <a:rPr lang="it-IT" smtClean="0"/>
              <a:t>‹#›</a:t>
            </a:fld>
            <a:endParaRPr lang="it-IT"/>
          </a:p>
        </p:txBody>
      </p:sp>
    </p:spTree>
    <p:extLst>
      <p:ext uri="{BB962C8B-B14F-4D97-AF65-F5344CB8AC3E}">
        <p14:creationId xmlns:p14="http://schemas.microsoft.com/office/powerpoint/2010/main" val="1168455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wmf"/><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4717" y="188396"/>
            <a:ext cx="11778017" cy="5714706"/>
          </a:xfrm>
          <a:prstGeom prst="rect">
            <a:avLst/>
          </a:prstGeom>
        </p:spPr>
        <p:txBody>
          <a:bodyPr wrap="square">
            <a:spAutoFit/>
          </a:bodyPr>
          <a:lstStyle/>
          <a:p>
            <a:pPr algn="ctr">
              <a:lnSpc>
                <a:spcPct val="107000"/>
              </a:lnSpc>
              <a:spcAft>
                <a:spcPts val="0"/>
              </a:spcAft>
            </a:pPr>
            <a:r>
              <a:rPr lang="it-IT" sz="40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Correlation spectroscopy alternative: enhanced performance and lower costs for </a:t>
            </a:r>
            <a:r>
              <a:rPr lang="it-IT" sz="4000" b="1" dirty="0" smtClean="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t>VESPA </a:t>
            </a:r>
            <a:r>
              <a:rPr lang="it-IT" sz="24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 </a:t>
            </a:r>
          </a:p>
          <a:p>
            <a:pPr algn="ctr">
              <a:lnSpc>
                <a:spcPct val="107000"/>
              </a:lnSpc>
              <a:spcAft>
                <a:spcPts val="0"/>
              </a:spcAft>
            </a:pPr>
            <a:endParaRPr lang="it-IT" sz="24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it-IT" sz="24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28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Ferenc Mezei</a:t>
            </a:r>
            <a:r>
              <a:rPr lang="it-IT" sz="2800" baseline="300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1,2,4</a:t>
            </a:r>
            <a:r>
              <a:rPr lang="it-IT" sz="28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 Federica Migliardo</a:t>
            </a:r>
            <a:r>
              <a:rPr lang="it-IT" sz="2800" baseline="300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3</a:t>
            </a:r>
            <a:r>
              <a:rPr lang="it-IT" sz="28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 Salvatore Magazù</a:t>
            </a:r>
            <a:r>
              <a:rPr lang="it-IT" sz="2800" baseline="300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4</a:t>
            </a:r>
            <a:endParaRPr lang="it-IT" sz="28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it-IT" sz="24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it-IT" sz="24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it-IT" sz="24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 </a:t>
            </a:r>
            <a:endParaRPr lang="it-IT" sz="24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de-DE" sz="2000" i="1" baseline="30000" dirty="0">
                <a:solidFill>
                  <a:srgbClr val="002060"/>
                </a:solidFill>
                <a:latin typeface="Arial" panose="020B0604020202020204" pitchFamily="34" charset="0"/>
                <a:ea typeface="Calibri" panose="020F0502020204030204" pitchFamily="34" charset="0"/>
                <a:cs typeface="Times New Roman" panose="02020603050405020304" pitchFamily="18" charset="0"/>
              </a:rPr>
              <a:t>1</a:t>
            </a:r>
            <a:r>
              <a:rPr lang="de-DE" sz="2000" i="1" dirty="0">
                <a:solidFill>
                  <a:srgbClr val="002060"/>
                </a:solidFill>
                <a:latin typeface="Arial" panose="020B0604020202020204" pitchFamily="34" charset="0"/>
                <a:ea typeface="Calibri" panose="020F0502020204030204" pitchFamily="34" charset="0"/>
                <a:cs typeface="Times New Roman" panose="02020603050405020304" pitchFamily="18" charset="0"/>
              </a:rPr>
              <a:t>European </a:t>
            </a:r>
            <a:r>
              <a:rPr lang="de-DE" sz="2000" i="1" dirty="0" err="1">
                <a:solidFill>
                  <a:srgbClr val="002060"/>
                </a:solidFill>
                <a:latin typeface="Arial" panose="020B0604020202020204" pitchFamily="34" charset="0"/>
                <a:ea typeface="Calibri" panose="020F0502020204030204" pitchFamily="34" charset="0"/>
                <a:cs typeface="Times New Roman" panose="02020603050405020304" pitchFamily="18" charset="0"/>
              </a:rPr>
              <a:t>Spallation</a:t>
            </a:r>
            <a:r>
              <a:rPr lang="de-DE" sz="2000" i="1" dirty="0">
                <a:solidFill>
                  <a:srgbClr val="002060"/>
                </a:solidFill>
                <a:latin typeface="Arial" panose="020B0604020202020204" pitchFamily="34" charset="0"/>
                <a:ea typeface="Calibri" panose="020F0502020204030204" pitchFamily="34" charset="0"/>
                <a:cs typeface="Times New Roman" panose="02020603050405020304" pitchFamily="18" charset="0"/>
              </a:rPr>
              <a:t> Source ERIC, P.O. BOX 176, 22100 Lund, </a:t>
            </a:r>
            <a:r>
              <a:rPr lang="de-DE" sz="2000" i="1" dirty="0" err="1">
                <a:solidFill>
                  <a:srgbClr val="002060"/>
                </a:solidFill>
                <a:latin typeface="Arial" panose="020B0604020202020204" pitchFamily="34" charset="0"/>
                <a:ea typeface="Calibri" panose="020F0502020204030204" pitchFamily="34" charset="0"/>
                <a:cs typeface="Times New Roman" panose="02020603050405020304" pitchFamily="18" charset="0"/>
              </a:rPr>
              <a:t>Sweden</a:t>
            </a:r>
            <a:r>
              <a:rPr lang="en-US" sz="2000" i="1"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endParaRPr lang="it-IT" sz="20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de-DE" sz="2000" i="1" baseline="30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2</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HAS Wigner Research Center, P.O. BOX 49, 1525 Budapest,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Hungary</a:t>
            </a:r>
            <a:endParaRPr lang="it-IT" sz="2000" dirty="0" smtClean="0">
              <a:solidFill>
                <a:srgbClr val="002060"/>
              </a:solidFill>
              <a:effectLst/>
              <a:latin typeface="Times"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de-DE" sz="2000" i="1" baseline="30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3</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Department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of</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Chemical, Biological,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Pharmaceutical</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and</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Environmental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Sciences</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University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of</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Messina,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Viale</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D’Alcontres</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31, 98166 Messina,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Italy</a:t>
            </a:r>
            <a:endParaRPr lang="it-IT" sz="2000" dirty="0" smtClean="0">
              <a:solidFill>
                <a:srgbClr val="002060"/>
              </a:solidFill>
              <a:effectLst/>
              <a:latin typeface="Times"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de-DE" sz="2000" i="1" baseline="30000"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4</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Department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of</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Mathematical</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and</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Informatics</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Sciences</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Physical</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Sciences</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and</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Earth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Sciences</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University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of</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Messina,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Viale</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D’Alcontres</a:t>
            </a:r>
            <a:r>
              <a:rPr lang="de-DE" sz="2000" i="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31, 98166 Messina, </a:t>
            </a:r>
            <a:r>
              <a:rPr lang="de-DE" sz="2000" i="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Italy</a:t>
            </a:r>
            <a:endParaRPr lang="it-IT" sz="2000" dirty="0">
              <a:solidFill>
                <a:srgbClr val="002060"/>
              </a:solidFill>
              <a:effectLst/>
              <a:latin typeface="Times"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6099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4717" y="188396"/>
            <a:ext cx="11778017" cy="1705916"/>
          </a:xfrm>
          <a:prstGeom prst="rect">
            <a:avLst/>
          </a:prstGeom>
        </p:spPr>
        <p:txBody>
          <a:bodyPr wrap="square">
            <a:spAutoFit/>
          </a:bodyPr>
          <a:lstStyle/>
          <a:p>
            <a:pPr algn="ctr">
              <a:lnSpc>
                <a:spcPct val="107000"/>
              </a:lnSpc>
              <a:spcAft>
                <a:spcPts val="0"/>
              </a:spcAft>
            </a:pPr>
            <a:r>
              <a:rPr lang="it-IT" sz="24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Advantages of using statistical chopper in the VESPA configuration</a:t>
            </a:r>
          </a:p>
          <a:p>
            <a:pPr marL="176213" indent="-176213" algn="ctr">
              <a:lnSpc>
                <a:spcPct val="107000"/>
              </a:lnSpc>
              <a:spcAft>
                <a:spcPts val="0"/>
              </a:spcAft>
            </a:pPr>
            <a:r>
              <a:rPr lang="it-IT" sz="20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 </a:t>
            </a:r>
            <a:endParaRPr lang="it-IT" sz="20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174625" indent="-174625" algn="just">
              <a:lnSpc>
                <a:spcPct val="107000"/>
              </a:lnSpc>
              <a:spcAft>
                <a:spcPts val="0"/>
              </a:spcAft>
              <a:buFont typeface="Arial" panose="020B0604020202020204" pitchFamily="34" charset="0"/>
              <a:buChar char="•"/>
            </a:pPr>
            <a:r>
              <a:rPr lang="en-US" dirty="0" smtClean="0">
                <a:solidFill>
                  <a:srgbClr val="0E035D"/>
                </a:solidFill>
                <a:latin typeface="Arial" panose="020B0604020202020204" pitchFamily="34" charset="0"/>
                <a:cs typeface="Arial" panose="020B0604020202020204" pitchFamily="34" charset="0"/>
              </a:rPr>
              <a:t>We propose the </a:t>
            </a:r>
            <a:r>
              <a:rPr lang="en-US" dirty="0">
                <a:solidFill>
                  <a:srgbClr val="0E035D"/>
                </a:solidFill>
                <a:latin typeface="Arial" panose="020B0604020202020204" pitchFamily="34" charset="0"/>
                <a:cs typeface="Arial" panose="020B0604020202020204" pitchFamily="34" charset="0"/>
              </a:rPr>
              <a:t>use of the correlation method instead of the much lower intensity transmission </a:t>
            </a:r>
            <a:r>
              <a:rPr lang="en-US" dirty="0" smtClean="0">
                <a:solidFill>
                  <a:srgbClr val="0E035D"/>
                </a:solidFill>
                <a:latin typeface="Arial" panose="020B0604020202020204" pitchFamily="34" charset="0"/>
                <a:cs typeface="Arial" panose="020B0604020202020204" pitchFamily="34" charset="0"/>
              </a:rPr>
              <a:t>WFM </a:t>
            </a:r>
            <a:r>
              <a:rPr lang="en-US" dirty="0" err="1">
                <a:solidFill>
                  <a:srgbClr val="0E035D"/>
                </a:solidFill>
                <a:latin typeface="Arial" panose="020B0604020202020204" pitchFamily="34" charset="0"/>
                <a:cs typeface="Arial" panose="020B0604020202020204" pitchFamily="34" charset="0"/>
              </a:rPr>
              <a:t>multichopper</a:t>
            </a:r>
            <a:r>
              <a:rPr lang="en-US" dirty="0">
                <a:solidFill>
                  <a:srgbClr val="0E035D"/>
                </a:solidFill>
                <a:latin typeface="Arial" panose="020B0604020202020204" pitchFamily="34" charset="0"/>
                <a:cs typeface="Arial" panose="020B0604020202020204" pitchFamily="34" charset="0"/>
              </a:rPr>
              <a:t> system proposed for </a:t>
            </a:r>
            <a:r>
              <a:rPr lang="en-US" dirty="0" smtClean="0">
                <a:solidFill>
                  <a:srgbClr val="0E035D"/>
                </a:solidFill>
                <a:latin typeface="Arial" panose="020B0604020202020204" pitchFamily="34" charset="0"/>
                <a:cs typeface="Arial" panose="020B0604020202020204" pitchFamily="34" charset="0"/>
              </a:rPr>
              <a:t>VESPA with the goal of </a:t>
            </a:r>
            <a:r>
              <a:rPr lang="en-US" dirty="0">
                <a:solidFill>
                  <a:srgbClr val="0E035D"/>
                </a:solidFill>
                <a:latin typeface="Arial" panose="020B0604020202020204" pitchFamily="34" charset="0"/>
                <a:cs typeface="Arial" panose="020B0604020202020204" pitchFamily="34" charset="0"/>
              </a:rPr>
              <a:t>focusing on a broad neutron energy transfer range including high energies up to </a:t>
            </a:r>
            <a:r>
              <a:rPr lang="en-US" dirty="0" smtClean="0">
                <a:solidFill>
                  <a:srgbClr val="0E035D"/>
                </a:solidFill>
                <a:latin typeface="Arial" panose="020B0604020202020204" pitchFamily="34" charset="0"/>
                <a:cs typeface="Arial" panose="020B0604020202020204" pitchFamily="34" charset="0"/>
              </a:rPr>
              <a:t>500 </a:t>
            </a:r>
            <a:r>
              <a:rPr lang="en-US" dirty="0" err="1" smtClean="0">
                <a:solidFill>
                  <a:srgbClr val="0E035D"/>
                </a:solidFill>
                <a:latin typeface="Arial" panose="020B0604020202020204" pitchFamily="34" charset="0"/>
                <a:cs typeface="Arial" panose="020B0604020202020204" pitchFamily="34" charset="0"/>
              </a:rPr>
              <a:t>meV</a:t>
            </a:r>
            <a:r>
              <a:rPr lang="en-US" dirty="0" smtClean="0">
                <a:solidFill>
                  <a:srgbClr val="0E035D"/>
                </a:solidFill>
                <a:latin typeface="Arial" panose="020B0604020202020204" pitchFamily="34" charset="0"/>
                <a:cs typeface="Arial" panose="020B0604020202020204" pitchFamily="34" charset="0"/>
              </a:rPr>
              <a:t>.</a:t>
            </a:r>
            <a:endParaRPr lang="it-IT" dirty="0" smtClean="0">
              <a:solidFill>
                <a:srgbClr val="0E035D"/>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5" name="Rectangle 3"/>
          <p:cNvSpPr>
            <a:spLocks noChangeArrowheads="1"/>
          </p:cNvSpPr>
          <p:nvPr/>
        </p:nvSpPr>
        <p:spPr bwMode="auto">
          <a:xfrm>
            <a:off x="6849981" y="147919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6" name="Immagine 5" descr="Descrizione: VESP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16156" y="2770500"/>
            <a:ext cx="8584445" cy="3944207"/>
          </a:xfrm>
          <a:prstGeom prst="rect">
            <a:avLst/>
          </a:prstGeom>
          <a:noFill/>
          <a:ln>
            <a:noFill/>
          </a:ln>
        </p:spPr>
      </p:pic>
      <p:sp>
        <p:nvSpPr>
          <p:cNvPr id="2" name="Rettangolo 1"/>
          <p:cNvSpPr/>
          <p:nvPr/>
        </p:nvSpPr>
        <p:spPr>
          <a:xfrm>
            <a:off x="204716" y="1941998"/>
            <a:ext cx="7833816" cy="3055965"/>
          </a:xfrm>
          <a:prstGeom prst="rect">
            <a:avLst/>
          </a:prstGeom>
        </p:spPr>
        <p:txBody>
          <a:bodyPr wrap="square">
            <a:spAutoFit/>
          </a:bodyPr>
          <a:lstStyle/>
          <a:p>
            <a:pPr marL="174625" indent="-168275" algn="just">
              <a:lnSpc>
                <a:spcPct val="107000"/>
              </a:lnSpc>
              <a:spcAft>
                <a:spcPts val="0"/>
              </a:spcAft>
              <a:buFont typeface="Arial" panose="020B0604020202020204" pitchFamily="34" charset="0"/>
              <a:buChar char="•"/>
            </a:pP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Compared to the large cuts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in the ESS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long pulse intensity by a conventional high resolution pulse shaping chopper,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with a correlation chopper 50 % of the time integrated hot neutron flux will be made use of</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a:t>
            </a:r>
          </a:p>
          <a:p>
            <a:pPr marL="174625" indent="-168275" algn="just">
              <a:lnSpc>
                <a:spcPct val="107000"/>
              </a:lnSpc>
              <a:spcAft>
                <a:spcPts val="0"/>
              </a:spcAft>
            </a:pPr>
            <a:endPar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marL="174625" indent="-168275" algn="just">
              <a:lnSpc>
                <a:spcPct val="107000"/>
              </a:lnSpc>
              <a:buFont typeface="Arial" panose="020B0604020202020204" pitchFamily="34" charset="0"/>
              <a:buChar char="•"/>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By replacing the WFM chopper system of VESPA by the statistical chopper operating at reduced speed of 12000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15000 RPM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(instead of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18000 RPM)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and 2-3 frame overlap choppers, at the same resolution of 1 % of incoming neutron energy of VESPA we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obtain up to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90 times more neutrons in the measured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spectra at (high energy &amp; resolution).</a:t>
            </a:r>
            <a:endParaRPr lang="it-IT"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it-IT"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p:txBody>
      </p:sp>
      <p:pic>
        <p:nvPicPr>
          <p:cNvPr id="7" name="Immagine 2"/>
          <p:cNvPicPr/>
          <p:nvPr/>
        </p:nvPicPr>
        <p:blipFill rotWithShape="1">
          <a:blip r:embed="rId3" cstate="print">
            <a:extLst>
              <a:ext uri="{28A0092B-C50C-407E-A947-70E740481C1C}">
                <a14:useLocalDpi xmlns:a14="http://schemas.microsoft.com/office/drawing/2010/main" val="0"/>
              </a:ext>
            </a:extLst>
          </a:blip>
          <a:srcRect l="7177" t="577" r="42346"/>
          <a:stretch/>
        </p:blipFill>
        <p:spPr bwMode="auto">
          <a:xfrm>
            <a:off x="318979" y="4657067"/>
            <a:ext cx="2243471" cy="2110805"/>
          </a:xfrm>
          <a:prstGeom prst="rect">
            <a:avLst/>
          </a:prstGeom>
          <a:noFill/>
          <a:ln>
            <a:noFill/>
          </a:ln>
        </p:spPr>
      </p:pic>
      <p:cxnSp>
        <p:nvCxnSpPr>
          <p:cNvPr id="8" name="Straight Arrow Connector 7"/>
          <p:cNvCxnSpPr/>
          <p:nvPr/>
        </p:nvCxnSpPr>
        <p:spPr>
          <a:xfrm flipH="1">
            <a:off x="2466754" y="5178060"/>
            <a:ext cx="1435396" cy="180753"/>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424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59461" y="1743733"/>
            <a:ext cx="7061784" cy="4954772"/>
          </a:xfrm>
          <a:prstGeom prst="rect">
            <a:avLst/>
          </a:prstGeom>
        </p:spPr>
      </p:pic>
      <p:sp>
        <p:nvSpPr>
          <p:cNvPr id="5" name="Rettangolo 8"/>
          <p:cNvSpPr/>
          <p:nvPr/>
        </p:nvSpPr>
        <p:spPr>
          <a:xfrm>
            <a:off x="266981" y="-59078"/>
            <a:ext cx="11450106" cy="2166875"/>
          </a:xfrm>
          <a:prstGeom prst="rect">
            <a:avLst/>
          </a:prstGeom>
        </p:spPr>
        <p:txBody>
          <a:bodyPr wrap="square">
            <a:spAutoFit/>
          </a:bodyPr>
          <a:lstStyle/>
          <a:p>
            <a:pPr marL="176213" indent="-176213" algn="ctr">
              <a:lnSpc>
                <a:spcPct val="107000"/>
              </a:lnSpc>
              <a:spcAft>
                <a:spcPts val="0"/>
              </a:spcAft>
            </a:pPr>
            <a:r>
              <a:rPr lang="it-IT"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endParaRPr lang="it-I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Neutron guide for short wavelength neutron transport over large distances: </a:t>
            </a:r>
          </a:p>
          <a:p>
            <a:pPr algn="just">
              <a:lnSpc>
                <a:spcPct val="107000"/>
              </a:lnSpc>
              <a:spcAft>
                <a:spcPts val="0"/>
              </a:spcAft>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 divergence limited by supermirror critical angle </a:t>
            </a:r>
          </a:p>
          <a:p>
            <a:pPr algn="just">
              <a:lnSpc>
                <a:spcPct val="107000"/>
              </a:lnSpc>
              <a:spcAft>
                <a:spcPts val="0"/>
              </a:spcAft>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 other cut-off effects can be minimized by adapted design at the prize of moderate losses at long</a:t>
            </a:r>
          </a:p>
          <a:p>
            <a:pPr algn="just">
              <a:lnSpc>
                <a:spcPct val="107000"/>
              </a:lnSpc>
              <a:spcAft>
                <a:spcPts val="0"/>
              </a:spcAft>
            </a:pP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wavelength</a:t>
            </a:r>
          </a:p>
          <a:p>
            <a:pPr algn="just">
              <a:lnSpc>
                <a:spcPct val="107000"/>
              </a:lnSpc>
              <a:spcAft>
                <a:spcPts val="0"/>
              </a:spcAft>
            </a:pP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a:t>
            </a:r>
          </a:p>
          <a:p>
            <a:pPr algn="just">
              <a:lnSpc>
                <a:spcPct val="107000"/>
              </a:lnSpc>
              <a:spcAft>
                <a:spcPts val="0"/>
              </a:spcAft>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a:t>
            </a:r>
            <a:endPar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070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169581" y="1898126"/>
            <a:ext cx="10366745" cy="4492641"/>
            <a:chOff x="-304800" y="2049940"/>
            <a:chExt cx="9753600" cy="3969860"/>
          </a:xfrm>
        </p:grpSpPr>
        <p:pic>
          <p:nvPicPr>
            <p:cNvPr id="9"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0937" t="19999" r="20937" b="8444"/>
            <a:stretch/>
          </p:blipFill>
          <p:spPr bwMode="auto">
            <a:xfrm>
              <a:off x="3962400" y="2194560"/>
              <a:ext cx="5486400" cy="3799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r="11111"/>
            <a:stretch/>
          </p:blipFill>
          <p:spPr>
            <a:xfrm>
              <a:off x="-304800" y="2049940"/>
              <a:ext cx="5029389" cy="3969860"/>
            </a:xfrm>
            <a:prstGeom prst="rect">
              <a:avLst/>
            </a:prstGeom>
          </p:spPr>
        </p:pic>
        <p:cxnSp>
          <p:nvCxnSpPr>
            <p:cNvPr id="12" name="Straight Connector 11"/>
            <p:cNvCxnSpPr/>
            <p:nvPr/>
          </p:nvCxnSpPr>
          <p:spPr>
            <a:xfrm>
              <a:off x="609600" y="3124200"/>
              <a:ext cx="4724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09600" y="3995928"/>
              <a:ext cx="6172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09600" y="4297680"/>
              <a:ext cx="807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Rettangolo 8"/>
          <p:cNvSpPr/>
          <p:nvPr/>
        </p:nvSpPr>
        <p:spPr>
          <a:xfrm>
            <a:off x="266981" y="-59078"/>
            <a:ext cx="11450106" cy="1870512"/>
          </a:xfrm>
          <a:prstGeom prst="rect">
            <a:avLst/>
          </a:prstGeom>
        </p:spPr>
        <p:txBody>
          <a:bodyPr wrap="square">
            <a:spAutoFit/>
          </a:bodyPr>
          <a:lstStyle/>
          <a:p>
            <a:pPr marL="176213" indent="-176213" algn="ctr">
              <a:lnSpc>
                <a:spcPct val="107000"/>
              </a:lnSpc>
              <a:spcAft>
                <a:spcPts val="0"/>
              </a:spcAft>
            </a:pPr>
            <a:r>
              <a:rPr lang="it-IT"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endParaRPr lang="it-I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Intensity comparison for correlation spectroscopy high intensity mode vs</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“Low-Res</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a:t>
            </a:r>
          </a:p>
          <a:p>
            <a:pPr algn="just">
              <a:lnSpc>
                <a:spcPct val="107000"/>
              </a:lnSpc>
              <a:spcAft>
                <a:spcPts val="0"/>
              </a:spcAft>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 free lunch: better resolution by statistical chopper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sym typeface="Symbol"/>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700mm, 15000 RPM, 3 cm beam width</a:t>
            </a:r>
          </a:p>
          <a:p>
            <a:pPr algn="just">
              <a:lnSpc>
                <a:spcPct val="107000"/>
              </a:lnSpc>
              <a:spcAft>
                <a:spcPts val="0"/>
              </a:spcAft>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x1.6 @ 500 </a:t>
            </a:r>
            <a:r>
              <a:rPr lang="en-US"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meV</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x4.5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60 </a:t>
            </a:r>
            <a:r>
              <a:rPr lang="en-US"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meV</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x16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5 </a:t>
            </a:r>
            <a:r>
              <a:rPr lang="en-US" dirty="0" err="1">
                <a:solidFill>
                  <a:srgbClr val="002060"/>
                </a:solidFill>
                <a:latin typeface="Arial" panose="020B0604020202020204" pitchFamily="34" charset="0"/>
                <a:ea typeface="Calibri" panose="020F0502020204030204" pitchFamily="34" charset="0"/>
                <a:cs typeface="Times New Roman" panose="02020603050405020304" pitchFamily="18" charset="0"/>
              </a:rPr>
              <a:t>meV</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endPar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a:t>
            </a:r>
            <a:endPar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3215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169581" y="1898126"/>
            <a:ext cx="10366745" cy="4492641"/>
            <a:chOff x="-304800" y="2049940"/>
            <a:chExt cx="9753600" cy="3969860"/>
          </a:xfrm>
        </p:grpSpPr>
        <p:pic>
          <p:nvPicPr>
            <p:cNvPr id="9"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0937" t="19999" r="20937" b="8444"/>
            <a:stretch/>
          </p:blipFill>
          <p:spPr bwMode="auto">
            <a:xfrm>
              <a:off x="3962400" y="2194560"/>
              <a:ext cx="5486400" cy="3799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r="11111"/>
            <a:stretch/>
          </p:blipFill>
          <p:spPr>
            <a:xfrm>
              <a:off x="-304800" y="2049940"/>
              <a:ext cx="5029389" cy="3969860"/>
            </a:xfrm>
            <a:prstGeom prst="rect">
              <a:avLst/>
            </a:prstGeom>
          </p:spPr>
        </p:pic>
        <p:cxnSp>
          <p:nvCxnSpPr>
            <p:cNvPr id="12" name="Straight Connector 11"/>
            <p:cNvCxnSpPr/>
            <p:nvPr/>
          </p:nvCxnSpPr>
          <p:spPr>
            <a:xfrm>
              <a:off x="609600" y="3124200"/>
              <a:ext cx="4724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09600" y="3995928"/>
              <a:ext cx="6172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09600" y="4297680"/>
              <a:ext cx="807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 name="Rettangolo 8"/>
          <p:cNvSpPr/>
          <p:nvPr/>
        </p:nvSpPr>
        <p:spPr>
          <a:xfrm>
            <a:off x="266981" y="-59078"/>
            <a:ext cx="11450106" cy="2463238"/>
          </a:xfrm>
          <a:prstGeom prst="rect">
            <a:avLst/>
          </a:prstGeom>
        </p:spPr>
        <p:txBody>
          <a:bodyPr wrap="square">
            <a:spAutoFit/>
          </a:bodyPr>
          <a:lstStyle/>
          <a:p>
            <a:pPr marL="176213" indent="-176213" algn="ctr">
              <a:lnSpc>
                <a:spcPct val="107000"/>
              </a:lnSpc>
              <a:spcAft>
                <a:spcPts val="0"/>
              </a:spcAft>
            </a:pPr>
            <a:r>
              <a:rPr lang="it-IT"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endParaRPr lang="it-I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Intensity comparison for correlation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spectroscopy high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intensity mode vs</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“Low-Res</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a:t>
            </a:r>
          </a:p>
          <a:p>
            <a:pPr algn="just">
              <a:lnSpc>
                <a:spcPct val="107000"/>
              </a:lnSpc>
              <a:spcAft>
                <a:spcPts val="0"/>
              </a:spcAft>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 free lunch: better resolution by statistical chopper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sym typeface="Symbol"/>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700mm,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15000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RPM, 3 cm beam width</a:t>
            </a:r>
          </a:p>
          <a:p>
            <a:pPr algn="just">
              <a:lnSpc>
                <a:spcPct val="107000"/>
              </a:lnSpc>
              <a:spcAft>
                <a:spcPts val="0"/>
              </a:spcAft>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x1.6 @ 500 </a:t>
            </a:r>
            <a:r>
              <a:rPr lang="en-US"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meV</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x4.5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60 </a:t>
            </a:r>
            <a:r>
              <a:rPr lang="en-US"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meV</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x16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5 </a:t>
            </a:r>
            <a:r>
              <a:rPr lang="en-US" dirty="0" err="1">
                <a:solidFill>
                  <a:srgbClr val="002060"/>
                </a:solidFill>
                <a:latin typeface="Arial" panose="020B0604020202020204" pitchFamily="34" charset="0"/>
                <a:ea typeface="Calibri" panose="020F0502020204030204" pitchFamily="34" charset="0"/>
                <a:cs typeface="Times New Roman" panose="02020603050405020304" pitchFamily="18" charset="0"/>
              </a:rPr>
              <a:t>meV</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endPar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a:t>
            </a:r>
            <a:r>
              <a:rPr lang="en-US"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Hig</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-Res”: resolution is lower than in the CS high intensity mode for  </a:t>
            </a:r>
            <a:r>
              <a:rPr lang="en-US"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E</a:t>
            </a:r>
            <a:r>
              <a:rPr lang="en-US" baseline="-25000"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o</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&lt; 135 </a:t>
            </a:r>
            <a:r>
              <a:rPr lang="en-US"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meV</a:t>
            </a:r>
            <a:endPar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nominal resolution not achieved &gt; 90 </a:t>
            </a:r>
            <a:r>
              <a:rPr lang="en-US"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meV</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a:t>
            </a:r>
          </a:p>
          <a:p>
            <a:pPr algn="just">
              <a:lnSpc>
                <a:spcPct val="107000"/>
              </a:lnSpc>
              <a:spcAft>
                <a:spcPts val="0"/>
              </a:spcAft>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a:t>
            </a:r>
            <a:endPar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p:txBody>
      </p:sp>
      <p:sp>
        <p:nvSpPr>
          <p:cNvPr id="2" name="Multiply 1"/>
          <p:cNvSpPr/>
          <p:nvPr/>
        </p:nvSpPr>
        <p:spPr>
          <a:xfrm>
            <a:off x="8144536" y="4540067"/>
            <a:ext cx="159489" cy="202018"/>
          </a:xfrm>
          <a:prstGeom prst="mathMultiply">
            <a:avLst/>
          </a:prstGeom>
          <a:solidFill>
            <a:srgbClr val="EC44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Multiply 17"/>
          <p:cNvSpPr/>
          <p:nvPr/>
        </p:nvSpPr>
        <p:spPr>
          <a:xfrm>
            <a:off x="10476612" y="5436751"/>
            <a:ext cx="159489" cy="202018"/>
          </a:xfrm>
          <a:prstGeom prst="mathMultiply">
            <a:avLst/>
          </a:prstGeom>
          <a:solidFill>
            <a:srgbClr val="EC44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5" name="Straight Connector 4"/>
          <p:cNvCxnSpPr/>
          <p:nvPr/>
        </p:nvCxnSpPr>
        <p:spPr>
          <a:xfrm flipV="1">
            <a:off x="3062177" y="3615072"/>
            <a:ext cx="5082359" cy="2"/>
          </a:xfrm>
          <a:prstGeom prst="line">
            <a:avLst/>
          </a:prstGeom>
          <a:ln>
            <a:solidFill>
              <a:srgbClr val="EC44C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7691070" y="3455612"/>
            <a:ext cx="0" cy="1056172"/>
          </a:xfrm>
          <a:prstGeom prst="line">
            <a:avLst/>
          </a:prstGeom>
          <a:ln>
            <a:solidFill>
              <a:srgbClr val="EC44CC"/>
            </a:solidFill>
          </a:ln>
        </p:spPr>
        <p:style>
          <a:lnRef idx="1">
            <a:schemeClr val="accent1"/>
          </a:lnRef>
          <a:fillRef idx="0">
            <a:schemeClr val="accent1"/>
          </a:fillRef>
          <a:effectRef idx="0">
            <a:schemeClr val="accent1"/>
          </a:effectRef>
          <a:fontRef idx="minor">
            <a:schemeClr val="tx1"/>
          </a:fontRef>
        </p:style>
      </p:cxnSp>
      <p:sp>
        <p:nvSpPr>
          <p:cNvPr id="23" name="Flowchart: Connector 22"/>
          <p:cNvSpPr/>
          <p:nvPr/>
        </p:nvSpPr>
        <p:spPr>
          <a:xfrm>
            <a:off x="3338623" y="3580897"/>
            <a:ext cx="69112" cy="67089"/>
          </a:xfrm>
          <a:prstGeom prst="flowChartConnector">
            <a:avLst/>
          </a:prstGeom>
          <a:noFill/>
          <a:ln w="28575">
            <a:solidFill>
              <a:srgbClr val="EC44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Flowchart: Connector 30"/>
          <p:cNvSpPr/>
          <p:nvPr/>
        </p:nvSpPr>
        <p:spPr>
          <a:xfrm>
            <a:off x="7659159" y="4201149"/>
            <a:ext cx="69112" cy="67089"/>
          </a:xfrm>
          <a:prstGeom prst="flowChartConnector">
            <a:avLst/>
          </a:prstGeom>
          <a:noFill/>
          <a:ln w="28575">
            <a:solidFill>
              <a:srgbClr val="EC44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799204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ttangolo 3"/>
              <p:cNvSpPr/>
              <p:nvPr/>
            </p:nvSpPr>
            <p:spPr>
              <a:xfrm>
                <a:off x="268515" y="188396"/>
                <a:ext cx="11778017" cy="2298643"/>
              </a:xfrm>
              <a:prstGeom prst="rect">
                <a:avLst/>
              </a:prstGeom>
            </p:spPr>
            <p:txBody>
              <a:bodyPr wrap="square">
                <a:spAutoFit/>
              </a:bodyPr>
              <a:lstStyle/>
              <a:p>
                <a:pPr algn="ctr">
                  <a:lnSpc>
                    <a:spcPct val="107000"/>
                  </a:lnSpc>
                  <a:spcAft>
                    <a:spcPts val="0"/>
                  </a:spcAft>
                </a:pPr>
                <a:r>
                  <a:rPr lang="it-IT" sz="24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Correlation spectroscopy on a pulsed source</a:t>
                </a:r>
              </a:p>
              <a:p>
                <a:pPr marL="176213" indent="-176213" algn="ctr">
                  <a:lnSpc>
                    <a:spcPct val="107000"/>
                  </a:lnSpc>
                  <a:spcAft>
                    <a:spcPts val="0"/>
                  </a:spcAft>
                </a:pPr>
                <a:r>
                  <a:rPr lang="it-IT" sz="20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 </a:t>
                </a:r>
                <a:endParaRPr lang="it-IT" sz="20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solidFill>
                      <a:srgbClr val="0E035D"/>
                    </a:solidFill>
                    <a:latin typeface="Arial" panose="020B0604020202020204" pitchFamily="34" charset="0"/>
                    <a:cs typeface="Arial" panose="020B0604020202020204" pitchFamily="34" charset="0"/>
                  </a:rPr>
                  <a:t>T</a:t>
                </a:r>
                <a:r>
                  <a:rPr lang="en-US" dirty="0" smtClean="0">
                    <a:solidFill>
                      <a:srgbClr val="0E035D"/>
                    </a:solidFill>
                    <a:latin typeface="Arial" panose="020B0604020202020204" pitchFamily="34" charset="0"/>
                    <a:cs typeface="Arial" panose="020B0604020202020204" pitchFamily="34" charset="0"/>
                  </a:rPr>
                  <a:t>he basic time relations in correlation data collection at a pulsed source must rely on a the two dimensional TOF data recording: for every detected neutron event both the time </a:t>
                </a:r>
                <a14:m>
                  <m:oMath xmlns:m="http://schemas.openxmlformats.org/officeDocument/2006/math">
                    <m:r>
                      <a:rPr lang="en-US" i="1">
                        <a:solidFill>
                          <a:srgbClr val="0E035D"/>
                        </a:solidFill>
                        <a:latin typeface="Cambria Math" panose="02040503050406030204" pitchFamily="18" charset="0"/>
                      </a:rPr>
                      <m:t>𝑡</m:t>
                    </m:r>
                  </m:oMath>
                </a14:m>
                <a:r>
                  <a:rPr lang="en-US" dirty="0">
                    <a:solidFill>
                      <a:srgbClr val="0E035D"/>
                    </a:solidFill>
                    <a:latin typeface="Arial" panose="020B0604020202020204" pitchFamily="34" charset="0"/>
                    <a:cs typeface="Arial" panose="020B0604020202020204" pitchFamily="34" charset="0"/>
                  </a:rPr>
                  <a:t> elapsed since the </a:t>
                </a:r>
                <a:r>
                  <a:rPr lang="en-US" dirty="0" smtClean="0">
                    <a:solidFill>
                      <a:srgbClr val="0E035D"/>
                    </a:solidFill>
                    <a:latin typeface="Arial" panose="020B0604020202020204" pitchFamily="34" charset="0"/>
                    <a:cs typeface="Arial" panose="020B0604020202020204" pitchFamily="34" charset="0"/>
                  </a:rPr>
                  <a:t>start </a:t>
                </a:r>
                <a:r>
                  <a:rPr lang="en-US" dirty="0">
                    <a:solidFill>
                      <a:srgbClr val="0E035D"/>
                    </a:solidFill>
                    <a:latin typeface="Arial" panose="020B0604020202020204" pitchFamily="34" charset="0"/>
                    <a:cs typeface="Arial" panose="020B0604020202020204" pitchFamily="34" charset="0"/>
                  </a:rPr>
                  <a:t>of the last chopper </a:t>
                </a:r>
                <a:r>
                  <a:rPr lang="en-US" dirty="0" smtClean="0">
                    <a:solidFill>
                      <a:srgbClr val="0E035D"/>
                    </a:solidFill>
                    <a:latin typeface="Arial" panose="020B0604020202020204" pitchFamily="34" charset="0"/>
                    <a:cs typeface="Arial" panose="020B0604020202020204" pitchFamily="34" charset="0"/>
                  </a:rPr>
                  <a:t>revolution period </a:t>
                </a:r>
                <a:r>
                  <a:rPr lang="en-US" dirty="0">
                    <a:solidFill>
                      <a:srgbClr val="0E035D"/>
                    </a:solidFill>
                    <a:latin typeface="Arial" panose="020B0604020202020204" pitchFamily="34" charset="0"/>
                    <a:cs typeface="Arial" panose="020B0604020202020204" pitchFamily="34" charset="0"/>
                  </a:rPr>
                  <a:t>and the time </a:t>
                </a:r>
                <a14:m>
                  <m:oMath xmlns:m="http://schemas.openxmlformats.org/officeDocument/2006/math">
                    <m:sSub>
                      <m:sSubPr>
                        <m:ctrlPr>
                          <a:rPr lang="it-IT" i="1">
                            <a:solidFill>
                              <a:srgbClr val="0E035D"/>
                            </a:solidFill>
                            <a:latin typeface="Cambria Math"/>
                          </a:rPr>
                        </m:ctrlPr>
                      </m:sSubPr>
                      <m:e>
                        <m:r>
                          <a:rPr lang="en-US" i="1">
                            <a:solidFill>
                              <a:srgbClr val="0E035D"/>
                            </a:solidFill>
                            <a:latin typeface="Cambria Math" panose="02040503050406030204" pitchFamily="18" charset="0"/>
                          </a:rPr>
                          <m:t>𝑡</m:t>
                        </m:r>
                      </m:e>
                      <m:sub>
                        <m:r>
                          <a:rPr lang="en-US" i="1">
                            <a:solidFill>
                              <a:srgbClr val="0E035D"/>
                            </a:solidFill>
                            <a:latin typeface="Cambria Math" panose="02040503050406030204" pitchFamily="18" charset="0"/>
                          </a:rPr>
                          <m:t>𝑆</m:t>
                        </m:r>
                      </m:sub>
                    </m:sSub>
                  </m:oMath>
                </a14:m>
                <a:r>
                  <a:rPr lang="en-US" dirty="0">
                    <a:solidFill>
                      <a:srgbClr val="0E035D"/>
                    </a:solidFill>
                    <a:latin typeface="Arial" panose="020B0604020202020204" pitchFamily="34" charset="0"/>
                    <a:cs typeface="Arial" panose="020B0604020202020204" pitchFamily="34" charset="0"/>
                  </a:rPr>
                  <a:t> elapsed since the firing of the </a:t>
                </a:r>
                <a:r>
                  <a:rPr lang="en-US" dirty="0" smtClean="0">
                    <a:solidFill>
                      <a:srgbClr val="0E035D"/>
                    </a:solidFill>
                    <a:latin typeface="Arial" panose="020B0604020202020204" pitchFamily="34" charset="0"/>
                    <a:cs typeface="Arial" panose="020B0604020202020204" pitchFamily="34" charset="0"/>
                  </a:rPr>
                  <a:t>source pulse. </a:t>
                </a:r>
                <a:r>
                  <a:rPr lang="en-US" dirty="0">
                    <a:solidFill>
                      <a:srgbClr val="0E035D"/>
                    </a:solidFill>
                    <a:latin typeface="Arial" panose="020B0604020202020204" pitchFamily="34" charset="0"/>
                    <a:cs typeface="Arial" panose="020B0604020202020204" pitchFamily="34" charset="0"/>
                  </a:rPr>
                  <a:t>In this variable space</a:t>
                </a:r>
                <a14:m>
                  <m:oMath xmlns:m="http://schemas.openxmlformats.org/officeDocument/2006/math">
                    <m:r>
                      <a:rPr lang="en-US" i="1">
                        <a:solidFill>
                          <a:srgbClr val="0E035D"/>
                        </a:solidFill>
                        <a:latin typeface="Cambria Math" panose="02040503050406030204" pitchFamily="18" charset="0"/>
                      </a:rPr>
                      <m:t> (</m:t>
                    </m:r>
                    <m:r>
                      <a:rPr lang="en-US" i="1">
                        <a:solidFill>
                          <a:srgbClr val="0E035D"/>
                        </a:solidFill>
                        <a:latin typeface="Cambria Math" panose="02040503050406030204" pitchFamily="18" charset="0"/>
                      </a:rPr>
                      <m:t>𝑡</m:t>
                    </m:r>
                    <m:r>
                      <a:rPr lang="en-US" i="1">
                        <a:solidFill>
                          <a:srgbClr val="0E035D"/>
                        </a:solidFill>
                        <a:latin typeface="Cambria Math" panose="02040503050406030204" pitchFamily="18" charset="0"/>
                      </a:rPr>
                      <m:t>, </m:t>
                    </m:r>
                    <m:sSub>
                      <m:sSubPr>
                        <m:ctrlPr>
                          <a:rPr lang="it-IT" i="1">
                            <a:solidFill>
                              <a:srgbClr val="0E035D"/>
                            </a:solidFill>
                            <a:latin typeface="Cambria Math"/>
                          </a:rPr>
                        </m:ctrlPr>
                      </m:sSubPr>
                      <m:e>
                        <m:r>
                          <a:rPr lang="en-US" i="1">
                            <a:solidFill>
                              <a:srgbClr val="0E035D"/>
                            </a:solidFill>
                            <a:latin typeface="Cambria Math" panose="02040503050406030204" pitchFamily="18" charset="0"/>
                          </a:rPr>
                          <m:t>𝑡</m:t>
                        </m:r>
                      </m:e>
                      <m:sub>
                        <m:r>
                          <a:rPr lang="en-US" i="1">
                            <a:solidFill>
                              <a:srgbClr val="0E035D"/>
                            </a:solidFill>
                            <a:latin typeface="Cambria Math" panose="02040503050406030204" pitchFamily="18" charset="0"/>
                          </a:rPr>
                          <m:t>𝑆</m:t>
                        </m:r>
                      </m:sub>
                    </m:sSub>
                    <m:r>
                      <a:rPr lang="en-US" i="1">
                        <a:solidFill>
                          <a:srgbClr val="0E035D"/>
                        </a:solidFill>
                        <a:latin typeface="Cambria Math" panose="02040503050406030204" pitchFamily="18" charset="0"/>
                      </a:rPr>
                      <m:t>)</m:t>
                    </m:r>
                  </m:oMath>
                </a14:m>
                <a:r>
                  <a:rPr lang="en-US" dirty="0">
                    <a:solidFill>
                      <a:srgbClr val="0E035D"/>
                    </a:solidFill>
                    <a:latin typeface="Arial" panose="020B0604020202020204" pitchFamily="34" charset="0"/>
                    <a:cs typeface="Arial" panose="020B0604020202020204" pitchFamily="34" charset="0"/>
                  </a:rPr>
                  <a:t> the statistical </a:t>
                </a:r>
                <a:r>
                  <a:rPr lang="en-US" dirty="0" smtClean="0">
                    <a:solidFill>
                      <a:srgbClr val="0E035D"/>
                    </a:solidFill>
                    <a:latin typeface="Arial" panose="020B0604020202020204" pitchFamily="34" charset="0"/>
                    <a:cs typeface="Arial" panose="020B0604020202020204" pitchFamily="34" charset="0"/>
                  </a:rPr>
                  <a:t>TOF data </a:t>
                </a:r>
                <a:r>
                  <a:rPr lang="en-US" dirty="0">
                    <a:solidFill>
                      <a:srgbClr val="0E035D"/>
                    </a:solidFill>
                    <a:latin typeface="Arial" panose="020B0604020202020204" pitchFamily="34" charset="0"/>
                    <a:cs typeface="Arial" panose="020B0604020202020204" pitchFamily="34" charset="0"/>
                  </a:rPr>
                  <a:t>collection time channels</a:t>
                </a:r>
                <a14:m>
                  <m:oMath xmlns:m="http://schemas.openxmlformats.org/officeDocument/2006/math">
                    <m:r>
                      <a:rPr lang="en-US" i="1">
                        <a:solidFill>
                          <a:srgbClr val="0E035D"/>
                        </a:solidFill>
                        <a:latin typeface="Cambria Math" panose="02040503050406030204" pitchFamily="18" charset="0"/>
                      </a:rPr>
                      <m:t> </m:t>
                    </m:r>
                    <m:sSub>
                      <m:sSubPr>
                        <m:ctrlPr>
                          <a:rPr lang="it-IT" i="1">
                            <a:solidFill>
                              <a:srgbClr val="0E035D"/>
                            </a:solidFill>
                            <a:latin typeface="Cambria Math"/>
                          </a:rPr>
                        </m:ctrlPr>
                      </m:sSubPr>
                      <m:e>
                        <m:r>
                          <a:rPr lang="en-US" i="1">
                            <a:solidFill>
                              <a:srgbClr val="0E035D"/>
                            </a:solidFill>
                            <a:latin typeface="Cambria Math" panose="02040503050406030204" pitchFamily="18" charset="0"/>
                          </a:rPr>
                          <m:t>𝑡</m:t>
                        </m:r>
                      </m:e>
                      <m:sub>
                        <m:r>
                          <a:rPr lang="en-US" i="1">
                            <a:solidFill>
                              <a:srgbClr val="0E035D"/>
                            </a:solidFill>
                            <a:latin typeface="Cambria Math" panose="02040503050406030204" pitchFamily="18" charset="0"/>
                          </a:rPr>
                          <m:t>𝑖</m:t>
                        </m:r>
                      </m:sub>
                    </m:sSub>
                  </m:oMath>
                </a14:m>
                <a:r>
                  <a:rPr lang="en-US" dirty="0">
                    <a:solidFill>
                      <a:srgbClr val="0E035D"/>
                    </a:solidFill>
                    <a:latin typeface="Arial" panose="020B0604020202020204" pitchFamily="34" charset="0"/>
                    <a:cs typeface="Arial" panose="020B0604020202020204" pitchFamily="34" charset="0"/>
                  </a:rPr>
                  <a:t> are defined as</a:t>
                </a:r>
                <a14:m>
                  <m:oMath xmlns:m="http://schemas.openxmlformats.org/officeDocument/2006/math">
                    <m:r>
                      <a:rPr lang="en-US" i="1">
                        <a:solidFill>
                          <a:srgbClr val="0E035D"/>
                        </a:solidFill>
                        <a:latin typeface="Cambria Math" panose="02040503050406030204" pitchFamily="18" charset="0"/>
                      </a:rPr>
                      <m:t> </m:t>
                    </m:r>
                    <m:r>
                      <a:rPr lang="en-US" i="1">
                        <a:solidFill>
                          <a:srgbClr val="0E035D"/>
                        </a:solidFill>
                        <a:latin typeface="Cambria Math" panose="02040503050406030204" pitchFamily="18" charset="0"/>
                      </a:rPr>
                      <m:t>𝑖</m:t>
                    </m:r>
                    <m:r>
                      <a:rPr lang="en-US" i="1">
                        <a:solidFill>
                          <a:srgbClr val="0E035D"/>
                        </a:solidFill>
                        <a:latin typeface="Cambria Math" panose="02040503050406030204" pitchFamily="18" charset="0"/>
                      </a:rPr>
                      <m:t>=</m:t>
                    </m:r>
                    <m:r>
                      <a:rPr lang="en-US" i="1">
                        <a:solidFill>
                          <a:srgbClr val="0E035D"/>
                        </a:solidFill>
                        <a:latin typeface="Cambria Math" panose="02040503050406030204" pitchFamily="18" charset="0"/>
                      </a:rPr>
                      <m:t>𝑖𝑛𝑡</m:t>
                    </m:r>
                    <m:r>
                      <a:rPr lang="en-US" i="1">
                        <a:solidFill>
                          <a:srgbClr val="0E035D"/>
                        </a:solidFill>
                        <a:latin typeface="Cambria Math" panose="02040503050406030204" pitchFamily="18" charset="0"/>
                      </a:rPr>
                      <m:t>(</m:t>
                    </m:r>
                    <m:f>
                      <m:fPr>
                        <m:type m:val="lin"/>
                        <m:ctrlPr>
                          <a:rPr lang="it-IT" i="1">
                            <a:solidFill>
                              <a:srgbClr val="0E035D"/>
                            </a:solidFill>
                            <a:latin typeface="Cambria Math"/>
                          </a:rPr>
                        </m:ctrlPr>
                      </m:fPr>
                      <m:num>
                        <m:r>
                          <a:rPr lang="en-US" i="1">
                            <a:solidFill>
                              <a:srgbClr val="0E035D"/>
                            </a:solidFill>
                            <a:latin typeface="Cambria Math" panose="02040503050406030204" pitchFamily="18" charset="0"/>
                          </a:rPr>
                          <m:t>𝑡</m:t>
                        </m:r>
                      </m:num>
                      <m:den>
                        <m:sSub>
                          <m:sSubPr>
                            <m:ctrlPr>
                              <a:rPr lang="it-IT" i="1">
                                <a:solidFill>
                                  <a:srgbClr val="0E035D"/>
                                </a:solidFill>
                                <a:latin typeface="Cambria Math"/>
                              </a:rPr>
                            </m:ctrlPr>
                          </m:sSubPr>
                          <m:e>
                            <m:r>
                              <a:rPr lang="en-US" i="1">
                                <a:solidFill>
                                  <a:srgbClr val="0E035D"/>
                                </a:solidFill>
                                <a:latin typeface="Cambria Math" panose="02040503050406030204" pitchFamily="18" charset="0"/>
                              </a:rPr>
                              <m:t>𝑡</m:t>
                            </m:r>
                          </m:e>
                          <m:sub>
                            <m:r>
                              <a:rPr lang="en-US" i="1">
                                <a:solidFill>
                                  <a:srgbClr val="0E035D"/>
                                </a:solidFill>
                                <a:latin typeface="Cambria Math" panose="02040503050406030204" pitchFamily="18" charset="0"/>
                              </a:rPr>
                              <m:t>0</m:t>
                            </m:r>
                          </m:sub>
                        </m:sSub>
                        <m:r>
                          <a:rPr lang="en-US" i="1">
                            <a:solidFill>
                              <a:srgbClr val="0E035D"/>
                            </a:solidFill>
                            <a:latin typeface="Cambria Math" panose="02040503050406030204" pitchFamily="18" charset="0"/>
                          </a:rPr>
                          <m:t>)</m:t>
                        </m:r>
                      </m:den>
                    </m:f>
                  </m:oMath>
                </a14:m>
                <a:r>
                  <a:rPr lang="en-US" dirty="0">
                    <a:solidFill>
                      <a:srgbClr val="0E035D"/>
                    </a:solidFill>
                    <a:latin typeface="Arial" panose="020B0604020202020204" pitchFamily="34" charset="0"/>
                    <a:cs typeface="Arial" panose="020B0604020202020204" pitchFamily="34" charset="0"/>
                  </a:rPr>
                  <a:t>, </a:t>
                </a:r>
                <a:r>
                  <a:rPr lang="en-US" dirty="0" smtClean="0">
                    <a:solidFill>
                      <a:srgbClr val="0E035D"/>
                    </a:solidFill>
                    <a:latin typeface="Arial" panose="020B0604020202020204" pitchFamily="34" charset="0"/>
                    <a:cs typeface="Arial" panose="020B0604020202020204" pitchFamily="34" charset="0"/>
                  </a:rPr>
                  <a:t>where </a:t>
                </a:r>
                <a:r>
                  <a:rPr lang="en-US" dirty="0">
                    <a:solidFill>
                      <a:srgbClr val="0E035D"/>
                    </a:solidFill>
                    <a:latin typeface="Arial" panose="020B0604020202020204" pitchFamily="34" charset="0"/>
                    <a:cs typeface="Arial" panose="020B0604020202020204" pitchFamily="34" charset="0"/>
                  </a:rPr>
                  <a:t>channel </a:t>
                </a:r>
                <a:r>
                  <a:rPr lang="en-US" dirty="0" smtClean="0">
                    <a:solidFill>
                      <a:srgbClr val="0E035D"/>
                    </a:solidFill>
                    <a:latin typeface="Arial" panose="020B0604020202020204" pitchFamily="34" charset="0"/>
                    <a:cs typeface="Arial" panose="020B0604020202020204" pitchFamily="34" charset="0"/>
                  </a:rPr>
                  <a:t>width </a:t>
                </a:r>
                <a14:m>
                  <m:oMath xmlns:m="http://schemas.openxmlformats.org/officeDocument/2006/math">
                    <m:sSub>
                      <m:sSubPr>
                        <m:ctrlPr>
                          <a:rPr lang="it-IT" i="1">
                            <a:solidFill>
                              <a:srgbClr val="0E035D"/>
                            </a:solidFill>
                            <a:latin typeface="Cambria Math"/>
                          </a:rPr>
                        </m:ctrlPr>
                      </m:sSubPr>
                      <m:e>
                        <m:r>
                          <a:rPr lang="en-US" i="1">
                            <a:solidFill>
                              <a:srgbClr val="0E035D"/>
                            </a:solidFill>
                            <a:latin typeface="Cambria Math" panose="02040503050406030204" pitchFamily="18" charset="0"/>
                          </a:rPr>
                          <m:t>𝑡</m:t>
                        </m:r>
                      </m:e>
                      <m:sub>
                        <m:r>
                          <a:rPr lang="en-US" i="1">
                            <a:solidFill>
                              <a:srgbClr val="0E035D"/>
                            </a:solidFill>
                            <a:latin typeface="Cambria Math" panose="02040503050406030204" pitchFamily="18" charset="0"/>
                          </a:rPr>
                          <m:t>0</m:t>
                        </m:r>
                      </m:sub>
                    </m:sSub>
                  </m:oMath>
                </a14:m>
                <a:r>
                  <a:rPr lang="it-IT" dirty="0" smtClean="0">
                    <a:solidFill>
                      <a:srgbClr val="0E035D"/>
                    </a:solidFill>
                    <a:effectLst/>
                    <a:latin typeface="Arial" panose="020B0604020202020204" pitchFamily="34" charset="0"/>
                    <a:ea typeface="Calibri" panose="020F0502020204030204" pitchFamily="34" charset="0"/>
                    <a:cs typeface="Arial" panose="020B0604020202020204" pitchFamily="34" charset="0"/>
                  </a:rPr>
                  <a:t> is unit (shortest) pulse length of the statistical chopper.</a:t>
                </a:r>
              </a:p>
            </p:txBody>
          </p:sp>
        </mc:Choice>
        <mc:Fallback xmlns="">
          <p:sp>
            <p:nvSpPr>
              <p:cNvPr id="4" name="Rettangolo 3"/>
              <p:cNvSpPr>
                <a:spLocks noRot="1" noChangeAspect="1" noMove="1" noResize="1" noEditPoints="1" noAdjustHandles="1" noChangeArrowheads="1" noChangeShapeType="1" noTextEdit="1"/>
              </p:cNvSpPr>
              <p:nvPr/>
            </p:nvSpPr>
            <p:spPr>
              <a:xfrm>
                <a:off x="268515" y="188396"/>
                <a:ext cx="11778017" cy="2298643"/>
              </a:xfrm>
              <a:prstGeom prst="rect">
                <a:avLst/>
              </a:prstGeom>
              <a:blipFill rotWithShape="1">
                <a:blip r:embed="rId2"/>
                <a:stretch>
                  <a:fillRect l="-414" t="-2122" r="-466" b="-14324"/>
                </a:stretch>
              </a:blipFill>
            </p:spPr>
            <p:txBody>
              <a:bodyPr/>
              <a:lstStyle/>
              <a:p>
                <a:r>
                  <a:rPr lang="sv-SE">
                    <a:noFill/>
                  </a:rPr>
                  <a:t> </a:t>
                </a:r>
              </a:p>
            </p:txBody>
          </p:sp>
        </mc:Fallback>
      </mc:AlternateContent>
      <p:sp>
        <p:nvSpPr>
          <p:cNvPr id="5" name="Rectangle 3"/>
          <p:cNvSpPr>
            <a:spLocks noChangeArrowheads="1"/>
          </p:cNvSpPr>
          <p:nvPr/>
        </p:nvSpPr>
        <p:spPr bwMode="auto">
          <a:xfrm>
            <a:off x="6849981" y="147919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9" name="Picture 7"/>
          <p:cNvPicPr/>
          <p:nvPr/>
        </p:nvPicPr>
        <p:blipFill rotWithShape="1">
          <a:blip r:embed="rId3" cstate="print">
            <a:extLst>
              <a:ext uri="{28A0092B-C50C-407E-A947-70E740481C1C}">
                <a14:useLocalDpi xmlns:a14="http://schemas.microsoft.com/office/drawing/2010/main" val="0"/>
              </a:ext>
            </a:extLst>
          </a:blip>
          <a:srcRect t="3872" r="-7" b="10788"/>
          <a:stretch/>
        </p:blipFill>
        <p:spPr bwMode="auto">
          <a:xfrm>
            <a:off x="-511723" y="2582579"/>
            <a:ext cx="6997711" cy="4261777"/>
          </a:xfrm>
          <a:prstGeom prst="rect">
            <a:avLst/>
          </a:prstGeom>
          <a:ln>
            <a:noFill/>
          </a:ln>
          <a:extLst>
            <a:ext uri="{53640926-AAD7-44D8-BBD7-CCE9431645EC}">
              <a14:shadowObscured xmlns:a14="http://schemas.microsoft.com/office/drawing/2010/main"/>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42346" y="3987744"/>
            <a:ext cx="4180921" cy="2934045"/>
          </a:xfrm>
          <a:prstGeom prst="rect">
            <a:avLst/>
          </a:prstGeom>
        </p:spPr>
      </p:pic>
      <mc:AlternateContent xmlns:mc="http://schemas.openxmlformats.org/markup-compatibility/2006" xmlns:a14="http://schemas.microsoft.com/office/drawing/2010/main">
        <mc:Choice Requires="a14">
          <p:sp>
            <p:nvSpPr>
              <p:cNvPr id="8" name="Rettangolo 7"/>
              <p:cNvSpPr/>
              <p:nvPr/>
            </p:nvSpPr>
            <p:spPr>
              <a:xfrm>
                <a:off x="6283844" y="2188709"/>
                <a:ext cx="5687887" cy="2068515"/>
              </a:xfrm>
              <a:prstGeom prst="rect">
                <a:avLst/>
              </a:prstGeom>
              <a:ln>
                <a:solidFill>
                  <a:srgbClr val="0E035D"/>
                </a:solidFill>
              </a:ln>
            </p:spPr>
            <p:txBody>
              <a:bodyPr wrap="square">
                <a:spAutoFit/>
              </a:bodyPr>
              <a:lstStyle/>
              <a:p>
                <a:pPr algn="just">
                  <a:lnSpc>
                    <a:spcPct val="107000"/>
                  </a:lnSpc>
                  <a:spcAft>
                    <a:spcPts val="0"/>
                  </a:spcAft>
                </a:pPr>
                <a:r>
                  <a:rPr lang="en-US" sz="1200" dirty="0" smtClean="0">
                    <a:solidFill>
                      <a:srgbClr val="0E035D"/>
                    </a:solidFill>
                    <a:latin typeface="Arial" panose="020B0604020202020204" pitchFamily="34" charset="0"/>
                    <a:cs typeface="Arial" panose="020B0604020202020204" pitchFamily="34" charset="0"/>
                  </a:rPr>
                  <a:t>Lines </a:t>
                </a:r>
                <a:r>
                  <a:rPr lang="en-US" sz="1200" i="1" dirty="0" smtClean="0">
                    <a:solidFill>
                      <a:srgbClr val="0E035D"/>
                    </a:solidFill>
                    <a:latin typeface="Arial" panose="020B0604020202020204" pitchFamily="34" charset="0"/>
                    <a:cs typeface="Arial" panose="020B0604020202020204" pitchFamily="34" charset="0"/>
                  </a:rPr>
                  <a:t>b)</a:t>
                </a:r>
                <a:r>
                  <a:rPr lang="en-US" sz="1200" dirty="0">
                    <a:solidFill>
                      <a:srgbClr val="0E035D"/>
                    </a:solidFill>
                    <a:latin typeface="Arial" panose="020B0604020202020204" pitchFamily="34" charset="0"/>
                    <a:cs typeface="Arial" panose="020B0604020202020204" pitchFamily="34" charset="0"/>
                  </a:rPr>
                  <a:t> </a:t>
                </a:r>
                <a:r>
                  <a:rPr lang="en-US" sz="1200" dirty="0" smtClean="0">
                    <a:solidFill>
                      <a:srgbClr val="0E035D"/>
                    </a:solidFill>
                    <a:latin typeface="Arial" panose="020B0604020202020204" pitchFamily="34" charset="0"/>
                    <a:cs typeface="Arial" panose="020B0604020202020204" pitchFamily="34" charset="0"/>
                  </a:rPr>
                  <a:t>show </a:t>
                </a:r>
                <a:r>
                  <a:rPr lang="en-US" sz="1200" dirty="0">
                    <a:solidFill>
                      <a:srgbClr val="0E035D"/>
                    </a:solidFill>
                    <a:latin typeface="Arial" panose="020B0604020202020204" pitchFamily="34" charset="0"/>
                    <a:cs typeface="Arial" panose="020B0604020202020204" pitchFamily="34" charset="0"/>
                  </a:rPr>
                  <a:t>the limits of neutron velocities that are contributing to the signal at a time</a:t>
                </a:r>
                <a14:m>
                  <m:oMath xmlns:m="http://schemas.openxmlformats.org/officeDocument/2006/math">
                    <m:r>
                      <a:rPr lang="en-US" sz="1200" i="1">
                        <a:solidFill>
                          <a:srgbClr val="0E035D"/>
                        </a:solidFill>
                        <a:latin typeface="Cambria Math" panose="02040503050406030204" pitchFamily="18" charset="0"/>
                      </a:rPr>
                      <m:t> </m:t>
                    </m:r>
                    <m:sSub>
                      <m:sSubPr>
                        <m:ctrlPr>
                          <a:rPr lang="it-IT" sz="1200" i="1">
                            <a:solidFill>
                              <a:srgbClr val="0E035D"/>
                            </a:solidFill>
                            <a:latin typeface="Cambria Math"/>
                          </a:rPr>
                        </m:ctrlPr>
                      </m:sSubPr>
                      <m:e>
                        <m:r>
                          <a:rPr lang="en-US" sz="1200" i="1">
                            <a:solidFill>
                              <a:srgbClr val="0E035D"/>
                            </a:solidFill>
                            <a:latin typeface="Cambria Math" panose="02040503050406030204" pitchFamily="18" charset="0"/>
                          </a:rPr>
                          <m:t>𝑡</m:t>
                        </m:r>
                      </m:e>
                      <m:sub>
                        <m:r>
                          <a:rPr lang="en-US" sz="1200" i="1">
                            <a:solidFill>
                              <a:srgbClr val="0E035D"/>
                            </a:solidFill>
                            <a:latin typeface="Cambria Math" panose="02040503050406030204" pitchFamily="18" charset="0"/>
                          </a:rPr>
                          <m:t>𝑆</m:t>
                        </m:r>
                      </m:sub>
                    </m:sSub>
                  </m:oMath>
                </a14:m>
                <a:r>
                  <a:rPr lang="en-US" sz="1200" dirty="0">
                    <a:solidFill>
                      <a:srgbClr val="0E035D"/>
                    </a:solidFill>
                    <a:latin typeface="Arial" panose="020B0604020202020204" pitchFamily="34" charset="0"/>
                    <a:cs typeface="Arial" panose="020B0604020202020204" pitchFamily="34" charset="0"/>
                  </a:rPr>
                  <a:t>. It is important to observe that the trajectories within these limits cross the statistical chopper within a time interval smaller </a:t>
                </a:r>
                <a:r>
                  <a:rPr lang="en-US" sz="1200" dirty="0" smtClean="0">
                    <a:solidFill>
                      <a:srgbClr val="0E035D"/>
                    </a:solidFill>
                    <a:latin typeface="Arial" panose="020B0604020202020204" pitchFamily="34" charset="0"/>
                    <a:cs typeface="Arial" panose="020B0604020202020204" pitchFamily="34" charset="0"/>
                  </a:rPr>
                  <a:t>than the chopper rotation period</a:t>
                </a:r>
                <a14:m>
                  <m:oMath xmlns:m="http://schemas.openxmlformats.org/officeDocument/2006/math">
                    <m:r>
                      <a:rPr lang="en-US" sz="1200" i="1">
                        <a:solidFill>
                          <a:srgbClr val="0E035D"/>
                        </a:solidFill>
                        <a:latin typeface="Cambria Math" panose="02040503050406030204" pitchFamily="18" charset="0"/>
                      </a:rPr>
                      <m:t> </m:t>
                    </m:r>
                    <m:sSub>
                      <m:sSubPr>
                        <m:ctrlPr>
                          <a:rPr lang="it-IT" sz="1200" i="1">
                            <a:solidFill>
                              <a:srgbClr val="0E035D"/>
                            </a:solidFill>
                            <a:latin typeface="Cambria Math"/>
                          </a:rPr>
                        </m:ctrlPr>
                      </m:sSubPr>
                      <m:e>
                        <m:r>
                          <a:rPr lang="en-US" sz="1200" i="1">
                            <a:solidFill>
                              <a:srgbClr val="0E035D"/>
                            </a:solidFill>
                            <a:latin typeface="Cambria Math" panose="02040503050406030204" pitchFamily="18" charset="0"/>
                          </a:rPr>
                          <m:t>𝑇</m:t>
                        </m:r>
                      </m:e>
                      <m:sub>
                        <m:r>
                          <a:rPr lang="en-US" sz="1200" i="1">
                            <a:solidFill>
                              <a:srgbClr val="0E035D"/>
                            </a:solidFill>
                            <a:latin typeface="Cambria Math" panose="02040503050406030204" pitchFamily="18" charset="0"/>
                          </a:rPr>
                          <m:t>𝐶</m:t>
                        </m:r>
                      </m:sub>
                    </m:sSub>
                  </m:oMath>
                </a14:m>
                <a:r>
                  <a:rPr lang="en-US" sz="1200" dirty="0" smtClean="0">
                    <a:solidFill>
                      <a:srgbClr val="0E035D"/>
                    </a:solidFill>
                    <a:latin typeface="Arial" panose="020B0604020202020204" pitchFamily="34" charset="0"/>
                    <a:cs typeface="Arial" panose="020B0604020202020204" pitchFamily="34" charset="0"/>
                  </a:rPr>
                  <a:t>. If </a:t>
                </a:r>
                <a:r>
                  <a:rPr lang="en-US" sz="1200" dirty="0">
                    <a:solidFill>
                      <a:srgbClr val="0E035D"/>
                    </a:solidFill>
                    <a:latin typeface="Arial" panose="020B0604020202020204" pitchFamily="34" charset="0"/>
                    <a:cs typeface="Arial" panose="020B0604020202020204" pitchFamily="34" charset="0"/>
                  </a:rPr>
                  <a:t>this condition is not met, spurious, (but fully predictable) “echo” signals can turn up in the reconstructed </a:t>
                </a:r>
                <a:r>
                  <a:rPr lang="en-US" sz="1200" dirty="0" smtClean="0">
                    <a:solidFill>
                      <a:srgbClr val="0E035D"/>
                    </a:solidFill>
                    <a:latin typeface="Arial" panose="020B0604020202020204" pitchFamily="34" charset="0"/>
                    <a:cs typeface="Arial" panose="020B0604020202020204" pitchFamily="34" charset="0"/>
                  </a:rPr>
                  <a:t>spectrum.</a:t>
                </a:r>
              </a:p>
              <a:p>
                <a:pPr algn="just">
                  <a:lnSpc>
                    <a:spcPct val="107000"/>
                  </a:lnSpc>
                  <a:spcAft>
                    <a:spcPts val="0"/>
                  </a:spcAft>
                </a:pPr>
                <a:r>
                  <a:rPr lang="en-US" sz="1200" dirty="0" smtClean="0">
                    <a:solidFill>
                      <a:srgbClr val="0E035D"/>
                    </a:solidFill>
                    <a:latin typeface="Arial" panose="020B0604020202020204" pitchFamily="34" charset="0"/>
                    <a:cs typeface="Arial" panose="020B0604020202020204" pitchFamily="34" charset="0"/>
                  </a:rPr>
                  <a:t>Lines </a:t>
                </a:r>
                <a:r>
                  <a:rPr lang="en-US" sz="1200" i="1" dirty="0">
                    <a:solidFill>
                      <a:srgbClr val="0E035D"/>
                    </a:solidFill>
                    <a:latin typeface="Arial" panose="020B0604020202020204" pitchFamily="34" charset="0"/>
                    <a:cs typeface="Arial" panose="020B0604020202020204" pitchFamily="34" charset="0"/>
                  </a:rPr>
                  <a:t>a) </a:t>
                </a:r>
                <a:r>
                  <a:rPr lang="en-US" sz="1200" dirty="0">
                    <a:solidFill>
                      <a:srgbClr val="0E035D"/>
                    </a:solidFill>
                    <a:latin typeface="Arial" panose="020B0604020202020204" pitchFamily="34" charset="0"/>
                    <a:cs typeface="Arial" panose="020B0604020202020204" pitchFamily="34" charset="0"/>
                  </a:rPr>
                  <a:t>indicate the limits of the period in time</a:t>
                </a:r>
                <a14:m>
                  <m:oMath xmlns:m="http://schemas.openxmlformats.org/officeDocument/2006/math">
                    <m:sSub>
                      <m:sSubPr>
                        <m:ctrlPr>
                          <a:rPr lang="it-IT" sz="1200" i="1">
                            <a:solidFill>
                              <a:srgbClr val="0E035D"/>
                            </a:solidFill>
                            <a:latin typeface="Cambria Math"/>
                          </a:rPr>
                        </m:ctrlPr>
                      </m:sSubPr>
                      <m:e>
                        <m:r>
                          <a:rPr lang="en-US" sz="1200" i="1">
                            <a:solidFill>
                              <a:srgbClr val="0E035D"/>
                            </a:solidFill>
                            <a:latin typeface="Cambria Math" panose="02040503050406030204" pitchFamily="18" charset="0"/>
                          </a:rPr>
                          <m:t> </m:t>
                        </m:r>
                        <m:r>
                          <a:rPr lang="en-US" sz="1200" i="1">
                            <a:solidFill>
                              <a:srgbClr val="0E035D"/>
                            </a:solidFill>
                            <a:latin typeface="Cambria Math" panose="02040503050406030204" pitchFamily="18" charset="0"/>
                          </a:rPr>
                          <m:t>𝑡</m:t>
                        </m:r>
                      </m:e>
                      <m:sub>
                        <m:r>
                          <a:rPr lang="en-US" sz="1200" i="1">
                            <a:solidFill>
                              <a:srgbClr val="0E035D"/>
                            </a:solidFill>
                            <a:latin typeface="Cambria Math" panose="02040503050406030204" pitchFamily="18" charset="0"/>
                          </a:rPr>
                          <m:t>𝑆</m:t>
                        </m:r>
                      </m:sub>
                    </m:sSub>
                  </m:oMath>
                </a14:m>
                <a:r>
                  <a:rPr lang="en-US" sz="1200" dirty="0">
                    <a:solidFill>
                      <a:srgbClr val="0E035D"/>
                    </a:solidFill>
                    <a:latin typeface="Arial" panose="020B0604020202020204" pitchFamily="34" charset="0"/>
                    <a:cs typeface="Arial" panose="020B0604020202020204" pitchFamily="34" charset="0"/>
                  </a:rPr>
                  <a:t> of the contribution of a given velocity to the spectrum with significant </a:t>
                </a:r>
                <a:r>
                  <a:rPr lang="en-US" sz="1200" dirty="0" smtClean="0">
                    <a:solidFill>
                      <a:srgbClr val="0E035D"/>
                    </a:solidFill>
                    <a:latin typeface="Arial" panose="020B0604020202020204" pitchFamily="34" charset="0"/>
                    <a:cs typeface="Arial" panose="020B0604020202020204" pitchFamily="34" charset="0"/>
                  </a:rPr>
                  <a:t>intensity</a:t>
                </a:r>
              </a:p>
              <a:p>
                <a:pPr algn="just">
                  <a:lnSpc>
                    <a:spcPct val="107000"/>
                  </a:lnSpc>
                  <a:spcAft>
                    <a:spcPts val="0"/>
                  </a:spcAft>
                </a:pPr>
                <a:r>
                  <a:rPr lang="en-US" sz="1200" dirty="0" smtClean="0">
                    <a:solidFill>
                      <a:srgbClr val="0E035D"/>
                    </a:solidFill>
                    <a:latin typeface="Arial" panose="020B0604020202020204" pitchFamily="34" charset="0"/>
                    <a:cs typeface="Arial" panose="020B0604020202020204" pitchFamily="34" charset="0"/>
                  </a:rPr>
                  <a:t>The blue area represents a typical choice of sub-domain in </a:t>
                </a:r>
                <a14:m>
                  <m:oMath xmlns:m="http://schemas.openxmlformats.org/officeDocument/2006/math">
                    <m:sSub>
                      <m:sSubPr>
                        <m:ctrlPr>
                          <a:rPr lang="it-IT" sz="1200" i="1">
                            <a:solidFill>
                              <a:srgbClr val="0E035D"/>
                            </a:solidFill>
                            <a:latin typeface="Cambria Math"/>
                          </a:rPr>
                        </m:ctrlPr>
                      </m:sSubPr>
                      <m:e>
                        <m:r>
                          <a:rPr lang="en-US" sz="1200" i="1">
                            <a:solidFill>
                              <a:srgbClr val="0E035D"/>
                            </a:solidFill>
                            <a:latin typeface="Cambria Math" panose="02040503050406030204" pitchFamily="18" charset="0"/>
                          </a:rPr>
                          <m:t>𝑡</m:t>
                        </m:r>
                      </m:e>
                      <m:sub>
                        <m:r>
                          <a:rPr lang="en-US" sz="1200" i="1">
                            <a:solidFill>
                              <a:srgbClr val="0E035D"/>
                            </a:solidFill>
                            <a:latin typeface="Cambria Math" panose="02040503050406030204" pitchFamily="18" charset="0"/>
                          </a:rPr>
                          <m:t>𝑆</m:t>
                        </m:r>
                      </m:sub>
                    </m:sSub>
                  </m:oMath>
                </a14:m>
                <a:r>
                  <a:rPr lang="en-US" sz="1200" dirty="0" smtClean="0">
                    <a:solidFill>
                      <a:srgbClr val="0E035D"/>
                    </a:solidFill>
                    <a:latin typeface="Arial" panose="020B0604020202020204" pitchFamily="34" charset="0"/>
                    <a:cs typeface="Arial" panose="020B0604020202020204" pitchFamily="34" charset="0"/>
                  </a:rPr>
                  <a:t> for which all detected data can be combined into a single measured correlation spectrum without loss of information. </a:t>
                </a:r>
                <a:endParaRPr lang="en-US" sz="1200" dirty="0" smtClean="0">
                  <a:solidFill>
                    <a:srgbClr val="0E035D"/>
                  </a:solidFill>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8" name="Rettangolo 7"/>
              <p:cNvSpPr>
                <a:spLocks noRot="1" noChangeAspect="1" noMove="1" noResize="1" noEditPoints="1" noAdjustHandles="1" noChangeArrowheads="1" noChangeShapeType="1" noTextEdit="1"/>
              </p:cNvSpPr>
              <p:nvPr/>
            </p:nvSpPr>
            <p:spPr>
              <a:xfrm>
                <a:off x="6283844" y="2188709"/>
                <a:ext cx="5687887" cy="2068515"/>
              </a:xfrm>
              <a:prstGeom prst="rect">
                <a:avLst/>
              </a:prstGeom>
              <a:blipFill rotWithShape="1">
                <a:blip r:embed="rId5"/>
                <a:stretch>
                  <a:fillRect b="-293"/>
                </a:stretch>
              </a:blipFill>
              <a:ln>
                <a:solidFill>
                  <a:srgbClr val="0E035D"/>
                </a:solidFill>
              </a:ln>
            </p:spPr>
            <p:txBody>
              <a:bodyPr/>
              <a:lstStyle/>
              <a:p>
                <a:r>
                  <a:rPr lang="sv-SE">
                    <a:noFill/>
                  </a:rPr>
                  <a:t> </a:t>
                </a:r>
              </a:p>
            </p:txBody>
          </p:sp>
        </mc:Fallback>
      </mc:AlternateContent>
    </p:spTree>
    <p:extLst>
      <p:ext uri="{BB962C8B-B14F-4D97-AF65-F5344CB8AC3E}">
        <p14:creationId xmlns:p14="http://schemas.microsoft.com/office/powerpoint/2010/main" val="2345219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32013" y="161100"/>
            <a:ext cx="11668836" cy="458780"/>
          </a:xfrm>
          <a:prstGeom prst="rect">
            <a:avLst/>
          </a:prstGeom>
        </p:spPr>
        <p:txBody>
          <a:bodyPr wrap="square">
            <a:spAutoFit/>
          </a:bodyPr>
          <a:lstStyle/>
          <a:p>
            <a:pPr algn="ctr">
              <a:lnSpc>
                <a:spcPct val="107000"/>
              </a:lnSpc>
              <a:spcAft>
                <a:spcPts val="0"/>
              </a:spcAft>
            </a:pPr>
            <a:r>
              <a:rPr lang="it-IT" sz="24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Experiment simulation</a:t>
            </a:r>
          </a:p>
        </p:txBody>
      </p:sp>
      <p:sp>
        <p:nvSpPr>
          <p:cNvPr id="4" name="Rettangolo 3"/>
          <p:cNvSpPr/>
          <p:nvPr/>
        </p:nvSpPr>
        <p:spPr>
          <a:xfrm>
            <a:off x="9229841" y="834367"/>
            <a:ext cx="2715905" cy="2068515"/>
          </a:xfrm>
          <a:prstGeom prst="rect">
            <a:avLst/>
          </a:prstGeom>
          <a:ln>
            <a:solidFill>
              <a:srgbClr val="0E035D"/>
            </a:solidFill>
          </a:ln>
        </p:spPr>
        <p:txBody>
          <a:bodyPr wrap="square">
            <a:spAutoFit/>
          </a:bodyPr>
          <a:lstStyle/>
          <a:p>
            <a:pPr algn="just">
              <a:lnSpc>
                <a:spcPct val="107000"/>
              </a:lnSpc>
              <a:spcAft>
                <a:spcPts val="0"/>
              </a:spcAft>
            </a:pP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Figure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shows the intensity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gain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in data collection rate (i.e. effective beam intensity) due to noise propagation when adding time channels in statistical chopper based correlation spectroscopy using the n = 255 units sequence. The line follows the approximate </a:t>
            </a:r>
            <a:r>
              <a:rPr lang="en-US" sz="1200"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phenomeno</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-logical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formula in the range of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the added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channel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numbers shown. </a:t>
            </a:r>
            <a:endPar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p:txBody>
      </p:sp>
      <p:pic>
        <p:nvPicPr>
          <p:cNvPr id="5" name="Picture 2"/>
          <p:cNvPicPr/>
          <p:nvPr/>
        </p:nvPicPr>
        <p:blipFill>
          <a:blip r:embed="rId2" cstate="print">
            <a:extLst>
              <a:ext uri="{28A0092B-C50C-407E-A947-70E740481C1C}">
                <a14:useLocalDpi xmlns:a14="http://schemas.microsoft.com/office/drawing/2010/main" val="0"/>
              </a:ext>
            </a:extLst>
          </a:blip>
          <a:stretch>
            <a:fillRect/>
          </a:stretch>
        </p:blipFill>
        <p:spPr>
          <a:xfrm>
            <a:off x="5738341" y="606233"/>
            <a:ext cx="3748807" cy="2722883"/>
          </a:xfrm>
          <a:prstGeom prst="rect">
            <a:avLst/>
          </a:prstGeom>
        </p:spPr>
      </p:pic>
      <p:sp>
        <p:nvSpPr>
          <p:cNvPr id="2" name="Rettangolo 1"/>
          <p:cNvSpPr/>
          <p:nvPr/>
        </p:nvSpPr>
        <p:spPr>
          <a:xfrm>
            <a:off x="73523" y="5578068"/>
            <a:ext cx="12044045" cy="1277786"/>
          </a:xfrm>
          <a:prstGeom prst="rect">
            <a:avLst/>
          </a:prstGeom>
        </p:spPr>
        <p:txBody>
          <a:bodyPr wrap="square">
            <a:spAutoFit/>
          </a:bodyPr>
          <a:lstStyle/>
          <a:p>
            <a:pPr algn="just">
              <a:lnSpc>
                <a:spcPct val="107000"/>
              </a:lnSpc>
              <a:spcAft>
                <a:spcPts val="0"/>
              </a:spcAft>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endPar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marL="176213" indent="-176213" algn="just">
              <a:lnSpc>
                <a:spcPct val="107000"/>
              </a:lnSpc>
              <a:buFont typeface="Arial" panose="020B0604020202020204" pitchFamily="34" charset="0"/>
              <a:buChar char="•"/>
            </a:pP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The broad peak is 80 % of the total integrated spectrum, its intensity gain in terms counting time needed for a given precision is a factor ~70 (the integrated intensity gain is a factor of 90), the larger sharp peak is 19 % of the integral, so the gain is a factor ~15 and for the small sharp peak with a weight of 0.8 % the gain is a factor of ~ 0.7.</a:t>
            </a:r>
            <a:endPar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p:txBody>
      </p:sp>
      <p:pic>
        <p:nvPicPr>
          <p:cNvPr id="6" name="Immagine 5" descr="fig1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2613" y="3224280"/>
            <a:ext cx="3828682" cy="2708649"/>
          </a:xfrm>
          <a:prstGeom prst="rect">
            <a:avLst/>
          </a:prstGeom>
          <a:noFill/>
          <a:extLst>
            <a:ext uri="{909E8E84-426E-40DD-AFC4-6F175D3DCCD1}">
              <a14:hiddenFill xmlns:a14="http://schemas.microsoft.com/office/drawing/2010/main">
                <a:solidFill>
                  <a:srgbClr val="FFFFFF"/>
                </a:solidFill>
              </a14:hiddenFill>
            </a:ext>
          </a:extLst>
        </p:spPr>
      </p:pic>
      <p:pic>
        <p:nvPicPr>
          <p:cNvPr id="7" name="Immagine 6" descr="fig2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58177" y="3370533"/>
            <a:ext cx="3489687" cy="2466651"/>
          </a:xfrm>
          <a:prstGeom prst="rect">
            <a:avLst/>
          </a:prstGeom>
          <a:noFill/>
          <a:extLst>
            <a:ext uri="{909E8E84-426E-40DD-AFC4-6F175D3DCCD1}">
              <a14:hiddenFill xmlns:a14="http://schemas.microsoft.com/office/drawing/2010/main">
                <a:solidFill>
                  <a:srgbClr val="FFFFFF"/>
                </a:solidFill>
              </a14:hiddenFill>
            </a:ext>
          </a:extLst>
        </p:spPr>
      </p:pic>
      <p:sp>
        <p:nvSpPr>
          <p:cNvPr id="8" name="Rettangolo 7"/>
          <p:cNvSpPr/>
          <p:nvPr/>
        </p:nvSpPr>
        <p:spPr>
          <a:xfrm>
            <a:off x="434563" y="3069040"/>
            <a:ext cx="5218051" cy="2661370"/>
          </a:xfrm>
          <a:prstGeom prst="rect">
            <a:avLst/>
          </a:prstGeom>
          <a:ln>
            <a:solidFill>
              <a:srgbClr val="0E035D"/>
            </a:solidFill>
          </a:ln>
        </p:spPr>
        <p:txBody>
          <a:bodyPr wrap="square">
            <a:spAutoFit/>
          </a:bodyPr>
          <a:lstStyle/>
          <a:p>
            <a:pPr algn="just">
              <a:lnSpc>
                <a:spcPct val="107000"/>
              </a:lnSpc>
              <a:spcAft>
                <a:spcPts val="0"/>
              </a:spcAft>
            </a:pP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The “Input” curve is shown with infinite resolution and with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the intensity of the neutrons detected at WFM </a:t>
            </a:r>
            <a:r>
              <a:rPr lang="en-US" sz="1200"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multichopper</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VESPA alternative at 400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 500 </a:t>
            </a:r>
            <a:r>
              <a:rPr lang="en-US" sz="1200"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meV</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and comparable high resolution.</a:t>
            </a:r>
          </a:p>
          <a:p>
            <a:pPr algn="just">
              <a:lnSpc>
                <a:spcPct val="107000"/>
              </a:lnSpc>
              <a:spcAft>
                <a:spcPts val="0"/>
              </a:spcAft>
            </a:pP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Blue curve: actually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observed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modulated spectrum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within the 5 </a:t>
            </a:r>
            <a:r>
              <a:rPr lang="en-US" sz="1200" dirty="0" err="1">
                <a:solidFill>
                  <a:srgbClr val="002060"/>
                </a:solidFill>
                <a:latin typeface="Arial" panose="020B0604020202020204" pitchFamily="34" charset="0"/>
                <a:ea typeface="Calibri" panose="020F0502020204030204" pitchFamily="34" charset="0"/>
                <a:cs typeface="Times New Roman" panose="02020603050405020304" pitchFamily="18" charset="0"/>
              </a:rPr>
              <a:t>ms</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 period of the chopper rotation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(starting at ~ 4 </a:t>
            </a:r>
            <a:r>
              <a:rPr lang="en-US" sz="1200"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ms</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after the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source pulse) </a:t>
            </a:r>
            <a:endPar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Red curve: raw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output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for the direct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TOF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spectrum from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correlation calculations made on the blue curve in the data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reconstruction processing.</a:t>
            </a:r>
          </a:p>
          <a:p>
            <a:pPr algn="just">
              <a:lnSpc>
                <a:spcPct val="107000"/>
              </a:lnSpc>
              <a:spcAft>
                <a:spcPts val="0"/>
              </a:spcAft>
            </a:pPr>
            <a:endPar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The independently collected data are the points of the modulated spectrum (blue) and the points in the reconstructed direct spectrum (red) are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statistically not independent combinations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of the measured points with different coefficients. </a:t>
            </a:r>
            <a:r>
              <a:rPr lang="en-US" sz="1200" b="1"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This can be made </a:t>
            </a:r>
            <a:r>
              <a:rPr lang="en-US" sz="1200" b="1" dirty="0" smtClean="0">
                <a:solidFill>
                  <a:srgbClr val="FF0000"/>
                </a:solidFill>
                <a:latin typeface="Arial" panose="020B0604020202020204" pitchFamily="34" charset="0"/>
                <a:ea typeface="Calibri" panose="020F0502020204030204" pitchFamily="34" charset="0"/>
                <a:cs typeface="Times New Roman" panose="02020603050405020304" pitchFamily="18" charset="0"/>
              </a:rPr>
              <a:t>unique</a:t>
            </a:r>
            <a:r>
              <a:rPr lang="en-US" sz="1200" b="1"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use of for freely trading resolution for intensity in the post-experiment al data analysis.</a:t>
            </a:r>
          </a:p>
        </p:txBody>
      </p:sp>
      <p:sp>
        <p:nvSpPr>
          <p:cNvPr id="9" name="Rettangolo 8"/>
          <p:cNvSpPr/>
          <p:nvPr/>
        </p:nvSpPr>
        <p:spPr>
          <a:xfrm>
            <a:off x="86221" y="515104"/>
            <a:ext cx="5566392" cy="2463238"/>
          </a:xfrm>
          <a:prstGeom prst="rect">
            <a:avLst/>
          </a:prstGeom>
        </p:spPr>
        <p:txBody>
          <a:bodyPr wrap="square">
            <a:spAutoFit/>
          </a:bodyPr>
          <a:lstStyle/>
          <a:p>
            <a:pPr marL="176213" indent="-176213" algn="ctr">
              <a:lnSpc>
                <a:spcPct val="107000"/>
              </a:lnSpc>
              <a:spcAft>
                <a:spcPts val="0"/>
              </a:spcAft>
            </a:pPr>
            <a:r>
              <a:rPr lang="it-IT" dirty="0">
                <a:solidFill>
                  <a:srgbClr val="002060"/>
                </a:solidFill>
                <a:latin typeface="Arial" panose="020B0604020202020204" pitchFamily="34" charset="0"/>
                <a:ea typeface="Calibri" panose="020F0502020204030204" pitchFamily="34" charset="0"/>
                <a:cs typeface="Times New Roman" panose="02020603050405020304" pitchFamily="18" charset="0"/>
              </a:rPr>
              <a:t> </a:t>
            </a:r>
            <a:endParaRPr lang="it-IT"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176213" indent="-176213" algn="just">
              <a:lnSpc>
                <a:spcPct val="107000"/>
              </a:lnSpc>
              <a:spcAft>
                <a:spcPts val="0"/>
              </a:spcAft>
              <a:buFont typeface="Arial" panose="020B0604020202020204" pitchFamily="34" charset="0"/>
              <a:buChar char="•"/>
            </a:pP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The effective intensity gain considering the statistical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counting error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(assuming zero external, unmodulated background) will be different for different structures in the spectrum and can be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roughly estimated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as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average intensity gain]*[integrated intensity of structure]/[integrated intensity of all structures collected at once].</a:t>
            </a:r>
          </a:p>
        </p:txBody>
      </p:sp>
      <p:cxnSp>
        <p:nvCxnSpPr>
          <p:cNvPr id="10" name="Straight Arrow Connector 9"/>
          <p:cNvCxnSpPr/>
          <p:nvPr/>
        </p:nvCxnSpPr>
        <p:spPr>
          <a:xfrm>
            <a:off x="5652612" y="3838353"/>
            <a:ext cx="413819" cy="148856"/>
          </a:xfrm>
          <a:prstGeom prst="straightConnector1">
            <a:avLst/>
          </a:prstGeom>
          <a:ln w="95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5042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4717" y="188396"/>
            <a:ext cx="11778017" cy="487506"/>
          </a:xfrm>
          <a:prstGeom prst="rect">
            <a:avLst/>
          </a:prstGeom>
        </p:spPr>
        <p:txBody>
          <a:bodyPr wrap="square">
            <a:spAutoFit/>
          </a:bodyPr>
          <a:lstStyle/>
          <a:p>
            <a:pPr algn="ctr">
              <a:lnSpc>
                <a:spcPct val="107000"/>
              </a:lnSpc>
              <a:spcAft>
                <a:spcPts val="0"/>
              </a:spcAft>
            </a:pPr>
            <a:r>
              <a:rPr lang="it-IT" sz="24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E</a:t>
            </a:r>
            <a:r>
              <a:rPr lang="it-IT" sz="2400" b="1" dirty="0" smtClean="0">
                <a:solidFill>
                  <a:srgbClr val="0E035D"/>
                </a:solidFill>
                <a:latin typeface="Arial" panose="020B0604020202020204" pitchFamily="34" charset="0"/>
                <a:ea typeface="Times New Roman" panose="02020603050405020304" pitchFamily="18" charset="0"/>
                <a:cs typeface="Times New Roman" panose="02020603050405020304" pitchFamily="18" charset="0"/>
              </a:rPr>
              <a:t>xperime</a:t>
            </a:r>
            <a:r>
              <a:rPr lang="it-IT" sz="24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nt </a:t>
            </a:r>
            <a:r>
              <a:rPr lang="it-IT" sz="2400" b="1" dirty="0" err="1">
                <a:solidFill>
                  <a:srgbClr val="002060"/>
                </a:solidFill>
                <a:latin typeface="Arial" panose="020B0604020202020204" pitchFamily="34" charset="0"/>
                <a:ea typeface="Times New Roman" panose="02020603050405020304" pitchFamily="18" charset="0"/>
                <a:cs typeface="Times New Roman" panose="02020603050405020304" pitchFamily="18" charset="0"/>
              </a:rPr>
              <a:t>simulations</a:t>
            </a:r>
            <a:r>
              <a:rPr lang="it-IT" sz="24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rPr>
              <a:t> </a:t>
            </a:r>
            <a:endParaRPr lang="it-IT" sz="20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 name="Rectangle 3"/>
          <p:cNvSpPr>
            <a:spLocks noChangeArrowheads="1"/>
          </p:cNvSpPr>
          <p:nvPr/>
        </p:nvSpPr>
        <p:spPr bwMode="auto">
          <a:xfrm>
            <a:off x="6849981" y="147919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9" name="Picture 3" descr="corr spectr low res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3859" y="420630"/>
            <a:ext cx="4952404" cy="3506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ttangolo 1"/>
          <p:cNvSpPr/>
          <p:nvPr/>
        </p:nvSpPr>
        <p:spPr>
          <a:xfrm>
            <a:off x="161176" y="692519"/>
            <a:ext cx="4802711" cy="3055965"/>
          </a:xfrm>
          <a:prstGeom prst="rect">
            <a:avLst/>
          </a:prstGeom>
        </p:spPr>
        <p:txBody>
          <a:bodyPr wrap="square">
            <a:spAutoFit/>
          </a:bodyPr>
          <a:lstStyle/>
          <a:p>
            <a:pPr marL="174625" indent="-174625" algn="just">
              <a:lnSpc>
                <a:spcPct val="107000"/>
              </a:lnSpc>
              <a:spcAft>
                <a:spcPts val="0"/>
              </a:spcAft>
              <a:buFont typeface="Arial" panose="020B0604020202020204" pitchFamily="34" charset="0"/>
              <a:buChar char="•"/>
            </a:pP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Another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way to increase intensity at the expense of resolution is to change the widths of the beam window at the chopper without changing the chopper disc or speed. The chopper transmission in time average itself is 50% independently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of slit </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width and </a:t>
            </a:r>
            <a:r>
              <a:rPr lang="en-US"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chopper speed</a:t>
            </a:r>
            <a:r>
              <a:rPr lang="en-US" dirty="0">
                <a:solidFill>
                  <a:srgbClr val="002060"/>
                </a:solidFill>
                <a:latin typeface="Arial" panose="020B0604020202020204" pitchFamily="34" charset="0"/>
                <a:ea typeface="Calibri" panose="020F0502020204030204" pitchFamily="34" charset="0"/>
                <a:cs typeface="Times New Roman" panose="02020603050405020304" pitchFamily="18" charset="0"/>
              </a:rPr>
              <a:t>, but the intensity depends, as in the conventional case, on the area of the beam window at the chopper.</a:t>
            </a:r>
          </a:p>
        </p:txBody>
      </p:sp>
      <p:sp>
        <p:nvSpPr>
          <p:cNvPr id="10" name="Rettangolo 9"/>
          <p:cNvSpPr/>
          <p:nvPr/>
        </p:nvSpPr>
        <p:spPr>
          <a:xfrm>
            <a:off x="9231084" y="1118655"/>
            <a:ext cx="2744280" cy="2266133"/>
          </a:xfrm>
          <a:prstGeom prst="rect">
            <a:avLst/>
          </a:prstGeom>
          <a:ln>
            <a:solidFill>
              <a:srgbClr val="0E035D"/>
            </a:solidFill>
          </a:ln>
        </p:spPr>
        <p:txBody>
          <a:bodyPr wrap="square">
            <a:spAutoFit/>
          </a:bodyPr>
          <a:lstStyle/>
          <a:p>
            <a:pPr algn="just">
              <a:lnSpc>
                <a:spcPct val="107000"/>
              </a:lnSpc>
              <a:spcAft>
                <a:spcPts val="0"/>
              </a:spcAft>
            </a:pP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Figure shows the intensity gain options. </a:t>
            </a:r>
            <a:endPar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200" i="1"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Wide slit: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extension of the beam area from 1x6 cm</a:t>
            </a:r>
            <a:r>
              <a:rPr lang="en-US" sz="1200" baseline="300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2</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to 3x6 cm</a:t>
            </a:r>
            <a:r>
              <a:rPr lang="en-US" sz="1200" baseline="300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2</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the</a:t>
            </a:r>
          </a:p>
          <a:p>
            <a:pPr algn="just">
              <a:lnSpc>
                <a:spcPct val="107000"/>
              </a:lnSpc>
              <a:spcAft>
                <a:spcPts val="0"/>
              </a:spcAft>
            </a:pPr>
            <a:r>
              <a:rPr lang="en-US" sz="1200" i="1"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Same, lower resolution: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intensity gains that can be obtained by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data processing </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after the experiment, depending on the needs of different features in the spectrum. </a:t>
            </a:r>
            <a:r>
              <a:rPr lang="en-US" sz="1200" dirty="0">
                <a:solidFill>
                  <a:srgbClr val="002060"/>
                </a:solidFill>
                <a:latin typeface="Arial" panose="020B0604020202020204" pitchFamily="34" charset="0"/>
                <a:ea typeface="Calibri" panose="020F0502020204030204" pitchFamily="34" charset="0"/>
                <a:cs typeface="Times New Roman" panose="02020603050405020304" pitchFamily="18" charset="0"/>
              </a:rPr>
              <a:t>T</a:t>
            </a:r>
            <a:r>
              <a:rPr lang="en-US" sz="12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he curves with dots have been obtained by adding 2 neighboring TOF channels</a:t>
            </a:r>
            <a:endParaRPr lang="it-IT" sz="1200"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p:txBody>
      </p:sp>
      <p:sp>
        <p:nvSpPr>
          <p:cNvPr id="7" name="Rettangolo 6"/>
          <p:cNvSpPr/>
          <p:nvPr/>
        </p:nvSpPr>
        <p:spPr>
          <a:xfrm>
            <a:off x="101600" y="3786513"/>
            <a:ext cx="11881133" cy="2858731"/>
          </a:xfrm>
          <a:prstGeom prst="rect">
            <a:avLst/>
          </a:prstGeom>
        </p:spPr>
        <p:txBody>
          <a:bodyPr wrap="square">
            <a:spAutoFit/>
          </a:bodyPr>
          <a:lstStyle/>
          <a:p>
            <a:pPr marL="176213" indent="-176213" algn="just">
              <a:lnSpc>
                <a:spcPct val="107000"/>
              </a:lnSpc>
              <a:spcAft>
                <a:spcPts val="0"/>
              </a:spcAft>
              <a:buFont typeface="Arial" panose="020B0604020202020204" pitchFamily="34" charset="0"/>
              <a:buChar char="•"/>
            </a:pPr>
            <a:r>
              <a:rPr lang="en-US" sz="1600" b="1" dirty="0" smtClean="0">
                <a:solidFill>
                  <a:srgbClr val="FF0000"/>
                </a:solidFill>
                <a:latin typeface="Arial" panose="020B0604020202020204" pitchFamily="34" charset="0"/>
                <a:ea typeface="Calibri" panose="020F0502020204030204" pitchFamily="34" charset="0"/>
                <a:cs typeface="Times New Roman" panose="02020603050405020304" pitchFamily="18" charset="0"/>
              </a:rPr>
              <a:t>New opportunities at higher energies: </a:t>
            </a:r>
            <a:r>
              <a:rPr lang="en-US" sz="16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with </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a CORELLI type chopper </a:t>
            </a:r>
            <a:r>
              <a:rPr lang="en-US" sz="16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operating </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at a more conservative speed of 15000 RPM we could achieve 0.65 % energy resolution at E</a:t>
            </a:r>
            <a:r>
              <a:rPr lang="en-US" sz="1600" baseline="-25000" dirty="0">
                <a:solidFill>
                  <a:srgbClr val="002060"/>
                </a:solidFill>
                <a:latin typeface="Arial" panose="020B0604020202020204" pitchFamily="34" charset="0"/>
                <a:ea typeface="Calibri" panose="020F0502020204030204" pitchFamily="34" charset="0"/>
                <a:cs typeface="Times New Roman" panose="02020603050405020304" pitchFamily="18" charset="0"/>
              </a:rPr>
              <a:t>0</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 = 500 </a:t>
            </a:r>
            <a:r>
              <a:rPr lang="en-US" sz="1600" dirty="0" err="1" smtClean="0">
                <a:solidFill>
                  <a:srgbClr val="002060"/>
                </a:solidFill>
                <a:latin typeface="Arial" panose="020B0604020202020204" pitchFamily="34" charset="0"/>
                <a:ea typeface="Calibri" panose="020F0502020204030204" pitchFamily="34" charset="0"/>
                <a:cs typeface="Times New Roman" panose="02020603050405020304" pitchFamily="18" charset="0"/>
              </a:rPr>
              <a:t>meV</a:t>
            </a:r>
            <a:r>
              <a:rPr lang="en-US" sz="16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 The </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higher intensity and resolution capability </a:t>
            </a:r>
            <a:r>
              <a:rPr lang="en-US" sz="16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of </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the statistical chopper will also allow VESPA to extend its operational range above 1 eV. The energy resolution capability will be </a:t>
            </a:r>
            <a:r>
              <a:rPr lang="en-US" sz="16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1 % </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at E</a:t>
            </a:r>
            <a:r>
              <a:rPr lang="en-US" sz="1600" baseline="-25000" dirty="0">
                <a:solidFill>
                  <a:srgbClr val="002060"/>
                </a:solidFill>
                <a:latin typeface="Arial" panose="020B0604020202020204" pitchFamily="34" charset="0"/>
                <a:ea typeface="Calibri" panose="020F0502020204030204" pitchFamily="34" charset="0"/>
                <a:cs typeface="Times New Roman" panose="02020603050405020304" pitchFamily="18" charset="0"/>
              </a:rPr>
              <a:t>0 </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 1.2 eV at 15000 RPM (and 1 cm beam window width). </a:t>
            </a:r>
            <a:r>
              <a:rPr lang="en-US" sz="16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More </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importantly, the correlation method allows disc chopper spectroscopy to work with </a:t>
            </a:r>
            <a:r>
              <a:rPr lang="en-US" sz="16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poorly </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absorbing chopper discs. With 50 % of the beam transmitted and the statistical noise being determined </a:t>
            </a:r>
            <a:r>
              <a:rPr lang="en-US" sz="16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by </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the total scattering intensity, even with 10% transparent discs (readily achievable with common </a:t>
            </a:r>
            <a:r>
              <a:rPr lang="en-US" sz="1600" baseline="30000" dirty="0">
                <a:solidFill>
                  <a:srgbClr val="002060"/>
                </a:solidFill>
                <a:latin typeface="Arial" panose="020B0604020202020204" pitchFamily="34" charset="0"/>
                <a:ea typeface="Calibri" panose="020F0502020204030204" pitchFamily="34" charset="0"/>
                <a:cs typeface="Times New Roman" panose="02020603050405020304" pitchFamily="18" charset="0"/>
              </a:rPr>
              <a:t>10</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B loading for E</a:t>
            </a:r>
            <a:r>
              <a:rPr lang="en-US" sz="1600" baseline="-25000" dirty="0">
                <a:solidFill>
                  <a:srgbClr val="002060"/>
                </a:solidFill>
                <a:latin typeface="Arial" panose="020B0604020202020204" pitchFamily="34" charset="0"/>
                <a:ea typeface="Calibri" panose="020F0502020204030204" pitchFamily="34" charset="0"/>
                <a:cs typeface="Times New Roman" panose="02020603050405020304" pitchFamily="18" charset="0"/>
              </a:rPr>
              <a:t>0</a:t>
            </a:r>
            <a:r>
              <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rPr>
              <a:t> &lt; 3 eV) the contribution of this unmodulated background to the data collection noise would be essentially negligible</a:t>
            </a:r>
            <a:r>
              <a:rPr lang="en-US" sz="16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a:t>
            </a:r>
          </a:p>
          <a:p>
            <a:pPr algn="just">
              <a:lnSpc>
                <a:spcPct val="107000"/>
              </a:lnSpc>
              <a:spcAft>
                <a:spcPts val="0"/>
              </a:spcAft>
            </a:pPr>
            <a:endParaRPr lang="en-US" sz="800"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marL="176213" indent="-176213" algn="just">
              <a:lnSpc>
                <a:spcPct val="107000"/>
              </a:lnSpc>
              <a:spcAft>
                <a:spcPts val="0"/>
              </a:spcAft>
              <a:buFont typeface="Arial" panose="020B0604020202020204" pitchFamily="34" charset="0"/>
              <a:buChar char="•"/>
            </a:pPr>
            <a:r>
              <a:rPr lang="en-US" sz="1600" b="1" dirty="0" smtClean="0">
                <a:solidFill>
                  <a:srgbClr val="FF0000"/>
                </a:solidFill>
                <a:latin typeface="Arial" panose="020B0604020202020204" pitchFamily="34" charset="0"/>
                <a:ea typeface="Calibri" panose="020F0502020204030204" pitchFamily="34" charset="0"/>
                <a:cs typeface="Times New Roman" panose="02020603050405020304" pitchFamily="18" charset="0"/>
              </a:rPr>
              <a:t>Order(s) of magnitude enhanced opportunities for studying small samples</a:t>
            </a:r>
            <a:r>
              <a:rPr lang="en-US" sz="1600" dirty="0" smtClean="0">
                <a:solidFill>
                  <a:srgbClr val="FF0000"/>
                </a:solidFill>
                <a:latin typeface="Arial" panose="020B0604020202020204" pitchFamily="34" charset="0"/>
                <a:ea typeface="Calibri" panose="020F0502020204030204" pitchFamily="34" charset="0"/>
                <a:cs typeface="Times New Roman" panose="02020603050405020304" pitchFamily="18" charset="0"/>
              </a:rPr>
              <a:t>: </a:t>
            </a:r>
            <a:r>
              <a:rPr lang="en-US" sz="1600" dirty="0" smtClean="0">
                <a:solidFill>
                  <a:srgbClr val="0E035D"/>
                </a:solidFill>
                <a:latin typeface="Arial" panose="020B0604020202020204" pitchFamily="34" charset="0"/>
                <a:ea typeface="Calibri" panose="020F0502020204030204" pitchFamily="34" charset="0"/>
                <a:cs typeface="Times New Roman" panose="02020603050405020304" pitchFamily="18" charset="0"/>
              </a:rPr>
              <a:t>cf. </a:t>
            </a:r>
            <a:r>
              <a:rPr lang="en-US" sz="1600" smtClean="0">
                <a:solidFill>
                  <a:srgbClr val="0E035D"/>
                </a:solidFill>
                <a:latin typeface="Arial" panose="020B0604020202020204" pitchFamily="34" charset="0"/>
                <a:ea typeface="Calibri" panose="020F0502020204030204" pitchFamily="34" charset="0"/>
                <a:cs typeface="Times New Roman" panose="02020603050405020304" pitchFamily="18" charset="0"/>
              </a:rPr>
              <a:t>key </a:t>
            </a:r>
            <a:r>
              <a:rPr lang="en-US" sz="1600" dirty="0" smtClean="0">
                <a:solidFill>
                  <a:srgbClr val="0E035D"/>
                </a:solidFill>
                <a:latin typeface="Arial" panose="020B0604020202020204" pitchFamily="34" charset="0"/>
                <a:ea typeface="Calibri" panose="020F0502020204030204" pitchFamily="34" charset="0"/>
                <a:cs typeface="Times New Roman" panose="02020603050405020304" pitchFamily="18" charset="0"/>
              </a:rPr>
              <a:t>strengths of correlation spectroscopy :</a:t>
            </a:r>
          </a:p>
          <a:p>
            <a:pPr algn="just">
              <a:lnSpc>
                <a:spcPct val="107000"/>
              </a:lnSpc>
              <a:spcAft>
                <a:spcPts val="0"/>
              </a:spcAft>
            </a:pPr>
            <a:r>
              <a:rPr lang="en-US" sz="1600" dirty="0" smtClean="0">
                <a:solidFill>
                  <a:srgbClr val="0E035D"/>
                </a:solidFill>
                <a:latin typeface="Arial" panose="020B0604020202020204" pitchFamily="34" charset="0"/>
                <a:ea typeface="Calibri" panose="020F0502020204030204" pitchFamily="34" charset="0"/>
                <a:cs typeface="Times New Roman" panose="02020603050405020304" pitchFamily="18" charset="0"/>
              </a:rPr>
              <a:t>   a) The full intensity gain applies to the relatively stronger structures of the sample spectrum!</a:t>
            </a:r>
          </a:p>
          <a:p>
            <a:pPr algn="just">
              <a:lnSpc>
                <a:spcPct val="107000"/>
              </a:lnSpc>
              <a:spcAft>
                <a:spcPts val="0"/>
              </a:spcAft>
            </a:pPr>
            <a:r>
              <a:rPr lang="en-US" sz="1600" dirty="0">
                <a:solidFill>
                  <a:srgbClr val="0E035D"/>
                </a:solidFill>
                <a:latin typeface="Arial" panose="020B0604020202020204" pitchFamily="34" charset="0"/>
                <a:ea typeface="Calibri" panose="020F0502020204030204" pitchFamily="34" charset="0"/>
                <a:cs typeface="Times New Roman" panose="02020603050405020304" pitchFamily="18" charset="0"/>
              </a:rPr>
              <a:t> </a:t>
            </a:r>
            <a:r>
              <a:rPr lang="en-US" sz="1600" dirty="0" smtClean="0">
                <a:solidFill>
                  <a:srgbClr val="0E035D"/>
                </a:solidFill>
                <a:latin typeface="Arial" panose="020B0604020202020204" pitchFamily="34" charset="0"/>
                <a:ea typeface="Calibri" panose="020F0502020204030204" pitchFamily="34" charset="0"/>
                <a:cs typeface="Times New Roman" panose="02020603050405020304" pitchFamily="18" charset="0"/>
              </a:rPr>
              <a:t>  b) The full intensity gain benefits the signal to noise ratio with respect of the general background noise! </a:t>
            </a:r>
            <a:endParaRPr lang="en-US" sz="1600"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5173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4717" y="188396"/>
            <a:ext cx="11778017" cy="816827"/>
          </a:xfrm>
          <a:prstGeom prst="rect">
            <a:avLst/>
          </a:prstGeom>
        </p:spPr>
        <p:txBody>
          <a:bodyPr wrap="square">
            <a:spAutoFit/>
          </a:bodyPr>
          <a:lstStyle/>
          <a:p>
            <a:pPr algn="ctr">
              <a:lnSpc>
                <a:spcPct val="107000"/>
              </a:lnSpc>
              <a:spcAft>
                <a:spcPts val="0"/>
              </a:spcAft>
            </a:pPr>
            <a:r>
              <a:rPr lang="it-IT" sz="2400" b="1" dirty="0" smtClean="0">
                <a:solidFill>
                  <a:srgbClr val="002060"/>
                </a:solidFill>
                <a:latin typeface="Arial" panose="020B0604020202020204" pitchFamily="34" charset="0"/>
                <a:ea typeface="Times New Roman" panose="02020603050405020304" pitchFamily="18" charset="0"/>
                <a:cs typeface="Times New Roman" panose="02020603050405020304" pitchFamily="18" charset="0"/>
              </a:rPr>
              <a:t>Advantages of using statistical chopper in the VESPA configuration</a:t>
            </a:r>
          </a:p>
          <a:p>
            <a:pPr marL="176213" indent="-176213" algn="ctr">
              <a:lnSpc>
                <a:spcPct val="107000"/>
              </a:lnSpc>
              <a:spcAft>
                <a:spcPts val="0"/>
              </a:spcAft>
            </a:pPr>
            <a:r>
              <a:rPr lang="it-IT" sz="2000" dirty="0" smtClean="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 </a:t>
            </a:r>
            <a:endParaRPr lang="it-IT" sz="20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3"/>
          <p:cNvSpPr>
            <a:spLocks noChangeArrowheads="1"/>
          </p:cNvSpPr>
          <p:nvPr/>
        </p:nvSpPr>
        <p:spPr bwMode="auto">
          <a:xfrm>
            <a:off x="6849981" y="1479199"/>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 name="Rettangolo 1"/>
          <p:cNvSpPr/>
          <p:nvPr/>
        </p:nvSpPr>
        <p:spPr>
          <a:xfrm>
            <a:off x="534324" y="1155189"/>
            <a:ext cx="9481545" cy="4834400"/>
          </a:xfrm>
          <a:prstGeom prst="rect">
            <a:avLst/>
          </a:prstGeom>
        </p:spPr>
        <p:txBody>
          <a:bodyPr wrap="square">
            <a:spAutoFit/>
          </a:bodyPr>
          <a:lstStyle/>
          <a:p>
            <a:pPr marL="174625" indent="-168275" algn="just">
              <a:lnSpc>
                <a:spcPct val="107000"/>
              </a:lnSpc>
              <a:spcAft>
                <a:spcPts val="0"/>
              </a:spcAft>
              <a:buFont typeface="Arial" panose="020B0604020202020204" pitchFamily="34" charset="0"/>
              <a:buChar char="•"/>
            </a:pPr>
            <a:r>
              <a:rPr lang="en-US" sz="24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Higher intensity and resolution in the “fingerprint zone”: same science more efficiently</a:t>
            </a:r>
          </a:p>
          <a:p>
            <a:pPr marL="174625" indent="-168275" algn="just">
              <a:lnSpc>
                <a:spcPct val="107000"/>
              </a:lnSpc>
              <a:spcAft>
                <a:spcPts val="0"/>
              </a:spcAft>
            </a:pPr>
            <a:endParaRPr lang="en-US" sz="24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marL="174625" indent="-168275" algn="just">
              <a:lnSpc>
                <a:spcPct val="107000"/>
              </a:lnSpc>
              <a:buFont typeface="Arial" panose="020B0604020202020204" pitchFamily="34" charset="0"/>
              <a:buChar char="•"/>
            </a:pPr>
            <a:r>
              <a:rPr lang="en-US" sz="24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Trading resolution vs. intensity after the experiment(!)</a:t>
            </a:r>
          </a:p>
          <a:p>
            <a:pPr marL="174625" indent="-168275" algn="just">
              <a:lnSpc>
                <a:spcPct val="107000"/>
              </a:lnSpc>
              <a:buFont typeface="Arial" panose="020B0604020202020204" pitchFamily="34" charset="0"/>
              <a:buChar char="•"/>
            </a:pPr>
            <a:endParaRPr lang="en-US" sz="2400"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marL="174625" indent="-168275" algn="just">
              <a:lnSpc>
                <a:spcPct val="107000"/>
              </a:lnSpc>
              <a:buFont typeface="Arial" panose="020B0604020202020204" pitchFamily="34" charset="0"/>
              <a:buChar char="•"/>
            </a:pPr>
            <a:r>
              <a:rPr lang="en-US" sz="24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Lower sensitivity on background: small samples</a:t>
            </a:r>
          </a:p>
          <a:p>
            <a:pPr marL="174625" indent="-168275" algn="just">
              <a:lnSpc>
                <a:spcPct val="107000"/>
              </a:lnSpc>
              <a:buFont typeface="Arial" panose="020B0604020202020204" pitchFamily="34" charset="0"/>
              <a:buChar char="•"/>
            </a:pPr>
            <a:endParaRPr lang="en-US" sz="2400"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marL="174625" indent="-168275" algn="just">
              <a:lnSpc>
                <a:spcPct val="107000"/>
              </a:lnSpc>
              <a:buFont typeface="Arial" panose="020B0604020202020204" pitchFamily="34" charset="0"/>
              <a:buChar char="•"/>
            </a:pPr>
            <a:r>
              <a:rPr lang="en-US" sz="24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Simpler design, substantial savings (to use for other options)</a:t>
            </a:r>
          </a:p>
          <a:p>
            <a:pPr marL="174625" indent="-168275" algn="just">
              <a:lnSpc>
                <a:spcPct val="107000"/>
              </a:lnSpc>
              <a:buFont typeface="Arial" panose="020B0604020202020204" pitchFamily="34" charset="0"/>
              <a:buChar char="•"/>
            </a:pPr>
            <a:endParaRPr lang="en-US" sz="2400"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marL="174625" indent="-168275" algn="just">
              <a:lnSpc>
                <a:spcPct val="107000"/>
              </a:lnSpc>
              <a:buFont typeface="Arial" panose="020B0604020202020204" pitchFamily="34" charset="0"/>
              <a:buChar char="•"/>
            </a:pPr>
            <a:r>
              <a:rPr lang="en-US" sz="2400" dirty="0" smtClean="0">
                <a:solidFill>
                  <a:srgbClr val="002060"/>
                </a:solidFill>
                <a:latin typeface="Arial" panose="020B0604020202020204" pitchFamily="34" charset="0"/>
                <a:ea typeface="Calibri" panose="020F0502020204030204" pitchFamily="34" charset="0"/>
                <a:cs typeface="Times New Roman" panose="02020603050405020304" pitchFamily="18" charset="0"/>
              </a:rPr>
              <a:t>Extends well accessible energy range to ~2 eV</a:t>
            </a:r>
          </a:p>
          <a:p>
            <a:pPr marL="174625" indent="-168275" algn="just">
              <a:lnSpc>
                <a:spcPct val="107000"/>
              </a:lnSpc>
              <a:buFont typeface="Arial" panose="020B0604020202020204" pitchFamily="34" charset="0"/>
              <a:buChar char="•"/>
            </a:pPr>
            <a:endParaRPr lang="en-US" sz="2400"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a:p>
            <a:pPr marL="174625" indent="-168275" algn="just">
              <a:lnSpc>
                <a:spcPct val="107000"/>
              </a:lnSpc>
              <a:buFont typeface="Arial" panose="020B0604020202020204" pitchFamily="34" charset="0"/>
              <a:buChar char="•"/>
            </a:pPr>
            <a:endParaRPr lang="it-IT" sz="2400" dirty="0">
              <a:solidFill>
                <a:srgbClr val="002060"/>
              </a:solidFill>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6674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1172</TotalTime>
  <Words>958</Words>
  <Application>Microsoft Office PowerPoint</Application>
  <PresentationFormat>Custom</PresentationFormat>
  <Paragraphs>76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Tema di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user</dc:creator>
  <cp:lastModifiedBy>Ferenc Mezei</cp:lastModifiedBy>
  <cp:revision>81</cp:revision>
  <dcterms:created xsi:type="dcterms:W3CDTF">2016-09-07T11:52:15Z</dcterms:created>
  <dcterms:modified xsi:type="dcterms:W3CDTF">2016-10-27T23:53:26Z</dcterms:modified>
</cp:coreProperties>
</file>