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1" r:id="rId3"/>
    <p:sldMasterId id="2147483750" r:id="rId4"/>
    <p:sldMasterId id="2147483814" r:id="rId5"/>
    <p:sldMasterId id="2147483830" r:id="rId6"/>
  </p:sldMasterIdLst>
  <p:notesMasterIdLst>
    <p:notesMasterId r:id="rId19"/>
  </p:notesMasterIdLst>
  <p:sldIdLst>
    <p:sldId id="389" r:id="rId7"/>
    <p:sldId id="257" r:id="rId8"/>
    <p:sldId id="284" r:id="rId9"/>
    <p:sldId id="391" r:id="rId10"/>
    <p:sldId id="397" r:id="rId11"/>
    <p:sldId id="393" r:id="rId12"/>
    <p:sldId id="396" r:id="rId13"/>
    <p:sldId id="395" r:id="rId14"/>
    <p:sldId id="357" r:id="rId15"/>
    <p:sldId id="387" r:id="rId16"/>
    <p:sldId id="394" r:id="rId17"/>
    <p:sldId id="398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11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229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34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45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573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68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801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917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257"/>
            <p14:sldId id="284"/>
            <p14:sldId id="391"/>
            <p14:sldId id="397"/>
            <p14:sldId id="393"/>
            <p14:sldId id="396"/>
            <p14:sldId id="395"/>
            <p14:sldId id="357"/>
            <p14:sldId id="387"/>
            <p14:sldId id="394"/>
            <p14:sldId id="3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50" autoAdjust="0"/>
    <p:restoredTop sz="97382" autoAdjust="0"/>
  </p:normalViewPr>
  <p:slideViewPr>
    <p:cSldViewPr snapToGrid="0" snapToObjects="1">
      <p:cViewPr varScale="1">
        <p:scale>
          <a:sx n="96" d="100"/>
          <a:sy n="96" d="100"/>
        </p:scale>
        <p:origin x="-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NSS key milestone is to start user program with 8 instruments in August 2023.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achieve that we plan to start hot commissioning of first instrument in Jan 2021.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currently evaluating which instruments should be among the first 8.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bunker will be in place, and demonstration of beam on target (BOT) will take place before 2021.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&lt;mouse click&gt; Currently BOT is planned for June 2019, but ESS revising schedule dates for Target and NSS access to the worksite.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dates are likely to move into 2019 and BOT is likely to move to early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-2" y="-4"/>
            <a:ext cx="9144004" cy="1434361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45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0"/>
            <a:ext cx="1359831" cy="72751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-326074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279407"/>
            <a:ext cx="2133600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3007" y="7073742"/>
            <a:ext cx="38412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5" y="294689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7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960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3" y="7072313"/>
            <a:ext cx="481049" cy="434252"/>
          </a:xfrm>
          <a:prstGeom prst="rect">
            <a:avLst/>
          </a:prstGeom>
        </p:spPr>
        <p:txBody>
          <a:bodyPr lIns="32146" tIns="32146" rIns="32146" bIns="32146" anchor="t"/>
          <a:lstStyle>
            <a:lvl1pPr algn="l" defTabSz="822960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411405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1148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405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2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1" y="92075"/>
            <a:ext cx="7139138" cy="1508126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4" tIns="45714" rIns="45714" bIns="45714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3" indent="-333345" defTabSz="914318">
              <a:spcBef>
                <a:spcPts val="600"/>
              </a:spcBef>
              <a:defRPr sz="2800"/>
            </a:lvl2pPr>
            <a:lvl3pPr marL="1234329" indent="-320010" defTabSz="914318">
              <a:spcBef>
                <a:spcPts val="600"/>
              </a:spcBef>
              <a:defRPr sz="2800"/>
            </a:lvl3pPr>
            <a:lvl4pPr marL="1727044" indent="-355567" defTabSz="914318">
              <a:spcBef>
                <a:spcPts val="600"/>
              </a:spcBef>
              <a:defRPr sz="2800"/>
            </a:lvl4pPr>
            <a:lvl5pPr marL="2148649" indent="-320008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49" y="6400435"/>
            <a:ext cx="273252" cy="276979"/>
          </a:xfrm>
          <a:prstGeom prst="rect">
            <a:avLst/>
          </a:prstGeom>
        </p:spPr>
        <p:txBody>
          <a:bodyPr lIns="45710" tIns="45710" rIns="45710" bIns="45710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-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31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78" indent="-318378" defTabSz="914318">
              <a:spcBef>
                <a:spcPts val="600"/>
              </a:spcBef>
              <a:defRPr sz="2600"/>
            </a:lvl1pPr>
            <a:lvl2pPr marL="766693" indent="-309534" defTabSz="914318">
              <a:spcBef>
                <a:spcPts val="600"/>
              </a:spcBef>
              <a:defRPr sz="2600"/>
            </a:lvl2pPr>
            <a:lvl3pPr marL="1211471" indent="-297152" defTabSz="914318">
              <a:spcBef>
                <a:spcPts val="600"/>
              </a:spcBef>
              <a:defRPr sz="2600"/>
            </a:lvl3pPr>
            <a:lvl4pPr marL="1701648" indent="-330168" defTabSz="914318">
              <a:spcBef>
                <a:spcPts val="600"/>
              </a:spcBef>
              <a:defRPr sz="2600"/>
            </a:lvl4pPr>
            <a:lvl5pPr marL="2125790" indent="-297152" defTabSz="91431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199" y="6461971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6" y="92086"/>
            <a:ext cx="7139137" cy="1508125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553200" y="6400430"/>
            <a:ext cx="2133600" cy="276989"/>
          </a:xfrm>
          <a:prstGeom prst="rect">
            <a:avLst/>
          </a:prstGeom>
        </p:spPr>
        <p:txBody>
          <a:bodyPr wrap="square"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-1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822960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199" y="92085"/>
            <a:ext cx="7139138" cy="1508125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822960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199" y="1600210"/>
            <a:ext cx="8229602" cy="5257801"/>
          </a:xfrm>
          <a:prstGeom prst="rect">
            <a:avLst/>
          </a:prstGeom>
        </p:spPr>
        <p:txBody>
          <a:bodyPr lIns="45719" tIns="45719" rIns="45719" bIns="45719"/>
          <a:lstStyle>
            <a:lvl1pPr marL="318407" indent="-318407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762" indent="-309562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580" indent="-29718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800" indent="-33020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979" indent="-297179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3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9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1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41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78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71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79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2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90" tIns="34290" rIns="34290" bIns="34290"/>
          <a:lstStyle>
            <a:lvl1pPr defTabSz="438966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5" y="6077763"/>
            <a:ext cx="2823211" cy="540148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 defTabSz="438966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01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95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52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07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28/10/16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9144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28/10/16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28/10/16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28/10/16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28/10/16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28/10/16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28/10/16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28/10/16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28/10/16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28/10/16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28/10/16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6" y="274648"/>
            <a:ext cx="7139137" cy="1143001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39" y="6400430"/>
            <a:ext cx="273262" cy="276989"/>
          </a:xfrm>
          <a:prstGeom prst="rect">
            <a:avLst/>
          </a:prstGeom>
        </p:spPr>
        <p:txBody>
          <a:bodyPr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28/10/16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2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02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91145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2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825" indent="-342836" defTabSz="457114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863" indent="-311942" defTabSz="457114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56" indent="-314267" defTabSz="457114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869" indent="-285946" defTabSz="457114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5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8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49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theme" Target="../theme/theme2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theme" Target="../theme/theme3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14" tIns="45714" rIns="45714" bIns="45714" anchor="ctr">
            <a:spAutoFit/>
          </a:bodyPr>
          <a:lstStyle>
            <a:lvl1pPr algn="r" defTabSz="457145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2" r:id="rId13"/>
  </p:sldLayoutIdLst>
  <p:transition xmlns:p14="http://schemas.microsoft.com/office/powerpoint/2010/main" spd="med"/>
  <p:txStyles>
    <p:titleStyle>
      <a:lvl1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58" marR="0" indent="-342858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677" marR="0" indent="-326532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053" marR="0" indent="-304763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15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29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44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58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733" marR="0" indent="-365717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877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4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29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434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581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72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87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01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16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28/10/16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28/10/16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E9E84CFF-5DB3-AD48-A168-D6A70DDC789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28/10/16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FC8C4E92-0610-FF46-BF23-562FBAC8DB5F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0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/>
              <a:pPr defTabSz="457200" hangingPunct="1"/>
              <a:t>28/10/16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/>
              <a:pPr defTabSz="457200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7103233B-D569-4A6E-878F-CDE152514C47}" type="datetime1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28/10/16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551115BC-487E-4422-894C-CB7CD3E79223}" type="slidenum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‹#›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jpeg"/><Relationship Id="rId13" Type="http://schemas.openxmlformats.org/officeDocument/2006/relationships/image" Target="../media/image46.jpeg"/><Relationship Id="rId14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gif"/><Relationship Id="rId5" Type="http://schemas.openxmlformats.org/officeDocument/2006/relationships/image" Target="../media/image38.jpe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gif"/><Relationship Id="rId10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46" y="1254016"/>
            <a:ext cx="7007895" cy="23762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T-REX </a:t>
            </a:r>
            <a:r>
              <a:rPr lang="sv-SE" sz="4000" dirty="0" err="1" smtClean="0"/>
              <a:t>Scope</a:t>
            </a:r>
            <a:r>
              <a:rPr lang="sv-SE" sz="4000" dirty="0" smtClean="0"/>
              <a:t> </a:t>
            </a:r>
            <a:r>
              <a:rPr lang="sv-SE" sz="4000" dirty="0" err="1" smtClean="0"/>
              <a:t>Setting</a:t>
            </a:r>
            <a:r>
              <a:rPr lang="sv-SE" sz="4000" dirty="0" smtClean="0"/>
              <a:t> </a:t>
            </a:r>
            <a:br>
              <a:rPr lang="sv-SE" sz="4000" dirty="0" smtClean="0"/>
            </a:br>
            <a:r>
              <a:rPr lang="sv-SE" sz="4000" dirty="0" err="1" smtClean="0"/>
              <a:t>Welcome</a:t>
            </a:r>
            <a:r>
              <a:rPr lang="sv-SE" sz="4000" dirty="0" smtClean="0"/>
              <a:t> </a:t>
            </a:r>
            <a:r>
              <a:rPr lang="sv-SE" sz="4000" dirty="0"/>
              <a:t>and </a:t>
            </a:r>
            <a:r>
              <a:rPr lang="sv-SE" sz="4000" dirty="0" smtClean="0"/>
              <a:t>meeting </a:t>
            </a:r>
            <a:r>
              <a:rPr lang="sv-SE" sz="4000" dirty="0" err="1" smtClean="0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Shane Kennedy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NSS Project </a:t>
            </a:r>
            <a:r>
              <a:rPr lang="sv-SE" sz="2400" dirty="0" err="1" smtClean="0">
                <a:solidFill>
                  <a:schemeClr val="bg1"/>
                </a:solidFill>
              </a:rPr>
              <a:t>Leader</a:t>
            </a: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 smtClean="0">
                <a:solidFill>
                  <a:schemeClr val="bg1"/>
                </a:solidFill>
              </a:rPr>
              <a:t>European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Spallation</a:t>
            </a:r>
            <a:r>
              <a:rPr lang="sv-SE" sz="2400" dirty="0" smtClean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28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smtClean="0">
                <a:solidFill>
                  <a:srgbClr val="FFFFFF"/>
                </a:solidFill>
              </a:rPr>
              <a:t>October 2016</a:t>
            </a: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Scope-Setting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1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 months before TG2 review</a:t>
            </a:r>
          </a:p>
          <a:p>
            <a:r>
              <a:rPr lang="en-US" dirty="0" smtClean="0"/>
              <a:t>Small meeting</a:t>
            </a:r>
          </a:p>
          <a:p>
            <a:pPr lvl="1"/>
            <a:r>
              <a:rPr lang="en-US" dirty="0" smtClean="0"/>
              <a:t>instrument team</a:t>
            </a:r>
          </a:p>
          <a:p>
            <a:pPr lvl="1"/>
            <a:r>
              <a:rPr lang="en-US" dirty="0" smtClean="0"/>
              <a:t>NSS project management</a:t>
            </a:r>
          </a:p>
          <a:p>
            <a:pPr lvl="1"/>
            <a:r>
              <a:rPr lang="en-US" dirty="0" smtClean="0"/>
              <a:t>partners and technical groups, as required</a:t>
            </a:r>
          </a:p>
          <a:p>
            <a:r>
              <a:rPr lang="en-US" dirty="0" smtClean="0"/>
              <a:t>Instrument team presents scope and budget for 1-3 options</a:t>
            </a:r>
          </a:p>
          <a:p>
            <a:pPr lvl="1"/>
            <a:r>
              <a:rPr lang="en-US" dirty="0" smtClean="0"/>
              <a:t>1: within cost category (9/12/15M€) minus 10% contingency</a:t>
            </a:r>
          </a:p>
          <a:p>
            <a:pPr lvl="1"/>
            <a:r>
              <a:rPr lang="en-US" dirty="0" smtClean="0"/>
              <a:t>2: configuration 2 (optional)</a:t>
            </a:r>
          </a:p>
          <a:p>
            <a:pPr lvl="1"/>
            <a:r>
              <a:rPr lang="en-US" dirty="0" smtClean="0"/>
              <a:t>3: configuration 3 (optional)</a:t>
            </a:r>
          </a:p>
          <a:p>
            <a:r>
              <a:rPr lang="en-US" dirty="0" smtClean="0"/>
              <a:t>For each configuration, describe:</a:t>
            </a:r>
          </a:p>
          <a:p>
            <a:pPr lvl="1"/>
            <a:r>
              <a:rPr lang="en-US" dirty="0" smtClean="0"/>
              <a:t>degree of achieving requirements and impact on science case</a:t>
            </a:r>
          </a:p>
          <a:p>
            <a:pPr lvl="1"/>
            <a:r>
              <a:rPr lang="en-US" dirty="0" smtClean="0"/>
              <a:t>upgradability through staging plan</a:t>
            </a:r>
          </a:p>
          <a:p>
            <a:r>
              <a:rPr lang="en-US" dirty="0" smtClean="0"/>
              <a:t>Outcome: determine scope &amp; budget to be funded by NSS project</a:t>
            </a:r>
          </a:p>
          <a:p>
            <a:pPr lvl="1"/>
            <a:r>
              <a:rPr lang="en-US" dirty="0" smtClean="0"/>
              <a:t>revisit after all scope-setting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40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6" y="10"/>
            <a:ext cx="6572988" cy="1441531"/>
          </a:xfrm>
        </p:spPr>
        <p:txBody>
          <a:bodyPr/>
          <a:lstStyle/>
          <a:p>
            <a:r>
              <a:rPr lang="en-US" sz="3600" dirty="0" smtClean="0"/>
              <a:t>Objectives for this meeting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782" y="2348496"/>
            <a:ext cx="7170106" cy="257823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scope for </a:t>
            </a:r>
            <a:r>
              <a:rPr lang="en-US" dirty="0" smtClean="0">
                <a:solidFill>
                  <a:schemeClr val="tx1"/>
                </a:solidFill>
              </a:rPr>
              <a:t>T-REX </a:t>
            </a:r>
            <a:r>
              <a:rPr lang="en-US" dirty="0" smtClean="0">
                <a:solidFill>
                  <a:schemeClr val="tx1"/>
                </a:solidFill>
              </a:rPr>
              <a:t>within the NSS budget (including essential Sample environment)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cost book value for that scope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key delivery dates.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Evaluate upgrade options; including paths, scope, strategy &amp; timing</a:t>
            </a:r>
          </a:p>
          <a:p>
            <a:pPr marL="342900" indent="-342900">
              <a:buFont typeface="Symbol" charset="0"/>
              <a:buChar char="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6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11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289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6" y="10"/>
            <a:ext cx="6572988" cy="1441531"/>
          </a:xfrm>
        </p:spPr>
        <p:txBody>
          <a:bodyPr/>
          <a:lstStyle/>
          <a:p>
            <a:r>
              <a:rPr lang="en-US" sz="3600" dirty="0" smtClean="0"/>
              <a:t>Agenda </a:t>
            </a:r>
            <a:r>
              <a:rPr lang="en-US" sz="3600" dirty="0" smtClean="0"/>
              <a:t>for this meeting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6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12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6" name="Picture 5" descr="Screen Shot 2016-10-28 at 08.47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" y="1441541"/>
            <a:ext cx="9144000" cy="509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15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>
            <a:normAutofit/>
          </a:bodyPr>
          <a:lstStyle>
            <a:lvl1pPr defTabSz="411405"/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</a:rPr>
              <a:t>ESS Project Scope on Instruments </a:t>
            </a:r>
            <a:r>
              <a:rPr lang="x-none" sz="2600" dirty="0" smtClean="0">
                <a:solidFill>
                  <a:srgbClr val="FFFFFF"/>
                </a:solidFill>
              </a:rPr>
              <a:t/>
            </a:r>
            <a:br>
              <a:rPr lang="x-none" sz="2600" dirty="0" smtClean="0">
                <a:solidFill>
                  <a:srgbClr val="FFFFFF"/>
                </a:solidFill>
              </a:rPr>
            </a:br>
            <a:r>
              <a:rPr lang="x-none" sz="2600" dirty="0" smtClean="0">
                <a:solidFill>
                  <a:srgbClr val="FFFFFF"/>
                </a:solidFill>
              </a:rPr>
              <a:t>Neutron Scattering Systems (</a:t>
            </a:r>
            <a:r>
              <a:rPr sz="2600" dirty="0" smtClean="0">
                <a:solidFill>
                  <a:srgbClr val="FFFFFF"/>
                </a:solidFill>
              </a:rPr>
              <a:t>NSS</a:t>
            </a:r>
            <a:r>
              <a:rPr sz="26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434" name="Shape 434"/>
          <p:cNvSpPr>
            <a:spLocks noGrp="1"/>
          </p:cNvSpPr>
          <p:nvPr>
            <p:ph type="body" sz="quarter" idx="4294967295"/>
          </p:nvPr>
        </p:nvSpPr>
        <p:spPr>
          <a:xfrm>
            <a:off x="551045" y="1428830"/>
            <a:ext cx="8041921" cy="675779"/>
          </a:xfrm>
          <a:prstGeom prst="rect">
            <a:avLst/>
          </a:prstGeom>
        </p:spPr>
        <p:txBody>
          <a:bodyPr lIns="34290" tIns="34290" rIns="34290" bIns="34290"/>
          <a:lstStyle/>
          <a:p>
            <a:pPr marL="0" indent="19050" defTabSz="822960">
              <a:spcBef>
                <a:spcPts val="0"/>
              </a:spcBef>
              <a:buSzTx/>
              <a:buNone/>
              <a:defRPr sz="1800"/>
            </a:pPr>
            <a:r>
              <a:rPr sz="1600" b="1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NSS Scope: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22 “public” instrument suite </a:t>
            </a:r>
            <a:r>
              <a:rPr lang="x-none"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by 2028</a:t>
            </a:r>
            <a:r>
              <a:rPr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together with a technical and scientific support infrastructure that enables scientific excellence and high quality scientific user service. </a:t>
            </a:r>
          </a:p>
        </p:txBody>
      </p:sp>
      <p:sp>
        <p:nvSpPr>
          <p:cNvPr id="435" name="Shape 435"/>
          <p:cNvSpPr/>
          <p:nvPr/>
        </p:nvSpPr>
        <p:spPr>
          <a:xfrm rot="21198031">
            <a:off x="1092864" y="3537307"/>
            <a:ext cx="4331356" cy="1191336"/>
          </a:xfrm>
          <a:prstGeom prst="rightArrow">
            <a:avLst>
              <a:gd name="adj1" fmla="val 34106"/>
              <a:gd name="adj2" fmla="val 110102"/>
            </a:avLst>
          </a:prstGeom>
          <a:gradFill>
            <a:gsLst>
              <a:gs pos="0">
                <a:srgbClr val="51A7F9"/>
              </a:gs>
              <a:gs pos="100000">
                <a:srgbClr val="B36AE2"/>
              </a:gs>
            </a:gsLst>
            <a:lin ang="1566929"/>
          </a:gradFill>
          <a:ln w="12700">
            <a:miter lim="400000"/>
          </a:ln>
          <a:effectLst>
            <a:outerShdw blurRad="25400" dist="114300" dir="8961704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41" name="Group 441"/>
          <p:cNvGrpSpPr/>
          <p:nvPr/>
        </p:nvGrpSpPr>
        <p:grpSpPr>
          <a:xfrm>
            <a:off x="254004" y="4222164"/>
            <a:ext cx="1763073" cy="2360922"/>
            <a:chOff x="55422" y="528086"/>
            <a:chExt cx="1763071" cy="2360920"/>
          </a:xfrm>
        </p:grpSpPr>
        <p:grpSp>
          <p:nvGrpSpPr>
            <p:cNvPr id="438" name="Group 438"/>
            <p:cNvGrpSpPr/>
            <p:nvPr/>
          </p:nvGrpSpPr>
          <p:grpSpPr>
            <a:xfrm>
              <a:off x="55422" y="1121282"/>
              <a:ext cx="1763071" cy="1767724"/>
              <a:chOff x="55422" y="0"/>
              <a:chExt cx="1763070" cy="1767722"/>
            </a:xfrm>
          </p:grpSpPr>
          <p:sp>
            <p:nvSpPr>
              <p:cNvPr id="436" name="Shape 436"/>
              <p:cNvSpPr/>
              <p:nvPr/>
            </p:nvSpPr>
            <p:spPr>
              <a:xfrm>
                <a:off x="55422" y="0"/>
                <a:ext cx="1763070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/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Science Support </a:t>
                </a:r>
              </a:p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Laboratories</a:t>
                </a:r>
              </a:p>
            </p:txBody>
          </p:sp>
          <p:pic>
            <p:nvPicPr>
              <p:cNvPr id="437" name="image20.jpe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000" y="725950"/>
                <a:ext cx="1565915" cy="10417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39" name="Shape 439"/>
            <p:cNvSpPr/>
            <p:nvPr/>
          </p:nvSpPr>
          <p:spPr>
            <a:xfrm>
              <a:off x="931047" y="631085"/>
              <a:ext cx="511410" cy="55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35" y="11408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1442457" y="528086"/>
              <a:ext cx="178754" cy="17875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0" name="Group 450"/>
          <p:cNvGrpSpPr/>
          <p:nvPr/>
        </p:nvGrpSpPr>
        <p:grpSpPr>
          <a:xfrm>
            <a:off x="2296693" y="2133871"/>
            <a:ext cx="2635822" cy="2191299"/>
            <a:chOff x="-3" y="-2"/>
            <a:chExt cx="2635820" cy="2191298"/>
          </a:xfrm>
        </p:grpSpPr>
        <p:grpSp>
          <p:nvGrpSpPr>
            <p:cNvPr id="447" name="Group 447"/>
            <p:cNvGrpSpPr/>
            <p:nvPr/>
          </p:nvGrpSpPr>
          <p:grpSpPr>
            <a:xfrm>
              <a:off x="423930" y="-2"/>
              <a:ext cx="2211887" cy="1261206"/>
              <a:chOff x="-2" y="-1"/>
              <a:chExt cx="2211885" cy="1261205"/>
            </a:xfrm>
          </p:grpSpPr>
          <p:sp>
            <p:nvSpPr>
              <p:cNvPr id="442" name="Shape 442"/>
              <p:cNvSpPr/>
              <p:nvPr/>
            </p:nvSpPr>
            <p:spPr>
              <a:xfrm>
                <a:off x="-2" y="-1"/>
                <a:ext cx="2211885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Sample Environment</a:t>
                </a:r>
              </a:p>
            </p:txBody>
          </p:sp>
          <p:grpSp>
            <p:nvGrpSpPr>
              <p:cNvPr id="446" name="Group 446"/>
              <p:cNvGrpSpPr/>
              <p:nvPr/>
            </p:nvGrpSpPr>
            <p:grpSpPr>
              <a:xfrm>
                <a:off x="151786" y="418949"/>
                <a:ext cx="1941385" cy="842255"/>
                <a:chOff x="0" y="0"/>
                <a:chExt cx="1941384" cy="842254"/>
              </a:xfrm>
            </p:grpSpPr>
            <p:pic>
              <p:nvPicPr>
                <p:cNvPr id="443" name="image21.jpe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1999"/>
                  <a:ext cx="734475" cy="82284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4" name="image22.jpe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87" y="4586"/>
                  <a:ext cx="669598" cy="8376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5" name="image23.jpe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799" y="0"/>
                  <a:ext cx="548563" cy="83753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448" name="Shape 448"/>
            <p:cNvSpPr/>
            <p:nvPr/>
          </p:nvSpPr>
          <p:spPr>
            <a:xfrm>
              <a:off x="101362" y="816638"/>
              <a:ext cx="474355" cy="119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52" y="2599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-3" y="2012542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6" name="Group 456"/>
          <p:cNvGrpSpPr/>
          <p:nvPr/>
        </p:nvGrpSpPr>
        <p:grpSpPr>
          <a:xfrm>
            <a:off x="2376254" y="4057039"/>
            <a:ext cx="1782572" cy="2526053"/>
            <a:chOff x="-3" y="16458"/>
            <a:chExt cx="1782571" cy="2526052"/>
          </a:xfrm>
        </p:grpSpPr>
        <p:grpSp>
          <p:nvGrpSpPr>
            <p:cNvPr id="453" name="Group 453"/>
            <p:cNvGrpSpPr/>
            <p:nvPr/>
          </p:nvGrpSpPr>
          <p:grpSpPr>
            <a:xfrm>
              <a:off x="-3" y="834694"/>
              <a:ext cx="1782571" cy="1707816"/>
              <a:chOff x="-1" y="-2"/>
              <a:chExt cx="1782569" cy="1707814"/>
            </a:xfrm>
          </p:grpSpPr>
          <p:sp>
            <p:nvSpPr>
              <p:cNvPr id="451" name="Shape 451"/>
              <p:cNvSpPr/>
              <p:nvPr/>
            </p:nvSpPr>
            <p:spPr>
              <a:xfrm>
                <a:off x="-1" y="-2"/>
                <a:ext cx="1782569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22 Instruments</a:t>
                </a:r>
              </a:p>
            </p:txBody>
          </p:sp>
          <p:pic>
            <p:nvPicPr>
              <p:cNvPr id="452" name="image2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63" y="421381"/>
                <a:ext cx="1715241" cy="12864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54" name="Shape 454"/>
            <p:cNvSpPr/>
            <p:nvPr/>
          </p:nvSpPr>
          <p:spPr>
            <a:xfrm flipH="1" flipV="1">
              <a:off x="757857" y="105834"/>
              <a:ext cx="87094" cy="787055"/>
            </a:xfrm>
            <a:prstGeom prst="line">
              <a:avLst/>
            </a:pr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666198" y="16458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2" name="Group 462"/>
          <p:cNvGrpSpPr/>
          <p:nvPr/>
        </p:nvGrpSpPr>
        <p:grpSpPr>
          <a:xfrm>
            <a:off x="3838312" y="3966571"/>
            <a:ext cx="5044918" cy="2891430"/>
            <a:chOff x="-901389" y="-875673"/>
            <a:chExt cx="5044916" cy="2891428"/>
          </a:xfrm>
        </p:grpSpPr>
        <p:grpSp>
          <p:nvGrpSpPr>
            <p:cNvPr id="459" name="Group 459"/>
            <p:cNvGrpSpPr/>
            <p:nvPr/>
          </p:nvGrpSpPr>
          <p:grpSpPr>
            <a:xfrm>
              <a:off x="1393568" y="91217"/>
              <a:ext cx="2749959" cy="1924538"/>
              <a:chOff x="0" y="91219"/>
              <a:chExt cx="2749957" cy="1924536"/>
            </a:xfrm>
          </p:grpSpPr>
          <p:pic>
            <p:nvPicPr>
              <p:cNvPr id="457" name="image25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3154" y="657743"/>
                <a:ext cx="1363647" cy="135801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58" name="Shape 458"/>
              <p:cNvSpPr/>
              <p:nvPr/>
            </p:nvSpPr>
            <p:spPr>
              <a:xfrm>
                <a:off x="0" y="91219"/>
                <a:ext cx="2749957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algn="ctr"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Analysis and Visualisation Software</a:t>
                </a:r>
              </a:p>
            </p:txBody>
          </p:sp>
        </p:grpSp>
        <p:sp>
          <p:nvSpPr>
            <p:cNvPr id="461" name="Shape 461"/>
            <p:cNvSpPr/>
            <p:nvPr/>
          </p:nvSpPr>
          <p:spPr>
            <a:xfrm>
              <a:off x="-901389" y="-875673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5" name="Group 465"/>
          <p:cNvGrpSpPr/>
          <p:nvPr/>
        </p:nvGrpSpPr>
        <p:grpSpPr>
          <a:xfrm>
            <a:off x="5440552" y="1891734"/>
            <a:ext cx="3621661" cy="2983069"/>
            <a:chOff x="0" y="-14038"/>
            <a:chExt cx="3621660" cy="2983067"/>
          </a:xfrm>
        </p:grpSpPr>
        <p:pic>
          <p:nvPicPr>
            <p:cNvPr id="463" name="image26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2393"/>
              <a:ext cx="3621660" cy="241663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25400" dist="114300" dir="8961704" rotWithShape="0">
                <a:srgbClr val="000000">
                  <a:alpha val="35000"/>
                </a:srgbClr>
              </a:outerShdw>
            </a:effectLst>
          </p:spPr>
        </p:pic>
        <p:sp>
          <p:nvSpPr>
            <p:cNvPr id="464" name="Shape 464"/>
            <p:cNvSpPr/>
            <p:nvPr/>
          </p:nvSpPr>
          <p:spPr>
            <a:xfrm>
              <a:off x="1047778" y="-14038"/>
              <a:ext cx="1526109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Science </a:t>
              </a:r>
            </a:p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(Publications)</a:t>
              </a:r>
            </a:p>
          </p:txBody>
        </p:sp>
      </p:grpSp>
      <p:grpSp>
        <p:nvGrpSpPr>
          <p:cNvPr id="468" name="Group 468"/>
          <p:cNvGrpSpPr/>
          <p:nvPr/>
        </p:nvGrpSpPr>
        <p:grpSpPr>
          <a:xfrm>
            <a:off x="10934" y="3145402"/>
            <a:ext cx="1269804" cy="1552482"/>
            <a:chOff x="211" y="-14038"/>
            <a:chExt cx="1269802" cy="1552481"/>
          </a:xfrm>
        </p:grpSpPr>
        <p:sp>
          <p:nvSpPr>
            <p:cNvPr id="466" name="Shape 466"/>
            <p:cNvSpPr/>
            <p:nvPr/>
          </p:nvSpPr>
          <p:spPr>
            <a:xfrm>
              <a:off x="211" y="-14038"/>
              <a:ext cx="1269802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Ideas </a:t>
              </a:r>
            </a:p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(Proposals)</a:t>
              </a:r>
            </a:p>
          </p:txBody>
        </p:sp>
        <p:pic>
          <p:nvPicPr>
            <p:cNvPr id="467" name="image2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898" y="581478"/>
              <a:ext cx="842461" cy="956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Shape 1062"/>
          <p:cNvSpPr/>
          <p:nvPr/>
        </p:nvSpPr>
        <p:spPr>
          <a:xfrm flipV="1">
            <a:off x="3950180" y="4146416"/>
            <a:ext cx="2967897" cy="2105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397" y="4733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EC5D57"/>
            </a:solidFill>
            <a:prstDash val="solid"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6488" y="6400429"/>
            <a:ext cx="170317" cy="2769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C62C7-F79B-CD4A-A5DF-5683BBEC4A65}" type="slidenum">
              <a:rPr kumimoji="0" lang="sv-S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Shape 451"/>
          <p:cNvSpPr/>
          <p:nvPr/>
        </p:nvSpPr>
        <p:spPr>
          <a:xfrm>
            <a:off x="4311230" y="6132855"/>
            <a:ext cx="2606851" cy="623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defTabSz="487739">
              <a:defRPr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Construction Budget: </a:t>
            </a:r>
          </a:p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16 Instruments </a:t>
            </a:r>
            <a:endParaRPr dirty="0">
              <a:solidFill>
                <a:srgbClr val="006D8F"/>
              </a:solidFill>
              <a:uFill>
                <a:solidFill>
                  <a:srgbClr val="006D8F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4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600" dirty="0" smtClean="0"/>
              <a:t>NSS</a:t>
            </a:r>
            <a:r>
              <a:rPr lang="en-AU" sz="3600" dirty="0" smtClean="0"/>
              <a:t> Project</a:t>
            </a:r>
            <a:r>
              <a:rPr lang="x-none" sz="3600" dirty="0" smtClean="0"/>
              <a:t>: Priorities for 2016</a:t>
            </a:r>
            <a:endParaRPr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78916" y="1694114"/>
            <a:ext cx="742479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the instrument budgets with the NSS budget </a:t>
            </a:r>
            <a:r>
              <a:rPr lang="en-US" sz="2000" dirty="0" smtClean="0"/>
              <a:t> 													</a:t>
            </a:r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(11 S.S.M held, 2 </a:t>
            </a:r>
            <a:r>
              <a:rPr lang="en-US" sz="2000" dirty="0" smtClean="0">
                <a:solidFill>
                  <a:srgbClr val="FF0000"/>
                </a:solidFill>
              </a:rPr>
              <a:t>to go)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all other infrastructure (such as bunker, services and labs) and support activities with the NSS budget  </a:t>
            </a:r>
            <a:r>
              <a:rPr lang="en-US" sz="2000" dirty="0" smtClean="0">
                <a:solidFill>
                  <a:srgbClr val="FF0000"/>
                </a:solidFill>
              </a:rPr>
              <a:t>(Completed on 6 Sept)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Develop a realistic </a:t>
            </a:r>
            <a:r>
              <a:rPr lang="en-US" sz="2000" dirty="0" smtClean="0"/>
              <a:t>schedule for all instruments in line with ESS dependencies, available in-kind resources and partner capabilities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Match NSS scope to ring-fenced budget of </a:t>
            </a:r>
            <a:r>
              <a:rPr lang="en-US" sz="2000" dirty="0"/>
              <a:t>350 M€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917" y="4620069"/>
            <a:ext cx="742479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Submit proposal to ERIC Council </a:t>
            </a:r>
            <a:r>
              <a:rPr lang="en-US" sz="2000" dirty="0"/>
              <a:t>o</a:t>
            </a:r>
            <a:r>
              <a:rPr lang="en-US" sz="2000" dirty="0" smtClean="0"/>
              <a:t>n 5 - 6 December 2016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how to fund instruments plus everything else </a:t>
            </a:r>
            <a:r>
              <a:rPr lang="en-US" sz="2000" b="1" dirty="0" smtClean="0"/>
              <a:t>required for early science success, and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nominate which </a:t>
            </a:r>
            <a:r>
              <a:rPr lang="en-US" sz="2000" dirty="0"/>
              <a:t>instruments are to be operational </a:t>
            </a:r>
            <a:r>
              <a:rPr lang="en-US" sz="2000" dirty="0" smtClean="0"/>
              <a:t>for start of user operations in August 2023</a:t>
            </a: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1037" y="6434924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3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755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4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5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557940"/>
              <a:ext cx="8997584" cy="4506360"/>
              <a:chOff x="72000" y="491790"/>
              <a:chExt cx="8997584" cy="450636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498150"/>
                <a:ext cx="3168000" cy="4500000"/>
                <a:chOff x="72000" y="432000"/>
                <a:chExt cx="3168000" cy="4500000"/>
              </a:xfrm>
            </p:grpSpPr>
            <p:sp>
              <p:nvSpPr>
                <p:cNvPr id="2" name="Rounded Rectangle 1"/>
                <p:cNvSpPr/>
                <p:nvPr/>
              </p:nvSpPr>
              <p:spPr>
                <a:xfrm>
                  <a:off x="72000" y="432000"/>
                  <a:ext cx="3168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 smtClean="0"/>
                    <a:t>cience </a:t>
                  </a:r>
                  <a:r>
                    <a:rPr sz="900" dirty="0"/>
                    <a:t>case covering scientific relevance, impact and usage</a:t>
                  </a:r>
                </a:p>
                <a:p>
                  <a:pPr marL="88900" lvl="0" indent="-90000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 smtClean="0"/>
                    <a:t> </a:t>
                  </a:r>
                  <a:r>
                    <a:rPr lang="en-AU" sz="900" dirty="0"/>
                    <a:t>C</a:t>
                  </a:r>
                  <a:r>
                    <a:rPr sz="900" dirty="0" smtClean="0"/>
                    <a:t>onceptual </a:t>
                  </a:r>
                  <a:r>
                    <a:rPr sz="900" dirty="0"/>
                    <a:t>design with credible estimates </a:t>
                  </a:r>
                  <a:r>
                    <a:rPr sz="900" dirty="0" smtClean="0"/>
                    <a:t>of performance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 smtClean="0"/>
                    <a:t>reliminary </a:t>
                  </a:r>
                  <a:r>
                    <a:rPr lang="en-AU" sz="900" dirty="0" smtClean="0"/>
                    <a:t>costing</a:t>
                  </a:r>
                  <a:r>
                    <a:rPr sz="900" dirty="0" smtClean="0"/>
                    <a:t>.</a:t>
                  </a:r>
                  <a:endParaRPr sz="900" dirty="0"/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Proposal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0 </a:t>
                  </a:r>
                </a:p>
                <a:p>
                  <a:pPr lvl="0" algn="ctr"/>
                  <a:r>
                    <a:rPr lang="en-US" sz="1000" b="1" dirty="0" smtClean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Conceptual </a:t>
                  </a:r>
                  <a:r>
                    <a:rPr lang="en-US" sz="900" dirty="0"/>
                    <a:t>design updates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Prototyping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Definition of facility requirements and interfaces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 smtClean="0"/>
                    <a:t>C</a:t>
                  </a:r>
                  <a:r>
                    <a:rPr lang="en-AU" sz="900" dirty="0" err="1" smtClean="0"/>
                    <a:t>larification</a:t>
                  </a:r>
                  <a:r>
                    <a:rPr lang="en-AU" sz="900" dirty="0" smtClean="0"/>
                    <a:t> of institutional responsibilities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Scientific and technical requirements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Technical design concept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plan for all phases (including hot commissioning)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Schedule covering all phases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Staging plan for later enhancements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 smtClean="0"/>
                    <a:t>Budget </a:t>
                  </a:r>
                  <a:r>
                    <a:rPr lang="en-AU" sz="900" dirty="0"/>
                    <a:t>with contingency at 10% of cost to </a:t>
                  </a:r>
                  <a:r>
                    <a:rPr lang="en-AU" sz="900" dirty="0" smtClean="0"/>
                    <a:t>complete</a:t>
                  </a:r>
                  <a:endParaRPr lang="en-AU" sz="900" dirty="0"/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1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491790"/>
                <a:ext cx="2790000" cy="4500000"/>
                <a:chOff x="3381584" y="425640"/>
                <a:chExt cx="2790000" cy="4500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425640"/>
                  <a:ext cx="2790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Design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2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3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Complete definition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3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 for phase 4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delivery schedule, with critical path items and dependencies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budget with contingency at 10% of cost to complete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Procurement and manufacture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4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Site preparation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plans for phase 5 and for staging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 instrument delivery schedule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491790"/>
                <a:ext cx="2826000" cy="4500000"/>
                <a:chOff x="6315584" y="425640"/>
                <a:chExt cx="2826000" cy="4500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425640"/>
                  <a:ext cx="2826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Installation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4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5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Construction of physical infrastructure on site.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Assembly and installation of technical components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Integration and testing of technical components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Installation, integration and testing of Personnel Safety System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Submission of application for approval to hot commission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Verification of performance of </a:t>
                  </a:r>
                  <a:r>
                    <a:rPr lang="en-AU" sz="900" dirty="0" smtClean="0"/>
                    <a:t>Personnel </a:t>
                  </a:r>
                  <a:r>
                    <a:rPr lang="en-AU" sz="900" dirty="0"/>
                    <a:t>Safety </a:t>
                  </a:r>
                  <a:r>
                    <a:rPr lang="en-AU" sz="900" dirty="0" smtClean="0"/>
                    <a:t>System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Proof of compliance with radiation dose limits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Critical performance demonstration of basic functionality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Scientific performance demonstration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Friendly user experiments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technical and user manuals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SAC</a:t>
                  </a:r>
                  <a:r>
                    <a:rPr lang="en-AU" sz="800" dirty="0" smtClean="0"/>
                    <a:t> </a:t>
                  </a:r>
                  <a:r>
                    <a:rPr sz="800" dirty="0" smtClean="0"/>
                    <a:t>recommendation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recommendation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STC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2 (PDR)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Preliminary Design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scope review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assign cost book value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3 (CDR)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Critical Design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STAP review</a:t>
                  </a:r>
                  <a:endParaRPr lang="en-AU" sz="800" dirty="0" smtClean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4 (IRR)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Installation Readiness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5 (SAR)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Safety systems acceptance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6 (ORR)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Operations readiness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NSS Project; Neutron Instrument project phases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0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635042" y="6602512"/>
            <a:ext cx="102254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sz="1000" dirty="0" smtClean="0"/>
              <a:t>STC approval</a:t>
            </a:r>
            <a:endParaRPr lang="en-US" sz="10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311225" y="5057940"/>
            <a:ext cx="1813140" cy="1819157"/>
            <a:chOff x="2476572" y="5342033"/>
            <a:chExt cx="1544992" cy="813643"/>
          </a:xfrm>
        </p:grpSpPr>
        <p:sp>
          <p:nvSpPr>
            <p:cNvPr id="59" name="Oval 58"/>
            <p:cNvSpPr/>
            <p:nvPr/>
          </p:nvSpPr>
          <p:spPr>
            <a:xfrm>
              <a:off x="2487729" y="5342033"/>
              <a:ext cx="1511832" cy="81364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76572" y="5665487"/>
              <a:ext cx="1544992" cy="28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New process for Council approval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8786" y="6282487"/>
            <a:ext cx="2881014" cy="583742"/>
            <a:chOff x="598786" y="6282487"/>
            <a:chExt cx="2881014" cy="583742"/>
          </a:xfrm>
        </p:grpSpPr>
        <p:sp>
          <p:nvSpPr>
            <p:cNvPr id="3" name="Oval 2"/>
            <p:cNvSpPr/>
            <p:nvPr/>
          </p:nvSpPr>
          <p:spPr>
            <a:xfrm>
              <a:off x="2668910" y="6546204"/>
              <a:ext cx="810890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98786" y="6282487"/>
              <a:ext cx="697204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Screen Shot 2016-10-03 at 14.45.55.png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4400" y="1839600"/>
            <a:ext cx="6447600" cy="461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6" y="-27384"/>
            <a:ext cx="7488832" cy="1224136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Neutron Beam Instrument Draft Schedule   </a:t>
            </a:r>
            <a:br>
              <a:rPr lang="en-US" sz="2800" dirty="0" smtClean="0"/>
            </a:br>
            <a:r>
              <a:rPr lang="en-US" sz="2000" dirty="0" smtClean="0"/>
              <a:t>V1.7,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October 2016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2754891"/>
            <a:ext cx="1926000" cy="220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en-US" sz="1400" b="1" dirty="0" smtClean="0"/>
              <a:t>Notes; 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order of completion </a:t>
            </a:r>
            <a:r>
              <a:rPr lang="en-US" sz="1200" dirty="0" smtClean="0"/>
              <a:t>1- 8 chosen for science and deliverability</a:t>
            </a:r>
            <a:endParaRPr lang="en-US" sz="1200" dirty="0"/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Shift 9-16 to focus on 1-8 for early science success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Hot Commissioning start;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 E  ≥ 200 MeV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P ≥ 200 kW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January 2021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36512" y="5445224"/>
            <a:ext cx="2016224" cy="1374698"/>
            <a:chOff x="-25024" y="3212975"/>
            <a:chExt cx="2052000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5024" y="3212975"/>
              <a:ext cx="2052000" cy="1374698"/>
              <a:chOff x="0" y="4869160"/>
              <a:chExt cx="2052000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0" y="4941167"/>
                <a:ext cx="1619672" cy="1432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Preliminary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Detailed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Manufacturing &amp; Procurement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Installation &amp; Integration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Hot Commissioning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Operation</a:t>
                </a:r>
                <a:endParaRPr lang="en-US" sz="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979712" y="1362834"/>
            <a:ext cx="5868928" cy="4914247"/>
            <a:chOff x="1979712" y="1362834"/>
            <a:chExt cx="5868928" cy="4914247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40983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West sector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635833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North sector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322974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East and South sectors</a:t>
              </a:r>
              <a:endParaRPr lang="en-US" sz="14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387746" y="1362834"/>
              <a:ext cx="4460894" cy="553998"/>
              <a:chOff x="3387746" y="1362834"/>
              <a:chExt cx="4460894" cy="55399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387746" y="1485945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  <a:endParaRPr lang="en-US" sz="1100" dirty="0">
                  <a:solidFill>
                    <a:srgbClr val="1F497D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13728" y="1409001"/>
                <a:ext cx="64807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Full Access D03</a:t>
                </a:r>
                <a:endParaRPr lang="en-US" sz="9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54812" y="1362834"/>
                <a:ext cx="91453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FF0000"/>
                    </a:solidFill>
                  </a:rPr>
                  <a:t>Beam on Target / 1</a:t>
                </a:r>
                <a:r>
                  <a:rPr lang="en-US" sz="1000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sz="1000" dirty="0" smtClean="0">
                    <a:solidFill>
                      <a:srgbClr val="FF0000"/>
                    </a:solidFill>
                  </a:rPr>
                  <a:t> spectrum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20272" y="1412776"/>
                <a:ext cx="82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8000"/>
                    </a:solidFill>
                  </a:rPr>
                  <a:t>Start User Program</a:t>
                </a:r>
                <a:endParaRPr lang="en-US" sz="1100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5497" y="1512000"/>
            <a:ext cx="5812493" cy="1242000"/>
            <a:chOff x="35497" y="1512000"/>
            <a:chExt cx="5400599" cy="12420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5148096" y="2466000"/>
              <a:ext cx="288000" cy="288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" name="Straight Arrow Connector 6"/>
            <p:cNvCxnSpPr>
              <a:stCxn id="27" idx="3"/>
              <a:endCxn id="4" idx="1"/>
            </p:cNvCxnSpPr>
            <p:nvPr/>
          </p:nvCxnSpPr>
          <p:spPr>
            <a:xfrm>
              <a:off x="2063226" y="1835166"/>
              <a:ext cx="3127047" cy="673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497" y="1512000"/>
              <a:ext cx="2027729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 smtClean="0"/>
                <a:t>Commissioning of test beam       – to demonstrate performance and inform instrument projects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220135" y="148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636980" y="136283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Start Hot Commission 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User instruments</a:t>
            </a: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392367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2016       2017       2018      2019       2020       2021       2022      2023       2024       2025</a:t>
              </a:r>
              <a:endParaRPr lang="en-US" sz="12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TextBox 49"/>
          <p:cNvSpPr txBox="1"/>
          <p:nvPr/>
        </p:nvSpPr>
        <p:spPr>
          <a:xfrm rot="1683905">
            <a:off x="3082339" y="3434165"/>
            <a:ext cx="6060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tx1">
                    <a:lumMod val="50000"/>
                    <a:lumOff val="50000"/>
                    <a:alpha val="15000"/>
                  </a:schemeClr>
                </a:solidFill>
              </a:rPr>
              <a:t>DRAFT</a:t>
            </a:r>
            <a:endParaRPr lang="en-US" sz="12000" dirty="0">
              <a:solidFill>
                <a:schemeClr val="tx1">
                  <a:lumMod val="50000"/>
                  <a:lumOff val="50000"/>
                  <a:alpha val="1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29572" y="692783"/>
            <a:ext cx="2173324" cy="1277358"/>
            <a:chOff x="4729572" y="692783"/>
            <a:chExt cx="2173324" cy="1277358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4729572" y="1312828"/>
              <a:ext cx="1044995" cy="6573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81061" y="692783"/>
              <a:ext cx="1521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Currently under review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696253" cy="144153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Procedure for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decisions </a:t>
            </a:r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on Construction of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Instruments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5272" y="1682487"/>
            <a:ext cx="7990598" cy="46738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72000" tIns="140400" rIns="72000" bIns="140400" rtlCol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New process (approved by ERIC Council on 10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June):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proposal to Council in Dec. 2016 will include a strategy for early science success; which instruments (8) should enter user operation in 2023 and, as far as possible</a:t>
            </a:r>
            <a:r>
              <a:rPr lang="en-US" b="1" dirty="0" smtClean="0">
                <a:solidFill>
                  <a:schemeClr val="tx1"/>
                </a:solidFill>
              </a:rPr>
              <a:t>, cost book values </a:t>
            </a:r>
            <a:r>
              <a:rPr lang="en-US" dirty="0" smtClean="0">
                <a:solidFill>
                  <a:schemeClr val="tx1"/>
                </a:solidFill>
              </a:rPr>
              <a:t>for 13* of the instruments now in phase 1, even though most instruments will not have finished Phase 1.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intermediate step provides an overall breakdown of the ring-fenced NSS construction budget </a:t>
            </a:r>
            <a:r>
              <a:rPr lang="en-US" b="1" dirty="0" smtClean="0">
                <a:solidFill>
                  <a:schemeClr val="tx1"/>
                </a:solidFill>
              </a:rPr>
              <a:t>including cost book values for instruments </a:t>
            </a:r>
            <a:r>
              <a:rPr lang="en-US" dirty="0" smtClean="0">
                <a:solidFill>
                  <a:schemeClr val="tx1"/>
                </a:solidFill>
              </a:rPr>
              <a:t>and all other activities as well as the preliminary schedule for the instrument program.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final Council decision to construct an instrument will take place after Tollgate 2 as agreed previously. </a:t>
            </a:r>
            <a:r>
              <a:rPr lang="en-US" i="1" dirty="0" smtClean="0">
                <a:solidFill>
                  <a:prstClr val="black"/>
                </a:solidFill>
              </a:rPr>
              <a:t>(we are working to ensure this does not slow down construction)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36" y="6449910"/>
            <a:ext cx="5622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i="1" dirty="0" smtClean="0">
                <a:solidFill>
                  <a:schemeClr val="tx1"/>
                </a:solidFill>
              </a:rPr>
              <a:t>* (</a:t>
            </a:r>
            <a:r>
              <a:rPr lang="en-US" sz="1600" i="1" dirty="0">
                <a:solidFill>
                  <a:schemeClr val="tx1"/>
                </a:solidFill>
              </a:rPr>
              <a:t>LOKI &amp; NMX </a:t>
            </a:r>
            <a:r>
              <a:rPr lang="en-US" sz="1600" i="1" dirty="0" smtClean="0">
                <a:solidFill>
                  <a:schemeClr val="tx1"/>
                </a:solidFill>
              </a:rPr>
              <a:t>were assigned cost </a:t>
            </a:r>
            <a:r>
              <a:rPr lang="en-US" sz="1600" i="1" dirty="0">
                <a:solidFill>
                  <a:schemeClr val="tx1"/>
                </a:solidFill>
              </a:rPr>
              <a:t>book </a:t>
            </a:r>
            <a:r>
              <a:rPr lang="en-US" sz="1600" i="1" dirty="0" smtClean="0">
                <a:solidFill>
                  <a:schemeClr val="tx1"/>
                </a:solidFill>
              </a:rPr>
              <a:t>values in 2014-15 )</a:t>
            </a:r>
            <a:r>
              <a:rPr lang="en-US" sz="1600" i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8632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128792" cy="102559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NSS Neutron </a:t>
            </a:r>
            <a:r>
              <a:rPr lang="en-US" dirty="0"/>
              <a:t>Instruments</a:t>
            </a:r>
            <a:br>
              <a:rPr lang="en-US" dirty="0"/>
            </a:br>
            <a:r>
              <a:rPr lang="en-US" dirty="0"/>
              <a:t>revised layout (June 2016)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92889" y="6576180"/>
            <a:ext cx="1966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ESS Instrument Layout (June 2016)</a:t>
            </a:r>
            <a:endParaRPr lang="en-US" sz="1000" i="1" dirty="0"/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207546" y="1713060"/>
            <a:ext cx="6146612" cy="4637438"/>
            <a:chOff x="2331432" y="1639312"/>
            <a:chExt cx="6758233" cy="5098887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052" y="1639312"/>
              <a:ext cx="6525251" cy="501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270860" y="3556415"/>
              <a:ext cx="688681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ODIN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86703" y="3421823"/>
              <a:ext cx="884946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DREAM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86351" y="1699201"/>
              <a:ext cx="657328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NMX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29100" y="2744722"/>
              <a:ext cx="1109056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MIRACLES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43573" y="1840001"/>
              <a:ext cx="660628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BEER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39886" y="2191579"/>
              <a:ext cx="835825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C-SPEC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47131" y="3448090"/>
              <a:ext cx="724777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T-REX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04334" y="3057331"/>
              <a:ext cx="835825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MAGIC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96210" y="2414182"/>
              <a:ext cx="956521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BIFROST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042621" y="3944243"/>
              <a:ext cx="1047044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HEIMDAL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08451" y="5386488"/>
              <a:ext cx="730215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FREIA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36999" y="5069189"/>
              <a:ext cx="591941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LoKI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85025" y="5810668"/>
              <a:ext cx="750046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SKADI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331432" y="5373217"/>
              <a:ext cx="790563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VESPA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348530" y="5866247"/>
              <a:ext cx="715128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ESTIA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13097" y="4593557"/>
              <a:ext cx="603905" cy="3620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VOR</a:t>
              </a:r>
              <a:endParaRPr lang="en-US" sz="1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4524351" y="6643973"/>
              <a:ext cx="4475982" cy="0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524351" y="6554363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885049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245747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571012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491194" y="6246223"/>
              <a:ext cx="78786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50 m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52044" y="6246223"/>
              <a:ext cx="78786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100 m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160550" y="6236904"/>
              <a:ext cx="78786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150 m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88932" y="5541164"/>
              <a:ext cx="876076" cy="3620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HR-NSE</a:t>
              </a:r>
              <a:endPara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2776" y="6497348"/>
            <a:ext cx="596396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ESS In-Kind Partners also collaborate on sample environment, data systems etc. 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496" y="2177823"/>
            <a:ext cx="1987976" cy="2339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Three instruments have moved;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400" dirty="0" smtClean="0"/>
              <a:t>ESTIA; E1 -&gt; E2 – for cleaner view of source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400" dirty="0" smtClean="0"/>
              <a:t>SKADI ; E8 -&gt; E5 – for more space</a:t>
            </a:r>
            <a:endParaRPr lang="en-US" sz="1400" dirty="0"/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400" dirty="0"/>
              <a:t>DREAM ; S4 -&gt; </a:t>
            </a:r>
            <a:r>
              <a:rPr lang="en-US" sz="1400" dirty="0" smtClean="0"/>
              <a:t>S3 </a:t>
            </a:r>
            <a:r>
              <a:rPr lang="en-US" sz="1400" dirty="0"/>
              <a:t>– for more space </a:t>
            </a:r>
            <a:endParaRPr lang="en-US" sz="14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892089" y="1460108"/>
            <a:ext cx="7232183" cy="4692909"/>
            <a:chOff x="1892089" y="1460108"/>
            <a:chExt cx="7232183" cy="4692909"/>
          </a:xfrm>
        </p:grpSpPr>
        <p:grpSp>
          <p:nvGrpSpPr>
            <p:cNvPr id="3" name="Group 2"/>
            <p:cNvGrpSpPr/>
            <p:nvPr/>
          </p:nvGrpSpPr>
          <p:grpSpPr>
            <a:xfrm>
              <a:off x="1892089" y="1496138"/>
              <a:ext cx="7232183" cy="4656879"/>
              <a:chOff x="1892089" y="1496138"/>
              <a:chExt cx="7232183" cy="465687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374609" y="1496138"/>
                <a:ext cx="2646518" cy="70788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ctr"/>
                <a:r>
                  <a:rPr lang="en-US" sz="2000" dirty="0" smtClean="0"/>
                  <a:t>ESS Lead Partners for instrument construction</a:t>
                </a: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892089" y="1496138"/>
                <a:ext cx="7232183" cy="4656879"/>
                <a:chOff x="1236204" y="1496138"/>
                <a:chExt cx="7232183" cy="4656879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236204" y="1615799"/>
                  <a:ext cx="7232183" cy="4537218"/>
                  <a:chOff x="1236204" y="1410949"/>
                  <a:chExt cx="7232183" cy="4537218"/>
                </a:xfrm>
              </p:grpSpPr>
              <p:pic>
                <p:nvPicPr>
                  <p:cNvPr id="90" name="Picture 89" descr="logo.png"/>
                  <p:cNvPicPr>
                    <a:picLocks noChangeAspect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675387" y="4561730"/>
                    <a:ext cx="13284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1559212" y="2859290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3" name="Picture 92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1522195" y="5580770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7587696" y="3251815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 descr="LogoLLB.jp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41678" y="2724905"/>
                    <a:ext cx="502920" cy="502920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 descr="ess-superconductores.png"/>
                  <p:cNvPicPr>
                    <a:picLocks noChangeAspect="1"/>
                  </p:cNvPicPr>
                  <p:nvPr/>
                </p:nvPicPr>
                <p:blipFill rotWithShape="1"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475072" y="2409792"/>
                    <a:ext cx="7560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8" name="Picture 97" descr="Danmarks_Tekniske_Universitet_(logo).png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32211" y="1962031"/>
                    <a:ext cx="320040" cy="466344"/>
                  </a:xfrm>
                  <a:prstGeom prst="rect">
                    <a:avLst/>
                  </a:prstGeom>
                </p:spPr>
              </p:pic>
              <p:pic>
                <p:nvPicPr>
                  <p:cNvPr id="100" name="Picture 99" descr="tum_logo.png"/>
                  <p:cNvPicPr>
                    <a:picLocks noChangeAspect="1"/>
                  </p:cNvPicPr>
                  <p:nvPr/>
                </p:nvPicPr>
                <p:blipFill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477919" y="2988514"/>
                    <a:ext cx="953486" cy="324000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</p:pic>
              <p:pic>
                <p:nvPicPr>
                  <p:cNvPr id="101" name="Picture 100" descr="tum_logo.png"/>
                  <p:cNvPicPr>
                    <a:picLocks noChangeAspect="1"/>
                  </p:cNvPicPr>
                  <p:nvPr/>
                </p:nvPicPr>
                <p:blipFill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6319143" y="1779165"/>
                    <a:ext cx="953486" cy="324000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</p:pic>
              <p:pic>
                <p:nvPicPr>
                  <p:cNvPr id="102" name="Picture 101" descr="logo.png"/>
                  <p:cNvPicPr>
                    <a:picLocks noChangeAspect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533631" y="5014256"/>
                    <a:ext cx="13284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3" name="Picture 102" descr="logo_hzg_cms10.gif"/>
                  <p:cNvPicPr>
                    <a:picLocks noChangeAspect="1"/>
                  </p:cNvPicPr>
                  <p:nvPr/>
                </p:nvPicPr>
                <p:blipFill>
                  <a:blip r:embed="rId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15261" y="1410949"/>
                    <a:ext cx="1303902" cy="360000"/>
                  </a:xfrm>
                  <a:prstGeom prst="rect">
                    <a:avLst/>
                  </a:prstGeom>
                </p:spPr>
              </p:pic>
              <p:pic>
                <p:nvPicPr>
                  <p:cNvPr id="104" name="Picture 103" descr="logo-cnr.png"/>
                  <p:cNvPicPr>
                    <a:picLocks noChangeAspect="1"/>
                  </p:cNvPicPr>
                  <p:nvPr/>
                </p:nvPicPr>
                <p:blipFill rotWithShape="1"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236204" y="4643163"/>
                    <a:ext cx="92974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 descr="PSI-Logo.png"/>
                  <p:cNvPicPr>
                    <a:picLocks noChangeAspect="1"/>
                  </p:cNvPicPr>
                  <p:nvPr/>
                </p:nvPicPr>
                <p:blipFill rotWithShape="1">
                  <a:blip r:embed="rId11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443459" y="5624167"/>
                    <a:ext cx="9072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6" name="Picture 105" descr="aulogo.jpg"/>
                  <p:cNvPicPr>
                    <a:picLocks noChangeAspect="1"/>
                  </p:cNvPicPr>
                  <p:nvPr/>
                </p:nvPicPr>
                <p:blipFill>
                  <a:blip r:embed="rId1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95890" y="3706315"/>
                    <a:ext cx="816693" cy="324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8" name="Picture 107" descr="Macintosh HD:Users:helenebjorkman:Desktop:ESS_Logo_Frugal_Blue_RGB.jpeg"/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2000" y="1496138"/>
                  <a:ext cx="644499" cy="345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>
              <a:off x="7749698" y="1460108"/>
              <a:ext cx="1267630" cy="506039"/>
              <a:chOff x="533178" y="5106061"/>
              <a:chExt cx="1267630" cy="506039"/>
            </a:xfrm>
          </p:grpSpPr>
          <p:pic>
            <p:nvPicPr>
              <p:cNvPr id="59" name="Picture 58" descr="logoujf.gif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1341" y="5161855"/>
                <a:ext cx="228264" cy="450245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533178" y="5134656"/>
                <a:ext cx="350702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r" defTabSz="457114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+  </a:t>
                </a: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62505" y="5106061"/>
                <a:ext cx="838303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457114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1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Nuclear Physics Institute</a:t>
                </a:r>
                <a:endParaRPr kumimoji="0" lang="en-US" sz="8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4490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2419951" y="1786254"/>
            <a:ext cx="0" cy="4838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19049" y="6548571"/>
            <a:ext cx="3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ICB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Neutron Instruments; Phase 1 schedule;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962497"/>
              </p:ext>
            </p:extLst>
          </p:nvPr>
        </p:nvGraphicFramePr>
        <p:xfrm>
          <a:off x="38308" y="1477223"/>
          <a:ext cx="8808203" cy="5139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823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</a:tblGrid>
              <a:tr h="3067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7380312" y="5304110"/>
            <a:ext cx="179433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468000" r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scope-</a:t>
            </a:r>
            <a:r>
              <a:rPr lang="en-US" dirty="0" smtClean="0">
                <a:solidFill>
                  <a:prstClr val="black"/>
                </a:solidFill>
              </a:rPr>
              <a:t>setting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TG2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5180" y="1784730"/>
            <a:ext cx="7477692" cy="5028646"/>
            <a:chOff x="1255180" y="594302"/>
            <a:chExt cx="7477692" cy="5837234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3962477" y="610513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1255180" y="643170"/>
              <a:ext cx="320842" cy="66816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10/5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2131614" y="1026199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2183649" y="2513756"/>
              <a:ext cx="334210" cy="100288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22-23/6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074375" y="3602000"/>
              <a:ext cx="296019" cy="684000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17/6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6681608" y="437196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3753355" y="4358598"/>
              <a:ext cx="307899" cy="1751399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12-13/9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426720" y="6097166"/>
              <a:ext cx="660608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IKON11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807160" y="6109997"/>
              <a:ext cx="38919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ICB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084170" y="6109997"/>
              <a:ext cx="42646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SAC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517760" y="6108870"/>
              <a:ext cx="752204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COUNCIL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5091727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17322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5830237" y="594302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4669817" y="5868238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1985522" y="1283044"/>
              <a:ext cx="320842" cy="899996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14-15/6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722261" y="1419231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8412030" y="1778493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6676140" y="4764998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6676306" y="4013329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7757607" y="289448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6543961" y="3636955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6497339" y="2513757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3722996" y="3263796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8</a:t>
              </a: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5353851" y="1419231"/>
              <a:ext cx="357863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Calibri"/>
                </a:rPr>
                <a:t>29</a:t>
              </a:r>
              <a:endParaRPr lang="en-US" sz="1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4161371" y="1042412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alibri"/>
                </a:rPr>
                <a:t>29</a:t>
              </a:r>
              <a:endParaRPr lang="en-US" sz="1200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89986" y="5373216"/>
            <a:ext cx="322374" cy="952981"/>
            <a:chOff x="7350229" y="5524963"/>
            <a:chExt cx="322374" cy="952981"/>
          </a:xfrm>
        </p:grpSpPr>
        <p:sp>
          <p:nvSpPr>
            <p:cNvPr id="175" name="Oval 174"/>
            <p:cNvSpPr/>
            <p:nvPr/>
          </p:nvSpPr>
          <p:spPr>
            <a:xfrm>
              <a:off x="7351761" y="5524963"/>
              <a:ext cx="320842" cy="240632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350229" y="5885003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350229" y="6237312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4572000" y="5373216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12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27984" y="4725144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5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572000" y="5085184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644008" y="3501008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19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769992" y="3789040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31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499992" y="2852936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17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16016" y="6021288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28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716016" y="5661248"/>
            <a:ext cx="356842" cy="207299"/>
          </a:xfrm>
          <a:prstGeom prst="ellipse">
            <a:avLst/>
          </a:prstGeom>
          <a:solidFill>
            <a:srgbClr val="F8FFA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21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27984" y="4437112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14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0196" y="6283629"/>
            <a:ext cx="44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27</a:t>
            </a:r>
            <a:endParaRPr lang="en-US" sz="1200" dirty="0"/>
          </a:p>
        </p:txBody>
      </p:sp>
      <p:sp>
        <p:nvSpPr>
          <p:cNvPr id="57" name="Oval 56"/>
          <p:cNvSpPr/>
          <p:nvPr/>
        </p:nvSpPr>
        <p:spPr>
          <a:xfrm>
            <a:off x="5832218" y="4097075"/>
            <a:ext cx="356842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14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05302" y="6537798"/>
            <a:ext cx="66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IKON12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223507" y="1794731"/>
            <a:ext cx="0" cy="4789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584460" y="2156800"/>
            <a:ext cx="320842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989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7" y="188640"/>
            <a:ext cx="6984776" cy="1152128"/>
          </a:xfrm>
        </p:spPr>
        <p:txBody>
          <a:bodyPr anchor="t">
            <a:noAutofit/>
          </a:bodyPr>
          <a:lstStyle/>
          <a:p>
            <a:pPr algn="ctr"/>
            <a:r>
              <a:rPr lang="en-US" sz="2800" dirty="0" smtClean="0"/>
              <a:t>Potential order of commencement of operation of first 8 instruments (August 2023)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2484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50654"/>
              </p:ext>
            </p:extLst>
          </p:nvPr>
        </p:nvGraphicFramePr>
        <p:xfrm>
          <a:off x="251524" y="3133379"/>
          <a:ext cx="695360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115"/>
                <a:gridCol w="2427156"/>
                <a:gridCol w="2897338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dirty="0" smtClean="0"/>
                        <a:t>NMX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Engineering </a:t>
                      </a:r>
                      <a:r>
                        <a:rPr lang="en-US" sz="1600" dirty="0" err="1" smtClean="0"/>
                        <a:t>Diffractometer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(TUM/PSI)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T-REX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08307" y="3429004"/>
            <a:ext cx="16561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Instruments in Bold </a:t>
            </a:r>
            <a:r>
              <a:rPr lang="en-US" dirty="0"/>
              <a:t>type to be </a:t>
            </a:r>
            <a:r>
              <a:rPr lang="en-US" dirty="0" smtClean="0"/>
              <a:t>operational by Aug 2023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77767"/>
              </p:ext>
            </p:extLst>
          </p:nvPr>
        </p:nvGraphicFramePr>
        <p:xfrm>
          <a:off x="251522" y="1484784"/>
          <a:ext cx="84969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2</a:t>
                      </a:r>
                      <a:r>
                        <a:rPr lang="en-GB" sz="1600" baseline="30000" noProof="0" dirty="0" smtClean="0">
                          <a:latin typeface="+mn-lt"/>
                        </a:rPr>
                        <a:t>nd</a:t>
                      </a:r>
                      <a:r>
                        <a:rPr lang="en-GB" sz="1600" noProof="0" dirty="0" smtClean="0">
                          <a:latin typeface="+mn-lt"/>
                        </a:rPr>
                        <a:t> Annual Review Recommendation (0.5)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Prioritisation of instruments within budget must ensure that the first tranche of instruments (8) is ready to deliver world-class science at the start of user operations (2023)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83905">
            <a:off x="1533290" y="2616153"/>
            <a:ext cx="6060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1">
                    <a:alpha val="15000"/>
                  </a:schemeClr>
                </a:solidFill>
              </a:rPr>
              <a:t>DRAFT</a:t>
            </a:r>
            <a:endParaRPr lang="en-US" sz="16000" dirty="0">
              <a:solidFill>
                <a:schemeClr val="tx1">
                  <a:alpha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6760</TotalTime>
  <Words>1458</Words>
  <Application>Microsoft Macintosh PowerPoint</Application>
  <PresentationFormat>On-screen Show (4:3)</PresentationFormat>
  <Paragraphs>312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Default</vt:lpstr>
      <vt:lpstr>Office-tema</vt:lpstr>
      <vt:lpstr>1_Office-tema</vt:lpstr>
      <vt:lpstr>2_Office Theme</vt:lpstr>
      <vt:lpstr>3_Office-tema</vt:lpstr>
      <vt:lpstr>ESS Core Powerpoint</vt:lpstr>
      <vt:lpstr>T-REX Scope Setting  Welcome and meeting objectives</vt:lpstr>
      <vt:lpstr>ESS Project Scope on Instruments  Neutron Scattering Systems (NSS)</vt:lpstr>
      <vt:lpstr>NSS Project: Priorities for 2016</vt:lpstr>
      <vt:lpstr>PowerPoint Presentation</vt:lpstr>
      <vt:lpstr>Neutron Beam Instrument Draft Schedule    V1.7, 2nd October 2016</vt:lpstr>
      <vt:lpstr>Procedure for decisions on Construction of Instruments </vt:lpstr>
      <vt:lpstr>NSS Neutron Instruments revised layout (June 2016)</vt:lpstr>
      <vt:lpstr>Neutron Instruments; Phase 1 schedule;</vt:lpstr>
      <vt:lpstr>Potential order of commencement of operation of first 8 instruments (August 2023)</vt:lpstr>
      <vt:lpstr>Scope-Setting Meeting</vt:lpstr>
      <vt:lpstr>Objectives for this meeting</vt:lpstr>
      <vt:lpstr>Agenda for this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Shane Kennedy</cp:lastModifiedBy>
  <cp:revision>425</cp:revision>
  <cp:lastPrinted>2016-07-20T04:38:31Z</cp:lastPrinted>
  <dcterms:modified xsi:type="dcterms:W3CDTF">2016-10-28T06:48:23Z</dcterms:modified>
</cp:coreProperties>
</file>