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498" r:id="rId3"/>
    <p:sldId id="522" r:id="rId4"/>
    <p:sldId id="510" r:id="rId5"/>
    <p:sldId id="511" r:id="rId6"/>
    <p:sldId id="497" r:id="rId7"/>
    <p:sldId id="512" r:id="rId8"/>
    <p:sldId id="454" r:id="rId9"/>
    <p:sldId id="504" r:id="rId10"/>
    <p:sldId id="502" r:id="rId11"/>
    <p:sldId id="521" r:id="rId12"/>
    <p:sldId id="440" r:id="rId13"/>
    <p:sldId id="525" r:id="rId14"/>
    <p:sldId id="524" r:id="rId15"/>
    <p:sldId id="514" r:id="rId16"/>
    <p:sldId id="517" r:id="rId17"/>
    <p:sldId id="518" r:id="rId18"/>
    <p:sldId id="462" r:id="rId19"/>
    <p:sldId id="519" r:id="rId20"/>
    <p:sldId id="520" r:id="rId21"/>
    <p:sldId id="383" r:id="rId22"/>
    <p:sldId id="530" r:id="rId23"/>
    <p:sldId id="529" r:id="rId24"/>
    <p:sldId id="275" r:id="rId25"/>
    <p:sldId id="513" r:id="rId26"/>
    <p:sldId id="499" r:id="rId27"/>
    <p:sldId id="320" r:id="rId28"/>
    <p:sldId id="460" r:id="rId29"/>
    <p:sldId id="523" r:id="rId30"/>
    <p:sldId id="526" r:id="rId31"/>
    <p:sldId id="527" r:id="rId32"/>
    <p:sldId id="509" r:id="rId33"/>
    <p:sldId id="465" r:id="rId34"/>
    <p:sldId id="468" r:id="rId35"/>
    <p:sldId id="484" r:id="rId36"/>
  </p:sldIdLst>
  <p:sldSz cx="9144000" cy="6858000" type="screen4x3"/>
  <p:notesSz cx="7099300" cy="10234613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olini" initials="v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55"/>
    <a:srgbClr val="F1D61E"/>
    <a:srgbClr val="EFDD18"/>
    <a:srgbClr val="F1DE0B"/>
    <a:srgbClr val="ECF10E"/>
    <a:srgbClr val="EEE00E"/>
    <a:srgbClr val="E3E30F"/>
    <a:srgbClr val="8D8F94"/>
    <a:srgbClr val="FF4600"/>
    <a:srgbClr val="FF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3" autoAdjust="0"/>
    <p:restoredTop sz="87796" autoAdjust="0"/>
  </p:normalViewPr>
  <p:slideViewPr>
    <p:cSldViewPr>
      <p:cViewPr varScale="1">
        <p:scale>
          <a:sx n="52" d="100"/>
          <a:sy n="52" d="100"/>
        </p:scale>
        <p:origin x="-86" y="-533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3234" y="-84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5025"/>
            <a:ext cx="3076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5025"/>
            <a:ext cx="30765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3DA438EA-2705-8949-AF4D-A26069E0726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230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C8366365-8126-574F-A03E-2E5A60E20E7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819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EAAF69-E81C-F244-907F-CE9BACFCACC0}" type="slidenum">
              <a:rPr lang="de-DE"/>
              <a:pPr eaLnBrk="1" hangingPunct="1"/>
              <a:t>1</a:t>
            </a:fld>
            <a:endParaRPr lang="de-D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explain history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STAP meeting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Recommendations:</a:t>
            </a:r>
            <a:r>
              <a:rPr lang="en-US" baseline="0" dirty="0" smtClean="0">
                <a:latin typeface="Arial" charset="0"/>
              </a:rPr>
              <a:t> thermal, magnetism 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but </a:t>
            </a:r>
            <a:r>
              <a:rPr lang="en-US" baseline="0" dirty="0" err="1" smtClean="0">
                <a:latin typeface="Arial" charset="0"/>
              </a:rPr>
              <a:t>bispectral</a:t>
            </a:r>
            <a:r>
              <a:rPr lang="en-US" baseline="0" dirty="0" smtClean="0">
                <a:latin typeface="Arial" charset="0"/>
              </a:rPr>
              <a:t> essential, exciting possibilities for other </a:t>
            </a:r>
            <a:r>
              <a:rPr lang="en-US" baseline="0" smtClean="0">
                <a:latin typeface="Arial" charset="0"/>
              </a:rPr>
              <a:t>research fields</a:t>
            </a: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(29.01.15 14:19) -----</a:t>
            </a:r>
          </a:p>
          <a:p>
            <a:r>
              <a:rPr lang="en-US"/>
              <a:t>Add adiabatic spin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646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The Tof technique is a well established and robust method in use for the study of excitations and motion correlations in condensed matter.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(29.01.15 14:19) -----</a:t>
            </a:r>
          </a:p>
          <a:p>
            <a:r>
              <a:rPr lang="en-US"/>
              <a:t>include legend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80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spurions</a:t>
            </a:r>
            <a:r>
              <a:rPr lang="en-US" dirty="0" smtClean="0">
                <a:latin typeface="Arial" charset="0"/>
              </a:rPr>
              <a:t>, shortcomings from TAS measurements </a:t>
            </a:r>
            <a:r>
              <a:rPr lang="en-US" dirty="0" err="1" smtClean="0">
                <a:latin typeface="Arial" charset="0"/>
              </a:rPr>
              <a:t>Bild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aus</a:t>
            </a:r>
            <a:r>
              <a:rPr lang="en-US" dirty="0" smtClean="0">
                <a:latin typeface="Arial" charset="0"/>
              </a:rPr>
              <a:t> Proposal </a:t>
            </a:r>
            <a:r>
              <a:rPr lang="en-US" dirty="0" err="1" smtClean="0">
                <a:latin typeface="Arial" charset="0"/>
              </a:rPr>
              <a:t>nehmen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spurions</a:t>
            </a:r>
            <a:r>
              <a:rPr lang="en-US" dirty="0" smtClean="0">
                <a:latin typeface="Arial" charset="0"/>
              </a:rPr>
              <a:t>, shortcomings from TAS measurements </a:t>
            </a:r>
            <a:r>
              <a:rPr lang="en-US" dirty="0" err="1" smtClean="0">
                <a:latin typeface="Arial" charset="0"/>
              </a:rPr>
              <a:t>Bild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aus</a:t>
            </a:r>
            <a:r>
              <a:rPr lang="en-US" dirty="0" smtClean="0">
                <a:latin typeface="Arial" charset="0"/>
              </a:rPr>
              <a:t> Proposal </a:t>
            </a:r>
            <a:r>
              <a:rPr lang="en-US" dirty="0" err="1" smtClean="0">
                <a:latin typeface="Arial" charset="0"/>
              </a:rPr>
              <a:t>nehmen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The Tof technique is a well established and robust method in use for the study of excitations and motion correlations in condensed matter.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1075"/>
            <a:ext cx="4724400" cy="35433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0138" y="4867275"/>
            <a:ext cx="4906962" cy="39322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----- Meeting Notes (29.01.15 14:19) -----</a:t>
            </a:r>
          </a:p>
          <a:p>
            <a:r>
              <a:rPr lang="en-US">
                <a:latin typeface="Arial" charset="0"/>
              </a:rPr>
              <a:t>add box with list of changes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290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(29.01.15 14:19) -----</a:t>
            </a:r>
          </a:p>
          <a:p>
            <a:r>
              <a:rPr lang="en-US"/>
              <a:t>Add adiabatic spin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66365-8126-574F-A03E-2E5A60E20E7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64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3A6F8A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5B82"/>
              </a:solidFill>
              <a:cs typeface="ＭＳ Ｐゴシック" charset="0"/>
            </a:endParaRP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cs typeface="ＭＳ Ｐゴシック" charset="0"/>
            </a:endParaRPr>
          </a:p>
        </p:txBody>
      </p:sp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cs typeface="ＭＳ Ｐゴシック" charset="0"/>
            </a:endParaRPr>
          </a:p>
        </p:txBody>
      </p:sp>
      <p:sp>
        <p:nvSpPr>
          <p:cNvPr id="8" name="Rectangle 44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9" name="Rectangle 45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cs typeface="ＭＳ Ｐゴシック" charset="0"/>
            </a:endParaRPr>
          </a:p>
        </p:txBody>
      </p:sp>
      <p:pic>
        <p:nvPicPr>
          <p:cNvPr id="10" name="Picture 54" descr="Logo_FZ_Jülich_NEU_rg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6"/>
          <p:cNvSpPr txBox="1">
            <a:spLocks noChangeArrowheads="1"/>
          </p:cNvSpPr>
          <p:nvPr/>
        </p:nvSpPr>
        <p:spPr bwMode="auto">
          <a:xfrm rot="16200000">
            <a:off x="-1063625" y="933450"/>
            <a:ext cx="2476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900" smtClean="0">
                <a:solidFill>
                  <a:srgbClr val="005B82"/>
                </a:solidFill>
                <a:latin typeface="Arial MT Bd" charset="0"/>
                <a:ea typeface="+mn-ea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4213" y="4052888"/>
            <a:ext cx="8064500" cy="11763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134" name="Rectangle 6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49500"/>
            <a:ext cx="8062913" cy="16557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800" b="0">
                <a:solidFill>
                  <a:schemeClr val="bg1"/>
                </a:solidFill>
                <a:ea typeface="ＭＳ Ｐゴシック" charset="-128"/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12" name="Rectangle 60"/>
          <p:cNvSpPr>
            <a:spLocks noGrp="1" noChangeArrowheads="1"/>
          </p:cNvSpPr>
          <p:nvPr>
            <p:ph type="dt" sz="quarter" idx="10"/>
          </p:nvPr>
        </p:nvSpPr>
        <p:spPr>
          <a:xfrm>
            <a:off x="684213" y="5257800"/>
            <a:ext cx="2205037" cy="476250"/>
          </a:xfrm>
        </p:spPr>
        <p:txBody>
          <a:bodyPr/>
          <a:lstStyle>
            <a:lvl1pPr algn="r">
              <a:defRPr sz="1400">
                <a:solidFill>
                  <a:srgbClr val="F4F4F4"/>
                </a:solidFill>
              </a:defRPr>
            </a:lvl1pPr>
          </a:lstStyle>
          <a:p>
            <a:fld id="{7148FB8E-89E6-C341-A576-579963609792}" type="datetime1">
              <a:rPr lang="de-DE" smtClean="0"/>
              <a:t>26.10.2016</a:t>
            </a:fld>
            <a:endParaRPr lang="de-DE"/>
          </a:p>
        </p:txBody>
      </p:sp>
      <p:sp>
        <p:nvSpPr>
          <p:cNvPr id="13" name="Rectangle 61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5257800"/>
            <a:ext cx="2895600" cy="476250"/>
          </a:xfrm>
        </p:spPr>
        <p:txBody>
          <a:bodyPr/>
          <a:lstStyle>
            <a:lvl1pPr algn="l">
              <a:defRPr sz="1400">
                <a:solidFill>
                  <a:srgbClr val="F4F4F4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10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4894D-3F88-DD46-8F39-B192123FE912}" type="datetime1">
              <a:rPr lang="de-DE" smtClean="0"/>
              <a:t>26.10.2016</a:t>
            </a:fld>
            <a:endParaRPr lang="de-DE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30FC0-BD89-F943-A4FB-D2A42724901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37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23075" y="692150"/>
            <a:ext cx="2141538" cy="57610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6275387" cy="57610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8FD5F-5EE9-A94F-A652-EBCBDC0EBA9D}" type="datetime1">
              <a:rPr lang="de-DE" smtClean="0"/>
              <a:t>26.10.2016</a:t>
            </a:fld>
            <a:endParaRPr lang="de-DE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E2772-CA35-964E-A09D-23A259B735B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214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692150"/>
            <a:ext cx="8569325" cy="6492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288" y="1412875"/>
            <a:ext cx="4208462" cy="50403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6150" y="1412875"/>
            <a:ext cx="4208463" cy="504031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8BB45-60F5-AD45-B6A2-454F1D0861A1}" type="datetime1">
              <a:rPr lang="de-DE" smtClean="0"/>
              <a:t>26.10.2016</a:t>
            </a:fld>
            <a:endParaRPr lang="de-DE"/>
          </a:p>
        </p:txBody>
      </p:sp>
      <p:sp>
        <p:nvSpPr>
          <p:cNvPr id="6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3B0B9-22CE-3F49-AF05-B0637E14308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097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95288" y="692150"/>
            <a:ext cx="8569325" cy="57610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06BCC-BE90-E448-80AE-F08D5449EB45}" type="datetime1">
              <a:rPr lang="de-DE" smtClean="0"/>
              <a:t>26.10.2016</a:t>
            </a:fld>
            <a:endParaRPr lang="de-DE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D32F9-1911-4E46-A5D1-4FD0C62979E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926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692150"/>
            <a:ext cx="8569325" cy="6492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it-IT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395288" y="1412875"/>
            <a:ext cx="8569325" cy="50403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508F6-5127-2D4F-BF9B-B481CAE44824}" type="datetime1">
              <a:rPr lang="de-DE" smtClean="0"/>
              <a:t>26.10.2016</a:t>
            </a:fld>
            <a:endParaRPr lang="de-DE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60891-D4D7-164B-A5A6-2AEB357FD31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662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it-I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it-IT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1176D-A1FC-C242-B406-A4910CE92C37}" type="datetime1">
              <a:rPr lang="de-DE" smtClean="0"/>
              <a:t>26.10.2016</a:t>
            </a:fld>
            <a:endParaRPr lang="de-DE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DDC07-07B5-134D-A291-C3245EA48BC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36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631FB-1211-B849-975C-418F1D4A919B}" type="datetime1">
              <a:rPr lang="de-DE" smtClean="0"/>
              <a:t>26.10.2016</a:t>
            </a:fld>
            <a:endParaRPr lang="de-DE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87FA7-DD32-5342-94B6-02B249AA820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45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900D1-9C9C-834F-B68C-49447F2B5650}" type="datetime1">
              <a:rPr lang="de-DE" smtClean="0"/>
              <a:t>26.10.2016</a:t>
            </a:fld>
            <a:endParaRPr lang="de-DE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A14D6-23B5-E043-9B97-B7D8BE7B56B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48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412875"/>
            <a:ext cx="4208462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6150" y="1412875"/>
            <a:ext cx="4208463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166D4-E72B-E947-820F-422F066D3BC3}" type="datetime1">
              <a:rPr lang="de-DE" smtClean="0"/>
              <a:t>26.10.2016</a:t>
            </a:fld>
            <a:endParaRPr lang="de-DE"/>
          </a:p>
        </p:txBody>
      </p:sp>
      <p:sp>
        <p:nvSpPr>
          <p:cNvPr id="6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1750B-1D9E-2645-BC01-674EA0F2C99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94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44D3D-B685-0443-B2CF-1AEBAAA30CD4}" type="datetime1">
              <a:rPr lang="de-DE" smtClean="0"/>
              <a:t>26.10.2016</a:t>
            </a:fld>
            <a:endParaRPr lang="de-DE"/>
          </a:p>
        </p:txBody>
      </p:sp>
      <p:sp>
        <p:nvSpPr>
          <p:cNvPr id="8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111D4-84F0-EC4A-86D2-CEF67A44278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73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E6820-3EE1-594C-BD9F-3614A90DC972}" type="datetime1">
              <a:rPr lang="de-DE" smtClean="0"/>
              <a:t>26.10.2016</a:t>
            </a:fld>
            <a:endParaRPr lang="de-DE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88042-B4C9-5C44-B1AD-E507803F21E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16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7C2C9-A021-AA42-9F46-B2FE44F50F9F}" type="datetime1">
              <a:rPr lang="de-DE" smtClean="0"/>
              <a:t>26.10.2016</a:t>
            </a:fld>
            <a:endParaRPr lang="de-DE"/>
          </a:p>
        </p:txBody>
      </p:sp>
      <p:sp>
        <p:nvSpPr>
          <p:cNvPr id="3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24DE5-751F-D140-85E0-7A4F7BC560D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97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BED27-9AEF-6647-B58C-38664A13EA5E}" type="datetime1">
              <a:rPr lang="de-DE" smtClean="0"/>
              <a:t>26.10.2016</a:t>
            </a:fld>
            <a:endParaRPr lang="de-DE"/>
          </a:p>
        </p:txBody>
      </p:sp>
      <p:sp>
        <p:nvSpPr>
          <p:cNvPr id="6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3A623-B1AF-1F4A-A702-02BC71DF4B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68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2BB07-38D6-644D-AC2B-9D5D9F2CDDFB}" type="datetime1">
              <a:rPr lang="de-DE" smtClean="0"/>
              <a:t>26.10.2016</a:t>
            </a:fld>
            <a:endParaRPr lang="de-DE"/>
          </a:p>
        </p:txBody>
      </p:sp>
      <p:sp>
        <p:nvSpPr>
          <p:cNvPr id="6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979C-0D83-7547-920F-B54C83BE65A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26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8569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12875"/>
            <a:ext cx="85693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cs typeface="ＭＳ Ｐゴシック" charset="0"/>
            </a:endParaRPr>
          </a:p>
        </p:txBody>
      </p:sp>
      <p:sp>
        <p:nvSpPr>
          <p:cNvPr id="1029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cs typeface="ＭＳ Ｐゴシック" charset="0"/>
            </a:endParaRPr>
          </a:p>
        </p:txBody>
      </p:sp>
      <p:sp>
        <p:nvSpPr>
          <p:cNvPr id="1030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cs typeface="ＭＳ Ｐゴシック" charset="0"/>
            </a:endParaRPr>
          </a:p>
        </p:txBody>
      </p:sp>
      <p:sp>
        <p:nvSpPr>
          <p:cNvPr id="1031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032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cs typeface="ＭＳ Ｐゴシック" charset="0"/>
            </a:endParaRPr>
          </a:p>
        </p:txBody>
      </p:sp>
      <p:sp>
        <p:nvSpPr>
          <p:cNvPr id="1033" name="Text Box 68"/>
          <p:cNvSpPr txBox="1">
            <a:spLocks noChangeArrowheads="1"/>
          </p:cNvSpPr>
          <p:nvPr/>
        </p:nvSpPr>
        <p:spPr bwMode="auto">
          <a:xfrm>
            <a:off x="457200" y="6477000"/>
            <a:ext cx="838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de-DE" sz="1000" smtClean="0">
                <a:solidFill>
                  <a:srgbClr val="3A6F8A"/>
                </a:solidFill>
                <a:ea typeface="ＭＳ Ｐゴシック" charset="-128"/>
              </a:rPr>
              <a:t>								</a:t>
            </a:r>
          </a:p>
        </p:txBody>
      </p:sp>
      <p:pic>
        <p:nvPicPr>
          <p:cNvPr id="1034" name="Picture 70" descr="Logo_FZ_Jülich_NEU_rgb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" name="Rectangle 7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288" y="6526213"/>
            <a:ext cx="17272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5B82"/>
                </a:solidFill>
                <a:cs typeface="ＭＳ Ｐゴシック" charset="0"/>
              </a:defRPr>
            </a:lvl1pPr>
          </a:lstStyle>
          <a:p>
            <a:fld id="{5ABBEEE6-905A-3946-A6A8-79E0BF353FBD}" type="datetime1">
              <a:rPr lang="de-DE" smtClean="0"/>
              <a:t>26.10.2016</a:t>
            </a:fld>
            <a:endParaRPr lang="de-DE"/>
          </a:p>
        </p:txBody>
      </p:sp>
      <p:sp>
        <p:nvSpPr>
          <p:cNvPr id="1096" name="Rectangle 7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5513" y="6526213"/>
            <a:ext cx="489743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5B82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97" name="Rectangle 7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4388" y="6526213"/>
            <a:ext cx="172878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5B82"/>
                </a:solidFill>
                <a:cs typeface="ＭＳ Ｐゴシック" charset="0"/>
              </a:defRPr>
            </a:lvl1pPr>
          </a:lstStyle>
          <a:p>
            <a:fld id="{67270C08-FDE1-1645-B049-144CAF695F4F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charset="0"/>
        <a:buChar char="§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charset="0"/>
        <a:buChar char="§"/>
        <a:defRPr sz="2200" i="1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11" Type="http://schemas.openxmlformats.org/officeDocument/2006/relationships/image" Target="../media/image27.jpeg"/><Relationship Id="rId5" Type="http://schemas.openxmlformats.org/officeDocument/2006/relationships/image" Target="../media/image20.png"/><Relationship Id="rId10" Type="http://schemas.openxmlformats.org/officeDocument/2006/relationships/image" Target="../media/image26.jpeg"/><Relationship Id="rId4" Type="http://schemas.openxmlformats.org/officeDocument/2006/relationships/image" Target="../media/image22.emf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wm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11" Type="http://schemas.openxmlformats.org/officeDocument/2006/relationships/image" Target="../media/image27.jpeg"/><Relationship Id="rId5" Type="http://schemas.openxmlformats.org/officeDocument/2006/relationships/image" Target="../media/image20.png"/><Relationship Id="rId10" Type="http://schemas.openxmlformats.org/officeDocument/2006/relationships/image" Target="../media/image26.jpeg"/><Relationship Id="rId4" Type="http://schemas.openxmlformats.org/officeDocument/2006/relationships/image" Target="../media/image22.emf"/><Relationship Id="rId9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emf"/><Relationship Id="rId19" Type="http://schemas.openxmlformats.org/officeDocument/2006/relationships/image" Target="../media/image74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e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8062913" cy="2514600"/>
          </a:xfrm>
        </p:spPr>
        <p:txBody>
          <a:bodyPr/>
          <a:lstStyle/>
          <a:p>
            <a:pPr eaLnBrk="1" hangingPunct="1"/>
            <a:r>
              <a:rPr lang="en-US" sz="4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3400" b="1" dirty="0" smtClean="0">
                <a:solidFill>
                  <a:srgbClr val="005B82"/>
                </a:solidFill>
                <a:latin typeface="Arial" charset="0"/>
                <a:ea typeface="ＭＳ Ｐゴシック" charset="0"/>
                <a:cs typeface="ＭＳ Ｐゴシック" charset="0"/>
              </a:rPr>
              <a:t>ime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3400" b="1" dirty="0">
                <a:solidFill>
                  <a:srgbClr val="005B82"/>
                </a:solidFill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en-US" sz="3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3400" b="1" dirty="0">
                <a:solidFill>
                  <a:srgbClr val="005B82"/>
                </a:solidFill>
                <a:latin typeface="Arial" charset="0"/>
                <a:ea typeface="ＭＳ Ｐゴシック" charset="0"/>
                <a:cs typeface="ＭＳ Ｐゴシック" charset="0"/>
              </a:rPr>
              <a:t>flight </a:t>
            </a:r>
            <a:br>
              <a:rPr lang="en-US" sz="3400" b="1" dirty="0">
                <a:solidFill>
                  <a:srgbClr val="005B8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3400" b="1" dirty="0">
                <a:latin typeface="Arial" charset="0"/>
                <a:ea typeface="ＭＳ Ｐゴシック" charset="0"/>
                <a:cs typeface="ＭＳ Ｐゴシック" charset="0"/>
              </a:rPr>
              <a:t>eciprocal</a:t>
            </a:r>
            <a:r>
              <a:rPr lang="en-US" sz="3400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400" b="1" dirty="0">
                <a:latin typeface="Arial" charset="0"/>
                <a:ea typeface="ＭＳ Ｐゴシック" charset="0"/>
                <a:cs typeface="ＭＳ Ｐゴシック" charset="0"/>
              </a:rPr>
              <a:t>space</a:t>
            </a:r>
            <a:r>
              <a:rPr lang="en-US" sz="3400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400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400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6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EX</a:t>
            </a:r>
            <a:r>
              <a:rPr lang="en-US" sz="34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plorer</a:t>
            </a:r>
            <a:endParaRPr lang="en-US" sz="7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5029200"/>
            <a:ext cx="8064500" cy="1069397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</a:rPr>
              <a:t>Jörg Voigt</a:t>
            </a:r>
          </a:p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Lund, 28.10.2016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38862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 err="1" smtClean="0">
                <a:solidFill>
                  <a:schemeClr val="bg1"/>
                </a:solidFill>
              </a:rPr>
              <a:t>bispectral</a:t>
            </a:r>
            <a:r>
              <a:rPr lang="en-US" sz="2000" dirty="0" smtClean="0">
                <a:solidFill>
                  <a:schemeClr val="bg1"/>
                </a:solidFill>
              </a:rPr>
              <a:t> chopper spectrometer for 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magnetism, materials science and soft matter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59904" y="1412776"/>
            <a:ext cx="5836096" cy="1708160"/>
          </a:xfrm>
          <a:prstGeom prst="rect">
            <a:avLst/>
          </a:prstGeom>
          <a:noFill/>
        </p:spPr>
        <p:txBody>
          <a:bodyPr wrap="square" rIns="360000" bIns="0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Proteins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DNA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RNA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lipid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membranes</a:t>
            </a:r>
            <a:r>
              <a:rPr lang="en-US" dirty="0" smtClean="0"/>
              <a:t> are central to cellular function.</a:t>
            </a:r>
          </a:p>
          <a:p>
            <a:endParaRPr lang="en-US" dirty="0" smtClean="0"/>
          </a:p>
          <a:p>
            <a:pPr algn="l"/>
            <a:r>
              <a:rPr lang="en-US" dirty="0" smtClean="0"/>
              <a:t>Their biological functions are governed by their </a:t>
            </a:r>
            <a:r>
              <a:rPr lang="en-US" dirty="0" smtClean="0">
                <a:solidFill>
                  <a:srgbClr val="0000FF"/>
                </a:solidFill>
              </a:rPr>
              <a:t>dynamical</a:t>
            </a:r>
            <a:r>
              <a:rPr lang="en-US" dirty="0" smtClean="0"/>
              <a:t> character, particularly on the </a:t>
            </a:r>
            <a:r>
              <a:rPr lang="en-US" dirty="0" err="1" smtClean="0">
                <a:solidFill>
                  <a:srgbClr val="0000FF"/>
                </a:solidFill>
              </a:rPr>
              <a:t>picosecond</a:t>
            </a:r>
            <a:r>
              <a:rPr lang="en-US" dirty="0" smtClean="0"/>
              <a:t> time-scale.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88033" y="4227255"/>
            <a:ext cx="4360167" cy="24314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Diffusional</a:t>
            </a:r>
            <a:r>
              <a:rPr lang="en-US" sz="2000" dirty="0" smtClean="0"/>
              <a:t> and </a:t>
            </a:r>
            <a:r>
              <a:rPr lang="en-US" sz="2000" dirty="0" err="1" smtClean="0">
                <a:solidFill>
                  <a:srgbClr val="0000FF"/>
                </a:solidFill>
              </a:rPr>
              <a:t>relaxational</a:t>
            </a:r>
            <a:r>
              <a:rPr lang="en-US" sz="2000" dirty="0" smtClean="0"/>
              <a:t> motions</a:t>
            </a:r>
          </a:p>
          <a:p>
            <a:pPr algn="l"/>
            <a:r>
              <a:rPr lang="en-US" sz="2000" dirty="0" smtClean="0"/>
              <a:t>Widely studied by </a:t>
            </a:r>
            <a:r>
              <a:rPr lang="en-US" sz="2000" dirty="0" smtClean="0">
                <a:solidFill>
                  <a:srgbClr val="FF0000"/>
                </a:solidFill>
              </a:rPr>
              <a:t>QENS</a:t>
            </a:r>
          </a:p>
          <a:p>
            <a:pPr algn="l"/>
            <a:endParaRPr lang="en-US" sz="1600" dirty="0" smtClean="0"/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>
                <a:solidFill>
                  <a:srgbClr val="0000FF"/>
                </a:solidFill>
              </a:rPr>
              <a:t>T-REX:</a:t>
            </a:r>
          </a:p>
          <a:p>
            <a:pPr algn="l"/>
            <a:endParaRPr lang="en-US" sz="1600" dirty="0" smtClean="0">
              <a:solidFill>
                <a:srgbClr val="0000FF"/>
              </a:solidFill>
            </a:endParaRPr>
          </a:p>
          <a:p>
            <a:pPr marL="176213" lvl="1" algn="l"/>
            <a:endParaRPr lang="en-US" sz="1600" dirty="0" smtClean="0"/>
          </a:p>
          <a:p>
            <a:pPr marL="176213" lvl="1" indent="92075" algn="l">
              <a:buFontTx/>
              <a:buChar char="-"/>
            </a:pPr>
            <a:r>
              <a:rPr lang="en-US" sz="1600" dirty="0" smtClean="0"/>
              <a:t> Cold </a:t>
            </a:r>
            <a:r>
              <a:rPr lang="en-US" sz="1600" i="1" dirty="0" err="1" smtClean="0"/>
              <a:t>E</a:t>
            </a:r>
            <a:r>
              <a:rPr lang="en-US" sz="1600" i="1" baseline="-25000" dirty="0" err="1" smtClean="0"/>
              <a:t>i</a:t>
            </a:r>
            <a:r>
              <a:rPr lang="en-US" sz="1600" dirty="0" smtClean="0"/>
              <a:t>  and  </a:t>
            </a:r>
            <a:r>
              <a:rPr lang="en-US" sz="1600" dirty="0" smtClean="0">
                <a:sym typeface="Symbol"/>
              </a:rPr>
              <a:t></a:t>
            </a:r>
            <a:r>
              <a:rPr lang="en-US" sz="1600" i="1" dirty="0" smtClean="0">
                <a:sym typeface="Symbol"/>
              </a:rPr>
              <a:t>E</a:t>
            </a:r>
            <a:r>
              <a:rPr lang="en-US" sz="1600" dirty="0" smtClean="0">
                <a:sym typeface="Symbol"/>
              </a:rPr>
              <a:t> down to 20 </a:t>
            </a:r>
            <a:r>
              <a:rPr lang="en-US" sz="1600" dirty="0" err="1" smtClean="0">
                <a:sym typeface="Symbol"/>
              </a:rPr>
              <a:t>eV</a:t>
            </a:r>
            <a:endParaRPr lang="en-US" sz="1600" dirty="0" smtClean="0">
              <a:sym typeface="Symbol"/>
            </a:endParaRPr>
          </a:p>
          <a:p>
            <a:pPr marL="176213" lvl="1" indent="92075" algn="l">
              <a:buFontTx/>
              <a:buChar char="-"/>
            </a:pPr>
            <a:r>
              <a:rPr lang="en-US" sz="1600" dirty="0" smtClean="0">
                <a:sym typeface="Symbol"/>
              </a:rPr>
              <a:t> PA</a:t>
            </a:r>
            <a:endParaRPr lang="en-US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860032" y="4367987"/>
            <a:ext cx="4104456" cy="21852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Vibrational</a:t>
            </a:r>
            <a:r>
              <a:rPr lang="en-US" sz="2000" dirty="0" smtClean="0"/>
              <a:t> collective motions.</a:t>
            </a:r>
          </a:p>
          <a:p>
            <a:pPr algn="l"/>
            <a:r>
              <a:rPr lang="en-US" sz="2000" dirty="0" smtClean="0"/>
              <a:t>…Purely </a:t>
            </a:r>
            <a:r>
              <a:rPr lang="en-US" sz="2000" dirty="0" smtClean="0">
                <a:solidFill>
                  <a:srgbClr val="FF0000"/>
                </a:solidFill>
              </a:rPr>
              <a:t>Inelastic Scattering</a:t>
            </a:r>
          </a:p>
          <a:p>
            <a:pPr algn="l"/>
            <a:endParaRPr lang="en-US" sz="1600" dirty="0" smtClean="0"/>
          </a:p>
          <a:p>
            <a:pPr algn="l"/>
            <a:endParaRPr lang="en-US" sz="1600" dirty="0"/>
          </a:p>
          <a:p>
            <a:pPr algn="l"/>
            <a:endParaRPr lang="en-US" sz="1600" dirty="0" smtClean="0"/>
          </a:p>
          <a:p>
            <a:pPr algn="l">
              <a:buFontTx/>
              <a:buChar char="-"/>
            </a:pPr>
            <a:r>
              <a:rPr lang="en-US" sz="1600" dirty="0" smtClean="0"/>
              <a:t>  New topic</a:t>
            </a:r>
          </a:p>
          <a:p>
            <a:pPr algn="l">
              <a:buFontTx/>
              <a:buChar char="-"/>
            </a:pPr>
            <a:r>
              <a:rPr lang="en-US" sz="1600" dirty="0" smtClean="0"/>
              <a:t>  Thermal </a:t>
            </a:r>
            <a:r>
              <a:rPr lang="en-US" sz="1600" i="1" dirty="0" err="1" smtClean="0"/>
              <a:t>E</a:t>
            </a:r>
            <a:r>
              <a:rPr lang="en-US" sz="1600" i="1" baseline="-25000" dirty="0" err="1" smtClean="0"/>
              <a:t>i</a:t>
            </a:r>
            <a:endParaRPr lang="en-US" sz="1600" dirty="0"/>
          </a:p>
          <a:p>
            <a:pPr algn="l">
              <a:buFontTx/>
              <a:buChar char="-"/>
            </a:pPr>
            <a:r>
              <a:rPr lang="en-US" sz="1600" dirty="0"/>
              <a:t> </a:t>
            </a:r>
            <a:r>
              <a:rPr lang="en-US" sz="1600" dirty="0" smtClean="0"/>
              <a:t> Flux limited</a:t>
            </a:r>
            <a:endParaRPr lang="en-US" sz="1600" dirty="0"/>
          </a:p>
        </p:txBody>
      </p:sp>
      <p:pic>
        <p:nvPicPr>
          <p:cNvPr id="11" name="Immagine 10" descr="lipid_bilayer.png"/>
          <p:cNvPicPr>
            <a:picLocks noChangeAspect="1"/>
          </p:cNvPicPr>
          <p:nvPr/>
        </p:nvPicPr>
        <p:blipFill>
          <a:blip r:embed="rId2" cstate="print"/>
          <a:srcRect l="2756" t="21000" r="45281" b="23625"/>
          <a:stretch>
            <a:fillRect/>
          </a:stretch>
        </p:blipFill>
        <p:spPr>
          <a:xfrm>
            <a:off x="7143733" y="645605"/>
            <a:ext cx="2050761" cy="1639417"/>
          </a:xfrm>
          <a:prstGeom prst="rect">
            <a:avLst/>
          </a:prstGeom>
        </p:spPr>
      </p:pic>
      <p:pic>
        <p:nvPicPr>
          <p:cNvPr id="9" name="Picture 8" descr="D:\BRISP\Presentazioni\6IDMRCS\RNAse3.bmp"/>
          <p:cNvPicPr>
            <a:picLocks noChangeAspect="1" noChangeArrowheads="1"/>
          </p:cNvPicPr>
          <p:nvPr/>
        </p:nvPicPr>
        <p:blipFill>
          <a:blip r:embed="rId3" cstate="print"/>
          <a:srcRect t="2104" r="1702"/>
          <a:stretch>
            <a:fillRect/>
          </a:stretch>
        </p:blipFill>
        <p:spPr bwMode="auto">
          <a:xfrm>
            <a:off x="6962934" y="2244260"/>
            <a:ext cx="1515658" cy="183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D:\BRISP\Presentazioni\6IDMRCS\DNA_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162" y="663201"/>
            <a:ext cx="1285826" cy="222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ttore 2 13"/>
          <p:cNvCxnSpPr>
            <a:stCxn id="6" idx="2"/>
            <a:endCxn id="7" idx="0"/>
          </p:cNvCxnSpPr>
          <p:nvPr/>
        </p:nvCxnSpPr>
        <p:spPr>
          <a:xfrm flipH="1">
            <a:off x="2468117" y="3120936"/>
            <a:ext cx="709835" cy="1106319"/>
          </a:xfrm>
          <a:prstGeom prst="straightConnector1">
            <a:avLst/>
          </a:prstGeom>
          <a:ln w="25400">
            <a:solidFill>
              <a:srgbClr val="FF0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6" idx="2"/>
            <a:endCxn id="8" idx="0"/>
          </p:cNvCxnSpPr>
          <p:nvPr/>
        </p:nvCxnSpPr>
        <p:spPr>
          <a:xfrm>
            <a:off x="3177952" y="3120936"/>
            <a:ext cx="3734308" cy="1247051"/>
          </a:xfrm>
          <a:prstGeom prst="straightConnector1">
            <a:avLst/>
          </a:prstGeom>
          <a:ln w="25400">
            <a:solidFill>
              <a:srgbClr val="FF0000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4919" t="1808" b="5425"/>
          <a:stretch>
            <a:fillRect/>
          </a:stretch>
        </p:blipFill>
        <p:spPr bwMode="auto">
          <a:xfrm>
            <a:off x="2242298" y="4876800"/>
            <a:ext cx="210110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Immagine 59" descr="DoS.jpg"/>
          <p:cNvPicPr>
            <a:picLocks noChangeAspect="1"/>
          </p:cNvPicPr>
          <p:nvPr/>
        </p:nvPicPr>
        <p:blipFill>
          <a:blip r:embed="rId6" cstate="print"/>
          <a:srcRect l="15748"/>
          <a:stretch>
            <a:fillRect/>
          </a:stretch>
        </p:blipFill>
        <p:spPr>
          <a:xfrm>
            <a:off x="6841308" y="7251001"/>
            <a:ext cx="1769292" cy="1511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228600"/>
            <a:ext cx="8569325" cy="649288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Soft Matter &amp; Life </a:t>
            </a:r>
            <a:r>
              <a:rPr lang="en-US" sz="2800" dirty="0" smtClean="0">
                <a:solidFill>
                  <a:schemeClr val="tx2"/>
                </a:solidFill>
              </a:rPr>
              <a:t>Science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 descr="Paciaroni - Vibrational Collective Dynamics of Dry Proteins in the THz Region - J Phys Chem B (2012)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6" t="34066" r="13732" b="55661"/>
          <a:stretch/>
        </p:blipFill>
        <p:spPr>
          <a:xfrm>
            <a:off x="6553194" y="5029200"/>
            <a:ext cx="2235206" cy="140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93"/>
    </mc:Choice>
    <mc:Fallback xmlns="">
      <p:transition xmlns:p14="http://schemas.microsoft.com/office/powerpoint/2010/main" spd="slow" advTm="7309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68754" b="50499"/>
          <a:stretch/>
        </p:blipFill>
        <p:spPr>
          <a:xfrm>
            <a:off x="1066800" y="762000"/>
            <a:ext cx="2249674" cy="1864895"/>
          </a:xfrm>
          <a:prstGeom prst="rect">
            <a:avLst/>
          </a:prstGeom>
        </p:spPr>
      </p:pic>
      <p:pic>
        <p:nvPicPr>
          <p:cNvPr id="11" name="Picture 10" descr="Cobaltate_ILL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8383" r="50752" b="17299"/>
          <a:stretch/>
        </p:blipFill>
        <p:spPr>
          <a:xfrm>
            <a:off x="5435458" y="533400"/>
            <a:ext cx="1803542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76200"/>
            <a:ext cx="8569325" cy="649288"/>
          </a:xfrm>
        </p:spPr>
        <p:txBody>
          <a:bodyPr/>
          <a:lstStyle/>
          <a:p>
            <a:r>
              <a:rPr lang="en-US" dirty="0" smtClean="0"/>
              <a:t>T-REX Application Cloud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4" name="Picture 3" descr="Paciaroni - Vibrational Collective Dynamics of Dry Proteins in the THz Region - J Phys Chem B (2012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6" t="34066" r="13732" b="55661"/>
          <a:stretch/>
        </p:blipFill>
        <p:spPr>
          <a:xfrm>
            <a:off x="5715000" y="4114800"/>
            <a:ext cx="2235206" cy="14039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14919" t="1808" b="5425"/>
          <a:stretch>
            <a:fillRect/>
          </a:stretch>
        </p:blipFill>
        <p:spPr bwMode="auto">
          <a:xfrm>
            <a:off x="5486400" y="5486400"/>
            <a:ext cx="210110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ja806144a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0" t="60069" r="6992" b="26101"/>
          <a:stretch/>
        </p:blipFill>
        <p:spPr>
          <a:xfrm>
            <a:off x="2438400" y="5486400"/>
            <a:ext cx="2880000" cy="1287084"/>
          </a:xfrm>
          <a:prstGeom prst="rect">
            <a:avLst/>
          </a:prstGeom>
        </p:spPr>
      </p:pic>
      <p:pic>
        <p:nvPicPr>
          <p:cNvPr id="8" name="Picture 19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79400"/>
            <a:ext cx="2160000" cy="174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2" descr="PhysRevLett.106.207201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0203" r="8717" b="65614"/>
          <a:stretch>
            <a:fillRect/>
          </a:stretch>
        </p:blipFill>
        <p:spPr bwMode="auto">
          <a:xfrm>
            <a:off x="0" y="2579400"/>
            <a:ext cx="1765892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78348"/>
            <a:ext cx="1800000" cy="181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33" descr="nature09902-f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75" y="1192800"/>
            <a:ext cx="14756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2.large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3400"/>
            <a:ext cx="2160000" cy="167466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2903" y="3276600"/>
            <a:ext cx="1458665" cy="159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7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ecutive_summar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t="56911" r="24732" b="12809"/>
          <a:stretch/>
        </p:blipFill>
        <p:spPr>
          <a:xfrm>
            <a:off x="3352800" y="1676400"/>
            <a:ext cx="6477000" cy="5075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1195" y="1688068"/>
            <a:ext cx="572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l</a:t>
            </a:r>
            <a:r>
              <a:rPr lang="en-US" sz="1400" dirty="0" smtClean="0">
                <a:latin typeface="+mn-lt"/>
                <a:cs typeface="Symbol" charset="2"/>
              </a:rPr>
              <a:t> (</a:t>
            </a:r>
            <a:r>
              <a:rPr lang="en-US" sz="1400" dirty="0" err="1" smtClean="0">
                <a:latin typeface="+mn-lt"/>
                <a:cs typeface="Symbol" charset="2"/>
              </a:rPr>
              <a:t>Å</a:t>
            </a:r>
            <a:r>
              <a:rPr lang="en-US" sz="1400" dirty="0" smtClean="0">
                <a:latin typeface="+mn-lt"/>
                <a:cs typeface="Symbol" charset="2"/>
              </a:rPr>
              <a:t>)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76200"/>
            <a:ext cx="8569325" cy="649288"/>
          </a:xfrm>
        </p:spPr>
        <p:txBody>
          <a:bodyPr/>
          <a:lstStyle/>
          <a:p>
            <a:r>
              <a:rPr lang="en-US" dirty="0" smtClean="0"/>
              <a:t>Instrument layout</a:t>
            </a:r>
            <a:endParaRPr lang="en-US" dirty="0"/>
          </a:p>
        </p:txBody>
      </p:sp>
      <p:sp useBgFill="1">
        <p:nvSpPr>
          <p:cNvPr id="2" name="Rectangle 1"/>
          <p:cNvSpPr/>
          <p:nvPr/>
        </p:nvSpPr>
        <p:spPr bwMode="auto">
          <a:xfrm>
            <a:off x="3135867" y="6172200"/>
            <a:ext cx="1752600" cy="45720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oup 58"/>
          <p:cNvGrpSpPr>
            <a:grpSpLocks noChangeAspect="1"/>
          </p:cNvGrpSpPr>
          <p:nvPr/>
        </p:nvGrpSpPr>
        <p:grpSpPr bwMode="auto">
          <a:xfrm rot="16200000">
            <a:off x="4095511" y="5836444"/>
            <a:ext cx="380999" cy="900112"/>
            <a:chOff x="1999309" y="3746500"/>
            <a:chExt cx="437504" cy="876300"/>
          </a:xfrm>
        </p:grpSpPr>
        <p:sp>
          <p:nvSpPr>
            <p:cNvPr id="7" name="Isosceles Triangle 6"/>
            <p:cNvSpPr>
              <a:spLocks noChangeArrowheads="1"/>
            </p:cNvSpPr>
            <p:nvPr/>
          </p:nvSpPr>
          <p:spPr bwMode="auto">
            <a:xfrm rot="5400000">
              <a:off x="2019676" y="4228925"/>
              <a:ext cx="388173" cy="360760"/>
            </a:xfrm>
            <a:prstGeom prst="triangle">
              <a:avLst>
                <a:gd name="adj" fmla="val 50000"/>
              </a:avLst>
            </a:prstGeom>
            <a:solidFill>
              <a:srgbClr val="FF2E5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defTabSz="457200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Rectangle 265"/>
            <p:cNvSpPr>
              <a:spLocks noChangeArrowheads="1"/>
            </p:cNvSpPr>
            <p:nvPr/>
          </p:nvSpPr>
          <p:spPr bwMode="auto">
            <a:xfrm>
              <a:off x="1999309" y="4191000"/>
              <a:ext cx="27929" cy="431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7200"/>
              <a:endParaRPr lang="en-US">
                <a:cs typeface="ＭＳ Ｐゴシック" charset="0"/>
              </a:endParaRPr>
            </a:p>
          </p:txBody>
        </p:sp>
        <p:sp>
          <p:nvSpPr>
            <p:cNvPr id="10" name="Rectangle 265"/>
            <p:cNvSpPr>
              <a:spLocks noChangeArrowheads="1"/>
            </p:cNvSpPr>
            <p:nvPr/>
          </p:nvSpPr>
          <p:spPr bwMode="auto">
            <a:xfrm>
              <a:off x="1999309" y="3746500"/>
              <a:ext cx="27929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/>
              <a:endParaRPr lang="en-US">
                <a:cs typeface="ＭＳ Ｐゴシック" charset="0"/>
              </a:endParaRPr>
            </a:p>
          </p:txBody>
        </p:sp>
        <p:cxnSp>
          <p:nvCxnSpPr>
            <p:cNvPr id="11" name="Straight Connector 10"/>
            <p:cNvCxnSpPr>
              <a:cxnSpLocks noChangeShapeType="1"/>
              <a:endCxn id="7" idx="0"/>
            </p:cNvCxnSpPr>
            <p:nvPr/>
          </p:nvCxnSpPr>
          <p:spPr bwMode="auto">
            <a:xfrm rot="16200000" flipH="1">
              <a:off x="1892549" y="3907712"/>
              <a:ext cx="642426" cy="36076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>
              <a:off x="2038232" y="4165727"/>
              <a:ext cx="355911" cy="245519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/>
            <p:cNvCxnSpPr>
              <a:cxnSpLocks noChangeAspect="1"/>
            </p:cNvCxnSpPr>
            <p:nvPr/>
          </p:nvCxnSpPr>
          <p:spPr bwMode="auto">
            <a:xfrm>
              <a:off x="2330137" y="4368547"/>
              <a:ext cx="106676" cy="74724"/>
            </a:xfrm>
            <a:prstGeom prst="line">
              <a:avLst/>
            </a:prstGeom>
            <a:noFill/>
            <a:ln w="47625">
              <a:solidFill>
                <a:srgbClr val="FFC019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TextBox 16"/>
          <p:cNvSpPr txBox="1"/>
          <p:nvPr/>
        </p:nvSpPr>
        <p:spPr>
          <a:xfrm>
            <a:off x="5023281" y="1447800"/>
            <a:ext cx="755649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Sample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4511" y="1143000"/>
            <a:ext cx="755649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Detector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784654" y="1143000"/>
            <a:ext cx="740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169.3 m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788542" y="1447800"/>
            <a:ext cx="740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166.3 m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685800"/>
            <a:ext cx="3657600" cy="5840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dirty="0" smtClean="0"/>
              <a:t>Basic features</a:t>
            </a:r>
          </a:p>
          <a:p>
            <a:pPr marL="176213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Maximized RRM</a:t>
            </a:r>
          </a:p>
          <a:p>
            <a:pPr marL="633413" lvl="1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Moving energy region of interest</a:t>
            </a:r>
          </a:p>
          <a:p>
            <a:pPr marL="633413" lvl="1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>
                <a:latin typeface="+mn-lt"/>
                <a:ea typeface="Wingdings"/>
                <a:cs typeface="Wingdings"/>
                <a:sym typeface="Wingdings"/>
              </a:rPr>
              <a:t>F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ast mapping</a:t>
            </a:r>
            <a:endParaRPr lang="en-US" dirty="0"/>
          </a:p>
          <a:p>
            <a:pPr marL="176213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>
                <a:latin typeface="+mn-lt"/>
                <a:ea typeface="Wingdings"/>
                <a:cs typeface="Wingdings"/>
                <a:sym typeface="Wingdings"/>
              </a:rPr>
              <a:t>Flexible chopper 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system to adjust resolution + timeframe</a:t>
            </a:r>
            <a:endParaRPr lang="en-US" dirty="0">
              <a:latin typeface="+mn-lt"/>
              <a:ea typeface="Wingdings"/>
              <a:cs typeface="Wingdings"/>
              <a:sym typeface="Wingdings"/>
            </a:endParaRPr>
          </a:p>
          <a:p>
            <a:pPr marL="176213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ym typeface="Wingdings"/>
              </a:rPr>
              <a:t>Optimized thermal transport</a:t>
            </a:r>
            <a:endParaRPr lang="en-US" dirty="0">
              <a:sym typeface="Wingdings"/>
            </a:endParaRPr>
          </a:p>
          <a:p>
            <a:pPr marL="633413" lvl="1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no line-of-sight</a:t>
            </a:r>
          </a:p>
          <a:p>
            <a:pPr marL="633413" lvl="1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high brilliance transfer</a:t>
            </a:r>
          </a:p>
          <a:p>
            <a:pPr marL="633413" lvl="1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low to medium divergence</a:t>
            </a:r>
          </a:p>
          <a:p>
            <a:pPr marL="176213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Polarization</a:t>
            </a:r>
          </a:p>
          <a:p>
            <a:pPr marL="633413" lvl="1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Cold: combine with extraction</a:t>
            </a:r>
          </a:p>
          <a:p>
            <a:pPr marL="633413" lvl="1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thermal: magic box</a:t>
            </a:r>
          </a:p>
          <a:p>
            <a:pPr marL="633413" lvl="1" indent="-176213" algn="l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Wide angle </a:t>
            </a:r>
            <a:r>
              <a:rPr lang="en-US" baseline="30000" dirty="0" smtClean="0">
                <a:latin typeface="+mn-lt"/>
                <a:ea typeface="Wingdings"/>
                <a:cs typeface="Wingdings"/>
                <a:sym typeface="Wingdings"/>
              </a:rPr>
              <a:t>3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He PA</a:t>
            </a:r>
            <a:endParaRPr lang="en-US" dirty="0">
              <a:latin typeface="+mn-lt"/>
              <a:ea typeface="Wingdings"/>
              <a:cs typeface="Wingdings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5715000"/>
            <a:ext cx="36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86400" y="5181600"/>
            <a:ext cx="36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61996"/>
      </p:ext>
    </p:extLst>
  </p:cSld>
  <p:clrMapOvr>
    <a:masterClrMapping/>
  </p:clrMapOvr>
  <p:transition spd="med" advTm="853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ANS_jv_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18336" r="11455" b="48713"/>
          <a:stretch/>
        </p:blipFill>
        <p:spPr>
          <a:xfrm>
            <a:off x="228600" y="931450"/>
            <a:ext cx="7045689" cy="43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81000"/>
            <a:ext cx="8569325" cy="649288"/>
          </a:xfrm>
        </p:spPr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 Chopper: Optimize background, don’t cut thermal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5" name="Picture 4" descr="ICANS_jv_2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12708" r="47553" b="54431"/>
          <a:stretch/>
        </p:blipFill>
        <p:spPr>
          <a:xfrm>
            <a:off x="6629399" y="1670568"/>
            <a:ext cx="2520000" cy="3223282"/>
          </a:xfrm>
          <a:prstGeom prst="rect">
            <a:avLst/>
          </a:prstGeom>
        </p:spPr>
      </p:pic>
      <p:pic>
        <p:nvPicPr>
          <p:cNvPr id="6" name="Inhaltsplatzhalter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58" y="5029200"/>
            <a:ext cx="148524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5638800"/>
            <a:ext cx="526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design, </a:t>
            </a:r>
            <a:r>
              <a:rPr lang="en-US" dirty="0" err="1" smtClean="0"/>
              <a:t>neutronic</a:t>
            </a:r>
            <a:r>
              <a:rPr lang="en-US" dirty="0" smtClean="0"/>
              <a:t> calculations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41312"/>
            <a:ext cx="8569325" cy="649288"/>
          </a:xfrm>
        </p:spPr>
        <p:txBody>
          <a:bodyPr/>
          <a:lstStyle/>
          <a:p>
            <a:r>
              <a:rPr lang="en-US" dirty="0" smtClean="0"/>
              <a:t>Final wavelength window too small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Fan chopper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71032"/>
            <a:ext cx="4762500" cy="69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654" y="914400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so</a:t>
            </a:r>
            <a:r>
              <a:rPr lang="en-US" dirty="0" smtClean="0"/>
              <a:t> Fixed final wavelength window</a:t>
            </a:r>
            <a:endParaRPr lang="en-US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52400" y="3910619"/>
            <a:ext cx="5760000" cy="2642581"/>
            <a:chOff x="152400" y="3352800"/>
            <a:chExt cx="7972425" cy="3657600"/>
          </a:xfrm>
        </p:grpSpPr>
        <p:pic>
          <p:nvPicPr>
            <p:cNvPr id="7" name="Picture 2" descr="Choppersystem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017963"/>
              <a:ext cx="7972425" cy="299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2057400" y="3595688"/>
              <a:ext cx="2419210" cy="425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400" dirty="0">
                  <a:solidFill>
                    <a:srgbClr val="3A6F8A"/>
                  </a:solidFill>
                </a:rPr>
                <a:t>Frequency: 14 Hz</a:t>
              </a: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5435600" y="3962400"/>
              <a:ext cx="24606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105401" y="3429000"/>
              <a:ext cx="1066800" cy="425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 smtClean="0">
                  <a:solidFill>
                    <a:srgbClr val="FF0000"/>
                  </a:solidFill>
                </a:rPr>
                <a:t>60 mm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5681663" y="3962400"/>
              <a:ext cx="0" cy="838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5435600" y="3962400"/>
              <a:ext cx="0" cy="838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3352800"/>
              <a:ext cx="762001" cy="425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/>
                <a:t>7cm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349375" y="3733800"/>
              <a:ext cx="2651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1617663" y="3733800"/>
              <a:ext cx="0" cy="365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1339850" y="3733800"/>
              <a:ext cx="0" cy="365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524000" y="53340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524000" y="408305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2743200" y="4114800"/>
              <a:ext cx="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lg"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664146" y="4510089"/>
              <a:ext cx="863248" cy="425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/>
                <a:t>60cm</a:t>
              </a: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2895600" y="41910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5" name="Slide Number Placeholder 1"/>
          <p:cNvSpPr txBox="1">
            <a:spLocks/>
          </p:cNvSpPr>
          <p:nvPr/>
        </p:nvSpPr>
        <p:spPr bwMode="auto">
          <a:xfrm>
            <a:off x="7316788" y="6678613"/>
            <a:ext cx="172878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005B8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4B224DE5-751F-D140-85E0-7A4F7BC560D3}" type="slidenum">
              <a:rPr lang="de-DE" smtClean="0"/>
              <a:pPr/>
              <a:t>14</a:t>
            </a:fld>
            <a:endParaRPr lang="de-DE"/>
          </a:p>
        </p:txBody>
      </p:sp>
      <p:grpSp>
        <p:nvGrpSpPr>
          <p:cNvPr id="30" name="Group 29"/>
          <p:cNvGrpSpPr/>
          <p:nvPr/>
        </p:nvGrpSpPr>
        <p:grpSpPr>
          <a:xfrm>
            <a:off x="304800" y="1896997"/>
            <a:ext cx="5760000" cy="2217803"/>
            <a:chOff x="304800" y="1447801"/>
            <a:chExt cx="5760000" cy="2217803"/>
          </a:xfrm>
        </p:grpSpPr>
        <p:pic>
          <p:nvPicPr>
            <p:cNvPr id="27" name="Picture 26" descr="FlightPath_150m_zoom_port.pd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9" t="74566" r="21732" b="5452"/>
            <a:stretch/>
          </p:blipFill>
          <p:spPr>
            <a:xfrm>
              <a:off x="304800" y="1447801"/>
              <a:ext cx="5760000" cy="221780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226605" y="2057400"/>
              <a:ext cx="1287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M-chopper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43000" y="2362200"/>
              <a:ext cx="1480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Fan chopper</a:t>
              </a:r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867400" y="2113255"/>
            <a:ext cx="800100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Lucida Grande"/>
              <a:buChar char="!"/>
            </a:pPr>
            <a:r>
              <a:rPr lang="en-US" dirty="0" smtClean="0"/>
              <a:t>Block beam 2x(T</a:t>
            </a:r>
            <a:r>
              <a:rPr lang="en-US" baseline="-25000" dirty="0" smtClean="0"/>
              <a:t>M</a:t>
            </a:r>
            <a:r>
              <a:rPr lang="en-US" dirty="0" smtClean="0"/>
              <a:t> –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)</a:t>
            </a:r>
            <a:endParaRPr lang="en-US" dirty="0" smtClean="0"/>
          </a:p>
          <a:p>
            <a:pPr marL="342900" indent="-342900" algn="l">
              <a:lnSpc>
                <a:spcPct val="150000"/>
              </a:lnSpc>
              <a:buFont typeface="Lucida Grande"/>
              <a:buChar char="!"/>
            </a:pPr>
            <a:r>
              <a:rPr lang="en-US" dirty="0" smtClean="0"/>
              <a:t>Fully opaque during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+mn-lt"/>
                <a:cs typeface="Symbol" charset="2"/>
              </a:rPr>
              <a:t>M</a:t>
            </a:r>
            <a:endParaRPr lang="en-US" baseline="-25000" dirty="0" smtClean="0">
              <a:latin typeface="+mn-lt"/>
              <a:cs typeface="Symbol" charset="2"/>
            </a:endParaRPr>
          </a:p>
          <a:p>
            <a:pPr marL="342900" indent="-342900" algn="l">
              <a:lnSpc>
                <a:spcPct val="150000"/>
              </a:lnSpc>
              <a:buFont typeface="Lucida Grande"/>
              <a:buChar char="!"/>
            </a:pPr>
            <a:r>
              <a:rPr lang="en-US" dirty="0" smtClean="0">
                <a:latin typeface="+mn-lt"/>
                <a:cs typeface="Symbol" charset="2"/>
              </a:rPr>
              <a:t>Flexibility: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+mn-lt"/>
                <a:cs typeface="Symbol" charset="2"/>
              </a:rPr>
              <a:t>f</a:t>
            </a:r>
            <a:r>
              <a:rPr lang="en-US" dirty="0" smtClean="0">
                <a:latin typeface="+mn-lt"/>
                <a:cs typeface="Symbol" charset="2"/>
              </a:rPr>
              <a:t> &lt; n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>
                <a:latin typeface="+mn-lt"/>
                <a:cs typeface="Symbol" charset="2"/>
              </a:rPr>
              <a:t>max</a:t>
            </a:r>
            <a:r>
              <a:rPr lang="en-US" dirty="0" smtClean="0">
                <a:latin typeface="+mn-lt"/>
                <a:cs typeface="Symbol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r="11653"/>
          <a:stretch/>
        </p:blipFill>
        <p:spPr bwMode="auto">
          <a:xfrm>
            <a:off x="152400" y="1847898"/>
            <a:ext cx="7048500" cy="260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314980"/>
            <a:ext cx="82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tx2"/>
                </a:solidFill>
                <a:latin typeface="+mn-lt"/>
              </a:rPr>
              <a:t>Guide profiles + m-index optimization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962400"/>
            <a:ext cx="7816850" cy="278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4912" y="2057400"/>
            <a:ext cx="16252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insert axis -17 mm</a:t>
            </a:r>
            <a:endParaRPr lang="en-US" sz="1400" b="1" dirty="0"/>
          </a:p>
        </p:txBody>
      </p:sp>
      <p:pic>
        <p:nvPicPr>
          <p:cNvPr id="6" name="Picture 5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762000"/>
            <a:ext cx="8305799" cy="34569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81200" y="1663232"/>
            <a:ext cx="41148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From back tracing option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/>
          <a:stretch/>
        </p:blipFill>
        <p:spPr bwMode="auto">
          <a:xfrm>
            <a:off x="4391868" y="1085850"/>
            <a:ext cx="4828331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/>
          <a:stretch/>
        </p:blipFill>
        <p:spPr bwMode="auto">
          <a:xfrm>
            <a:off x="150469" y="1085850"/>
            <a:ext cx="4783479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085850"/>
            <a:ext cx="31726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Proposal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1085850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Current design top moderator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385500"/>
            <a:ext cx="82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+mn-lt"/>
              </a:rPr>
              <a:t>Brilliance transfer</a:t>
            </a:r>
            <a:br>
              <a:rPr lang="en-US" sz="2800" dirty="0">
                <a:latin typeface="+mn-lt"/>
              </a:rPr>
            </a:br>
            <a:endParaRPr lang="en-US" sz="48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27" y="1276351"/>
            <a:ext cx="4516120" cy="514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"/>
          <a:stretch/>
        </p:blipFill>
        <p:spPr bwMode="auto">
          <a:xfrm>
            <a:off x="107504" y="1219202"/>
            <a:ext cx="5129655" cy="52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8423" y="3429000"/>
            <a:ext cx="5334000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NO NEGATIVE IMPACT ON THE SCIENCE CASE</a:t>
            </a:r>
            <a:endParaRPr lang="en-US" sz="24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+mn-lt"/>
              </a:rPr>
              <a:t>Expected </a:t>
            </a:r>
            <a:r>
              <a:rPr lang="en-US" sz="2800" dirty="0" smtClean="0">
                <a:latin typeface="+mn-lt"/>
              </a:rPr>
              <a:t>performance</a:t>
            </a:r>
            <a:endParaRPr lang="en-US" sz="4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6820" y="4869160"/>
            <a:ext cx="1391564" cy="430887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Brightness</a:t>
            </a:r>
            <a:endParaRPr lang="en-US" sz="22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4559583"/>
            <a:ext cx="1391564" cy="473977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Brightness</a:t>
            </a:r>
            <a:endParaRPr lang="en-US" sz="2200" dirty="0">
              <a:latin typeface="Times"/>
              <a:cs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5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0_PH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92"/>
            <a:ext cx="5760000" cy="4492174"/>
          </a:xfrm>
          <a:prstGeom prst="rect">
            <a:avLst/>
          </a:prstGeom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4241646" y="5773737"/>
            <a:ext cx="3456295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baseline="30000" dirty="0"/>
              <a:t>3</a:t>
            </a:r>
            <a:r>
              <a:rPr lang="en-US" b="1" dirty="0"/>
              <a:t>He at 15 bar cm and 80% 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he</a:t>
            </a:r>
            <a:endParaRPr lang="en-US" b="1" baseline="-25000" dirty="0" smtClean="0"/>
          </a:p>
          <a:p>
            <a:pPr eaLnBrk="1" hangingPunct="1"/>
            <a:endParaRPr lang="en-US" b="1" baseline="-25000" dirty="0"/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228600" y="6075362"/>
            <a:ext cx="3484562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baseline="30000" dirty="0">
                <a:solidFill>
                  <a:srgbClr val="3C00FF"/>
                </a:solidFill>
              </a:rPr>
              <a:t>3</a:t>
            </a:r>
            <a:r>
              <a:rPr lang="en-US" b="1" dirty="0">
                <a:solidFill>
                  <a:srgbClr val="3C00FF"/>
                </a:solidFill>
              </a:rPr>
              <a:t>He at 6.7 bar cm and 80%  </a:t>
            </a:r>
            <a:r>
              <a:rPr lang="en-US" b="1" dirty="0" err="1">
                <a:solidFill>
                  <a:srgbClr val="3C00FF"/>
                </a:solidFill>
              </a:rPr>
              <a:t>P</a:t>
            </a:r>
            <a:r>
              <a:rPr lang="en-US" b="1" baseline="-25000" dirty="0" err="1">
                <a:solidFill>
                  <a:srgbClr val="3C00FF"/>
                </a:solidFill>
              </a:rPr>
              <a:t>He</a:t>
            </a:r>
            <a:endParaRPr lang="en-US" b="1" baseline="-25000" dirty="0">
              <a:solidFill>
                <a:srgbClr val="3C00FF"/>
              </a:solidFill>
            </a:endParaRP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228600" y="5500687"/>
            <a:ext cx="39433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33CC33"/>
                </a:solidFill>
              </a:rPr>
              <a:t>FeSi</a:t>
            </a:r>
            <a:r>
              <a:rPr lang="en-US" b="1" dirty="0">
                <a:solidFill>
                  <a:srgbClr val="33CC33"/>
                </a:solidFill>
              </a:rPr>
              <a:t> solid state SM Analyzer Array</a:t>
            </a:r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228600" y="5791200"/>
            <a:ext cx="21145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chemeClr val="accent1"/>
                </a:solidFill>
              </a:rPr>
              <a:t>CoTi</a:t>
            </a:r>
            <a:r>
              <a:rPr lang="en-US" b="1" dirty="0">
                <a:solidFill>
                  <a:schemeClr val="accent1"/>
                </a:solidFill>
              </a:rPr>
              <a:t> SM Analyzer</a:t>
            </a:r>
          </a:p>
        </p:txBody>
      </p:sp>
      <p:sp>
        <p:nvSpPr>
          <p:cNvPr id="40970" name="Text Box 7"/>
          <p:cNvSpPr txBox="1">
            <a:spLocks noChangeArrowheads="1"/>
          </p:cNvSpPr>
          <p:nvPr/>
        </p:nvSpPr>
        <p:spPr bwMode="auto">
          <a:xfrm>
            <a:off x="4267200" y="5486400"/>
            <a:ext cx="3421062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baseline="30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He at 22 bar cm and 80%  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He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69325" cy="649288"/>
          </a:xfrm>
        </p:spPr>
        <p:txBody>
          <a:bodyPr/>
          <a:lstStyle/>
          <a:p>
            <a:r>
              <a:rPr lang="en-US" sz="2800" dirty="0" err="1" smtClean="0">
                <a:latin typeface="Arial" charset="0"/>
              </a:rPr>
              <a:t>Polarisation</a:t>
            </a:r>
            <a:r>
              <a:rPr lang="en-US" sz="2800" dirty="0" smtClean="0">
                <a:latin typeface="Arial" charset="0"/>
              </a:rPr>
              <a:t> Concept</a:t>
            </a:r>
            <a:endParaRPr lang="en-US" sz="2800" dirty="0">
              <a:latin typeface="Arial" charset="0"/>
            </a:endParaRPr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228600" y="6396335"/>
            <a:ext cx="350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dirty="0"/>
              <a:t>E. Babcock et al.</a:t>
            </a:r>
            <a:r>
              <a:rPr lang="en-US" sz="1200" dirty="0" smtClean="0"/>
              <a:t>, Jour. Phys. Soc.  Jap. </a:t>
            </a:r>
            <a:r>
              <a:rPr lang="en-US" sz="1200" dirty="0"/>
              <a:t>S.E., proceedings of QENS/WINS 2012, Nikko Japan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796991" y="5105400"/>
            <a:ext cx="22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Cold neutrons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91445" y="5105400"/>
            <a:ext cx="278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Thermal neutrons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685800"/>
            <a:ext cx="3681191" cy="505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dirty="0" err="1" smtClean="0"/>
              <a:t>Supermirror</a:t>
            </a:r>
            <a:r>
              <a:rPr lang="en-US" dirty="0" smtClean="0"/>
              <a:t> arrays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Highest FOM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Passive device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 </a:t>
            </a:r>
            <a:r>
              <a:rPr lang="en-US" dirty="0" smtClean="0"/>
              <a:t>&lt; 20 </a:t>
            </a:r>
            <a:r>
              <a:rPr lang="en-US" dirty="0" err="1" smtClean="0"/>
              <a:t>meV</a:t>
            </a:r>
            <a:endParaRPr lang="en-US" dirty="0" smtClean="0"/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No transmission for thermal</a:t>
            </a:r>
          </a:p>
          <a:p>
            <a:pPr algn="l">
              <a:lnSpc>
                <a:spcPct val="150000"/>
              </a:lnSpc>
            </a:pPr>
            <a:r>
              <a:rPr lang="en-US" baseline="30000" dirty="0" smtClean="0"/>
              <a:t>3</a:t>
            </a:r>
            <a:r>
              <a:rPr lang="en-US" dirty="0" smtClean="0"/>
              <a:t>He spin filter cells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Tunable FOM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Continuous initial polarization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Reduced transmission and </a:t>
            </a:r>
            <a:br>
              <a:rPr lang="en-US" dirty="0" smtClean="0"/>
            </a:br>
            <a:r>
              <a:rPr lang="en-US" dirty="0" smtClean="0"/>
              <a:t>high polarization for low energy</a:t>
            </a:r>
          </a:p>
          <a:p>
            <a:pPr algn="l">
              <a:lnSpc>
                <a:spcPct val="150000"/>
              </a:lnSpc>
            </a:pPr>
            <a:endParaRPr lang="en-US" dirty="0" smtClean="0"/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33"/>
    </mc:Choice>
    <mc:Fallback xmlns="">
      <p:transition xmlns:p14="http://schemas.microsoft.com/office/powerpoint/2010/main" spd="slow" advTm="7483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203848" y="3315274"/>
            <a:ext cx="395126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7153338" y="3315274"/>
            <a:ext cx="568806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0000">
            <a:off x="-3096000" y="1697741"/>
            <a:ext cx="5270500" cy="34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1043608" y="2838274"/>
            <a:ext cx="810039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58099" y="2540950"/>
            <a:ext cx="11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axis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03848" y="2254962"/>
            <a:ext cx="0" cy="117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42400" y="1614138"/>
            <a:ext cx="0" cy="2505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202241" y="1614138"/>
            <a:ext cx="1991350" cy="640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130000" y="1614138"/>
            <a:ext cx="2012400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 flipV="1">
            <a:off x="3202241" y="3414338"/>
            <a:ext cx="2016000" cy="7102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 flipV="1">
            <a:off x="5130000" y="3824674"/>
            <a:ext cx="2016000" cy="299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3208220" y="2334218"/>
            <a:ext cx="3934180" cy="41649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95" idx="1"/>
            <a:endCxn id="126" idx="1"/>
          </p:cNvCxnSpPr>
          <p:nvPr/>
        </p:nvCxnSpPr>
        <p:spPr>
          <a:xfrm flipH="1" flipV="1">
            <a:off x="3199177" y="1078724"/>
            <a:ext cx="3064" cy="855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7142400" y="1110082"/>
            <a:ext cx="0" cy="612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1331640" y="1254098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199177" y="8940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7092280" y="8940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5500</a:t>
            </a:r>
            <a:endParaRPr lang="en-US" dirty="0"/>
          </a:p>
        </p:txBody>
      </p:sp>
      <p:cxnSp>
        <p:nvCxnSpPr>
          <p:cNvPr id="130" name="Straight Connector 129"/>
          <p:cNvCxnSpPr/>
          <p:nvPr/>
        </p:nvCxnSpPr>
        <p:spPr>
          <a:xfrm flipH="1" flipV="1">
            <a:off x="7704001" y="1127332"/>
            <a:ext cx="347" cy="2359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7668344" y="8940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6000</a:t>
            </a:r>
            <a:endParaRPr lang="en-US" dirty="0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7142400" y="2758214"/>
            <a:ext cx="568806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rc 137"/>
          <p:cNvSpPr/>
          <p:nvPr/>
        </p:nvSpPr>
        <p:spPr>
          <a:xfrm>
            <a:off x="6300192" y="2758215"/>
            <a:ext cx="2808312" cy="728132"/>
          </a:xfrm>
          <a:prstGeom prst="arc">
            <a:avLst>
              <a:gd name="adj1" fmla="val 16237836"/>
              <a:gd name="adj2" fmla="val 20929870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Arc 138"/>
          <p:cNvSpPr/>
          <p:nvPr/>
        </p:nvSpPr>
        <p:spPr>
          <a:xfrm>
            <a:off x="6315128" y="3315274"/>
            <a:ext cx="2808312" cy="728132"/>
          </a:xfrm>
          <a:prstGeom prst="arc">
            <a:avLst>
              <a:gd name="adj1" fmla="val 16237836"/>
              <a:gd name="adj2" fmla="val 20929870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028384" y="2334218"/>
            <a:ext cx="70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curve</a:t>
            </a:r>
            <a:endParaRPr lang="en-US" dirty="0"/>
          </a:p>
        </p:txBody>
      </p:sp>
      <p:cxnSp>
        <p:nvCxnSpPr>
          <p:cNvPr id="144" name="Straight Connector 143"/>
          <p:cNvCxnSpPr/>
          <p:nvPr/>
        </p:nvCxnSpPr>
        <p:spPr>
          <a:xfrm>
            <a:off x="2807804" y="3278880"/>
            <a:ext cx="4680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2339752" y="3409384"/>
            <a:ext cx="936104" cy="42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2915816" y="2841762"/>
            <a:ext cx="0" cy="4356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2483768" y="2841762"/>
            <a:ext cx="0" cy="5688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 rot="16200000">
            <a:off x="2531090" y="28763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2161758" y="29376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304800" y="152400"/>
            <a:ext cx="593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5B82"/>
                </a:solidFill>
                <a:latin typeface="+mn-lt"/>
              </a:rPr>
              <a:t>Bender for cold-n extraction + polarizer</a:t>
            </a:r>
            <a:endParaRPr lang="en-US" sz="2400" b="1" dirty="0">
              <a:solidFill>
                <a:srgbClr val="005B82"/>
              </a:solidFill>
              <a:latin typeface="+mn-lt"/>
            </a:endParaRPr>
          </a:p>
        </p:txBody>
      </p:sp>
      <p:cxnSp>
        <p:nvCxnSpPr>
          <p:cNvPr id="157" name="Straight Connector 156"/>
          <p:cNvCxnSpPr/>
          <p:nvPr/>
        </p:nvCxnSpPr>
        <p:spPr>
          <a:xfrm flipV="1">
            <a:off x="1043608" y="3026909"/>
            <a:ext cx="8064896" cy="2738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4355940" y="2756974"/>
            <a:ext cx="187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ptics axis -17mm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53338" y="1614139"/>
            <a:ext cx="557868" cy="10894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shutter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153338" y="3380155"/>
            <a:ext cx="557868" cy="7443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164288" y="966066"/>
            <a:ext cx="1808162" cy="2340997"/>
            <a:chOff x="2664000" y="3241343"/>
            <a:chExt cx="1808162" cy="1830255"/>
          </a:xfrm>
        </p:grpSpPr>
        <p:grpSp>
          <p:nvGrpSpPr>
            <p:cNvPr id="41" name="Group 40"/>
            <p:cNvGrpSpPr/>
            <p:nvPr/>
          </p:nvGrpSpPr>
          <p:grpSpPr>
            <a:xfrm>
              <a:off x="2664000" y="3386685"/>
              <a:ext cx="1808162" cy="1684913"/>
              <a:chOff x="2664000" y="3366000"/>
              <a:chExt cx="1808162" cy="1684913"/>
            </a:xfrm>
          </p:grpSpPr>
          <p:sp>
            <p:nvSpPr>
              <p:cNvPr id="51" name="Arc 50"/>
              <p:cNvSpPr/>
              <p:nvPr/>
            </p:nvSpPr>
            <p:spPr bwMode="auto">
              <a:xfrm rot="10800000">
                <a:off x="2664000" y="3490657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2" name="Arc 51"/>
              <p:cNvSpPr/>
              <p:nvPr/>
            </p:nvSpPr>
            <p:spPr bwMode="auto">
              <a:xfrm rot="10800000">
                <a:off x="2664000" y="347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3" name="Arc 52"/>
              <p:cNvSpPr/>
              <p:nvPr/>
            </p:nvSpPr>
            <p:spPr bwMode="auto">
              <a:xfrm rot="10800000">
                <a:off x="2664000" y="345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4" name="Arc 53"/>
              <p:cNvSpPr/>
              <p:nvPr/>
            </p:nvSpPr>
            <p:spPr bwMode="auto">
              <a:xfrm rot="10800000">
                <a:off x="2664000" y="3420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5" name="Arc 54"/>
              <p:cNvSpPr/>
              <p:nvPr/>
            </p:nvSpPr>
            <p:spPr bwMode="auto">
              <a:xfrm rot="10800000">
                <a:off x="2664000" y="3438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6" name="Arc 55"/>
              <p:cNvSpPr/>
              <p:nvPr/>
            </p:nvSpPr>
            <p:spPr bwMode="auto">
              <a:xfrm rot="10800000">
                <a:off x="2664000" y="3402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7" name="Arc 56"/>
              <p:cNvSpPr/>
              <p:nvPr/>
            </p:nvSpPr>
            <p:spPr bwMode="auto">
              <a:xfrm rot="10800000">
                <a:off x="2664000" y="336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8" name="Arc 57"/>
              <p:cNvSpPr/>
              <p:nvPr/>
            </p:nvSpPr>
            <p:spPr bwMode="auto">
              <a:xfrm rot="10800000">
                <a:off x="2664000" y="338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664000" y="3241343"/>
              <a:ext cx="1808162" cy="1684913"/>
              <a:chOff x="2664000" y="3366000"/>
              <a:chExt cx="1808162" cy="1684913"/>
            </a:xfrm>
          </p:grpSpPr>
          <p:sp>
            <p:nvSpPr>
              <p:cNvPr id="43" name="Arc 42"/>
              <p:cNvSpPr/>
              <p:nvPr/>
            </p:nvSpPr>
            <p:spPr bwMode="auto">
              <a:xfrm rot="10800000">
                <a:off x="2664000" y="3490657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4" name="Arc 43"/>
              <p:cNvSpPr/>
              <p:nvPr/>
            </p:nvSpPr>
            <p:spPr bwMode="auto">
              <a:xfrm rot="10800000">
                <a:off x="2664000" y="347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5" name="Arc 44"/>
              <p:cNvSpPr/>
              <p:nvPr/>
            </p:nvSpPr>
            <p:spPr bwMode="auto">
              <a:xfrm rot="10800000">
                <a:off x="2664000" y="345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6" name="Arc 45"/>
              <p:cNvSpPr/>
              <p:nvPr/>
            </p:nvSpPr>
            <p:spPr bwMode="auto">
              <a:xfrm rot="10800000">
                <a:off x="2664000" y="3420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7" name="Arc 46"/>
              <p:cNvSpPr/>
              <p:nvPr/>
            </p:nvSpPr>
            <p:spPr bwMode="auto">
              <a:xfrm rot="10800000">
                <a:off x="2664000" y="3438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8" name="Arc 47"/>
              <p:cNvSpPr/>
              <p:nvPr/>
            </p:nvSpPr>
            <p:spPr bwMode="auto">
              <a:xfrm rot="10800000">
                <a:off x="2664000" y="3402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 bwMode="auto">
              <a:xfrm rot="10800000">
                <a:off x="2664000" y="336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0" name="Arc 49"/>
              <p:cNvSpPr/>
              <p:nvPr/>
            </p:nvSpPr>
            <p:spPr bwMode="auto">
              <a:xfrm rot="10800000">
                <a:off x="2664000" y="338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7164288" y="894058"/>
            <a:ext cx="1808162" cy="2340997"/>
            <a:chOff x="2664000" y="3241343"/>
            <a:chExt cx="1808162" cy="1830255"/>
          </a:xfrm>
        </p:grpSpPr>
        <p:grpSp>
          <p:nvGrpSpPr>
            <p:cNvPr id="60" name="Group 59"/>
            <p:cNvGrpSpPr/>
            <p:nvPr/>
          </p:nvGrpSpPr>
          <p:grpSpPr>
            <a:xfrm>
              <a:off x="2664000" y="3386685"/>
              <a:ext cx="1808162" cy="1684913"/>
              <a:chOff x="2664000" y="3366000"/>
              <a:chExt cx="1808162" cy="1684913"/>
            </a:xfrm>
          </p:grpSpPr>
          <p:sp>
            <p:nvSpPr>
              <p:cNvPr id="70" name="Arc 69"/>
              <p:cNvSpPr/>
              <p:nvPr/>
            </p:nvSpPr>
            <p:spPr bwMode="auto">
              <a:xfrm rot="10800000">
                <a:off x="2664000" y="3490657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1" name="Arc 70"/>
              <p:cNvSpPr/>
              <p:nvPr/>
            </p:nvSpPr>
            <p:spPr bwMode="auto">
              <a:xfrm rot="10800000">
                <a:off x="2664000" y="347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2" name="Arc 71"/>
              <p:cNvSpPr/>
              <p:nvPr/>
            </p:nvSpPr>
            <p:spPr bwMode="auto">
              <a:xfrm rot="10800000">
                <a:off x="2664000" y="345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3" name="Arc 72"/>
              <p:cNvSpPr/>
              <p:nvPr/>
            </p:nvSpPr>
            <p:spPr bwMode="auto">
              <a:xfrm rot="10800000">
                <a:off x="2664000" y="3420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4" name="Arc 73"/>
              <p:cNvSpPr/>
              <p:nvPr/>
            </p:nvSpPr>
            <p:spPr bwMode="auto">
              <a:xfrm rot="10800000">
                <a:off x="2664000" y="3438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5" name="Arc 74"/>
              <p:cNvSpPr/>
              <p:nvPr/>
            </p:nvSpPr>
            <p:spPr bwMode="auto">
              <a:xfrm rot="10800000">
                <a:off x="2664000" y="3402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6" name="Arc 75"/>
              <p:cNvSpPr/>
              <p:nvPr/>
            </p:nvSpPr>
            <p:spPr bwMode="auto">
              <a:xfrm rot="10800000">
                <a:off x="2664000" y="336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77" name="Arc 76"/>
              <p:cNvSpPr/>
              <p:nvPr/>
            </p:nvSpPr>
            <p:spPr bwMode="auto">
              <a:xfrm rot="10800000">
                <a:off x="2664000" y="338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664000" y="3241343"/>
              <a:ext cx="1808162" cy="1684913"/>
              <a:chOff x="2664000" y="3366000"/>
              <a:chExt cx="1808162" cy="1684913"/>
            </a:xfrm>
          </p:grpSpPr>
          <p:sp>
            <p:nvSpPr>
              <p:cNvPr id="62" name="Arc 61"/>
              <p:cNvSpPr/>
              <p:nvPr/>
            </p:nvSpPr>
            <p:spPr bwMode="auto">
              <a:xfrm rot="10800000">
                <a:off x="2664000" y="3490657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3" name="Arc 62"/>
              <p:cNvSpPr/>
              <p:nvPr/>
            </p:nvSpPr>
            <p:spPr bwMode="auto">
              <a:xfrm rot="10800000">
                <a:off x="2664000" y="347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4" name="Arc 63"/>
              <p:cNvSpPr/>
              <p:nvPr/>
            </p:nvSpPr>
            <p:spPr bwMode="auto">
              <a:xfrm rot="10800000">
                <a:off x="2664000" y="345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5" name="Arc 64"/>
              <p:cNvSpPr/>
              <p:nvPr/>
            </p:nvSpPr>
            <p:spPr bwMode="auto">
              <a:xfrm rot="10800000">
                <a:off x="2664000" y="3420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6" name="Arc 65"/>
              <p:cNvSpPr/>
              <p:nvPr/>
            </p:nvSpPr>
            <p:spPr bwMode="auto">
              <a:xfrm rot="10800000">
                <a:off x="2664000" y="3438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7" name="Arc 66"/>
              <p:cNvSpPr/>
              <p:nvPr/>
            </p:nvSpPr>
            <p:spPr bwMode="auto">
              <a:xfrm rot="10800000">
                <a:off x="2664000" y="3402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8" name="Arc 67"/>
              <p:cNvSpPr/>
              <p:nvPr/>
            </p:nvSpPr>
            <p:spPr bwMode="auto">
              <a:xfrm rot="10800000">
                <a:off x="2664000" y="3366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69" name="Arc 68"/>
              <p:cNvSpPr/>
              <p:nvPr/>
            </p:nvSpPr>
            <p:spPr bwMode="auto">
              <a:xfrm rot="10800000">
                <a:off x="2664000" y="3384000"/>
                <a:ext cx="1808162" cy="1560256"/>
              </a:xfrm>
              <a:prstGeom prst="arc">
                <a:avLst>
                  <a:gd name="adj1" fmla="val 16200000"/>
                  <a:gd name="adj2" fmla="val 17508463"/>
                </a:avLst>
              </a:prstGeom>
              <a:noFill/>
              <a:ln w="9525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6172200" y="4206426"/>
            <a:ext cx="1648544" cy="954107"/>
          </a:xfrm>
          <a:prstGeom prst="rect">
            <a:avLst/>
          </a:prstGeom>
          <a:solidFill>
            <a:srgbClr val="33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Removable for thermal spectrum</a:t>
            </a:r>
            <a:endParaRPr lang="en-US" dirty="0"/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7884368" y="3414339"/>
            <a:ext cx="0" cy="1467161"/>
          </a:xfrm>
          <a:prstGeom prst="straightConnector1">
            <a:avLst/>
          </a:prstGeom>
          <a:ln>
            <a:solidFill>
              <a:srgbClr val="339933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3095836" y="3407741"/>
            <a:ext cx="0" cy="22262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3095836" y="3135533"/>
            <a:ext cx="0" cy="14756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3095836" y="3170643"/>
            <a:ext cx="0" cy="31570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6200000">
            <a:off x="2813993" y="340620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3772" y="3376387"/>
            <a:ext cx="252667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6283100" y="5802796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Expected cost: 85 k€</a:t>
            </a:r>
          </a:p>
          <a:p>
            <a:pPr algn="ctr"/>
            <a:r>
              <a:rPr lang="en-US" sz="2000" dirty="0" smtClean="0">
                <a:latin typeface="+mn-lt"/>
              </a:rPr>
              <a:t>2 x including Polarizer </a:t>
            </a:r>
          </a:p>
        </p:txBody>
      </p:sp>
      <p:pic>
        <p:nvPicPr>
          <p:cNvPr id="4098" name="Picture 2" descr="http://www.swissneutronics.ch/typo3temp/pics/ccf4034d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59" y="4456368"/>
            <a:ext cx="1693991" cy="204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191000"/>
            <a:ext cx="4343400" cy="17543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+mn-lt"/>
              </a:rPr>
              <a:t>150 </a:t>
            </a:r>
            <a:r>
              <a:rPr lang="en-US" dirty="0" err="1" smtClean="0">
                <a:latin typeface="+mn-lt"/>
              </a:rPr>
              <a:t>μm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Si wafer coated with </a:t>
            </a:r>
            <a:r>
              <a:rPr lang="en-US" dirty="0" err="1" smtClean="0">
                <a:latin typeface="+mn-lt"/>
              </a:rPr>
              <a:t>NiTi</a:t>
            </a:r>
            <a:r>
              <a:rPr lang="en-US" dirty="0" smtClean="0">
                <a:latin typeface="+mn-lt"/>
              </a:rPr>
              <a:t> m=4</a:t>
            </a:r>
            <a:endParaRPr lang="en-US" sz="600" dirty="0">
              <a:latin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+mn-lt"/>
              </a:rPr>
              <a:t>Vertical </a:t>
            </a:r>
            <a:r>
              <a:rPr lang="en-US" dirty="0">
                <a:latin typeface="+mn-lt"/>
              </a:rPr>
              <a:t>saturation field of </a:t>
            </a:r>
            <a:r>
              <a:rPr lang="en-US" dirty="0" smtClean="0">
                <a:latin typeface="+mn-lt"/>
              </a:rPr>
              <a:t>1kGauss</a:t>
            </a:r>
            <a:endParaRPr lang="en-US" sz="600" dirty="0">
              <a:latin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+mn-lt"/>
              </a:rPr>
              <a:t>Kinematic </a:t>
            </a:r>
            <a:r>
              <a:rPr lang="en-US" dirty="0">
                <a:latin typeface="+mn-lt"/>
              </a:rPr>
              <a:t>mount </a:t>
            </a:r>
            <a:r>
              <a:rPr lang="en-US" dirty="0" smtClean="0">
                <a:latin typeface="+mn-lt"/>
              </a:rPr>
              <a:t>to </a:t>
            </a:r>
            <a:r>
              <a:rPr lang="en-US" dirty="0">
                <a:latin typeface="+mn-lt"/>
              </a:rPr>
              <a:t>switch between </a:t>
            </a:r>
            <a:r>
              <a:rPr lang="en-US" dirty="0" smtClean="0">
                <a:latin typeface="+mn-lt"/>
              </a:rPr>
              <a:t>thermal (0.7 </a:t>
            </a:r>
            <a:r>
              <a:rPr lang="en-US" dirty="0">
                <a:latin typeface="+mn-lt"/>
              </a:rPr>
              <a:t>÷ </a:t>
            </a:r>
            <a:r>
              <a:rPr lang="en-US" dirty="0" smtClean="0">
                <a:latin typeface="+mn-lt"/>
              </a:rPr>
              <a:t>2.4Å</a:t>
            </a:r>
            <a:r>
              <a:rPr lang="en-US" dirty="0">
                <a:latin typeface="+mn-lt"/>
              </a:rPr>
              <a:t>) and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cold </a:t>
            </a:r>
            <a:r>
              <a:rPr lang="en-US" dirty="0">
                <a:latin typeface="+mn-lt"/>
              </a:rPr>
              <a:t>(2 ÷ </a:t>
            </a:r>
            <a:r>
              <a:rPr lang="en-US" dirty="0" smtClean="0">
                <a:latin typeface="+mn-lt"/>
              </a:rPr>
              <a:t>6.5Å)</a:t>
            </a:r>
            <a:endParaRPr lang="en-US" sz="600" dirty="0" smtClean="0">
              <a:latin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polarized neutron </a:t>
            </a:r>
            <a:r>
              <a:rPr lang="en-US" dirty="0" smtClean="0">
                <a:latin typeface="+mn-lt"/>
              </a:rPr>
              <a:t>beams</a:t>
            </a:r>
            <a:endParaRPr 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7708" y="6485999"/>
            <a:ext cx="2226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SWISS NEUTRONICS DESIGN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21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382000" cy="838200"/>
          </a:xfrm>
        </p:spPr>
        <p:txBody>
          <a:bodyPr lIns="0" tIns="0" rIns="0" bIns="0"/>
          <a:lstStyle/>
          <a:p>
            <a:pPr defTabSz="3984625"/>
            <a:r>
              <a:rPr lang="en-US" sz="2200" dirty="0" smtClean="0"/>
              <a:t>Order at high temperature </a:t>
            </a:r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200" dirty="0" smtClean="0"/>
              <a:t>High </a:t>
            </a:r>
            <a:r>
              <a:rPr lang="en-US" sz="2200" dirty="0"/>
              <a:t>e</a:t>
            </a:r>
            <a:r>
              <a:rPr lang="en-US" sz="2200" dirty="0" smtClean="0"/>
              <a:t>nergy </a:t>
            </a:r>
            <a:r>
              <a:rPr lang="en-US" sz="2200" dirty="0"/>
              <a:t>e</a:t>
            </a:r>
            <a:r>
              <a:rPr lang="en-US" sz="2200" dirty="0" smtClean="0"/>
              <a:t>xcitations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736937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Interplay </a:t>
            </a:r>
            <a:r>
              <a:rPr lang="en-US" sz="2000" dirty="0"/>
              <a:t>lattice, charge, </a:t>
            </a:r>
            <a:r>
              <a:rPr lang="en-US" sz="2000" dirty="0" smtClean="0"/>
              <a:t>spin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latin typeface="+mn-lt"/>
                <a:ea typeface="Wingdings"/>
                <a:cs typeface="Wingdings"/>
                <a:sym typeface="Wingdings"/>
              </a:rPr>
              <a:t> Distinguish excitations</a:t>
            </a:r>
            <a:endParaRPr lang="en-US" sz="2000" dirty="0"/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Resolving gaps and zone boundary behavior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Line shapes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Identify </a:t>
            </a:r>
            <a:r>
              <a:rPr lang="en-US" sz="2000" dirty="0" err="1" smtClean="0"/>
              <a:t>spurions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34" name="Picture 133" descr="nature09902-f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6200" y="685800"/>
            <a:ext cx="3505200" cy="51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04800" y="5181600"/>
            <a:ext cx="3048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 smtClean="0"/>
              <a:t>Hour glass magnetic spectrum in  La</a:t>
            </a:r>
            <a:r>
              <a:rPr lang="en-GB" sz="1600" baseline="-25000" dirty="0" smtClean="0"/>
              <a:t>2-x</a:t>
            </a:r>
            <a:r>
              <a:rPr lang="en-GB" sz="1600" dirty="0" smtClean="0"/>
              <a:t>Sr</a:t>
            </a:r>
            <a:r>
              <a:rPr lang="en-GB" sz="1600" baseline="-25000" dirty="0"/>
              <a:t>x</a:t>
            </a:r>
            <a:r>
              <a:rPr lang="en-GB" sz="1600" dirty="0" smtClean="0"/>
              <a:t>CoO</a:t>
            </a:r>
            <a:r>
              <a:rPr lang="en-GB" sz="1600" baseline="-25000" dirty="0" smtClean="0"/>
              <a:t>4</a:t>
            </a:r>
            <a:r>
              <a:rPr lang="en-GB" sz="1600" dirty="0"/>
              <a:t>.</a:t>
            </a:r>
          </a:p>
          <a:p>
            <a:r>
              <a:rPr lang="en-GB" sz="1200" dirty="0" smtClean="0"/>
              <a:t>ILL Science highlight</a:t>
            </a:r>
          </a:p>
          <a:p>
            <a:r>
              <a:rPr lang="en-GB" sz="1200" dirty="0" smtClean="0"/>
              <a:t>Y. </a:t>
            </a:r>
            <a:r>
              <a:rPr lang="en-GB" sz="1200" dirty="0" err="1" smtClean="0"/>
              <a:t>Drees</a:t>
            </a:r>
            <a:r>
              <a:rPr lang="en-GB" sz="1200" dirty="0" smtClean="0"/>
              <a:t> </a:t>
            </a:r>
            <a:r>
              <a:rPr lang="en-GB" sz="1200" i="1" dirty="0" smtClean="0"/>
              <a:t>et al., </a:t>
            </a:r>
            <a:endParaRPr lang="en-GB" sz="1200" dirty="0" smtClean="0"/>
          </a:p>
          <a:p>
            <a:r>
              <a:rPr lang="en-GB" sz="1200" dirty="0" smtClean="0"/>
              <a:t>Nat. Comm. </a:t>
            </a:r>
            <a:r>
              <a:rPr lang="en-GB" sz="1200" dirty="0"/>
              <a:t>4:2449 | DOI: 10.1038/ncomms3449 |</a:t>
            </a:r>
          </a:p>
        </p:txBody>
      </p:sp>
      <p:pic>
        <p:nvPicPr>
          <p:cNvPr id="3" name="Picture 2" descr="ncomms3449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1" t="5944" r="28418" b="31181"/>
          <a:stretch/>
        </p:blipFill>
        <p:spPr>
          <a:xfrm>
            <a:off x="9906000" y="228600"/>
            <a:ext cx="1544377" cy="61559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28600" y="2930604"/>
            <a:ext cx="3124200" cy="110799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200" dirty="0"/>
              <a:t>T</a:t>
            </a:r>
            <a:r>
              <a:rPr lang="en-US" sz="2200" dirty="0" smtClean="0"/>
              <a:t>hermal energy range (beyond 100 </a:t>
            </a:r>
            <a:r>
              <a:rPr lang="en-US" sz="2200" dirty="0" err="1" smtClean="0"/>
              <a:t>meV</a:t>
            </a:r>
            <a:r>
              <a:rPr lang="en-US" sz="2200" dirty="0" smtClean="0"/>
              <a:t>)</a:t>
            </a:r>
            <a:br>
              <a:rPr lang="en-US" sz="2200" dirty="0" smtClean="0"/>
            </a:br>
            <a:r>
              <a:rPr lang="en-US" sz="2200" dirty="0" smtClean="0"/>
              <a:t>indispensable!</a:t>
            </a:r>
            <a:endParaRPr lang="en-US" sz="2200" dirty="0"/>
          </a:p>
        </p:txBody>
      </p:sp>
      <p:pic>
        <p:nvPicPr>
          <p:cNvPr id="5" name="Picture 4" descr="Cobaltate_I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1371600"/>
            <a:ext cx="5659763" cy="5486400"/>
          </a:xfrm>
          <a:prstGeom prst="rect">
            <a:avLst/>
          </a:prstGeom>
        </p:spPr>
      </p:pic>
      <p:sp useBgFill="1">
        <p:nvSpPr>
          <p:cNvPr id="6" name="TextBox 5"/>
          <p:cNvSpPr txBox="1"/>
          <p:nvPr/>
        </p:nvSpPr>
        <p:spPr>
          <a:xfrm>
            <a:off x="3962400" y="2590800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90</a:t>
            </a:r>
            <a:endParaRPr lang="en-US" sz="1400" dirty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3962400" y="35022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85</a:t>
            </a:r>
            <a:endParaRPr lang="en-US" sz="1400" dirty="0"/>
          </a:p>
        </p:txBody>
      </p:sp>
      <p:sp useBgFill="1">
        <p:nvSpPr>
          <p:cNvPr id="12" name="TextBox 11"/>
          <p:cNvSpPr txBox="1"/>
          <p:nvPr/>
        </p:nvSpPr>
        <p:spPr>
          <a:xfrm>
            <a:off x="3962400" y="43404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80</a:t>
            </a:r>
            <a:endParaRPr lang="en-US" sz="1400" dirty="0"/>
          </a:p>
        </p:txBody>
      </p:sp>
      <p:sp useBgFill="1">
        <p:nvSpPr>
          <p:cNvPr id="13" name="TextBox 12"/>
          <p:cNvSpPr txBox="1"/>
          <p:nvPr/>
        </p:nvSpPr>
        <p:spPr>
          <a:xfrm>
            <a:off x="3962400" y="52548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75</a:t>
            </a:r>
            <a:endParaRPr lang="en-US" sz="1400" dirty="0"/>
          </a:p>
        </p:txBody>
      </p:sp>
      <p:sp useBgFill="1">
        <p:nvSpPr>
          <p:cNvPr id="14" name="TextBox 13"/>
          <p:cNvSpPr txBox="1"/>
          <p:nvPr/>
        </p:nvSpPr>
        <p:spPr>
          <a:xfrm>
            <a:off x="6858000" y="1752600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35</a:t>
            </a:r>
            <a:endParaRPr lang="en-US" sz="1400" dirty="0"/>
          </a:p>
        </p:txBody>
      </p:sp>
      <p:sp useBgFill="1">
        <p:nvSpPr>
          <p:cNvPr id="15" name="TextBox 14"/>
          <p:cNvSpPr txBox="1"/>
          <p:nvPr/>
        </p:nvSpPr>
        <p:spPr>
          <a:xfrm>
            <a:off x="6858000" y="21306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30</a:t>
            </a:r>
            <a:endParaRPr lang="en-US" sz="1400" dirty="0"/>
          </a:p>
        </p:txBody>
      </p:sp>
      <p:sp useBgFill="1">
        <p:nvSpPr>
          <p:cNvPr id="16" name="TextBox 15"/>
          <p:cNvSpPr txBox="1"/>
          <p:nvPr/>
        </p:nvSpPr>
        <p:spPr>
          <a:xfrm>
            <a:off x="6858000" y="25116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25</a:t>
            </a:r>
            <a:endParaRPr lang="en-US" sz="1400" dirty="0"/>
          </a:p>
        </p:txBody>
      </p:sp>
      <p:sp useBgFill="1">
        <p:nvSpPr>
          <p:cNvPr id="17" name="TextBox 16"/>
          <p:cNvSpPr txBox="1"/>
          <p:nvPr/>
        </p:nvSpPr>
        <p:spPr>
          <a:xfrm>
            <a:off x="6858000" y="29688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 useBgFill="1">
        <p:nvSpPr>
          <p:cNvPr id="18" name="TextBox 17"/>
          <p:cNvSpPr txBox="1"/>
          <p:nvPr/>
        </p:nvSpPr>
        <p:spPr>
          <a:xfrm>
            <a:off x="6858000" y="34260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25</a:t>
            </a:r>
            <a:endParaRPr lang="en-US" sz="1400" dirty="0"/>
          </a:p>
        </p:txBody>
      </p:sp>
      <p:sp useBgFill="1">
        <p:nvSpPr>
          <p:cNvPr id="19" name="TextBox 18"/>
          <p:cNvSpPr txBox="1"/>
          <p:nvPr/>
        </p:nvSpPr>
        <p:spPr>
          <a:xfrm>
            <a:off x="6858000" y="38070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 useBgFill="1">
        <p:nvSpPr>
          <p:cNvPr id="20" name="TextBox 19"/>
          <p:cNvSpPr txBox="1"/>
          <p:nvPr/>
        </p:nvSpPr>
        <p:spPr>
          <a:xfrm>
            <a:off x="6858000" y="42642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15</a:t>
            </a:r>
            <a:endParaRPr lang="en-US" sz="1400" dirty="0"/>
          </a:p>
        </p:txBody>
      </p:sp>
      <p:sp useBgFill="1">
        <p:nvSpPr>
          <p:cNvPr id="21" name="TextBox 20"/>
          <p:cNvSpPr txBox="1"/>
          <p:nvPr/>
        </p:nvSpPr>
        <p:spPr>
          <a:xfrm>
            <a:off x="6858000" y="4645223"/>
            <a:ext cx="199699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 useBgFill="1">
        <p:nvSpPr>
          <p:cNvPr id="22" name="TextBox 21"/>
          <p:cNvSpPr txBox="1"/>
          <p:nvPr/>
        </p:nvSpPr>
        <p:spPr>
          <a:xfrm>
            <a:off x="6907924" y="5102423"/>
            <a:ext cx="99850" cy="307777"/>
          </a:xfrm>
          <a:prstGeom prst="rect">
            <a:avLst/>
          </a:prstGeom>
        </p:spPr>
        <p:txBody>
          <a:bodyPr wrap="none" lIns="0" rIns="0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7124195"/>
      </p:ext>
    </p:extLst>
  </p:cSld>
  <p:clrMapOvr>
    <a:masterClrMapping/>
  </p:clrMapOvr>
  <p:transition advTm="4766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2013"/>
            <a:ext cx="5905500" cy="546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304800"/>
            <a:ext cx="826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+mn-lt"/>
              </a:rPr>
              <a:t>Expected cold-n extraction performance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614" y="2114550"/>
            <a:ext cx="16383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84" y="3972854"/>
            <a:ext cx="15430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95242" y="1783271"/>
            <a:ext cx="103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2D POS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1675" y="3603522"/>
            <a:ext cx="9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2D DIV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8053" y="3420642"/>
            <a:ext cx="56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2Å</a:t>
            </a:r>
            <a:endParaRPr lang="en-US"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Polarisator Wechseleinheit Bild 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960000" cy="384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600" y="990600"/>
            <a:ext cx="38766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960000" cy="327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91" name="Rectangle 11"/>
          <p:cNvSpPr>
            <a:spLocks noChangeArrowheads="1"/>
          </p:cNvSpPr>
          <p:nvPr/>
        </p:nvSpPr>
        <p:spPr bwMode="auto">
          <a:xfrm>
            <a:off x="914400" y="99060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cs typeface="Arial" charset="0"/>
              </a:rPr>
              <a:t>On-beam polarizer</a:t>
            </a:r>
            <a:endParaRPr lang="de-DE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41992" name="Rectangle 12"/>
          <p:cNvSpPr>
            <a:spLocks noChangeArrowheads="1"/>
          </p:cNvSpPr>
          <p:nvPr/>
        </p:nvSpPr>
        <p:spPr bwMode="auto">
          <a:xfrm>
            <a:off x="5257800" y="990600"/>
            <a:ext cx="344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Arial" charset="0"/>
              </a:rPr>
              <a:t>Analysis:</a:t>
            </a:r>
            <a:br>
              <a:rPr lang="en-US" dirty="0">
                <a:solidFill>
                  <a:schemeClr val="accent1"/>
                </a:solidFill>
                <a:cs typeface="Arial" charset="0"/>
              </a:rPr>
            </a:br>
            <a:r>
              <a:rPr lang="en-US" dirty="0">
                <a:solidFill>
                  <a:schemeClr val="accent1"/>
                </a:solidFill>
                <a:cs typeface="Arial" charset="0"/>
              </a:rPr>
              <a:t>magic PASTIS magnetic system</a:t>
            </a:r>
            <a:endParaRPr lang="de-DE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41994" name="Rectangle 17"/>
          <p:cNvSpPr>
            <a:spLocks noChangeArrowheads="1"/>
          </p:cNvSpPr>
          <p:nvPr/>
        </p:nvSpPr>
        <p:spPr bwMode="auto">
          <a:xfrm>
            <a:off x="346075" y="76200"/>
            <a:ext cx="8569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0" hangingPunct="0"/>
            <a:r>
              <a:rPr lang="en-US" sz="3000" dirty="0">
                <a:solidFill>
                  <a:srgbClr val="005B82"/>
                </a:solidFill>
              </a:rPr>
              <a:t>Polarization and </a:t>
            </a:r>
            <a:r>
              <a:rPr lang="en-US" sz="3000" dirty="0" smtClean="0">
                <a:solidFill>
                  <a:srgbClr val="005B82"/>
                </a:solidFill>
              </a:rPr>
              <a:t>wide angle analysis </a:t>
            </a:r>
            <a:endParaRPr lang="en-US" sz="3000" dirty="0">
              <a:solidFill>
                <a:srgbClr val="005B8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54102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SEOP for thermal neutrons</a:t>
            </a:r>
          </a:p>
          <a:p>
            <a:pPr marL="742950" lvl="1" indent="-285750" algn="l">
              <a:buFont typeface="Wingdings" charset="2"/>
              <a:buChar char="ü"/>
            </a:pPr>
            <a:r>
              <a:rPr lang="en-US" dirty="0" smtClean="0"/>
              <a:t>Continuously pumped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Ideal transmission for cold neutrons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Adiabatic spin rotation for thermal neutrons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04487" y="5715000"/>
            <a:ext cx="3839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Homogeneous field configuration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Offline gas polarization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Variable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DC07-07B5-134D-A291-C3245EA48BC7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2"/>
    </mc:Choice>
    <mc:Fallback xmlns="">
      <p:transition xmlns:p14="http://schemas.microsoft.com/office/powerpoint/2010/main" spd="slow" advTm="3388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600" y="990600"/>
            <a:ext cx="38766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960000" cy="327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92" name="Rectangle 12"/>
          <p:cNvSpPr>
            <a:spLocks noChangeArrowheads="1"/>
          </p:cNvSpPr>
          <p:nvPr/>
        </p:nvSpPr>
        <p:spPr bwMode="auto">
          <a:xfrm>
            <a:off x="5257800" y="990600"/>
            <a:ext cx="344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cs typeface="Arial" charset="0"/>
              </a:rPr>
              <a:t>Analysis:</a:t>
            </a:r>
            <a:br>
              <a:rPr lang="en-US" dirty="0">
                <a:solidFill>
                  <a:schemeClr val="accent1"/>
                </a:solidFill>
                <a:cs typeface="Arial" charset="0"/>
              </a:rPr>
            </a:br>
            <a:r>
              <a:rPr lang="en-US" dirty="0">
                <a:solidFill>
                  <a:schemeClr val="accent1"/>
                </a:solidFill>
                <a:cs typeface="Arial" charset="0"/>
              </a:rPr>
              <a:t>magic PASTIS magnetic system</a:t>
            </a:r>
            <a:endParaRPr lang="de-DE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41994" name="Rectangle 17"/>
          <p:cNvSpPr>
            <a:spLocks noChangeArrowheads="1"/>
          </p:cNvSpPr>
          <p:nvPr/>
        </p:nvSpPr>
        <p:spPr bwMode="auto">
          <a:xfrm>
            <a:off x="346075" y="76200"/>
            <a:ext cx="8569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0" hangingPunct="0"/>
            <a:r>
              <a:rPr lang="en-US" sz="3000" dirty="0">
                <a:solidFill>
                  <a:srgbClr val="005B82"/>
                </a:solidFill>
              </a:rPr>
              <a:t>W</a:t>
            </a:r>
            <a:r>
              <a:rPr lang="en-US" sz="3000" dirty="0" smtClean="0">
                <a:solidFill>
                  <a:srgbClr val="005B82"/>
                </a:solidFill>
              </a:rPr>
              <a:t>ide </a:t>
            </a:r>
            <a:r>
              <a:rPr lang="en-US" sz="3000" smtClean="0">
                <a:solidFill>
                  <a:srgbClr val="005B82"/>
                </a:solidFill>
              </a:rPr>
              <a:t>angle polarization analysis </a:t>
            </a:r>
            <a:endParaRPr lang="en-US" sz="3000" dirty="0">
              <a:solidFill>
                <a:srgbClr val="005B8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4487" y="5715000"/>
            <a:ext cx="3839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Homogeneous field configuration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Offline gas polarization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dirty="0" smtClean="0"/>
              <a:t>Variable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DC07-07B5-134D-A291-C3245EA48BC7}" type="slidenum">
              <a:rPr lang="de-DE" smtClean="0"/>
              <a:pPr/>
              <a:t>22</a:t>
            </a:fld>
            <a:endParaRPr lang="de-DE"/>
          </a:p>
        </p:txBody>
      </p:sp>
      <p:grpSp>
        <p:nvGrpSpPr>
          <p:cNvPr id="11" name="Group 32"/>
          <p:cNvGrpSpPr>
            <a:grpSpLocks noChangeAspect="1"/>
          </p:cNvGrpSpPr>
          <p:nvPr/>
        </p:nvGrpSpPr>
        <p:grpSpPr bwMode="auto">
          <a:xfrm>
            <a:off x="638176" y="4365104"/>
            <a:ext cx="2880000" cy="1918942"/>
            <a:chOff x="5708650" y="4283075"/>
            <a:chExt cx="2478088" cy="1651000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618" y="4283075"/>
              <a:ext cx="2192120" cy="165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H="1" flipV="1">
              <a:off x="5905367" y="4657350"/>
              <a:ext cx="1209445" cy="4198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Line 17"/>
            <p:cNvSpPr>
              <a:spLocks noChangeAspect="1" noChangeShapeType="1"/>
            </p:cNvSpPr>
            <p:nvPr/>
          </p:nvSpPr>
          <p:spPr bwMode="auto">
            <a:xfrm flipH="1">
              <a:off x="5902635" y="5092639"/>
              <a:ext cx="1199427" cy="4188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Arc 18"/>
            <p:cNvSpPr>
              <a:spLocks/>
            </p:cNvSpPr>
            <p:nvPr/>
          </p:nvSpPr>
          <p:spPr bwMode="auto">
            <a:xfrm rot="13559120">
              <a:off x="5803843" y="4824432"/>
              <a:ext cx="492659" cy="49179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5708650" y="4927812"/>
              <a:ext cx="452632" cy="304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cs typeface="+mn-cs"/>
                </a:rPr>
                <a:t>40</a:t>
              </a:r>
              <a:r>
                <a:rPr lang="en-US" sz="1400">
                  <a:cs typeface="Arial" charset="0"/>
                </a:rPr>
                <a:t>°</a:t>
              </a:r>
            </a:p>
          </p:txBody>
        </p:sp>
      </p:grpSp>
      <p:grpSp>
        <p:nvGrpSpPr>
          <p:cNvPr id="17" name="Group 22"/>
          <p:cNvGrpSpPr>
            <a:grpSpLocks noChangeAspect="1"/>
          </p:cNvGrpSpPr>
          <p:nvPr/>
        </p:nvGrpSpPr>
        <p:grpSpPr bwMode="auto">
          <a:xfrm>
            <a:off x="853800" y="1381206"/>
            <a:ext cx="2880000" cy="2767874"/>
            <a:chOff x="5788025" y="1466850"/>
            <a:chExt cx="2611438" cy="2508408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025" y="1597366"/>
              <a:ext cx="2410854" cy="2377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7010727" y="1857251"/>
              <a:ext cx="1028836" cy="9620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V="1">
              <a:off x="7006888" y="1768043"/>
              <a:ext cx="943419" cy="1037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7010727" y="2819342"/>
              <a:ext cx="1123849" cy="933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H="1" flipV="1">
              <a:off x="6101858" y="1727881"/>
              <a:ext cx="914628" cy="10570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Arc 11"/>
            <p:cNvSpPr>
              <a:spLocks/>
            </p:cNvSpPr>
            <p:nvPr/>
          </p:nvSpPr>
          <p:spPr bwMode="auto">
            <a:xfrm rot="-24131750">
              <a:off x="6472316" y="1466850"/>
              <a:ext cx="1082581" cy="101676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Arc 13"/>
            <p:cNvSpPr>
              <a:spLocks/>
            </p:cNvSpPr>
            <p:nvPr/>
          </p:nvSpPr>
          <p:spPr bwMode="auto">
            <a:xfrm rot="-18980660">
              <a:off x="7316882" y="2283142"/>
              <a:ext cx="1082581" cy="10158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6756397" y="1498504"/>
              <a:ext cx="570082" cy="307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cs typeface="+mn-cs"/>
                </a:rPr>
                <a:t>88.5</a:t>
              </a:r>
              <a:r>
                <a:rPr lang="en-US" sz="1400" dirty="0">
                  <a:cs typeface="Arial" charset="0"/>
                </a:rPr>
                <a:t>°</a:t>
              </a: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 rot="5400000">
              <a:off x="7907274" y="2655234"/>
              <a:ext cx="568814" cy="308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cs typeface="+mn-cs"/>
                </a:rPr>
                <a:t>85.5</a:t>
              </a:r>
              <a:r>
                <a:rPr lang="en-US" sz="1400" dirty="0">
                  <a:cs typeface="Arial" charset="0"/>
                </a:rPr>
                <a:t>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76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2"/>
    </mc:Choice>
    <mc:Fallback xmlns="">
      <p:transition xmlns:p14="http://schemas.microsoft.com/office/powerpoint/2010/main" spd="slow" advTm="3388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68754" b="50499"/>
          <a:stretch/>
        </p:blipFill>
        <p:spPr>
          <a:xfrm>
            <a:off x="1066800" y="762000"/>
            <a:ext cx="2249674" cy="1864895"/>
          </a:xfrm>
          <a:prstGeom prst="rect">
            <a:avLst/>
          </a:prstGeom>
        </p:spPr>
      </p:pic>
      <p:pic>
        <p:nvPicPr>
          <p:cNvPr id="11" name="Picture 10" descr="Cobaltate_ILL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8383" r="50752" b="17299"/>
          <a:stretch/>
        </p:blipFill>
        <p:spPr>
          <a:xfrm>
            <a:off x="5435458" y="533400"/>
            <a:ext cx="1803542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76200"/>
            <a:ext cx="8569325" cy="649288"/>
          </a:xfrm>
        </p:spPr>
        <p:txBody>
          <a:bodyPr/>
          <a:lstStyle/>
          <a:p>
            <a:r>
              <a:rPr lang="en-US" dirty="0" smtClean="0"/>
              <a:t>T-REX Application Cloud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4" name="Picture 3" descr="Paciaroni - Vibrational Collective Dynamics of Dry Proteins in the THz Region - J Phys Chem B (2012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6" t="34066" r="13732" b="55661"/>
          <a:stretch/>
        </p:blipFill>
        <p:spPr>
          <a:xfrm>
            <a:off x="5715000" y="4114800"/>
            <a:ext cx="2235206" cy="14039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14919" t="1808" b="5425"/>
          <a:stretch>
            <a:fillRect/>
          </a:stretch>
        </p:blipFill>
        <p:spPr bwMode="auto">
          <a:xfrm>
            <a:off x="5486400" y="5486400"/>
            <a:ext cx="210110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ja806144a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0" t="60069" r="6992" b="26101"/>
          <a:stretch/>
        </p:blipFill>
        <p:spPr>
          <a:xfrm>
            <a:off x="2438400" y="5486400"/>
            <a:ext cx="2880000" cy="1287084"/>
          </a:xfrm>
          <a:prstGeom prst="rect">
            <a:avLst/>
          </a:prstGeom>
        </p:spPr>
      </p:pic>
      <p:pic>
        <p:nvPicPr>
          <p:cNvPr id="8" name="Picture 19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79400"/>
            <a:ext cx="2160000" cy="174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2" descr="PhysRevLett.106.207201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0203" r="8717" b="65614"/>
          <a:stretch>
            <a:fillRect/>
          </a:stretch>
        </p:blipFill>
        <p:spPr bwMode="auto">
          <a:xfrm>
            <a:off x="0" y="2579400"/>
            <a:ext cx="1765892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78348"/>
            <a:ext cx="1800000" cy="181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33" descr="nature09902-f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75" y="1192800"/>
            <a:ext cx="147562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2.large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3400"/>
            <a:ext cx="2160000" cy="167466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2903" y="3276600"/>
            <a:ext cx="1458665" cy="159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344841" y="1981200"/>
            <a:ext cx="7494359" cy="2628412"/>
          </a:xfrm>
          <a:prstGeom prst="rect">
            <a:avLst/>
          </a:prstGeom>
          <a:solidFill>
            <a:srgbClr val="7F7F7F">
              <a:alpha val="54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Going beyond needs</a:t>
            </a:r>
          </a:p>
          <a:p>
            <a:pPr marL="685800" indent="-685800" algn="l">
              <a:lnSpc>
                <a:spcPct val="130000"/>
              </a:lnSpc>
              <a:buFont typeface="Arial"/>
              <a:buChar char="•"/>
            </a:pPr>
            <a:r>
              <a:rPr lang="en-US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Bispectral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 polychromatic</a:t>
            </a:r>
          </a:p>
          <a:p>
            <a:pPr marL="685800" indent="-685800" algn="l">
              <a:lnSpc>
                <a:spcPct val="130000"/>
              </a:lnSpc>
              <a:buFont typeface="Arial"/>
              <a:buChar char="•"/>
            </a:pPr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Polarization Analysis</a:t>
            </a:r>
          </a:p>
          <a:p>
            <a:pPr marL="685800" indent="-685800" algn="l">
              <a:lnSpc>
                <a:spcPct val="130000"/>
              </a:lnSpc>
              <a:buFont typeface="Arial"/>
              <a:buChar char="•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Optimized background conditions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33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124200"/>
            <a:ext cx="8569325" cy="649288"/>
          </a:xfrm>
        </p:spPr>
        <p:txBody>
          <a:bodyPr/>
          <a:lstStyle/>
          <a:p>
            <a:pPr algn="ctr"/>
            <a:r>
              <a:rPr lang="en-US" sz="3400">
                <a:latin typeface="Arial" charset="0"/>
              </a:rPr>
              <a:t>Thank you for the attention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lock Arc 76"/>
          <p:cNvSpPr/>
          <p:nvPr/>
        </p:nvSpPr>
        <p:spPr>
          <a:xfrm rot="5400000">
            <a:off x="-8179073" y="-3709927"/>
            <a:ext cx="17280000" cy="17381053"/>
          </a:xfrm>
          <a:prstGeom prst="blockArc">
            <a:avLst>
              <a:gd name="adj1" fmla="val 15973341"/>
              <a:gd name="adj2" fmla="val 16440812"/>
              <a:gd name="adj3" fmla="val 4976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 rot="16200000">
            <a:off x="8870647" y="5091241"/>
            <a:ext cx="348586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rapezoid 142"/>
          <p:cNvSpPr/>
          <p:nvPr/>
        </p:nvSpPr>
        <p:spPr>
          <a:xfrm>
            <a:off x="8414867" y="4572000"/>
            <a:ext cx="652933" cy="372597"/>
          </a:xfrm>
          <a:prstGeom prst="trapezoid">
            <a:avLst>
              <a:gd name="adj" fmla="val 3223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8458200" y="5263208"/>
            <a:ext cx="6096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rapezoid 194"/>
          <p:cNvSpPr/>
          <p:nvPr/>
        </p:nvSpPr>
        <p:spPr>
          <a:xfrm>
            <a:off x="8388040" y="4640698"/>
            <a:ext cx="634040" cy="305870"/>
          </a:xfrm>
          <a:prstGeom prst="trapezoid">
            <a:avLst>
              <a:gd name="adj" fmla="val 3223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 rot="16200000">
            <a:off x="8221500" y="4831677"/>
            <a:ext cx="519122" cy="457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Block Arc 107"/>
          <p:cNvSpPr/>
          <p:nvPr/>
        </p:nvSpPr>
        <p:spPr>
          <a:xfrm rot="21338745">
            <a:off x="8646963" y="4926600"/>
            <a:ext cx="108000" cy="108000"/>
          </a:xfrm>
          <a:prstGeom prst="blockArc">
            <a:avLst>
              <a:gd name="adj1" fmla="val 11314369"/>
              <a:gd name="adj2" fmla="val 10800844"/>
              <a:gd name="adj3" fmla="val 47880"/>
            </a:avLst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8" name="Rectangle 1047"/>
          <p:cNvSpPr/>
          <p:nvPr/>
        </p:nvSpPr>
        <p:spPr>
          <a:xfrm>
            <a:off x="589083" y="4962599"/>
            <a:ext cx="8064000" cy="3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942215" y="5114711"/>
            <a:ext cx="96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 smtClean="0">
                <a:latin typeface="+mn-lt"/>
              </a:rPr>
              <a:t>3</a:t>
            </a:r>
            <a:r>
              <a:rPr lang="en-US" sz="1400" dirty="0" smtClean="0">
                <a:latin typeface="+mn-lt"/>
              </a:rPr>
              <a:t>He cell</a:t>
            </a:r>
            <a:endParaRPr lang="en-US" sz="1400" dirty="0">
              <a:latin typeface="+mn-lt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23001" y="4674600"/>
            <a:ext cx="612000" cy="612000"/>
          </a:xfrm>
          <a:prstGeom prst="donut">
            <a:avLst>
              <a:gd name="adj" fmla="val 2434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83101" y="4934698"/>
            <a:ext cx="91798" cy="917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endCxn id="94" idx="2"/>
          </p:cNvCxnSpPr>
          <p:nvPr/>
        </p:nvCxnSpPr>
        <p:spPr>
          <a:xfrm flipV="1">
            <a:off x="311884" y="4980600"/>
            <a:ext cx="8371080" cy="1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Block Arc 1023"/>
          <p:cNvSpPr/>
          <p:nvPr/>
        </p:nvSpPr>
        <p:spPr>
          <a:xfrm rot="5400000">
            <a:off x="-1110999" y="3540600"/>
            <a:ext cx="2880000" cy="2880000"/>
          </a:xfrm>
          <a:prstGeom prst="blockArc">
            <a:avLst>
              <a:gd name="adj1" fmla="val 15257244"/>
              <a:gd name="adj2" fmla="val 17264717"/>
              <a:gd name="adj3" fmla="val 515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Block Arc 74"/>
          <p:cNvSpPr/>
          <p:nvPr/>
        </p:nvSpPr>
        <p:spPr>
          <a:xfrm rot="5400000">
            <a:off x="-2094285" y="2460600"/>
            <a:ext cx="5040000" cy="5040000"/>
          </a:xfrm>
          <a:prstGeom prst="blockArc">
            <a:avLst>
              <a:gd name="adj1" fmla="val 15647845"/>
              <a:gd name="adj2" fmla="val 17000820"/>
              <a:gd name="adj3" fmla="val 9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Block Arc 75"/>
          <p:cNvSpPr/>
          <p:nvPr/>
        </p:nvSpPr>
        <p:spPr>
          <a:xfrm rot="5400000">
            <a:off x="-7134283" y="-2579400"/>
            <a:ext cx="15120000" cy="15120000"/>
          </a:xfrm>
          <a:prstGeom prst="blockArc">
            <a:avLst>
              <a:gd name="adj1" fmla="val 15837855"/>
              <a:gd name="adj2" fmla="val 16568666"/>
              <a:gd name="adj3" fmla="val 2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36" name="Straight Connector 1035"/>
          <p:cNvCxnSpPr/>
          <p:nvPr/>
        </p:nvCxnSpPr>
        <p:spPr>
          <a:xfrm>
            <a:off x="283101" y="6051268"/>
            <a:ext cx="86400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Rectangle 1038"/>
          <p:cNvSpPr/>
          <p:nvPr/>
        </p:nvSpPr>
        <p:spPr>
          <a:xfrm>
            <a:off x="1963684" y="4944601"/>
            <a:ext cx="45719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2295965" y="4946400"/>
            <a:ext cx="45719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Explosion 1 84"/>
          <p:cNvSpPr/>
          <p:nvPr/>
        </p:nvSpPr>
        <p:spPr>
          <a:xfrm>
            <a:off x="4797019" y="4887717"/>
            <a:ext cx="180000" cy="180000"/>
          </a:xfrm>
          <a:prstGeom prst="irregularSeal1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4604322" y="448993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LoS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811209" y="4946567"/>
            <a:ext cx="45719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8589382" y="4944601"/>
            <a:ext cx="45719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511541" y="4944601"/>
            <a:ext cx="45719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8344269" y="4944597"/>
            <a:ext cx="62934" cy="72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682964" y="4962600"/>
            <a:ext cx="36000" cy="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2" name="Straight Connector 1041"/>
          <p:cNvCxnSpPr/>
          <p:nvPr/>
        </p:nvCxnSpPr>
        <p:spPr>
          <a:xfrm>
            <a:off x="5008684" y="5715000"/>
            <a:ext cx="232378" cy="17671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/>
          <p:cNvCxnSpPr/>
          <p:nvPr/>
        </p:nvCxnSpPr>
        <p:spPr>
          <a:xfrm>
            <a:off x="5008684" y="5715000"/>
            <a:ext cx="278755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Arc 101"/>
          <p:cNvSpPr/>
          <p:nvPr/>
        </p:nvSpPr>
        <p:spPr>
          <a:xfrm>
            <a:off x="4697841" y="5435246"/>
            <a:ext cx="540000" cy="540000"/>
          </a:xfrm>
          <a:prstGeom prst="arc">
            <a:avLst>
              <a:gd name="adj1" fmla="val 104763"/>
              <a:gd name="adj2" fmla="val 2059657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TextBox 1046"/>
          <p:cNvSpPr txBox="1"/>
          <p:nvPr/>
        </p:nvSpPr>
        <p:spPr>
          <a:xfrm>
            <a:off x="5199218" y="5712023"/>
            <a:ext cx="565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-0.2°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50" name="Block Arc 1049"/>
          <p:cNvSpPr/>
          <p:nvPr/>
        </p:nvSpPr>
        <p:spPr>
          <a:xfrm>
            <a:off x="8412964" y="4692600"/>
            <a:ext cx="576000" cy="576000"/>
          </a:xfrm>
          <a:prstGeom prst="blockArc">
            <a:avLst>
              <a:gd name="adj1" fmla="val 13860220"/>
              <a:gd name="adj2" fmla="val 4070427"/>
              <a:gd name="adj3" fmla="val 40716"/>
            </a:avLst>
          </a:prstGeom>
          <a:solidFill>
            <a:schemeClr val="accent3">
              <a:lumMod val="75000"/>
            </a:schemeClr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8209084" y="4801186"/>
            <a:ext cx="0" cy="138623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8437684" y="4800600"/>
            <a:ext cx="0" cy="138623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581055" y="4128817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FANC</a:t>
            </a:r>
            <a:endParaRPr lang="en-US" dirty="0">
              <a:latin typeface="+mn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324077" y="4128817"/>
            <a:ext cx="54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MC</a:t>
            </a:r>
            <a:endParaRPr lang="en-US" dirty="0">
              <a:latin typeface="+mn-lt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126673" y="5319958"/>
            <a:ext cx="81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bunker</a:t>
            </a:r>
            <a:endParaRPr lang="en-US" sz="1600" dirty="0">
              <a:latin typeface="+mn-lt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3001" y="5319958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monolith</a:t>
            </a:r>
            <a:endParaRPr lang="en-US" sz="1600" dirty="0">
              <a:latin typeface="+mn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819578" y="4128817"/>
            <a:ext cx="72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BWC</a:t>
            </a:r>
            <a:endParaRPr lang="en-US" dirty="0">
              <a:latin typeface="+mn-lt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849036" y="45074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1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181178" y="45074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2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507019" y="4141857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PSC</a:t>
            </a:r>
            <a:endParaRPr lang="en-US" dirty="0">
              <a:latin typeface="+mn-lt"/>
            </a:endParaRPr>
          </a:p>
        </p:txBody>
      </p:sp>
      <p:cxnSp>
        <p:nvCxnSpPr>
          <p:cNvPr id="68" name="Straight Connector 67"/>
          <p:cNvCxnSpPr>
            <a:stCxn id="90" idx="0"/>
            <a:endCxn id="119" idx="2"/>
          </p:cNvCxnSpPr>
          <p:nvPr/>
        </p:nvCxnSpPr>
        <p:spPr>
          <a:xfrm flipH="1" flipV="1">
            <a:off x="7595903" y="4498149"/>
            <a:ext cx="1016339" cy="4464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18" idx="2"/>
            <a:endCxn id="92" idx="0"/>
          </p:cNvCxnSpPr>
          <p:nvPr/>
        </p:nvCxnSpPr>
        <p:spPr>
          <a:xfrm>
            <a:off x="6981202" y="4498149"/>
            <a:ext cx="1553199" cy="4464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637684" y="4964400"/>
            <a:ext cx="36000" cy="36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>
            <a:stCxn id="95" idx="2"/>
            <a:endCxn id="98" idx="2"/>
          </p:cNvCxnSpPr>
          <p:nvPr/>
        </p:nvCxnSpPr>
        <p:spPr>
          <a:xfrm flipV="1">
            <a:off x="655684" y="4532531"/>
            <a:ext cx="40379" cy="46786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2035279" y="5319958"/>
            <a:ext cx="709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Hall 2</a:t>
            </a:r>
            <a:endParaRPr lang="en-US" sz="1600" dirty="0">
              <a:latin typeface="+mn-lt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596885" y="5319958"/>
            <a:ext cx="114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Guide Hall</a:t>
            </a:r>
            <a:endParaRPr lang="en-US" sz="1600" dirty="0">
              <a:latin typeface="+mn-lt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009769" y="4944601"/>
            <a:ext cx="45719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/>
          <p:cNvSpPr txBox="1"/>
          <p:nvPr/>
        </p:nvSpPr>
        <p:spPr>
          <a:xfrm>
            <a:off x="4709949" y="4128817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T0C</a:t>
            </a:r>
            <a:endParaRPr lang="en-US" dirty="0">
              <a:latin typeface="+mn-lt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090016" y="5689684"/>
            <a:ext cx="1647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urved guide R=19.5 km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652999" y="5942111"/>
            <a:ext cx="4244589" cy="148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7486023" y="6039525"/>
            <a:ext cx="68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155 m</a:t>
            </a:r>
            <a:endParaRPr lang="en-US" sz="1400" dirty="0">
              <a:latin typeface="+mn-lt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5556781" y="6039525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110 m</a:t>
            </a:r>
            <a:endParaRPr lang="en-US" sz="1400" dirty="0">
              <a:latin typeface="+mn-lt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698280" y="6039525"/>
            <a:ext cx="58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90 m</a:t>
            </a:r>
            <a:endParaRPr lang="en-US" sz="1400" dirty="0">
              <a:latin typeface="+mn-lt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1279983" y="6039525"/>
            <a:ext cx="58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28 m</a:t>
            </a:r>
            <a:endParaRPr lang="en-US" sz="1400" dirty="0">
              <a:latin typeface="+mn-lt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505127" y="6039525"/>
            <a:ext cx="58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50 m</a:t>
            </a:r>
            <a:endParaRPr lang="en-US" sz="1400" dirty="0">
              <a:latin typeface="+mn-lt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64558" y="6039525"/>
            <a:ext cx="48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6 m</a:t>
            </a:r>
            <a:endParaRPr lang="en-US" sz="1400" dirty="0">
              <a:latin typeface="+mn-lt"/>
            </a:endParaRPr>
          </a:p>
        </p:txBody>
      </p:sp>
      <p:cxnSp>
        <p:nvCxnSpPr>
          <p:cNvPr id="171" name="Straight Arrow Connector 170"/>
          <p:cNvCxnSpPr/>
          <p:nvPr/>
        </p:nvCxnSpPr>
        <p:spPr>
          <a:xfrm flipV="1">
            <a:off x="512884" y="4814116"/>
            <a:ext cx="0" cy="138623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V="1">
            <a:off x="741484" y="4813530"/>
            <a:ext cx="0" cy="138623"/>
          </a:xfrm>
          <a:prstGeom prst="straightConnector1">
            <a:avLst/>
          </a:prstGeom>
          <a:ln w="9525">
            <a:solidFill>
              <a:schemeClr val="accent2">
                <a:lumMod val="75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V="1">
            <a:off x="589084" y="4814116"/>
            <a:ext cx="0" cy="138623"/>
          </a:xfrm>
          <a:prstGeom prst="straightConnector1">
            <a:avLst/>
          </a:prstGeom>
          <a:ln w="9525">
            <a:solidFill>
              <a:schemeClr val="tx2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-76200" y="3886200"/>
            <a:ext cx="1544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(Polarization)</a:t>
            </a:r>
          </a:p>
          <a:p>
            <a:r>
              <a:rPr lang="en-US" dirty="0" smtClean="0">
                <a:latin typeface="+mn-lt"/>
              </a:rPr>
              <a:t>Bender</a:t>
            </a:r>
            <a:endParaRPr lang="en-US" dirty="0">
              <a:latin typeface="+mn-lt"/>
            </a:endParaRPr>
          </a:p>
        </p:txBody>
      </p:sp>
      <p:pic>
        <p:nvPicPr>
          <p:cNvPr id="133" name="Picture 23" descr="hot%20and%20cold%20thermomete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9793" r="50000" b="9793"/>
          <a:stretch/>
        </p:blipFill>
        <p:spPr bwMode="auto">
          <a:xfrm>
            <a:off x="808669" y="4651809"/>
            <a:ext cx="10234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3" descr="hot%20and%20cold%20thermometer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8" t="10229" r="21357" b="10131"/>
          <a:stretch/>
        </p:blipFill>
        <p:spPr bwMode="auto">
          <a:xfrm>
            <a:off x="8060433" y="4656600"/>
            <a:ext cx="103335" cy="288000"/>
          </a:xfrm>
          <a:prstGeom prst="rect">
            <a:avLst/>
          </a:prstGeom>
          <a:noFill/>
        </p:spPr>
      </p:pic>
      <p:cxnSp>
        <p:nvCxnSpPr>
          <p:cNvPr id="117" name="Straight Arrow Connector 116"/>
          <p:cNvCxnSpPr/>
          <p:nvPr/>
        </p:nvCxnSpPr>
        <p:spPr>
          <a:xfrm flipV="1">
            <a:off x="8285284" y="4801186"/>
            <a:ext cx="0" cy="138623"/>
          </a:xfrm>
          <a:prstGeom prst="straightConnector1">
            <a:avLst/>
          </a:prstGeom>
          <a:ln w="9525">
            <a:solidFill>
              <a:schemeClr val="tx2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endCxn id="93" idx="2"/>
          </p:cNvCxnSpPr>
          <p:nvPr/>
        </p:nvCxnSpPr>
        <p:spPr>
          <a:xfrm flipV="1">
            <a:off x="7772400" y="5016597"/>
            <a:ext cx="603336" cy="22914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/>
          <p:cNvSpPr/>
          <p:nvPr/>
        </p:nvSpPr>
        <p:spPr>
          <a:xfrm>
            <a:off x="8494055" y="4518779"/>
            <a:ext cx="492167" cy="76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8458200" y="4594978"/>
            <a:ext cx="4572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 rot="16200000">
            <a:off x="8458839" y="5245738"/>
            <a:ext cx="45719" cy="457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448839" y="4944601"/>
            <a:ext cx="168392" cy="72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1066800" y="3657600"/>
            <a:ext cx="92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hutter</a:t>
            </a:r>
            <a:endParaRPr lang="en-US" dirty="0">
              <a:latin typeface="+mn-lt"/>
            </a:endParaRPr>
          </a:p>
        </p:txBody>
      </p:sp>
      <p:cxnSp>
        <p:nvCxnSpPr>
          <p:cNvPr id="3" name="Straight Connector 2"/>
          <p:cNvCxnSpPr>
            <a:stCxn id="99" idx="0"/>
            <a:endCxn id="100" idx="2"/>
          </p:cNvCxnSpPr>
          <p:nvPr/>
        </p:nvCxnSpPr>
        <p:spPr>
          <a:xfrm flipH="1" flipV="1">
            <a:off x="1531249" y="4026932"/>
            <a:ext cx="1786" cy="91766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7918989" y="5319958"/>
            <a:ext cx="709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Hall 3</a:t>
            </a:r>
            <a:endParaRPr lang="en-US" sz="160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66387" y="4128817"/>
            <a:ext cx="1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Exp</a:t>
            </a:r>
            <a:r>
              <a:rPr lang="en-US" dirty="0" smtClean="0">
                <a:latin typeface="+mn-lt"/>
              </a:rPr>
              <a:t> cave</a:t>
            </a:r>
            <a:endParaRPr lang="en-US" dirty="0">
              <a:latin typeface="+mn-lt"/>
            </a:endParaRPr>
          </a:p>
        </p:txBody>
      </p:sp>
      <p:cxnSp>
        <p:nvCxnSpPr>
          <p:cNvPr id="64" name="Straight Connector 63"/>
          <p:cNvCxnSpPr>
            <a:endCxn id="48" idx="2"/>
          </p:cNvCxnSpPr>
          <p:nvPr/>
        </p:nvCxnSpPr>
        <p:spPr>
          <a:xfrm flipH="1" flipV="1">
            <a:off x="8633460" y="4498149"/>
            <a:ext cx="281941" cy="21185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+mn-lt"/>
              </a:rPr>
              <a:t>Changes since the proposal</a:t>
            </a:r>
            <a:endParaRPr lang="en-US" sz="2800" dirty="0">
              <a:latin typeface="+mn-lt"/>
            </a:endParaRPr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515283" y="1371600"/>
            <a:ext cx="8958262" cy="12359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Optimization for top moderator (3 cm height)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ll choppers outside the bunker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400" dirty="0" smtClean="0"/>
              <a:t>Matching the concept to the planned facility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 idx="4294967295"/>
          </p:nvPr>
        </p:nvSpPr>
        <p:spPr>
          <a:xfrm>
            <a:off x="304799" y="152400"/>
            <a:ext cx="8652403" cy="1143000"/>
          </a:xfrm>
        </p:spPr>
        <p:txBody>
          <a:bodyPr lIns="0" tIns="0" rIns="0" bIns="0"/>
          <a:lstStyle/>
          <a:p>
            <a:r>
              <a:rPr lang="en-US" sz="3000" dirty="0" smtClean="0">
                <a:latin typeface="Arial" charset="0"/>
              </a:rPr>
              <a:t>Polarization Analysis PA for Soft Matter,</a:t>
            </a:r>
            <a:br>
              <a:rPr lang="en-US" sz="3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Life Sciences </a:t>
            </a:r>
            <a:r>
              <a:rPr lang="en-US" sz="2000" dirty="0">
                <a:latin typeface="Arial" charset="0"/>
              </a:rPr>
              <a:t>o</a:t>
            </a:r>
            <a:r>
              <a:rPr lang="en-US" sz="2000" dirty="0" smtClean="0">
                <a:latin typeface="Arial" charset="0"/>
              </a:rPr>
              <a:t>r Energy Research on Materials with Light Elements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304800" y="1189672"/>
            <a:ext cx="4724400" cy="147732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Polarization Analysis &amp; </a:t>
            </a:r>
            <a:r>
              <a:rPr lang="en-US" dirty="0" err="1" smtClean="0"/>
              <a:t>Deuteration</a:t>
            </a:r>
            <a:r>
              <a:rPr lang="en-US" dirty="0"/>
              <a:t> </a:t>
            </a:r>
            <a:r>
              <a:rPr lang="en-US" dirty="0" smtClean="0"/>
              <a:t>→ direct coherent &amp; incoherent partial scattering functions </a:t>
            </a:r>
            <a:r>
              <a:rPr lang="fr-FR" dirty="0"/>
              <a:t>S</a:t>
            </a:r>
            <a:r>
              <a:rPr lang="fr-FR" baseline="-25000" dirty="0"/>
              <a:t>inc/</a:t>
            </a:r>
            <a:r>
              <a:rPr lang="fr-FR" baseline="-25000" dirty="0" err="1"/>
              <a:t>coh</a:t>
            </a:r>
            <a:r>
              <a:rPr lang="fr-FR" dirty="0"/>
              <a:t>(</a:t>
            </a:r>
            <a:r>
              <a:rPr lang="fr-FR" dirty="0" err="1"/>
              <a:t>Q,t</a:t>
            </a:r>
            <a:r>
              <a:rPr lang="fr-FR" dirty="0"/>
              <a:t>) </a:t>
            </a:r>
            <a:r>
              <a:rPr lang="fr-FR" dirty="0" smtClean="0"/>
              <a:t> </a:t>
            </a:r>
            <a:r>
              <a:rPr lang="en-US" dirty="0" smtClean="0"/>
              <a:t>for direct comparison of QUENS data to MD simulation</a:t>
            </a:r>
            <a:r>
              <a:rPr lang="fr-FR" dirty="0"/>
              <a:t> </a:t>
            </a:r>
            <a:r>
              <a:rPr lang="fr-FR" dirty="0" smtClean="0"/>
              <a:t>- </a:t>
            </a:r>
            <a:r>
              <a:rPr lang="fr-FR" dirty="0" err="1" smtClean="0"/>
              <a:t>nowhere</a:t>
            </a:r>
            <a:r>
              <a:rPr lang="fr-FR" dirty="0" smtClean="0"/>
              <a:t> possible at the moment! </a:t>
            </a:r>
            <a:r>
              <a:rPr lang="fr-FR" dirty="0"/>
              <a:t>-</a:t>
            </a:r>
            <a:endParaRPr lang="en-US" dirty="0"/>
          </a:p>
        </p:txBody>
      </p:sp>
      <p:pic>
        <p:nvPicPr>
          <p:cNvPr id="9" name="Picture 1" descr="ma301197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3" t="11852" r="10808" b="57963"/>
          <a:stretch/>
        </p:blipFill>
        <p:spPr>
          <a:xfrm>
            <a:off x="2648241" y="2459341"/>
            <a:ext cx="4209759" cy="4398659"/>
          </a:xfrm>
          <a:prstGeom prst="rect">
            <a:avLst/>
          </a:prstGeom>
        </p:spPr>
      </p:pic>
      <p:sp>
        <p:nvSpPr>
          <p:cNvPr id="10" name="Rectangle 2"/>
          <p:cNvSpPr/>
          <p:nvPr/>
        </p:nvSpPr>
        <p:spPr>
          <a:xfrm>
            <a:off x="457200" y="3048000"/>
            <a:ext cx="2209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 smtClean="0"/>
              <a:t>C. </a:t>
            </a:r>
            <a:r>
              <a:rPr lang="fr-FR" sz="1400" dirty="0" err="1" smtClean="0"/>
              <a:t>Gerstl</a:t>
            </a:r>
            <a:r>
              <a:rPr lang="fr-FR" sz="1400" dirty="0" smtClean="0"/>
              <a:t> </a:t>
            </a:r>
            <a:r>
              <a:rPr lang="fr-FR" sz="1400" i="1" dirty="0" smtClean="0"/>
              <a:t>et al., </a:t>
            </a:r>
            <a:br>
              <a:rPr lang="fr-FR" sz="1400" i="1" dirty="0" smtClean="0"/>
            </a:br>
            <a:r>
              <a:rPr lang="fr-FR" sz="1400" dirty="0" err="1" smtClean="0"/>
              <a:t>Macromolecules</a:t>
            </a:r>
            <a:r>
              <a:rPr lang="fr-FR" sz="1400" dirty="0" smtClean="0"/>
              <a:t> </a:t>
            </a:r>
            <a:r>
              <a:rPr lang="fr-FR" sz="1400" b="1" dirty="0" smtClean="0"/>
              <a:t>45</a:t>
            </a:r>
            <a:r>
              <a:rPr lang="fr-FR" sz="1400" dirty="0"/>
              <a:t>,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(2012), 7293</a:t>
            </a:r>
            <a:r>
              <a:rPr lang="fr-FR" sz="1400" dirty="0"/>
              <a:t>−7303</a:t>
            </a:r>
            <a:endParaRPr lang="en-US" sz="1400" dirty="0"/>
          </a:p>
        </p:txBody>
      </p:sp>
      <p:sp>
        <p:nvSpPr>
          <p:cNvPr id="11" name="TextBox 11"/>
          <p:cNvSpPr txBox="1"/>
          <p:nvPr/>
        </p:nvSpPr>
        <p:spPr>
          <a:xfrm>
            <a:off x="457200" y="4114800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D </a:t>
            </a:r>
            <a:r>
              <a:rPr lang="en-US" sz="1400" dirty="0" err="1"/>
              <a:t>Bhowmik</a:t>
            </a:r>
            <a:r>
              <a:rPr lang="en-US" sz="1400" dirty="0"/>
              <a:t> </a:t>
            </a:r>
            <a:r>
              <a:rPr lang="en-US" sz="1400" i="1" dirty="0"/>
              <a:t>et </a:t>
            </a:r>
            <a:r>
              <a:rPr lang="en-US" sz="1400" i="1" dirty="0" smtClean="0"/>
              <a:t>al.,</a:t>
            </a:r>
          </a:p>
          <a:p>
            <a:pPr algn="l"/>
            <a:r>
              <a:rPr lang="fr-FR" sz="1400" dirty="0" err="1" smtClean="0"/>
              <a:t>Macromolecules</a:t>
            </a:r>
            <a:r>
              <a:rPr lang="fr-FR" sz="1400" dirty="0" smtClean="0"/>
              <a:t> </a:t>
            </a:r>
            <a:r>
              <a:rPr lang="fr-FR" sz="1400" b="1" dirty="0" smtClean="0"/>
              <a:t>47</a:t>
            </a:r>
            <a:r>
              <a:rPr lang="fr-FR" sz="1400" dirty="0"/>
              <a:t>, (</a:t>
            </a:r>
            <a:r>
              <a:rPr lang="fr-FR" sz="1400" dirty="0" smtClean="0"/>
              <a:t>2014), 304</a:t>
            </a:r>
            <a:r>
              <a:rPr lang="fr-FR" sz="1400" dirty="0"/>
              <a:t>−315</a:t>
            </a:r>
            <a:endParaRPr lang="en-US" sz="1400" dirty="0"/>
          </a:p>
        </p:txBody>
      </p:sp>
      <p:pic>
        <p:nvPicPr>
          <p:cNvPr id="12" name="Picture 3" descr="ma402023n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9" t="22153" r="14443" b="31667"/>
          <a:stretch/>
        </p:blipFill>
        <p:spPr>
          <a:xfrm>
            <a:off x="6734217" y="1427014"/>
            <a:ext cx="2333583" cy="49737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99249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69325" cy="649288"/>
          </a:xfrm>
        </p:spPr>
        <p:txBody>
          <a:bodyPr/>
          <a:lstStyle/>
          <a:p>
            <a:r>
              <a:rPr lang="en-US">
                <a:latin typeface="Arial" charset="0"/>
              </a:rPr>
              <a:t>Acknowledgements </a:t>
            </a:r>
          </a:p>
        </p:txBody>
      </p:sp>
      <p:pic>
        <p:nvPicPr>
          <p:cNvPr id="54275" name="Picture 2" descr="C:\Users\bhz\AppData\Local\Microsoft\Windows\Temporary Internet Files\Content.Outlook\RUFZMTIJ\TB_03-03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9429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7"/>
          <a:stretch/>
        </p:blipFill>
        <p:spPr bwMode="auto">
          <a:xfrm>
            <a:off x="2697278" y="801600"/>
            <a:ext cx="1188922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C:\Users\bhz\AppData\Local\Microsoft\Windows\Temporary Internet Files\Content.Outlook\RUFZMTIJ\gio2 (2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00600"/>
            <a:ext cx="10160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C:\Users\bhz\AppData\Local\Microsoft\Windows\Temporary Internet Files\Content.Outlook\RUFZMTIJ\FotoWL (3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00600"/>
            <a:ext cx="10128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0" descr="D:\Rita\privat\photo\2011\Barcelona\Rita-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17813"/>
            <a:ext cx="106203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10144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1079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Wiebke Lohstroh</a:t>
            </a:r>
          </a:p>
        </p:txBody>
      </p:sp>
      <p:sp>
        <p:nvSpPr>
          <p:cNvPr id="54282" name="TextBox 9"/>
          <p:cNvSpPr txBox="1">
            <a:spLocks noChangeArrowheads="1"/>
          </p:cNvSpPr>
          <p:nvPr/>
        </p:nvSpPr>
        <p:spPr bwMode="auto">
          <a:xfrm>
            <a:off x="4800600" y="6094413"/>
            <a:ext cx="1257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Giovanna Simeoni</a:t>
            </a:r>
          </a:p>
        </p:txBody>
      </p:sp>
      <p:sp>
        <p:nvSpPr>
          <p:cNvPr id="54283" name="TextBox 10"/>
          <p:cNvSpPr txBox="1">
            <a:spLocks noChangeArrowheads="1"/>
          </p:cNvSpPr>
          <p:nvPr/>
        </p:nvSpPr>
        <p:spPr bwMode="auto">
          <a:xfrm>
            <a:off x="1371600" y="2057400"/>
            <a:ext cx="1046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>
                <a:cs typeface="Arial" charset="0"/>
              </a:rPr>
              <a:t>Thomas Brückel</a:t>
            </a:r>
          </a:p>
        </p:txBody>
      </p:sp>
      <p:sp>
        <p:nvSpPr>
          <p:cNvPr id="54284" name="TextBox 22"/>
          <p:cNvSpPr txBox="1">
            <a:spLocks noChangeArrowheads="1"/>
          </p:cNvSpPr>
          <p:nvPr/>
        </p:nvSpPr>
        <p:spPr bwMode="auto">
          <a:xfrm>
            <a:off x="2308225" y="4083050"/>
            <a:ext cx="126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Margarita Russina</a:t>
            </a:r>
          </a:p>
        </p:txBody>
      </p:sp>
      <p:sp>
        <p:nvSpPr>
          <p:cNvPr id="54285" name="TextBox 23"/>
          <p:cNvSpPr txBox="1">
            <a:spLocks noChangeArrowheads="1"/>
          </p:cNvSpPr>
          <p:nvPr/>
        </p:nvSpPr>
        <p:spPr bwMode="auto">
          <a:xfrm>
            <a:off x="2743200" y="2057400"/>
            <a:ext cx="1046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 smtClean="0">
                <a:cs typeface="Arial" charset="0"/>
              </a:rPr>
              <a:t>Nicolo</a:t>
            </a:r>
            <a:endParaRPr lang="en-US" dirty="0" smtClean="0">
              <a:cs typeface="Arial" charset="0"/>
            </a:endParaRPr>
          </a:p>
          <a:p>
            <a:pPr eaLnBrk="1" hangingPunct="1"/>
            <a:r>
              <a:rPr lang="en-US" dirty="0" err="1" smtClean="0">
                <a:cs typeface="Arial" charset="0"/>
              </a:rPr>
              <a:t>Violini</a:t>
            </a:r>
            <a:endParaRPr lang="en-US" dirty="0">
              <a:cs typeface="Arial" charset="0"/>
            </a:endParaRPr>
          </a:p>
        </p:txBody>
      </p:sp>
      <p:sp>
        <p:nvSpPr>
          <p:cNvPr id="54286" name="TextBox 19"/>
          <p:cNvSpPr txBox="1">
            <a:spLocks noChangeArrowheads="1"/>
          </p:cNvSpPr>
          <p:nvPr/>
        </p:nvSpPr>
        <p:spPr bwMode="auto">
          <a:xfrm>
            <a:off x="5638800" y="3962400"/>
            <a:ext cx="1209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Pascale P. Deen</a:t>
            </a:r>
          </a:p>
        </p:txBody>
      </p:sp>
      <p:pic>
        <p:nvPicPr>
          <p:cNvPr id="54287" name="Picture 20" descr="C:\Users\bhz\AppData\Local\Microsoft\Windows\Temporary Internet Files\Content.Outlook\RUFZMTIJ\rolfskatharina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993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8" name="TextBox 22"/>
          <p:cNvSpPr txBox="1">
            <a:spLocks noChangeArrowheads="1"/>
          </p:cNvSpPr>
          <p:nvPr/>
        </p:nvSpPr>
        <p:spPr bwMode="auto">
          <a:xfrm>
            <a:off x="3636963" y="4114800"/>
            <a:ext cx="1262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Katharina</a:t>
            </a:r>
          </a:p>
          <a:p>
            <a:pPr eaLnBrk="1" hangingPunct="1"/>
            <a:r>
              <a:rPr lang="en-US">
                <a:cs typeface="Arial" charset="0"/>
              </a:rPr>
              <a:t>Rolfs</a:t>
            </a:r>
          </a:p>
        </p:txBody>
      </p:sp>
      <p:pic>
        <p:nvPicPr>
          <p:cNvPr id="54289" name="Picture 9" descr="C:\Users\bhz\AppData\Local\Microsoft\Windows\Temporary Internet Files\Content.Outlook\RUFZMTIJ\luca_silvi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12604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TextBox 9"/>
          <p:cNvSpPr txBox="1">
            <a:spLocks noChangeArrowheads="1"/>
          </p:cNvSpPr>
          <p:nvPr/>
        </p:nvSpPr>
        <p:spPr bwMode="auto">
          <a:xfrm>
            <a:off x="3352800" y="6096000"/>
            <a:ext cx="1257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Luca </a:t>
            </a:r>
          </a:p>
          <a:p>
            <a:pPr eaLnBrk="1" hangingPunct="1"/>
            <a:r>
              <a:rPr lang="en-US">
                <a:cs typeface="Arial" charset="0"/>
              </a:rPr>
              <a:t>Silvi</a:t>
            </a:r>
          </a:p>
        </p:txBody>
      </p:sp>
      <p:grpSp>
        <p:nvGrpSpPr>
          <p:cNvPr id="54291" name="Group 25"/>
          <p:cNvGrpSpPr>
            <a:grpSpLocks noChangeAspect="1"/>
          </p:cNvGrpSpPr>
          <p:nvPr/>
        </p:nvGrpSpPr>
        <p:grpSpPr bwMode="auto">
          <a:xfrm>
            <a:off x="228600" y="5486400"/>
            <a:ext cx="1584325" cy="515938"/>
            <a:chOff x="2902843" y="568466"/>
            <a:chExt cx="1066493" cy="346671"/>
          </a:xfrm>
        </p:grpSpPr>
        <p:sp>
          <p:nvSpPr>
            <p:cNvPr id="54307" name="Text Box 18"/>
            <p:cNvSpPr txBox="1">
              <a:spLocks noChangeArrowheads="1"/>
            </p:cNvSpPr>
            <p:nvPr/>
          </p:nvSpPr>
          <p:spPr bwMode="auto">
            <a:xfrm>
              <a:off x="2902843" y="780456"/>
              <a:ext cx="1066493" cy="134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de-DE" sz="700">
                  <a:solidFill>
                    <a:schemeClr val="accent1"/>
                  </a:solidFill>
                  <a:cs typeface="ＭＳ Ｐゴシック" charset="0"/>
                </a:rPr>
                <a:t>Technische Universität München</a:t>
              </a:r>
            </a:p>
          </p:txBody>
        </p:sp>
        <p:pic>
          <p:nvPicPr>
            <p:cNvPr id="54308" name="Picture 2" descr="C:\Users\Flopc\Desktop\ppt\TUMLogo_oZ_Vollfl_blau_RGB.emf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091" y="568466"/>
              <a:ext cx="414337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292" name="Grafik 12" descr="hzb_logo_cmyk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7413"/>
            <a:ext cx="17748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3" name="Picture 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19400"/>
            <a:ext cx="8191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4" name="Picture 33" descr="Wischnewski_A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762000"/>
            <a:ext cx="9874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5" name="Text Box 34"/>
          <p:cNvSpPr txBox="1">
            <a:spLocks noChangeArrowheads="1"/>
          </p:cNvSpPr>
          <p:nvPr/>
        </p:nvSpPr>
        <p:spPr bwMode="auto">
          <a:xfrm>
            <a:off x="4038600" y="2085975"/>
            <a:ext cx="1447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Andreas Wischnewski</a:t>
            </a:r>
          </a:p>
        </p:txBody>
      </p:sp>
      <p:pic>
        <p:nvPicPr>
          <p:cNvPr id="54296" name="Picture 36" descr="Pasini_S_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0"/>
            <a:ext cx="1004888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7" name="Text Box 37"/>
          <p:cNvSpPr txBox="1">
            <a:spLocks noChangeArrowheads="1"/>
          </p:cNvSpPr>
          <p:nvPr/>
        </p:nvSpPr>
        <p:spPr bwMode="auto">
          <a:xfrm>
            <a:off x="5486400" y="20574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Stefano Pasini</a:t>
            </a:r>
          </a:p>
        </p:txBody>
      </p:sp>
      <p:pic>
        <p:nvPicPr>
          <p:cNvPr id="54298" name="Picture 38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8"/>
          <a:stretch>
            <a:fillRect/>
          </a:stretch>
        </p:blipFill>
        <p:spPr bwMode="auto">
          <a:xfrm>
            <a:off x="6789738" y="762000"/>
            <a:ext cx="10763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9" name="Text Box 39"/>
          <p:cNvSpPr txBox="1">
            <a:spLocks noChangeArrowheads="1"/>
          </p:cNvSpPr>
          <p:nvPr/>
        </p:nvSpPr>
        <p:spPr bwMode="auto">
          <a:xfrm>
            <a:off x="6629400" y="2133600"/>
            <a:ext cx="1447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Sven Janaschke</a:t>
            </a:r>
          </a:p>
        </p:txBody>
      </p:sp>
      <p:pic>
        <p:nvPicPr>
          <p:cNvPr id="54300" name="Picture 41" descr="Kim Lefman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86200"/>
            <a:ext cx="942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1" name="Picture 45" descr="Photo missi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999" r="20000" b="36000"/>
          <a:stretch>
            <a:fillRect/>
          </a:stretch>
        </p:blipFill>
        <p:spPr bwMode="auto">
          <a:xfrm>
            <a:off x="6705600" y="4800600"/>
            <a:ext cx="9493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2" name="Picture 47" descr="Linda Udby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r="14720" b="12381"/>
          <a:stretch>
            <a:fillRect/>
          </a:stretch>
        </p:blipFill>
        <p:spPr bwMode="auto">
          <a:xfrm>
            <a:off x="8001000" y="5410200"/>
            <a:ext cx="8350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03" name="Text Box 48"/>
          <p:cNvSpPr txBox="1">
            <a:spLocks noChangeArrowheads="1"/>
          </p:cNvSpPr>
          <p:nvPr/>
        </p:nvSpPr>
        <p:spPr bwMode="auto">
          <a:xfrm>
            <a:off x="7689850" y="4837113"/>
            <a:ext cx="153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Kim Lefmann</a:t>
            </a:r>
          </a:p>
        </p:txBody>
      </p:sp>
      <p:sp>
        <p:nvSpPr>
          <p:cNvPr id="54304" name="Text Box 49"/>
          <p:cNvSpPr txBox="1">
            <a:spLocks noChangeArrowheads="1"/>
          </p:cNvSpPr>
          <p:nvPr/>
        </p:nvSpPr>
        <p:spPr bwMode="auto">
          <a:xfrm>
            <a:off x="6343650" y="6096000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Anette Vickery</a:t>
            </a:r>
          </a:p>
        </p:txBody>
      </p:sp>
      <p:sp>
        <p:nvSpPr>
          <p:cNvPr id="54305" name="Text Box 50"/>
          <p:cNvSpPr txBox="1">
            <a:spLocks noChangeArrowheads="1"/>
          </p:cNvSpPr>
          <p:nvPr/>
        </p:nvSpPr>
        <p:spPr bwMode="auto">
          <a:xfrm>
            <a:off x="7727950" y="6491288"/>
            <a:ext cx="133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Linda Udby</a:t>
            </a:r>
          </a:p>
        </p:txBody>
      </p:sp>
      <p:pic>
        <p:nvPicPr>
          <p:cNvPr id="54306" name="Picture 52" descr="Hom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0"/>
            <a:ext cx="6191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Concentrating on an energy transfer ROI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9" name="Picture 8" descr="TREX_proposal20150415-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t="9192" r="9620" b="74180"/>
          <a:stretch/>
        </p:blipFill>
        <p:spPr>
          <a:xfrm>
            <a:off x="304800" y="2895600"/>
            <a:ext cx="941618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68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chopper system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728588"/>
              </p:ext>
            </p:extLst>
          </p:nvPr>
        </p:nvGraphicFramePr>
        <p:xfrm>
          <a:off x="381000" y="2971800"/>
          <a:ext cx="856932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442"/>
                <a:gridCol w="2856442"/>
                <a:gridCol w="285644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baseline="-25000" dirty="0" err="1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 = 2.5º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baseline="-25000" dirty="0" err="1" smtClean="0">
                          <a:latin typeface="+mn-lt"/>
                          <a:cs typeface="Symbol" charset="2"/>
                        </a:rPr>
                        <a:t>M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 = 4.3º</a:t>
                      </a:r>
                      <a:endParaRPr lang="en-US" dirty="0" smtClean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baseline="-25000" dirty="0" err="1" smtClean="0">
                          <a:latin typeface="+mn-lt"/>
                          <a:cs typeface="Symbol" charset="2"/>
                        </a:rPr>
                        <a:t>p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 = 22º</a:t>
                      </a:r>
                      <a:endParaRPr lang="en-US" dirty="0" smtClean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f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/l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i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≈ 1, HR elastic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f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/l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i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≈ 1</a:t>
                      </a:r>
                      <a:r>
                        <a:rPr lang="en-US" baseline="0" dirty="0" smtClean="0">
                          <a:latin typeface="+mn-lt"/>
                          <a:cs typeface="+mn-cs"/>
                        </a:rPr>
                        <a:t>.4, energy loss</a:t>
                      </a:r>
                      <a:endParaRPr lang="en-US" dirty="0" smtClean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US" baseline="-25000" dirty="0" err="1" smtClean="0">
                          <a:latin typeface="+mn-lt"/>
                          <a:cs typeface="Symbol" charset="2"/>
                        </a:rPr>
                        <a:t>p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 = 36º</a:t>
                      </a:r>
                      <a:endParaRPr lang="en-US" dirty="0" smtClean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f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/l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i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≈ 0.7, energy gain</a:t>
                      </a:r>
                      <a:endParaRPr lang="en-US" dirty="0" smtClean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f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/l</a:t>
                      </a:r>
                      <a:r>
                        <a:rPr lang="en-US" baseline="-25000" dirty="0" smtClean="0">
                          <a:latin typeface="+mn-lt"/>
                          <a:cs typeface="Symbol" charset="2"/>
                        </a:rPr>
                        <a:t>i </a:t>
                      </a:r>
                      <a:r>
                        <a:rPr lang="en-US" baseline="0" dirty="0" smtClean="0">
                          <a:latin typeface="+mn-lt"/>
                          <a:cs typeface="Symbol" charset="2"/>
                        </a:rPr>
                        <a:t>≈ 1, HF elastic</a:t>
                      </a:r>
                      <a:endParaRPr lang="en-US" dirty="0" smtClean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13412" y="1371600"/>
            <a:ext cx="819718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dirty="0" smtClean="0"/>
              <a:t>Chopper windows + polychromatic illumination: Large optimized dynamic range</a:t>
            </a:r>
          </a:p>
          <a:p>
            <a:pPr algn="l">
              <a:lnSpc>
                <a:spcPct val="200000"/>
              </a:lnSpc>
            </a:pPr>
            <a:r>
              <a:rPr lang="en-US" dirty="0" smtClean="0"/>
              <a:t>Chopper frequency to control overall resolution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21" y="5302250"/>
            <a:ext cx="1930400" cy="279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5092700"/>
            <a:ext cx="4762500" cy="698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642" y="4736068"/>
            <a:ext cx="2849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Variable initial wavelength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486" y="473606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final wavelength window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382000" cy="838200"/>
          </a:xfrm>
        </p:spPr>
        <p:txBody>
          <a:bodyPr lIns="0" tIns="0" rIns="0" bIns="0"/>
          <a:lstStyle/>
          <a:p>
            <a:pPr defTabSz="3984625"/>
            <a:r>
              <a:rPr lang="en-US" sz="2200" dirty="0" smtClean="0"/>
              <a:t>Order at high temperature </a:t>
            </a:r>
            <a:r>
              <a:rPr lang="en-US" sz="22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200" dirty="0" smtClean="0"/>
              <a:t>High </a:t>
            </a:r>
            <a:r>
              <a:rPr lang="en-US" sz="2200" dirty="0"/>
              <a:t>e</a:t>
            </a:r>
            <a:r>
              <a:rPr lang="en-US" sz="2200" dirty="0" smtClean="0"/>
              <a:t>nergy </a:t>
            </a:r>
            <a:r>
              <a:rPr lang="en-US" sz="2200" dirty="0"/>
              <a:t>e</a:t>
            </a:r>
            <a:r>
              <a:rPr lang="en-US" sz="2200" dirty="0" smtClean="0"/>
              <a:t>xcitations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736937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Interplay </a:t>
            </a:r>
            <a:r>
              <a:rPr lang="en-US" sz="2000" dirty="0"/>
              <a:t>lattice, charge, </a:t>
            </a:r>
            <a:r>
              <a:rPr lang="en-US" sz="2000" dirty="0" smtClean="0"/>
              <a:t>spin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latin typeface="+mn-lt"/>
                <a:ea typeface="Wingdings"/>
                <a:cs typeface="Wingdings"/>
                <a:sym typeface="Wingdings"/>
              </a:rPr>
              <a:t> Distinguish excitations</a:t>
            </a:r>
            <a:endParaRPr lang="en-US" sz="2000" dirty="0"/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Resolving gaps and zone boundary behavior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Line shapes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Identify </a:t>
            </a:r>
            <a:r>
              <a:rPr lang="en-US" sz="2000" dirty="0" err="1" smtClean="0"/>
              <a:t>spurions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34" name="Picture 133" descr="nature09902-f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505200" cy="51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04800" y="5181600"/>
            <a:ext cx="3048000" cy="67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dirty="0" smtClean="0"/>
              <a:t>Hour glass magnetic spectrum in  La</a:t>
            </a:r>
            <a:r>
              <a:rPr lang="en-GB" sz="1600" baseline="-25000" dirty="0" smtClean="0"/>
              <a:t>2-x</a:t>
            </a:r>
            <a:r>
              <a:rPr lang="en-GB" sz="1600" dirty="0" smtClean="0"/>
              <a:t>Sr</a:t>
            </a:r>
            <a:r>
              <a:rPr lang="en-GB" sz="1600" baseline="-25000" dirty="0"/>
              <a:t>x</a:t>
            </a:r>
            <a:r>
              <a:rPr lang="en-GB" sz="1600" dirty="0" smtClean="0"/>
              <a:t>CoO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.</a:t>
            </a:r>
            <a:endParaRPr lang="en-GB" sz="1400" dirty="0"/>
          </a:p>
          <a:p>
            <a:r>
              <a:rPr lang="en-GB" sz="1200" dirty="0" smtClean="0"/>
              <a:t>A. T. </a:t>
            </a:r>
            <a:r>
              <a:rPr lang="en-GB" sz="1200" dirty="0" err="1" smtClean="0"/>
              <a:t>Boothroyd</a:t>
            </a:r>
            <a:r>
              <a:rPr lang="en-GB" sz="1200" dirty="0" smtClean="0"/>
              <a:t> </a:t>
            </a:r>
            <a:r>
              <a:rPr lang="en-GB" sz="1200" i="1" dirty="0" smtClean="0"/>
              <a:t>et al. </a:t>
            </a:r>
            <a:r>
              <a:rPr lang="en-GB" sz="1200" dirty="0" smtClean="0"/>
              <a:t>, Nature 471, 341-344</a:t>
            </a:r>
          </a:p>
        </p:txBody>
      </p:sp>
      <p:pic>
        <p:nvPicPr>
          <p:cNvPr id="3" name="Picture 2" descr="ncomms3449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1" t="5944" r="28418" b="31181"/>
          <a:stretch/>
        </p:blipFill>
        <p:spPr>
          <a:xfrm>
            <a:off x="9906000" y="228600"/>
            <a:ext cx="1544377" cy="61559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28600" y="2930604"/>
            <a:ext cx="3124200" cy="110799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200" dirty="0"/>
              <a:t>T</a:t>
            </a:r>
            <a:r>
              <a:rPr lang="en-US" sz="2200" dirty="0" smtClean="0"/>
              <a:t>hermal energy range (beyond 100 </a:t>
            </a:r>
            <a:r>
              <a:rPr lang="en-US" sz="2200" dirty="0" err="1" smtClean="0"/>
              <a:t>meV</a:t>
            </a:r>
            <a:r>
              <a:rPr lang="en-US" sz="2200" dirty="0" smtClean="0"/>
              <a:t>)</a:t>
            </a:r>
            <a:br>
              <a:rPr lang="en-US" sz="2200" dirty="0" smtClean="0"/>
            </a:br>
            <a:r>
              <a:rPr lang="en-US" sz="2200" dirty="0" smtClean="0"/>
              <a:t>indispensable!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77544259"/>
      </p:ext>
    </p:extLst>
  </p:cSld>
  <p:clrMapOvr>
    <a:masterClrMapping/>
  </p:clrMapOvr>
  <p:transition advTm="4766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501824"/>
            <a:ext cx="8915400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Bandwidth choppers: Distinct band, max. # pulses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6320" y="1551535"/>
            <a:ext cx="4916731" cy="4098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P,M choppers define extraction time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Reduced intensity of outer pulses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Less severe for larger distance 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Finite distance of P chopper discs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-&gt; P bandwidth ≈ 30Å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Clean spectrum up to 90 </a:t>
            </a:r>
            <a:r>
              <a:rPr lang="en-US" sz="2200" dirty="0" err="1" smtClean="0">
                <a:latin typeface="+mn-lt"/>
              </a:rPr>
              <a:t>Å</a:t>
            </a:r>
            <a:endParaRPr lang="en-US" sz="2200" dirty="0" smtClean="0">
              <a:latin typeface="+mn-lt"/>
            </a:endParaRPr>
          </a:p>
        </p:txBody>
      </p:sp>
      <p:pic>
        <p:nvPicPr>
          <p:cNvPr id="6" name="Picture 5" descr="AcceptBW_phase1_3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52508" r="71082" b="22994"/>
          <a:stretch/>
        </p:blipFill>
        <p:spPr>
          <a:xfrm>
            <a:off x="323528" y="1341861"/>
            <a:ext cx="3600000" cy="2663203"/>
          </a:xfrm>
          <a:prstGeom prst="rect">
            <a:avLst/>
          </a:prstGeom>
        </p:spPr>
      </p:pic>
      <p:pic>
        <p:nvPicPr>
          <p:cNvPr id="7" name="Picture 6" descr="AcceptBW_phase1_2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53174" r="70945" b="22774"/>
          <a:stretch/>
        </p:blipFill>
        <p:spPr>
          <a:xfrm>
            <a:off x="378579" y="3933056"/>
            <a:ext cx="3545349" cy="26171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501824"/>
            <a:ext cx="8915400" cy="641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Bandwidth choppers: Distinct bands, max. # pulses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6320" y="1551535"/>
            <a:ext cx="4916731" cy="4098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P,M choppers define extraction time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Reduced intensity of outer pulses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Less severe for larger distance 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Finite distance of P chopper discs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-&gt; P bandwidth ≈ 30Å</a:t>
            </a:r>
          </a:p>
          <a:p>
            <a:pPr marL="285750" indent="-285750" algn="l">
              <a:lnSpc>
                <a:spcPct val="200000"/>
              </a:lnSpc>
              <a:buFont typeface="Arial"/>
              <a:buChar char="•"/>
            </a:pPr>
            <a:r>
              <a:rPr lang="en-US" sz="2200" dirty="0" smtClean="0">
                <a:latin typeface="+mn-lt"/>
              </a:rPr>
              <a:t>Clean spectrum up to 90 </a:t>
            </a:r>
            <a:r>
              <a:rPr lang="en-US" sz="2200" dirty="0" err="1" smtClean="0">
                <a:latin typeface="+mn-lt"/>
              </a:rPr>
              <a:t>Å</a:t>
            </a:r>
            <a:endParaRPr lang="en-US" sz="2200" dirty="0" smtClean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 descr="AcceptBW_phase1_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3264" r="70278" b="22168"/>
          <a:stretch/>
        </p:blipFill>
        <p:spPr>
          <a:xfrm>
            <a:off x="323528" y="4077072"/>
            <a:ext cx="3831819" cy="2784722"/>
          </a:xfrm>
          <a:prstGeom prst="rect">
            <a:avLst/>
          </a:prstGeom>
        </p:spPr>
      </p:pic>
      <p:pic>
        <p:nvPicPr>
          <p:cNvPr id="9" name="Picture 8" descr="AcceptBW_phase1_2_zoo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52915" r="70215" b="22774"/>
          <a:stretch/>
        </p:blipFill>
        <p:spPr>
          <a:xfrm>
            <a:off x="323528" y="1484784"/>
            <a:ext cx="3781133" cy="27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 with chopper spectrometers @ESS</a:t>
            </a:r>
            <a:br>
              <a:rPr lang="en-US" dirty="0" smtClean="0"/>
            </a:br>
            <a:r>
              <a:rPr lang="en-US" dirty="0" smtClean="0"/>
              <a:t>Multiple Energy</a:t>
            </a:r>
            <a:endParaRPr lang="en-US" dirty="0"/>
          </a:p>
        </p:txBody>
      </p:sp>
      <p:pic>
        <p:nvPicPr>
          <p:cNvPr id="3" name="Picture 2" descr="RRM_DynRange_lin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62589" r="59164" b="3751"/>
          <a:stretch/>
        </p:blipFill>
        <p:spPr>
          <a:xfrm>
            <a:off x="267805" y="1752600"/>
            <a:ext cx="3313595" cy="4320000"/>
          </a:xfrm>
          <a:prstGeom prst="rect">
            <a:avLst/>
          </a:prstGeom>
        </p:spPr>
      </p:pic>
      <p:pic>
        <p:nvPicPr>
          <p:cNvPr id="6" name="Picture 5" descr="RRM_Resolution_cold3_H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8" t="66614"/>
          <a:stretch/>
        </p:blipFill>
        <p:spPr>
          <a:xfrm rot="5400000">
            <a:off x="-333055" y="6733856"/>
            <a:ext cx="3319127" cy="41770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6070600" y="2654300"/>
            <a:ext cx="2593603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299200" y="2044700"/>
            <a:ext cx="2286001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34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58306" r="61309" b="5453"/>
          <a:stretch/>
        </p:blipFill>
        <p:spPr bwMode="auto">
          <a:xfrm>
            <a:off x="6584950" y="1936751"/>
            <a:ext cx="1543050" cy="145415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7366000" y="2349501"/>
            <a:ext cx="0" cy="3047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34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4995" r="61614" b="58528"/>
          <a:stretch/>
        </p:blipFill>
        <p:spPr bwMode="auto">
          <a:xfrm>
            <a:off x="6623552" y="1445540"/>
            <a:ext cx="1461215" cy="143736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33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t="55094" r="59690" b="8351"/>
          <a:stretch/>
        </p:blipFill>
        <p:spPr bwMode="auto">
          <a:xfrm>
            <a:off x="6553200" y="914400"/>
            <a:ext cx="1498600" cy="143510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7366000" y="1394206"/>
            <a:ext cx="0" cy="237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7366000" y="1892300"/>
            <a:ext cx="0" cy="2719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7366000" y="139700"/>
            <a:ext cx="0" cy="13733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" name="Picture 40" descr="E_Resolution_total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3" t="64055" r="9526" b="5801"/>
          <a:stretch/>
        </p:blipFill>
        <p:spPr>
          <a:xfrm rot="5400000">
            <a:off x="4637097" y="2674498"/>
            <a:ext cx="3600000" cy="44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0"/>
    </mc:Choice>
    <mc:Fallback xmlns="">
      <p:transition xmlns:p14="http://schemas.microsoft.com/office/powerpoint/2010/main" spd="slow" advTm="5795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selection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69149" r="7483" b="9523"/>
          <a:stretch/>
        </p:blipFill>
        <p:spPr>
          <a:xfrm>
            <a:off x="1524000" y="3886200"/>
            <a:ext cx="6480000" cy="2694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524000"/>
            <a:ext cx="8305800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Only one common pulse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Same wavelength step </a:t>
            </a:r>
            <a:r>
              <a:rPr lang="en-US" sz="2000" dirty="0" smtClean="0">
                <a:latin typeface="Symbol" charset="2"/>
                <a:cs typeface="Symbol" charset="2"/>
              </a:rPr>
              <a:t>dl </a:t>
            </a:r>
            <a:r>
              <a:rPr lang="en-US" sz="2000" dirty="0" smtClean="0">
                <a:latin typeface="+mn-lt"/>
                <a:cs typeface="Symbol" charset="2"/>
              </a:rPr>
              <a:t>assured by frequency ratio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+mn-lt"/>
                <a:cs typeface="Symbol" charset="2"/>
              </a:rPr>
              <a:t>Accept pulses from fixed origin</a:t>
            </a:r>
          </a:p>
          <a:p>
            <a:pPr marL="742950" lvl="1" indent="-285750" algn="l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+mn-lt"/>
                <a:cs typeface="Symbol" charset="2"/>
              </a:rPr>
              <a:t>Transmission independent from </a:t>
            </a:r>
            <a:r>
              <a:rPr lang="en-US" sz="2000" dirty="0" smtClean="0"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latin typeface="+mn-lt"/>
                <a:cs typeface="Symbol" charset="2"/>
              </a:rPr>
              <a:t> </a:t>
            </a:r>
            <a:endParaRPr lang="en-US" sz="20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19300"/>
            <a:ext cx="1409700" cy="571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4930533" y="4648200"/>
            <a:ext cx="128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= 165 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2133" y="4648200"/>
            <a:ext cx="123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</a:t>
            </a:r>
            <a:r>
              <a:rPr lang="en-US" baseline="-25000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= 110 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specifications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Detection efficiency &gt; 50 % for </a:t>
            </a:r>
            <a:r>
              <a:rPr lang="en-US" dirty="0" smtClean="0">
                <a:latin typeface="Symbol" charset="2"/>
                <a:cs typeface="Symbol" charset="2"/>
              </a:rPr>
              <a:t>l = </a:t>
            </a:r>
            <a:r>
              <a:rPr lang="en-US" dirty="0" smtClean="0">
                <a:cs typeface="Symbol" charset="2"/>
              </a:rPr>
              <a:t>1Å</a:t>
            </a:r>
          </a:p>
          <a:p>
            <a:pPr>
              <a:buFont typeface="Arial"/>
              <a:buChar char="•"/>
            </a:pPr>
            <a:r>
              <a:rPr lang="en-US" dirty="0" smtClean="0">
                <a:cs typeface="Symbol" charset="2"/>
              </a:rPr>
              <a:t>Gamma rejection &lt; 10</a:t>
            </a:r>
            <a:r>
              <a:rPr lang="en-US" baseline="30000" dirty="0" smtClean="0">
                <a:cs typeface="Symbol" charset="2"/>
              </a:rPr>
              <a:t>-6</a:t>
            </a:r>
            <a:r>
              <a:rPr lang="en-US" dirty="0" smtClean="0">
                <a:cs typeface="Symbol" charset="2"/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 smtClean="0">
                <a:cs typeface="Symbol" charset="2"/>
              </a:rPr>
              <a:t>Area: 40 m</a:t>
            </a:r>
            <a:r>
              <a:rPr lang="en-US" baseline="30000" dirty="0" smtClean="0">
                <a:cs typeface="Symbol" charset="2"/>
              </a:rPr>
              <a:t>2</a:t>
            </a:r>
            <a:r>
              <a:rPr lang="en-US" dirty="0" smtClean="0">
                <a:cs typeface="Symbol" charset="2"/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 smtClean="0">
                <a:cs typeface="Symbol" charset="2"/>
              </a:rPr>
              <a:t>Position resolution: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cs typeface="Symbol" charset="2"/>
              </a:rPr>
              <a:t>25 mm x 25 mm tangential to cylinder surface</a:t>
            </a:r>
          </a:p>
          <a:p>
            <a:pPr lvl="1">
              <a:buFont typeface="Arial"/>
              <a:buChar char="•"/>
            </a:pPr>
            <a:r>
              <a:rPr lang="en-US" dirty="0">
                <a:cs typeface="Symbol" charset="2"/>
              </a:rPr>
              <a:t>3</a:t>
            </a:r>
            <a:r>
              <a:rPr lang="en-US" dirty="0" smtClean="0">
                <a:cs typeface="Symbol" charset="2"/>
              </a:rPr>
              <a:t>0 mm radial @ </a:t>
            </a:r>
            <a:r>
              <a:rPr lang="en-US" dirty="0">
                <a:latin typeface="Symbol" charset="2"/>
                <a:cs typeface="Symbol" charset="2"/>
              </a:rPr>
              <a:t>l </a:t>
            </a:r>
            <a:r>
              <a:rPr lang="en-US" dirty="0" smtClean="0">
                <a:latin typeface="Symbol" charset="2"/>
                <a:cs typeface="Symbol" charset="2"/>
              </a:rPr>
              <a:t>= </a:t>
            </a:r>
            <a:r>
              <a:rPr lang="en-US" dirty="0" smtClean="0">
                <a:cs typeface="Symbol" charset="2"/>
              </a:rPr>
              <a:t>1 </a:t>
            </a:r>
            <a:r>
              <a:rPr lang="en-US" dirty="0" err="1" smtClean="0">
                <a:cs typeface="Symbol" charset="2"/>
              </a:rPr>
              <a:t>Å</a:t>
            </a:r>
            <a:r>
              <a:rPr lang="en-US" dirty="0" smtClean="0">
                <a:cs typeface="Symbol" charset="2"/>
              </a:rPr>
              <a:t>,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10 mm radial @ </a:t>
            </a:r>
            <a:r>
              <a:rPr lang="en-US" dirty="0" smtClean="0">
                <a:latin typeface="Symbol" charset="2"/>
                <a:cs typeface="Symbol" charset="2"/>
              </a:rPr>
              <a:t>l = </a:t>
            </a:r>
            <a:r>
              <a:rPr lang="en-US" dirty="0" smtClean="0">
                <a:cs typeface="Symbol" charset="2"/>
              </a:rPr>
              <a:t>5 </a:t>
            </a:r>
            <a:r>
              <a:rPr lang="en-US" dirty="0" err="1" smtClean="0">
                <a:cs typeface="Symbol" charset="2"/>
              </a:rPr>
              <a:t>Å</a:t>
            </a:r>
            <a:endParaRPr lang="en-US" dirty="0" smtClean="0">
              <a:cs typeface="Symbol" charset="2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cs typeface="Symbol" charset="2"/>
              </a:rPr>
              <a:t>Vacuum compatibility</a:t>
            </a:r>
          </a:p>
          <a:p>
            <a:pPr>
              <a:buFont typeface="Arial"/>
              <a:buChar char="•"/>
            </a:pPr>
            <a:r>
              <a:rPr lang="en-US" dirty="0" smtClean="0">
                <a:cs typeface="Symbol" charset="2"/>
              </a:rPr>
              <a:t>Cost &lt; 10 M€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2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Tubes for TOPAS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7FA7-DD32-5342-94B6-02B249AA820F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6" name="Picture 5" descr="P115094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89400"/>
            <a:ext cx="4320000" cy="3240000"/>
          </a:xfrm>
          <a:prstGeom prst="rect">
            <a:avLst/>
          </a:prstGeom>
        </p:spPr>
      </p:pic>
      <p:pic>
        <p:nvPicPr>
          <p:cNvPr id="7" name="Picture 6" descr=" P105065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6" t="-1" b="-1154"/>
          <a:stretch/>
        </p:blipFill>
        <p:spPr>
          <a:xfrm>
            <a:off x="4670039" y="1143000"/>
            <a:ext cx="447131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Frustrated magnets: Condensed matter cosmology</a:t>
            </a:r>
            <a:br>
              <a:rPr lang="en-US" dirty="0" smtClean="0"/>
            </a:br>
            <a:r>
              <a:rPr lang="en-US" sz="2000" b="0" dirty="0" smtClean="0"/>
              <a:t>Beyond the static picture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00" y="2764356"/>
            <a:ext cx="4320000" cy="2285961"/>
          </a:xfrm>
          <a:prstGeom prst="rect">
            <a:avLst/>
          </a:prstGeom>
        </p:spPr>
      </p:pic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30917"/>
            <a:ext cx="4320000" cy="334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7460" y="1856601"/>
            <a:ext cx="23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monopoles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74424" y="1856601"/>
            <a:ext cx="201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Mechanism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514201"/>
            <a:ext cx="2776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T. Fennel </a:t>
            </a:r>
            <a:r>
              <a:rPr lang="en-US" sz="1200" i="1" dirty="0" smtClean="0"/>
              <a:t>et al.</a:t>
            </a:r>
            <a:r>
              <a:rPr lang="en-US" sz="1200" dirty="0" smtClean="0"/>
              <a:t>, Science </a:t>
            </a:r>
            <a:r>
              <a:rPr lang="en-US" sz="1200" b="1" dirty="0" smtClean="0"/>
              <a:t>326</a:t>
            </a:r>
            <a:r>
              <a:rPr lang="en-US" sz="1200" dirty="0" smtClean="0"/>
              <a:t>, 415-417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5514201"/>
            <a:ext cx="2767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L. J. Chang </a:t>
            </a:r>
            <a:r>
              <a:rPr lang="en-US" sz="1200" i="1" dirty="0" smtClean="0"/>
              <a:t>et al.,</a:t>
            </a:r>
            <a:r>
              <a:rPr lang="en-US" sz="1200" dirty="0" smtClean="0"/>
              <a:t> Nat. Comm., </a:t>
            </a:r>
            <a:r>
              <a:rPr lang="en-US" sz="1200" b="1" dirty="0" smtClean="0"/>
              <a:t>3</a:t>
            </a:r>
            <a:r>
              <a:rPr lang="en-US" sz="1200" dirty="0" smtClean="0"/>
              <a:t>, 992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238196" y="2743200"/>
            <a:ext cx="8905804" cy="2308324"/>
          </a:xfrm>
          <a:prstGeom prst="rect">
            <a:avLst/>
          </a:prstGeom>
          <a:solidFill>
            <a:schemeClr val="tx1">
              <a:lumMod val="50000"/>
              <a:lumOff val="50000"/>
              <a:alpha val="67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TREX: High energy resolution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Polarization analysis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7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magnets</a:t>
            </a:r>
            <a:br>
              <a:rPr lang="en-US" dirty="0" smtClean="0"/>
            </a:br>
            <a:r>
              <a:rPr lang="en-US" sz="2000" b="0" dirty="0" smtClean="0"/>
              <a:t>Quantum spin dynamics from full S(</a:t>
            </a:r>
            <a:r>
              <a:rPr lang="en-US" sz="2000" dirty="0" err="1" smtClean="0"/>
              <a:t>Q</a:t>
            </a:r>
            <a:r>
              <a:rPr lang="en-US" sz="2000" b="0" dirty="0" err="1" smtClean="0"/>
              <a:t>,</a:t>
            </a:r>
            <a:r>
              <a:rPr lang="en-US" sz="2000" b="0" dirty="0" err="1" smtClean="0">
                <a:latin typeface="Symbol" charset="2"/>
                <a:cs typeface="Symbol" charset="2"/>
              </a:rPr>
              <a:t>w</a:t>
            </a:r>
            <a:r>
              <a:rPr lang="en-US" sz="2000" b="0" dirty="0" smtClean="0">
                <a:latin typeface="+mn-lt"/>
                <a:cs typeface="Symbol" charset="2"/>
              </a:rPr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8042-B4C9-5C44-B1AD-E507803F21EB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800" y="2286000"/>
            <a:ext cx="7200000" cy="37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 idx="4294967295"/>
          </p:nvPr>
        </p:nvSpPr>
        <p:spPr>
          <a:xfrm>
            <a:off x="451338" y="35169"/>
            <a:ext cx="8229600" cy="1143000"/>
          </a:xfrm>
        </p:spPr>
        <p:txBody>
          <a:bodyPr lIns="0" tIns="0" rIns="0" bIns="0"/>
          <a:lstStyle/>
          <a:p>
            <a:r>
              <a:rPr lang="en-US" sz="3000" dirty="0" smtClean="0">
                <a:latin typeface="Arial" charset="0"/>
              </a:rPr>
              <a:t>Functional Materials: </a:t>
            </a:r>
            <a:r>
              <a:rPr lang="en-US" sz="3000" dirty="0" err="1" smtClean="0">
                <a:latin typeface="Arial" charset="0"/>
              </a:rPr>
              <a:t>Multiferroics</a:t>
            </a:r>
            <a:endParaRPr lang="en-US" sz="3000" dirty="0">
              <a:latin typeface="Arial" charset="0"/>
            </a:endParaRPr>
          </a:p>
        </p:txBody>
      </p:sp>
      <p:pic>
        <p:nvPicPr>
          <p:cNvPr id="7173" name="Bild 2" descr="PhysRevLett.106.207201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0203" r="8717" b="65614"/>
          <a:stretch>
            <a:fillRect/>
          </a:stretch>
        </p:blipFill>
        <p:spPr bwMode="auto">
          <a:xfrm>
            <a:off x="381000" y="2590800"/>
            <a:ext cx="3600000" cy="35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304800" y="6172200"/>
            <a:ext cx="3276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/>
              <a:t>IN5: </a:t>
            </a:r>
            <a:r>
              <a:rPr lang="en-US" dirty="0"/>
              <a:t>Ba</a:t>
            </a:r>
            <a:r>
              <a:rPr lang="en-US" baseline="-25000" dirty="0"/>
              <a:t>3</a:t>
            </a:r>
            <a:r>
              <a:rPr lang="en-US" dirty="0"/>
              <a:t>NbFe</a:t>
            </a:r>
            <a:r>
              <a:rPr lang="en-US" baseline="-25000" dirty="0"/>
              <a:t>3</a:t>
            </a:r>
            <a:r>
              <a:rPr lang="en-US" dirty="0"/>
              <a:t>Si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14 </a:t>
            </a:r>
          </a:p>
          <a:p>
            <a:pPr algn="l" eaLnBrk="1" hangingPunct="1"/>
            <a:r>
              <a:rPr lang="en-US" sz="1200" dirty="0"/>
              <a:t>Loire </a:t>
            </a:r>
            <a:r>
              <a:rPr lang="en-US" sz="1200" i="1" dirty="0"/>
              <a:t>et al., </a:t>
            </a:r>
            <a:r>
              <a:rPr lang="en-US" sz="1200" dirty="0"/>
              <a:t>PRL </a:t>
            </a:r>
            <a:r>
              <a:rPr lang="en-US" sz="1200" b="1" dirty="0"/>
              <a:t>106</a:t>
            </a:r>
            <a:r>
              <a:rPr lang="en-US" sz="1200" dirty="0"/>
              <a:t>, 207201 (2011)</a:t>
            </a:r>
          </a:p>
        </p:txBody>
      </p:sp>
      <p:pic>
        <p:nvPicPr>
          <p:cNvPr id="7183" name="Bild 3" descr="PhysRevLett.106.207201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5" t="19475" r="10484" b="66251"/>
          <a:stretch>
            <a:fillRect/>
          </a:stretch>
        </p:blipFill>
        <p:spPr bwMode="auto">
          <a:xfrm>
            <a:off x="5046601" y="2591142"/>
            <a:ext cx="3563999" cy="380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2192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Very good energy resolution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Good </a:t>
            </a:r>
            <a:r>
              <a:rPr lang="en-US" sz="2000" b="1" dirty="0" smtClean="0"/>
              <a:t>Q</a:t>
            </a:r>
            <a:r>
              <a:rPr lang="en-US" sz="2000" dirty="0" smtClean="0"/>
              <a:t> resolution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Test ground for theory (line shape </a:t>
            </a:r>
            <a:r>
              <a:rPr lang="is-IS" sz="2000" dirty="0" smtClean="0"/>
              <a:t>…)</a:t>
            </a:r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098358"/>
      </p:ext>
    </p:extLst>
  </p:cSld>
  <p:clrMapOvr>
    <a:masterClrMapping/>
  </p:clrMapOvr>
  <p:transition advTm="6261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 idx="4294967295"/>
          </p:nvPr>
        </p:nvSpPr>
        <p:spPr>
          <a:xfrm>
            <a:off x="451338" y="35169"/>
            <a:ext cx="8229600" cy="1143000"/>
          </a:xfrm>
        </p:spPr>
        <p:txBody>
          <a:bodyPr lIns="0" tIns="0" rIns="0" bIns="0"/>
          <a:lstStyle/>
          <a:p>
            <a:r>
              <a:rPr lang="en-US" sz="3000" dirty="0" smtClean="0">
                <a:latin typeface="Arial" charset="0"/>
              </a:rPr>
              <a:t>Functional Materials: </a:t>
            </a:r>
            <a:r>
              <a:rPr lang="en-US" sz="3000" smtClean="0">
                <a:latin typeface="Arial" charset="0"/>
              </a:rPr>
              <a:t>Multiferroics</a:t>
            </a:r>
            <a:endParaRPr lang="en-US" sz="3000" dirty="0">
              <a:latin typeface="Arial" charset="0"/>
            </a:endParaRPr>
          </a:p>
        </p:txBody>
      </p:sp>
      <p:pic>
        <p:nvPicPr>
          <p:cNvPr id="7173" name="Bild 2" descr="PhysRevLett.106.207201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0203" r="8717" b="65614"/>
          <a:stretch>
            <a:fillRect/>
          </a:stretch>
        </p:blipFill>
        <p:spPr bwMode="auto">
          <a:xfrm>
            <a:off x="381000" y="2590800"/>
            <a:ext cx="3600000" cy="35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304800" y="6172200"/>
            <a:ext cx="3276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984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3984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/>
              <a:t>IN5: </a:t>
            </a:r>
            <a:r>
              <a:rPr lang="en-US" dirty="0"/>
              <a:t>Ba</a:t>
            </a:r>
            <a:r>
              <a:rPr lang="en-US" baseline="-25000" dirty="0"/>
              <a:t>3</a:t>
            </a:r>
            <a:r>
              <a:rPr lang="en-US" dirty="0"/>
              <a:t>NbFe</a:t>
            </a:r>
            <a:r>
              <a:rPr lang="en-US" baseline="-25000" dirty="0"/>
              <a:t>3</a:t>
            </a:r>
            <a:r>
              <a:rPr lang="en-US" dirty="0"/>
              <a:t>Si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14 </a:t>
            </a:r>
          </a:p>
          <a:p>
            <a:pPr algn="l" eaLnBrk="1" hangingPunct="1"/>
            <a:r>
              <a:rPr lang="en-US" sz="1200" dirty="0"/>
              <a:t>Loire </a:t>
            </a:r>
            <a:r>
              <a:rPr lang="en-US" sz="1200" i="1" dirty="0"/>
              <a:t>et al., </a:t>
            </a:r>
            <a:r>
              <a:rPr lang="en-US" sz="1200" dirty="0"/>
              <a:t>PRL </a:t>
            </a:r>
            <a:r>
              <a:rPr lang="en-US" sz="1200" b="1" dirty="0"/>
              <a:t>106</a:t>
            </a:r>
            <a:r>
              <a:rPr lang="en-US" sz="1200" dirty="0"/>
              <a:t>, 207201 (2011)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2192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Very good energy resolution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Good </a:t>
            </a:r>
            <a:r>
              <a:rPr lang="en-US" sz="2000" b="1" dirty="0" smtClean="0"/>
              <a:t>Q</a:t>
            </a:r>
            <a:r>
              <a:rPr lang="en-US" sz="2000" dirty="0" smtClean="0"/>
              <a:t> resolution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 dirty="0"/>
              <a:t>Polarization</a:t>
            </a:r>
          </a:p>
          <a:p>
            <a:pPr algn="l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055274" y="6216134"/>
            <a:ext cx="323274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PA:  now TAS;  future:  T-REX</a:t>
            </a:r>
            <a:endParaRPr lang="en-US" dirty="0"/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 flipV="1">
            <a:off x="2514600" y="5715000"/>
            <a:ext cx="762000" cy="5011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mit Pfeil 8"/>
          <p:cNvCxnSpPr/>
          <p:nvPr/>
        </p:nvCxnSpPr>
        <p:spPr bwMode="auto">
          <a:xfrm flipH="1" flipV="1">
            <a:off x="2895600" y="5715000"/>
            <a:ext cx="457200" cy="4719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4495800" y="1143000"/>
            <a:ext cx="4374532" cy="120032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 Intensity, High Resolution</a:t>
            </a:r>
          </a:p>
          <a:p>
            <a:r>
              <a:rPr lang="en-US" sz="2400" dirty="0" smtClean="0"/>
              <a:t>&amp;</a:t>
            </a:r>
          </a:p>
          <a:p>
            <a:r>
              <a:rPr lang="en-US" sz="2400" dirty="0" smtClean="0"/>
              <a:t>Polarization Analysis </a:t>
            </a:r>
            <a:endParaRPr lang="en-US" sz="2400" dirty="0"/>
          </a:p>
        </p:txBody>
      </p:sp>
      <p:pic>
        <p:nvPicPr>
          <p:cNvPr id="12" name="Picture 19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90800"/>
            <a:ext cx="445504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349500"/>
      </p:ext>
    </p:extLst>
  </p:cSld>
  <p:clrMapOvr>
    <a:masterClrMapping/>
  </p:clrMapOvr>
  <p:transition advTm="6261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 lIns="0" tIns="0" rIns="0" bIns="0"/>
          <a:lstStyle/>
          <a:p>
            <a:r>
              <a:rPr lang="en-US" sz="3200" dirty="0" smtClean="0"/>
              <a:t>Energy Materials  </a:t>
            </a:r>
            <a:endParaRPr lang="en-US" sz="3200" dirty="0"/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4800600" y="6561951"/>
            <a:ext cx="4648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3984625"/>
            <a:r>
              <a:rPr lang="en-US" sz="1200" dirty="0" smtClean="0"/>
              <a:t>W. Paulus </a:t>
            </a:r>
            <a:r>
              <a:rPr lang="en-US" sz="1200" i="1" dirty="0" smtClean="0"/>
              <a:t>et al</a:t>
            </a:r>
            <a:r>
              <a:rPr lang="en-US" sz="1200" dirty="0" smtClean="0"/>
              <a:t>, JACS </a:t>
            </a:r>
            <a:r>
              <a:rPr lang="en-US" sz="1200" b="1" dirty="0" smtClean="0"/>
              <a:t>130</a:t>
            </a:r>
            <a:r>
              <a:rPr lang="en-US" sz="1200" dirty="0" smtClean="0"/>
              <a:t>, (2008), 16080</a:t>
            </a:r>
            <a:endParaRPr lang="en-US" sz="1200" dirty="0"/>
          </a:p>
        </p:txBody>
      </p:sp>
      <p:pic>
        <p:nvPicPr>
          <p:cNvPr id="2" name="Picture 1" descr="ja806144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0" t="60069" r="6992" b="26101"/>
          <a:stretch/>
        </p:blipFill>
        <p:spPr>
          <a:xfrm>
            <a:off x="4824000" y="2743200"/>
            <a:ext cx="4320000" cy="19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762000"/>
            <a:ext cx="86868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err="1" smtClean="0"/>
              <a:t>Thermoelectrics</a:t>
            </a:r>
            <a:r>
              <a:rPr lang="en-US" dirty="0" smtClean="0"/>
              <a:t>: Electron-Phonon coupling: Line shape at high energy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Ion Transport: QENS at large momentum transfer + PA (H, Na, Li, </a:t>
            </a:r>
            <a:r>
              <a:rPr lang="en-US" dirty="0" err="1" smtClean="0"/>
              <a:t>Cl</a:t>
            </a:r>
            <a:r>
              <a:rPr lang="en-US" dirty="0" smtClean="0"/>
              <a:t>, N, </a:t>
            </a:r>
            <a:r>
              <a:rPr lang="is-IS" dirty="0" smtClean="0"/>
              <a:t>…</a:t>
            </a:r>
            <a:r>
              <a:rPr lang="en-US" dirty="0" smtClean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4DE5-751F-D140-85E0-7A4F7BC560D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685800" y="7467600"/>
            <a:ext cx="7496801" cy="175432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 lattice dynamics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diffusive motion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4800" y="7162800"/>
            <a:ext cx="4343400" cy="1107996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200" dirty="0"/>
              <a:t>T</a:t>
            </a:r>
            <a:r>
              <a:rPr lang="en-US" sz="2200" dirty="0" smtClean="0"/>
              <a:t>hermal energies to tens of µ</a:t>
            </a:r>
            <a:r>
              <a:rPr lang="en-US" sz="2200" dirty="0" err="1" smtClean="0"/>
              <a:t>eV</a:t>
            </a:r>
            <a:r>
              <a:rPr lang="en-US" sz="2200" dirty="0" smtClean="0"/>
              <a:t> </a:t>
            </a:r>
          </a:p>
          <a:p>
            <a:r>
              <a:rPr lang="en-US" sz="2200" dirty="0" smtClean="0"/>
              <a:t>+</a:t>
            </a:r>
          </a:p>
          <a:p>
            <a:r>
              <a:rPr lang="en-US" sz="2200" dirty="0" smtClean="0"/>
              <a:t>large Q</a:t>
            </a:r>
            <a:endParaRPr lang="en-US" sz="2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320000" cy="436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228600" y="6561951"/>
            <a:ext cx="43195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dirty="0">
                <a:latin typeface="Arial" charset="0"/>
              </a:rPr>
              <a:t>Olivier </a:t>
            </a:r>
            <a:r>
              <a:rPr lang="en-GB" sz="1200" dirty="0" err="1">
                <a:latin typeface="Arial" charset="0"/>
              </a:rPr>
              <a:t>Delaire</a:t>
            </a:r>
            <a:r>
              <a:rPr lang="en-GB" sz="1200" dirty="0">
                <a:latin typeface="Arial" charset="0"/>
              </a:rPr>
              <a:t> et al. PNAS 2011;108:4725-4730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118742"/>
      </p:ext>
    </p:extLst>
  </p:cSld>
  <p:clrMapOvr>
    <a:masterClrMapping/>
  </p:clrMapOvr>
  <p:transition advTm="40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 r="5929"/>
          <a:stretch>
            <a:fillRect/>
          </a:stretch>
        </p:blipFill>
        <p:spPr bwMode="auto">
          <a:xfrm>
            <a:off x="5445731" y="836712"/>
            <a:ext cx="3698269" cy="28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Disordered Materials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8600" y="672659"/>
            <a:ext cx="5523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Vibrational Density of States</a:t>
            </a:r>
          </a:p>
          <a:p>
            <a:pPr algn="l"/>
            <a:endParaRPr lang="it-IT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/>
            <a:r>
              <a:rPr lang="it-IT" dirty="0" smtClean="0">
                <a:latin typeface="Calibri"/>
                <a:cs typeface="Calibri"/>
              </a:rPr>
              <a:t>The </a:t>
            </a:r>
            <a:r>
              <a:rPr lang="it-IT" dirty="0" err="1" smtClean="0">
                <a:latin typeface="Calibri"/>
                <a:cs typeface="Calibri"/>
              </a:rPr>
              <a:t>reduced</a:t>
            </a:r>
            <a:r>
              <a:rPr lang="it-IT" dirty="0" smtClean="0">
                <a:latin typeface="Calibri"/>
                <a:cs typeface="Calibri"/>
              </a:rPr>
              <a:t> </a:t>
            </a:r>
            <a:r>
              <a:rPr lang="it-IT" dirty="0" err="1" smtClean="0">
                <a:latin typeface="Calibri"/>
                <a:cs typeface="Calibri"/>
              </a:rPr>
              <a:t>DoS</a:t>
            </a:r>
            <a:r>
              <a:rPr lang="it-IT" dirty="0" smtClean="0">
                <a:latin typeface="Calibri"/>
                <a:cs typeface="Calibri"/>
              </a:rPr>
              <a:t>,  </a:t>
            </a:r>
            <a:r>
              <a:rPr lang="it-IT" i="1" dirty="0" smtClean="0">
                <a:latin typeface="Calibri"/>
                <a:cs typeface="Calibri"/>
              </a:rPr>
              <a:t>g</a:t>
            </a:r>
            <a:r>
              <a:rPr lang="it-IT" dirty="0" smtClean="0">
                <a:latin typeface="Calibri"/>
                <a:cs typeface="Calibri"/>
              </a:rPr>
              <a:t>(</a:t>
            </a:r>
            <a:r>
              <a:rPr lang="it-IT" dirty="0" smtClean="0">
                <a:latin typeface="Calibri"/>
                <a:cs typeface="Calibri"/>
                <a:sym typeface="Symbol"/>
              </a:rPr>
              <a:t></a:t>
            </a:r>
            <a:r>
              <a:rPr lang="it-IT" dirty="0" smtClean="0">
                <a:latin typeface="Calibri"/>
                <a:cs typeface="Calibri"/>
              </a:rPr>
              <a:t>)/</a:t>
            </a:r>
            <a:r>
              <a:rPr lang="it-IT" dirty="0" smtClean="0">
                <a:latin typeface="Calibri"/>
                <a:cs typeface="Calibri"/>
                <a:sym typeface="Symbol"/>
              </a:rPr>
              <a:t></a:t>
            </a:r>
            <a:r>
              <a:rPr lang="it-IT" baseline="30000" dirty="0" smtClean="0">
                <a:latin typeface="Calibri"/>
                <a:cs typeface="Calibri"/>
              </a:rPr>
              <a:t>2</a:t>
            </a:r>
            <a:r>
              <a:rPr lang="it-IT" dirty="0" smtClean="0">
                <a:latin typeface="Calibri"/>
                <a:cs typeface="Calibri"/>
              </a:rPr>
              <a:t>, </a:t>
            </a:r>
            <a:r>
              <a:rPr lang="it-IT" dirty="0" err="1" smtClean="0">
                <a:latin typeface="Calibri"/>
                <a:cs typeface="Calibri"/>
              </a:rPr>
              <a:t>shares</a:t>
            </a:r>
            <a:r>
              <a:rPr lang="it-IT" dirty="0" smtClean="0"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alibri"/>
                <a:cs typeface="Calibri"/>
              </a:rPr>
              <a:t>universal</a:t>
            </a:r>
            <a:r>
              <a:rPr lang="it-IT" dirty="0" smtClean="0">
                <a:latin typeface="Calibri"/>
                <a:cs typeface="Calibri"/>
              </a:rPr>
              <a:t> </a:t>
            </a:r>
            <a:r>
              <a:rPr lang="it-IT" dirty="0" err="1" smtClean="0">
                <a:latin typeface="Calibri"/>
                <a:cs typeface="Calibri"/>
              </a:rPr>
              <a:t>vibrational</a:t>
            </a:r>
            <a:r>
              <a:rPr lang="it-IT" dirty="0" smtClean="0">
                <a:latin typeface="Calibri"/>
                <a:cs typeface="Calibri"/>
              </a:rPr>
              <a:t> </a:t>
            </a:r>
            <a:r>
              <a:rPr lang="it-IT" dirty="0" err="1" smtClean="0">
                <a:latin typeface="Calibri"/>
                <a:cs typeface="Calibri"/>
              </a:rPr>
              <a:t>features</a:t>
            </a:r>
            <a:r>
              <a:rPr lang="it-IT" dirty="0" smtClean="0">
                <a:latin typeface="Calibri"/>
                <a:cs typeface="Calibri"/>
              </a:rPr>
              <a:t> (e.g. </a:t>
            </a:r>
            <a:r>
              <a:rPr lang="it-IT" i="1" dirty="0" err="1" smtClean="0">
                <a:latin typeface="Calibri"/>
                <a:cs typeface="Calibri"/>
              </a:rPr>
              <a:t>boson</a:t>
            </a:r>
            <a:r>
              <a:rPr lang="it-IT" i="1" dirty="0" smtClean="0">
                <a:latin typeface="Calibri"/>
                <a:cs typeface="Calibri"/>
              </a:rPr>
              <a:t> </a:t>
            </a:r>
            <a:r>
              <a:rPr lang="it-IT" i="1" dirty="0" err="1" smtClean="0">
                <a:latin typeface="Calibri"/>
                <a:cs typeface="Calibri"/>
              </a:rPr>
              <a:t>peak</a:t>
            </a:r>
            <a:r>
              <a:rPr lang="it-IT" dirty="0" smtClean="0">
                <a:latin typeface="Calibri"/>
                <a:cs typeface="Calibri"/>
              </a:rPr>
              <a:t>), in </a:t>
            </a:r>
            <a:r>
              <a:rPr lang="it-IT" dirty="0" err="1" smtClean="0">
                <a:latin typeface="Calibri"/>
                <a:cs typeface="Calibri"/>
              </a:rPr>
              <a:t>systems</a:t>
            </a:r>
            <a:r>
              <a:rPr lang="it-IT" dirty="0" smtClean="0">
                <a:latin typeface="Calibri"/>
                <a:cs typeface="Calibri"/>
              </a:rPr>
              <a:t> </a:t>
            </a:r>
            <a:r>
              <a:rPr lang="it-IT" dirty="0" err="1" smtClean="0">
                <a:latin typeface="Calibri"/>
                <a:cs typeface="Calibri"/>
              </a:rPr>
              <a:t>spanning</a:t>
            </a:r>
            <a:r>
              <a:rPr lang="it-IT" dirty="0" smtClean="0">
                <a:latin typeface="Calibri"/>
                <a:cs typeface="Calibri"/>
              </a:rPr>
              <a:t> </a:t>
            </a:r>
            <a:r>
              <a:rPr lang="it-IT" dirty="0" err="1" smtClean="0">
                <a:latin typeface="Calibri"/>
                <a:cs typeface="Calibri"/>
              </a:rPr>
              <a:t>from</a:t>
            </a:r>
            <a:r>
              <a:rPr lang="it-IT" dirty="0" smtClean="0">
                <a:solidFill>
                  <a:srgbClr val="0000FF"/>
                </a:solidFill>
                <a:latin typeface="Calibri"/>
                <a:cs typeface="Calibri"/>
              </a:rPr>
              <a:t> hard glasses </a:t>
            </a:r>
            <a:r>
              <a:rPr lang="it-IT" dirty="0" err="1" smtClean="0">
                <a:latin typeface="Calibri"/>
                <a:cs typeface="Calibri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alibri"/>
                <a:cs typeface="Calibri"/>
              </a:rPr>
              <a:t>proteins</a:t>
            </a:r>
            <a:r>
              <a:rPr lang="it-IT" dirty="0" smtClean="0">
                <a:solidFill>
                  <a:srgbClr val="0000FF"/>
                </a:solidFill>
                <a:latin typeface="Calibri"/>
                <a:cs typeface="Calibri"/>
              </a:rPr>
              <a:t> and DNA</a:t>
            </a:r>
            <a:r>
              <a:rPr lang="it-IT" dirty="0" smtClean="0">
                <a:latin typeface="Calibri"/>
                <a:cs typeface="Calibri"/>
              </a:rPr>
              <a:t>.</a:t>
            </a:r>
          </a:p>
          <a:p>
            <a:pPr algn="l"/>
            <a:endParaRPr lang="it-IT" dirty="0" smtClean="0">
              <a:latin typeface="Calibri"/>
              <a:cs typeface="Calibri"/>
            </a:endParaRPr>
          </a:p>
          <a:p>
            <a:pPr algn="l">
              <a:buFont typeface="Arial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lang="it-IT" u="sng" dirty="0" smtClean="0">
                <a:latin typeface="Calibri"/>
                <a:cs typeface="Calibri"/>
              </a:rPr>
              <a:t>Wide </a:t>
            </a:r>
            <a:r>
              <a:rPr lang="it-IT" u="sng" dirty="0" smtClean="0">
                <a:latin typeface="Calibri"/>
                <a:cs typeface="Calibri"/>
                <a:sym typeface="Symbol"/>
              </a:rPr>
              <a:t>-</a:t>
            </a:r>
            <a:r>
              <a:rPr lang="it-IT" u="sng" dirty="0" smtClean="0">
                <a:latin typeface="Calibri"/>
                <a:cs typeface="Calibri"/>
              </a:rPr>
              <a:t> and </a:t>
            </a:r>
            <a:r>
              <a:rPr lang="it-IT" i="1" u="sng" dirty="0" err="1" smtClean="0">
                <a:latin typeface="Calibri"/>
                <a:cs typeface="Calibri"/>
              </a:rPr>
              <a:t>Q</a:t>
            </a:r>
            <a:r>
              <a:rPr lang="it-IT" u="sng" dirty="0" err="1" smtClean="0">
                <a:latin typeface="Calibri"/>
                <a:cs typeface="Calibri"/>
              </a:rPr>
              <a:t>-range</a:t>
            </a:r>
            <a:endParaRPr lang="it-IT" u="sng" dirty="0" smtClean="0">
              <a:latin typeface="Calibri"/>
              <a:cs typeface="Calibri"/>
            </a:endParaRPr>
          </a:p>
          <a:p>
            <a:pPr algn="l">
              <a:buFont typeface="Wingdings"/>
              <a:buChar char="à"/>
            </a:pPr>
            <a:r>
              <a:rPr lang="en-US" dirty="0" smtClean="0">
                <a:latin typeface="Calibri"/>
                <a:cs typeface="Calibri"/>
              </a:rPr>
              <a:t> extrapolation towards the incoherent approximation</a:t>
            </a:r>
          </a:p>
          <a:p>
            <a:pPr algn="l"/>
            <a:endParaRPr lang="en-US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lang="en-US" u="sng" dirty="0" smtClean="0">
                <a:latin typeface="Calibri"/>
                <a:cs typeface="Calibri"/>
              </a:rPr>
              <a:t>High “flux”</a:t>
            </a:r>
          </a:p>
          <a:p>
            <a:pPr algn="l">
              <a:buFont typeface="Wingdings"/>
              <a:buChar char="à"/>
            </a:pPr>
            <a:r>
              <a:rPr lang="en-US" dirty="0" smtClean="0">
                <a:latin typeface="Calibri"/>
                <a:cs typeface="Calibri"/>
                <a:sym typeface="Wingdings" pitchFamily="2" charset="2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evolution as a function of pressure and temperature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293395" y="4026470"/>
            <a:ext cx="4752528" cy="2816156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Propagation of short-wavelength, collective coherent excitations</a:t>
            </a:r>
          </a:p>
          <a:p>
            <a:pPr algn="l"/>
            <a:endParaRPr lang="en-US" dirty="0" smtClean="0">
              <a:latin typeface="Calibri"/>
              <a:cs typeface="Calibri"/>
            </a:endParaRPr>
          </a:p>
          <a:p>
            <a:pPr algn="l">
              <a:buFont typeface="Wingdings"/>
              <a:buChar char="à"/>
            </a:pPr>
            <a:r>
              <a:rPr lang="en-US" dirty="0" smtClean="0">
                <a:latin typeface="Calibri"/>
                <a:cs typeface="Calibri"/>
              </a:rPr>
              <a:t>  Requires a combination of thermal incident energies with small momentum transfers.</a:t>
            </a:r>
          </a:p>
          <a:p>
            <a:pPr algn="l"/>
            <a:endParaRPr lang="en-US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lang="en-US" dirty="0" smtClean="0">
                <a:latin typeface="Calibri"/>
                <a:cs typeface="Calibri"/>
              </a:rPr>
              <a:t>A </a:t>
            </a:r>
            <a:r>
              <a:rPr lang="en-US" u="sng" dirty="0" smtClean="0">
                <a:latin typeface="Calibri"/>
                <a:cs typeface="Calibri"/>
              </a:rPr>
              <a:t>polychromatic beam</a:t>
            </a:r>
            <a:r>
              <a:rPr lang="en-US" dirty="0" smtClean="0">
                <a:latin typeface="Calibri"/>
                <a:cs typeface="Calibri"/>
              </a:rPr>
              <a:t> (RRM), with correspondingly </a:t>
            </a:r>
            <a:r>
              <a:rPr lang="en-US" u="sng" dirty="0" smtClean="0">
                <a:latin typeface="Calibri"/>
                <a:cs typeface="Calibri"/>
              </a:rPr>
              <a:t>variable resolution</a:t>
            </a:r>
            <a:r>
              <a:rPr lang="en-US" dirty="0" smtClean="0">
                <a:latin typeface="Calibri"/>
                <a:cs typeface="Calibri"/>
              </a:rPr>
              <a:t>, has recently proven extremely useful to fully map and interpret the dispersion curves.</a:t>
            </a:r>
            <a:endParaRPr lang="it-IT" dirty="0">
              <a:latin typeface="Calibri"/>
              <a:cs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33400" y="3657600"/>
            <a:ext cx="4879958" cy="3743996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48254"/>
            <a:ext cx="1458665" cy="159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40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"/>
</p:tagLst>
</file>

<file path=ppt/theme/theme1.xml><?xml version="1.0" encoding="utf-8"?>
<a:theme xmlns:a="http://schemas.openxmlformats.org/drawingml/2006/main" name="TemplatePresentation">
  <a:themeElements>
    <a:clrScheme name="TemplatePresentation 1">
      <a:dk1>
        <a:srgbClr val="000000"/>
      </a:dk1>
      <a:lt1>
        <a:srgbClr val="FFFFFF"/>
      </a:lt1>
      <a:dk2>
        <a:srgbClr val="005B82"/>
      </a:dk2>
      <a:lt2>
        <a:srgbClr val="515151"/>
      </a:lt2>
      <a:accent1>
        <a:srgbClr val="0193DE"/>
      </a:accent1>
      <a:accent2>
        <a:srgbClr val="515151"/>
      </a:accent2>
      <a:accent3>
        <a:srgbClr val="FFFFFF"/>
      </a:accent3>
      <a:accent4>
        <a:srgbClr val="000000"/>
      </a:accent4>
      <a:accent5>
        <a:srgbClr val="AAC8EC"/>
      </a:accent5>
      <a:accent6>
        <a:srgbClr val="494949"/>
      </a:accent6>
      <a:hlink>
        <a:srgbClr val="9C9C9C"/>
      </a:hlink>
      <a:folHlink>
        <a:srgbClr val="B9B9B9"/>
      </a:folHlink>
    </a:clrScheme>
    <a:fontScheme name="Template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platePresentation 1">
        <a:dk1>
          <a:srgbClr val="000000"/>
        </a:dk1>
        <a:lt1>
          <a:srgbClr val="FFFFFF"/>
        </a:lt1>
        <a:dk2>
          <a:srgbClr val="005B82"/>
        </a:dk2>
        <a:lt2>
          <a:srgbClr val="515151"/>
        </a:lt2>
        <a:accent1>
          <a:srgbClr val="0193DE"/>
        </a:accent1>
        <a:accent2>
          <a:srgbClr val="515151"/>
        </a:accent2>
        <a:accent3>
          <a:srgbClr val="FFFFFF"/>
        </a:accent3>
        <a:accent4>
          <a:srgbClr val="000000"/>
        </a:accent4>
        <a:accent5>
          <a:srgbClr val="AAC8EC"/>
        </a:accent5>
        <a:accent6>
          <a:srgbClr val="494949"/>
        </a:accent6>
        <a:hlink>
          <a:srgbClr val="9C9C9C"/>
        </a:hlink>
        <a:folHlink>
          <a:srgbClr val="B9B9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TemplatePresentation</Template>
  <TotalTime>50514</TotalTime>
  <Words>1448</Words>
  <Application>Microsoft Office PowerPoint</Application>
  <PresentationFormat>On-screen Show (4:3)</PresentationFormat>
  <Paragraphs>370</Paragraphs>
  <Slides>35</Slides>
  <Notes>13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TemplatePresentation</vt:lpstr>
      <vt:lpstr>Time-of-flight  Reciprocal space  EXplorer</vt:lpstr>
      <vt:lpstr>Order at high temperature High energy excitations</vt:lpstr>
      <vt:lpstr>Order at high temperature High energy excitations</vt:lpstr>
      <vt:lpstr>Frustrated magnets: Condensed matter cosmology Beyond the static picture</vt:lpstr>
      <vt:lpstr>Molecular magnets Quantum spin dynamics from full S(Q,w)</vt:lpstr>
      <vt:lpstr>Functional Materials: Multiferroics</vt:lpstr>
      <vt:lpstr>Functional Materials: Multiferroics</vt:lpstr>
      <vt:lpstr>Energy Materials  </vt:lpstr>
      <vt:lpstr>PowerPoint Presentation</vt:lpstr>
      <vt:lpstr>Soft Matter &amp; Life Science</vt:lpstr>
      <vt:lpstr>T-REX Application Cloud</vt:lpstr>
      <vt:lpstr>Instrument layout</vt:lpstr>
      <vt:lpstr>T0 Chopper: Optimize background, don’t cut thermal</vt:lpstr>
      <vt:lpstr>Final wavelength window too small  Fan chopper</vt:lpstr>
      <vt:lpstr>PowerPoint Presentation</vt:lpstr>
      <vt:lpstr>Brilliance transfer </vt:lpstr>
      <vt:lpstr>Expected performance</vt:lpstr>
      <vt:lpstr>Polarisation Concept</vt:lpstr>
      <vt:lpstr>PowerPoint Presentation</vt:lpstr>
      <vt:lpstr>PowerPoint Presentation</vt:lpstr>
      <vt:lpstr>PowerPoint Presentation</vt:lpstr>
      <vt:lpstr>PowerPoint Presentation</vt:lpstr>
      <vt:lpstr>T-REX Application Cloud</vt:lpstr>
      <vt:lpstr>Thank you for the attention</vt:lpstr>
      <vt:lpstr>Changes since the proposal</vt:lpstr>
      <vt:lpstr>Polarization Analysis PA for Soft Matter, Life Sciences or Energy Research on Materials with Light Elements</vt:lpstr>
      <vt:lpstr>Acknowledgements </vt:lpstr>
      <vt:lpstr>Concentrating on an energy transfer ROI</vt:lpstr>
      <vt:lpstr>Flexible chopper system</vt:lpstr>
      <vt:lpstr>PowerPoint Presentation</vt:lpstr>
      <vt:lpstr>PowerPoint Presentation</vt:lpstr>
      <vt:lpstr>INS with chopper spectrometers @ESS Multiple Energy</vt:lpstr>
      <vt:lpstr>Energy selection</vt:lpstr>
      <vt:lpstr>Detector specifications</vt:lpstr>
      <vt:lpstr>3He Tubes for TOPAS</vt:lpstr>
    </vt:vector>
  </TitlesOfParts>
  <Company>Forschungszentrum Jülich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violini</dc:creator>
  <dc:description/>
  <cp:lastModifiedBy>Nicolo Violini</cp:lastModifiedBy>
  <cp:revision>1168</cp:revision>
  <cp:lastPrinted>2015-05-12T13:29:29Z</cp:lastPrinted>
  <dcterms:created xsi:type="dcterms:W3CDTF">2011-09-27T11:20:20Z</dcterms:created>
  <dcterms:modified xsi:type="dcterms:W3CDTF">2016-10-26T17:28:44Z</dcterms:modified>
</cp:coreProperties>
</file>