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63" r:id="rId4"/>
    <p:sldId id="265" r:id="rId5"/>
    <p:sldId id="258" r:id="rId6"/>
    <p:sldId id="259" r:id="rId7"/>
    <p:sldId id="260" r:id="rId8"/>
    <p:sldId id="261" r:id="rId9"/>
    <p:sldId id="294" r:id="rId10"/>
    <p:sldId id="262" r:id="rId11"/>
    <p:sldId id="293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80" r:id="rId21"/>
    <p:sldId id="279" r:id="rId22"/>
    <p:sldId id="281" r:id="rId23"/>
    <p:sldId id="282" r:id="rId24"/>
    <p:sldId id="283" r:id="rId25"/>
    <p:sldId id="284" r:id="rId26"/>
    <p:sldId id="290" r:id="rId27"/>
    <p:sldId id="268" r:id="rId28"/>
    <p:sldId id="291" r:id="rId29"/>
    <p:sldId id="295" r:id="rId30"/>
    <p:sldId id="296" r:id="rId31"/>
    <p:sldId id="285" r:id="rId32"/>
    <p:sldId id="286" r:id="rId33"/>
    <p:sldId id="287" r:id="rId34"/>
    <p:sldId id="288" r:id="rId35"/>
    <p:sldId id="289" r:id="rId36"/>
    <p:sldId id="275" r:id="rId37"/>
    <p:sldId id="276" r:id="rId38"/>
    <p:sldId id="297" r:id="rId39"/>
    <p:sldId id="292" r:id="rId4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7E2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 autoAdjust="0"/>
    <p:restoredTop sz="99545" autoAdjust="0"/>
  </p:normalViewPr>
  <p:slideViewPr>
    <p:cSldViewPr>
      <p:cViewPr>
        <p:scale>
          <a:sx n="100" d="100"/>
          <a:sy n="100" d="100"/>
        </p:scale>
        <p:origin x="-1520" y="-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FA024-9A77-034A-B009-BC7F56D00746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BCC47F6-A2F4-9C45-AC58-B38E395D9D8E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Oslo University:</a:t>
          </a:r>
        </a:p>
        <a:p>
          <a:r>
            <a:rPr lang="en-GB" dirty="0" err="1" smtClean="0"/>
            <a:t>Håvard</a:t>
          </a:r>
          <a:r>
            <a:rPr lang="en-GB" dirty="0" smtClean="0"/>
            <a:t> </a:t>
          </a:r>
          <a:r>
            <a:rPr lang="en-GB" dirty="0" err="1" smtClean="0"/>
            <a:t>Gjersdal</a:t>
          </a:r>
          <a:r>
            <a:rPr lang="en-GB" dirty="0" smtClean="0"/>
            <a:t>, Ole </a:t>
          </a:r>
          <a:r>
            <a:rPr lang="en-GB" dirty="0" err="1" smtClean="0"/>
            <a:t>Rohne</a:t>
          </a:r>
          <a:r>
            <a:rPr lang="en-GB" dirty="0" smtClean="0"/>
            <a:t>, Martin </a:t>
          </a:r>
          <a:r>
            <a:rPr lang="en-GB" dirty="0" err="1" smtClean="0"/>
            <a:t>Jaekel</a:t>
          </a:r>
          <a:r>
            <a:rPr lang="en-GB" dirty="0" smtClean="0"/>
            <a:t>, </a:t>
          </a:r>
          <a:r>
            <a:rPr lang="en-GB" dirty="0" smtClean="0"/>
            <a:t>Erik </a:t>
          </a:r>
          <a:r>
            <a:rPr lang="en-GB" dirty="0" err="1" smtClean="0"/>
            <a:t>Adli</a:t>
          </a:r>
          <a:endParaRPr lang="en-GB" dirty="0"/>
        </a:p>
      </dgm:t>
    </dgm:pt>
    <dgm:pt modelId="{9BCBC38B-8718-874C-9932-2EB5DCA1F4B7}" type="parTrans" cxnId="{99B12C0F-2953-F040-99C7-84C405090487}">
      <dgm:prSet/>
      <dgm:spPr/>
      <dgm:t>
        <a:bodyPr/>
        <a:lstStyle/>
        <a:p>
          <a:endParaRPr lang="en-GB"/>
        </a:p>
      </dgm:t>
    </dgm:pt>
    <dgm:pt modelId="{DCA77785-9C52-654F-AE70-4B15DA04E5CB}" type="sibTrans" cxnId="{99B12C0F-2953-F040-99C7-84C405090487}">
      <dgm:prSet/>
      <dgm:spPr/>
      <dgm:t>
        <a:bodyPr/>
        <a:lstStyle/>
        <a:p>
          <a:endParaRPr lang="en-GB"/>
        </a:p>
      </dgm:t>
    </dgm:pt>
    <dgm:pt modelId="{73DA7108-FC34-964E-8FC9-089E2B1DBDA3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ESS:</a:t>
          </a:r>
        </a:p>
        <a:p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Cyrille Thomas, Thomas Shea</a:t>
          </a:r>
        </a:p>
        <a:p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Monika </a:t>
          </a:r>
          <a:r>
            <a:rPr lang="en-GB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Hartl</a:t>
          </a:r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Yong </a:t>
          </a:r>
          <a:r>
            <a:rPr lang="en-GB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Joong</a:t>
          </a:r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Lee</a:t>
          </a:r>
        </a:p>
      </dgm:t>
    </dgm:pt>
    <dgm:pt modelId="{A819C7D8-5D71-C946-96EE-1B1B0A6D090B}" type="parTrans" cxnId="{7B618F53-DD48-7F47-AF02-FDE258970437}">
      <dgm:prSet/>
      <dgm:spPr/>
      <dgm:t>
        <a:bodyPr/>
        <a:lstStyle/>
        <a:p>
          <a:endParaRPr lang="en-GB"/>
        </a:p>
      </dgm:t>
    </dgm:pt>
    <dgm:pt modelId="{61B4A7F6-9500-974A-892F-A35830AF479A}" type="sibTrans" cxnId="{7B618F53-DD48-7F47-AF02-FDE258970437}">
      <dgm:prSet/>
      <dgm:spPr/>
      <dgm:t>
        <a:bodyPr/>
        <a:lstStyle/>
        <a:p>
          <a:endParaRPr lang="en-GB"/>
        </a:p>
      </dgm:t>
    </dgm:pt>
    <dgm:pt modelId="{A5FA9249-BBD8-0748-B4BA-A0E8632B1541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Collaboration, Coordination</a:t>
          </a:r>
        </a:p>
      </dgm:t>
    </dgm:pt>
    <dgm:pt modelId="{4D4C6D1F-E0F4-DF4B-96AD-F9E77FF97FE9}" type="parTrans" cxnId="{9A9BEE17-00FC-8D41-B8D2-7CE9B168B01F}">
      <dgm:prSet/>
      <dgm:spPr/>
      <dgm:t>
        <a:bodyPr/>
        <a:lstStyle/>
        <a:p>
          <a:endParaRPr lang="en-GB"/>
        </a:p>
      </dgm:t>
    </dgm:pt>
    <dgm:pt modelId="{F4F58122-5ABA-2E4F-8486-591E133D4016}" type="sibTrans" cxnId="{9A9BEE17-00FC-8D41-B8D2-7CE9B168B01F}">
      <dgm:prSet/>
      <dgm:spPr/>
      <dgm:t>
        <a:bodyPr/>
        <a:lstStyle/>
        <a:p>
          <a:endParaRPr lang="en-GB"/>
        </a:p>
      </dgm:t>
    </dgm:pt>
    <dgm:pt modelId="{AF5A8792-FEBD-1945-B21C-07EBAFDF3894}">
      <dgm:prSet phldrT="[Text]"/>
      <dgm:spPr/>
      <dgm:t>
        <a:bodyPr/>
        <a:lstStyle/>
        <a:p>
          <a:r>
            <a:rPr lang="en-GB" dirty="0" smtClean="0"/>
            <a:t>HV:</a:t>
          </a:r>
        </a:p>
        <a:p>
          <a:r>
            <a:rPr lang="en-GB" dirty="0" err="1" smtClean="0"/>
            <a:t>Shrikant</a:t>
          </a:r>
          <a:r>
            <a:rPr lang="en-GB" dirty="0" smtClean="0"/>
            <a:t> Joshi </a:t>
          </a:r>
          <a:endParaRPr lang="en-GB" dirty="0"/>
        </a:p>
      </dgm:t>
    </dgm:pt>
    <dgm:pt modelId="{E9EEC577-DD4F-4D4C-A7FC-01A02BE38CDF}" type="parTrans" cxnId="{D7D89867-31B8-FC46-96EA-767FE976AF9F}">
      <dgm:prSet/>
      <dgm:spPr/>
      <dgm:t>
        <a:bodyPr/>
        <a:lstStyle/>
        <a:p>
          <a:endParaRPr lang="en-GB"/>
        </a:p>
      </dgm:t>
    </dgm:pt>
    <dgm:pt modelId="{35E2869F-0BF4-2945-83E8-CCD8184D9E1A}" type="sibTrans" cxnId="{D7D89867-31B8-FC46-96EA-767FE976AF9F}">
      <dgm:prSet/>
      <dgm:spPr/>
      <dgm:t>
        <a:bodyPr/>
        <a:lstStyle/>
        <a:p>
          <a:endParaRPr lang="en-GB"/>
        </a:p>
      </dgm:t>
    </dgm:pt>
    <dgm:pt modelId="{AB1D20D9-1AAD-AB42-BF94-B7258337881B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Produce Samples for Qualification</a:t>
          </a:r>
        </a:p>
        <a:p>
          <a:r>
            <a:rPr lang="en-GB" dirty="0" smtClean="0"/>
            <a:t>Establish </a:t>
          </a:r>
          <a:r>
            <a:rPr lang="en-GB" smtClean="0"/>
            <a:t>and Deliver </a:t>
          </a:r>
          <a:r>
            <a:rPr lang="en-GB" dirty="0" smtClean="0"/>
            <a:t>Industrial Process</a:t>
          </a:r>
          <a:endParaRPr lang="en-GB" dirty="0"/>
        </a:p>
      </dgm:t>
    </dgm:pt>
    <dgm:pt modelId="{0CCE9962-AD66-A445-B2C1-7260D9C99BD6}" type="parTrans" cxnId="{3C68AADE-580D-E34E-B0EC-EE061371ECC1}">
      <dgm:prSet/>
      <dgm:spPr/>
      <dgm:t>
        <a:bodyPr/>
        <a:lstStyle/>
        <a:p>
          <a:endParaRPr lang="en-GB"/>
        </a:p>
      </dgm:t>
    </dgm:pt>
    <dgm:pt modelId="{1DF2F75A-FBE1-BE47-981C-E82ADB2BEF1F}" type="sibTrans" cxnId="{3C68AADE-580D-E34E-B0EC-EE061371ECC1}">
      <dgm:prSet/>
      <dgm:spPr/>
      <dgm:t>
        <a:bodyPr/>
        <a:lstStyle/>
        <a:p>
          <a:endParaRPr lang="en-GB"/>
        </a:p>
      </dgm:t>
    </dgm:pt>
    <dgm:pt modelId="{494FF938-A812-0F49-8985-2D0488CDC20A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Coating of the Target, PBW, </a:t>
          </a:r>
          <a:r>
            <a:rPr lang="en-GB" dirty="0" err="1" smtClean="0"/>
            <a:t>DumpL</a:t>
          </a:r>
          <a:endParaRPr lang="en-GB" dirty="0"/>
        </a:p>
      </dgm:t>
    </dgm:pt>
    <dgm:pt modelId="{B21C2262-EA93-7B43-B2A7-8C031937BEAC}" type="parTrans" cxnId="{C04A9337-2D42-7742-91F1-413F80D16ADF}">
      <dgm:prSet/>
      <dgm:spPr/>
      <dgm:t>
        <a:bodyPr/>
        <a:lstStyle/>
        <a:p>
          <a:endParaRPr lang="en-GB"/>
        </a:p>
      </dgm:t>
    </dgm:pt>
    <dgm:pt modelId="{0B027B0C-6DAC-6F41-97ED-130BEAEBF809}" type="sibTrans" cxnId="{C04A9337-2D42-7742-91F1-413F80D16ADF}">
      <dgm:prSet/>
      <dgm:spPr/>
      <dgm:t>
        <a:bodyPr/>
        <a:lstStyle/>
        <a:p>
          <a:endParaRPr lang="en-GB"/>
        </a:p>
      </dgm:t>
    </dgm:pt>
    <dgm:pt modelId="{5A4A6596-8474-454F-B598-F618C7D27D37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Imaging System</a:t>
          </a:r>
        </a:p>
      </dgm:t>
    </dgm:pt>
    <dgm:pt modelId="{1479ACDC-688A-0043-B3F5-BEF5F564FD95}" type="parTrans" cxnId="{9AFEA910-EF35-A543-B206-AE3EC37EC4A3}">
      <dgm:prSet/>
      <dgm:spPr/>
      <dgm:t>
        <a:bodyPr/>
        <a:lstStyle/>
        <a:p>
          <a:endParaRPr lang="en-GB"/>
        </a:p>
      </dgm:t>
    </dgm:pt>
    <dgm:pt modelId="{434120F8-318C-E14B-B655-494EA76A385E}" type="sibTrans" cxnId="{9AFEA910-EF35-A543-B206-AE3EC37EC4A3}">
      <dgm:prSet/>
      <dgm:spPr/>
      <dgm:t>
        <a:bodyPr/>
        <a:lstStyle/>
        <a:p>
          <a:endParaRPr lang="en-GB"/>
        </a:p>
      </dgm:t>
    </dgm:pt>
    <dgm:pt modelId="{59D1CF76-46E7-D54F-B68A-2362466C4506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Design</a:t>
          </a:r>
        </a:p>
      </dgm:t>
    </dgm:pt>
    <dgm:pt modelId="{08D19114-8E8D-B94E-82D1-F59154AD437C}" type="parTrans" cxnId="{CC0E1418-8AB3-844F-BE87-8876CFB52673}">
      <dgm:prSet/>
      <dgm:spPr/>
      <dgm:t>
        <a:bodyPr/>
        <a:lstStyle/>
        <a:p>
          <a:endParaRPr lang="en-GB"/>
        </a:p>
      </dgm:t>
    </dgm:pt>
    <dgm:pt modelId="{2ECB6ED4-1085-B747-9510-1702599467F1}" type="sibTrans" cxnId="{CC0E1418-8AB3-844F-BE87-8876CFB52673}">
      <dgm:prSet/>
      <dgm:spPr/>
      <dgm:t>
        <a:bodyPr/>
        <a:lstStyle/>
        <a:p>
          <a:endParaRPr lang="en-GB"/>
        </a:p>
      </dgm:t>
    </dgm:pt>
    <dgm:pt modelId="{8EFD1C9C-9350-1A47-974B-23EA0CE8F87B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Production</a:t>
          </a:r>
        </a:p>
      </dgm:t>
    </dgm:pt>
    <dgm:pt modelId="{C534A100-0BF2-F745-A1E5-6344834AAFA7}" type="parTrans" cxnId="{C9878AC5-74D7-B546-8BE3-E44C9AD48D85}">
      <dgm:prSet/>
      <dgm:spPr/>
      <dgm:t>
        <a:bodyPr/>
        <a:lstStyle/>
        <a:p>
          <a:endParaRPr lang="en-GB"/>
        </a:p>
      </dgm:t>
    </dgm:pt>
    <dgm:pt modelId="{C018D5C6-A650-7549-91ED-BDFAED63E889}" type="sibTrans" cxnId="{C9878AC5-74D7-B546-8BE3-E44C9AD48D85}">
      <dgm:prSet/>
      <dgm:spPr/>
      <dgm:t>
        <a:bodyPr/>
        <a:lstStyle/>
        <a:p>
          <a:endParaRPr lang="en-GB"/>
        </a:p>
      </dgm:t>
    </dgm:pt>
    <dgm:pt modelId="{B1CBB9AC-306E-2B47-8D7F-EDA0CCB531CF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Luminescent Material Coating Development</a:t>
          </a:r>
        </a:p>
      </dgm:t>
    </dgm:pt>
    <dgm:pt modelId="{78E2F7FA-BD12-9842-ACE4-E46FC626E555}" type="parTrans" cxnId="{B69C2AEF-9C9F-9C49-ACB0-59EBC90B8C37}">
      <dgm:prSet/>
      <dgm:spPr/>
      <dgm:t>
        <a:bodyPr/>
        <a:lstStyle/>
        <a:p>
          <a:endParaRPr lang="en-GB"/>
        </a:p>
      </dgm:t>
    </dgm:pt>
    <dgm:pt modelId="{6E3B2389-F839-4C42-967C-1A4AC02E58EF}" type="sibTrans" cxnId="{B69C2AEF-9C9F-9C49-ACB0-59EBC90B8C37}">
      <dgm:prSet/>
      <dgm:spPr/>
      <dgm:t>
        <a:bodyPr/>
        <a:lstStyle/>
        <a:p>
          <a:endParaRPr lang="en-GB"/>
        </a:p>
      </dgm:t>
    </dgm:pt>
    <dgm:pt modelId="{75C57496-1D1B-3849-B7CF-08F5CA70C54C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Qualify Material</a:t>
          </a:r>
        </a:p>
      </dgm:t>
    </dgm:pt>
    <dgm:pt modelId="{FC57E04A-B83B-504B-9D61-F089B5B7EBCC}" type="parTrans" cxnId="{BFFA1C42-2AAE-EE4B-93DF-C56C4DDA09EE}">
      <dgm:prSet/>
      <dgm:spPr/>
      <dgm:t>
        <a:bodyPr/>
        <a:lstStyle/>
        <a:p>
          <a:endParaRPr lang="en-GB"/>
        </a:p>
      </dgm:t>
    </dgm:pt>
    <dgm:pt modelId="{61F0F8D5-182C-7E4D-831C-0130E9C567EC}" type="sibTrans" cxnId="{BFFA1C42-2AAE-EE4B-93DF-C56C4DDA09EE}">
      <dgm:prSet/>
      <dgm:spPr/>
      <dgm:t>
        <a:bodyPr/>
        <a:lstStyle/>
        <a:p>
          <a:endParaRPr lang="en-GB"/>
        </a:p>
      </dgm:t>
    </dgm:pt>
    <dgm:pt modelId="{1E9495BF-6FD6-144C-9D01-D70694ADA642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Industrial Coating Process</a:t>
          </a:r>
        </a:p>
      </dgm:t>
    </dgm:pt>
    <dgm:pt modelId="{CFF32113-7742-7443-A498-3E81769E2824}" type="parTrans" cxnId="{B81F8891-75A2-5F4E-9201-6C21CA97A7EA}">
      <dgm:prSet/>
      <dgm:spPr/>
      <dgm:t>
        <a:bodyPr/>
        <a:lstStyle/>
        <a:p>
          <a:endParaRPr lang="en-GB"/>
        </a:p>
      </dgm:t>
    </dgm:pt>
    <dgm:pt modelId="{213BC8C5-76F3-254E-B2BE-0B6336FF2427}" type="sibTrans" cxnId="{B81F8891-75A2-5F4E-9201-6C21CA97A7EA}">
      <dgm:prSet/>
      <dgm:spPr/>
      <dgm:t>
        <a:bodyPr/>
        <a:lstStyle/>
        <a:p>
          <a:endParaRPr lang="en-GB"/>
        </a:p>
      </dgm:t>
    </dgm:pt>
    <dgm:pt modelId="{65622607-1D3B-234B-BF0E-22B61FBA4A97}" type="pres">
      <dgm:prSet presAssocID="{098FA024-9A77-034A-B009-BC7F56D0074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8E89B5-72C5-5F40-AA95-087371AF8692}" type="pres">
      <dgm:prSet presAssocID="{7BCC47F6-A2F4-9C45-AC58-B38E395D9D8E}" presName="vertOne" presStyleCnt="0"/>
      <dgm:spPr/>
    </dgm:pt>
    <dgm:pt modelId="{C654482E-DD2B-F942-9972-906C33CDB000}" type="pres">
      <dgm:prSet presAssocID="{7BCC47F6-A2F4-9C45-AC58-B38E395D9D8E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B489EF3-544F-214F-A548-D817973E07F3}" type="pres">
      <dgm:prSet presAssocID="{7BCC47F6-A2F4-9C45-AC58-B38E395D9D8E}" presName="parTransOne" presStyleCnt="0"/>
      <dgm:spPr/>
    </dgm:pt>
    <dgm:pt modelId="{5867620D-0B72-824D-95AB-BEB5B20C7520}" type="pres">
      <dgm:prSet presAssocID="{7BCC47F6-A2F4-9C45-AC58-B38E395D9D8E}" presName="horzOne" presStyleCnt="0"/>
      <dgm:spPr/>
    </dgm:pt>
    <dgm:pt modelId="{F1B86548-617F-BD46-9F92-9C5B1A6A19CE}" type="pres">
      <dgm:prSet presAssocID="{5A4A6596-8474-454F-B598-F618C7D27D37}" presName="vertTwo" presStyleCnt="0"/>
      <dgm:spPr/>
    </dgm:pt>
    <dgm:pt modelId="{C44DD122-221C-7049-A3D8-47996B9747E8}" type="pres">
      <dgm:prSet presAssocID="{5A4A6596-8474-454F-B598-F618C7D27D37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2B11948-232D-6346-AF40-F767BFC9560A}" type="pres">
      <dgm:prSet presAssocID="{5A4A6596-8474-454F-B598-F618C7D27D37}" presName="parTransTwo" presStyleCnt="0"/>
      <dgm:spPr/>
    </dgm:pt>
    <dgm:pt modelId="{6BBFD38D-AB68-5C43-BEEE-05EA569EA6F7}" type="pres">
      <dgm:prSet presAssocID="{5A4A6596-8474-454F-B598-F618C7D27D37}" presName="horzTwo" presStyleCnt="0"/>
      <dgm:spPr/>
    </dgm:pt>
    <dgm:pt modelId="{637CC91D-CAFA-354F-943D-307B073F70F1}" type="pres">
      <dgm:prSet presAssocID="{59D1CF76-46E7-D54F-B68A-2362466C4506}" presName="vertThree" presStyleCnt="0"/>
      <dgm:spPr/>
    </dgm:pt>
    <dgm:pt modelId="{09B6C682-BD4B-7F4A-BBE4-8835997CA78E}" type="pres">
      <dgm:prSet presAssocID="{59D1CF76-46E7-D54F-B68A-2362466C4506}" presName="txThree" presStyleLbl="node3" presStyleIdx="0" presStyleCnt="5">
        <dgm:presLayoutVars>
          <dgm:chPref val="3"/>
        </dgm:presLayoutVars>
      </dgm:prSet>
      <dgm:spPr/>
    </dgm:pt>
    <dgm:pt modelId="{9B51F26D-9CC4-9D49-85A7-126A3BE6C886}" type="pres">
      <dgm:prSet presAssocID="{59D1CF76-46E7-D54F-B68A-2362466C4506}" presName="horzThree" presStyleCnt="0"/>
      <dgm:spPr/>
    </dgm:pt>
    <dgm:pt modelId="{27198AE5-6CC8-2D41-9689-E6EFB15A62A6}" type="pres">
      <dgm:prSet presAssocID="{2ECB6ED4-1085-B747-9510-1702599467F1}" presName="sibSpaceThree" presStyleCnt="0"/>
      <dgm:spPr/>
    </dgm:pt>
    <dgm:pt modelId="{54025D10-5331-E94B-8F0F-AABCEC44865C}" type="pres">
      <dgm:prSet presAssocID="{8EFD1C9C-9350-1A47-974B-23EA0CE8F87B}" presName="vertThree" presStyleCnt="0"/>
      <dgm:spPr/>
    </dgm:pt>
    <dgm:pt modelId="{28C9F837-7F19-2C47-99B5-E5F93C34D914}" type="pres">
      <dgm:prSet presAssocID="{8EFD1C9C-9350-1A47-974B-23EA0CE8F87B}" presName="txThree" presStyleLbl="node3" presStyleIdx="1" presStyleCnt="5">
        <dgm:presLayoutVars>
          <dgm:chPref val="3"/>
        </dgm:presLayoutVars>
      </dgm:prSet>
      <dgm:spPr/>
    </dgm:pt>
    <dgm:pt modelId="{E28AB42A-1074-5846-98E9-034D2132D48B}" type="pres">
      <dgm:prSet presAssocID="{8EFD1C9C-9350-1A47-974B-23EA0CE8F87B}" presName="horzThree" presStyleCnt="0"/>
      <dgm:spPr/>
    </dgm:pt>
    <dgm:pt modelId="{DE83B569-DAEE-E44F-B22F-D283558790EC}" type="pres">
      <dgm:prSet presAssocID="{DCA77785-9C52-654F-AE70-4B15DA04E5CB}" presName="sibSpaceOne" presStyleCnt="0"/>
      <dgm:spPr/>
    </dgm:pt>
    <dgm:pt modelId="{EE8CC5D9-CD52-E645-9BB1-235AD352752F}" type="pres">
      <dgm:prSet presAssocID="{73DA7108-FC34-964E-8FC9-089E2B1DBDA3}" presName="vertOne" presStyleCnt="0"/>
      <dgm:spPr/>
    </dgm:pt>
    <dgm:pt modelId="{A215F8B1-B069-7E4C-ADA3-202AD7A0272E}" type="pres">
      <dgm:prSet presAssocID="{73DA7108-FC34-964E-8FC9-089E2B1DBDA3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A4A1BD6-E978-6D41-8752-72E6F079B685}" type="pres">
      <dgm:prSet presAssocID="{73DA7108-FC34-964E-8FC9-089E2B1DBDA3}" presName="parTransOne" presStyleCnt="0"/>
      <dgm:spPr/>
    </dgm:pt>
    <dgm:pt modelId="{EB5BE753-238A-B343-9A1E-DEC989083153}" type="pres">
      <dgm:prSet presAssocID="{73DA7108-FC34-964E-8FC9-089E2B1DBDA3}" presName="horzOne" presStyleCnt="0"/>
      <dgm:spPr/>
    </dgm:pt>
    <dgm:pt modelId="{7D57D700-C5DD-DF44-9431-D5AF2834EF78}" type="pres">
      <dgm:prSet presAssocID="{A5FA9249-BBD8-0748-B4BA-A0E8632B1541}" presName="vertTwo" presStyleCnt="0"/>
      <dgm:spPr/>
    </dgm:pt>
    <dgm:pt modelId="{75FEE17A-97DE-6F40-9FBE-F4BB786061BE}" type="pres">
      <dgm:prSet presAssocID="{A5FA9249-BBD8-0748-B4BA-A0E8632B1541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C99D244-055D-2E49-BA85-431B14641BAA}" type="pres">
      <dgm:prSet presAssocID="{A5FA9249-BBD8-0748-B4BA-A0E8632B1541}" presName="horzTwo" presStyleCnt="0"/>
      <dgm:spPr/>
    </dgm:pt>
    <dgm:pt modelId="{2D4994EA-4C79-D44B-B74D-6F6C79D5D3A7}" type="pres">
      <dgm:prSet presAssocID="{F4F58122-5ABA-2E4F-8486-591E133D4016}" presName="sibSpaceTwo" presStyleCnt="0"/>
      <dgm:spPr/>
    </dgm:pt>
    <dgm:pt modelId="{D2AC13DE-C79A-6740-8C5C-1C969581257C}" type="pres">
      <dgm:prSet presAssocID="{B1CBB9AC-306E-2B47-8D7F-EDA0CCB531CF}" presName="vertTwo" presStyleCnt="0"/>
      <dgm:spPr/>
    </dgm:pt>
    <dgm:pt modelId="{2718C050-102B-0C46-9F51-F4F66C0F79BB}" type="pres">
      <dgm:prSet presAssocID="{B1CBB9AC-306E-2B47-8D7F-EDA0CCB531CF}" presName="txTwo" presStyleLbl="node2" presStyleIdx="2" presStyleCnt="4">
        <dgm:presLayoutVars>
          <dgm:chPref val="3"/>
        </dgm:presLayoutVars>
      </dgm:prSet>
      <dgm:spPr/>
    </dgm:pt>
    <dgm:pt modelId="{1C21415C-203B-C74F-BF74-A40229723EFD}" type="pres">
      <dgm:prSet presAssocID="{B1CBB9AC-306E-2B47-8D7F-EDA0CCB531CF}" presName="parTransTwo" presStyleCnt="0"/>
      <dgm:spPr/>
    </dgm:pt>
    <dgm:pt modelId="{6C12D09D-FD46-6045-878C-3C8BF1A6BB79}" type="pres">
      <dgm:prSet presAssocID="{B1CBB9AC-306E-2B47-8D7F-EDA0CCB531CF}" presName="horzTwo" presStyleCnt="0"/>
      <dgm:spPr/>
    </dgm:pt>
    <dgm:pt modelId="{AAF4090A-031C-FA47-A586-AE7822AD9159}" type="pres">
      <dgm:prSet presAssocID="{75C57496-1D1B-3849-B7CF-08F5CA70C54C}" presName="vertThree" presStyleCnt="0"/>
      <dgm:spPr/>
    </dgm:pt>
    <dgm:pt modelId="{2C8B6486-E5D6-174D-A5B5-D1A2BBC3BDC7}" type="pres">
      <dgm:prSet presAssocID="{75C57496-1D1B-3849-B7CF-08F5CA70C54C}" presName="txThree" presStyleLbl="node3" presStyleIdx="2" presStyleCnt="5">
        <dgm:presLayoutVars>
          <dgm:chPref val="3"/>
        </dgm:presLayoutVars>
      </dgm:prSet>
      <dgm:spPr/>
    </dgm:pt>
    <dgm:pt modelId="{7549F778-D2C4-CD41-8275-9DD3D179ECD4}" type="pres">
      <dgm:prSet presAssocID="{75C57496-1D1B-3849-B7CF-08F5CA70C54C}" presName="horzThree" presStyleCnt="0"/>
      <dgm:spPr/>
    </dgm:pt>
    <dgm:pt modelId="{B15BCB97-D8A6-A046-A79B-98A963115908}" type="pres">
      <dgm:prSet presAssocID="{61F0F8D5-182C-7E4D-831C-0130E9C567EC}" presName="sibSpaceThree" presStyleCnt="0"/>
      <dgm:spPr/>
    </dgm:pt>
    <dgm:pt modelId="{5924AFEC-D9EC-8247-8FBC-214C7246E3C7}" type="pres">
      <dgm:prSet presAssocID="{1E9495BF-6FD6-144C-9D01-D70694ADA642}" presName="vertThree" presStyleCnt="0"/>
      <dgm:spPr/>
    </dgm:pt>
    <dgm:pt modelId="{986A7617-FBD4-1140-83C3-675B25FCCE28}" type="pres">
      <dgm:prSet presAssocID="{1E9495BF-6FD6-144C-9D01-D70694ADA64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439D459-9395-624D-9863-D29570D1B891}" type="pres">
      <dgm:prSet presAssocID="{1E9495BF-6FD6-144C-9D01-D70694ADA642}" presName="horzThree" presStyleCnt="0"/>
      <dgm:spPr/>
    </dgm:pt>
    <dgm:pt modelId="{77682DAD-4E30-6E4E-BA21-80BF77835F7A}" type="pres">
      <dgm:prSet presAssocID="{61B4A7F6-9500-974A-892F-A35830AF479A}" presName="sibSpaceOne" presStyleCnt="0"/>
      <dgm:spPr/>
    </dgm:pt>
    <dgm:pt modelId="{6F81142C-097B-A44B-99B1-5B1A86E8136E}" type="pres">
      <dgm:prSet presAssocID="{AF5A8792-FEBD-1945-B21C-07EBAFDF3894}" presName="vertOne" presStyleCnt="0"/>
      <dgm:spPr/>
    </dgm:pt>
    <dgm:pt modelId="{6CA80625-A46B-8745-97C6-4E95FED9AF57}" type="pres">
      <dgm:prSet presAssocID="{AF5A8792-FEBD-1945-B21C-07EBAFDF3894}" presName="txOne" presStyleLbl="node0" presStyleIdx="2" presStyleCnt="3">
        <dgm:presLayoutVars>
          <dgm:chPref val="3"/>
        </dgm:presLayoutVars>
      </dgm:prSet>
      <dgm:spPr/>
    </dgm:pt>
    <dgm:pt modelId="{8E63E3C3-92D0-AE49-9B11-986F693D2598}" type="pres">
      <dgm:prSet presAssocID="{AF5A8792-FEBD-1945-B21C-07EBAFDF3894}" presName="parTransOne" presStyleCnt="0"/>
      <dgm:spPr/>
    </dgm:pt>
    <dgm:pt modelId="{60B9F377-8E46-EC46-B70B-74C27E37A1BE}" type="pres">
      <dgm:prSet presAssocID="{AF5A8792-FEBD-1945-B21C-07EBAFDF3894}" presName="horzOne" presStyleCnt="0"/>
      <dgm:spPr/>
    </dgm:pt>
    <dgm:pt modelId="{C770358D-4E4F-F54A-A851-4FFF410A92FE}" type="pres">
      <dgm:prSet presAssocID="{AB1D20D9-1AAD-AB42-BF94-B7258337881B}" presName="vertTwo" presStyleCnt="0"/>
      <dgm:spPr/>
    </dgm:pt>
    <dgm:pt modelId="{DDA1D9D1-B2A4-C247-B0C6-50157BB114E4}" type="pres">
      <dgm:prSet presAssocID="{AB1D20D9-1AAD-AB42-BF94-B7258337881B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DB6D0A8-76B2-3949-A3E8-D9C8A1E47CD4}" type="pres">
      <dgm:prSet presAssocID="{AB1D20D9-1AAD-AB42-BF94-B7258337881B}" presName="parTransTwo" presStyleCnt="0"/>
      <dgm:spPr/>
    </dgm:pt>
    <dgm:pt modelId="{410FB085-8539-EB43-80AE-92FA768B1CEA}" type="pres">
      <dgm:prSet presAssocID="{AB1D20D9-1AAD-AB42-BF94-B7258337881B}" presName="horzTwo" presStyleCnt="0"/>
      <dgm:spPr/>
    </dgm:pt>
    <dgm:pt modelId="{6E189C9E-624A-9C4D-8323-CC0D62FEDECC}" type="pres">
      <dgm:prSet presAssocID="{494FF938-A812-0F49-8985-2D0488CDC20A}" presName="vertThree" presStyleCnt="0"/>
      <dgm:spPr/>
    </dgm:pt>
    <dgm:pt modelId="{A4D4FFCF-8906-EA4C-B6A0-99C58C3593D0}" type="pres">
      <dgm:prSet presAssocID="{494FF938-A812-0F49-8985-2D0488CDC20A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EB05A9F-A0C0-2F47-8D15-C504CAEF8523}" type="pres">
      <dgm:prSet presAssocID="{494FF938-A812-0F49-8985-2D0488CDC20A}" presName="horzThree" presStyleCnt="0"/>
      <dgm:spPr/>
    </dgm:pt>
  </dgm:ptLst>
  <dgm:cxnLst>
    <dgm:cxn modelId="{D7D89867-31B8-FC46-96EA-767FE976AF9F}" srcId="{098FA024-9A77-034A-B009-BC7F56D00746}" destId="{AF5A8792-FEBD-1945-B21C-07EBAFDF3894}" srcOrd="2" destOrd="0" parTransId="{E9EEC577-DD4F-4D4C-A7FC-01A02BE38CDF}" sibTransId="{35E2869F-0BF4-2945-83E8-CCD8184D9E1A}"/>
    <dgm:cxn modelId="{0BDF61DB-4793-C346-8894-431382F93162}" type="presOf" srcId="{1E9495BF-6FD6-144C-9D01-D70694ADA642}" destId="{986A7617-FBD4-1140-83C3-675B25FCCE28}" srcOrd="0" destOrd="0" presId="urn:microsoft.com/office/officeart/2005/8/layout/hierarchy4"/>
    <dgm:cxn modelId="{3C68AADE-580D-E34E-B0EC-EE061371ECC1}" srcId="{AF5A8792-FEBD-1945-B21C-07EBAFDF3894}" destId="{AB1D20D9-1AAD-AB42-BF94-B7258337881B}" srcOrd="0" destOrd="0" parTransId="{0CCE9962-AD66-A445-B2C1-7260D9C99BD6}" sibTransId="{1DF2F75A-FBE1-BE47-981C-E82ADB2BEF1F}"/>
    <dgm:cxn modelId="{C7CE8C79-0DE5-5740-AECC-9D21986D49A5}" type="presOf" srcId="{75C57496-1D1B-3849-B7CF-08F5CA70C54C}" destId="{2C8B6486-E5D6-174D-A5B5-D1A2BBC3BDC7}" srcOrd="0" destOrd="0" presId="urn:microsoft.com/office/officeart/2005/8/layout/hierarchy4"/>
    <dgm:cxn modelId="{2DE872E1-AAF5-7C43-89B4-63FDC04C8116}" type="presOf" srcId="{AB1D20D9-1AAD-AB42-BF94-B7258337881B}" destId="{DDA1D9D1-B2A4-C247-B0C6-50157BB114E4}" srcOrd="0" destOrd="0" presId="urn:microsoft.com/office/officeart/2005/8/layout/hierarchy4"/>
    <dgm:cxn modelId="{C04A9337-2D42-7742-91F1-413F80D16ADF}" srcId="{AB1D20D9-1AAD-AB42-BF94-B7258337881B}" destId="{494FF938-A812-0F49-8985-2D0488CDC20A}" srcOrd="0" destOrd="0" parTransId="{B21C2262-EA93-7B43-B2A7-8C031937BEAC}" sibTransId="{0B027B0C-6DAC-6F41-97ED-130BEAEBF809}"/>
    <dgm:cxn modelId="{9B8DAFF1-7AB0-D549-87A9-BD5F909BE9DE}" type="presOf" srcId="{5A4A6596-8474-454F-B598-F618C7D27D37}" destId="{C44DD122-221C-7049-A3D8-47996B9747E8}" srcOrd="0" destOrd="0" presId="urn:microsoft.com/office/officeart/2005/8/layout/hierarchy4"/>
    <dgm:cxn modelId="{9AFEA910-EF35-A543-B206-AE3EC37EC4A3}" srcId="{7BCC47F6-A2F4-9C45-AC58-B38E395D9D8E}" destId="{5A4A6596-8474-454F-B598-F618C7D27D37}" srcOrd="0" destOrd="0" parTransId="{1479ACDC-688A-0043-B3F5-BEF5F564FD95}" sibTransId="{434120F8-318C-E14B-B655-494EA76A385E}"/>
    <dgm:cxn modelId="{C9878AC5-74D7-B546-8BE3-E44C9AD48D85}" srcId="{5A4A6596-8474-454F-B598-F618C7D27D37}" destId="{8EFD1C9C-9350-1A47-974B-23EA0CE8F87B}" srcOrd="1" destOrd="0" parTransId="{C534A100-0BF2-F745-A1E5-6344834AAFA7}" sibTransId="{C018D5C6-A650-7549-91ED-BDFAED63E889}"/>
    <dgm:cxn modelId="{156628FD-2FE2-724F-8C05-377497FDCE73}" type="presOf" srcId="{A5FA9249-BBD8-0748-B4BA-A0E8632B1541}" destId="{75FEE17A-97DE-6F40-9FBE-F4BB786061BE}" srcOrd="0" destOrd="0" presId="urn:microsoft.com/office/officeart/2005/8/layout/hierarchy4"/>
    <dgm:cxn modelId="{3D47398E-A8F4-464C-9410-6B2FAF75C3CB}" type="presOf" srcId="{494FF938-A812-0F49-8985-2D0488CDC20A}" destId="{A4D4FFCF-8906-EA4C-B6A0-99C58C3593D0}" srcOrd="0" destOrd="0" presId="urn:microsoft.com/office/officeart/2005/8/layout/hierarchy4"/>
    <dgm:cxn modelId="{9A9BEE17-00FC-8D41-B8D2-7CE9B168B01F}" srcId="{73DA7108-FC34-964E-8FC9-089E2B1DBDA3}" destId="{A5FA9249-BBD8-0748-B4BA-A0E8632B1541}" srcOrd="0" destOrd="0" parTransId="{4D4C6D1F-E0F4-DF4B-96AD-F9E77FF97FE9}" sibTransId="{F4F58122-5ABA-2E4F-8486-591E133D4016}"/>
    <dgm:cxn modelId="{99B12C0F-2953-F040-99C7-84C405090487}" srcId="{098FA024-9A77-034A-B009-BC7F56D00746}" destId="{7BCC47F6-A2F4-9C45-AC58-B38E395D9D8E}" srcOrd="0" destOrd="0" parTransId="{9BCBC38B-8718-874C-9932-2EB5DCA1F4B7}" sibTransId="{DCA77785-9C52-654F-AE70-4B15DA04E5CB}"/>
    <dgm:cxn modelId="{B69C2AEF-9C9F-9C49-ACB0-59EBC90B8C37}" srcId="{73DA7108-FC34-964E-8FC9-089E2B1DBDA3}" destId="{B1CBB9AC-306E-2B47-8D7F-EDA0CCB531CF}" srcOrd="1" destOrd="0" parTransId="{78E2F7FA-BD12-9842-ACE4-E46FC626E555}" sibTransId="{6E3B2389-F839-4C42-967C-1A4AC02E58EF}"/>
    <dgm:cxn modelId="{AA93A79E-644B-0248-91E6-6AA8B896278B}" type="presOf" srcId="{7BCC47F6-A2F4-9C45-AC58-B38E395D9D8E}" destId="{C654482E-DD2B-F942-9972-906C33CDB000}" srcOrd="0" destOrd="0" presId="urn:microsoft.com/office/officeart/2005/8/layout/hierarchy4"/>
    <dgm:cxn modelId="{D8A7F94B-6BEE-8A45-B8D2-E09FD21E118A}" type="presOf" srcId="{73DA7108-FC34-964E-8FC9-089E2B1DBDA3}" destId="{A215F8B1-B069-7E4C-ADA3-202AD7A0272E}" srcOrd="0" destOrd="0" presId="urn:microsoft.com/office/officeart/2005/8/layout/hierarchy4"/>
    <dgm:cxn modelId="{B81F8891-75A2-5F4E-9201-6C21CA97A7EA}" srcId="{B1CBB9AC-306E-2B47-8D7F-EDA0CCB531CF}" destId="{1E9495BF-6FD6-144C-9D01-D70694ADA642}" srcOrd="1" destOrd="0" parTransId="{CFF32113-7742-7443-A498-3E81769E2824}" sibTransId="{213BC8C5-76F3-254E-B2BE-0B6336FF2427}"/>
    <dgm:cxn modelId="{7FC82D98-D580-0E40-AC6F-EDE71DE6EAFC}" type="presOf" srcId="{B1CBB9AC-306E-2B47-8D7F-EDA0CCB531CF}" destId="{2718C050-102B-0C46-9F51-F4F66C0F79BB}" srcOrd="0" destOrd="0" presId="urn:microsoft.com/office/officeart/2005/8/layout/hierarchy4"/>
    <dgm:cxn modelId="{FAB27F27-E611-1343-AFB7-651995E9B313}" type="presOf" srcId="{8EFD1C9C-9350-1A47-974B-23EA0CE8F87B}" destId="{28C9F837-7F19-2C47-99B5-E5F93C34D914}" srcOrd="0" destOrd="0" presId="urn:microsoft.com/office/officeart/2005/8/layout/hierarchy4"/>
    <dgm:cxn modelId="{7B618F53-DD48-7F47-AF02-FDE258970437}" srcId="{098FA024-9A77-034A-B009-BC7F56D00746}" destId="{73DA7108-FC34-964E-8FC9-089E2B1DBDA3}" srcOrd="1" destOrd="0" parTransId="{A819C7D8-5D71-C946-96EE-1B1B0A6D090B}" sibTransId="{61B4A7F6-9500-974A-892F-A35830AF479A}"/>
    <dgm:cxn modelId="{BFFA1C42-2AAE-EE4B-93DF-C56C4DDA09EE}" srcId="{B1CBB9AC-306E-2B47-8D7F-EDA0CCB531CF}" destId="{75C57496-1D1B-3849-B7CF-08F5CA70C54C}" srcOrd="0" destOrd="0" parTransId="{FC57E04A-B83B-504B-9D61-F089B5B7EBCC}" sibTransId="{61F0F8D5-182C-7E4D-831C-0130E9C567EC}"/>
    <dgm:cxn modelId="{CC0E1418-8AB3-844F-BE87-8876CFB52673}" srcId="{5A4A6596-8474-454F-B598-F618C7D27D37}" destId="{59D1CF76-46E7-D54F-B68A-2362466C4506}" srcOrd="0" destOrd="0" parTransId="{08D19114-8E8D-B94E-82D1-F59154AD437C}" sibTransId="{2ECB6ED4-1085-B747-9510-1702599467F1}"/>
    <dgm:cxn modelId="{5013F7B5-2E34-6C45-92A8-313012EFCB63}" type="presOf" srcId="{59D1CF76-46E7-D54F-B68A-2362466C4506}" destId="{09B6C682-BD4B-7F4A-BBE4-8835997CA78E}" srcOrd="0" destOrd="0" presId="urn:microsoft.com/office/officeart/2005/8/layout/hierarchy4"/>
    <dgm:cxn modelId="{B20CA56F-C1B1-524C-A9BC-E44C0D6021A9}" type="presOf" srcId="{098FA024-9A77-034A-B009-BC7F56D00746}" destId="{65622607-1D3B-234B-BF0E-22B61FBA4A97}" srcOrd="0" destOrd="0" presId="urn:microsoft.com/office/officeart/2005/8/layout/hierarchy4"/>
    <dgm:cxn modelId="{2D5816D5-1081-A240-B2E4-7FDD5BF19B6E}" type="presOf" srcId="{AF5A8792-FEBD-1945-B21C-07EBAFDF3894}" destId="{6CA80625-A46B-8745-97C6-4E95FED9AF57}" srcOrd="0" destOrd="0" presId="urn:microsoft.com/office/officeart/2005/8/layout/hierarchy4"/>
    <dgm:cxn modelId="{C1210AF1-705A-124A-8401-6D4733D73971}" type="presParOf" srcId="{65622607-1D3B-234B-BF0E-22B61FBA4A97}" destId="{3B8E89B5-72C5-5F40-AA95-087371AF8692}" srcOrd="0" destOrd="0" presId="urn:microsoft.com/office/officeart/2005/8/layout/hierarchy4"/>
    <dgm:cxn modelId="{D7D57BA0-58A1-3843-A600-240F0387AF44}" type="presParOf" srcId="{3B8E89B5-72C5-5F40-AA95-087371AF8692}" destId="{C654482E-DD2B-F942-9972-906C33CDB000}" srcOrd="0" destOrd="0" presId="urn:microsoft.com/office/officeart/2005/8/layout/hierarchy4"/>
    <dgm:cxn modelId="{DD087BA1-6991-4749-82FE-556793AB878A}" type="presParOf" srcId="{3B8E89B5-72C5-5F40-AA95-087371AF8692}" destId="{1B489EF3-544F-214F-A548-D817973E07F3}" srcOrd="1" destOrd="0" presId="urn:microsoft.com/office/officeart/2005/8/layout/hierarchy4"/>
    <dgm:cxn modelId="{C2726E08-1598-8548-B8AF-F3C176897056}" type="presParOf" srcId="{3B8E89B5-72C5-5F40-AA95-087371AF8692}" destId="{5867620D-0B72-824D-95AB-BEB5B20C7520}" srcOrd="2" destOrd="0" presId="urn:microsoft.com/office/officeart/2005/8/layout/hierarchy4"/>
    <dgm:cxn modelId="{1560FE8F-4130-A74F-A0ED-F1EB36FB40CC}" type="presParOf" srcId="{5867620D-0B72-824D-95AB-BEB5B20C7520}" destId="{F1B86548-617F-BD46-9F92-9C5B1A6A19CE}" srcOrd="0" destOrd="0" presId="urn:microsoft.com/office/officeart/2005/8/layout/hierarchy4"/>
    <dgm:cxn modelId="{F47DBBE1-C463-C547-88D5-48EBB2C07D88}" type="presParOf" srcId="{F1B86548-617F-BD46-9F92-9C5B1A6A19CE}" destId="{C44DD122-221C-7049-A3D8-47996B9747E8}" srcOrd="0" destOrd="0" presId="urn:microsoft.com/office/officeart/2005/8/layout/hierarchy4"/>
    <dgm:cxn modelId="{2CE3983C-AD8C-BD47-8B32-C94843C0A42A}" type="presParOf" srcId="{F1B86548-617F-BD46-9F92-9C5B1A6A19CE}" destId="{62B11948-232D-6346-AF40-F767BFC9560A}" srcOrd="1" destOrd="0" presId="urn:microsoft.com/office/officeart/2005/8/layout/hierarchy4"/>
    <dgm:cxn modelId="{3F7F072E-E07C-F94E-B504-912270948103}" type="presParOf" srcId="{F1B86548-617F-BD46-9F92-9C5B1A6A19CE}" destId="{6BBFD38D-AB68-5C43-BEEE-05EA569EA6F7}" srcOrd="2" destOrd="0" presId="urn:microsoft.com/office/officeart/2005/8/layout/hierarchy4"/>
    <dgm:cxn modelId="{241F8644-94B8-DF48-8895-36FBACE0D9B9}" type="presParOf" srcId="{6BBFD38D-AB68-5C43-BEEE-05EA569EA6F7}" destId="{637CC91D-CAFA-354F-943D-307B073F70F1}" srcOrd="0" destOrd="0" presId="urn:microsoft.com/office/officeart/2005/8/layout/hierarchy4"/>
    <dgm:cxn modelId="{6B18872D-D976-7743-947C-87BC5237DC34}" type="presParOf" srcId="{637CC91D-CAFA-354F-943D-307B073F70F1}" destId="{09B6C682-BD4B-7F4A-BBE4-8835997CA78E}" srcOrd="0" destOrd="0" presId="urn:microsoft.com/office/officeart/2005/8/layout/hierarchy4"/>
    <dgm:cxn modelId="{384541DA-5EA4-AD43-B3BE-E3E82035A9CA}" type="presParOf" srcId="{637CC91D-CAFA-354F-943D-307B073F70F1}" destId="{9B51F26D-9CC4-9D49-85A7-126A3BE6C886}" srcOrd="1" destOrd="0" presId="urn:microsoft.com/office/officeart/2005/8/layout/hierarchy4"/>
    <dgm:cxn modelId="{2656049A-5DC8-D846-9D16-8CEFA6A473CB}" type="presParOf" srcId="{6BBFD38D-AB68-5C43-BEEE-05EA569EA6F7}" destId="{27198AE5-6CC8-2D41-9689-E6EFB15A62A6}" srcOrd="1" destOrd="0" presId="urn:microsoft.com/office/officeart/2005/8/layout/hierarchy4"/>
    <dgm:cxn modelId="{D56F1D44-A727-F349-ADCB-A795B3C00D0D}" type="presParOf" srcId="{6BBFD38D-AB68-5C43-BEEE-05EA569EA6F7}" destId="{54025D10-5331-E94B-8F0F-AABCEC44865C}" srcOrd="2" destOrd="0" presId="urn:microsoft.com/office/officeart/2005/8/layout/hierarchy4"/>
    <dgm:cxn modelId="{492D7CD0-1BB7-A249-AA78-0924ABE253B5}" type="presParOf" srcId="{54025D10-5331-E94B-8F0F-AABCEC44865C}" destId="{28C9F837-7F19-2C47-99B5-E5F93C34D914}" srcOrd="0" destOrd="0" presId="urn:microsoft.com/office/officeart/2005/8/layout/hierarchy4"/>
    <dgm:cxn modelId="{121C2B21-02E2-EE47-AD2D-C8CC4F0E7551}" type="presParOf" srcId="{54025D10-5331-E94B-8F0F-AABCEC44865C}" destId="{E28AB42A-1074-5846-98E9-034D2132D48B}" srcOrd="1" destOrd="0" presId="urn:microsoft.com/office/officeart/2005/8/layout/hierarchy4"/>
    <dgm:cxn modelId="{675E94F8-EEE6-5449-96C5-74047A249CF4}" type="presParOf" srcId="{65622607-1D3B-234B-BF0E-22B61FBA4A97}" destId="{DE83B569-DAEE-E44F-B22F-D283558790EC}" srcOrd="1" destOrd="0" presId="urn:microsoft.com/office/officeart/2005/8/layout/hierarchy4"/>
    <dgm:cxn modelId="{C400AAEF-F60C-514C-AB3B-7A17D28CAB03}" type="presParOf" srcId="{65622607-1D3B-234B-BF0E-22B61FBA4A97}" destId="{EE8CC5D9-CD52-E645-9BB1-235AD352752F}" srcOrd="2" destOrd="0" presId="urn:microsoft.com/office/officeart/2005/8/layout/hierarchy4"/>
    <dgm:cxn modelId="{AE4C057D-2F38-DD40-BE13-1B9048E3D39A}" type="presParOf" srcId="{EE8CC5D9-CD52-E645-9BB1-235AD352752F}" destId="{A215F8B1-B069-7E4C-ADA3-202AD7A0272E}" srcOrd="0" destOrd="0" presId="urn:microsoft.com/office/officeart/2005/8/layout/hierarchy4"/>
    <dgm:cxn modelId="{3DBB48EE-1736-014C-98A5-8E9CFEBD6C95}" type="presParOf" srcId="{EE8CC5D9-CD52-E645-9BB1-235AD352752F}" destId="{BA4A1BD6-E978-6D41-8752-72E6F079B685}" srcOrd="1" destOrd="0" presId="urn:microsoft.com/office/officeart/2005/8/layout/hierarchy4"/>
    <dgm:cxn modelId="{3A7F59DC-ECB2-CC43-8C0E-8231157852AA}" type="presParOf" srcId="{EE8CC5D9-CD52-E645-9BB1-235AD352752F}" destId="{EB5BE753-238A-B343-9A1E-DEC989083153}" srcOrd="2" destOrd="0" presId="urn:microsoft.com/office/officeart/2005/8/layout/hierarchy4"/>
    <dgm:cxn modelId="{445B9C30-E59A-5C47-AD30-791BBF328CF9}" type="presParOf" srcId="{EB5BE753-238A-B343-9A1E-DEC989083153}" destId="{7D57D700-C5DD-DF44-9431-D5AF2834EF78}" srcOrd="0" destOrd="0" presId="urn:microsoft.com/office/officeart/2005/8/layout/hierarchy4"/>
    <dgm:cxn modelId="{8DD1CB3D-DDA3-0E46-A08C-9EA8F368496A}" type="presParOf" srcId="{7D57D700-C5DD-DF44-9431-D5AF2834EF78}" destId="{75FEE17A-97DE-6F40-9FBE-F4BB786061BE}" srcOrd="0" destOrd="0" presId="urn:microsoft.com/office/officeart/2005/8/layout/hierarchy4"/>
    <dgm:cxn modelId="{921CA89E-81DC-414F-AC4E-2F82074923D6}" type="presParOf" srcId="{7D57D700-C5DD-DF44-9431-D5AF2834EF78}" destId="{4C99D244-055D-2E49-BA85-431B14641BAA}" srcOrd="1" destOrd="0" presId="urn:microsoft.com/office/officeart/2005/8/layout/hierarchy4"/>
    <dgm:cxn modelId="{3BBBC93F-1E06-7C4E-95C9-021DAE85FE23}" type="presParOf" srcId="{EB5BE753-238A-B343-9A1E-DEC989083153}" destId="{2D4994EA-4C79-D44B-B74D-6F6C79D5D3A7}" srcOrd="1" destOrd="0" presId="urn:microsoft.com/office/officeart/2005/8/layout/hierarchy4"/>
    <dgm:cxn modelId="{59BDDAE4-A464-5B48-8F4D-406E141767E2}" type="presParOf" srcId="{EB5BE753-238A-B343-9A1E-DEC989083153}" destId="{D2AC13DE-C79A-6740-8C5C-1C969581257C}" srcOrd="2" destOrd="0" presId="urn:microsoft.com/office/officeart/2005/8/layout/hierarchy4"/>
    <dgm:cxn modelId="{1A28449C-E093-8649-B892-B69E9B0BF4A2}" type="presParOf" srcId="{D2AC13DE-C79A-6740-8C5C-1C969581257C}" destId="{2718C050-102B-0C46-9F51-F4F66C0F79BB}" srcOrd="0" destOrd="0" presId="urn:microsoft.com/office/officeart/2005/8/layout/hierarchy4"/>
    <dgm:cxn modelId="{B9ECB093-0F07-1E4B-AD7D-F955E1495A88}" type="presParOf" srcId="{D2AC13DE-C79A-6740-8C5C-1C969581257C}" destId="{1C21415C-203B-C74F-BF74-A40229723EFD}" srcOrd="1" destOrd="0" presId="urn:microsoft.com/office/officeart/2005/8/layout/hierarchy4"/>
    <dgm:cxn modelId="{187D3A1B-BC94-8848-B220-47414413BCC8}" type="presParOf" srcId="{D2AC13DE-C79A-6740-8C5C-1C969581257C}" destId="{6C12D09D-FD46-6045-878C-3C8BF1A6BB79}" srcOrd="2" destOrd="0" presId="urn:microsoft.com/office/officeart/2005/8/layout/hierarchy4"/>
    <dgm:cxn modelId="{4FDB82E6-2B3E-304F-AB63-DFD0F933EC16}" type="presParOf" srcId="{6C12D09D-FD46-6045-878C-3C8BF1A6BB79}" destId="{AAF4090A-031C-FA47-A586-AE7822AD9159}" srcOrd="0" destOrd="0" presId="urn:microsoft.com/office/officeart/2005/8/layout/hierarchy4"/>
    <dgm:cxn modelId="{80B5CCC6-30F5-5A4D-BE91-7AFE723693FA}" type="presParOf" srcId="{AAF4090A-031C-FA47-A586-AE7822AD9159}" destId="{2C8B6486-E5D6-174D-A5B5-D1A2BBC3BDC7}" srcOrd="0" destOrd="0" presId="urn:microsoft.com/office/officeart/2005/8/layout/hierarchy4"/>
    <dgm:cxn modelId="{7F11011B-04B2-984F-9797-406D8D944457}" type="presParOf" srcId="{AAF4090A-031C-FA47-A586-AE7822AD9159}" destId="{7549F778-D2C4-CD41-8275-9DD3D179ECD4}" srcOrd="1" destOrd="0" presId="urn:microsoft.com/office/officeart/2005/8/layout/hierarchy4"/>
    <dgm:cxn modelId="{4A41916A-34DB-464D-BD68-61CA1D10151D}" type="presParOf" srcId="{6C12D09D-FD46-6045-878C-3C8BF1A6BB79}" destId="{B15BCB97-D8A6-A046-A79B-98A963115908}" srcOrd="1" destOrd="0" presId="urn:microsoft.com/office/officeart/2005/8/layout/hierarchy4"/>
    <dgm:cxn modelId="{305C7476-895D-1C4A-A05B-206397055D04}" type="presParOf" srcId="{6C12D09D-FD46-6045-878C-3C8BF1A6BB79}" destId="{5924AFEC-D9EC-8247-8FBC-214C7246E3C7}" srcOrd="2" destOrd="0" presId="urn:microsoft.com/office/officeart/2005/8/layout/hierarchy4"/>
    <dgm:cxn modelId="{96BE82BC-5993-F14A-9877-EA01FA859C6D}" type="presParOf" srcId="{5924AFEC-D9EC-8247-8FBC-214C7246E3C7}" destId="{986A7617-FBD4-1140-83C3-675B25FCCE28}" srcOrd="0" destOrd="0" presId="urn:microsoft.com/office/officeart/2005/8/layout/hierarchy4"/>
    <dgm:cxn modelId="{C7FD7DAA-CB86-AB45-86ED-28818844A014}" type="presParOf" srcId="{5924AFEC-D9EC-8247-8FBC-214C7246E3C7}" destId="{F439D459-9395-624D-9863-D29570D1B891}" srcOrd="1" destOrd="0" presId="urn:microsoft.com/office/officeart/2005/8/layout/hierarchy4"/>
    <dgm:cxn modelId="{053D26D8-25D6-3348-B81D-205251A70B4E}" type="presParOf" srcId="{65622607-1D3B-234B-BF0E-22B61FBA4A97}" destId="{77682DAD-4E30-6E4E-BA21-80BF77835F7A}" srcOrd="3" destOrd="0" presId="urn:microsoft.com/office/officeart/2005/8/layout/hierarchy4"/>
    <dgm:cxn modelId="{D1068152-5408-924B-A5B8-C75C2EBD8F5E}" type="presParOf" srcId="{65622607-1D3B-234B-BF0E-22B61FBA4A97}" destId="{6F81142C-097B-A44B-99B1-5B1A86E8136E}" srcOrd="4" destOrd="0" presId="urn:microsoft.com/office/officeart/2005/8/layout/hierarchy4"/>
    <dgm:cxn modelId="{71E8DB77-9476-D747-89B5-D3388DB958BD}" type="presParOf" srcId="{6F81142C-097B-A44B-99B1-5B1A86E8136E}" destId="{6CA80625-A46B-8745-97C6-4E95FED9AF57}" srcOrd="0" destOrd="0" presId="urn:microsoft.com/office/officeart/2005/8/layout/hierarchy4"/>
    <dgm:cxn modelId="{489FFA5C-ECFB-E14E-B3A5-0DDA0C594373}" type="presParOf" srcId="{6F81142C-097B-A44B-99B1-5B1A86E8136E}" destId="{8E63E3C3-92D0-AE49-9B11-986F693D2598}" srcOrd="1" destOrd="0" presId="urn:microsoft.com/office/officeart/2005/8/layout/hierarchy4"/>
    <dgm:cxn modelId="{4386969C-11FD-E840-A157-8C34480CF700}" type="presParOf" srcId="{6F81142C-097B-A44B-99B1-5B1A86E8136E}" destId="{60B9F377-8E46-EC46-B70B-74C27E37A1BE}" srcOrd="2" destOrd="0" presId="urn:microsoft.com/office/officeart/2005/8/layout/hierarchy4"/>
    <dgm:cxn modelId="{AFF22F76-52AE-E44C-B73F-751F6D3EACA2}" type="presParOf" srcId="{60B9F377-8E46-EC46-B70B-74C27E37A1BE}" destId="{C770358D-4E4F-F54A-A851-4FFF410A92FE}" srcOrd="0" destOrd="0" presId="urn:microsoft.com/office/officeart/2005/8/layout/hierarchy4"/>
    <dgm:cxn modelId="{F0900F5C-2A70-4442-AD0D-2618A289AF94}" type="presParOf" srcId="{C770358D-4E4F-F54A-A851-4FFF410A92FE}" destId="{DDA1D9D1-B2A4-C247-B0C6-50157BB114E4}" srcOrd="0" destOrd="0" presId="urn:microsoft.com/office/officeart/2005/8/layout/hierarchy4"/>
    <dgm:cxn modelId="{50B5EB66-1FCD-9B4C-B71C-E8D6940A6122}" type="presParOf" srcId="{C770358D-4E4F-F54A-A851-4FFF410A92FE}" destId="{BDB6D0A8-76B2-3949-A3E8-D9C8A1E47CD4}" srcOrd="1" destOrd="0" presId="urn:microsoft.com/office/officeart/2005/8/layout/hierarchy4"/>
    <dgm:cxn modelId="{226DFB70-4266-974D-8F11-50518B60252F}" type="presParOf" srcId="{C770358D-4E4F-F54A-A851-4FFF410A92FE}" destId="{410FB085-8539-EB43-80AE-92FA768B1CEA}" srcOrd="2" destOrd="0" presId="urn:microsoft.com/office/officeart/2005/8/layout/hierarchy4"/>
    <dgm:cxn modelId="{B7B8822E-7049-0B4C-8420-8C95D755DA62}" type="presParOf" srcId="{410FB085-8539-EB43-80AE-92FA768B1CEA}" destId="{6E189C9E-624A-9C4D-8323-CC0D62FEDECC}" srcOrd="0" destOrd="0" presId="urn:microsoft.com/office/officeart/2005/8/layout/hierarchy4"/>
    <dgm:cxn modelId="{1768D1C0-2A11-C443-A460-3DCFBFFAC207}" type="presParOf" srcId="{6E189C9E-624A-9C4D-8323-CC0D62FEDECC}" destId="{A4D4FFCF-8906-EA4C-B6A0-99C58C3593D0}" srcOrd="0" destOrd="0" presId="urn:microsoft.com/office/officeart/2005/8/layout/hierarchy4"/>
    <dgm:cxn modelId="{379C4CE5-AC91-5C40-89C9-3B4870E90345}" type="presParOf" srcId="{6E189C9E-624A-9C4D-8323-CC0D62FEDECC}" destId="{3EB05A9F-A0C0-2F47-8D15-C504CAEF85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F6C8A0-A09E-904A-A7FD-D89149BF4D05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E6790E-D33C-9E4D-9012-1FCC44B5EB19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3DB7FF"/>
        </a:solidFill>
      </dgm:spPr>
      <dgm:t>
        <a:bodyPr/>
        <a:lstStyle/>
        <a:p>
          <a:pPr algn="l"/>
          <a:r>
            <a:rPr lang="en-GB" b="1" dirty="0" smtClean="0"/>
            <a:t>ESS BI</a:t>
          </a:r>
          <a:r>
            <a:rPr lang="en-GB" dirty="0" smtClean="0"/>
            <a:t>: project lead, planning, measurement and characterisation, X-ray, neutron, photo-luminescence, vacuum, thermal </a:t>
          </a:r>
          <a:endParaRPr lang="en-GB" dirty="0"/>
        </a:p>
      </dgm:t>
    </dgm:pt>
    <dgm:pt modelId="{67B6138C-8ACB-BA47-AD8F-C6D41DE5BD5F}" type="parTrans" cxnId="{16B3EC8E-B926-1040-8846-C332B9C5A1C0}">
      <dgm:prSet/>
      <dgm:spPr/>
      <dgm:t>
        <a:bodyPr/>
        <a:lstStyle/>
        <a:p>
          <a:endParaRPr lang="en-GB"/>
        </a:p>
      </dgm:t>
    </dgm:pt>
    <dgm:pt modelId="{40767D6D-4FF7-284E-8842-8C0ABE748E2B}" type="sibTrans" cxnId="{16B3EC8E-B926-1040-8846-C332B9C5A1C0}">
      <dgm:prSet/>
      <dgm:spPr/>
      <dgm:t>
        <a:bodyPr/>
        <a:lstStyle/>
        <a:p>
          <a:endParaRPr lang="en-GB"/>
        </a:p>
      </dgm:t>
    </dgm:pt>
    <dgm:pt modelId="{16634C3B-F623-CB4C-B527-8134F793D31B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3DB7FF"/>
        </a:solidFill>
      </dgm:spPr>
      <dgm:t>
        <a:bodyPr/>
        <a:lstStyle/>
        <a:p>
          <a:pPr algn="l"/>
          <a:r>
            <a:rPr lang="en-GB" sz="1200" b="1" dirty="0" smtClean="0"/>
            <a:t>ESS </a:t>
          </a:r>
          <a:r>
            <a:rPr lang="en-GB" sz="1200" b="1" dirty="0" smtClean="0"/>
            <a:t>Target Division and NSS: Material </a:t>
          </a:r>
          <a:r>
            <a:rPr lang="en-GB" sz="1200" b="1" dirty="0" smtClean="0"/>
            <a:t>scientists</a:t>
          </a:r>
          <a:r>
            <a:rPr lang="en-GB" sz="1200" dirty="0" smtClean="0"/>
            <a:t>: advise, environment and material lifetime calculations, R&amp;D luminescent materials</a:t>
          </a:r>
          <a:endParaRPr lang="en-GB" sz="1200" dirty="0"/>
        </a:p>
      </dgm:t>
    </dgm:pt>
    <dgm:pt modelId="{A7CDBD68-C2A5-3E42-8EE3-486CB65362AC}" type="parTrans" cxnId="{70C895C1-B1D3-0146-8C36-55CEAAC03F58}">
      <dgm:prSet/>
      <dgm:spPr/>
      <dgm:t>
        <a:bodyPr/>
        <a:lstStyle/>
        <a:p>
          <a:endParaRPr lang="en-GB"/>
        </a:p>
      </dgm:t>
    </dgm:pt>
    <dgm:pt modelId="{6D18EB7D-9F0D-FC48-B11A-B4E862E11EB8}" type="sibTrans" cxnId="{70C895C1-B1D3-0146-8C36-55CEAAC03F58}">
      <dgm:prSet/>
      <dgm:spPr/>
      <dgm:t>
        <a:bodyPr/>
        <a:lstStyle/>
        <a:p>
          <a:endParaRPr lang="en-GB"/>
        </a:p>
      </dgm:t>
    </dgm:pt>
    <dgm:pt modelId="{2A9A57BC-109B-1340-A963-A4B55819A016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GB" sz="1200" b="1" dirty="0" smtClean="0"/>
            <a:t>Oslo University</a:t>
          </a:r>
          <a:r>
            <a:rPr lang="en-GB" sz="1200" dirty="0" smtClean="0"/>
            <a:t>: support with measurements and characterisation, XRD, low energy proton beam, photo-luminescence, thermal </a:t>
          </a:r>
          <a:endParaRPr lang="en-GB" sz="1200" dirty="0"/>
        </a:p>
      </dgm:t>
    </dgm:pt>
    <dgm:pt modelId="{30218A1A-38D2-0A44-B23C-A92B76EB7B26}" type="parTrans" cxnId="{BCD8852A-AB65-3C41-A44B-CA6BD646E990}">
      <dgm:prSet/>
      <dgm:spPr/>
      <dgm:t>
        <a:bodyPr/>
        <a:lstStyle/>
        <a:p>
          <a:endParaRPr lang="en-GB"/>
        </a:p>
      </dgm:t>
    </dgm:pt>
    <dgm:pt modelId="{5150A0E5-AD46-8547-8115-79FF51080474}" type="sibTrans" cxnId="{BCD8852A-AB65-3C41-A44B-CA6BD646E990}">
      <dgm:prSet/>
      <dgm:spPr/>
      <dgm:t>
        <a:bodyPr/>
        <a:lstStyle/>
        <a:p>
          <a:endParaRPr lang="en-GB"/>
        </a:p>
      </dgm:t>
    </dgm:pt>
    <dgm:pt modelId="{A2C8A17B-5B9F-B541-924C-0C927D9058E2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pPr algn="l"/>
          <a:r>
            <a:rPr lang="en-GB" sz="1200" b="1" dirty="0" smtClean="0"/>
            <a:t>HV</a:t>
          </a:r>
          <a:r>
            <a:rPr lang="en-GB" sz="1200" dirty="0" smtClean="0"/>
            <a:t>: </a:t>
          </a:r>
          <a:r>
            <a:rPr lang="en-GB" sz="1200" dirty="0" smtClean="0"/>
            <a:t>Develop coating process, prepare </a:t>
          </a:r>
          <a:r>
            <a:rPr lang="en-GB" sz="1200" dirty="0" smtClean="0"/>
            <a:t>samples for research, establish industrialisation of the coating</a:t>
          </a:r>
          <a:endParaRPr lang="en-GB" sz="1200" dirty="0"/>
        </a:p>
      </dgm:t>
    </dgm:pt>
    <dgm:pt modelId="{3C0CC658-C7CB-7147-B90C-99956EF2AB62}" type="parTrans" cxnId="{2EB09F6C-901B-9B4A-9D7B-2E9D474BA5A8}">
      <dgm:prSet/>
      <dgm:spPr/>
      <dgm:t>
        <a:bodyPr/>
        <a:lstStyle/>
        <a:p>
          <a:endParaRPr lang="en-GB"/>
        </a:p>
      </dgm:t>
    </dgm:pt>
    <dgm:pt modelId="{FD145BF9-CAA8-2241-9927-8E3FF7AFBAD6}" type="sibTrans" cxnId="{2EB09F6C-901B-9B4A-9D7B-2E9D474BA5A8}">
      <dgm:prSet/>
      <dgm:spPr/>
      <dgm:t>
        <a:bodyPr/>
        <a:lstStyle/>
        <a:p>
          <a:endParaRPr lang="en-GB"/>
        </a:p>
      </dgm:t>
    </dgm:pt>
    <dgm:pt modelId="{B9D9CDC6-0E93-C046-B305-C8B362584929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GB" sz="1200" b="1" dirty="0" smtClean="0"/>
            <a:t>BNL</a:t>
          </a:r>
          <a:r>
            <a:rPr lang="en-GB" sz="1200" dirty="0" smtClean="0"/>
            <a:t>: BLIP, high </a:t>
          </a:r>
          <a:r>
            <a:rPr lang="en-GB" sz="1200" dirty="0" smtClean="0"/>
            <a:t>energy proton Irradiation </a:t>
          </a:r>
          <a:r>
            <a:rPr lang="en-GB" sz="1200" dirty="0" smtClean="0"/>
            <a:t>test (under RADIATE collaboration)</a:t>
          </a:r>
          <a:endParaRPr lang="en-GB" sz="1200" dirty="0"/>
        </a:p>
      </dgm:t>
    </dgm:pt>
    <dgm:pt modelId="{DCB15C10-49DA-DB44-A018-6A96EC96636F}" type="parTrans" cxnId="{7B2B4712-EED9-9A4C-9172-FCB358F59E9D}">
      <dgm:prSet/>
      <dgm:spPr/>
      <dgm:t>
        <a:bodyPr/>
        <a:lstStyle/>
        <a:p>
          <a:endParaRPr lang="en-GB"/>
        </a:p>
      </dgm:t>
    </dgm:pt>
    <dgm:pt modelId="{69006BBE-3953-D547-9B3F-F9210556CB89}" type="sibTrans" cxnId="{7B2B4712-EED9-9A4C-9172-FCB358F59E9D}">
      <dgm:prSet/>
      <dgm:spPr/>
      <dgm:t>
        <a:bodyPr/>
        <a:lstStyle/>
        <a:p>
          <a:endParaRPr lang="en-GB"/>
        </a:p>
      </dgm:t>
    </dgm:pt>
    <dgm:pt modelId="{3CCACAEC-35F8-9B4F-8798-67B7CBBBAAA8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GB" sz="1200" b="1" dirty="0" smtClean="0"/>
            <a:t>GSI</a:t>
          </a:r>
          <a:r>
            <a:rPr lang="en-GB" sz="1200" dirty="0" smtClean="0"/>
            <a:t>: heavy ion facility, collaboration with BI physicists, share expertise on luminescence materials</a:t>
          </a:r>
          <a:endParaRPr lang="en-GB" sz="1200" dirty="0"/>
        </a:p>
      </dgm:t>
    </dgm:pt>
    <dgm:pt modelId="{16FD8DFD-1903-CE42-8D60-E6FFEAEA8A94}" type="parTrans" cxnId="{DFB0C0F4-F44C-7D43-8F94-02E619AD39E2}">
      <dgm:prSet/>
      <dgm:spPr/>
      <dgm:t>
        <a:bodyPr/>
        <a:lstStyle/>
        <a:p>
          <a:endParaRPr lang="en-GB"/>
        </a:p>
      </dgm:t>
    </dgm:pt>
    <dgm:pt modelId="{34A59279-E2B6-F449-9003-86D8ABA4FA20}" type="sibTrans" cxnId="{DFB0C0F4-F44C-7D43-8F94-02E619AD39E2}">
      <dgm:prSet/>
      <dgm:spPr/>
      <dgm:t>
        <a:bodyPr/>
        <a:lstStyle/>
        <a:p>
          <a:endParaRPr lang="en-GB"/>
        </a:p>
      </dgm:t>
    </dgm:pt>
    <dgm:pt modelId="{C0462F37-7EC7-3B4D-ACFB-F35AB18AEE25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GB" sz="1200" b="1" dirty="0" smtClean="0"/>
            <a:t>SNS</a:t>
          </a:r>
          <a:r>
            <a:rPr lang="en-GB" sz="1200" dirty="0" smtClean="0"/>
            <a:t>: studies on a high power target, share expertise, common interest of finding a new luminescent material</a:t>
          </a:r>
        </a:p>
        <a:p>
          <a:pPr algn="l"/>
          <a:r>
            <a:rPr lang="en-GB" sz="1200" b="1" dirty="0" smtClean="0"/>
            <a:t>Stony Brook University</a:t>
          </a:r>
          <a:r>
            <a:rPr lang="en-GB" sz="1200" dirty="0" smtClean="0"/>
            <a:t>: coat SNS target, research and collaboration on SNS coating and new coating materials</a:t>
          </a:r>
        </a:p>
      </dgm:t>
    </dgm:pt>
    <dgm:pt modelId="{25ED9EB0-1E12-0046-8EEB-85FFC4A0F0E8}" type="parTrans" cxnId="{B6B66A20-DE2F-1440-B9E4-D44C460D94D5}">
      <dgm:prSet/>
      <dgm:spPr/>
      <dgm:t>
        <a:bodyPr/>
        <a:lstStyle/>
        <a:p>
          <a:endParaRPr lang="en-GB"/>
        </a:p>
      </dgm:t>
    </dgm:pt>
    <dgm:pt modelId="{C11916AF-0CCD-304E-9402-B888B18F63E6}" type="sibTrans" cxnId="{B6B66A20-DE2F-1440-B9E4-D44C460D94D5}">
      <dgm:prSet/>
      <dgm:spPr/>
      <dgm:t>
        <a:bodyPr/>
        <a:lstStyle/>
        <a:p>
          <a:endParaRPr lang="en-GB"/>
        </a:p>
      </dgm:t>
    </dgm:pt>
    <dgm:pt modelId="{A5C29B4A-2735-2A4B-B9E4-5F87DD674B5C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GB" sz="1200" b="1" dirty="0" smtClean="0"/>
            <a:t>Los Alamos National Lab</a:t>
          </a:r>
          <a:r>
            <a:rPr lang="en-GB" sz="1200" dirty="0" smtClean="0"/>
            <a:t>: Post Irradiation Examination: XRD, High energy Proton beam</a:t>
          </a:r>
          <a:endParaRPr lang="en-GB" sz="1200" dirty="0"/>
        </a:p>
      </dgm:t>
    </dgm:pt>
    <dgm:pt modelId="{C810F72C-7741-3B4E-A9F2-DC633F528302}" type="parTrans" cxnId="{DBE662C7-0301-F546-BE97-DF4884C38C90}">
      <dgm:prSet/>
      <dgm:spPr/>
      <dgm:t>
        <a:bodyPr/>
        <a:lstStyle/>
        <a:p>
          <a:endParaRPr lang="en-GB"/>
        </a:p>
      </dgm:t>
    </dgm:pt>
    <dgm:pt modelId="{894547D3-AA25-E642-9251-7062638E978C}" type="sibTrans" cxnId="{DBE662C7-0301-F546-BE97-DF4884C38C90}">
      <dgm:prSet/>
      <dgm:spPr/>
      <dgm:t>
        <a:bodyPr/>
        <a:lstStyle/>
        <a:p>
          <a:endParaRPr lang="en-GB"/>
        </a:p>
      </dgm:t>
    </dgm:pt>
    <dgm:pt modelId="{80482B3B-19E0-C740-8830-DE82DC7A099A}" type="pres">
      <dgm:prSet presAssocID="{E6F6C8A0-A09E-904A-A7FD-D89149BF4D0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41B61654-85C6-3549-B545-B083DE51DC48}" type="pres">
      <dgm:prSet presAssocID="{86E6790E-D33C-9E4D-9012-1FCC44B5EB19}" presName="singleCycle" presStyleCnt="0"/>
      <dgm:spPr/>
    </dgm:pt>
    <dgm:pt modelId="{AC0E9C12-F5E7-9341-8387-0F81267FEBB1}" type="pres">
      <dgm:prSet presAssocID="{86E6790E-D33C-9E4D-9012-1FCC44B5EB19}" presName="singleCenter" presStyleLbl="node1" presStyleIdx="0" presStyleCnt="8" custScaleX="122038" custScaleY="83022" custLinFactNeighborX="6854" custLinFactNeighborY="-8693">
        <dgm:presLayoutVars>
          <dgm:chMax val="7"/>
          <dgm:chPref val="7"/>
        </dgm:presLayoutVars>
      </dgm:prSet>
      <dgm:spPr/>
      <dgm:t>
        <a:bodyPr/>
        <a:lstStyle/>
        <a:p>
          <a:endParaRPr lang="en-GB"/>
        </a:p>
      </dgm:t>
    </dgm:pt>
    <dgm:pt modelId="{A8F9BC28-3D40-C64B-9496-F2415EF05DA9}" type="pres">
      <dgm:prSet presAssocID="{A7CDBD68-C2A5-3E42-8EE3-486CB65362AC}" presName="Name56" presStyleLbl="parChTrans1D2" presStyleIdx="0" presStyleCnt="7"/>
      <dgm:spPr/>
      <dgm:t>
        <a:bodyPr/>
        <a:lstStyle/>
        <a:p>
          <a:endParaRPr lang="en-GB"/>
        </a:p>
      </dgm:t>
    </dgm:pt>
    <dgm:pt modelId="{FA889803-3D05-7841-8EF4-2E280673B8B0}" type="pres">
      <dgm:prSet presAssocID="{16634C3B-F623-CB4C-B527-8134F793D31B}" presName="text0" presStyleLbl="node1" presStyleIdx="1" presStyleCnt="8" custScaleX="206460" custScaleY="94198" custRadScaleRad="87770" custRadScaleInc="3372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235B33-77BE-034A-9ED5-F0220BEC351F}" type="pres">
      <dgm:prSet presAssocID="{30218A1A-38D2-0A44-B23C-A92B76EB7B26}" presName="Name56" presStyleLbl="parChTrans1D2" presStyleIdx="1" presStyleCnt="7"/>
      <dgm:spPr/>
      <dgm:t>
        <a:bodyPr/>
        <a:lstStyle/>
        <a:p>
          <a:endParaRPr lang="en-GB"/>
        </a:p>
      </dgm:t>
    </dgm:pt>
    <dgm:pt modelId="{5DCADD7C-33B5-F54A-B760-69E847D9B1C0}" type="pres">
      <dgm:prSet presAssocID="{2A9A57BC-109B-1340-A963-A4B55819A016}" presName="text0" presStyleLbl="node1" presStyleIdx="2" presStyleCnt="8" custScaleX="156687" custScaleY="115552" custRadScaleRad="155164" custRadScaleInc="3404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7F242D-389B-894E-8158-6588AA0D458C}" type="pres">
      <dgm:prSet presAssocID="{3C0CC658-C7CB-7147-B90C-99956EF2AB62}" presName="Name56" presStyleLbl="parChTrans1D2" presStyleIdx="2" presStyleCnt="7"/>
      <dgm:spPr/>
      <dgm:t>
        <a:bodyPr/>
        <a:lstStyle/>
        <a:p>
          <a:endParaRPr lang="en-GB"/>
        </a:p>
      </dgm:t>
    </dgm:pt>
    <dgm:pt modelId="{04F5EE0D-E888-1E43-81E5-7803FE00F9CA}" type="pres">
      <dgm:prSet presAssocID="{A2C8A17B-5B9F-B541-924C-0C927D9058E2}" presName="text0" presStyleLbl="node1" presStyleIdx="3" presStyleCnt="8" custScaleX="158414" custScaleY="135462" custRadScaleRad="130204" custRadScaleInc="-5249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66FB49-29E7-D647-A066-8D54291AD94B}" type="pres">
      <dgm:prSet presAssocID="{16FD8DFD-1903-CE42-8D60-E6FFEAEA8A94}" presName="Name56" presStyleLbl="parChTrans1D2" presStyleIdx="3" presStyleCnt="7"/>
      <dgm:spPr/>
      <dgm:t>
        <a:bodyPr/>
        <a:lstStyle/>
        <a:p>
          <a:endParaRPr lang="en-GB"/>
        </a:p>
      </dgm:t>
    </dgm:pt>
    <dgm:pt modelId="{F8CD2E89-5547-8445-97D6-231E02DB99C9}" type="pres">
      <dgm:prSet presAssocID="{3CCACAEC-35F8-9B4F-8798-67B7CBBBAAA8}" presName="text0" presStyleLbl="node1" presStyleIdx="4" presStyleCnt="8" custScaleX="207068" custRadScaleRad="117979" custRadScaleInc="-10007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93776A-E534-2040-B6F9-E4AD780E7F6B}" type="pres">
      <dgm:prSet presAssocID="{25ED9EB0-1E12-0046-8EEB-85FFC4A0F0E8}" presName="Name56" presStyleLbl="parChTrans1D2" presStyleIdx="4" presStyleCnt="7"/>
      <dgm:spPr/>
      <dgm:t>
        <a:bodyPr/>
        <a:lstStyle/>
        <a:p>
          <a:endParaRPr lang="en-GB"/>
        </a:p>
      </dgm:t>
    </dgm:pt>
    <dgm:pt modelId="{E084AFC4-AEF2-8C4E-BC78-16B7C820EC9B}" type="pres">
      <dgm:prSet presAssocID="{C0462F37-7EC7-3B4D-ACFB-F35AB18AEE25}" presName="text0" presStyleLbl="node1" presStyleIdx="5" presStyleCnt="8" custScaleX="228382" custScaleY="127826" custRadScaleRad="79055" custRadScaleInc="-192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78D0B9-3CDF-F948-812A-930BF253296A}" type="pres">
      <dgm:prSet presAssocID="{C810F72C-7741-3B4E-A9F2-DC633F528302}" presName="Name56" presStyleLbl="parChTrans1D2" presStyleIdx="5" presStyleCnt="7"/>
      <dgm:spPr/>
      <dgm:t>
        <a:bodyPr/>
        <a:lstStyle/>
        <a:p>
          <a:endParaRPr lang="en-GB"/>
        </a:p>
      </dgm:t>
    </dgm:pt>
    <dgm:pt modelId="{BF6EA9A0-851B-624C-8057-6A032795D490}" type="pres">
      <dgm:prSet presAssocID="{A5C29B4A-2735-2A4B-B9E4-5F87DD674B5C}" presName="text0" presStyleLbl="node1" presStyleIdx="6" presStyleCnt="8" custScaleX="128772" custScaleY="112449" custRadScaleRad="123530" custRadScaleInc="18748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FCF4EE-5BAA-1B41-B48B-9C4BBBCE5587}" type="pres">
      <dgm:prSet presAssocID="{DCB15C10-49DA-DB44-A018-6A96EC96636F}" presName="Name56" presStyleLbl="parChTrans1D2" presStyleIdx="6" presStyleCnt="7"/>
      <dgm:spPr/>
      <dgm:t>
        <a:bodyPr/>
        <a:lstStyle/>
        <a:p>
          <a:endParaRPr lang="en-GB"/>
        </a:p>
      </dgm:t>
    </dgm:pt>
    <dgm:pt modelId="{0A864BF8-1B2B-EF44-9980-26D6E479254D}" type="pres">
      <dgm:prSet presAssocID="{B9D9CDC6-0E93-C046-B305-C8B362584929}" presName="text0" presStyleLbl="node1" presStyleIdx="7" presStyleCnt="8" custScaleX="169057" custScaleY="86881" custRadScaleRad="115091" custRadScaleInc="-14279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5DA4DDB-E40A-E941-9F64-A03CCAB7E92E}" type="presOf" srcId="{DCB15C10-49DA-DB44-A018-6A96EC96636F}" destId="{5EFCF4EE-5BAA-1B41-B48B-9C4BBBCE5587}" srcOrd="0" destOrd="0" presId="urn:microsoft.com/office/officeart/2008/layout/RadialCluster"/>
    <dgm:cxn modelId="{B6B66A20-DE2F-1440-B9E4-D44C460D94D5}" srcId="{86E6790E-D33C-9E4D-9012-1FCC44B5EB19}" destId="{C0462F37-7EC7-3B4D-ACFB-F35AB18AEE25}" srcOrd="4" destOrd="0" parTransId="{25ED9EB0-1E12-0046-8EEB-85FFC4A0F0E8}" sibTransId="{C11916AF-0CCD-304E-9402-B888B18F63E6}"/>
    <dgm:cxn modelId="{DEB54869-5985-3343-BC5D-AB6524F36927}" type="presOf" srcId="{A7CDBD68-C2A5-3E42-8EE3-486CB65362AC}" destId="{A8F9BC28-3D40-C64B-9496-F2415EF05DA9}" srcOrd="0" destOrd="0" presId="urn:microsoft.com/office/officeart/2008/layout/RadialCluster"/>
    <dgm:cxn modelId="{AA44A681-203E-EC42-97C9-B2C48EA6E7D1}" type="presOf" srcId="{25ED9EB0-1E12-0046-8EEB-85FFC4A0F0E8}" destId="{8493776A-E534-2040-B6F9-E4AD780E7F6B}" srcOrd="0" destOrd="0" presId="urn:microsoft.com/office/officeart/2008/layout/RadialCluster"/>
    <dgm:cxn modelId="{E7EB3D2A-F06B-414A-B199-22657817C056}" type="presOf" srcId="{86E6790E-D33C-9E4D-9012-1FCC44B5EB19}" destId="{AC0E9C12-F5E7-9341-8387-0F81267FEBB1}" srcOrd="0" destOrd="0" presId="urn:microsoft.com/office/officeart/2008/layout/RadialCluster"/>
    <dgm:cxn modelId="{DA4CEB2A-7A8F-2B4E-8CF0-26DBF52E64A0}" type="presOf" srcId="{E6F6C8A0-A09E-904A-A7FD-D89149BF4D05}" destId="{80482B3B-19E0-C740-8830-DE82DC7A099A}" srcOrd="0" destOrd="0" presId="urn:microsoft.com/office/officeart/2008/layout/RadialCluster"/>
    <dgm:cxn modelId="{E68820E4-FF5A-1F42-A497-6D87425A56A3}" type="presOf" srcId="{B9D9CDC6-0E93-C046-B305-C8B362584929}" destId="{0A864BF8-1B2B-EF44-9980-26D6E479254D}" srcOrd="0" destOrd="0" presId="urn:microsoft.com/office/officeart/2008/layout/RadialCluster"/>
    <dgm:cxn modelId="{DFB0C0F4-F44C-7D43-8F94-02E619AD39E2}" srcId="{86E6790E-D33C-9E4D-9012-1FCC44B5EB19}" destId="{3CCACAEC-35F8-9B4F-8798-67B7CBBBAAA8}" srcOrd="3" destOrd="0" parTransId="{16FD8DFD-1903-CE42-8D60-E6FFEAEA8A94}" sibTransId="{34A59279-E2B6-F449-9003-86D8ABA4FA20}"/>
    <dgm:cxn modelId="{0F13C284-9595-534A-90BB-F380F6F12096}" type="presOf" srcId="{3C0CC658-C7CB-7147-B90C-99956EF2AB62}" destId="{4A7F242D-389B-894E-8158-6588AA0D458C}" srcOrd="0" destOrd="0" presId="urn:microsoft.com/office/officeart/2008/layout/RadialCluster"/>
    <dgm:cxn modelId="{8D71AFF8-6A57-804C-91E0-2D0B83212261}" type="presOf" srcId="{16634C3B-F623-CB4C-B527-8134F793D31B}" destId="{FA889803-3D05-7841-8EF4-2E280673B8B0}" srcOrd="0" destOrd="0" presId="urn:microsoft.com/office/officeart/2008/layout/RadialCluster"/>
    <dgm:cxn modelId="{16B3EC8E-B926-1040-8846-C332B9C5A1C0}" srcId="{E6F6C8A0-A09E-904A-A7FD-D89149BF4D05}" destId="{86E6790E-D33C-9E4D-9012-1FCC44B5EB19}" srcOrd="0" destOrd="0" parTransId="{67B6138C-8ACB-BA47-AD8F-C6D41DE5BD5F}" sibTransId="{40767D6D-4FF7-284E-8842-8C0ABE748E2B}"/>
    <dgm:cxn modelId="{7B2B4712-EED9-9A4C-9172-FCB358F59E9D}" srcId="{86E6790E-D33C-9E4D-9012-1FCC44B5EB19}" destId="{B9D9CDC6-0E93-C046-B305-C8B362584929}" srcOrd="6" destOrd="0" parTransId="{DCB15C10-49DA-DB44-A018-6A96EC96636F}" sibTransId="{69006BBE-3953-D547-9B3F-F9210556CB89}"/>
    <dgm:cxn modelId="{C6BB4F96-51CE-AC48-9330-94ED1081ABD9}" type="presOf" srcId="{C810F72C-7741-3B4E-A9F2-DC633F528302}" destId="{2D78D0B9-3CDF-F948-812A-930BF253296A}" srcOrd="0" destOrd="0" presId="urn:microsoft.com/office/officeart/2008/layout/RadialCluster"/>
    <dgm:cxn modelId="{D37AFFBC-F2E6-6745-A2D9-6F50942163BE}" type="presOf" srcId="{16FD8DFD-1903-CE42-8D60-E6FFEAEA8A94}" destId="{D166FB49-29E7-D647-A066-8D54291AD94B}" srcOrd="0" destOrd="0" presId="urn:microsoft.com/office/officeart/2008/layout/RadialCluster"/>
    <dgm:cxn modelId="{AE0758CD-536E-F041-B6A7-922A7ED905EA}" type="presOf" srcId="{3CCACAEC-35F8-9B4F-8798-67B7CBBBAAA8}" destId="{F8CD2E89-5547-8445-97D6-231E02DB99C9}" srcOrd="0" destOrd="0" presId="urn:microsoft.com/office/officeart/2008/layout/RadialCluster"/>
    <dgm:cxn modelId="{1B8E554F-F2E9-EC4C-A00E-968C50D653B6}" type="presOf" srcId="{A2C8A17B-5B9F-B541-924C-0C927D9058E2}" destId="{04F5EE0D-E888-1E43-81E5-7803FE00F9CA}" srcOrd="0" destOrd="0" presId="urn:microsoft.com/office/officeart/2008/layout/RadialCluster"/>
    <dgm:cxn modelId="{F9D6B104-BD8F-1347-885F-3DAE7F60C504}" type="presOf" srcId="{A5C29B4A-2735-2A4B-B9E4-5F87DD674B5C}" destId="{BF6EA9A0-851B-624C-8057-6A032795D490}" srcOrd="0" destOrd="0" presId="urn:microsoft.com/office/officeart/2008/layout/RadialCluster"/>
    <dgm:cxn modelId="{DBE662C7-0301-F546-BE97-DF4884C38C90}" srcId="{86E6790E-D33C-9E4D-9012-1FCC44B5EB19}" destId="{A5C29B4A-2735-2A4B-B9E4-5F87DD674B5C}" srcOrd="5" destOrd="0" parTransId="{C810F72C-7741-3B4E-A9F2-DC633F528302}" sibTransId="{894547D3-AA25-E642-9251-7062638E978C}"/>
    <dgm:cxn modelId="{45CC0844-09AA-5045-9CBE-67816D5C6414}" type="presOf" srcId="{30218A1A-38D2-0A44-B23C-A92B76EB7B26}" destId="{B5235B33-77BE-034A-9ED5-F0220BEC351F}" srcOrd="0" destOrd="0" presId="urn:microsoft.com/office/officeart/2008/layout/RadialCluster"/>
    <dgm:cxn modelId="{2EB09F6C-901B-9B4A-9D7B-2E9D474BA5A8}" srcId="{86E6790E-D33C-9E4D-9012-1FCC44B5EB19}" destId="{A2C8A17B-5B9F-B541-924C-0C927D9058E2}" srcOrd="2" destOrd="0" parTransId="{3C0CC658-C7CB-7147-B90C-99956EF2AB62}" sibTransId="{FD145BF9-CAA8-2241-9927-8E3FF7AFBAD6}"/>
    <dgm:cxn modelId="{BCD8852A-AB65-3C41-A44B-CA6BD646E990}" srcId="{86E6790E-D33C-9E4D-9012-1FCC44B5EB19}" destId="{2A9A57BC-109B-1340-A963-A4B55819A016}" srcOrd="1" destOrd="0" parTransId="{30218A1A-38D2-0A44-B23C-A92B76EB7B26}" sibTransId="{5150A0E5-AD46-8547-8115-79FF51080474}"/>
    <dgm:cxn modelId="{70C895C1-B1D3-0146-8C36-55CEAAC03F58}" srcId="{86E6790E-D33C-9E4D-9012-1FCC44B5EB19}" destId="{16634C3B-F623-CB4C-B527-8134F793D31B}" srcOrd="0" destOrd="0" parTransId="{A7CDBD68-C2A5-3E42-8EE3-486CB65362AC}" sibTransId="{6D18EB7D-9F0D-FC48-B11A-B4E862E11EB8}"/>
    <dgm:cxn modelId="{9815A80B-89BF-DA4C-834E-263961A4C4D9}" type="presOf" srcId="{C0462F37-7EC7-3B4D-ACFB-F35AB18AEE25}" destId="{E084AFC4-AEF2-8C4E-BC78-16B7C820EC9B}" srcOrd="0" destOrd="0" presId="urn:microsoft.com/office/officeart/2008/layout/RadialCluster"/>
    <dgm:cxn modelId="{E377DA6A-3FE0-9B45-8A1B-0D8C85D1FBF5}" type="presOf" srcId="{2A9A57BC-109B-1340-A963-A4B55819A016}" destId="{5DCADD7C-33B5-F54A-B760-69E847D9B1C0}" srcOrd="0" destOrd="0" presId="urn:microsoft.com/office/officeart/2008/layout/RadialCluster"/>
    <dgm:cxn modelId="{CA9E5AF7-1FE1-C847-9FBF-3EE101C4A1E8}" type="presParOf" srcId="{80482B3B-19E0-C740-8830-DE82DC7A099A}" destId="{41B61654-85C6-3549-B545-B083DE51DC48}" srcOrd="0" destOrd="0" presId="urn:microsoft.com/office/officeart/2008/layout/RadialCluster"/>
    <dgm:cxn modelId="{09404148-24D2-8F47-8827-33716D6525C8}" type="presParOf" srcId="{41B61654-85C6-3549-B545-B083DE51DC48}" destId="{AC0E9C12-F5E7-9341-8387-0F81267FEBB1}" srcOrd="0" destOrd="0" presId="urn:microsoft.com/office/officeart/2008/layout/RadialCluster"/>
    <dgm:cxn modelId="{F6EB0A73-8502-2440-B1E8-9584C6E62E52}" type="presParOf" srcId="{41B61654-85C6-3549-B545-B083DE51DC48}" destId="{A8F9BC28-3D40-C64B-9496-F2415EF05DA9}" srcOrd="1" destOrd="0" presId="urn:microsoft.com/office/officeart/2008/layout/RadialCluster"/>
    <dgm:cxn modelId="{C419B688-30B9-384B-976C-DE6933585A22}" type="presParOf" srcId="{41B61654-85C6-3549-B545-B083DE51DC48}" destId="{FA889803-3D05-7841-8EF4-2E280673B8B0}" srcOrd="2" destOrd="0" presId="urn:microsoft.com/office/officeart/2008/layout/RadialCluster"/>
    <dgm:cxn modelId="{AEBB1ECA-461C-7746-A092-537C1868B3D1}" type="presParOf" srcId="{41B61654-85C6-3549-B545-B083DE51DC48}" destId="{B5235B33-77BE-034A-9ED5-F0220BEC351F}" srcOrd="3" destOrd="0" presId="urn:microsoft.com/office/officeart/2008/layout/RadialCluster"/>
    <dgm:cxn modelId="{09DA7E01-E4FB-1744-9802-C13DDC0590D5}" type="presParOf" srcId="{41B61654-85C6-3549-B545-B083DE51DC48}" destId="{5DCADD7C-33B5-F54A-B760-69E847D9B1C0}" srcOrd="4" destOrd="0" presId="urn:microsoft.com/office/officeart/2008/layout/RadialCluster"/>
    <dgm:cxn modelId="{F23D1A3D-635A-5E41-89C8-372AF796023E}" type="presParOf" srcId="{41B61654-85C6-3549-B545-B083DE51DC48}" destId="{4A7F242D-389B-894E-8158-6588AA0D458C}" srcOrd="5" destOrd="0" presId="urn:microsoft.com/office/officeart/2008/layout/RadialCluster"/>
    <dgm:cxn modelId="{B95999E0-7985-3746-AFFB-B36BEFF3DEC0}" type="presParOf" srcId="{41B61654-85C6-3549-B545-B083DE51DC48}" destId="{04F5EE0D-E888-1E43-81E5-7803FE00F9CA}" srcOrd="6" destOrd="0" presId="urn:microsoft.com/office/officeart/2008/layout/RadialCluster"/>
    <dgm:cxn modelId="{6A6ACA33-7367-EC44-BC7E-28C83398A60A}" type="presParOf" srcId="{41B61654-85C6-3549-B545-B083DE51DC48}" destId="{D166FB49-29E7-D647-A066-8D54291AD94B}" srcOrd="7" destOrd="0" presId="urn:microsoft.com/office/officeart/2008/layout/RadialCluster"/>
    <dgm:cxn modelId="{2670333B-766E-6044-87F7-4220F2AC4871}" type="presParOf" srcId="{41B61654-85C6-3549-B545-B083DE51DC48}" destId="{F8CD2E89-5547-8445-97D6-231E02DB99C9}" srcOrd="8" destOrd="0" presId="urn:microsoft.com/office/officeart/2008/layout/RadialCluster"/>
    <dgm:cxn modelId="{584C55A7-9CFC-3B44-B989-913891642BE8}" type="presParOf" srcId="{41B61654-85C6-3549-B545-B083DE51DC48}" destId="{8493776A-E534-2040-B6F9-E4AD780E7F6B}" srcOrd="9" destOrd="0" presId="urn:microsoft.com/office/officeart/2008/layout/RadialCluster"/>
    <dgm:cxn modelId="{349C907F-C310-B74F-937D-7A03EB05A06A}" type="presParOf" srcId="{41B61654-85C6-3549-B545-B083DE51DC48}" destId="{E084AFC4-AEF2-8C4E-BC78-16B7C820EC9B}" srcOrd="10" destOrd="0" presId="urn:microsoft.com/office/officeart/2008/layout/RadialCluster"/>
    <dgm:cxn modelId="{5EB14BE1-5798-7445-8D85-48269F5B2E71}" type="presParOf" srcId="{41B61654-85C6-3549-B545-B083DE51DC48}" destId="{2D78D0B9-3CDF-F948-812A-930BF253296A}" srcOrd="11" destOrd="0" presId="urn:microsoft.com/office/officeart/2008/layout/RadialCluster"/>
    <dgm:cxn modelId="{FCBB8AB5-A989-0C44-ABB2-85BAD74CF8A9}" type="presParOf" srcId="{41B61654-85C6-3549-B545-B083DE51DC48}" destId="{BF6EA9A0-851B-624C-8057-6A032795D490}" srcOrd="12" destOrd="0" presId="urn:microsoft.com/office/officeart/2008/layout/RadialCluster"/>
    <dgm:cxn modelId="{920F81BC-5BA5-4A47-929D-A77EE24C1E8D}" type="presParOf" srcId="{41B61654-85C6-3549-B545-B083DE51DC48}" destId="{5EFCF4EE-5BAA-1B41-B48B-9C4BBBCE5587}" srcOrd="13" destOrd="0" presId="urn:microsoft.com/office/officeart/2008/layout/RadialCluster"/>
    <dgm:cxn modelId="{25938505-89D0-AB45-A683-D945021D6652}" type="presParOf" srcId="{41B61654-85C6-3549-B545-B083DE51DC48}" destId="{0A864BF8-1B2B-EF44-9980-26D6E479254D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4482E-DD2B-F942-9972-906C33CDB000}">
      <dsp:nvSpPr>
        <dsp:cNvPr id="0" name=""/>
        <dsp:cNvSpPr/>
      </dsp:nvSpPr>
      <dsp:spPr>
        <a:xfrm>
          <a:off x="5554" y="249"/>
          <a:ext cx="2862823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Oslo University: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err="1" smtClean="0"/>
            <a:t>Håvard</a:t>
          </a:r>
          <a:r>
            <a:rPr lang="en-GB" sz="2300" kern="1200" dirty="0" smtClean="0"/>
            <a:t> </a:t>
          </a:r>
          <a:r>
            <a:rPr lang="en-GB" sz="2300" kern="1200" dirty="0" err="1" smtClean="0"/>
            <a:t>Gjersdal</a:t>
          </a:r>
          <a:r>
            <a:rPr lang="en-GB" sz="2300" kern="1200" dirty="0" smtClean="0"/>
            <a:t>, Ole </a:t>
          </a:r>
          <a:r>
            <a:rPr lang="en-GB" sz="2300" kern="1200" dirty="0" err="1" smtClean="0"/>
            <a:t>Rohne</a:t>
          </a:r>
          <a:r>
            <a:rPr lang="en-GB" sz="2300" kern="1200" dirty="0" smtClean="0"/>
            <a:t>, Martin </a:t>
          </a:r>
          <a:r>
            <a:rPr lang="en-GB" sz="2300" kern="1200" dirty="0" err="1" smtClean="0"/>
            <a:t>Jaekel</a:t>
          </a:r>
          <a:r>
            <a:rPr lang="en-GB" sz="2300" kern="1200" dirty="0" smtClean="0"/>
            <a:t>, </a:t>
          </a:r>
          <a:r>
            <a:rPr lang="en-GB" sz="2300" kern="1200" dirty="0" smtClean="0"/>
            <a:t>Erik </a:t>
          </a:r>
          <a:r>
            <a:rPr lang="en-GB" sz="2300" kern="1200" dirty="0" err="1" smtClean="0"/>
            <a:t>Adli</a:t>
          </a:r>
          <a:endParaRPr lang="en-GB" sz="2300" kern="1200" dirty="0"/>
        </a:p>
      </dsp:txBody>
      <dsp:txXfrm>
        <a:off x="55034" y="49729"/>
        <a:ext cx="2763863" cy="1590399"/>
      </dsp:txXfrm>
    </dsp:sp>
    <dsp:sp modelId="{C44DD122-221C-7049-A3D8-47996B9747E8}">
      <dsp:nvSpPr>
        <dsp:cNvPr id="0" name=""/>
        <dsp:cNvSpPr/>
      </dsp:nvSpPr>
      <dsp:spPr>
        <a:xfrm>
          <a:off x="5554" y="1849875"/>
          <a:ext cx="2862823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Imaging System</a:t>
          </a:r>
        </a:p>
      </dsp:txBody>
      <dsp:txXfrm>
        <a:off x="55034" y="1899355"/>
        <a:ext cx="2763863" cy="1590399"/>
      </dsp:txXfrm>
    </dsp:sp>
    <dsp:sp modelId="{09B6C682-BD4B-7F4A-BBE4-8835997CA78E}">
      <dsp:nvSpPr>
        <dsp:cNvPr id="0" name=""/>
        <dsp:cNvSpPr/>
      </dsp:nvSpPr>
      <dsp:spPr>
        <a:xfrm>
          <a:off x="5554" y="3699500"/>
          <a:ext cx="1401970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Design</a:t>
          </a:r>
        </a:p>
      </dsp:txBody>
      <dsp:txXfrm>
        <a:off x="46616" y="3740562"/>
        <a:ext cx="1319846" cy="1607235"/>
      </dsp:txXfrm>
    </dsp:sp>
    <dsp:sp modelId="{28C9F837-7F19-2C47-99B5-E5F93C34D914}">
      <dsp:nvSpPr>
        <dsp:cNvPr id="0" name=""/>
        <dsp:cNvSpPr/>
      </dsp:nvSpPr>
      <dsp:spPr>
        <a:xfrm>
          <a:off x="1466407" y="3699500"/>
          <a:ext cx="1401970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Production</a:t>
          </a:r>
        </a:p>
      </dsp:txBody>
      <dsp:txXfrm>
        <a:off x="1507469" y="3740562"/>
        <a:ext cx="1319846" cy="1607235"/>
      </dsp:txXfrm>
    </dsp:sp>
    <dsp:sp modelId="{A215F8B1-B069-7E4C-ADA3-202AD7A0272E}">
      <dsp:nvSpPr>
        <dsp:cNvPr id="0" name=""/>
        <dsp:cNvSpPr/>
      </dsp:nvSpPr>
      <dsp:spPr>
        <a:xfrm>
          <a:off x="3103908" y="249"/>
          <a:ext cx="4382559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ESS: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Cyrille Thomas, Thomas Shea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Monika </a:t>
          </a:r>
          <a:r>
            <a:rPr lang="en-GB" sz="23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Hartl</a:t>
          </a: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Yong </a:t>
          </a:r>
          <a:r>
            <a:rPr lang="en-GB" sz="23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Joong</a:t>
          </a: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Lee</a:t>
          </a:r>
        </a:p>
      </dsp:txBody>
      <dsp:txXfrm>
        <a:off x="3153388" y="49729"/>
        <a:ext cx="4283599" cy="1590399"/>
      </dsp:txXfrm>
    </dsp:sp>
    <dsp:sp modelId="{75FEE17A-97DE-6F40-9FBE-F4BB786061BE}">
      <dsp:nvSpPr>
        <dsp:cNvPr id="0" name=""/>
        <dsp:cNvSpPr/>
      </dsp:nvSpPr>
      <dsp:spPr>
        <a:xfrm>
          <a:off x="3103908" y="1849875"/>
          <a:ext cx="1401970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Collaboration, Coordination</a:t>
          </a:r>
        </a:p>
      </dsp:txBody>
      <dsp:txXfrm>
        <a:off x="3144970" y="1890937"/>
        <a:ext cx="1319846" cy="1607235"/>
      </dsp:txXfrm>
    </dsp:sp>
    <dsp:sp modelId="{2718C050-102B-0C46-9F51-F4F66C0F79BB}">
      <dsp:nvSpPr>
        <dsp:cNvPr id="0" name=""/>
        <dsp:cNvSpPr/>
      </dsp:nvSpPr>
      <dsp:spPr>
        <a:xfrm>
          <a:off x="4623644" y="1849875"/>
          <a:ext cx="2862823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Luminescent Material Coating Development</a:t>
          </a:r>
        </a:p>
      </dsp:txBody>
      <dsp:txXfrm>
        <a:off x="4673124" y="1899355"/>
        <a:ext cx="2763863" cy="1590399"/>
      </dsp:txXfrm>
    </dsp:sp>
    <dsp:sp modelId="{2C8B6486-E5D6-174D-A5B5-D1A2BBC3BDC7}">
      <dsp:nvSpPr>
        <dsp:cNvPr id="0" name=""/>
        <dsp:cNvSpPr/>
      </dsp:nvSpPr>
      <dsp:spPr>
        <a:xfrm>
          <a:off x="4623644" y="3699500"/>
          <a:ext cx="1401970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Qualify Material</a:t>
          </a:r>
        </a:p>
      </dsp:txBody>
      <dsp:txXfrm>
        <a:off x="4664706" y="3740562"/>
        <a:ext cx="1319846" cy="1607235"/>
      </dsp:txXfrm>
    </dsp:sp>
    <dsp:sp modelId="{986A7617-FBD4-1140-83C3-675B25FCCE28}">
      <dsp:nvSpPr>
        <dsp:cNvPr id="0" name=""/>
        <dsp:cNvSpPr/>
      </dsp:nvSpPr>
      <dsp:spPr>
        <a:xfrm>
          <a:off x="6084497" y="3699500"/>
          <a:ext cx="1401970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Industrial Coating Process</a:t>
          </a:r>
        </a:p>
      </dsp:txBody>
      <dsp:txXfrm>
        <a:off x="6125559" y="3740562"/>
        <a:ext cx="1319846" cy="1607235"/>
      </dsp:txXfrm>
    </dsp:sp>
    <dsp:sp modelId="{6CA80625-A46B-8745-97C6-4E95FED9AF57}">
      <dsp:nvSpPr>
        <dsp:cNvPr id="0" name=""/>
        <dsp:cNvSpPr/>
      </dsp:nvSpPr>
      <dsp:spPr>
        <a:xfrm>
          <a:off x="7721999" y="249"/>
          <a:ext cx="1401970" cy="16893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HV: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err="1" smtClean="0"/>
            <a:t>Shrikant</a:t>
          </a:r>
          <a:r>
            <a:rPr lang="en-GB" sz="2300" kern="1200" dirty="0" smtClean="0"/>
            <a:t> Joshi </a:t>
          </a:r>
          <a:endParaRPr lang="en-GB" sz="2300" kern="1200" dirty="0"/>
        </a:p>
      </dsp:txBody>
      <dsp:txXfrm>
        <a:off x="7763061" y="41311"/>
        <a:ext cx="1319846" cy="1607235"/>
      </dsp:txXfrm>
    </dsp:sp>
    <dsp:sp modelId="{DDA1D9D1-B2A4-C247-B0C6-50157BB114E4}">
      <dsp:nvSpPr>
        <dsp:cNvPr id="0" name=""/>
        <dsp:cNvSpPr/>
      </dsp:nvSpPr>
      <dsp:spPr>
        <a:xfrm>
          <a:off x="7721999" y="1849875"/>
          <a:ext cx="1401970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Produce Samples for Qualification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Establish </a:t>
          </a:r>
          <a:r>
            <a:rPr lang="en-GB" sz="1400" kern="1200" smtClean="0"/>
            <a:t>and Deliver </a:t>
          </a:r>
          <a:r>
            <a:rPr lang="en-GB" sz="1400" kern="1200" dirty="0" smtClean="0"/>
            <a:t>Industrial Process</a:t>
          </a:r>
          <a:endParaRPr lang="en-GB" sz="1400" kern="1200" dirty="0"/>
        </a:p>
      </dsp:txBody>
      <dsp:txXfrm>
        <a:off x="7763061" y="1890937"/>
        <a:ext cx="1319846" cy="1607235"/>
      </dsp:txXfrm>
    </dsp:sp>
    <dsp:sp modelId="{A4D4FFCF-8906-EA4C-B6A0-99C58C3593D0}">
      <dsp:nvSpPr>
        <dsp:cNvPr id="0" name=""/>
        <dsp:cNvSpPr/>
      </dsp:nvSpPr>
      <dsp:spPr>
        <a:xfrm>
          <a:off x="7721999" y="3699500"/>
          <a:ext cx="1401970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Coating of the Target, PBW, </a:t>
          </a:r>
          <a:r>
            <a:rPr lang="en-GB" sz="1400" kern="1200" dirty="0" err="1" smtClean="0"/>
            <a:t>DumpL</a:t>
          </a:r>
          <a:endParaRPr lang="en-GB" sz="1400" kern="1200" dirty="0"/>
        </a:p>
      </dsp:txBody>
      <dsp:txXfrm>
        <a:off x="7763061" y="3740562"/>
        <a:ext cx="1319846" cy="1607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E9C12-F5E7-9341-8387-0F81267FEBB1}">
      <dsp:nvSpPr>
        <dsp:cNvPr id="0" name=""/>
        <dsp:cNvSpPr/>
      </dsp:nvSpPr>
      <dsp:spPr>
        <a:xfrm>
          <a:off x="3707902" y="1679961"/>
          <a:ext cx="1999348" cy="1360149"/>
        </a:xfrm>
        <a:prstGeom prst="roundRect">
          <a:avLst/>
        </a:prstGeom>
        <a:solidFill>
          <a:srgbClr val="3DB7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/>
            <a:t>ESS BI</a:t>
          </a:r>
          <a:r>
            <a:rPr lang="en-GB" sz="1300" kern="1200" dirty="0" smtClean="0"/>
            <a:t>: project lead, planning, measurement and characterisation, X-ray, neutron, photo-luminescence, vacuum, thermal </a:t>
          </a:r>
          <a:endParaRPr lang="en-GB" sz="1300" kern="1200" dirty="0"/>
        </a:p>
      </dsp:txBody>
      <dsp:txXfrm>
        <a:off x="3774299" y="1746358"/>
        <a:ext cx="1866554" cy="1227355"/>
      </dsp:txXfrm>
    </dsp:sp>
    <dsp:sp modelId="{A8F9BC28-3D40-C64B-9496-F2415EF05DA9}">
      <dsp:nvSpPr>
        <dsp:cNvPr id="0" name=""/>
        <dsp:cNvSpPr/>
      </dsp:nvSpPr>
      <dsp:spPr>
        <a:xfrm rot="16176590">
          <a:off x="4524176" y="1502405"/>
          <a:ext cx="3551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512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89803-3D05-7841-8EF4-2E280673B8B0}">
      <dsp:nvSpPr>
        <dsp:cNvPr id="0" name=""/>
        <dsp:cNvSpPr/>
      </dsp:nvSpPr>
      <dsp:spPr>
        <a:xfrm>
          <a:off x="3563891" y="290875"/>
          <a:ext cx="2266230" cy="1033974"/>
        </a:xfrm>
        <a:prstGeom prst="roundRect">
          <a:avLst/>
        </a:prstGeom>
        <a:solidFill>
          <a:srgbClr val="3DB7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ESS </a:t>
          </a:r>
          <a:r>
            <a:rPr lang="en-GB" sz="1200" b="1" kern="1200" dirty="0" smtClean="0"/>
            <a:t>Target Division and NSS: Material </a:t>
          </a:r>
          <a:r>
            <a:rPr lang="en-GB" sz="1200" b="1" kern="1200" dirty="0" smtClean="0"/>
            <a:t>scientists</a:t>
          </a:r>
          <a:r>
            <a:rPr lang="en-GB" sz="1200" kern="1200" dirty="0" smtClean="0"/>
            <a:t>: advise, environment and material lifetime calculations, R&amp;D luminescent materials</a:t>
          </a:r>
          <a:endParaRPr lang="en-GB" sz="1200" kern="1200" dirty="0"/>
        </a:p>
      </dsp:txBody>
      <dsp:txXfrm>
        <a:off x="3614365" y="341349"/>
        <a:ext cx="2165282" cy="933026"/>
      </dsp:txXfrm>
    </dsp:sp>
    <dsp:sp modelId="{B5235B33-77BE-034A-9ED5-F0220BEC351F}">
      <dsp:nvSpPr>
        <dsp:cNvPr id="0" name=""/>
        <dsp:cNvSpPr/>
      </dsp:nvSpPr>
      <dsp:spPr>
        <a:xfrm rot="20021835">
          <a:off x="5658427" y="1656950"/>
          <a:ext cx="9431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312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DD7C-33B5-F54A-B760-69E847D9B1C0}">
      <dsp:nvSpPr>
        <dsp:cNvPr id="0" name=""/>
        <dsp:cNvSpPr/>
      </dsp:nvSpPr>
      <dsp:spPr>
        <a:xfrm>
          <a:off x="6552731" y="388746"/>
          <a:ext cx="1719892" cy="1268369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Oslo University</a:t>
          </a:r>
          <a:r>
            <a:rPr lang="en-GB" sz="1200" kern="1200" dirty="0" smtClean="0"/>
            <a:t>: support with measurements and characterisation, XRD, low energy proton beam, photo-luminescence, thermal </a:t>
          </a:r>
          <a:endParaRPr lang="en-GB" sz="1200" kern="1200" dirty="0"/>
        </a:p>
      </dsp:txBody>
      <dsp:txXfrm>
        <a:off x="6614648" y="450663"/>
        <a:ext cx="1596058" cy="1144535"/>
      </dsp:txXfrm>
    </dsp:sp>
    <dsp:sp modelId="{4A7F242D-389B-894E-8158-6588AA0D458C}">
      <dsp:nvSpPr>
        <dsp:cNvPr id="0" name=""/>
        <dsp:cNvSpPr/>
      </dsp:nvSpPr>
      <dsp:spPr>
        <a:xfrm rot="467166">
          <a:off x="5703822" y="2547112"/>
          <a:ext cx="7438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382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5EE0D-E888-1E43-81E5-7803FE00F9CA}">
      <dsp:nvSpPr>
        <dsp:cNvPr id="0" name=""/>
        <dsp:cNvSpPr/>
      </dsp:nvSpPr>
      <dsp:spPr>
        <a:xfrm>
          <a:off x="6444214" y="1972922"/>
          <a:ext cx="1738848" cy="1486913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HV</a:t>
          </a:r>
          <a:r>
            <a:rPr lang="en-GB" sz="1200" kern="1200" dirty="0" smtClean="0"/>
            <a:t>: </a:t>
          </a:r>
          <a:r>
            <a:rPr lang="en-GB" sz="1200" kern="1200" dirty="0" smtClean="0"/>
            <a:t>Develop coating process, prepare </a:t>
          </a:r>
          <a:r>
            <a:rPr lang="en-GB" sz="1200" kern="1200" dirty="0" smtClean="0"/>
            <a:t>samples for research, establish industrialisation of the coating</a:t>
          </a:r>
          <a:endParaRPr lang="en-GB" sz="1200" kern="1200" dirty="0"/>
        </a:p>
      </dsp:txBody>
      <dsp:txXfrm>
        <a:off x="6516799" y="2045507"/>
        <a:ext cx="1593678" cy="1341743"/>
      </dsp:txXfrm>
    </dsp:sp>
    <dsp:sp modelId="{D166FB49-29E7-D647-A066-8D54291AD94B}">
      <dsp:nvSpPr>
        <dsp:cNvPr id="0" name=""/>
        <dsp:cNvSpPr/>
      </dsp:nvSpPr>
      <dsp:spPr>
        <a:xfrm rot="2950226">
          <a:off x="5111058" y="3442617"/>
          <a:ext cx="10639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3905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CD2E89-5547-8445-97D6-231E02DB99C9}">
      <dsp:nvSpPr>
        <dsp:cNvPr id="0" name=""/>
        <dsp:cNvSpPr/>
      </dsp:nvSpPr>
      <dsp:spPr>
        <a:xfrm>
          <a:off x="5328586" y="3845123"/>
          <a:ext cx="2272904" cy="109766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GSI</a:t>
          </a:r>
          <a:r>
            <a:rPr lang="en-GB" sz="1200" kern="1200" dirty="0" smtClean="0"/>
            <a:t>: heavy ion facility, collaboration with BI physicists, share expertise on luminescence materials</a:t>
          </a:r>
          <a:endParaRPr lang="en-GB" sz="1200" kern="1200" dirty="0"/>
        </a:p>
      </dsp:txBody>
      <dsp:txXfrm>
        <a:off x="5382169" y="3898706"/>
        <a:ext cx="2165738" cy="990495"/>
      </dsp:txXfrm>
    </dsp:sp>
    <dsp:sp modelId="{8493776A-E534-2040-B6F9-E4AD780E7F6B}">
      <dsp:nvSpPr>
        <dsp:cNvPr id="0" name=""/>
        <dsp:cNvSpPr/>
      </dsp:nvSpPr>
      <dsp:spPr>
        <a:xfrm rot="6874164">
          <a:off x="3882143" y="3370615"/>
          <a:ext cx="7268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681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4AFC4-AEF2-8C4E-BC78-16B7C820EC9B}">
      <dsp:nvSpPr>
        <dsp:cNvPr id="0" name=""/>
        <dsp:cNvSpPr/>
      </dsp:nvSpPr>
      <dsp:spPr>
        <a:xfrm>
          <a:off x="2520276" y="3701118"/>
          <a:ext cx="2506860" cy="140309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SNS</a:t>
          </a:r>
          <a:r>
            <a:rPr lang="en-GB" sz="1200" kern="1200" dirty="0" smtClean="0"/>
            <a:t>: studies on a high power target, share expertise, common interest of finding a new luminescent material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Stony Brook University</a:t>
          </a:r>
          <a:r>
            <a:rPr lang="en-GB" sz="1200" kern="1200" dirty="0" smtClean="0"/>
            <a:t>: coat SNS target, research and collaboration on SNS coating and new coating materials</a:t>
          </a:r>
        </a:p>
      </dsp:txBody>
      <dsp:txXfrm>
        <a:off x="2588770" y="3769612"/>
        <a:ext cx="2369872" cy="1266108"/>
      </dsp:txXfrm>
    </dsp:sp>
    <dsp:sp modelId="{2D78D0B9-3CDF-F948-812A-930BF253296A}">
      <dsp:nvSpPr>
        <dsp:cNvPr id="0" name=""/>
        <dsp:cNvSpPr/>
      </dsp:nvSpPr>
      <dsp:spPr>
        <a:xfrm rot="12317655">
          <a:off x="2808349" y="1685764"/>
          <a:ext cx="9448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484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EA9A0-851B-624C-8057-6A032795D490}">
      <dsp:nvSpPr>
        <dsp:cNvPr id="0" name=""/>
        <dsp:cNvSpPr/>
      </dsp:nvSpPr>
      <dsp:spPr>
        <a:xfrm>
          <a:off x="1440162" y="532771"/>
          <a:ext cx="1413480" cy="123430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Los Alamos National Lab</a:t>
          </a:r>
          <a:r>
            <a:rPr lang="en-GB" sz="1200" kern="1200" dirty="0" smtClean="0"/>
            <a:t>: Post Irradiation Examination: XRD, High energy Proton beam</a:t>
          </a:r>
          <a:endParaRPr lang="en-GB" sz="1200" kern="1200" dirty="0"/>
        </a:p>
      </dsp:txBody>
      <dsp:txXfrm>
        <a:off x="1500416" y="593025"/>
        <a:ext cx="1292972" cy="1113800"/>
      </dsp:txXfrm>
    </dsp:sp>
    <dsp:sp modelId="{5EFCF4EE-5BAA-1B41-B48B-9C4BBBCE5587}">
      <dsp:nvSpPr>
        <dsp:cNvPr id="0" name=""/>
        <dsp:cNvSpPr/>
      </dsp:nvSpPr>
      <dsp:spPr>
        <a:xfrm rot="10436432">
          <a:off x="2752595" y="2516718"/>
          <a:ext cx="9579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7983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64BF8-1B2B-EF44-9980-26D6E479254D}">
      <dsp:nvSpPr>
        <dsp:cNvPr id="0" name=""/>
        <dsp:cNvSpPr/>
      </dsp:nvSpPr>
      <dsp:spPr>
        <a:xfrm>
          <a:off x="899598" y="2188944"/>
          <a:ext cx="1855672" cy="953658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BNL</a:t>
          </a:r>
          <a:r>
            <a:rPr lang="en-GB" sz="1200" kern="1200" dirty="0" smtClean="0"/>
            <a:t>: BLIP, high </a:t>
          </a:r>
          <a:r>
            <a:rPr lang="en-GB" sz="1200" kern="1200" dirty="0" smtClean="0"/>
            <a:t>energy proton Irradiation </a:t>
          </a:r>
          <a:r>
            <a:rPr lang="en-GB" sz="1200" kern="1200" dirty="0" smtClean="0"/>
            <a:t>test (under RADIATE collaboration)</a:t>
          </a:r>
          <a:endParaRPr lang="en-GB" sz="1200" kern="1200" dirty="0"/>
        </a:p>
      </dsp:txBody>
      <dsp:txXfrm>
        <a:off x="946152" y="2235498"/>
        <a:ext cx="1762564" cy="860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02/10/16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6F4B7-41A2-4FF4-85D2-7CC4458AE920}" type="slidenum">
              <a:rPr lang="sv-SE" smtClean="0">
                <a:solidFill>
                  <a:prstClr val="black"/>
                </a:solidFill>
              </a:rPr>
              <a:pPr/>
              <a:t>18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4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6F4B7-41A2-4FF4-85D2-7CC4458AE920}" type="slidenum">
              <a:rPr lang="sv-SE" smtClean="0">
                <a:solidFill>
                  <a:prstClr val="black"/>
                </a:solidFill>
              </a:rPr>
              <a:pPr/>
              <a:t>19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9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70687-4A31-4A36-B80D-FE1F3B0A8487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120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sv-SE" smtClean="0">
              <a:latin typeface="Arial" panose="020B0604020202020204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D8B6BD-BE21-455A-8C2C-22C32EB12A54}" type="slidenum">
              <a:rPr lang="en-US" altLang="sv-SE" b="0">
                <a:solidFill>
                  <a:srgbClr val="000000"/>
                </a:solidFill>
              </a:rPr>
              <a:pPr eaLnBrk="1" hangingPunct="1"/>
              <a:t>21</a:t>
            </a:fld>
            <a:endParaRPr lang="en-US" altLang="sv-SE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70687-4A31-4A36-B80D-FE1F3B0A8487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6292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70687-4A31-4A36-B80D-FE1F3B0A8487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6545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02/10/16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 smtClean="0"/>
              <a:t>04/10/2016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BI Forum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02/10/16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8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02/10/16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5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E9CDADD-1F7E-B447-8E42-961A6CF08E69}" type="datetimeFigureOut">
              <a:rPr lang="sv-SE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02/10/16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CA57D86-531C-E04C-B517-BFEEEE21E433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0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041992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983617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02/10/16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0" Type="http://schemas.openxmlformats.org/officeDocument/2006/relationships/image" Target="../media/image30.emf"/><Relationship Id="rId11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6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smtClean="0"/>
              <a:t>Target Imaging Systems</a:t>
            </a:r>
            <a:endParaRPr lang="en-US" sz="4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896" y="3645024"/>
            <a:ext cx="1832248" cy="478904"/>
          </a:xfrm>
        </p:spPr>
        <p:txBody>
          <a:bodyPr>
            <a:noAutofit/>
          </a:bodyPr>
          <a:lstStyle/>
          <a:p>
            <a:pPr algn="l"/>
            <a:r>
              <a:rPr lang="sv-SE" sz="2000" dirty="0" smtClean="0">
                <a:solidFill>
                  <a:schemeClr val="bg1"/>
                </a:solidFill>
              </a:rPr>
              <a:t>Cyrille Thomas</a:t>
            </a: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2 October 2016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 smtClean="0"/>
              <a:t>Optics Design</a:t>
            </a:r>
            <a:endParaRPr lang="en-GB" dirty="0"/>
          </a:p>
        </p:txBody>
      </p:sp>
      <p:pic>
        <p:nvPicPr>
          <p:cNvPr id="7" name="Picture 6" descr="Geometry-TopPl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" y="980728"/>
            <a:ext cx="9144000" cy="64616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6525344"/>
            <a:ext cx="18004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Håvard</a:t>
            </a:r>
            <a:r>
              <a:rPr lang="en-US" sz="1000" dirty="0" smtClean="0"/>
              <a:t> </a:t>
            </a:r>
            <a:r>
              <a:rPr lang="en-US" sz="1000" dirty="0" err="1" smtClean="0"/>
              <a:t>Gjersdal</a:t>
            </a:r>
            <a:r>
              <a:rPr lang="en-US" sz="1000" dirty="0" smtClean="0"/>
              <a:t>, Oslo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646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mtf-final-all-fields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4008" y="4077072"/>
            <a:ext cx="4320000" cy="2375834"/>
          </a:xfr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 smtClean="0"/>
              <a:t>Optics Design</a:t>
            </a:r>
            <a:endParaRPr lang="en-GB" dirty="0"/>
          </a:p>
        </p:txBody>
      </p:sp>
      <p:pic>
        <p:nvPicPr>
          <p:cNvPr id="7" name="Picture 6" descr="image-simulation-final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340768"/>
            <a:ext cx="4064000" cy="2273301"/>
          </a:xfrm>
          <a:prstGeom prst="rect">
            <a:avLst/>
          </a:prstGeom>
        </p:spPr>
      </p:pic>
      <p:pic>
        <p:nvPicPr>
          <p:cNvPr id="8" name="Picture 7" descr="footprin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6" y="3573016"/>
            <a:ext cx="4320000" cy="32390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6016" y="1628800"/>
            <a:ext cx="328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Image quality in the A2TAA room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2492896"/>
            <a:ext cx="98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NA ≈ 0.001</a:t>
            </a:r>
            <a:endParaRPr lang="en-GB" sz="1400" dirty="0"/>
          </a:p>
        </p:txBody>
      </p:sp>
      <p:sp>
        <p:nvSpPr>
          <p:cNvPr id="11" name="Right Arrow 10"/>
          <p:cNvSpPr/>
          <p:nvPr/>
        </p:nvSpPr>
        <p:spPr>
          <a:xfrm>
            <a:off x="6012160" y="2564904"/>
            <a:ext cx="576064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 Brace 11"/>
          <p:cNvSpPr/>
          <p:nvPr/>
        </p:nvSpPr>
        <p:spPr>
          <a:xfrm>
            <a:off x="6948264" y="2204864"/>
            <a:ext cx="155448" cy="914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164288" y="2132856"/>
            <a:ext cx="681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T≈ 10</a:t>
            </a:r>
            <a:r>
              <a:rPr lang="en-GB" sz="1400" baseline="30000" dirty="0" smtClean="0"/>
              <a:t>-6</a:t>
            </a:r>
            <a:endParaRPr lang="en-GB" sz="14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7164288" y="2564904"/>
            <a:ext cx="966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R ≈ 1.2mm</a:t>
            </a:r>
            <a:endParaRPr lang="en-GB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404551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Objectives:</a:t>
            </a:r>
          </a:p>
          <a:p>
            <a:pPr lvl="1">
              <a:buFont typeface="Arial"/>
              <a:buChar char="•"/>
            </a:pPr>
            <a:r>
              <a:rPr lang="en-GB" dirty="0" smtClean="0"/>
              <a:t>Deliver a luminescent material as the </a:t>
            </a:r>
            <a:r>
              <a:rPr lang="en-GB" u="sng" dirty="0" smtClean="0"/>
              <a:t>source</a:t>
            </a:r>
            <a:r>
              <a:rPr lang="en-GB" dirty="0" smtClean="0"/>
              <a:t> for the imaging </a:t>
            </a:r>
            <a:r>
              <a:rPr lang="en-GB" dirty="0" smtClean="0"/>
              <a:t>systems</a:t>
            </a:r>
            <a:endParaRPr lang="en-GB" dirty="0" smtClean="0"/>
          </a:p>
          <a:p>
            <a:pPr lvl="1">
              <a:buFont typeface="Arial"/>
              <a:buChar char="•"/>
            </a:pPr>
            <a:r>
              <a:rPr lang="en-GB" dirty="0" smtClean="0"/>
              <a:t>Deliver an industrialised coating process (control, reliability, quality assurance, manage schedule) </a:t>
            </a:r>
          </a:p>
          <a:p>
            <a:pPr marL="0" indent="0">
              <a:buNone/>
            </a:pPr>
            <a:r>
              <a:rPr lang="en-GB" dirty="0" smtClean="0"/>
              <a:t>Requirements: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Luminescence performance (yield, </a:t>
            </a:r>
            <a:r>
              <a:rPr lang="en-GB" dirty="0" smtClean="0"/>
              <a:t>spectrum, lifetime) </a:t>
            </a:r>
            <a:r>
              <a:rPr lang="en-GB" dirty="0" smtClean="0"/>
              <a:t>under environment constraints (radiation, temperature)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Lifetime (material properties) </a:t>
            </a:r>
            <a:r>
              <a:rPr lang="en-GB" dirty="0" smtClean="0"/>
              <a:t>larger or equals </a:t>
            </a:r>
            <a:r>
              <a:rPr lang="en-GB" dirty="0" smtClean="0"/>
              <a:t>Coated Component’s </a:t>
            </a:r>
            <a:r>
              <a:rPr lang="en-GB" dirty="0" smtClean="0"/>
              <a:t>lifetime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Controlled coating process (quality assurance, schedule)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GB" dirty="0" smtClean="0"/>
              <a:t>Luminescent Coating Development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20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9"/>
    </mc:Choice>
    <mc:Fallback>
      <p:transition xmlns:p14="http://schemas.microsoft.com/office/powerpoint/2010/main" spd="slow" advTm="193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en-GB" sz="1400" dirty="0" smtClean="0"/>
              <a:t>Luminescent material characteristics satisfying the requirements</a:t>
            </a:r>
            <a:r>
              <a:rPr lang="en-GB" sz="1400" dirty="0" smtClean="0"/>
              <a:t>:</a:t>
            </a:r>
            <a:endParaRPr lang="en-GB" sz="1400" dirty="0" smtClean="0"/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 smtClean="0"/>
              <a:t>The </a:t>
            </a:r>
            <a:r>
              <a:rPr lang="en-GB" sz="1400" b="1" dirty="0"/>
              <a:t>photon </a:t>
            </a:r>
            <a:r>
              <a:rPr lang="en-GB" sz="1400" b="1" dirty="0" smtClean="0"/>
              <a:t>yield:</a:t>
            </a:r>
            <a:r>
              <a:rPr lang="en-GB" sz="1400" dirty="0" smtClean="0"/>
              <a:t> predict signal signal intensity and signal to noise ratio and related image quality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 smtClean="0"/>
              <a:t>The </a:t>
            </a:r>
            <a:r>
              <a:rPr lang="en-GB" sz="1400" b="1" dirty="0"/>
              <a:t>emission </a:t>
            </a:r>
            <a:r>
              <a:rPr lang="en-GB" sz="1400" b="1" dirty="0" smtClean="0"/>
              <a:t>spectrum:</a:t>
            </a:r>
            <a:r>
              <a:rPr lang="en-GB" sz="1400" dirty="0" smtClean="0"/>
              <a:t> </a:t>
            </a:r>
            <a:r>
              <a:rPr lang="en-GB" sz="1400" dirty="0"/>
              <a:t>the photons wavelength (or energy) is of prime importance. </a:t>
            </a:r>
            <a:endParaRPr lang="en-GB" sz="1400" dirty="0" smtClean="0"/>
          </a:p>
          <a:p>
            <a:pPr marL="914400" lvl="1" indent="-514350">
              <a:spcBef>
                <a:spcPts val="300"/>
              </a:spcBef>
              <a:spcAft>
                <a:spcPts val="600"/>
              </a:spcAft>
              <a:buFont typeface="Courier New"/>
              <a:buChar char="o"/>
            </a:pPr>
            <a:r>
              <a:rPr lang="en-GB" sz="1400" dirty="0" smtClean="0"/>
              <a:t>It </a:t>
            </a:r>
            <a:r>
              <a:rPr lang="en-GB" sz="1400" dirty="0"/>
              <a:t>should be in </a:t>
            </a:r>
            <a:r>
              <a:rPr lang="en-GB" sz="1400" dirty="0" smtClean="0"/>
              <a:t>an efficient </a:t>
            </a:r>
            <a:r>
              <a:rPr lang="en-GB" sz="1400" dirty="0"/>
              <a:t>range </a:t>
            </a:r>
            <a:r>
              <a:rPr lang="en-GB" sz="1400" dirty="0" smtClean="0"/>
              <a:t>for the readout </a:t>
            </a:r>
            <a:r>
              <a:rPr lang="en-GB" sz="1400" dirty="0"/>
              <a:t>image systems </a:t>
            </a:r>
            <a:endParaRPr lang="en-GB" sz="1400" dirty="0" smtClean="0"/>
          </a:p>
          <a:p>
            <a:pPr marL="914400" lvl="1" indent="-514350">
              <a:spcBef>
                <a:spcPts val="300"/>
              </a:spcBef>
              <a:spcAft>
                <a:spcPts val="600"/>
              </a:spcAft>
              <a:buFont typeface="Courier New"/>
              <a:buChar char="o"/>
            </a:pPr>
            <a:r>
              <a:rPr lang="en-GB" sz="1400" dirty="0" smtClean="0"/>
              <a:t>It </a:t>
            </a:r>
            <a:r>
              <a:rPr lang="en-GB" sz="1400" dirty="0"/>
              <a:t>should be </a:t>
            </a:r>
            <a:r>
              <a:rPr lang="en-GB" sz="1400" dirty="0" smtClean="0"/>
              <a:t>on </a:t>
            </a:r>
            <a:r>
              <a:rPr lang="en-GB" sz="1400" dirty="0"/>
              <a:t>a different </a:t>
            </a:r>
            <a:r>
              <a:rPr lang="en-GB" sz="1400" dirty="0" smtClean="0"/>
              <a:t>from </a:t>
            </a:r>
            <a:r>
              <a:rPr lang="en-GB" sz="1400" dirty="0"/>
              <a:t>the </a:t>
            </a:r>
            <a:r>
              <a:rPr lang="en-GB" sz="1400" dirty="0" smtClean="0"/>
              <a:t>proton beam induced fluorescence of </a:t>
            </a:r>
            <a:r>
              <a:rPr lang="en-GB" sz="1400" dirty="0"/>
              <a:t>the (residual) gas </a:t>
            </a:r>
            <a:r>
              <a:rPr lang="en-GB" sz="1400" dirty="0" smtClean="0"/>
              <a:t>environment.</a:t>
            </a:r>
            <a:endParaRPr lang="en-GB" sz="1400" dirty="0"/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/>
              <a:t>The luminescence </a:t>
            </a:r>
            <a:r>
              <a:rPr lang="en-GB" sz="1400" b="1" dirty="0" smtClean="0"/>
              <a:t>lifetime:</a:t>
            </a:r>
            <a:r>
              <a:rPr lang="en-GB" sz="1400" dirty="0" smtClean="0"/>
              <a:t> </a:t>
            </a:r>
            <a:r>
              <a:rPr lang="en-GB" sz="1400" dirty="0"/>
              <a:t>should be less or much less than 1µs in order to perform a still image of the beam on the moving target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 smtClean="0"/>
              <a:t>Radiation </a:t>
            </a:r>
            <a:r>
              <a:rPr lang="en-GB" sz="1400" b="1" dirty="0" smtClean="0"/>
              <a:t>tolerance</a:t>
            </a:r>
            <a:r>
              <a:rPr lang="en-GB" sz="1400" dirty="0" smtClean="0"/>
              <a:t>: the luminescence properties should remain sufficient to permit minimal imaging performance along the life of the coated component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 smtClean="0"/>
              <a:t>The </a:t>
            </a:r>
            <a:r>
              <a:rPr lang="en-GB" sz="1400" b="1" dirty="0"/>
              <a:t>temperature </a:t>
            </a:r>
            <a:r>
              <a:rPr lang="en-GB" sz="1400" b="1" dirty="0" smtClean="0"/>
              <a:t>dependence</a:t>
            </a:r>
            <a:r>
              <a:rPr lang="en-GB" sz="1400" dirty="0" smtClean="0"/>
              <a:t>: </a:t>
            </a:r>
            <a:r>
              <a:rPr lang="en-GB" sz="1400" dirty="0"/>
              <a:t>the luminescence yield </a:t>
            </a:r>
            <a:r>
              <a:rPr lang="en-GB" sz="1400" dirty="0" smtClean="0"/>
              <a:t>at should </a:t>
            </a:r>
            <a:r>
              <a:rPr lang="en-GB" sz="1400" dirty="0"/>
              <a:t>be understood. The SNS coating has a strong </a:t>
            </a:r>
            <a:r>
              <a:rPr lang="en-GB" sz="1400" dirty="0" smtClean="0"/>
              <a:t>dependence </a:t>
            </a:r>
            <a:r>
              <a:rPr lang="en-GB" sz="1400" dirty="0"/>
              <a:t>on temperature, and at 473K its luminescent yield is </a:t>
            </a:r>
            <a:r>
              <a:rPr lang="en-GB" sz="1400" dirty="0" smtClean="0"/>
              <a:t>dramatically reduced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 smtClean="0"/>
              <a:t>Luminescence from secondary particle:</a:t>
            </a:r>
            <a:r>
              <a:rPr lang="en-GB" sz="1400" dirty="0" smtClean="0"/>
              <a:t> neutron, gamma, and other hadron particles may distort the beam density profile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/>
              <a:t>Mechanical properties</a:t>
            </a:r>
            <a:r>
              <a:rPr lang="en-GB" sz="1400" b="1" dirty="0" smtClean="0"/>
              <a:t>:</a:t>
            </a:r>
            <a:r>
              <a:rPr lang="en-GB" sz="1400" dirty="0" smtClean="0"/>
              <a:t> compatibility with the coating process and strength of the coating 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400" b="1" dirty="0"/>
              <a:t>Vacuum compatibility</a:t>
            </a:r>
            <a:r>
              <a:rPr lang="en-GB" sz="1400" b="1" dirty="0" smtClean="0"/>
              <a:t>: </a:t>
            </a:r>
            <a:r>
              <a:rPr lang="en-GB" sz="1400" dirty="0" smtClean="0"/>
              <a:t>outgassing rate of the material should be acceptable for the vacuum system</a:t>
            </a:r>
            <a:endParaRPr lang="en-GB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GB" dirty="0" smtClean="0"/>
              <a:t>Luminescent Coating Development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90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"/>
    </mc:Choice>
    <mc:Fallback>
      <p:transition xmlns:p14="http://schemas.microsoft.com/office/powerpoint/2010/main" spd="slow" advTm="90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Down-selection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dirty="0"/>
              <a:t>The down selection process will go through several </a:t>
            </a:r>
            <a:r>
              <a:rPr lang="en-GB" sz="1300" dirty="0" smtClean="0"/>
              <a:t>phases:</a:t>
            </a:r>
            <a:endParaRPr lang="en-GB" sz="1300" dirty="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/>
              <a:t>Phase 1: Material selection and evaluation of process </a:t>
            </a:r>
            <a:r>
              <a:rPr lang="en-GB" sz="1300" b="1" dirty="0" smtClean="0"/>
              <a:t>compatibility:</a:t>
            </a:r>
            <a:endParaRPr lang="en-GB" sz="1300" b="1" dirty="0" smtClean="0"/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Material identification, compatibility with thermal spray, compatibility with mechanical requirements.  </a:t>
            </a:r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 smtClean="0"/>
              <a:t>Phase </a:t>
            </a:r>
            <a:r>
              <a:rPr lang="en-GB" sz="1300" b="1" dirty="0"/>
              <a:t>2: </a:t>
            </a:r>
            <a:r>
              <a:rPr lang="en-GB" sz="1300" b="1" dirty="0" smtClean="0"/>
              <a:t>Refinement </a:t>
            </a:r>
            <a:r>
              <a:rPr lang="en-GB" sz="1300" b="1" dirty="0"/>
              <a:t>of the deposition process, performance of factory </a:t>
            </a:r>
            <a:r>
              <a:rPr lang="en-GB" sz="1300" b="1" dirty="0" smtClean="0"/>
              <a:t>floor testing:</a:t>
            </a:r>
            <a:endParaRPr lang="en-GB" sz="1300" b="1" dirty="0" smtClean="0"/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Sprayed sample and refinement of the coating process, and verification of the photo-luminescence </a:t>
            </a:r>
            <a:endParaRPr lang="en-GB" sz="1300" dirty="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 smtClean="0"/>
              <a:t>Phase </a:t>
            </a:r>
            <a:r>
              <a:rPr lang="en-GB" sz="1300" b="1" dirty="0"/>
              <a:t>3: Photoluminescence Characterisation:</a:t>
            </a:r>
            <a:endParaRPr lang="en-GB" sz="1300" b="1" dirty="0" smtClean="0"/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Photoluminescence </a:t>
            </a:r>
            <a:r>
              <a:rPr lang="en-GB" sz="1300" dirty="0"/>
              <a:t>study: time resolved and spectra, vacuum </a:t>
            </a:r>
            <a:r>
              <a:rPr lang="en-GB" sz="1300" dirty="0" smtClean="0"/>
              <a:t>compatibility, </a:t>
            </a:r>
            <a:r>
              <a:rPr lang="en-GB" sz="1300" dirty="0"/>
              <a:t>photoluminescence temperature dependence.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/>
              <a:t>As complementary studies, and for later irradiation test, the most promising material candidates should also have structural measurements records. This can be done by means of X-ray Diffraction techniques, Neutron Diffraction Techniques, and eventually SEM imaging.  </a:t>
            </a:r>
            <a:endParaRPr lang="en-GB" sz="1300" dirty="0" smtClean="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 smtClean="0"/>
              <a:t>Phase 4: Irradiation with no or minimal activation:</a:t>
            </a:r>
            <a:endParaRPr lang="en-GB" sz="1300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Proton luminescence yield and spectrum, low energy proton beam, but also at high energy beam. 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Characterise radiation tolerance: thermo-mechanical studies, and luminescence properties  </a:t>
            </a:r>
            <a:endParaRPr lang="en-GB" sz="1300" dirty="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/>
              <a:t>Phase 5: Irradiation with </a:t>
            </a:r>
            <a:r>
              <a:rPr lang="en-GB" sz="1300" b="1" dirty="0" smtClean="0"/>
              <a:t>significant activation:</a:t>
            </a:r>
            <a:r>
              <a:rPr lang="en-GB" sz="1300" b="1" dirty="0" smtClean="0"/>
              <a:t> 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Irradiation with neutron and protons, aim to mimic radiation environment of ESS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Qualify the material for high power target after PIE, phases 3 and 4</a:t>
            </a:r>
          </a:p>
          <a:p>
            <a:pPr marL="358775" lvl="1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/>
              <a:t>Phase 6: </a:t>
            </a:r>
            <a:r>
              <a:rPr lang="en-GB" sz="1300" b="1" dirty="0" smtClean="0"/>
              <a:t>Industrialization:</a:t>
            </a:r>
          </a:p>
          <a:p>
            <a:pPr lvl="1">
              <a:lnSpc>
                <a:spcPct val="90000"/>
              </a:lnSpc>
              <a:buFont typeface="Courier New"/>
              <a:buChar char="o"/>
            </a:pPr>
            <a:r>
              <a:rPr lang="en-GB" sz="1300" dirty="0"/>
              <a:t>Final phase: </a:t>
            </a:r>
            <a:r>
              <a:rPr lang="en-GB" sz="1300" dirty="0"/>
              <a:t>documents the industrialised process for the preparation and coating of the selected material on the TW, the PBW, and the Dump (Dump </a:t>
            </a:r>
            <a:r>
              <a:rPr lang="en-GB" sz="1300" dirty="0"/>
              <a:t>surface and </a:t>
            </a:r>
            <a:r>
              <a:rPr lang="en-GB" sz="1300" dirty="0"/>
              <a:t>/ or screens) </a:t>
            </a:r>
            <a:r>
              <a:rPr lang="en-GB" sz="1300" dirty="0"/>
              <a:t> </a:t>
            </a:r>
            <a:endParaRPr lang="en-GB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961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83"/>
    </mc:Choice>
    <mc:Fallback>
      <p:transition xmlns:p14="http://schemas.microsoft.com/office/powerpoint/2010/main" spd="slow" advTm="1371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Down-selection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11520"/>
              </p:ext>
            </p:extLst>
          </p:nvPr>
        </p:nvGraphicFramePr>
        <p:xfrm>
          <a:off x="395537" y="1484786"/>
          <a:ext cx="7776864" cy="4160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3"/>
                <a:gridCol w="1728192"/>
                <a:gridCol w="3926268"/>
                <a:gridCol w="1186301"/>
              </a:tblGrid>
              <a:tr h="28780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Requirements: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681143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Phase 1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Material selection and evaluation of process compatibility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HV:</a:t>
                      </a:r>
                      <a:r>
                        <a:rPr lang="en-GB" sz="1200" b="0" dirty="0" smtClean="0"/>
                        <a:t> materials coated on Al</a:t>
                      </a:r>
                      <a:r>
                        <a:rPr lang="en-GB" sz="1200" b="0" baseline="0" dirty="0" smtClean="0"/>
                        <a:t>, steel, photo-luminescent checked, </a:t>
                      </a:r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3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8040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/>
                        <a:t>Phase 2</a:t>
                      </a:r>
                    </a:p>
                    <a:p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/>
                        <a:t>Refinement of the deposition process, performance of factory floor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 smtClean="0"/>
                        <a:t>ESS</a:t>
                      </a:r>
                      <a:r>
                        <a:rPr lang="en-GB" sz="1200" b="0" baseline="0" dirty="0" smtClean="0"/>
                        <a:t> and </a:t>
                      </a:r>
                      <a:r>
                        <a:rPr lang="en-GB" sz="1200" b="1" baseline="0" dirty="0" smtClean="0"/>
                        <a:t>Oslo Univ.</a:t>
                      </a:r>
                      <a:r>
                        <a:rPr lang="en-GB" sz="1200" b="0" baseline="0" dirty="0" smtClean="0"/>
                        <a:t> conduct further characterisation of the produced samples: 1</a:t>
                      </a:r>
                      <a:r>
                        <a:rPr lang="en-GB" sz="1200" b="0" baseline="30000" dirty="0" smtClean="0"/>
                        <a:t>st</a:t>
                      </a:r>
                      <a:r>
                        <a:rPr lang="en-GB" sz="1200" b="0" baseline="0" dirty="0" smtClean="0"/>
                        <a:t> validation of the </a:t>
                      </a:r>
                      <a:r>
                        <a:rPr lang="en-GB" sz="1200" b="0" baseline="0" dirty="0" smtClean="0"/>
                        <a:t>process</a:t>
                      </a:r>
                      <a:endParaRPr lang="en-GB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1, 3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681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/>
                        <a:t>Phase 3</a:t>
                      </a:r>
                    </a:p>
                    <a:p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/>
                        <a:t>Photoluminescence Characterisation</a:t>
                      </a:r>
                      <a:endParaRPr lang="en-GB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baseline="0" dirty="0" smtClean="0"/>
                        <a:t>ESS</a:t>
                      </a:r>
                      <a:r>
                        <a:rPr lang="en-GB" sz="1200" b="0" baseline="0" dirty="0" smtClean="0"/>
                        <a:t> and </a:t>
                      </a:r>
                      <a:r>
                        <a:rPr lang="en-GB" sz="1200" b="1" baseline="0" dirty="0" smtClean="0"/>
                        <a:t>Oslo Univ. : </a:t>
                      </a:r>
                      <a:r>
                        <a:rPr lang="en-GB" sz="1200" dirty="0" smtClean="0"/>
                        <a:t>Complete</a:t>
                      </a:r>
                      <a:r>
                        <a:rPr lang="en-GB" sz="1200" baseline="0" dirty="0" smtClean="0"/>
                        <a:t> characterisation, XRD, photon-luminescence (spectrum and lifetime), proton-luminescence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1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681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/>
                        <a:t>Phase 4</a:t>
                      </a:r>
                    </a:p>
                    <a:p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/>
                        <a:t>Irradiation with no or minimal activation</a:t>
                      </a:r>
                      <a:endParaRPr lang="en-GB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baseline="0" dirty="0" smtClean="0"/>
                        <a:t>Oslo Univ. , </a:t>
                      </a:r>
                      <a:r>
                        <a:rPr lang="en-GB" sz="1200" b="1" baseline="0" dirty="0" smtClean="0"/>
                        <a:t>GSI, </a:t>
                      </a:r>
                      <a:r>
                        <a:rPr lang="en-GB" sz="1200" b="0" baseline="0" dirty="0" smtClean="0"/>
                        <a:t>possibly </a:t>
                      </a:r>
                      <a:r>
                        <a:rPr lang="en-GB" sz="1200" b="1" baseline="0" dirty="0" smtClean="0"/>
                        <a:t>COSY </a:t>
                      </a:r>
                      <a:r>
                        <a:rPr lang="en-GB" sz="1200" b="0" baseline="0" dirty="0" smtClean="0"/>
                        <a:t>and </a:t>
                      </a:r>
                      <a:r>
                        <a:rPr lang="en-GB" sz="1200" b="1" baseline="0" dirty="0" smtClean="0"/>
                        <a:t>LANSCE: </a:t>
                      </a:r>
                      <a:r>
                        <a:rPr lang="en-GB" sz="1200" dirty="0" smtClean="0"/>
                        <a:t>Low</a:t>
                      </a:r>
                      <a:r>
                        <a:rPr lang="en-GB" sz="1200" baseline="0" dirty="0" smtClean="0"/>
                        <a:t> energy proton beam, heavy ion beam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1, 2</a:t>
                      </a:r>
                      <a:endParaRPr lang="en-GB" sz="1200" b="1" dirty="0"/>
                    </a:p>
                  </a:txBody>
                  <a:tcPr anchor="ctr"/>
                </a:tc>
              </a:tr>
              <a:tr h="681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/>
                        <a:t>Phase 5</a:t>
                      </a:r>
                    </a:p>
                    <a:p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Irradiation with significant activation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BNL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b="1" dirty="0" smtClean="0"/>
                        <a:t>SNS</a:t>
                      </a:r>
                      <a:r>
                        <a:rPr lang="en-GB" sz="1200" dirty="0" smtClean="0"/>
                        <a:t>, proton irradiation at high dose:</a:t>
                      </a:r>
                      <a:r>
                        <a:rPr lang="en-GB" sz="1200" baseline="0" dirty="0" smtClean="0"/>
                        <a:t> qualify the material for high power target environment</a:t>
                      </a:r>
                      <a:endParaRPr lang="en-GB" sz="1200" dirty="0" smtClean="0"/>
                    </a:p>
                    <a:p>
                      <a:r>
                        <a:rPr lang="en-GB" sz="1200" b="1" dirty="0" smtClean="0"/>
                        <a:t>LANL</a:t>
                      </a:r>
                      <a:r>
                        <a:rPr lang="en-GB" sz="1200" dirty="0" smtClean="0"/>
                        <a:t>: Post Irradiation </a:t>
                      </a:r>
                      <a:r>
                        <a:rPr lang="en-GB" sz="1200" dirty="0" smtClean="0"/>
                        <a:t>Examination (PIE): structure and composition of the irradiated</a:t>
                      </a:r>
                      <a:r>
                        <a:rPr lang="en-GB" sz="1200" baseline="0" dirty="0" smtClean="0"/>
                        <a:t> material</a:t>
                      </a:r>
                      <a:r>
                        <a:rPr lang="en-GB" sz="1200" dirty="0" smtClean="0"/>
                        <a:t>,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baseline="0" dirty="0" smtClean="0"/>
                        <a:t>photo and proton </a:t>
                      </a:r>
                      <a:r>
                        <a:rPr lang="en-GB" sz="1200" baseline="0" dirty="0" smtClean="0"/>
                        <a:t>–luminescence, other particles luminescence 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2, 1</a:t>
                      </a:r>
                      <a:endParaRPr lang="en-GB" sz="1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552" y="5925180"/>
            <a:ext cx="19543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100" dirty="0" smtClean="0"/>
              <a:t>Luminescence properties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100" dirty="0" smtClean="0"/>
              <a:t>Coating lifetime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100" dirty="0" smtClean="0"/>
              <a:t>Industrial process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84645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Baseline and First </a:t>
            </a:r>
            <a:r>
              <a:rPr lang="en-GB" dirty="0" smtClean="0"/>
              <a:t>Materials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dirty="0" smtClean="0"/>
              <a:t>SNS like coating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GB" dirty="0" smtClean="0"/>
              <a:t>Powder not produced anymore: some powder has been bought for characterisation and comparison</a:t>
            </a:r>
          </a:p>
          <a:p>
            <a:pPr lvl="2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dirty="0" smtClean="0"/>
              <a:t>Phase 1, 2, 3, 4, phase 5 done (SNS), PIE (LANL) planned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ü"/>
            </a:pPr>
            <a:r>
              <a:rPr lang="en-GB" dirty="0" smtClean="0"/>
              <a:t>HV has produced similar coating samples</a:t>
            </a:r>
          </a:p>
          <a:p>
            <a:pPr lvl="2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dirty="0" smtClean="0"/>
              <a:t>Initial phases 1, 2, 3</a:t>
            </a:r>
          </a:p>
          <a:p>
            <a:pPr lvl="2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dirty="0" smtClean="0"/>
              <a:t>Phase 5 planned (BLIP) 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dirty="0" smtClean="0"/>
              <a:t>New </a:t>
            </a:r>
            <a:r>
              <a:rPr lang="en-GB" dirty="0" smtClean="0"/>
              <a:t>materials </a:t>
            </a:r>
            <a:r>
              <a:rPr lang="en-GB" dirty="0" smtClean="0"/>
              <a:t>proposed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dirty="0" smtClean="0"/>
              <a:t>Y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3</a:t>
            </a:r>
            <a:r>
              <a:rPr lang="en-GB" dirty="0" smtClean="0"/>
              <a:t>: phase 1, 2, 3, 4, but 3 not complete, and 5 planned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dirty="0"/>
              <a:t>Y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r>
              <a:rPr lang="en-GB" dirty="0" smtClean="0"/>
              <a:t>:Z</a:t>
            </a:r>
            <a:r>
              <a:rPr lang="en-GB" baseline="-25000" dirty="0" smtClean="0"/>
              <a:t>r</a:t>
            </a:r>
            <a:r>
              <a:rPr lang="en-GB" dirty="0" smtClean="0"/>
              <a:t>O</a:t>
            </a:r>
            <a:r>
              <a:rPr lang="en-GB" baseline="-25000" dirty="0" smtClean="0"/>
              <a:t>2</a:t>
            </a:r>
            <a:r>
              <a:rPr lang="en-GB" dirty="0" smtClean="0"/>
              <a:t>: phase </a:t>
            </a:r>
            <a:r>
              <a:rPr lang="en-GB" dirty="0"/>
              <a:t>1, 2, 3, 4</a:t>
            </a:r>
            <a:r>
              <a:rPr lang="en-GB" dirty="0" smtClean="0"/>
              <a:t>, no luminescence</a:t>
            </a: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dirty="0" smtClean="0"/>
              <a:t>Y</a:t>
            </a:r>
            <a:r>
              <a:rPr lang="en-GB" baseline="-25000" dirty="0" smtClean="0"/>
              <a:t>2</a:t>
            </a:r>
            <a:r>
              <a:rPr lang="en-GB" dirty="0" smtClean="0"/>
              <a:t>WO</a:t>
            </a:r>
            <a:r>
              <a:rPr lang="en-GB" baseline="-25000" dirty="0" smtClean="0"/>
              <a:t>6 </a:t>
            </a:r>
            <a:r>
              <a:rPr lang="en-GB" dirty="0" smtClean="0"/>
              <a:t>and </a:t>
            </a:r>
            <a:r>
              <a:rPr lang="en-GB" dirty="0"/>
              <a:t>Y</a:t>
            </a:r>
            <a:r>
              <a:rPr lang="en-GB" baseline="-25000" dirty="0"/>
              <a:t>2</a:t>
            </a:r>
            <a:r>
              <a:rPr lang="en-GB" dirty="0"/>
              <a:t>WO</a:t>
            </a:r>
            <a:r>
              <a:rPr lang="en-GB" baseline="-25000" dirty="0"/>
              <a:t>6 </a:t>
            </a:r>
            <a:r>
              <a:rPr lang="en-GB" dirty="0" smtClean="0"/>
              <a:t>doped La3+, high temperature (&gt;400 degrees) luminescent material: phase 5 planned </a:t>
            </a:r>
            <a:endParaRPr lang="en-GB" dirty="0" smtClean="0"/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dirty="0" smtClean="0"/>
              <a:t>YAG and YAP, to be tested, not know to be radiation hard as a crystal screens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607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GB" dirty="0" smtClean="0"/>
              <a:t>Early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Thermal </a:t>
            </a:r>
            <a:r>
              <a:rPr lang="en-US" dirty="0"/>
              <a:t>spray </a:t>
            </a:r>
            <a:r>
              <a:rPr lang="en-US" dirty="0" smtClean="0"/>
              <a:t>process (</a:t>
            </a:r>
            <a:r>
              <a:rPr lang="en-US" dirty="0" err="1" smtClean="0"/>
              <a:t>Shrikant</a:t>
            </a:r>
            <a:r>
              <a:rPr lang="en-US" dirty="0" smtClean="0"/>
              <a:t> Joshi, HV)</a:t>
            </a:r>
          </a:p>
          <a:p>
            <a:endParaRPr lang="en-US" dirty="0" smtClean="0"/>
          </a:p>
          <a:p>
            <a:r>
              <a:rPr lang="en-US" dirty="0" smtClean="0"/>
              <a:t>Coating </a:t>
            </a:r>
            <a:r>
              <a:rPr lang="en-US" dirty="0"/>
              <a:t>test facilities and test </a:t>
            </a:r>
            <a:r>
              <a:rPr lang="en-US" dirty="0" smtClean="0"/>
              <a:t>results (Oslo Team)</a:t>
            </a:r>
          </a:p>
          <a:p>
            <a:endParaRPr lang="en-US" dirty="0"/>
          </a:p>
          <a:p>
            <a:r>
              <a:rPr lang="en-US" dirty="0" smtClean="0"/>
              <a:t>BLIP Irradiation</a:t>
            </a:r>
          </a:p>
          <a:p>
            <a:endParaRPr lang="en-US" dirty="0"/>
          </a:p>
          <a:p>
            <a:r>
              <a:rPr lang="en-US" dirty="0" smtClean="0"/>
              <a:t>Early results on SNS coating (ESS team)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952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827584" y="263691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3051" y="725920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University West possesses state-of-the-art axial-feed</a:t>
            </a:r>
            <a:br>
              <a:rPr lang="en-US" sz="2200" dirty="0" smtClean="0">
                <a:solidFill>
                  <a:prstClr val="black"/>
                </a:solidFill>
                <a:latin typeface="Calibri"/>
              </a:rPr>
            </a:br>
            <a:r>
              <a:rPr lang="en-US" sz="2200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hermal spray gun 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829" y="4869160"/>
            <a:ext cx="8951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prstClr val="black"/>
                </a:solidFill>
                <a:latin typeface="Calibri"/>
              </a:rPr>
              <a:t>Such axial-feed plasma </a:t>
            </a:r>
            <a:r>
              <a:rPr lang="en-US" sz="2000" u="sng" dirty="0">
                <a:solidFill>
                  <a:prstClr val="black"/>
                </a:solidFill>
                <a:latin typeface="Calibri"/>
              </a:rPr>
              <a:t>spray equipment available only in two groups in Europe and none other in Sweden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University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West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has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unique knowledge in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powder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suspension plasma spraying….as well as their combination!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17" y="1609684"/>
            <a:ext cx="5544616" cy="3151900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139811"/>
            <a:ext cx="9149209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ln w="50800"/>
                <a:solidFill>
                  <a:prstClr val="black"/>
                </a:solidFill>
                <a:latin typeface="Impact" pitchFamily="34" charset="0"/>
              </a:rPr>
              <a:t>Unique Plasma Spraying Facility</a:t>
            </a:r>
            <a:endParaRPr lang="en-US" sz="3000" dirty="0">
              <a:ln w="50800"/>
              <a:solidFill>
                <a:prstClr val="black"/>
              </a:solidFill>
              <a:latin typeface="Impac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92280" y="6453336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Shrikant</a:t>
            </a:r>
            <a:r>
              <a:rPr lang="en-US" sz="1000" dirty="0" smtClean="0"/>
              <a:t> </a:t>
            </a:r>
            <a:r>
              <a:rPr lang="en-US" sz="1000" dirty="0"/>
              <a:t>Joshi, HV</a:t>
            </a:r>
          </a:p>
        </p:txBody>
      </p:sp>
    </p:spTree>
    <p:extLst>
      <p:ext uri="{BB962C8B-B14F-4D97-AF65-F5344CB8AC3E}">
        <p14:creationId xmlns:p14="http://schemas.microsoft.com/office/powerpoint/2010/main" val="409621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827584" y="263691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139811"/>
            <a:ext cx="9149209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ln w="50800"/>
                <a:solidFill>
                  <a:prstClr val="black"/>
                </a:solidFill>
                <a:latin typeface="Impact" pitchFamily="34" charset="0"/>
              </a:rPr>
              <a:t>Unique HVAF Spraying Facility</a:t>
            </a:r>
            <a:endParaRPr lang="en-US" sz="3000" dirty="0">
              <a:ln w="50800"/>
              <a:solidFill>
                <a:prstClr val="black"/>
              </a:solidFill>
              <a:latin typeface="Impac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36712"/>
            <a:ext cx="4464496" cy="2965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488" y="3019584"/>
            <a:ext cx="4608512" cy="3060878"/>
          </a:xfrm>
          <a:prstGeom prst="rect">
            <a:avLst/>
          </a:prstGeom>
        </p:spPr>
      </p:pic>
      <p:sp>
        <p:nvSpPr>
          <p:cNvPr id="9" name="textruta 1"/>
          <p:cNvSpPr txBox="1"/>
          <p:nvPr/>
        </p:nvSpPr>
        <p:spPr>
          <a:xfrm>
            <a:off x="52023" y="3944841"/>
            <a:ext cx="43759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University West’s HVAF facility also among the first in Europe</a:t>
            </a:r>
          </a:p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Still one of only few such facilities in the region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2280" y="6453336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Shrikant</a:t>
            </a:r>
            <a:r>
              <a:rPr lang="en-US" sz="1000" dirty="0" smtClean="0"/>
              <a:t> </a:t>
            </a:r>
            <a:r>
              <a:rPr lang="en-US" sz="1000" dirty="0"/>
              <a:t>Joshi, HV</a:t>
            </a:r>
          </a:p>
        </p:txBody>
      </p:sp>
    </p:spTree>
    <p:extLst>
      <p:ext uri="{BB962C8B-B14F-4D97-AF65-F5344CB8AC3E}">
        <p14:creationId xmlns:p14="http://schemas.microsoft.com/office/powerpoint/2010/main" val="320326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Large Collaboration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Introduction to Target </a:t>
            </a:r>
            <a:r>
              <a:rPr lang="en-GB" dirty="0" smtClean="0"/>
              <a:t>Imaging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Optics </a:t>
            </a:r>
            <a:r>
              <a:rPr lang="en-GB" dirty="0" smtClean="0"/>
              <a:t>Design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Luminescent Coating </a:t>
            </a:r>
            <a:r>
              <a:rPr lang="en-GB" dirty="0" smtClean="0"/>
              <a:t>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Early Results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Planning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Layout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21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0" y="76200"/>
            <a:ext cx="9144000" cy="5715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Impact" panose="020B0806030902050204" pitchFamily="34" charset="0"/>
                <a:cs typeface="Arial" panose="020B0604020202020204" pitchFamily="34" charset="0"/>
              </a:rPr>
              <a:t>Coatings for ESS: Short-term Plan</a:t>
            </a:r>
            <a:endParaRPr lang="en-US" sz="3200" dirty="0"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" y="684685"/>
            <a:ext cx="8991601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4488" indent="-344488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Spray deposition, testing of 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-Cr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 </a:t>
            </a:r>
            <a:r>
              <a:rPr lang="en-US" sz="2400" dirty="0"/>
              <a:t>coatings deposited using </a:t>
            </a:r>
            <a:r>
              <a:rPr lang="en-US" sz="2400" dirty="0" smtClean="0"/>
              <a:t>“recommended” </a:t>
            </a:r>
            <a:r>
              <a:rPr lang="en-US" sz="2400" dirty="0"/>
              <a:t>powder source (</a:t>
            </a:r>
            <a:r>
              <a:rPr lang="en-US" sz="2400" dirty="0" err="1"/>
              <a:t>F.J.Brodmann</a:t>
            </a:r>
            <a:r>
              <a:rPr lang="en-US" sz="2400" dirty="0"/>
              <a:t> &amp; Co LLC, Louisiana, </a:t>
            </a:r>
            <a:r>
              <a:rPr lang="en-US" sz="2400" dirty="0" smtClean="0"/>
              <a:t>USA) to </a:t>
            </a:r>
            <a:r>
              <a:rPr lang="en-US" sz="2400" dirty="0"/>
              <a:t>replicate </a:t>
            </a:r>
            <a:r>
              <a:rPr lang="en-US" sz="2400" dirty="0" smtClean="0"/>
              <a:t>the SNS/Stony </a:t>
            </a:r>
            <a:r>
              <a:rPr lang="en-US" sz="2400" dirty="0"/>
              <a:t>Brook </a:t>
            </a:r>
            <a:r>
              <a:rPr lang="en-US" sz="2400" dirty="0" smtClean="0"/>
              <a:t>results</a:t>
            </a:r>
            <a:endParaRPr lang="en-US" sz="2400" dirty="0"/>
          </a:p>
          <a:p>
            <a:pPr marL="344488" indent="-344488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 smtClean="0"/>
              <a:t>Spray </a:t>
            </a:r>
            <a:r>
              <a:rPr lang="en-US" sz="2400" dirty="0"/>
              <a:t>deposition &amp; testing of 1-2 </a:t>
            </a:r>
            <a:r>
              <a:rPr lang="en-US" sz="2400" dirty="0" smtClean="0"/>
              <a:t>other commercial </a:t>
            </a:r>
            <a:r>
              <a:rPr lang="en-US" sz="2400" dirty="0"/>
              <a:t>powders of identical </a:t>
            </a:r>
            <a:r>
              <a:rPr lang="en-US" sz="2400" dirty="0" smtClean="0"/>
              <a:t>chemistry</a:t>
            </a:r>
          </a:p>
          <a:p>
            <a:pPr marL="344488" indent="-344488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 smtClean="0"/>
              <a:t>Spray </a:t>
            </a:r>
            <a:r>
              <a:rPr lang="en-US" sz="2400" dirty="0"/>
              <a:t>deposition &amp; testing of suspensions </a:t>
            </a:r>
            <a:r>
              <a:rPr lang="en-US" sz="2400" dirty="0" smtClean="0"/>
              <a:t>of </a:t>
            </a:r>
            <a:r>
              <a:rPr lang="en-US" sz="2400" dirty="0"/>
              <a:t>identified Alumina-</a:t>
            </a:r>
            <a:r>
              <a:rPr lang="en-US" sz="2400" dirty="0" err="1"/>
              <a:t>Chromia</a:t>
            </a:r>
            <a:r>
              <a:rPr lang="en-US" sz="2400" dirty="0"/>
              <a:t> </a:t>
            </a:r>
            <a:r>
              <a:rPr lang="en-US" sz="2400" dirty="0" smtClean="0"/>
              <a:t>chemistry</a:t>
            </a:r>
          </a:p>
          <a:p>
            <a:pPr marL="344488" indent="-344488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 smtClean="0"/>
              <a:t>Preliminary </a:t>
            </a:r>
            <a:r>
              <a:rPr lang="en-US" sz="2400" dirty="0"/>
              <a:t>studies with a couple of mutually identified alternate chemistries, in powder and/or suspension </a:t>
            </a:r>
            <a:r>
              <a:rPr lang="en-US" sz="2400" dirty="0" smtClean="0"/>
              <a:t>form</a:t>
            </a:r>
          </a:p>
          <a:p>
            <a:pPr marL="457200" indent="-457200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Supply </a:t>
            </a:r>
            <a:r>
              <a:rPr lang="en-US" sz="2400" dirty="0"/>
              <a:t>of coated specimens to Oslo for </a:t>
            </a:r>
            <a:r>
              <a:rPr lang="en-US" sz="2400" dirty="0" smtClean="0"/>
              <a:t>testing; testing </a:t>
            </a:r>
            <a:r>
              <a:rPr lang="en-US" sz="2400" dirty="0"/>
              <a:t>support from </a:t>
            </a:r>
            <a:r>
              <a:rPr lang="en-US" sz="2400" dirty="0" smtClean="0"/>
              <a:t>Oslo</a:t>
            </a:r>
          </a:p>
          <a:p>
            <a:pPr marL="457200" indent="-457200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Test </a:t>
            </a:r>
            <a:r>
              <a:rPr lang="en-US" sz="2400" dirty="0"/>
              <a:t>kit to assess “good” and “bad” coatings in the </a:t>
            </a:r>
            <a:r>
              <a:rPr lang="en-US" sz="2400" dirty="0" smtClean="0"/>
              <a:t>lab</a:t>
            </a:r>
            <a:endParaRPr lang="sv-SE" sz="2400" dirty="0"/>
          </a:p>
        </p:txBody>
      </p:sp>
      <p:sp>
        <p:nvSpPr>
          <p:cNvPr id="6" name="Rectangle 5"/>
          <p:cNvSpPr/>
          <p:nvPr/>
        </p:nvSpPr>
        <p:spPr>
          <a:xfrm>
            <a:off x="7092280" y="6453336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Shrikant</a:t>
            </a:r>
            <a:r>
              <a:rPr lang="en-US" sz="1000" dirty="0" smtClean="0"/>
              <a:t> </a:t>
            </a:r>
            <a:r>
              <a:rPr lang="en-US" sz="1000" dirty="0"/>
              <a:t>Joshi, HV</a:t>
            </a:r>
          </a:p>
        </p:txBody>
      </p:sp>
    </p:spTree>
    <p:extLst>
      <p:ext uri="{BB962C8B-B14F-4D97-AF65-F5344CB8AC3E}">
        <p14:creationId xmlns:p14="http://schemas.microsoft.com/office/powerpoint/2010/main" val="373728177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35287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v-SE" sz="2800" dirty="0" smtClean="0"/>
              <a:t>Phase pure </a:t>
            </a:r>
            <a:r>
              <a:rPr lang="en-US" altLang="sv-SE" sz="2800" dirty="0" smtClean="0">
                <a:latin typeface="Symbol" panose="05050102010706020507" pitchFamily="18" charset="2"/>
              </a:rPr>
              <a:t>a</a:t>
            </a:r>
            <a:r>
              <a:rPr lang="en-US" altLang="sv-SE" sz="2800" dirty="0" smtClean="0"/>
              <a:t>-Al</a:t>
            </a:r>
            <a:r>
              <a:rPr lang="en-US" altLang="sv-SE" sz="2800" baseline="-25000" dirty="0" smtClean="0"/>
              <a:t>2</a:t>
            </a:r>
            <a:r>
              <a:rPr lang="en-US" altLang="sv-SE" sz="2800" dirty="0" smtClean="0"/>
              <a:t>O</a:t>
            </a:r>
            <a:r>
              <a:rPr lang="en-US" altLang="sv-SE" sz="2800" baseline="-25000" dirty="0" smtClean="0"/>
              <a:t>3</a:t>
            </a:r>
            <a:r>
              <a:rPr lang="en-US" altLang="sv-SE" sz="2800" dirty="0" smtClean="0"/>
              <a:t> coatings with SPPS</a:t>
            </a:r>
            <a:endParaRPr lang="en-GB" altLang="sv-SE" sz="2800" dirty="0" smtClean="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600" y="1143000"/>
            <a:ext cx="3835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alhsd2.jpg"/>
          <p:cNvPicPr>
            <a:picLocks noChangeAspect="1"/>
          </p:cNvPicPr>
          <p:nvPr/>
        </p:nvPicPr>
        <p:blipFill>
          <a:blip r:embed="rId5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75" y="3429000"/>
            <a:ext cx="35290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AlO-HCST.jpg"/>
          <p:cNvPicPr>
            <a:picLocks noChangeAspect="1"/>
          </p:cNvPicPr>
          <p:nvPr/>
        </p:nvPicPr>
        <p:blipFill>
          <a:blip r:embed="rId6" cstate="screen">
            <a:lum bright="-8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668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1095375" y="1190625"/>
            <a:ext cx="1546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sv-SE" b="0">
                <a:solidFill>
                  <a:srgbClr val="000000"/>
                </a:solidFill>
              </a:rPr>
              <a:t>Al</a:t>
            </a:r>
            <a:r>
              <a:rPr lang="en-US" altLang="sv-SE" b="0" baseline="-25000">
                <a:solidFill>
                  <a:srgbClr val="000000"/>
                </a:solidFill>
              </a:rPr>
              <a:t>2</a:t>
            </a:r>
            <a:r>
              <a:rPr lang="en-US" altLang="sv-SE" b="0">
                <a:solidFill>
                  <a:srgbClr val="000000"/>
                </a:solidFill>
              </a:rPr>
              <a:t>O</a:t>
            </a:r>
            <a:r>
              <a:rPr lang="en-US" altLang="sv-SE" b="0" baseline="-25000">
                <a:solidFill>
                  <a:srgbClr val="000000"/>
                </a:solidFill>
              </a:rPr>
              <a:t>3</a:t>
            </a:r>
            <a:r>
              <a:rPr lang="en-US" altLang="sv-SE" b="0">
                <a:solidFill>
                  <a:srgbClr val="000000"/>
                </a:solidFill>
              </a:rPr>
              <a:t> powder</a:t>
            </a:r>
            <a:endParaRPr lang="en-GB" altLang="sv-SE" b="0">
              <a:solidFill>
                <a:srgbClr val="000000"/>
              </a:solidFill>
            </a:endParaRP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1095375" y="3756025"/>
            <a:ext cx="1352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sv-SE" b="0">
                <a:solidFill>
                  <a:srgbClr val="000000"/>
                </a:solidFill>
              </a:rPr>
              <a:t>Detonation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sv-SE" b="0">
                <a:solidFill>
                  <a:srgbClr val="000000"/>
                </a:solidFill>
              </a:rPr>
              <a:t>sprayed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sv-SE" b="0">
                <a:solidFill>
                  <a:srgbClr val="000000"/>
                </a:solidFill>
              </a:rPr>
              <a:t>Al</a:t>
            </a:r>
            <a:r>
              <a:rPr lang="en-US" altLang="sv-SE" b="0" baseline="-25000">
                <a:solidFill>
                  <a:srgbClr val="000000"/>
                </a:solidFill>
              </a:rPr>
              <a:t>2</a:t>
            </a:r>
            <a:r>
              <a:rPr lang="en-US" altLang="sv-SE" b="0">
                <a:solidFill>
                  <a:srgbClr val="000000"/>
                </a:solidFill>
              </a:rPr>
              <a:t>O</a:t>
            </a:r>
            <a:r>
              <a:rPr lang="en-US" altLang="sv-SE" b="0" baseline="-25000">
                <a:solidFill>
                  <a:srgbClr val="000000"/>
                </a:solidFill>
              </a:rPr>
              <a:t>3</a:t>
            </a:r>
            <a:endParaRPr lang="en-GB" altLang="sv-SE" b="0">
              <a:solidFill>
                <a:srgbClr val="000000"/>
              </a:solidFill>
            </a:endParaRP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5978525" y="1179513"/>
            <a:ext cx="14573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sv-SE" sz="1600" b="0">
                <a:solidFill>
                  <a:srgbClr val="000000"/>
                </a:solidFill>
              </a:rPr>
              <a:t>APS,HVOF,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sv-SE" sz="1600" b="0">
                <a:solidFill>
                  <a:srgbClr val="000000"/>
                </a:solidFill>
              </a:rPr>
              <a:t>HVSFS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sv-SE" sz="1600" b="0">
                <a:solidFill>
                  <a:srgbClr val="000000"/>
                </a:solidFill>
              </a:rPr>
              <a:t>sprayed Al</a:t>
            </a:r>
            <a:r>
              <a:rPr lang="en-US" altLang="sv-SE" sz="1600" b="0" baseline="-25000">
                <a:solidFill>
                  <a:srgbClr val="000000"/>
                </a:solidFill>
              </a:rPr>
              <a:t>2</a:t>
            </a:r>
            <a:r>
              <a:rPr lang="en-US" altLang="sv-SE" sz="1600" b="0">
                <a:solidFill>
                  <a:srgbClr val="000000"/>
                </a:solidFill>
              </a:rPr>
              <a:t>O</a:t>
            </a:r>
            <a:r>
              <a:rPr lang="en-US" altLang="sv-SE" sz="1600" b="0" baseline="-25000">
                <a:solidFill>
                  <a:srgbClr val="000000"/>
                </a:solidFill>
              </a:rPr>
              <a:t>3</a:t>
            </a:r>
            <a:endParaRPr lang="en-GB" altLang="sv-SE" sz="1600" b="0">
              <a:solidFill>
                <a:srgbClr val="000000"/>
              </a:solidFill>
            </a:endParaRPr>
          </a:p>
        </p:txBody>
      </p:sp>
      <p:graphicFrame>
        <p:nvGraphicFramePr>
          <p:cNvPr id="12290" name="Object 2"/>
          <p:cNvGraphicFramePr>
            <a:graphicFrameLocks/>
          </p:cNvGraphicFramePr>
          <p:nvPr/>
        </p:nvGraphicFramePr>
        <p:xfrm>
          <a:off x="4546600" y="3489325"/>
          <a:ext cx="383063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091" t="10588" r="11363" b="2942"/>
                      <a:stretch>
                        <a:fillRect/>
                      </a:stretch>
                    </p:blipFill>
                    <p:spPr bwMode="auto">
                      <a:xfrm>
                        <a:off x="4546600" y="3489325"/>
                        <a:ext cx="3830638" cy="2286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TextBox 12"/>
          <p:cNvSpPr txBox="1">
            <a:spLocks noChangeArrowheads="1"/>
          </p:cNvSpPr>
          <p:nvPr/>
        </p:nvSpPr>
        <p:spPr bwMode="auto">
          <a:xfrm>
            <a:off x="6216650" y="3505200"/>
            <a:ext cx="318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sv-SE" sz="1600" b="0">
                <a:solidFill>
                  <a:srgbClr val="000000"/>
                </a:solidFill>
              </a:rPr>
              <a:t>SPPS sprayed Al</a:t>
            </a:r>
            <a:r>
              <a:rPr lang="en-US" altLang="sv-SE" sz="1600" b="0" baseline="-25000">
                <a:solidFill>
                  <a:srgbClr val="000000"/>
                </a:solidFill>
              </a:rPr>
              <a:t>2</a:t>
            </a:r>
            <a:r>
              <a:rPr lang="en-US" altLang="sv-SE" sz="1600" b="0">
                <a:solidFill>
                  <a:srgbClr val="000000"/>
                </a:solidFill>
              </a:rPr>
              <a:t>O</a:t>
            </a:r>
            <a:r>
              <a:rPr lang="en-US" altLang="sv-SE" sz="1600" b="0" baseline="-25000">
                <a:solidFill>
                  <a:srgbClr val="000000"/>
                </a:solidFill>
              </a:rPr>
              <a:t>3</a:t>
            </a:r>
            <a:endParaRPr lang="en-GB" altLang="sv-SE" sz="1600" b="0">
              <a:solidFill>
                <a:srgbClr val="00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2759075" y="32004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750" y="634047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1" name="Rectangle 4"/>
          <p:cNvSpPr>
            <a:spLocks noChangeArrowheads="1"/>
          </p:cNvSpPr>
          <p:nvPr/>
        </p:nvSpPr>
        <p:spPr bwMode="auto">
          <a:xfrm>
            <a:off x="4332288" y="6029325"/>
            <a:ext cx="4789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sv-SE" sz="1200" i="1">
                <a:solidFill>
                  <a:srgbClr val="000000"/>
                </a:solidFill>
              </a:rPr>
              <a:t>Journal of  the European Ceramic Society, 33 (2013) 2823–2829</a:t>
            </a:r>
          </a:p>
        </p:txBody>
      </p:sp>
      <p:sp>
        <p:nvSpPr>
          <p:cNvPr id="12302" name="TextBox 17"/>
          <p:cNvSpPr txBox="1">
            <a:spLocks noChangeArrowheads="1"/>
          </p:cNvSpPr>
          <p:nvPr/>
        </p:nvSpPr>
        <p:spPr bwMode="auto">
          <a:xfrm>
            <a:off x="0" y="5683250"/>
            <a:ext cx="914400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kumimoji="1" lang="en-US" altLang="ja-JP" b="0" dirty="0">
                <a:solidFill>
                  <a:srgbClr val="C00000"/>
                </a:solidFill>
                <a:ea typeface="HGP明朝E"/>
                <a:cs typeface="HGP明朝E"/>
              </a:rPr>
              <a:t>Appropriate precursor </a:t>
            </a:r>
            <a:r>
              <a:rPr kumimoji="1" lang="en-US" altLang="ja-JP" b="0" dirty="0" smtClean="0">
                <a:solidFill>
                  <a:srgbClr val="C00000"/>
                </a:solidFill>
                <a:ea typeface="HGP明朝E"/>
                <a:cs typeface="HGP明朝E"/>
              </a:rPr>
              <a:t>chemistry, </a:t>
            </a:r>
            <a:r>
              <a:rPr kumimoji="1" lang="en-US" altLang="ja-JP" b="0" dirty="0">
                <a:solidFill>
                  <a:srgbClr val="C00000"/>
                </a:solidFill>
                <a:ea typeface="HGP明朝E"/>
                <a:cs typeface="HGP明朝E"/>
              </a:rPr>
              <a:t>right choice of process parameters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92280" y="6453336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Shrikant</a:t>
            </a:r>
            <a:r>
              <a:rPr lang="en-US" sz="1000" dirty="0" smtClean="0"/>
              <a:t> </a:t>
            </a:r>
            <a:r>
              <a:rPr lang="en-US" sz="1000" dirty="0"/>
              <a:t>Joshi, HV</a:t>
            </a:r>
          </a:p>
        </p:txBody>
      </p:sp>
    </p:spTree>
    <p:extLst>
      <p:ext uri="{BB962C8B-B14F-4D97-AF65-F5344CB8AC3E}">
        <p14:creationId xmlns:p14="http://schemas.microsoft.com/office/powerpoint/2010/main" val="1071663070"/>
      </p:ext>
    </p:extLst>
  </p:cSld>
  <p:clrMapOvr>
    <a:masterClrMapping/>
  </p:clrMapOvr>
  <p:transition xmlns:p14="http://schemas.microsoft.com/office/powerpoint/2010/main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CA57D86-531C-E04C-B517-BFEEEE21E433}" type="slidenum">
              <a:rPr lang="sv-SE" smtClean="0">
                <a:solidFill>
                  <a:prstClr val="black"/>
                </a:solidFill>
              </a:rPr>
              <a:pPr/>
              <a:t>22</a:t>
            </a:fld>
            <a:endParaRPr lang="sv-SE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577"/>
            <a:ext cx="9144000" cy="4206846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39811"/>
            <a:ext cx="914920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defRPr/>
            </a:pPr>
            <a:r>
              <a:rPr lang="en-US" sz="3200" b="1" dirty="0" smtClean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Plasma spray trials with </a:t>
            </a:r>
            <a:r>
              <a:rPr lang="en-US" sz="3200" b="1" dirty="0" err="1" smtClean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Brodmann</a:t>
            </a:r>
            <a:r>
              <a:rPr lang="en-US" sz="3200" b="1" dirty="0" smtClean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 powder</a:t>
            </a:r>
            <a:endParaRPr lang="en-US" sz="3200" b="1" dirty="0">
              <a:ln w="5080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5172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err="1" smtClean="0"/>
              <a:t>Varied</a:t>
            </a:r>
            <a:r>
              <a:rPr lang="sv-SE" sz="2400" dirty="0" smtClean="0"/>
              <a:t> parameters over a </a:t>
            </a:r>
            <a:r>
              <a:rPr lang="sv-SE" sz="2400" dirty="0" err="1" smtClean="0"/>
              <a:t>wide</a:t>
            </a:r>
            <a:r>
              <a:rPr lang="sv-SE" sz="2400" dirty="0" smtClean="0"/>
              <a:t> plasma </a:t>
            </a:r>
            <a:r>
              <a:rPr lang="sv-SE" sz="2400" dirty="0" err="1" smtClean="0"/>
              <a:t>power</a:t>
            </a:r>
            <a:r>
              <a:rPr lang="sv-SE" sz="2400" dirty="0" smtClean="0"/>
              <a:t>, </a:t>
            </a:r>
            <a:r>
              <a:rPr lang="sv-SE" sz="2400" dirty="0" err="1" smtClean="0"/>
              <a:t>enthalpy</a:t>
            </a:r>
            <a:r>
              <a:rPr lang="sv-SE" sz="2400" dirty="0" smtClean="0"/>
              <a:t> </a:t>
            </a:r>
            <a:r>
              <a:rPr lang="sv-SE" sz="2400" dirty="0" err="1" smtClean="0"/>
              <a:t>window</a:t>
            </a:r>
            <a:endParaRPr lang="sv-SE" sz="2400" dirty="0"/>
          </a:p>
        </p:txBody>
      </p:sp>
      <p:sp>
        <p:nvSpPr>
          <p:cNvPr id="7" name="Rectangle 6"/>
          <p:cNvSpPr/>
          <p:nvPr/>
        </p:nvSpPr>
        <p:spPr>
          <a:xfrm>
            <a:off x="35520" y="6453336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Shrikant</a:t>
            </a:r>
            <a:r>
              <a:rPr lang="en-US" sz="1000" dirty="0" smtClean="0"/>
              <a:t> </a:t>
            </a:r>
            <a:r>
              <a:rPr lang="en-US" sz="1000" dirty="0"/>
              <a:t>Joshi, HV</a:t>
            </a:r>
          </a:p>
        </p:txBody>
      </p:sp>
    </p:spTree>
    <p:extLst>
      <p:ext uri="{BB962C8B-B14F-4D97-AF65-F5344CB8AC3E}">
        <p14:creationId xmlns:p14="http://schemas.microsoft.com/office/powerpoint/2010/main" val="242829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8883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41491"/>
            <a:ext cx="914920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defRPr/>
            </a:pPr>
            <a:r>
              <a:rPr lang="en-US" sz="3200" b="1" dirty="0" smtClean="0">
                <a:ln w="50800"/>
                <a:latin typeface="Arial" panose="020B0604020202020204" pitchFamily="34" charset="0"/>
                <a:cs typeface="Arial" panose="020B0604020202020204" pitchFamily="34" charset="0"/>
              </a:rPr>
              <a:t>Preliminary evaluation of luminescence</a:t>
            </a:r>
            <a:endParaRPr lang="en-US" sz="3200" b="1" dirty="0">
              <a:ln w="5080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5517232"/>
            <a:ext cx="9149209" cy="8925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defRPr/>
            </a:pPr>
            <a:r>
              <a:rPr lang="en-US" sz="2600" i="1" dirty="0" smtClean="0">
                <a:ln w="50800"/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kit provided by ESS; measures photo-excitation response; characteristic ‘R lines’ around 693-695 mm</a:t>
            </a:r>
            <a:endParaRPr lang="en-US" sz="2600" i="1" dirty="0">
              <a:ln w="50800"/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92280" y="6453336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Shrikant</a:t>
            </a:r>
            <a:r>
              <a:rPr lang="en-US" sz="1000" dirty="0" smtClean="0"/>
              <a:t> </a:t>
            </a:r>
            <a:r>
              <a:rPr lang="en-US" sz="1000" dirty="0"/>
              <a:t>Joshi, HV</a:t>
            </a:r>
          </a:p>
        </p:txBody>
      </p:sp>
    </p:spTree>
    <p:extLst>
      <p:ext uri="{BB962C8B-B14F-4D97-AF65-F5344CB8AC3E}">
        <p14:creationId xmlns:p14="http://schemas.microsoft.com/office/powerpoint/2010/main" val="380398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492" y="2367722"/>
            <a:ext cx="3071991" cy="2016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284" y="4611821"/>
            <a:ext cx="3099552" cy="2016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76" y="4611821"/>
            <a:ext cx="3105571" cy="2016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4636"/>
            <a:ext cx="3099552" cy="2016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76" y="2336874"/>
            <a:ext cx="3093557" cy="2016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60" y="2329689"/>
            <a:ext cx="3081636" cy="2016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773" y="41122"/>
            <a:ext cx="3075710" cy="2016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76" y="10274"/>
            <a:ext cx="3029108" cy="2016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874"/>
            <a:ext cx="3060176" cy="201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679" y="143889"/>
            <a:ext cx="13124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200" b="1" i="1" dirty="0" err="1" smtClean="0">
                <a:solidFill>
                  <a:srgbClr val="FF0000"/>
                </a:solidFill>
              </a:rPr>
              <a:t>Reference</a:t>
            </a:r>
            <a:r>
              <a:rPr lang="sv-SE" sz="1200" b="1" i="1" dirty="0" smtClean="0">
                <a:solidFill>
                  <a:srgbClr val="FF0000"/>
                </a:solidFill>
              </a:rPr>
              <a:t> </a:t>
            </a:r>
            <a:r>
              <a:rPr lang="sv-SE" sz="1200" b="1" i="1" dirty="0" err="1" smtClean="0">
                <a:solidFill>
                  <a:srgbClr val="FF0000"/>
                </a:solidFill>
              </a:rPr>
              <a:t>sample</a:t>
            </a:r>
            <a:endParaRPr lang="sv-SE" sz="12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1562" y="2428506"/>
            <a:ext cx="8835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200" b="1" i="1" dirty="0" err="1" smtClean="0"/>
              <a:t>Sample</a:t>
            </a:r>
            <a:r>
              <a:rPr lang="sv-SE" sz="1200" b="1" i="1" dirty="0" smtClean="0"/>
              <a:t> # 2</a:t>
            </a:r>
            <a:endParaRPr lang="sv-SE" sz="1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274890" y="2428506"/>
            <a:ext cx="8835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200" b="1" i="1" dirty="0" err="1" smtClean="0"/>
              <a:t>Sample</a:t>
            </a:r>
            <a:r>
              <a:rPr lang="sv-SE" sz="1200" b="1" i="1" dirty="0" smtClean="0"/>
              <a:t> # 1</a:t>
            </a:r>
            <a:endParaRPr lang="sv-SE" sz="12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2428507"/>
            <a:ext cx="8835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200" b="1" i="1" dirty="0" err="1" smtClean="0"/>
              <a:t>Sample</a:t>
            </a:r>
            <a:r>
              <a:rPr lang="sv-SE" sz="1200" b="1" i="1" dirty="0" smtClean="0"/>
              <a:t> # 0</a:t>
            </a:r>
            <a:endParaRPr lang="sv-SE" sz="1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392658" y="143890"/>
            <a:ext cx="80502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200" b="1" i="1" dirty="0" err="1" smtClean="0"/>
              <a:t>Prelim</a:t>
            </a:r>
            <a:r>
              <a:rPr lang="sv-SE" sz="1200" b="1" i="1" dirty="0" smtClean="0"/>
              <a:t> (ii)</a:t>
            </a:r>
            <a:endParaRPr lang="sv-SE" sz="12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74890" y="143891"/>
            <a:ext cx="7665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200" b="1" i="1" dirty="0" err="1" smtClean="0"/>
              <a:t>Prelim</a:t>
            </a:r>
            <a:r>
              <a:rPr lang="sv-SE" sz="1200" b="1" i="1" dirty="0" smtClean="0"/>
              <a:t> (i)</a:t>
            </a:r>
            <a:endParaRPr lang="sv-SE" sz="12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4694322"/>
            <a:ext cx="8835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200" b="1" i="1" dirty="0" err="1" smtClean="0"/>
              <a:t>Sample</a:t>
            </a:r>
            <a:r>
              <a:rPr lang="sv-SE" sz="1200" b="1" i="1" dirty="0" smtClean="0"/>
              <a:t> # 3</a:t>
            </a:r>
            <a:endParaRPr lang="sv-SE" sz="12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53545" y="4694322"/>
            <a:ext cx="8835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200" b="1" i="1" dirty="0" err="1" smtClean="0"/>
              <a:t>Sample</a:t>
            </a:r>
            <a:r>
              <a:rPr lang="sv-SE" sz="1200" b="1" i="1" dirty="0" smtClean="0"/>
              <a:t> # 4</a:t>
            </a:r>
            <a:endParaRPr lang="sv-SE" sz="12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6391562" y="4694322"/>
            <a:ext cx="8835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200" b="1" i="1" dirty="0" err="1" smtClean="0"/>
              <a:t>Sample</a:t>
            </a:r>
            <a:r>
              <a:rPr lang="sv-SE" sz="1200" b="1" i="1" dirty="0" smtClean="0"/>
              <a:t> # 5</a:t>
            </a:r>
            <a:endParaRPr lang="sv-SE" sz="1200" b="1" i="1" dirty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-36512" y="1880330"/>
            <a:ext cx="9149209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000" dirty="0" smtClean="0">
                <a:ln w="50800"/>
                <a:latin typeface="Impact" pitchFamily="34" charset="0"/>
              </a:rPr>
              <a:t>Response from lab kit to identify ‘good’ and ‘bad’ coatings</a:t>
            </a:r>
            <a:endParaRPr lang="en-US" sz="3000" dirty="0">
              <a:ln w="50800"/>
              <a:latin typeface="Impac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476672"/>
            <a:ext cx="19442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i="1" dirty="0" err="1" smtClean="0">
                <a:solidFill>
                  <a:srgbClr val="0000FF"/>
                </a:solidFill>
              </a:rPr>
              <a:t>Characteristic</a:t>
            </a:r>
            <a:r>
              <a:rPr lang="sv-SE" sz="1400" b="1" i="1" dirty="0" smtClean="0">
                <a:solidFill>
                  <a:srgbClr val="0000FF"/>
                </a:solidFill>
              </a:rPr>
              <a:t> </a:t>
            </a:r>
            <a:r>
              <a:rPr lang="sv-SE" sz="1400" b="1" i="1" dirty="0" err="1" smtClean="0">
                <a:solidFill>
                  <a:srgbClr val="0000FF"/>
                </a:solidFill>
              </a:rPr>
              <a:t>peak</a:t>
            </a:r>
            <a:r>
              <a:rPr lang="sv-SE" sz="1400" b="1" i="1" dirty="0" smtClean="0">
                <a:solidFill>
                  <a:srgbClr val="0000FF"/>
                </a:solidFill>
              </a:rPr>
              <a:t> for </a:t>
            </a:r>
            <a:r>
              <a:rPr lang="sv-SE" sz="1400" b="1" i="1" dirty="0" err="1" smtClean="0">
                <a:solidFill>
                  <a:srgbClr val="0000FF"/>
                </a:solidFill>
              </a:rPr>
              <a:t>promising</a:t>
            </a:r>
            <a:r>
              <a:rPr lang="sv-SE" sz="1400" b="1" i="1" dirty="0" smtClean="0">
                <a:solidFill>
                  <a:srgbClr val="0000FF"/>
                </a:solidFill>
              </a:rPr>
              <a:t> </a:t>
            </a:r>
            <a:r>
              <a:rPr lang="en-US" sz="1400" b="1" i="1" dirty="0" smtClean="0">
                <a:solidFill>
                  <a:srgbClr val="0000FF"/>
                </a:solidFill>
              </a:rPr>
              <a:t>Al</a:t>
            </a:r>
            <a:r>
              <a:rPr lang="en-US" sz="1400" b="1" i="1" baseline="-25000" dirty="0" smtClean="0">
                <a:solidFill>
                  <a:srgbClr val="0000FF"/>
                </a:solidFill>
              </a:rPr>
              <a:t>2</a:t>
            </a:r>
            <a:r>
              <a:rPr lang="en-US" sz="1400" b="1" i="1" dirty="0" smtClean="0">
                <a:solidFill>
                  <a:srgbClr val="0000FF"/>
                </a:solidFill>
              </a:rPr>
              <a:t>O</a:t>
            </a:r>
            <a:r>
              <a:rPr lang="en-US" sz="1400" b="1" i="1" baseline="-25000" dirty="0" smtClean="0">
                <a:solidFill>
                  <a:srgbClr val="0000FF"/>
                </a:solidFill>
              </a:rPr>
              <a:t>3</a:t>
            </a:r>
            <a:r>
              <a:rPr lang="en-US" sz="1400" b="1" i="1" dirty="0" smtClean="0">
                <a:solidFill>
                  <a:srgbClr val="0000FF"/>
                </a:solidFill>
              </a:rPr>
              <a:t>-Cr</a:t>
            </a:r>
            <a:r>
              <a:rPr lang="en-US" sz="1400" b="1" i="1" baseline="-25000" dirty="0" smtClean="0">
                <a:solidFill>
                  <a:srgbClr val="0000FF"/>
                </a:solidFill>
              </a:rPr>
              <a:t>2</a:t>
            </a:r>
            <a:r>
              <a:rPr lang="en-US" sz="1400" b="1" i="1" dirty="0" smtClean="0">
                <a:solidFill>
                  <a:srgbClr val="0000FF"/>
                </a:solidFill>
              </a:rPr>
              <a:t>O</a:t>
            </a:r>
            <a:r>
              <a:rPr lang="en-US" sz="1400" b="1" i="1" baseline="-25000" dirty="0" smtClean="0">
                <a:solidFill>
                  <a:srgbClr val="0000FF"/>
                </a:solidFill>
              </a:rPr>
              <a:t>3 </a:t>
            </a:r>
            <a:r>
              <a:rPr lang="en-US" sz="1400" b="1" i="1" dirty="0" smtClean="0">
                <a:solidFill>
                  <a:srgbClr val="0000FF"/>
                </a:solidFill>
              </a:rPr>
              <a:t>coatings</a:t>
            </a:r>
            <a:r>
              <a:rPr lang="sv-SE" sz="1400" b="1" i="1" dirty="0" smtClean="0">
                <a:solidFill>
                  <a:srgbClr val="0000FF"/>
                </a:solidFill>
              </a:rPr>
              <a:t> </a:t>
            </a:r>
            <a:endParaRPr lang="sv-SE" sz="1400" b="1" i="1" dirty="0">
              <a:solidFill>
                <a:srgbClr val="0000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35696" y="735208"/>
            <a:ext cx="921106" cy="31752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170271" y="6561653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Shrikant</a:t>
            </a:r>
            <a:r>
              <a:rPr lang="en-US" sz="1000" dirty="0" smtClean="0"/>
              <a:t> </a:t>
            </a:r>
            <a:r>
              <a:rPr lang="en-US" sz="1000" dirty="0"/>
              <a:t>Joshi, HV</a:t>
            </a:r>
          </a:p>
        </p:txBody>
      </p:sp>
    </p:spTree>
    <p:extLst>
      <p:ext uri="{BB962C8B-B14F-4D97-AF65-F5344CB8AC3E}">
        <p14:creationId xmlns:p14="http://schemas.microsoft.com/office/powerpoint/2010/main" val="240601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53" y="2398876"/>
            <a:ext cx="3093557" cy="20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371" y="2403934"/>
            <a:ext cx="3095898" cy="201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719" y="2428506"/>
            <a:ext cx="3105571" cy="20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719" y="30874"/>
            <a:ext cx="3105571" cy="201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056" y="25816"/>
            <a:ext cx="3099552" cy="201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874"/>
            <a:ext cx="3060176" cy="201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91562" y="2428506"/>
            <a:ext cx="9939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i="1" smtClean="0"/>
              <a:t>Sample # 10</a:t>
            </a:r>
            <a:endParaRPr lang="en-US" sz="1200" b="1" i="1"/>
          </a:p>
        </p:txBody>
      </p:sp>
      <p:sp>
        <p:nvSpPr>
          <p:cNvPr id="8" name="TextBox 7"/>
          <p:cNvSpPr txBox="1"/>
          <p:nvPr/>
        </p:nvSpPr>
        <p:spPr>
          <a:xfrm>
            <a:off x="3274890" y="2428506"/>
            <a:ext cx="9159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i="1" smtClean="0"/>
              <a:t>Sample # 9</a:t>
            </a:r>
            <a:endParaRPr lang="en-US" sz="1200" b="1" i="1"/>
          </a:p>
        </p:txBody>
      </p:sp>
      <p:sp>
        <p:nvSpPr>
          <p:cNvPr id="9" name="TextBox 8"/>
          <p:cNvSpPr txBox="1"/>
          <p:nvPr/>
        </p:nvSpPr>
        <p:spPr>
          <a:xfrm>
            <a:off x="251520" y="2428507"/>
            <a:ext cx="9159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i="1" smtClean="0"/>
              <a:t>Sample # 8</a:t>
            </a:r>
            <a:endParaRPr lang="en-US" sz="1200" b="1" i="1"/>
          </a:p>
        </p:txBody>
      </p:sp>
      <p:sp>
        <p:nvSpPr>
          <p:cNvPr id="18" name="TextBox 17"/>
          <p:cNvSpPr txBox="1"/>
          <p:nvPr/>
        </p:nvSpPr>
        <p:spPr>
          <a:xfrm>
            <a:off x="3274889" y="148346"/>
            <a:ext cx="9159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i="1" smtClean="0"/>
              <a:t>Sample # 6</a:t>
            </a:r>
            <a:endParaRPr lang="en-US" sz="1200" b="1" i="1"/>
          </a:p>
        </p:txBody>
      </p:sp>
      <p:sp>
        <p:nvSpPr>
          <p:cNvPr id="19" name="TextBox 18"/>
          <p:cNvSpPr txBox="1"/>
          <p:nvPr/>
        </p:nvSpPr>
        <p:spPr>
          <a:xfrm>
            <a:off x="6391562" y="148346"/>
            <a:ext cx="9159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i="1" smtClean="0"/>
              <a:t>Sample # 7</a:t>
            </a:r>
            <a:endParaRPr lang="en-US" sz="1200" b="1" i="1"/>
          </a:p>
        </p:txBody>
      </p:sp>
      <p:sp>
        <p:nvSpPr>
          <p:cNvPr id="2" name="TextBox 1"/>
          <p:cNvSpPr txBox="1"/>
          <p:nvPr/>
        </p:nvSpPr>
        <p:spPr>
          <a:xfrm>
            <a:off x="251520" y="486916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smtClean="0">
                <a:solidFill>
                  <a:srgbClr val="0000FF"/>
                </a:solidFill>
              </a:rPr>
              <a:t>Initial promise evident over a wide parametric window !!!</a:t>
            </a:r>
          </a:p>
          <a:p>
            <a:pPr algn="ctr"/>
            <a:r>
              <a:rPr lang="en-US" sz="2400" b="1" i="1" smtClean="0">
                <a:solidFill>
                  <a:srgbClr val="0000FF"/>
                </a:solidFill>
              </a:rPr>
              <a:t>Further tests in progress </a:t>
            </a:r>
            <a:endParaRPr lang="en-US" sz="2400" b="1" i="1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679" y="143889"/>
            <a:ext cx="13519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i="1" smtClean="0">
                <a:solidFill>
                  <a:srgbClr val="FF0000"/>
                </a:solidFill>
              </a:rPr>
              <a:t>Reference sample</a:t>
            </a:r>
            <a:endParaRPr lang="en-US" sz="1200" b="1" i="1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92280" y="6381328"/>
            <a:ext cx="1608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Shrikant</a:t>
            </a:r>
            <a:r>
              <a:rPr lang="en-US" sz="1000" dirty="0" smtClean="0"/>
              <a:t> </a:t>
            </a:r>
            <a:r>
              <a:rPr lang="en-US" sz="1000" dirty="0"/>
              <a:t>Joshi, HV</a:t>
            </a:r>
          </a:p>
        </p:txBody>
      </p:sp>
    </p:spTree>
    <p:extLst>
      <p:ext uri="{BB962C8B-B14F-4D97-AF65-F5344CB8AC3E}">
        <p14:creationId xmlns:p14="http://schemas.microsoft.com/office/powerpoint/2010/main" val="400126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1332"/>
            <a:ext cx="5080000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6" y="1412777"/>
            <a:ext cx="2880000" cy="2733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2901"/>
            <a:ext cx="2880000" cy="1593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869160"/>
            <a:ext cx="2880000" cy="18444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59832" y="1484784"/>
            <a:ext cx="58326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440 </a:t>
            </a:r>
            <a:r>
              <a:rPr lang="en-GB" sz="1400" dirty="0" err="1"/>
              <a:t>GeV</a:t>
            </a:r>
            <a:r>
              <a:rPr lang="en-GB" sz="1400" dirty="0"/>
              <a:t> proton beam extracted from the CERN SPS </a:t>
            </a:r>
            <a:r>
              <a:rPr lang="en-GB" sz="1400" dirty="0" smtClean="0"/>
              <a:t>(</a:t>
            </a:r>
            <a:r>
              <a:rPr lang="en-GB" sz="1400" dirty="0"/>
              <a:t>ion beam also available)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Pulse length of 7.2 </a:t>
            </a:r>
            <a:r>
              <a:rPr lang="en-GB" sz="1400" dirty="0" err="1"/>
              <a:t>μs</a:t>
            </a:r>
            <a:r>
              <a:rPr lang="en-GB" sz="1400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Bunch intensity is between 3×109 and 1.2×1011 protons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Single pulses (1-288 bunches), maximum intensity of 3.5×1013 protons, 20-50 seconds between pulses.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A few hundred pulses can be requested, total available protons ≈1015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Beam parameters can be tuned, we choose single-bunch pulses (up to 1.2x1011 protons) and a beam size of ≈ 2x2mm2.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80312" y="6525344"/>
            <a:ext cx="16722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Martin </a:t>
            </a:r>
            <a:r>
              <a:rPr lang="en-US" sz="1000" dirty="0" err="1" smtClean="0"/>
              <a:t>Jaekel</a:t>
            </a:r>
            <a:r>
              <a:rPr lang="en-US" sz="1000" dirty="0" smtClean="0"/>
              <a:t>, Oslo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76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457"/>
            <a:ext cx="4320000" cy="1629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24"/>
            <a:ext cx="5092700" cy="133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797152"/>
            <a:ext cx="4320000" cy="2037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12976"/>
            <a:ext cx="4320000" cy="16702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99992" y="16415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Fibres alignment on black marker dot using laser. </a:t>
            </a:r>
          </a:p>
          <a:p>
            <a:r>
              <a:rPr lang="en-GB" dirty="0" smtClean="0"/>
              <a:t>Proton beam centred on marker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427984" y="36450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/>
              <a:t>Yttria</a:t>
            </a:r>
            <a:r>
              <a:rPr lang="en-GB" dirty="0"/>
              <a:t> stabilised Zirconia plate</a:t>
            </a:r>
          </a:p>
          <a:p>
            <a:r>
              <a:rPr lang="en-GB" dirty="0"/>
              <a:t>Left : GSI irradiated area (OD=0.7) </a:t>
            </a:r>
          </a:p>
          <a:p>
            <a:r>
              <a:rPr lang="en-GB" dirty="0"/>
              <a:t>Right : non-irradiated area (OD=1)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27984" y="51571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115 µm, </a:t>
            </a:r>
            <a:r>
              <a:rPr lang="en-GB" dirty="0" err="1"/>
              <a:t>Brodmann</a:t>
            </a:r>
            <a:r>
              <a:rPr lang="en-GB" dirty="0"/>
              <a:t> powder, Flame sprayed on Al, 13x14 mm2) </a:t>
            </a:r>
          </a:p>
          <a:p>
            <a:r>
              <a:rPr lang="en-GB" dirty="0"/>
              <a:t>Irradiated at GSI, clearly damaged by the Uranium beam.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94071" y="6525344"/>
            <a:ext cx="16722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Martin </a:t>
            </a:r>
            <a:r>
              <a:rPr lang="en-US" sz="1000" dirty="0" err="1" smtClean="0"/>
              <a:t>Jaekel</a:t>
            </a:r>
            <a:r>
              <a:rPr lang="en-US" sz="1000" dirty="0" smtClean="0"/>
              <a:t>, Oslo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100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22479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00808"/>
            <a:ext cx="4320000" cy="20334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3717032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Comparing different plasma sprayed Al2O3:CR coatings</a:t>
            </a:r>
          </a:p>
          <a:p>
            <a:r>
              <a:rPr lang="en-GB" sz="1200" dirty="0"/>
              <a:t>HV5, HV7, HV9, 100nA p, 10ms exposure time, roam temperature.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509120"/>
            <a:ext cx="1800000" cy="18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933056"/>
            <a:ext cx="3600000" cy="20908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638132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Sprayed </a:t>
            </a:r>
            <a:r>
              <a:rPr lang="en-GB" sz="1200" dirty="0" err="1"/>
              <a:t>Yttria</a:t>
            </a:r>
            <a:r>
              <a:rPr lang="en-GB" sz="1200" dirty="0"/>
              <a:t>, HV </a:t>
            </a:r>
            <a:r>
              <a:rPr lang="en-GB" sz="1200" dirty="0" err="1"/>
              <a:t>Trollhättan</a:t>
            </a:r>
            <a:r>
              <a:rPr lang="en-GB" sz="1200" dirty="0"/>
              <a:t>, 500nA p,100ms exposure time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4869160"/>
            <a:ext cx="1028700" cy="990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34704" y="6095931"/>
            <a:ext cx="3888432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Total light yield as a function of surface temperature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96336" y="6611779"/>
            <a:ext cx="16722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Martin </a:t>
            </a:r>
            <a:r>
              <a:rPr lang="en-US" sz="1000" dirty="0" err="1" smtClean="0"/>
              <a:t>Jaekel</a:t>
            </a:r>
            <a:r>
              <a:rPr lang="en-US" sz="1000" dirty="0" smtClean="0"/>
              <a:t>, Oslo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816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BLIP Irradiation</a:t>
            </a:r>
            <a:endParaRPr lang="en-US" dirty="0"/>
          </a:p>
        </p:txBody>
      </p:sp>
      <p:graphicFrame>
        <p:nvGraphicFramePr>
          <p:cNvPr id="6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412840"/>
              </p:ext>
            </p:extLst>
          </p:nvPr>
        </p:nvGraphicFramePr>
        <p:xfrm>
          <a:off x="457200" y="1600200"/>
          <a:ext cx="41148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Component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Quantity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Tensile Specimen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Al6061-T6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Al5754-O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LFA Specimen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Al6061-T6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Al5754-O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TEM/SP Specimen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Al6061-T6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Al5754-O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Luminescent Coating Specimen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en-US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6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-Cr1%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O</a:t>
                      </a:r>
                      <a:r>
                        <a:rPr lang="en-US" sz="1600" baseline="-25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WO</a:t>
                      </a:r>
                      <a:r>
                        <a:rPr lang="en-US" sz="1600" baseline="-250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Filler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Al6061-T6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Substrate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Al6061-T6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 304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Window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 304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3" y="2492896"/>
            <a:ext cx="4258328" cy="345638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572000" y="2276872"/>
            <a:ext cx="1944216" cy="122413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72000" y="2780928"/>
            <a:ext cx="2448272" cy="122413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2000" y="3140968"/>
            <a:ext cx="2232248" cy="129614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0" y="3645024"/>
            <a:ext cx="1944216" cy="50405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572000" y="3717032"/>
            <a:ext cx="2304256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4437112"/>
            <a:ext cx="2016224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572000" y="5085184"/>
            <a:ext cx="1872208" cy="7200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72000" y="5661248"/>
            <a:ext cx="1944216" cy="21602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12160" y="1844824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Disk diameter: 2.975mm&lt;d&lt;3mm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1415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Large Collaboration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51117103"/>
              </p:ext>
            </p:extLst>
          </p:nvPr>
        </p:nvGraphicFramePr>
        <p:xfrm>
          <a:off x="14476" y="1468890"/>
          <a:ext cx="9129524" cy="5389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1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BLIP Irradiation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1844824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Samples Produced (HV)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1844824"/>
            <a:ext cx="3995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1400" dirty="0"/>
              <a:t>Tight  </a:t>
            </a:r>
            <a:r>
              <a:rPr lang="en-GB" sz="1400" dirty="0" smtClean="0"/>
              <a:t>specification for the disks </a:t>
            </a:r>
            <a:endParaRPr lang="en-GB" sz="1400" dirty="0"/>
          </a:p>
          <a:p>
            <a:pPr marL="285750" indent="-285750">
              <a:buFont typeface="Wingdings" charset="2"/>
              <a:buChar char="ü"/>
            </a:pPr>
            <a:endParaRPr lang="en-GB" sz="1400" dirty="0" smtClean="0"/>
          </a:p>
          <a:p>
            <a:pPr marL="285750" indent="-285750">
              <a:buFont typeface="Wingdings" charset="2"/>
              <a:buChar char="ü"/>
            </a:pPr>
            <a:r>
              <a:rPr lang="en-GB" sz="1400" dirty="0" smtClean="0"/>
              <a:t>Tight schedule: disk delivered at the end September 2016 in </a:t>
            </a:r>
            <a:r>
              <a:rPr lang="en-GB" sz="1400" dirty="0" err="1"/>
              <a:t>Juelich</a:t>
            </a:r>
            <a:r>
              <a:rPr lang="en-GB" sz="1400" dirty="0"/>
              <a:t> </a:t>
            </a:r>
            <a:endParaRPr lang="en-GB" sz="1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059832" y="184482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1" name="Down Arrow 10"/>
          <p:cNvSpPr/>
          <p:nvPr/>
        </p:nvSpPr>
        <p:spPr>
          <a:xfrm>
            <a:off x="1403648" y="2348880"/>
            <a:ext cx="21602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TextBox 11"/>
          <p:cNvSpPr txBox="1"/>
          <p:nvPr/>
        </p:nvSpPr>
        <p:spPr>
          <a:xfrm>
            <a:off x="395536" y="2924944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Samples Cut to 3mm (</a:t>
            </a:r>
            <a:r>
              <a:rPr lang="en-GB" sz="1400" b="1" i="1" u="sng" dirty="0" smtClean="0"/>
              <a:t>+0 -25µm</a:t>
            </a:r>
            <a:r>
              <a:rPr lang="en-GB" sz="1400" dirty="0" smtClean="0"/>
              <a:t>) (HV)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9872" y="292494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400" dirty="0" smtClean="0"/>
              <a:t>Failed!</a:t>
            </a:r>
            <a:endParaRPr lang="en-GB" sz="1400" dirty="0"/>
          </a:p>
        </p:txBody>
      </p:sp>
      <p:sp>
        <p:nvSpPr>
          <p:cNvPr id="14" name="Down Arrow 13"/>
          <p:cNvSpPr/>
          <p:nvPr/>
        </p:nvSpPr>
        <p:spPr>
          <a:xfrm>
            <a:off x="1979712" y="3573016"/>
            <a:ext cx="21602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TextBox 14"/>
          <p:cNvSpPr txBox="1"/>
          <p:nvPr/>
        </p:nvSpPr>
        <p:spPr>
          <a:xfrm>
            <a:off x="2267744" y="357301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Communication 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403648" y="4149080"/>
            <a:ext cx="1657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Passed on ESS Team</a:t>
            </a:r>
            <a:endParaRPr lang="en-GB" sz="1400" dirty="0"/>
          </a:p>
        </p:txBody>
      </p:sp>
      <p:sp>
        <p:nvSpPr>
          <p:cNvPr id="17" name="Down Arrow 16"/>
          <p:cNvSpPr/>
          <p:nvPr/>
        </p:nvSpPr>
        <p:spPr>
          <a:xfrm>
            <a:off x="2627784" y="4581128"/>
            <a:ext cx="21602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TextBox 17"/>
          <p:cNvSpPr txBox="1"/>
          <p:nvPr/>
        </p:nvSpPr>
        <p:spPr>
          <a:xfrm>
            <a:off x="323528" y="5065439"/>
            <a:ext cx="4805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Brainstorming, design tool, tried manufacturers, do it ourselves</a:t>
            </a:r>
            <a:endParaRPr lang="en-GB" sz="1400" dirty="0"/>
          </a:p>
        </p:txBody>
      </p:sp>
      <p:pic>
        <p:nvPicPr>
          <p:cNvPr id="19" name="Picture 18" descr="IMG_165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4906197"/>
            <a:ext cx="2518495" cy="1935779"/>
          </a:xfrm>
          <a:prstGeom prst="rect">
            <a:avLst/>
          </a:prstGeom>
        </p:spPr>
      </p:pic>
      <p:pic>
        <p:nvPicPr>
          <p:cNvPr id="20" name="Picture 19" descr="IMG_165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2852936"/>
            <a:ext cx="2518900" cy="21821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63688" y="2348880"/>
            <a:ext cx="1157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15 August 2016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55576" y="3429000"/>
            <a:ext cx="133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5 September 2016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131840" y="4365104"/>
            <a:ext cx="1412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12 September 2016</a:t>
            </a:r>
            <a:endParaRPr lang="en-GB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3491880" y="5517232"/>
            <a:ext cx="1412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26 September 2016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8842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484784"/>
            <a:ext cx="6126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SNS </a:t>
            </a:r>
            <a:r>
              <a:rPr lang="en-GB" sz="1600" dirty="0" smtClean="0"/>
              <a:t>coating studies: performed at SNS on the target, with W. </a:t>
            </a:r>
            <a:r>
              <a:rPr lang="en-GB" sz="1600" dirty="0" err="1" smtClean="0"/>
              <a:t>Blockland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4016" y="1868147"/>
            <a:ext cx="4492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Photo-luminescent and proton-luminescent spectra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293096"/>
            <a:ext cx="2880000" cy="22030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15448" y="1700808"/>
            <a:ext cx="1828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Luminescence characterisation:</a:t>
            </a:r>
            <a:endParaRPr lang="en-GB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7411440" y="2144857"/>
            <a:ext cx="1559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Proton and photo-spectra</a:t>
            </a:r>
            <a:endParaRPr lang="en-GB" sz="1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67544" y="486916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Spectral measurement on </a:t>
            </a:r>
            <a:r>
              <a:rPr lang="en-GB" sz="1200" dirty="0" smtClean="0"/>
              <a:t>end of life and freshly installed SNS Target</a:t>
            </a:r>
            <a:endParaRPr lang="en-GB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67544" y="544522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Ruby lines </a:t>
            </a:r>
            <a:r>
              <a:rPr lang="en-GB" sz="1200" dirty="0" smtClean="0"/>
              <a:t>measured and characterised</a:t>
            </a:r>
            <a:endParaRPr lang="en-GB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355976" y="2660719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Investigation on ‘oxygen lines</a:t>
            </a:r>
            <a:r>
              <a:rPr lang="en-GB" sz="1200" dirty="0" smtClean="0"/>
              <a:t>’: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 smtClean="0"/>
              <a:t>Sharp lines at 777nm and 426nm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 smtClean="0"/>
              <a:t>Short lifetime (&lt;1µs)</a:t>
            </a:r>
          </a:p>
          <a:p>
            <a:pPr marL="171450" indent="-171450">
              <a:buFont typeface="Arial"/>
              <a:buChar char="•"/>
            </a:pPr>
            <a:r>
              <a:rPr lang="en-GB" sz="1200" dirty="0" smtClean="0"/>
              <a:t>Almost constant intensity along lifetime of the material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33243" y="2276872"/>
            <a:ext cx="4320000" cy="2610589"/>
            <a:chOff x="4860512" y="4130779"/>
            <a:chExt cx="4320000" cy="261058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512" y="4130779"/>
              <a:ext cx="4320000" cy="261058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761913" y="4634835"/>
              <a:ext cx="50335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O lines</a:t>
              </a:r>
              <a:endParaRPr lang="en-GB" sz="9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81993" y="4850859"/>
              <a:ext cx="5562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He lines</a:t>
              </a:r>
              <a:endParaRPr lang="en-GB" sz="9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29083" y="4778851"/>
              <a:ext cx="50335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smtClean="0"/>
                <a:t>O lines</a:t>
              </a:r>
              <a:endParaRPr lang="en-GB" sz="900" dirty="0"/>
            </a:p>
          </p:txBody>
        </p:sp>
      </p:grp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GB" dirty="0" smtClean="0"/>
              <a:t>Early Results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100344" y="6032321"/>
            <a:ext cx="3288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Proton and photo emission spectrum comparable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7019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 dirty="0"/>
          </a:p>
        </p:txBody>
      </p:sp>
      <p:sp>
        <p:nvSpPr>
          <p:cNvPr id="15" name="TextBox 14"/>
          <p:cNvSpPr txBox="1"/>
          <p:nvPr/>
        </p:nvSpPr>
        <p:spPr>
          <a:xfrm>
            <a:off x="7115448" y="1700808"/>
            <a:ext cx="1828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Luminescence characterisation:</a:t>
            </a:r>
            <a:endParaRPr lang="en-GB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7411440" y="2144857"/>
            <a:ext cx="153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Proton and photo-spectra</a:t>
            </a:r>
            <a:endParaRPr lang="en-GB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8359529" y="2588906"/>
            <a:ext cx="596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lifetime</a:t>
            </a:r>
            <a:endParaRPr lang="en-GB" sz="10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341800"/>
            <a:ext cx="3600000" cy="221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340326"/>
            <a:ext cx="3600000" cy="22169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293096"/>
            <a:ext cx="3600000" cy="23114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44008" y="3285368"/>
            <a:ext cx="4320000" cy="3456000"/>
            <a:chOff x="6084168" y="4149080"/>
            <a:chExt cx="4320000" cy="3456000"/>
          </a:xfrm>
        </p:grpSpPr>
        <p:pic>
          <p:nvPicPr>
            <p:cNvPr id="6" name="Picture 5" descr="TUPG82f3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4168" y="4149080"/>
              <a:ext cx="4320000" cy="3456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76256" y="5085184"/>
              <a:ext cx="6241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lifetime</a:t>
              </a:r>
              <a:endParaRPr lang="en-GB" sz="11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851920" y="1556792"/>
            <a:ext cx="1399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Bench test setup at ESS</a:t>
            </a:r>
            <a:endParaRPr lang="en-GB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7164288" y="3212976"/>
            <a:ext cx="1095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 smtClean="0"/>
              <a:t>ms</a:t>
            </a:r>
            <a:r>
              <a:rPr lang="en-GB" sz="1000" dirty="0" smtClean="0"/>
              <a:t> scale lifetime!</a:t>
            </a:r>
            <a:endParaRPr lang="en-GB" sz="1000" dirty="0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GB" dirty="0" smtClean="0"/>
              <a:t>Early Results</a:t>
            </a:r>
            <a:endParaRPr lang="en-GB" dirty="0"/>
          </a:p>
        </p:txBody>
      </p:sp>
      <p:grpSp>
        <p:nvGrpSpPr>
          <p:cNvPr id="44" name="Group 43"/>
          <p:cNvGrpSpPr/>
          <p:nvPr/>
        </p:nvGrpSpPr>
        <p:grpSpPr>
          <a:xfrm>
            <a:off x="179512" y="1556792"/>
            <a:ext cx="3600000" cy="2698413"/>
            <a:chOff x="179512" y="1556792"/>
            <a:chExt cx="3600000" cy="2698413"/>
          </a:xfrm>
        </p:grpSpPr>
        <p:grpSp>
          <p:nvGrpSpPr>
            <p:cNvPr id="8" name="Group 7"/>
            <p:cNvGrpSpPr/>
            <p:nvPr/>
          </p:nvGrpSpPr>
          <p:grpSpPr>
            <a:xfrm>
              <a:off x="179512" y="1556792"/>
              <a:ext cx="3600000" cy="2698413"/>
              <a:chOff x="4716016" y="4159587"/>
              <a:chExt cx="3600000" cy="2698413"/>
            </a:xfrm>
          </p:grpSpPr>
          <p:pic>
            <p:nvPicPr>
              <p:cNvPr id="9" name="Picture 8" descr="IMG_1616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6016" y="4159587"/>
                <a:ext cx="3600000" cy="2698413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668344" y="5301208"/>
                <a:ext cx="331341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D</a:t>
                </a:r>
                <a:r>
                  <a:rPr lang="en-GB" sz="1200" baseline="-25000" dirty="0" smtClean="0"/>
                  <a:t>1</a:t>
                </a:r>
                <a:endParaRPr lang="en-GB" sz="1200" baseline="-250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52120" y="5589240"/>
                <a:ext cx="331341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D</a:t>
                </a:r>
                <a:r>
                  <a:rPr lang="en-GB" sz="1200" baseline="-25000" dirty="0" smtClean="0"/>
                  <a:t>2</a:t>
                </a:r>
                <a:endParaRPr lang="en-GB" sz="1200" baseline="-25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88024" y="6381328"/>
                <a:ext cx="64633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Sample</a:t>
                </a:r>
                <a:endParaRPr lang="en-GB" sz="1200" baseline="-250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08304" y="6165304"/>
                <a:ext cx="612668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Source</a:t>
                </a:r>
                <a:endParaRPr lang="en-GB" sz="1200" baseline="-250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228184" y="6381328"/>
                <a:ext cx="3390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BS</a:t>
                </a:r>
                <a:endParaRPr lang="en-GB" sz="1200" baseline="-25000" dirty="0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 flipH="1" flipV="1">
              <a:off x="611560" y="3573016"/>
              <a:ext cx="2016224" cy="14401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9552" y="2564904"/>
              <a:ext cx="288032" cy="8640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827584" y="2564904"/>
              <a:ext cx="288032" cy="5040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763688" y="2852936"/>
              <a:ext cx="72008" cy="7920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835696" y="2852936"/>
              <a:ext cx="1008112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411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7115448" y="1700808"/>
            <a:ext cx="1828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Luminescence characterisation:</a:t>
            </a:r>
            <a:endParaRPr lang="en-GB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7411440" y="2144857"/>
            <a:ext cx="153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Proton and photo-spectra</a:t>
            </a:r>
            <a:endParaRPr lang="en-GB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092280" y="2996952"/>
            <a:ext cx="18811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Thermal effect on luminescence</a:t>
            </a:r>
            <a:endParaRPr lang="en-GB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59529" y="2588906"/>
            <a:ext cx="5841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lifetime</a:t>
            </a:r>
            <a:endParaRPr lang="en-GB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9552" y="1556792"/>
            <a:ext cx="3219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In-vacuum and in-air setup (ESS Vacuum Group):</a:t>
            </a:r>
          </a:p>
          <a:p>
            <a:r>
              <a:rPr lang="en-GB" sz="1200" dirty="0" smtClean="0"/>
              <a:t>Controlled sample heater + Spectrometer</a:t>
            </a:r>
            <a:endParaRPr lang="en-GB" sz="1200" dirty="0"/>
          </a:p>
        </p:txBody>
      </p:sp>
      <p:pic>
        <p:nvPicPr>
          <p:cNvPr id="15" name="Picture 14" descr="spectra_rubi_vs_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420888"/>
            <a:ext cx="2880000" cy="160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1560" y="2060848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Ø"/>
            </a:pPr>
            <a:r>
              <a:rPr lang="en-GB" sz="1200" dirty="0" smtClean="0"/>
              <a:t>Measure Outgassing</a:t>
            </a:r>
          </a:p>
          <a:p>
            <a:pPr marL="171450" indent="-171450">
              <a:buFont typeface="Wingdings" charset="2"/>
              <a:buChar char="Ø"/>
            </a:pPr>
            <a:r>
              <a:rPr lang="en-GB" sz="1200" dirty="0"/>
              <a:t>Measure Photon Yield at nominal Target </a:t>
            </a:r>
            <a:r>
              <a:rPr lang="en-GB" sz="1200" dirty="0" smtClean="0"/>
              <a:t>temperature</a:t>
            </a:r>
            <a:endParaRPr lang="en-GB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GB" dirty="0" smtClean="0"/>
              <a:t>Early Results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653732"/>
            <a:ext cx="4860000" cy="20156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0" y="4077072"/>
            <a:ext cx="4211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Influence of surface temperature on the luminescence and wavelength of a Cr-doped Al2O3 sample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7504" y="4329368"/>
            <a:ext cx="4320480" cy="2412000"/>
            <a:chOff x="107504" y="4329368"/>
            <a:chExt cx="4320480" cy="2412000"/>
          </a:xfrm>
        </p:grpSpPr>
        <p:pic>
          <p:nvPicPr>
            <p:cNvPr id="11" name="Picture 10" descr="peaks_Intens_vs_T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4329368"/>
              <a:ext cx="4320000" cy="2412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9592" y="5697520"/>
              <a:ext cx="1772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Thermal: Air and Vacuum</a:t>
              </a:r>
              <a:endParaRPr lang="en-GB" sz="12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275856" y="4473384"/>
              <a:ext cx="0" cy="6120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240360" y="4689408"/>
              <a:ext cx="1187624" cy="25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 smtClean="0"/>
                <a:t>70% drop at 200 C</a:t>
              </a:r>
              <a:endParaRPr lang="en-GB" sz="1050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6156176" y="6536377"/>
            <a:ext cx="16722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Martin </a:t>
            </a:r>
            <a:r>
              <a:rPr lang="en-US" sz="1000" dirty="0" err="1" smtClean="0"/>
              <a:t>Jaekel</a:t>
            </a:r>
            <a:r>
              <a:rPr lang="en-US" sz="1000" dirty="0" smtClean="0"/>
              <a:t>, Oslo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016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GB" dirty="0" smtClean="0"/>
              <a:t>Early Results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3213" y="1556792"/>
            <a:ext cx="1810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XASF performed at MAX II</a:t>
            </a:r>
            <a:endParaRPr lang="en-GB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777536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15448" y="1700808"/>
            <a:ext cx="1828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Luminescence characterisation:</a:t>
            </a:r>
            <a:endParaRPr lang="en-GB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411440" y="2144857"/>
            <a:ext cx="153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Proton and photo-spectra</a:t>
            </a:r>
            <a:endParaRPr lang="en-GB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7308304" y="3429000"/>
            <a:ext cx="1629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Structure  and composition</a:t>
            </a:r>
            <a:endParaRPr lang="en-GB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92280" y="2996952"/>
            <a:ext cx="1851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Thermal effect on luminescence</a:t>
            </a:r>
            <a:endParaRPr lang="en-GB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8359529" y="2588906"/>
            <a:ext cx="5841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lifetime</a:t>
            </a:r>
            <a:endParaRPr lang="en-GB" sz="1000" dirty="0"/>
          </a:p>
        </p:txBody>
      </p:sp>
      <p:sp>
        <p:nvSpPr>
          <p:cNvPr id="13" name="Rectangle 12"/>
          <p:cNvSpPr/>
          <p:nvPr/>
        </p:nvSpPr>
        <p:spPr>
          <a:xfrm>
            <a:off x="683568" y="3284984"/>
            <a:ext cx="2567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www.maxlab.lu.se</a:t>
            </a:r>
            <a:r>
              <a:rPr lang="en-GB" sz="1200" dirty="0"/>
              <a:t>/node/2026</a:t>
            </a:r>
          </a:p>
        </p:txBody>
      </p:sp>
    </p:spTree>
    <p:extLst>
      <p:ext uri="{BB962C8B-B14F-4D97-AF65-F5344CB8AC3E}">
        <p14:creationId xmlns:p14="http://schemas.microsoft.com/office/powerpoint/2010/main" val="226225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7115448" y="1700808"/>
            <a:ext cx="1828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Luminescence characterisation:</a:t>
            </a:r>
            <a:endParaRPr lang="en-GB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411440" y="2144857"/>
            <a:ext cx="153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Proton and photo-spectra</a:t>
            </a:r>
            <a:endParaRPr lang="en-GB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308304" y="3429000"/>
            <a:ext cx="1629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Structure  and composition</a:t>
            </a:r>
            <a:endParaRPr lang="en-GB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92280" y="2996952"/>
            <a:ext cx="1851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Thermal effect on luminescence</a:t>
            </a:r>
            <a:endParaRPr lang="en-GB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8359529" y="2588906"/>
            <a:ext cx="5841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lifetime</a:t>
            </a:r>
            <a:endParaRPr lang="en-GB" sz="1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1844824"/>
            <a:ext cx="4320000" cy="3240000"/>
            <a:chOff x="-1131703" y="-1251520"/>
            <a:chExt cx="4320000" cy="3240000"/>
          </a:xfrm>
        </p:grpSpPr>
        <p:pic>
          <p:nvPicPr>
            <p:cNvPr id="12" name="Picture 11" descr="Peak_intensities_vs_Xray_scan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31703" y="-1251520"/>
              <a:ext cx="4320000" cy="3240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08049" y="980728"/>
              <a:ext cx="1121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XASF and XEOL </a:t>
              </a:r>
              <a:endParaRPr lang="en-GB" sz="1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213" y="1556792"/>
            <a:ext cx="1810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XASF performed at MAX II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139952" y="2060848"/>
            <a:ext cx="2243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ISIS</a:t>
            </a:r>
            <a:r>
              <a:rPr lang="en-GB" sz="1200" dirty="0" smtClean="0"/>
              <a:t> user labs: </a:t>
            </a:r>
          </a:p>
          <a:p>
            <a:r>
              <a:rPr lang="en-GB" sz="1200" dirty="0" smtClean="0"/>
              <a:t>X-ray fluorescence spectroscopy: </a:t>
            </a:r>
          </a:p>
          <a:p>
            <a:r>
              <a:rPr lang="en-US" sz="1200" dirty="0" smtClean="0"/>
              <a:t>Al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O</a:t>
            </a:r>
            <a:r>
              <a:rPr lang="en-US" sz="1200" baseline="-25000" dirty="0" smtClean="0"/>
              <a:t>3</a:t>
            </a:r>
            <a:r>
              <a:rPr lang="en-US" sz="1200" dirty="0"/>
              <a:t>	95.208	%</a:t>
            </a:r>
          </a:p>
          <a:p>
            <a:r>
              <a:rPr lang="en-US" sz="1200" dirty="0"/>
              <a:t>P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5</a:t>
            </a:r>
            <a:r>
              <a:rPr lang="en-US" sz="1200" dirty="0"/>
              <a:t>	0.563	%</a:t>
            </a:r>
          </a:p>
          <a:p>
            <a:r>
              <a:rPr lang="en-US" sz="1200" dirty="0" smtClean="0"/>
              <a:t>Cr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O</a:t>
            </a:r>
            <a:r>
              <a:rPr lang="en-US" sz="1200" baseline="-25000" dirty="0" smtClean="0"/>
              <a:t>3</a:t>
            </a:r>
            <a:r>
              <a:rPr lang="en-US" sz="1200" dirty="0"/>
              <a:t>	3.791	</a:t>
            </a:r>
            <a:r>
              <a:rPr lang="en-US" sz="1200" dirty="0" smtClean="0"/>
              <a:t>%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5157192"/>
            <a:ext cx="15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Expected Cr</a:t>
            </a:r>
            <a:r>
              <a:rPr lang="en-GB" sz="1200" baseline="30000" dirty="0" smtClean="0"/>
              <a:t>3+</a:t>
            </a:r>
          </a:p>
          <a:p>
            <a:endParaRPr lang="en-GB" sz="1200" dirty="0"/>
          </a:p>
          <a:p>
            <a:r>
              <a:rPr lang="en-GB" sz="1200" dirty="0" smtClean="0"/>
              <a:t>Structure: octahedral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139952" y="314096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“P” might influence the structure formed upon spraying </a:t>
            </a:r>
          </a:p>
          <a:p>
            <a:pPr marL="628650" lvl="1" indent="-171450">
              <a:buFont typeface="Wingdings" charset="2"/>
              <a:buChar char="Ø"/>
            </a:pPr>
            <a:r>
              <a:rPr lang="en-GB" sz="1200" dirty="0" smtClean="0"/>
              <a:t>Further investigation needed: </a:t>
            </a:r>
          </a:p>
          <a:p>
            <a:pPr marL="628650" lvl="1" indent="-171450">
              <a:buFont typeface="Wingdings" charset="2"/>
              <a:buChar char="Ø"/>
            </a:pPr>
            <a:r>
              <a:rPr lang="en-GB" sz="1200" dirty="0" smtClean="0"/>
              <a:t>Knowledge to produce precursor powder!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1560" y="5991671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charset="2"/>
              <a:buChar char="ü"/>
            </a:pPr>
            <a:r>
              <a:rPr lang="en-GB" sz="1200" dirty="0">
                <a:solidFill>
                  <a:prstClr val="black"/>
                </a:solidFill>
              </a:rPr>
              <a:t>Tools in place for the determination of the  structure and composition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4293096"/>
            <a:ext cx="890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XRD (</a:t>
            </a:r>
            <a:r>
              <a:rPr lang="en-GB" sz="1200" b="1" dirty="0" err="1" smtClean="0"/>
              <a:t>Olso</a:t>
            </a:r>
            <a:r>
              <a:rPr lang="en-GB" sz="1200" dirty="0" smtClean="0"/>
              <a:t>):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507661"/>
              </p:ext>
            </p:extLst>
          </p:nvPr>
        </p:nvGraphicFramePr>
        <p:xfrm>
          <a:off x="4211638" y="4514056"/>
          <a:ext cx="47529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Document" r:id="rId4" imgW="5626100" imgH="1219200" progId="Word.Document.12">
                  <p:embed/>
                </p:oleObj>
              </mc:Choice>
              <mc:Fallback>
                <p:oleObj name="Document" r:id="rId4" imgW="5626100" imgH="1219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1638" y="4514056"/>
                        <a:ext cx="4752975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283968" y="5661248"/>
            <a:ext cx="1460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Al</a:t>
            </a:r>
            <a:r>
              <a:rPr lang="en-GB" sz="1200" baseline="-25000" dirty="0" smtClean="0"/>
              <a:t>2</a:t>
            </a:r>
            <a:r>
              <a:rPr lang="en-GB" sz="1200" dirty="0" smtClean="0"/>
              <a:t>O</a:t>
            </a:r>
            <a:r>
              <a:rPr lang="en-GB" sz="1200" baseline="-25000" dirty="0" smtClean="0"/>
              <a:t>3</a:t>
            </a:r>
            <a:r>
              <a:rPr lang="en-GB" sz="1200" dirty="0" smtClean="0"/>
              <a:t> -&gt; 2Al + 3/2 O</a:t>
            </a:r>
            <a:r>
              <a:rPr lang="en-GB" sz="1200" baseline="-25000" dirty="0" smtClean="0"/>
              <a:t>2</a:t>
            </a:r>
            <a:endParaRPr lang="en-GB" sz="1200" baseline="-250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GB" dirty="0" smtClean="0"/>
              <a:t>Early 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64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GB" dirty="0" smtClean="0"/>
              <a:t>Schedule Coating development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2204864"/>
            <a:ext cx="576064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PDR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2204865"/>
            <a:ext cx="50405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CDR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236296" y="2204864"/>
            <a:ext cx="504056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SAR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156176" y="2204864"/>
            <a:ext cx="10081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Mock-up Ready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191683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2019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956376" y="191683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2020</a:t>
            </a:r>
            <a:endParaRPr lang="en-GB" sz="1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539552" y="1700808"/>
            <a:ext cx="8280872" cy="216024"/>
            <a:chOff x="539552" y="1520788"/>
            <a:chExt cx="8280872" cy="21602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39552" y="1628800"/>
              <a:ext cx="828087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62867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8356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46398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57377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51888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40909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29930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35419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824440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11960" y="191683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2018</a:t>
            </a:r>
            <a:endParaRPr lang="en-GB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2339752" y="191683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2017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467544" y="191683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2016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339752" y="2996952"/>
            <a:ext cx="86409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BLIP Irradiation</a:t>
            </a:r>
            <a:endParaRPr lang="en-GB" sz="1200" dirty="0"/>
          </a:p>
        </p:txBody>
      </p:sp>
      <p:cxnSp>
        <p:nvCxnSpPr>
          <p:cNvPr id="33" name="Straight Connector 32"/>
          <p:cNvCxnSpPr>
            <a:stCxn id="3" idx="0"/>
          </p:cNvCxnSpPr>
          <p:nvPr/>
        </p:nvCxnSpPr>
        <p:spPr>
          <a:xfrm flipH="1" flipV="1">
            <a:off x="1691681" y="1844824"/>
            <a:ext cx="7" cy="360040"/>
          </a:xfrm>
          <a:prstGeom prst="line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7" idx="0"/>
          </p:cNvCxnSpPr>
          <p:nvPr/>
        </p:nvCxnSpPr>
        <p:spPr>
          <a:xfrm flipH="1" flipV="1">
            <a:off x="7452323" y="1844824"/>
            <a:ext cx="1" cy="360040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8" idx="0"/>
          </p:cNvCxnSpPr>
          <p:nvPr/>
        </p:nvCxnSpPr>
        <p:spPr>
          <a:xfrm flipV="1">
            <a:off x="6660232" y="1844824"/>
            <a:ext cx="0" cy="360040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0"/>
          </p:cNvCxnSpPr>
          <p:nvPr/>
        </p:nvCxnSpPr>
        <p:spPr>
          <a:xfrm flipH="1" flipV="1">
            <a:off x="3779913" y="1844825"/>
            <a:ext cx="3" cy="360040"/>
          </a:xfrm>
          <a:prstGeom prst="line">
            <a:avLst/>
          </a:prstGeom>
          <a:ln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9" idx="0"/>
          </p:cNvCxnSpPr>
          <p:nvPr/>
        </p:nvCxnSpPr>
        <p:spPr>
          <a:xfrm flipV="1">
            <a:off x="4067944" y="1814627"/>
            <a:ext cx="0" cy="864096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0" idx="0"/>
          </p:cNvCxnSpPr>
          <p:nvPr/>
        </p:nvCxnSpPr>
        <p:spPr>
          <a:xfrm flipV="1">
            <a:off x="1907704" y="1844824"/>
            <a:ext cx="0" cy="792088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1" idx="0"/>
          </p:cNvCxnSpPr>
          <p:nvPr/>
        </p:nvCxnSpPr>
        <p:spPr>
          <a:xfrm flipV="1">
            <a:off x="2771800" y="1844824"/>
            <a:ext cx="0" cy="1152128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051992" y="3542819"/>
            <a:ext cx="92772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HiRadMat</a:t>
            </a:r>
            <a:endParaRPr lang="en-GB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3275856" y="3212976"/>
            <a:ext cx="43204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GSI</a:t>
            </a:r>
            <a:endParaRPr lang="en-GB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4644008" y="3068960"/>
            <a:ext cx="108012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TW and PBW Spray</a:t>
            </a:r>
            <a:endParaRPr lang="en-GB" sz="1200" dirty="0"/>
          </a:p>
        </p:txBody>
      </p:sp>
      <p:cxnSp>
        <p:nvCxnSpPr>
          <p:cNvPr id="61" name="Straight Connector 60"/>
          <p:cNvCxnSpPr>
            <a:stCxn id="60" idx="0"/>
          </p:cNvCxnSpPr>
          <p:nvPr/>
        </p:nvCxnSpPr>
        <p:spPr>
          <a:xfrm flipV="1">
            <a:off x="5184068" y="1844824"/>
            <a:ext cx="4" cy="122413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9" idx="0"/>
          </p:cNvCxnSpPr>
          <p:nvPr/>
        </p:nvCxnSpPr>
        <p:spPr>
          <a:xfrm flipV="1">
            <a:off x="3491880" y="1844824"/>
            <a:ext cx="0" cy="1368152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43608" y="3182779"/>
            <a:ext cx="43204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GSI</a:t>
            </a:r>
            <a:endParaRPr lang="en-GB" sz="1200" dirty="0"/>
          </a:p>
        </p:txBody>
      </p:sp>
      <p:cxnSp>
        <p:nvCxnSpPr>
          <p:cNvPr id="69" name="Straight Connector 68"/>
          <p:cNvCxnSpPr>
            <a:stCxn id="68" idx="0"/>
          </p:cNvCxnSpPr>
          <p:nvPr/>
        </p:nvCxnSpPr>
        <p:spPr>
          <a:xfrm flipV="1">
            <a:off x="1259632" y="1814627"/>
            <a:ext cx="0" cy="1368152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8" idx="0"/>
          </p:cNvCxnSpPr>
          <p:nvPr/>
        </p:nvCxnSpPr>
        <p:spPr>
          <a:xfrm flipV="1">
            <a:off x="1515852" y="1814627"/>
            <a:ext cx="0" cy="1728192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907704" y="3789040"/>
            <a:ext cx="864096" cy="461665"/>
          </a:xfrm>
          <a:prstGeom prst="rect">
            <a:avLst/>
          </a:prstGeom>
          <a:solidFill>
            <a:srgbClr val="E6E0EC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SNS Target Coating</a:t>
            </a:r>
            <a:endParaRPr lang="en-GB" sz="1200" dirty="0"/>
          </a:p>
        </p:txBody>
      </p:sp>
      <p:cxnSp>
        <p:nvCxnSpPr>
          <p:cNvPr id="74" name="Straight Connector 73"/>
          <p:cNvCxnSpPr>
            <a:stCxn id="73" idx="0"/>
          </p:cNvCxnSpPr>
          <p:nvPr/>
        </p:nvCxnSpPr>
        <p:spPr>
          <a:xfrm flipV="1">
            <a:off x="2339752" y="1844824"/>
            <a:ext cx="0" cy="1944216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499992" y="3975447"/>
            <a:ext cx="864096" cy="461665"/>
          </a:xfrm>
          <a:prstGeom prst="rect">
            <a:avLst/>
          </a:prstGeom>
          <a:solidFill>
            <a:srgbClr val="E6E0EC">
              <a:alpha val="45000"/>
            </a:srgb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SNS Target Coating</a:t>
            </a:r>
            <a:endParaRPr lang="en-GB" sz="1200" dirty="0"/>
          </a:p>
        </p:txBody>
      </p:sp>
      <p:cxnSp>
        <p:nvCxnSpPr>
          <p:cNvPr id="79" name="Straight Connector 78"/>
          <p:cNvCxnSpPr>
            <a:stCxn id="78" idx="0"/>
          </p:cNvCxnSpPr>
          <p:nvPr/>
        </p:nvCxnSpPr>
        <p:spPr>
          <a:xfrm flipV="1">
            <a:off x="4932040" y="1844824"/>
            <a:ext cx="0" cy="2130623"/>
          </a:xfrm>
          <a:prstGeom prst="line">
            <a:avLst/>
          </a:prstGeom>
          <a:ln>
            <a:solidFill>
              <a:srgbClr val="0000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59632" y="2636912"/>
            <a:ext cx="12961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BLIP: cassette ready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3635896" y="2678723"/>
            <a:ext cx="864096" cy="276999"/>
          </a:xfrm>
          <a:prstGeom prst="rect">
            <a:avLst/>
          </a:prstGeom>
          <a:solidFill>
            <a:srgbClr val="E6E0EC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PIE (LANL)</a:t>
            </a:r>
            <a:endParaRPr lang="en-GB" sz="1200" dirty="0"/>
          </a:p>
        </p:txBody>
      </p:sp>
      <p:sp>
        <p:nvSpPr>
          <p:cNvPr id="84" name="TextBox 83"/>
          <p:cNvSpPr txBox="1"/>
          <p:nvPr/>
        </p:nvSpPr>
        <p:spPr>
          <a:xfrm>
            <a:off x="6300192" y="3068960"/>
            <a:ext cx="1080120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TW and PBW Spray</a:t>
            </a:r>
            <a:endParaRPr lang="en-GB" sz="1200" dirty="0"/>
          </a:p>
        </p:txBody>
      </p:sp>
      <p:cxnSp>
        <p:nvCxnSpPr>
          <p:cNvPr id="85" name="Straight Connector 84"/>
          <p:cNvCxnSpPr>
            <a:stCxn id="84" idx="0"/>
          </p:cNvCxnSpPr>
          <p:nvPr/>
        </p:nvCxnSpPr>
        <p:spPr>
          <a:xfrm flipV="1">
            <a:off x="6840252" y="1844824"/>
            <a:ext cx="4" cy="122413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220072" y="3584049"/>
            <a:ext cx="1080120" cy="276999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Dump Spray</a:t>
            </a:r>
            <a:endParaRPr lang="en-GB" sz="1200" dirty="0"/>
          </a:p>
        </p:txBody>
      </p:sp>
      <p:cxnSp>
        <p:nvCxnSpPr>
          <p:cNvPr id="87" name="Straight Connector 86"/>
          <p:cNvCxnSpPr>
            <a:stCxn id="86" idx="0"/>
          </p:cNvCxnSpPr>
          <p:nvPr/>
        </p:nvCxnSpPr>
        <p:spPr>
          <a:xfrm flipH="1" flipV="1">
            <a:off x="5724129" y="1844824"/>
            <a:ext cx="3" cy="1739225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2" idx="0"/>
          </p:cNvCxnSpPr>
          <p:nvPr/>
        </p:nvCxnSpPr>
        <p:spPr>
          <a:xfrm flipV="1">
            <a:off x="8603940" y="1844824"/>
            <a:ext cx="4" cy="122413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956376" y="3573016"/>
            <a:ext cx="1080120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Dump screens Spray</a:t>
            </a:r>
            <a:endParaRPr lang="en-GB" sz="1200" dirty="0"/>
          </a:p>
        </p:txBody>
      </p:sp>
      <p:cxnSp>
        <p:nvCxnSpPr>
          <p:cNvPr id="95" name="Straight Connector 94"/>
          <p:cNvCxnSpPr>
            <a:stCxn id="94" idx="0"/>
          </p:cNvCxnSpPr>
          <p:nvPr/>
        </p:nvCxnSpPr>
        <p:spPr>
          <a:xfrm flipH="1" flipV="1">
            <a:off x="8460434" y="1833792"/>
            <a:ext cx="36002" cy="1739224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8063880" y="3068960"/>
            <a:ext cx="108012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TW and PBW Spray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414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18879" y="70163"/>
            <a:ext cx="25913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/>
              <a:t>Schedule </a:t>
            </a:r>
            <a:endParaRPr lang="en-US" sz="5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028171"/>
            <a:ext cx="1839405" cy="1794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911" y="5199858"/>
            <a:ext cx="238218" cy="22092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41868" y="2909328"/>
            <a:ext cx="7721600" cy="2201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endCxn id="17" idx="2"/>
          </p:cNvCxnSpPr>
          <p:nvPr/>
        </p:nvCxnSpPr>
        <p:spPr>
          <a:xfrm flipV="1">
            <a:off x="7789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19600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9417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2653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90801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4479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2017-01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93278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2018-01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86682" y="2543197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2019-01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63082" y="2560130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2019-12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0282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2016-01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" y="772448"/>
            <a:ext cx="2362724" cy="1327283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>
            <a:off x="778933" y="2336796"/>
            <a:ext cx="198598" cy="5926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0233" y="2135197"/>
            <a:ext cx="14174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Kick-off, 2016-02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92752" y="2190798"/>
            <a:ext cx="7873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PDR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2016-09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48" name="Straight Arrow Connector 47"/>
          <p:cNvCxnSpPr>
            <a:stCxn id="45" idx="2"/>
          </p:cNvCxnSpPr>
          <p:nvPr/>
        </p:nvCxnSpPr>
        <p:spPr>
          <a:xfrm flipH="1">
            <a:off x="1878388" y="2714018"/>
            <a:ext cx="108062" cy="36784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39611" y="1765865"/>
            <a:ext cx="1165804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Simulation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design frozen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2017-03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086100" y="2539996"/>
            <a:ext cx="0" cy="4693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609534" y="2159276"/>
            <a:ext cx="7873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CDR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2017-09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6" name="Straight Arrow Connector 55"/>
          <p:cNvCxnSpPr>
            <a:stCxn id="55" idx="2"/>
          </p:cNvCxnSpPr>
          <p:nvPr/>
        </p:nvCxnSpPr>
        <p:spPr>
          <a:xfrm flipH="1">
            <a:off x="3895170" y="2682496"/>
            <a:ext cx="108062" cy="36784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76949" y="1572266"/>
            <a:ext cx="1619466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Delivery of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critical components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2018-05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5262598" y="2560130"/>
            <a:ext cx="139135" cy="4491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586516" y="1476214"/>
            <a:ext cx="1305015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Delivery of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all components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2019-12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7872165" y="2489419"/>
            <a:ext cx="139135" cy="4491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21413" y="1269996"/>
            <a:ext cx="3062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Imaging system milestones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660990" y="4763525"/>
            <a:ext cx="449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Some milestones for interfacing systems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24063" y="3405939"/>
            <a:ext cx="85433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PBIP PDR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2016-03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1251230" y="2991929"/>
            <a:ext cx="0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80147" y="3405939"/>
            <a:ext cx="85433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PBIP CDR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2017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3230365" y="2991929"/>
            <a:ext cx="0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360952" y="3533221"/>
            <a:ext cx="1464651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TW BEW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components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ready for welding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2017-09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3945394" y="2991929"/>
            <a:ext cx="0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860764" y="3533221"/>
            <a:ext cx="1334119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ESS beam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ready for target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mid-2019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140047" y="3010001"/>
            <a:ext cx="0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669407" y="3667549"/>
            <a:ext cx="877163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TW 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assembly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2018-01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4419600" y="3144329"/>
            <a:ext cx="406003" cy="52322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278370" y="3905752"/>
            <a:ext cx="153227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Tuning dump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vacuum comp. 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CDR 2016-12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808795" y="3129462"/>
            <a:ext cx="782006" cy="88081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699351" y="5308829"/>
            <a:ext cx="515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400"/>
                </a:solidFill>
              </a:rPr>
              <a:t>(  )</a:t>
            </a:r>
            <a:endParaRPr lang="en-US" sz="2400" b="1" dirty="0">
              <a:solidFill>
                <a:srgbClr val="00B4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691209" y="5709439"/>
            <a:ext cx="578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Imaging system development is driven by interfacing system milestones, not by beam on target/dump.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297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72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781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 smtClean="0"/>
              <a:t>Collaboration</a:t>
            </a:r>
            <a:br>
              <a:rPr lang="en-US" dirty="0" smtClean="0"/>
            </a:br>
            <a:r>
              <a:rPr lang="en-US" dirty="0" smtClean="0"/>
              <a:t>Luminescent </a:t>
            </a:r>
            <a:r>
              <a:rPr lang="en-US" dirty="0" smtClean="0"/>
              <a:t>Coating Development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94148348"/>
              </p:ext>
            </p:extLst>
          </p:nvPr>
        </p:nvGraphicFramePr>
        <p:xfrm>
          <a:off x="144016" y="1397000"/>
          <a:ext cx="8964488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395536" y="4941168"/>
            <a:ext cx="1512168" cy="1080120"/>
          </a:xfrm>
          <a:prstGeom prst="roundRec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 smtClean="0">
                <a:solidFill>
                  <a:srgbClr val="3DB7FF"/>
                </a:solidFill>
              </a:rPr>
              <a:t>J-</a:t>
            </a:r>
            <a:r>
              <a:rPr lang="en-GB" sz="1200" b="1" dirty="0" err="1" smtClean="0">
                <a:solidFill>
                  <a:srgbClr val="3DB7FF"/>
                </a:solidFill>
              </a:rPr>
              <a:t>Parc</a:t>
            </a:r>
            <a:r>
              <a:rPr lang="en-GB" sz="1200" dirty="0" smtClean="0">
                <a:solidFill>
                  <a:srgbClr val="3DB7FF"/>
                </a:solidFill>
              </a:rPr>
              <a:t>: proposed collaboration, </a:t>
            </a:r>
            <a:r>
              <a:rPr lang="en-GB" sz="1200" dirty="0" smtClean="0">
                <a:solidFill>
                  <a:srgbClr val="3DB7FF"/>
                </a:solidFill>
              </a:rPr>
              <a:t>low energy </a:t>
            </a:r>
            <a:r>
              <a:rPr lang="en-GB" sz="1200" dirty="0" smtClean="0">
                <a:solidFill>
                  <a:srgbClr val="3DB7FF"/>
                </a:solidFill>
              </a:rPr>
              <a:t>ions facility, </a:t>
            </a:r>
            <a:endParaRPr lang="en-GB" sz="1200" dirty="0">
              <a:solidFill>
                <a:srgbClr val="3DB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3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"/>
    </mc:Choice>
    <mc:Fallback>
      <p:transition xmlns:p14="http://schemas.microsoft.com/office/powerpoint/2010/main" spd="slow" advTm="9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GB" dirty="0" smtClean="0"/>
              <a:t>Introduction to Target Imaging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789040"/>
            <a:ext cx="2320725" cy="13681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4788024" y="1988840"/>
            <a:ext cx="1944216" cy="122413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Optics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7236296" y="2924944"/>
            <a:ext cx="1944216" cy="122413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Luminescent Coating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5373216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1600" dirty="0" smtClean="0"/>
              <a:t>Beam </a:t>
            </a:r>
            <a:r>
              <a:rPr lang="en-GB" sz="1600" dirty="0" err="1" smtClean="0"/>
              <a:t>Tunning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8264" y="5517232"/>
            <a:ext cx="20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1600" dirty="0" smtClean="0"/>
              <a:t>Machine Protection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0032" y="5805264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1600" dirty="0" smtClean="0"/>
              <a:t>Beam Monitoring</a:t>
            </a:r>
            <a:endParaRPr lang="en-GB" sz="1600" dirty="0"/>
          </a:p>
        </p:txBody>
      </p:sp>
      <p:sp>
        <p:nvSpPr>
          <p:cNvPr id="13" name="Oval 12"/>
          <p:cNvSpPr/>
          <p:nvPr/>
        </p:nvSpPr>
        <p:spPr>
          <a:xfrm>
            <a:off x="6444208" y="1988840"/>
            <a:ext cx="1224136" cy="72008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Readout</a:t>
            </a:r>
            <a:endParaRPr lang="en-GB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81299"/>
            <a:ext cx="4541006" cy="40125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078" y="358394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 of Electronics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1412776"/>
            <a:ext cx="1929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Proton beam window: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luminescent coating, aperture monitors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7704" y="1451937"/>
            <a:ext cx="203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Proton beam </a:t>
            </a:r>
            <a:r>
              <a:rPr lang="en-US" b="1" dirty="0" err="1" smtClean="0"/>
              <a:t>instrum</a:t>
            </a:r>
            <a:r>
              <a:rPr lang="en-US" b="1" dirty="0" smtClean="0"/>
              <a:t>. plug: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wire grid, optics, aperture monitors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92532" y="1713582"/>
            <a:ext cx="135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Target: </a:t>
            </a:r>
            <a:r>
              <a:rPr lang="en-US" dirty="0"/>
              <a:t>luminescent </a:t>
            </a:r>
            <a:r>
              <a:rPr lang="en-US" dirty="0" smtClean="0"/>
              <a:t>coating 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6" idx="2"/>
          </p:cNvCxnSpPr>
          <p:nvPr/>
        </p:nvCxnSpPr>
        <p:spPr>
          <a:xfrm>
            <a:off x="1072193" y="2890104"/>
            <a:ext cx="1123543" cy="15470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2"/>
          </p:cNvCxnSpPr>
          <p:nvPr/>
        </p:nvCxnSpPr>
        <p:spPr>
          <a:xfrm flipH="1">
            <a:off x="2699792" y="2652266"/>
            <a:ext cx="223443" cy="17848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563888" y="2636912"/>
            <a:ext cx="648072" cy="10190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43608" y="5445224"/>
            <a:ext cx="5760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4494" y="5085184"/>
            <a:ext cx="86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Proton</a:t>
            </a:r>
            <a:br>
              <a:rPr lang="en-US" dirty="0" smtClean="0"/>
            </a:b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24" name="Left-Up Arrow 23"/>
          <p:cNvSpPr/>
          <p:nvPr/>
        </p:nvSpPr>
        <p:spPr>
          <a:xfrm rot="5400000">
            <a:off x="6048164" y="2456892"/>
            <a:ext cx="850392" cy="1642480"/>
          </a:xfrm>
          <a:prstGeom prst="leftUpArrow">
            <a:avLst>
              <a:gd name="adj1" fmla="val 10501"/>
              <a:gd name="adj2" fmla="val 25000"/>
              <a:gd name="adj3" fmla="val 279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45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Two Regions, Two Rulebooks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5661248"/>
            <a:ext cx="3538736" cy="1944216"/>
          </a:xfrm>
        </p:spPr>
        <p:txBody>
          <a:bodyPr>
            <a:noAutofit/>
          </a:bodyPr>
          <a:lstStyle/>
          <a:p>
            <a:r>
              <a:rPr lang="en-US" sz="2000" dirty="0" smtClean="0"/>
              <a:t>Small</a:t>
            </a:r>
            <a:r>
              <a:rPr lang="en-US" sz="2000" dirty="0"/>
              <a:t> </a:t>
            </a:r>
            <a:r>
              <a:rPr lang="en-US" sz="2000" dirty="0" smtClean="0"/>
              <a:t>beam in large aperture</a:t>
            </a:r>
          </a:p>
          <a:p>
            <a:r>
              <a:rPr lang="en-US" sz="2000" dirty="0" smtClean="0"/>
              <a:t>1 W/m onto components</a:t>
            </a:r>
          </a:p>
          <a:p>
            <a:r>
              <a:rPr lang="en-US" sz="2000" dirty="0" smtClean="0"/>
              <a:t>Hands-on maintenance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42" y="2295768"/>
            <a:ext cx="8067498" cy="1112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65768"/>
            <a:ext cx="8073623" cy="203864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860032" y="5661248"/>
            <a:ext cx="4032448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Large beam to target/moderator</a:t>
            </a:r>
          </a:p>
          <a:p>
            <a:r>
              <a:rPr lang="en-US" sz="2000" dirty="0" smtClean="0"/>
              <a:t>5 MW onto components</a:t>
            </a:r>
          </a:p>
          <a:p>
            <a:r>
              <a:rPr lang="en-US" sz="2000" dirty="0" smtClean="0"/>
              <a:t>Remote maintenance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283968" y="1916832"/>
            <a:ext cx="0" cy="50405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74646" y="1835532"/>
            <a:ext cx="19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Accelerator region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75046" y="1835532"/>
            <a:ext cx="144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region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16016" y="3429000"/>
            <a:ext cx="212788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@ shield wall</a:t>
            </a:r>
          </a:p>
          <a:p>
            <a:r>
              <a:rPr lang="en-US" dirty="0" smtClean="0"/>
              <a:t>&gt;100 MW/mm</a:t>
            </a:r>
            <a:r>
              <a:rPr lang="en-US" baseline="30000" dirty="0" smtClean="0"/>
              <a:t>2 </a:t>
            </a:r>
            <a:r>
              <a:rPr lang="en-US" dirty="0" smtClean="0"/>
              <a:t>peak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4283968" y="3212976"/>
            <a:ext cx="432048" cy="539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4355976" y="3752166"/>
            <a:ext cx="360040" cy="612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24128" y="4982979"/>
            <a:ext cx="2245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Heine Thomsen (ISA</a:t>
            </a:r>
            <a:r>
              <a:rPr lang="en-GB" sz="1000" dirty="0"/>
              <a:t>, Aarhus </a:t>
            </a:r>
            <a:r>
              <a:rPr lang="en-GB" sz="1000" dirty="0" smtClean="0"/>
              <a:t>University)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694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Mode on Target and on Dump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168561"/>
              </p:ext>
            </p:extLst>
          </p:nvPr>
        </p:nvGraphicFramePr>
        <p:xfrm>
          <a:off x="395536" y="1844824"/>
          <a:ext cx="8280920" cy="396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479"/>
                <a:gridCol w="1577701"/>
                <a:gridCol w="1405935"/>
                <a:gridCol w="1405935"/>
                <a:gridCol w="1405935"/>
                <a:gridCol w="1405935"/>
              </a:tblGrid>
              <a:tr h="88477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Mode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Pulse Length</a:t>
                      </a:r>
                      <a:r>
                        <a:rPr lang="en-GB" sz="1200" baseline="0" dirty="0" smtClean="0"/>
                        <a:t> (µs)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Rep. rate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Max Av. Power</a:t>
                      </a:r>
                      <a:r>
                        <a:rPr lang="en-GB" sz="1200" baseline="0" dirty="0" smtClean="0"/>
                        <a:t> at 2GeV (kW)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Tuning</a:t>
                      </a:r>
                      <a:r>
                        <a:rPr lang="en-GB" sz="1200" baseline="0" dirty="0" smtClean="0"/>
                        <a:t> Dump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Target</a:t>
                      </a:r>
                      <a:endParaRPr lang="en-GB" sz="1200" dirty="0"/>
                    </a:p>
                  </a:txBody>
                  <a:tcPr anchor="ctr"/>
                </a:tc>
              </a:tr>
              <a:tr h="51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Probe Beam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464" marR="4046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</a:t>
                      </a:r>
                      <a:r>
                        <a:rPr lang="en-GB" sz="1200" baseline="0" dirty="0" smtClean="0"/>
                        <a:t> to 1Hz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0.6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 smtClean="0"/>
                    </a:p>
                  </a:txBody>
                  <a:tcPr anchor="ctr"/>
                </a:tc>
              </a:tr>
              <a:tr h="51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Fast tuning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464" marR="4046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14Hz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8.5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 smtClean="0"/>
                    </a:p>
                  </a:txBody>
                  <a:tcPr anchor="ctr"/>
                </a:tc>
              </a:tr>
              <a:tr h="51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Slow tuning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464" marR="4046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50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 to 1Hz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6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 smtClean="0"/>
                    </a:p>
                  </a:txBody>
                  <a:tcPr anchor="ctr"/>
                </a:tc>
              </a:tr>
              <a:tr h="51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Long pulse verification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464" marR="4046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2860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1/30Hz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12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 smtClean="0"/>
                    </a:p>
                  </a:txBody>
                  <a:tcPr anchor="ctr"/>
                </a:tc>
              </a:tr>
              <a:tr h="51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Shielding verification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464" marR="40464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To defined</a:t>
                      </a:r>
                      <a:r>
                        <a:rPr lang="en-GB" sz="1200" baseline="0" dirty="0" smtClean="0"/>
                        <a:t>, 30kW beam power on target, full pulse length</a:t>
                      </a:r>
                      <a:endParaRPr lang="en-GB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 smtClean="0"/>
                    </a:p>
                  </a:txBody>
                  <a:tcPr anchor="ctr"/>
                </a:tc>
              </a:tr>
              <a:tr h="512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Production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0464" marR="4046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2860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14Hz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5000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GB" sz="12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9552" y="6021288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Peak current: 62.5mA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9201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 smtClean="0"/>
              <a:t>Optics Design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733" y="1567333"/>
            <a:ext cx="40470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Three optical systems will be built : TW, PWB and dump</a:t>
            </a:r>
          </a:p>
          <a:p>
            <a:pPr marL="0" indent="0">
              <a:buNone/>
            </a:pPr>
            <a:r>
              <a:rPr lang="en-US" sz="2000" dirty="0"/>
              <a:t>Constraints:</a:t>
            </a:r>
          </a:p>
          <a:p>
            <a:r>
              <a:rPr lang="en-US" sz="2000" dirty="0"/>
              <a:t>radiation </a:t>
            </a:r>
            <a:r>
              <a:rPr lang="en-US" sz="2000" dirty="0" smtClean="0"/>
              <a:t>environment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Characteristics :</a:t>
            </a:r>
          </a:p>
          <a:p>
            <a:r>
              <a:rPr lang="en-US" sz="2000" dirty="0" smtClean="0"/>
              <a:t>wavelength band specified by luminescent coating, (residual) gas environment, and the illumination source</a:t>
            </a:r>
          </a:p>
          <a:p>
            <a:r>
              <a:rPr lang="en-US" sz="2000" dirty="0" smtClean="0"/>
              <a:t>ca. 13 meter optical path, including many bends (for TW and PWB)</a:t>
            </a:r>
          </a:p>
          <a:p>
            <a:r>
              <a:rPr lang="en-US" sz="2000" dirty="0" smtClean="0"/>
              <a:t>high resolution (1 mm) required</a:t>
            </a:r>
          </a:p>
          <a:p>
            <a:r>
              <a:rPr lang="en-US" sz="2000" dirty="0" smtClean="0"/>
              <a:t>High through-put and transmission</a:t>
            </a:r>
          </a:p>
          <a:p>
            <a:pPr lvl="1"/>
            <a:endParaRPr lang="en-US" sz="2000" dirty="0" smtClean="0"/>
          </a:p>
          <a:p>
            <a:endParaRPr lang="en-US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600" y="1469488"/>
            <a:ext cx="2573866" cy="2247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312" y="3725334"/>
            <a:ext cx="3399192" cy="2929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1960" y="2780928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Driven design </a:t>
            </a:r>
            <a:r>
              <a:rPr lang="en-US" sz="1400" dirty="0" smtClean="0"/>
              <a:t>towards</a:t>
            </a:r>
          </a:p>
          <a:p>
            <a:r>
              <a:rPr lang="en-US" sz="1400" b="1" dirty="0" smtClean="0"/>
              <a:t>all-reflective optics</a:t>
            </a:r>
          </a:p>
          <a:p>
            <a:r>
              <a:rPr lang="en-US" sz="1400" dirty="0" smtClean="0"/>
              <a:t>with curved mirrors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211960" y="4797152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challenging when </a:t>
            </a:r>
          </a:p>
          <a:p>
            <a:r>
              <a:rPr lang="en-US" sz="1400" dirty="0" smtClean="0"/>
              <a:t>using  all-reflective optics</a:t>
            </a:r>
            <a:endParaRPr lang="en-US" sz="1400" dirty="0"/>
          </a:p>
        </p:txBody>
      </p:sp>
      <p:sp>
        <p:nvSpPr>
          <p:cNvPr id="17" name="Right Brace 16"/>
          <p:cNvSpPr/>
          <p:nvPr/>
        </p:nvSpPr>
        <p:spPr>
          <a:xfrm>
            <a:off x="3923928" y="2492896"/>
            <a:ext cx="216024" cy="158417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Brace 17"/>
          <p:cNvSpPr/>
          <p:nvPr/>
        </p:nvSpPr>
        <p:spPr>
          <a:xfrm>
            <a:off x="3923928" y="4437112"/>
            <a:ext cx="216024" cy="158417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36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g-second-ray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6" t="2782" r="3110" b="2852"/>
          <a:stretch/>
        </p:blipFill>
        <p:spPr>
          <a:xfrm>
            <a:off x="139700" y="2921000"/>
            <a:ext cx="6451600" cy="3848100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CAD-draw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36" y="0"/>
            <a:ext cx="9144000" cy="45005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 smtClean="0"/>
              <a:t>Optics Design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39259" y="6525344"/>
            <a:ext cx="18004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</a:t>
            </a:r>
            <a:r>
              <a:rPr lang="en-US" sz="1000" dirty="0" err="1" smtClean="0"/>
              <a:t>Håvard</a:t>
            </a:r>
            <a:r>
              <a:rPr lang="en-US" sz="1000" dirty="0" smtClean="0"/>
              <a:t> </a:t>
            </a:r>
            <a:r>
              <a:rPr lang="en-US" sz="1000" dirty="0" err="1" smtClean="0"/>
              <a:t>Gjersdal</a:t>
            </a:r>
            <a:r>
              <a:rPr lang="en-US" sz="1000" dirty="0" smtClean="0"/>
              <a:t>, Oslo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1556792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A2TAA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321297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PBW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812360" y="3212976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TW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6296" y="220486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PBIP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4552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304B92AB-78BC-4C78-8451-6C93EA327D00}" vid="{09D1907C-5BBC-45D0-9EBC-8615AFB12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2390</TotalTime>
  <Words>2703</Words>
  <Application>Microsoft Macintosh PowerPoint</Application>
  <PresentationFormat>On-screen Show (4:3)</PresentationFormat>
  <Paragraphs>516</Paragraphs>
  <Slides>39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Chess Core Powerpoint</vt:lpstr>
      <vt:lpstr>Graph</vt:lpstr>
      <vt:lpstr>Microsoft Word Document</vt:lpstr>
      <vt:lpstr>Target Imaging Systems</vt:lpstr>
      <vt:lpstr>Layout</vt:lpstr>
      <vt:lpstr>Large Collaboration</vt:lpstr>
      <vt:lpstr>Large Collaboration Luminescent Coating Development </vt:lpstr>
      <vt:lpstr>Introduction to Target Imaging</vt:lpstr>
      <vt:lpstr>Two Regions, Two Rulebooks</vt:lpstr>
      <vt:lpstr>Beam Mode on Target and on Dump</vt:lpstr>
      <vt:lpstr>Optics Design</vt:lpstr>
      <vt:lpstr>Optics Design</vt:lpstr>
      <vt:lpstr>Optics Design</vt:lpstr>
      <vt:lpstr>Optics Design</vt:lpstr>
      <vt:lpstr>Luminescent Coating Development</vt:lpstr>
      <vt:lpstr>Luminescent Coating Development</vt:lpstr>
      <vt:lpstr>Down-selection</vt:lpstr>
      <vt:lpstr>Down-selection</vt:lpstr>
      <vt:lpstr>Baseline and First Materials</vt:lpstr>
      <vt:lpstr>Early Results</vt:lpstr>
      <vt:lpstr>PowerPoint Presentation</vt:lpstr>
      <vt:lpstr>PowerPoint Presentation</vt:lpstr>
      <vt:lpstr>PowerPoint Presentation</vt:lpstr>
      <vt:lpstr>Phase pure a-Al2O3 coatings with SPPS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BLIP Irradiation</vt:lpstr>
      <vt:lpstr>BLIP Irradiation</vt:lpstr>
      <vt:lpstr>Early Results</vt:lpstr>
      <vt:lpstr>Early Results</vt:lpstr>
      <vt:lpstr>Early Results</vt:lpstr>
      <vt:lpstr>Early Results</vt:lpstr>
      <vt:lpstr>Early Results</vt:lpstr>
      <vt:lpstr>Schedule Coating development</vt:lpstr>
      <vt:lpstr>PowerPoint Presentation</vt:lpstr>
      <vt:lpstr>Acknowledgement </vt:lpstr>
      <vt:lpstr>PowerPoint Presentation</vt:lpstr>
    </vt:vector>
  </TitlesOfParts>
  <Manager/>
  <Company>ESS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Cyrille Thomas</dc:creator>
  <cp:keywords/>
  <dc:description/>
  <cp:lastModifiedBy>Cyrille Thomas</cp:lastModifiedBy>
  <cp:revision>69</cp:revision>
  <dcterms:created xsi:type="dcterms:W3CDTF">2013-10-29T16:05:10Z</dcterms:created>
  <dcterms:modified xsi:type="dcterms:W3CDTF">2016-10-03T22:01:41Z</dcterms:modified>
  <cp:category/>
</cp:coreProperties>
</file>