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3"/>
  </p:notesMasterIdLst>
  <p:sldIdLst>
    <p:sldId id="256" r:id="rId3"/>
    <p:sldId id="260" r:id="rId4"/>
    <p:sldId id="264" r:id="rId5"/>
    <p:sldId id="258" r:id="rId6"/>
    <p:sldId id="261" r:id="rId7"/>
    <p:sldId id="265" r:id="rId8"/>
    <p:sldId id="262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2" autoAdjust="0"/>
    <p:restoredTop sz="93235" autoAdjust="0"/>
  </p:normalViewPr>
  <p:slideViewPr>
    <p:cSldViewPr>
      <p:cViewPr>
        <p:scale>
          <a:sx n="119" d="100"/>
          <a:sy n="119" d="100"/>
        </p:scale>
        <p:origin x="83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2016-10-04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2016-10-04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636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42828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3091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22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0930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65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2016-10-04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2016-10-04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2016-10-04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" y="0"/>
            <a:ext cx="2300179" cy="103028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49" y="-1"/>
            <a:ext cx="2178052" cy="1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07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970158"/>
            <a:ext cx="8619893" cy="55087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210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66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2390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7922" y="0"/>
            <a:ext cx="7857428" cy="772298"/>
          </a:xfrm>
        </p:spPr>
        <p:txBody>
          <a:bodyPr>
            <a:normAutofit/>
          </a:bodyPr>
          <a:lstStyle>
            <a:lvl1pPr algn="ctr">
              <a:defRPr sz="4000" b="1" i="1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6457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2016-10-04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\\Dapdc5\tpapaeva\Desktop\CEA admin - Doc models\Logos\logoirfu02quadrisigle_p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" y="0"/>
            <a:ext cx="626858" cy="2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0"/>
            <a:ext cx="628650" cy="297372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567865" y="6576544"/>
            <a:ext cx="2337773" cy="28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thomas.papaevangelou@cea.fr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29680" y="6577223"/>
            <a:ext cx="3110527" cy="280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nBLM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Kick off meeting for ESS-IK contract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-4541" y="6577223"/>
            <a:ext cx="2057400" cy="280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July 25</a:t>
            </a:r>
            <a:r>
              <a:rPr lang="en-US" baseline="30000" smtClean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2016, Lund, Sweden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08220" y="6589016"/>
            <a:ext cx="446315" cy="268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BB3498-FA79-49A4-A0CF-5CF755E39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noProof="0" dirty="0" smtClean="0"/>
              <a:t>BLM update</a:t>
            </a:r>
            <a:br>
              <a:rPr lang="en-GB" sz="4000" noProof="0" dirty="0" smtClean="0"/>
            </a:br>
            <a:r>
              <a:rPr lang="en-GB" sz="4000" dirty="0" smtClean="0"/>
              <a:t>a.k.a.</a:t>
            </a:r>
            <a:br>
              <a:rPr lang="en-GB" sz="4000" dirty="0" smtClean="0"/>
            </a:br>
            <a:r>
              <a:rPr lang="en-GB" sz="4000" dirty="0" smtClean="0"/>
              <a:t>what Irena and the gang did on their summer vacation</a:t>
            </a:r>
            <a:r>
              <a:rPr lang="is-IS" sz="4000" dirty="0" smtClean="0"/>
              <a:t>…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Tom Shea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16-10-04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BLM simulations: linac 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 descr="dt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1532659" cy="1538766"/>
          </a:xfrm>
          <a:prstGeom prst="rect">
            <a:avLst/>
          </a:prstGeom>
        </p:spPr>
      </p:pic>
      <p:pic>
        <p:nvPicPr>
          <p:cNvPr id="6" name="Picture 5" descr="dtl5-sp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1" y="2483603"/>
            <a:ext cx="5618073" cy="2097525"/>
          </a:xfrm>
          <a:prstGeom prst="rect">
            <a:avLst/>
          </a:prstGeom>
        </p:spPr>
      </p:pic>
      <p:pic>
        <p:nvPicPr>
          <p:cNvPr id="7" name="Picture 6" descr="mb-cry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4797152"/>
            <a:ext cx="6093258" cy="2062253"/>
          </a:xfrm>
          <a:prstGeom prst="rect">
            <a:avLst/>
          </a:prstGeom>
        </p:spPr>
      </p:pic>
      <p:pic>
        <p:nvPicPr>
          <p:cNvPr id="8" name="Picture 7" descr="dtl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1970481" cy="1440160"/>
          </a:xfrm>
          <a:prstGeom prst="rect">
            <a:avLst/>
          </a:prstGeom>
        </p:spPr>
      </p:pic>
      <p:pic>
        <p:nvPicPr>
          <p:cNvPr id="9" name="Picture 8" descr="sc-qu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09" y="5220653"/>
            <a:ext cx="1604535" cy="1621819"/>
          </a:xfrm>
          <a:prstGeom prst="rect">
            <a:avLst/>
          </a:prstGeom>
        </p:spPr>
      </p:pic>
      <p:pic>
        <p:nvPicPr>
          <p:cNvPr id="10" name="Picture 9" descr="spk-cav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38" y="3645024"/>
            <a:ext cx="2043866" cy="1107229"/>
          </a:xfrm>
          <a:prstGeom prst="rect">
            <a:avLst/>
          </a:prstGeom>
        </p:spPr>
      </p:pic>
      <p:pic>
        <p:nvPicPr>
          <p:cNvPr id="11" name="Picture 10" descr="mb-cav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2339752" cy="966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17008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DTL “detector”</a:t>
            </a:r>
          </a:p>
          <a:p>
            <a:pPr algn="ctr"/>
            <a:r>
              <a:rPr lang="en-US" i="1" dirty="0" smtClean="0">
                <a:solidFill>
                  <a:srgbClr val="7F7F7F"/>
                </a:solidFill>
              </a:rPr>
              <a:t> volumes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0704" y="4581128"/>
            <a:ext cx="13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Spoke Cavity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1841" y="4941168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quad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36450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Medium Beta cavity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52536" y="27089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DTL tank1</a:t>
            </a:r>
          </a:p>
          <a:p>
            <a:pPr algn="ctr"/>
            <a:r>
              <a:rPr lang="en-US" i="1" dirty="0" smtClean="0">
                <a:solidFill>
                  <a:srgbClr val="7F7F7F"/>
                </a:solidFill>
              </a:rPr>
              <a:t>cells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27089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DTL tank5</a:t>
            </a:r>
          </a:p>
          <a:p>
            <a:pPr algn="ctr"/>
            <a:r>
              <a:rPr lang="en-US" i="1" dirty="0" smtClean="0">
                <a:solidFill>
                  <a:srgbClr val="7F7F7F"/>
                </a:solidFill>
              </a:rPr>
              <a:t>cells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524328" y="3140968"/>
            <a:ext cx="288032" cy="648072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2"/>
          </p:cNvCxnSpPr>
          <p:nvPr/>
        </p:nvCxnSpPr>
        <p:spPr>
          <a:xfrm>
            <a:off x="6012160" y="2347139"/>
            <a:ext cx="1368152" cy="721821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2"/>
          </p:cNvCxnSpPr>
          <p:nvPr/>
        </p:nvCxnSpPr>
        <p:spPr>
          <a:xfrm>
            <a:off x="6012160" y="2347139"/>
            <a:ext cx="72008" cy="505797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03848" y="2564904"/>
            <a:ext cx="1656184" cy="1008112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331640" y="4653136"/>
            <a:ext cx="288032" cy="1224136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4499992" y="5517232"/>
            <a:ext cx="1800200" cy="864096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96336" y="1628800"/>
            <a:ext cx="13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Spoke Cryomodule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028384" y="2204864"/>
            <a:ext cx="432048" cy="432048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4008" y="41490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Medium Beta Cryomodule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076056" y="4725144"/>
            <a:ext cx="0" cy="504056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514116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Required response time set in the past:</a:t>
            </a:r>
            <a:endParaRPr lang="en-US" sz="2000" dirty="0"/>
          </a:p>
          <a:p>
            <a:pPr lvl="1"/>
            <a:r>
              <a:rPr lang="en-US" sz="1600" dirty="0" smtClean="0"/>
              <a:t>NC linac (MEBT-DTL): ~5 </a:t>
            </a:r>
            <a:r>
              <a:rPr lang="en-US" sz="1600" dirty="0"/>
              <a:t>μs.</a:t>
            </a:r>
          </a:p>
          <a:p>
            <a:pPr lvl="1"/>
            <a:r>
              <a:rPr lang="en-US" sz="1600" dirty="0" smtClean="0"/>
              <a:t>SC linac</a:t>
            </a:r>
            <a:r>
              <a:rPr lang="en-US" sz="1600" dirty="0"/>
              <a:t>: </a:t>
            </a:r>
            <a:r>
              <a:rPr lang="en-US" sz="1600" dirty="0" smtClean="0"/>
              <a:t>~10 </a:t>
            </a:r>
            <a:r>
              <a:rPr lang="en-US" sz="1600" dirty="0"/>
              <a:t>μs.</a:t>
            </a:r>
          </a:p>
          <a:p>
            <a:pPr lvl="1" algn="just"/>
            <a:r>
              <a:rPr lang="en-US" sz="1600" dirty="0"/>
              <a:t>Numbers based on a simplified melting time </a:t>
            </a:r>
            <a:r>
              <a:rPr lang="en-US" sz="1600" dirty="0" smtClean="0"/>
              <a:t>calculations, where a block of material (copper or stainless steel) is hit by a beam of protons with a uniform profile under perpendicular incidence angle, no cooling considered [</a:t>
            </a:r>
            <a:r>
              <a:rPr lang="en-US" sz="1600" dirty="0"/>
              <a:t>7</a:t>
            </a:r>
            <a:r>
              <a:rPr lang="en-US" sz="1600" dirty="0" smtClean="0"/>
              <a:t>].</a:t>
            </a:r>
          </a:p>
          <a:p>
            <a:pPr lvl="1" algn="just"/>
            <a:endParaRPr lang="en-US" sz="400" dirty="0" smtClean="0"/>
          </a:p>
          <a:p>
            <a:r>
              <a:rPr lang="en-US" sz="2000" dirty="0" smtClean="0"/>
              <a:t>Numbers recently re-checked with a Gaussian beam and update beam parameters:</a:t>
            </a:r>
          </a:p>
          <a:p>
            <a:pPr marL="720725" lvl="1" indent="-263525" algn="just"/>
            <a:r>
              <a:rPr lang="en-US" sz="1600" b="1" dirty="0"/>
              <a:t>NC linac: </a:t>
            </a:r>
            <a:r>
              <a:rPr lang="en-US" sz="1600" dirty="0" smtClean="0"/>
              <a:t>calculated melting time values</a:t>
            </a:r>
          </a:p>
          <a:p>
            <a:pPr marL="719138" lvl="1" indent="0" algn="just">
              <a:buNone/>
            </a:pPr>
            <a:r>
              <a:rPr lang="en-US" sz="1600" dirty="0" smtClean="0"/>
              <a:t>of 3-4</a:t>
            </a:r>
            <a:r>
              <a:rPr lang="en-US" sz="1600" dirty="0"/>
              <a:t>μs</a:t>
            </a:r>
            <a:r>
              <a:rPr lang="en-US" sz="1600" b="1" dirty="0" smtClean="0"/>
              <a:t> </a:t>
            </a:r>
            <a:r>
              <a:rPr lang="en-US" sz="1600" dirty="0" smtClean="0"/>
              <a:t>imply even stronger demands on </a:t>
            </a:r>
          </a:p>
          <a:p>
            <a:pPr marL="719138" lvl="1" indent="0" algn="just">
              <a:buNone/>
            </a:pPr>
            <a:r>
              <a:rPr lang="en-US" sz="1600" dirty="0"/>
              <a:t>t</a:t>
            </a:r>
            <a:r>
              <a:rPr lang="en-US" sz="1600" dirty="0" smtClean="0"/>
              <a:t>he response time (confirmed with a MC</a:t>
            </a:r>
          </a:p>
          <a:p>
            <a:pPr marL="719138" lvl="1" indent="0" algn="just">
              <a:buNone/>
            </a:pPr>
            <a:r>
              <a:rPr lang="en-US" sz="1600" dirty="0" smtClean="0"/>
              <a:t> simulation as well).</a:t>
            </a:r>
            <a:endParaRPr lang="en-US" sz="1600" dirty="0"/>
          </a:p>
          <a:p>
            <a:pPr marL="720725" lvl="1" algn="just"/>
            <a:r>
              <a:rPr lang="en-US" sz="1600" b="1" dirty="0"/>
              <a:t>SC linac</a:t>
            </a:r>
            <a:r>
              <a:rPr lang="en-US" sz="1600" dirty="0"/>
              <a:t>: the 10μs requirement for </a:t>
            </a:r>
            <a:endParaRPr lang="en-US" sz="1600" dirty="0" smtClean="0"/>
          </a:p>
          <a:p>
            <a:pPr marL="711200" lvl="1" indent="0" algn="just">
              <a:buNone/>
            </a:pPr>
            <a:r>
              <a:rPr lang="en-US" sz="1600" dirty="0" smtClean="0"/>
              <a:t>response </a:t>
            </a:r>
            <a:r>
              <a:rPr lang="en-US" sz="1600" dirty="0"/>
              <a:t>time fits well with </a:t>
            </a:r>
            <a:r>
              <a:rPr lang="en-US" sz="1600" dirty="0" smtClean="0"/>
              <a:t>the results</a:t>
            </a:r>
          </a:p>
          <a:p>
            <a:pPr marL="711200" lvl="1" indent="0" algn="just">
              <a:buNone/>
            </a:pPr>
            <a:r>
              <a:rPr lang="en-US" sz="1600" dirty="0"/>
              <a:t>o</a:t>
            </a:r>
            <a:r>
              <a:rPr lang="en-US" sz="1600" dirty="0" smtClean="0"/>
              <a:t>f this calculations. </a:t>
            </a:r>
          </a:p>
          <a:p>
            <a:pPr marL="711200" lvl="1" indent="0" algn="just">
              <a:buNone/>
            </a:pPr>
            <a:r>
              <a:rPr lang="en-US" sz="1600" dirty="0" smtClean="0"/>
              <a:t>However: other damage mechanisms may</a:t>
            </a:r>
          </a:p>
          <a:p>
            <a:pPr marL="711200" lvl="1" indent="0" algn="just">
              <a:buNone/>
            </a:pPr>
            <a:r>
              <a:rPr lang="en-US" sz="1600" dirty="0"/>
              <a:t>m</a:t>
            </a:r>
            <a:r>
              <a:rPr lang="en-US" sz="1600" dirty="0" smtClean="0"/>
              <a:t>andate even shorter response time </a:t>
            </a:r>
          </a:p>
          <a:p>
            <a:pPr marL="711200" lvl="1" indent="0" algn="just">
              <a:buNone/>
            </a:pPr>
            <a:r>
              <a:rPr lang="en-US" sz="1600" dirty="0" smtClean="0"/>
              <a:t>SCL (discussed further).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69" y="3861376"/>
            <a:ext cx="4222219" cy="295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15616" y="3861048"/>
            <a:ext cx="3600400" cy="10801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87624" y="1916832"/>
            <a:ext cx="2376264" cy="28803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4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Implications on the response time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2600" b="1" dirty="0" smtClean="0"/>
              <a:t>NC linac </a:t>
            </a:r>
          </a:p>
          <a:p>
            <a:pPr marL="541338" lvl="1" indent="-274638"/>
            <a:r>
              <a:rPr lang="en-US" sz="2200" dirty="0" smtClean="0"/>
              <a:t>Depending on the gap distance, an incidence</a:t>
            </a:r>
          </a:p>
          <a:p>
            <a:pPr marL="541338" lvl="2" indent="0">
              <a:buNone/>
            </a:pPr>
            <a:r>
              <a:rPr lang="en-US" sz="2200" dirty="0" smtClean="0"/>
              <a:t>close to perpendicular </a:t>
            </a:r>
            <a:r>
              <a:rPr lang="en-US" sz="2200" dirty="0"/>
              <a:t>potentially </a:t>
            </a:r>
            <a:r>
              <a:rPr lang="en-US" sz="2200" dirty="0" smtClean="0"/>
              <a:t>possible</a:t>
            </a:r>
          </a:p>
          <a:p>
            <a:pPr marL="541338" lvl="2" indent="0">
              <a:buNone/>
            </a:pPr>
            <a:r>
              <a:rPr lang="en-US" sz="2200" dirty="0" smtClean="0"/>
              <a:t>in the DTL tank1 </a:t>
            </a:r>
            <a:r>
              <a:rPr lang="en-US" sz="2200" dirty="0"/>
              <a:t>due to the almost flat </a:t>
            </a:r>
            <a:endParaRPr lang="en-US" sz="2200" dirty="0" smtClean="0"/>
          </a:p>
          <a:p>
            <a:pPr marL="541338" lvl="2" indent="0">
              <a:buNone/>
            </a:pPr>
            <a:r>
              <a:rPr lang="en-US" sz="2200" dirty="0" smtClean="0"/>
              <a:t>surfaces between the gaps.</a:t>
            </a:r>
          </a:p>
          <a:p>
            <a:pPr marL="527050" lvl="1"/>
            <a:r>
              <a:rPr lang="en-US" sz="2200" dirty="0" smtClean="0"/>
              <a:t>With the simplified DTL geometry for the BLM </a:t>
            </a:r>
          </a:p>
          <a:p>
            <a:pPr marL="542925" lvl="1" indent="0">
              <a:buNone/>
            </a:pPr>
            <a:r>
              <a:rPr lang="en-US" sz="2200" dirty="0"/>
              <a:t>s</a:t>
            </a:r>
            <a:r>
              <a:rPr lang="en-US" sz="2200" dirty="0" smtClean="0"/>
              <a:t>imulation: geometrically possible though highly</a:t>
            </a:r>
          </a:p>
          <a:p>
            <a:pPr marL="542925" lvl="1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improbable </a:t>
            </a:r>
            <a:r>
              <a:rPr lang="en-US" sz="2200" dirty="0" smtClean="0"/>
              <a:t>- requires an </a:t>
            </a:r>
            <a:r>
              <a:rPr lang="en-US" sz="2200" dirty="0"/>
              <a:t>incidence </a:t>
            </a:r>
            <a:r>
              <a:rPr lang="en-US" sz="2200" dirty="0" smtClean="0"/>
              <a:t>angle larger</a:t>
            </a:r>
          </a:p>
          <a:p>
            <a:pPr marL="542925" lvl="1" indent="0">
              <a:buNone/>
            </a:pPr>
            <a:r>
              <a:rPr lang="en-US" sz="2200" dirty="0" smtClean="0"/>
              <a:t> </a:t>
            </a:r>
            <a:r>
              <a:rPr lang="en-US" sz="2200" dirty="0"/>
              <a:t>than </a:t>
            </a:r>
            <a:r>
              <a:rPr lang="en-US" sz="2200" dirty="0" smtClean="0"/>
              <a:t>about 3 </a:t>
            </a:r>
            <a:r>
              <a:rPr lang="en-US" sz="2200" dirty="0"/>
              <a:t>times the worst case </a:t>
            </a:r>
            <a:r>
              <a:rPr lang="en-US" sz="2200" dirty="0" smtClean="0"/>
              <a:t>one (for a</a:t>
            </a:r>
          </a:p>
          <a:p>
            <a:pPr marL="542925" lvl="1" indent="0">
              <a:buNone/>
            </a:pPr>
            <a:r>
              <a:rPr lang="en-US" sz="2200" dirty="0" smtClean="0"/>
              <a:t>Gaussian beam with typical RMS~1mm, where 3RMS of the beam core hits the gap surface).</a:t>
            </a:r>
          </a:p>
          <a:p>
            <a:pPr marL="534988" lvl="1" indent="-342900" defTabSz="534988"/>
            <a:r>
              <a:rPr lang="en-US" sz="2200" dirty="0" smtClean="0"/>
              <a:t>Deserves further studies with more accurate DTL mechanical model.</a:t>
            </a:r>
            <a:endParaRPr lang="en-US" sz="2200" dirty="0"/>
          </a:p>
          <a:p>
            <a:pPr marL="623888" lvl="3" indent="-266700" defTabSz="534988"/>
            <a:endParaRPr lang="en-US" sz="1700" dirty="0" smtClean="0"/>
          </a:p>
          <a:p>
            <a:r>
              <a:rPr lang="en-US" sz="2600" b="1" dirty="0" smtClean="0"/>
              <a:t>SC linac </a:t>
            </a:r>
          </a:p>
          <a:p>
            <a:pPr marL="574675" lvl="1"/>
            <a:r>
              <a:rPr lang="en-US" sz="2200" dirty="0" smtClean="0"/>
              <a:t>Plan to check the beam pipe melting time with the beam under “worst case” angle.</a:t>
            </a:r>
          </a:p>
          <a:p>
            <a:pPr marL="574675" lvl="1"/>
            <a:r>
              <a:rPr lang="en-US" sz="2200" dirty="0" smtClean="0"/>
              <a:t>However:</a:t>
            </a:r>
            <a:r>
              <a:rPr lang="en-US" sz="2200" dirty="0"/>
              <a:t> </a:t>
            </a:r>
            <a:r>
              <a:rPr lang="en-US" sz="2200" dirty="0" smtClean="0"/>
              <a:t>degradation </a:t>
            </a:r>
            <a:r>
              <a:rPr lang="en-US" sz="2200" dirty="0"/>
              <a:t>of cavities observed at SNS after loosing &lt;15μs pulse of 26mA beam ~10/day </a:t>
            </a:r>
            <a:r>
              <a:rPr lang="en-US" sz="2200" dirty="0" smtClean="0"/>
              <a:t>[</a:t>
            </a:r>
            <a:r>
              <a:rPr lang="en-US" sz="2200" dirty="0"/>
              <a:t>8</a:t>
            </a:r>
            <a:r>
              <a:rPr lang="en-US" sz="2200" dirty="0" smtClean="0"/>
              <a:t>].</a:t>
            </a:r>
          </a:p>
          <a:p>
            <a:pPr marL="574675" lvl="1"/>
            <a:r>
              <a:rPr lang="en-US" sz="2200" dirty="0" smtClean="0"/>
              <a:t>Experience at the SNS motivates setting response time limit for ESS SC linac significantly lower than 15μs.</a:t>
            </a:r>
            <a:endParaRPr lang="en-US" sz="2200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6" name="Picture 5" descr="dtl1-el154-150mr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3" y="1916832"/>
            <a:ext cx="3425523" cy="23762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772816"/>
            <a:ext cx="8784976" cy="331236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im2-1_dtl1-det2:_incoming_hitmap_zy_neutr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4565"/>
            <a:ext cx="2400000" cy="1800000"/>
          </a:xfrm>
          <a:prstGeom prst="rect">
            <a:avLst/>
          </a:prstGeom>
        </p:spPr>
      </p:pic>
      <p:pic>
        <p:nvPicPr>
          <p:cNvPr id="46" name="Picture 45" descr="sim2-2_dtl1-det1:_incoming_hitmap_zx_neutr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3149"/>
            <a:ext cx="2400000" cy="18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etector locations: DTL1 – 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579296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DTL tank1 example (preliminary)</a:t>
            </a:r>
            <a:r>
              <a:rPr lang="en-US" sz="2000" dirty="0" smtClean="0"/>
              <a:t>:</a:t>
            </a:r>
          </a:p>
          <a:p>
            <a:r>
              <a:rPr lang="en-US" sz="1800" dirty="0" smtClean="0"/>
              <a:t>Proton beam under 50mrad from the z-axis with Gaussian profile (RMS~1mm), energy set to the nominal values at the loss location.</a:t>
            </a:r>
          </a:p>
          <a:p>
            <a:r>
              <a:rPr lang="en-US" sz="1800" dirty="0" smtClean="0"/>
              <a:t>Incoming neutron hit maps for 3 different localized loss locations along the DTL tank1</a:t>
            </a:r>
            <a:r>
              <a:rPr lang="en-US" sz="1600" dirty="0" smtClean="0"/>
              <a:t>.</a:t>
            </a:r>
          </a:p>
          <a:p>
            <a:pPr lvl="1"/>
            <a:r>
              <a:rPr lang="en-US" sz="1400" dirty="0" smtClean="0"/>
              <a:t>Det1 and det2: all hit maps exhibit a peak on the the axis that runs along the tank (z-axis), indicating possible correlation of the peak position with the loss location.</a:t>
            </a:r>
          </a:p>
          <a:p>
            <a:pPr lvl="1"/>
            <a:r>
              <a:rPr lang="en-US" sz="1400" dirty="0" smtClean="0"/>
              <a:t>Det0: flat hit map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9066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38306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det2 “detector” volume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83768" y="5807005"/>
            <a:ext cx="648072" cy="648072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sim2-1_dtl1-det1:_incoming_hitmap_zx_neutr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6" y="4537765"/>
            <a:ext cx="2400000" cy="1800000"/>
          </a:xfrm>
          <a:prstGeom prst="rect">
            <a:avLst/>
          </a:prstGeom>
        </p:spPr>
      </p:pic>
      <p:pic>
        <p:nvPicPr>
          <p:cNvPr id="44" name="Picture 43" descr="sim2-0_dtl1-det1:_incoming_hitmap_zx_neutro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72" y="3925765"/>
            <a:ext cx="2400000" cy="1800000"/>
          </a:xfrm>
          <a:prstGeom prst="rect">
            <a:avLst/>
          </a:prstGeom>
        </p:spPr>
      </p:pic>
      <p:pic>
        <p:nvPicPr>
          <p:cNvPr id="47" name="Picture 46" descr="sim2-2_dtl1-det1:_incoming_hitmap_zx_neutr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" y="4537765"/>
            <a:ext cx="2400000" cy="1800000"/>
          </a:xfrm>
          <a:prstGeom prst="rect">
            <a:avLst/>
          </a:prstGeom>
        </p:spPr>
      </p:pic>
      <p:pic>
        <p:nvPicPr>
          <p:cNvPr id="48" name="Picture 47" descr="sim2-0_dtl1-det2:_incoming_hitmap_zy_neutro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6" y="3925765"/>
            <a:ext cx="2400000" cy="1800000"/>
          </a:xfrm>
          <a:prstGeom prst="rect">
            <a:avLst/>
          </a:prstGeom>
        </p:spPr>
      </p:pic>
      <p:pic>
        <p:nvPicPr>
          <p:cNvPr id="5" name="Content Placeholder 4" descr="dtl1-de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235"/>
          <a:stretch>
            <a:fillRect/>
          </a:stretch>
        </p:blipFill>
        <p:spPr>
          <a:xfrm>
            <a:off x="3131840" y="5229435"/>
            <a:ext cx="2592288" cy="142565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51920" y="6156012"/>
            <a:ext cx="1008112" cy="585356"/>
            <a:chOff x="6516216" y="5147900"/>
            <a:chExt cx="1008112" cy="58535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7092280" y="5157192"/>
              <a:ext cx="0" cy="567680"/>
            </a:xfrm>
            <a:prstGeom prst="line">
              <a:avLst/>
            </a:prstGeom>
            <a:ln cap="flat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516216" y="5733256"/>
              <a:ext cx="584448" cy="0"/>
            </a:xfrm>
            <a:prstGeom prst="line">
              <a:avLst/>
            </a:prstGeom>
            <a:ln cap="flat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092280" y="5229200"/>
              <a:ext cx="360040" cy="495672"/>
            </a:xfrm>
            <a:prstGeom prst="line">
              <a:avLst/>
            </a:prstGeom>
            <a:ln cap="flat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88224" y="536392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4248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6296" y="530120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32040" y="6445785"/>
            <a:ext cx="792088" cy="37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det1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923928" y="5446966"/>
            <a:ext cx="1368152" cy="1080119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0" y="60137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F7F7F"/>
                </a:solidFill>
              </a:rPr>
              <a:t>det0</a:t>
            </a:r>
            <a:endParaRPr lang="en-US" i="1" dirty="0">
              <a:solidFill>
                <a:srgbClr val="7F7F7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364088" y="5734997"/>
            <a:ext cx="0" cy="360040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292080" y="5807005"/>
            <a:ext cx="1296144" cy="720080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195736" y="5951021"/>
            <a:ext cx="288032" cy="504056"/>
          </a:xfrm>
          <a:prstGeom prst="line">
            <a:avLst/>
          </a:prstGeom>
          <a:ln cap="flat">
            <a:solidFill>
              <a:schemeClr val="bg1">
                <a:lumMod val="50000"/>
              </a:schemeClr>
            </a:solidFill>
            <a:round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0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nBLM: threshold energy to discriminate slow/fast neutrons –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n,Thr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686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hit maps depend on the energy cut – with higher </a:t>
            </a:r>
            <a:r>
              <a:rPr lang="en-US" sz="1800" i="1" dirty="0" err="1" smtClean="0"/>
              <a:t>E</a:t>
            </a:r>
            <a:r>
              <a:rPr lang="en-US" sz="1800" i="1" baseline="-25000" dirty="0" err="1" smtClean="0"/>
              <a:t>thr,n</a:t>
            </a:r>
            <a:r>
              <a:rPr lang="en-US" sz="1800" dirty="0" err="1" smtClean="0"/>
              <a:t>the</a:t>
            </a:r>
            <a:r>
              <a:rPr lang="en-US" sz="1800" dirty="0" smtClean="0"/>
              <a:t> </a:t>
            </a:r>
            <a:r>
              <a:rPr lang="en-US" sz="1800" dirty="0" err="1" smtClean="0"/>
              <a:t>hitmaps</a:t>
            </a:r>
            <a:r>
              <a:rPr lang="en-US" sz="1800" dirty="0" smtClean="0"/>
              <a:t> get “cleaner”</a:t>
            </a:r>
          </a:p>
          <a:p>
            <a:r>
              <a:rPr lang="en-US" sz="1800" dirty="0" smtClean="0"/>
              <a:t>Detector DTL5-det1 plots from </a:t>
            </a:r>
            <a:r>
              <a:rPr lang="en-US" sz="1800" b="1" dirty="0" smtClean="0"/>
              <a:t>sim2-10</a:t>
            </a:r>
            <a:r>
              <a:rPr lang="en-US" sz="1800" dirty="0" smtClean="0"/>
              <a:t>: pencil beam under 5mrad, at the beginning of the DTL5: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" y="2493136"/>
            <a:ext cx="2932712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" y="4671112"/>
            <a:ext cx="2916181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68" y="4653376"/>
            <a:ext cx="2860928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168" y="2493136"/>
            <a:ext cx="2880000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2852936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7F7F7F"/>
                </a:solidFill>
              </a:rPr>
              <a:t>Neutron hit map and projection (normalized to  the number of primaries) – no cut</a:t>
            </a:r>
            <a:endParaRPr lang="en-US" sz="2000" i="1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696" y="5180999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7F7F7F"/>
                </a:solidFill>
              </a:rPr>
              <a:t>Neutron hit map and projection (normalized to the number of primaries) – </a:t>
            </a:r>
            <a:r>
              <a:rPr lang="en-US" sz="2000" i="1" dirty="0" err="1" smtClean="0">
                <a:solidFill>
                  <a:srgbClr val="7F7F7F"/>
                </a:solidFill>
              </a:rPr>
              <a:t>E</a:t>
            </a:r>
            <a:r>
              <a:rPr lang="en-US" sz="2000" i="1" baseline="-25000" dirty="0" err="1" smtClean="0">
                <a:solidFill>
                  <a:srgbClr val="7F7F7F"/>
                </a:solidFill>
              </a:rPr>
              <a:t>k</a:t>
            </a:r>
            <a:r>
              <a:rPr lang="en-US" sz="2000" i="1" dirty="0" smtClean="0">
                <a:solidFill>
                  <a:srgbClr val="7F7F7F"/>
                </a:solidFill>
              </a:rPr>
              <a:t> &gt;0.5MeV</a:t>
            </a:r>
            <a:endParaRPr lang="en-US" sz="2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nBLM: threshold </a:t>
            </a:r>
            <a:r>
              <a:rPr lang="en-US" dirty="0"/>
              <a:t>energy to discriminate slow/fast neutrons – </a:t>
            </a:r>
            <a:r>
              <a:rPr lang="en-US" dirty="0" err="1"/>
              <a:t>E</a:t>
            </a:r>
            <a:r>
              <a:rPr lang="en-US" baseline="-25000" dirty="0" err="1"/>
              <a:t>n,Thr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Method for determination of the “best” </a:t>
            </a:r>
            <a:r>
              <a:rPr lang="en-US" dirty="0" err="1"/>
              <a:t>E</a:t>
            </a:r>
            <a:r>
              <a:rPr lang="en-US" baseline="-25000" dirty="0" err="1"/>
              <a:t>thr</a:t>
            </a:r>
            <a:r>
              <a:rPr lang="en-US" dirty="0" smtClean="0"/>
              <a:t>:</a:t>
            </a:r>
          </a:p>
          <a:p>
            <a:r>
              <a:rPr lang="en-US" sz="2000" dirty="0" smtClean="0"/>
              <a:t>Produce neutron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time (“PT”) 2d </a:t>
            </a:r>
            <a:r>
              <a:rPr lang="en-US" sz="2000" dirty="0" err="1" smtClean="0"/>
              <a:t>histos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Select the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thr</a:t>
            </a:r>
            <a:r>
              <a:rPr lang="en-US" sz="2000" dirty="0" smtClean="0"/>
              <a:t> and project the hits with </a:t>
            </a:r>
            <a:r>
              <a:rPr lang="en-US" sz="2000" dirty="0" err="1" smtClean="0"/>
              <a:t>Ek</a:t>
            </a:r>
            <a:r>
              <a:rPr lang="en-US" sz="2000" dirty="0" smtClean="0"/>
              <a:t>&gt;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thr</a:t>
            </a:r>
            <a:r>
              <a:rPr lang="en-US" sz="2000" dirty="0" smtClean="0"/>
              <a:t> on the “time” axis. </a:t>
            </a:r>
          </a:p>
          <a:p>
            <a:r>
              <a:rPr lang="en-US" sz="2000" dirty="0" smtClean="0"/>
              <a:t>Find the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thr</a:t>
            </a:r>
            <a:r>
              <a:rPr lang="en-US" sz="2000" dirty="0" smtClean="0"/>
              <a:t> for which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lim</a:t>
            </a:r>
            <a:r>
              <a:rPr lang="en-US" sz="2000" dirty="0" smtClean="0"/>
              <a:t>  fraction of the hits in the projected histogram lie above the PT time limit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lim</a:t>
            </a:r>
            <a:endParaRPr lang="en-US" sz="2000" dirty="0"/>
          </a:p>
          <a:p>
            <a:r>
              <a:rPr lang="en-US" sz="2000" dirty="0" smtClean="0"/>
              <a:t>Selected:</a:t>
            </a:r>
          </a:p>
          <a:p>
            <a:pPr lvl="1"/>
            <a:r>
              <a:rPr lang="en-US" sz="2000" dirty="0" smtClean="0"/>
              <a:t>Limit1: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lim</a:t>
            </a:r>
            <a:r>
              <a:rPr lang="en-US" sz="2000" dirty="0" smtClean="0"/>
              <a:t>=1μs, f</a:t>
            </a:r>
            <a:r>
              <a:rPr lang="en-US" sz="2000" baseline="-25000" dirty="0" smtClean="0"/>
              <a:t>lim1</a:t>
            </a:r>
            <a:r>
              <a:rPr lang="en-US" sz="2000" dirty="0" smtClean="0"/>
              <a:t>=0.01</a:t>
            </a:r>
          </a:p>
          <a:p>
            <a:pPr lvl="1"/>
            <a:r>
              <a:rPr lang="en-US" sz="2000" dirty="0" smtClean="0"/>
              <a:t>Limit2: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lim</a:t>
            </a:r>
            <a:r>
              <a:rPr lang="en-US" sz="2000" dirty="0"/>
              <a:t>=1μs,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lim2</a:t>
            </a:r>
            <a:r>
              <a:rPr lang="en-US" sz="2000" dirty="0" smtClean="0"/>
              <a:t>=0.1</a:t>
            </a: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258000"/>
            <a:ext cx="4787750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5085184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7F7F7F"/>
                </a:solidFill>
              </a:rPr>
              <a:t>Sim2-10</a:t>
            </a:r>
            <a:r>
              <a:rPr lang="en-US" sz="2000" i="1" dirty="0" smtClean="0">
                <a:solidFill>
                  <a:srgbClr val="7F7F7F"/>
                </a:solidFill>
              </a:rPr>
              <a:t>: neutron </a:t>
            </a:r>
            <a:r>
              <a:rPr lang="en-US" sz="2000" i="1" dirty="0" err="1" smtClean="0">
                <a:solidFill>
                  <a:srgbClr val="7F7F7F"/>
                </a:solidFill>
              </a:rPr>
              <a:t>Ek</a:t>
            </a:r>
            <a:r>
              <a:rPr lang="en-US" sz="2000" i="1" dirty="0" smtClean="0">
                <a:solidFill>
                  <a:srgbClr val="7F7F7F"/>
                </a:solidFill>
              </a:rPr>
              <a:t> </a:t>
            </a:r>
            <a:r>
              <a:rPr lang="en-US" sz="2000" i="1" dirty="0" err="1" smtClean="0">
                <a:solidFill>
                  <a:srgbClr val="7F7F7F"/>
                </a:solidFill>
              </a:rPr>
              <a:t>vs</a:t>
            </a:r>
            <a:r>
              <a:rPr lang="en-US" sz="2000" i="1" dirty="0" smtClean="0">
                <a:solidFill>
                  <a:srgbClr val="7F7F7F"/>
                </a:solidFill>
              </a:rPr>
              <a:t> time for the DTL5-det1 detector, normalized per number of primaries</a:t>
            </a:r>
            <a:endParaRPr lang="en-US" sz="2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nBLM: threshold </a:t>
            </a:r>
            <a:r>
              <a:rPr lang="en-US" dirty="0"/>
              <a:t>energy to discriminate slow/fast neutrons – </a:t>
            </a:r>
            <a:r>
              <a:rPr lang="en-US" dirty="0" err="1"/>
              <a:t>E</a:t>
            </a:r>
            <a:r>
              <a:rPr lang="en-US" baseline="-25000" dirty="0" err="1"/>
              <a:t>n,Thr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Comments</a:t>
            </a:r>
          </a:p>
          <a:p>
            <a:r>
              <a:rPr lang="en-US" dirty="0" smtClean="0"/>
              <a:t>No dramatic change in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thr</a:t>
            </a:r>
            <a:r>
              <a:rPr lang="en-US" dirty="0" smtClean="0"/>
              <a:t> with loss location (thus energy), beam angles beam sizes and detector position (if det1 and det2 considered) visible in the data at hand </a:t>
            </a:r>
          </a:p>
          <a:p>
            <a:r>
              <a:rPr lang="en-US" dirty="0" smtClean="0"/>
              <a:t>Average E</a:t>
            </a:r>
            <a:r>
              <a:rPr lang="en-US" baseline="-25000" dirty="0" smtClean="0"/>
              <a:t>th</a:t>
            </a:r>
            <a:r>
              <a:rPr lang="en-US" dirty="0" smtClean="0"/>
              <a:t> - </a:t>
            </a:r>
            <a:r>
              <a:rPr lang="en-US" dirty="0"/>
              <a:t>a</a:t>
            </a:r>
            <a:r>
              <a:rPr lang="en-US" dirty="0" smtClean="0"/>
              <a:t>veraged over all simulations runs reported in the plots on the previous slide:</a:t>
            </a:r>
          </a:p>
          <a:p>
            <a:pPr lvl="1"/>
            <a:r>
              <a:rPr lang="en-US" dirty="0"/>
              <a:t> limit1 (</a:t>
            </a:r>
            <a:r>
              <a:rPr lang="en-US" dirty="0" err="1"/>
              <a:t>t</a:t>
            </a:r>
            <a:r>
              <a:rPr lang="en-US" baseline="-25000" dirty="0" err="1"/>
              <a:t>lim</a:t>
            </a:r>
            <a:r>
              <a:rPr lang="en-US" dirty="0"/>
              <a:t>=1μs, f</a:t>
            </a:r>
            <a:r>
              <a:rPr lang="en-US" baseline="-25000" dirty="0"/>
              <a:t>lim1</a:t>
            </a:r>
            <a:r>
              <a:rPr lang="en-US" dirty="0"/>
              <a:t>=0.01):  (0.44 ± 0.06) </a:t>
            </a:r>
            <a:r>
              <a:rPr lang="en-US" dirty="0" smtClean="0"/>
              <a:t>MeV </a:t>
            </a:r>
          </a:p>
          <a:p>
            <a:pPr lvl="1"/>
            <a:r>
              <a:rPr lang="en-US" dirty="0" smtClean="0"/>
              <a:t>limit2 (</a:t>
            </a:r>
            <a:r>
              <a:rPr lang="en-US" dirty="0" err="1"/>
              <a:t>t</a:t>
            </a:r>
            <a:r>
              <a:rPr lang="en-US" baseline="-25000" dirty="0" err="1"/>
              <a:t>lim</a:t>
            </a:r>
            <a:r>
              <a:rPr lang="en-US" dirty="0"/>
              <a:t>=1μs, f</a:t>
            </a:r>
            <a:r>
              <a:rPr lang="en-US" baseline="-25000" dirty="0"/>
              <a:t>lim1</a:t>
            </a:r>
            <a:r>
              <a:rPr lang="en-US" dirty="0"/>
              <a:t>=</a:t>
            </a:r>
            <a:r>
              <a:rPr lang="en-US" dirty="0" smtClean="0"/>
              <a:t>0.1):  (0.06 ± 0.01) MeV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Guidelines regarding the detector design:</a:t>
            </a:r>
          </a:p>
          <a:p>
            <a:pPr marL="723900" lvl="2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insure the best impurity, assume the 0.5MeV limit for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If this turns out to be a bad choice for some reason (unacceptable detector dimensions or to too low count rates, once the detector sizes are fixed,…), go for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0.05MeV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38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Norm. op. vs. 1W/m </a:t>
            </a:r>
            <a:r>
              <a:rPr lang="en-US" sz="2000" b="1" dirty="0" smtClean="0"/>
              <a:t>loss neutron spectra (neutrons/s hitting the det. </a:t>
            </a:r>
            <a:r>
              <a:rPr lang="en-US" sz="2000" b="1" dirty="0"/>
              <a:t>v</a:t>
            </a:r>
            <a:r>
              <a:rPr lang="en-US" sz="2000" b="1" dirty="0" smtClean="0"/>
              <a:t>olumes surrounding the DTL tanks) </a:t>
            </a:r>
            <a:r>
              <a:rPr lang="en-US" sz="2000" b="1" dirty="0"/>
              <a:t>in </a:t>
            </a:r>
            <a:r>
              <a:rPr lang="en-US" sz="2000" b="1" dirty="0" smtClean="0"/>
              <a:t>NC linac</a:t>
            </a:r>
          </a:p>
          <a:p>
            <a:pPr marL="0" indent="0">
              <a:buNone/>
            </a:pPr>
            <a:endParaRPr lang="en-US" sz="900" b="1" dirty="0" smtClean="0"/>
          </a:p>
          <a:p>
            <a:pPr marL="179388" indent="-179388"/>
            <a:r>
              <a:rPr lang="en-US" sz="1400" b="1" i="1" dirty="0" smtClean="0"/>
              <a:t>Note: </a:t>
            </a:r>
            <a:r>
              <a:rPr lang="en-US" sz="1400" i="1" dirty="0" smtClean="0"/>
              <a:t>Results of the beam dynamics </a:t>
            </a:r>
          </a:p>
          <a:p>
            <a:pPr marL="179388" indent="0">
              <a:buNone/>
            </a:pPr>
            <a:r>
              <a:rPr lang="en-US" sz="1400" i="1" dirty="0" smtClean="0"/>
              <a:t>error study [9,10] used as the inputs to </a:t>
            </a:r>
          </a:p>
          <a:p>
            <a:pPr marL="179388" indent="0">
              <a:buNone/>
            </a:pPr>
            <a:r>
              <a:rPr lang="en-US" sz="1400" i="1" dirty="0" smtClean="0"/>
              <a:t>BLM  simulation and assumed </a:t>
            </a:r>
            <a:r>
              <a:rPr lang="en-US" sz="1400" i="1" dirty="0"/>
              <a:t>to </a:t>
            </a:r>
            <a:endParaRPr lang="en-US" sz="1400" i="1" dirty="0" smtClean="0"/>
          </a:p>
          <a:p>
            <a:pPr marL="179388" indent="0">
              <a:buNone/>
            </a:pPr>
            <a:r>
              <a:rPr lang="en-US" sz="1400" i="1" dirty="0"/>
              <a:t>r</a:t>
            </a:r>
            <a:r>
              <a:rPr lang="en-US" sz="1400" i="1" dirty="0" smtClean="0"/>
              <a:t>epresent a </a:t>
            </a:r>
            <a:r>
              <a:rPr lang="en-US" sz="1400" i="1" dirty="0"/>
              <a:t>realistic loss scenario of </a:t>
            </a:r>
            <a:r>
              <a:rPr lang="en-US" sz="1400" i="1" dirty="0" smtClean="0"/>
              <a:t>the</a:t>
            </a:r>
          </a:p>
          <a:p>
            <a:pPr marL="179388" indent="0">
              <a:buNone/>
            </a:pPr>
            <a:r>
              <a:rPr lang="en-US" sz="1400" i="1" dirty="0" smtClean="0"/>
              <a:t>ESS linac </a:t>
            </a:r>
            <a:r>
              <a:rPr lang="en-US" sz="1400" i="1" dirty="0"/>
              <a:t>during normal </a:t>
            </a:r>
            <a:r>
              <a:rPr lang="en-US" sz="1400" i="1" dirty="0" smtClean="0"/>
              <a:t>operation.</a:t>
            </a:r>
            <a:endParaRPr lang="en-US" sz="1400" b="1" i="1" dirty="0" smtClean="0"/>
          </a:p>
          <a:p>
            <a:pPr marL="0" indent="0">
              <a:buNone/>
            </a:pPr>
            <a:endParaRPr lang="en-US" sz="400" b="1" dirty="0" smtClean="0"/>
          </a:p>
          <a:p>
            <a:pPr marL="185738" indent="-185738"/>
            <a:r>
              <a:rPr lang="en-US" sz="1800" b="1" dirty="0" smtClean="0"/>
              <a:t>1W/m loss:</a:t>
            </a:r>
          </a:p>
          <a:p>
            <a:pPr marL="185738" indent="0">
              <a:buNone/>
            </a:pPr>
            <a:r>
              <a:rPr lang="en-US" sz="1400" dirty="0" smtClean="0"/>
              <a:t>Increase in incoming neutrons</a:t>
            </a:r>
          </a:p>
          <a:p>
            <a:pPr marL="185738" indent="0">
              <a:buNone/>
            </a:pPr>
            <a:r>
              <a:rPr lang="en-US" sz="1400" dirty="0"/>
              <a:t>w</a:t>
            </a:r>
            <a:r>
              <a:rPr lang="en-US" sz="1400" dirty="0" smtClean="0"/>
              <a:t>ith the tank number (neutron</a:t>
            </a:r>
          </a:p>
          <a:p>
            <a:pPr marL="185738" indent="0">
              <a:buNone/>
            </a:pPr>
            <a:r>
              <a:rPr lang="en-US" sz="1400" dirty="0"/>
              <a:t>c</a:t>
            </a:r>
            <a:r>
              <a:rPr lang="en-US" sz="1400" dirty="0" smtClean="0"/>
              <a:t>ross section increases with </a:t>
            </a:r>
            <a:r>
              <a:rPr lang="en-US" sz="1400" dirty="0" err="1" smtClean="0"/>
              <a:t>Ek</a:t>
            </a:r>
            <a:r>
              <a:rPr lang="en-US" sz="1400" dirty="0" smtClean="0"/>
              <a:t>).</a:t>
            </a:r>
          </a:p>
          <a:p>
            <a:pPr marL="185738" indent="0">
              <a:buNone/>
            </a:pPr>
            <a:endParaRPr lang="en-US" sz="400" dirty="0" smtClean="0"/>
          </a:p>
          <a:p>
            <a:pPr marL="185738" indent="-185738"/>
            <a:r>
              <a:rPr lang="en-US" sz="1600" b="1" dirty="0" smtClean="0"/>
              <a:t>Normal operation loss:</a:t>
            </a:r>
          </a:p>
          <a:p>
            <a:pPr marL="185738" indent="0">
              <a:buNone/>
            </a:pPr>
            <a:r>
              <a:rPr lang="en-US" sz="1400" dirty="0" smtClean="0"/>
              <a:t>Neutron flux lowest in the last two</a:t>
            </a:r>
          </a:p>
          <a:p>
            <a:pPr marL="185738" indent="0">
              <a:buNone/>
            </a:pPr>
            <a:r>
              <a:rPr lang="en-US" sz="1400" dirty="0" smtClean="0"/>
              <a:t>tanks (emittance decreases with </a:t>
            </a:r>
            <a:r>
              <a:rPr lang="en-US" sz="1400" dirty="0" err="1" smtClean="0"/>
              <a:t>Ek</a:t>
            </a:r>
            <a:r>
              <a:rPr lang="en-US" sz="1400" dirty="0" smtClean="0"/>
              <a:t>).</a:t>
            </a:r>
          </a:p>
          <a:p>
            <a:pPr marL="185738" indent="0">
              <a:buNone/>
            </a:pPr>
            <a:endParaRPr lang="en-US" sz="400" dirty="0" smtClean="0"/>
          </a:p>
          <a:p>
            <a:pPr marL="185738" indent="-185738"/>
            <a:r>
              <a:rPr lang="en-US" sz="1600" b="1" dirty="0" smtClean="0"/>
              <a:t>Norm. op. vs. 1W/m loss</a:t>
            </a:r>
          </a:p>
          <a:p>
            <a:pPr marL="185738" indent="0">
              <a:buNone/>
            </a:pPr>
            <a:r>
              <a:rPr lang="en-US" sz="1400" dirty="0" smtClean="0"/>
              <a:t>Shape of the spectra the same for both </a:t>
            </a:r>
          </a:p>
          <a:p>
            <a:pPr marL="185738" indent="0">
              <a:buNone/>
            </a:pPr>
            <a:r>
              <a:rPr lang="en-US" sz="1400" dirty="0"/>
              <a:t>l</a:t>
            </a:r>
            <a:r>
              <a:rPr lang="en-US" sz="1400" dirty="0" smtClean="0"/>
              <a:t>oss scenarios.</a:t>
            </a:r>
          </a:p>
          <a:p>
            <a:pPr marL="185738" indent="0">
              <a:buNone/>
            </a:pPr>
            <a:r>
              <a:rPr lang="en-US" sz="1400" dirty="0" smtClean="0"/>
              <a:t>All spectra for the 1W/m above</a:t>
            </a:r>
          </a:p>
          <a:p>
            <a:pPr marL="185738" indent="0">
              <a:buNone/>
            </a:pPr>
            <a:r>
              <a:rPr lang="en-US" sz="1400" dirty="0" smtClean="0"/>
              <a:t>the corresponding ones for norm. </a:t>
            </a:r>
          </a:p>
          <a:p>
            <a:pPr marL="185738" indent="0">
              <a:buNone/>
            </a:pPr>
            <a:r>
              <a:rPr lang="en-US" sz="1400" dirty="0" smtClean="0"/>
              <a:t>op. loss (except </a:t>
            </a:r>
            <a:r>
              <a:rPr lang="en-US" sz="1400" dirty="0"/>
              <a:t>for DTL1, </a:t>
            </a:r>
            <a:r>
              <a:rPr lang="en-US" sz="1400" dirty="0" smtClean="0"/>
              <a:t>det0, where</a:t>
            </a:r>
          </a:p>
          <a:p>
            <a:pPr marL="185738" indent="0">
              <a:buNone/>
            </a:pPr>
            <a:r>
              <a:rPr lang="en-US" sz="1400" dirty="0" smtClean="0"/>
              <a:t>1W/m loss same or slightly below nor. </a:t>
            </a:r>
          </a:p>
          <a:p>
            <a:pPr marL="185738" indent="0">
              <a:buNone/>
            </a:pPr>
            <a:r>
              <a:rPr lang="en-US" sz="1400" dirty="0" smtClean="0"/>
              <a:t>op. one).</a:t>
            </a:r>
          </a:p>
          <a:p>
            <a:pPr marL="185738" indent="0">
              <a:buNone/>
            </a:pPr>
            <a:r>
              <a:rPr lang="en-US" sz="1400" dirty="0" smtClean="0"/>
              <a:t>The difference increases with tank</a:t>
            </a:r>
          </a:p>
          <a:p>
            <a:pPr marL="185738" indent="0">
              <a:buNone/>
            </a:pPr>
            <a:r>
              <a:rPr lang="en-US" sz="1400" dirty="0"/>
              <a:t>n</a:t>
            </a:r>
            <a:r>
              <a:rPr lang="en-US" sz="1400" dirty="0" smtClean="0"/>
              <a:t>umber (~0 to ~1.5 order of mag.)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1192" y="5780286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9" name="Picture 8" descr="normOp-det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09360"/>
            <a:ext cx="3024000" cy="2268000"/>
          </a:xfrm>
          <a:prstGeom prst="rect">
            <a:avLst/>
          </a:prstGeom>
        </p:spPr>
      </p:pic>
      <p:pic>
        <p:nvPicPr>
          <p:cNvPr id="10" name="Picture 9" descr="normOp-de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7112"/>
            <a:ext cx="3024000" cy="2268000"/>
          </a:xfrm>
          <a:prstGeom prst="rect">
            <a:avLst/>
          </a:prstGeom>
        </p:spPr>
      </p:pic>
      <p:pic>
        <p:nvPicPr>
          <p:cNvPr id="14" name="Picture 13" descr="uni-det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88" y="4509360"/>
            <a:ext cx="3024000" cy="2268000"/>
          </a:xfrm>
          <a:prstGeom prst="rect">
            <a:avLst/>
          </a:prstGeom>
        </p:spPr>
      </p:pic>
      <p:pic>
        <p:nvPicPr>
          <p:cNvPr id="16" name="Picture 15" descr="uni-de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80" y="2277352"/>
            <a:ext cx="3024000" cy="226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2421128"/>
            <a:ext cx="149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Norm. op: det1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18005" y="4674862"/>
            <a:ext cx="1490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Norm. op: det0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26317" y="2421128"/>
            <a:ext cx="123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1W/m: det1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60963" y="4674862"/>
            <a:ext cx="132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1W/m: det0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91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ESS BLM dynamic range specifications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b="1" dirty="0" smtClean="0"/>
              <a:t>nBLMs:</a:t>
            </a:r>
            <a:endParaRPr lang="en-US" dirty="0" smtClean="0"/>
          </a:p>
          <a:p>
            <a:pPr marL="360363" indent="0">
              <a:buNone/>
            </a:pPr>
            <a:r>
              <a:rPr lang="en-US" sz="2600" dirty="0" smtClean="0"/>
              <a:t>Once </a:t>
            </a:r>
            <a:r>
              <a:rPr lang="en-US" sz="2600" dirty="0"/>
              <a:t>detector </a:t>
            </a:r>
            <a:r>
              <a:rPr lang="en-US" sz="2600" dirty="0" smtClean="0"/>
              <a:t>locations </a:t>
            </a:r>
            <a:r>
              <a:rPr lang="en-US" sz="2600" dirty="0"/>
              <a:t>and </a:t>
            </a:r>
            <a:r>
              <a:rPr lang="en-US" sz="2600" dirty="0" smtClean="0"/>
              <a:t>dimensions </a:t>
            </a:r>
            <a:r>
              <a:rPr lang="en-US" sz="2600" dirty="0"/>
              <a:t>are </a:t>
            </a:r>
            <a:r>
              <a:rPr lang="en-US" sz="2600" dirty="0" smtClean="0"/>
              <a:t>fixed, count rates can be calculated:</a:t>
            </a:r>
          </a:p>
          <a:p>
            <a:pPr lvl="1"/>
            <a:r>
              <a:rPr lang="en-US" sz="2600" dirty="0"/>
              <a:t>Upper limit: can be set by assuming total beam loss with a focused beam under “worst case</a:t>
            </a:r>
            <a:r>
              <a:rPr lang="en-US" sz="2600" dirty="0" smtClean="0"/>
              <a:t>” incidence </a:t>
            </a:r>
            <a:r>
              <a:rPr lang="en-US" sz="2600" dirty="0"/>
              <a:t>angle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Lower limit: can </a:t>
            </a:r>
            <a:r>
              <a:rPr lang="en-US" sz="2600" dirty="0"/>
              <a:t>be set </a:t>
            </a:r>
            <a:r>
              <a:rPr lang="en-US" sz="2600" dirty="0" smtClean="0"/>
              <a:t>to a fraction </a:t>
            </a:r>
            <a:r>
              <a:rPr lang="en-US" sz="2600" dirty="0"/>
              <a:t>of the </a:t>
            </a:r>
            <a:r>
              <a:rPr lang="en-US" sz="2600" dirty="0" smtClean="0"/>
              <a:t>neutron flux </a:t>
            </a:r>
            <a:r>
              <a:rPr lang="en-US" sz="2600" dirty="0"/>
              <a:t>expected during </a:t>
            </a:r>
            <a:r>
              <a:rPr lang="en-US" sz="2600" dirty="0" smtClean="0"/>
              <a:t>the normal operation.</a:t>
            </a:r>
          </a:p>
          <a:p>
            <a:pPr lvl="1"/>
            <a:r>
              <a:rPr lang="en-US" sz="2600" dirty="0" smtClean="0">
                <a:solidFill>
                  <a:srgbClr val="558ED5"/>
                </a:solidFill>
              </a:rPr>
              <a:t>Suggestion </a:t>
            </a:r>
            <a:r>
              <a:rPr lang="en-US" sz="2600" dirty="0" smtClean="0">
                <a:solidFill>
                  <a:srgbClr val="558ED5"/>
                </a:solidFill>
              </a:rPr>
              <a:t>for the detector development regarding the lower limit:</a:t>
            </a:r>
          </a:p>
          <a:p>
            <a:pPr lvl="2"/>
            <a:r>
              <a:rPr lang="en-US" sz="2600" dirty="0" smtClean="0">
                <a:solidFill>
                  <a:srgbClr val="558ED5"/>
                </a:solidFill>
              </a:rPr>
              <a:t>Check </a:t>
            </a:r>
            <a:r>
              <a:rPr lang="en-US" sz="2600" dirty="0">
                <a:solidFill>
                  <a:srgbClr val="558ED5"/>
                </a:solidFill>
              </a:rPr>
              <a:t>the expected flux at normal operation </a:t>
            </a:r>
            <a:r>
              <a:rPr lang="en-US" sz="2600" dirty="0" smtClean="0">
                <a:solidFill>
                  <a:srgbClr val="558ED5"/>
                </a:solidFill>
              </a:rPr>
              <a:t>at detector </a:t>
            </a:r>
            <a:r>
              <a:rPr lang="en-US" sz="2600" dirty="0">
                <a:solidFill>
                  <a:srgbClr val="558ED5"/>
                </a:solidFill>
              </a:rPr>
              <a:t>location </a:t>
            </a:r>
            <a:r>
              <a:rPr lang="en-US" sz="2600" dirty="0" smtClean="0">
                <a:solidFill>
                  <a:srgbClr val="558ED5"/>
                </a:solidFill>
              </a:rPr>
              <a:t>with lowest expected flux. Select 1-10% of this flux for the lowest limit, the exact number depends on the detector size and should be adapted to give a reasonable dynamic range</a:t>
            </a:r>
            <a:endParaRPr lang="en-US" sz="2600" dirty="0" smtClean="0"/>
          </a:p>
          <a:p>
            <a:r>
              <a:rPr lang="en-US" b="1" dirty="0" smtClean="0"/>
              <a:t>ICBLMs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/>
              <a:t>Preliminary values set in the past [11]:</a:t>
            </a:r>
          </a:p>
          <a:p>
            <a:pPr lvl="2"/>
            <a:r>
              <a:rPr lang="en-US" sz="2600" dirty="0" smtClean="0"/>
              <a:t>“</a:t>
            </a:r>
            <a:r>
              <a:rPr lang="en-US" sz="2600" dirty="0"/>
              <a:t>BLM is required to be able to measure at least 1% of 1W/m loss during normal. operation and up to 1% of the total beam loss</a:t>
            </a:r>
            <a:r>
              <a:rPr lang="en-US" sz="2600" dirty="0" smtClean="0"/>
              <a:t>”. </a:t>
            </a:r>
            <a:endParaRPr lang="en-US" sz="2600" dirty="0"/>
          </a:p>
          <a:p>
            <a:pPr lvl="2"/>
            <a:r>
              <a:rPr lang="en-US" sz="2600" dirty="0" smtClean="0"/>
              <a:t>Gave </a:t>
            </a:r>
            <a:r>
              <a:rPr lang="en-US" sz="2600" dirty="0"/>
              <a:t>estimation </a:t>
            </a:r>
            <a:r>
              <a:rPr lang="en-US" sz="2600" dirty="0" smtClean="0"/>
              <a:t>on the ICLBM current range: </a:t>
            </a:r>
            <a:r>
              <a:rPr lang="en-US" sz="2600" b="1" dirty="0" smtClean="0"/>
              <a:t>~800nA </a:t>
            </a:r>
            <a:r>
              <a:rPr lang="en-US" sz="2600" b="1" dirty="0"/>
              <a:t>– few </a:t>
            </a:r>
            <a:r>
              <a:rPr lang="en-US" sz="2600" b="1" dirty="0" smtClean="0"/>
              <a:t>mA</a:t>
            </a:r>
            <a:r>
              <a:rPr lang="en-US" sz="2600" dirty="0" smtClean="0"/>
              <a:t>.</a:t>
            </a:r>
            <a:endParaRPr lang="en-US" sz="2600" dirty="0"/>
          </a:p>
          <a:p>
            <a:pPr lvl="1"/>
            <a:r>
              <a:rPr lang="en-US" sz="2600" dirty="0" smtClean="0"/>
              <a:t>Plan to re-assess that once the ICBLM detector locations are fixed.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However for now assume the preliminary values when talking to </a:t>
            </a:r>
            <a:r>
              <a:rPr lang="en-US" sz="2600" dirty="0" smtClean="0">
                <a:solidFill>
                  <a:srgbClr val="FF0000"/>
                </a:solidFill>
              </a:rPr>
              <a:t>CERN/</a:t>
            </a:r>
            <a:r>
              <a:rPr lang="en-US" sz="2600" dirty="0" err="1" smtClean="0">
                <a:solidFill>
                  <a:srgbClr val="FF0000"/>
                </a:solidFill>
              </a:rPr>
              <a:t>CAENels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regarding the input currents for the BLEDP and time constant tuning.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8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electronics?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icBLM</a:t>
            </a:r>
            <a:endParaRPr lang="en-US" dirty="0" smtClean="0"/>
          </a:p>
          <a:p>
            <a:pPr lvl="1"/>
            <a:r>
              <a:rPr lang="en-US" dirty="0" smtClean="0"/>
              <a:t>CERN analog front end </a:t>
            </a:r>
            <a:r>
              <a:rPr lang="en-US" dirty="0" smtClean="0"/>
              <a:t>crate </a:t>
            </a:r>
            <a:r>
              <a:rPr lang="en-US" dirty="0" smtClean="0"/>
              <a:t>in gallery, updated for our dynamic </a:t>
            </a:r>
            <a:r>
              <a:rPr lang="en-US" dirty="0" smtClean="0"/>
              <a:t>range</a:t>
            </a:r>
          </a:p>
          <a:p>
            <a:pPr lvl="2"/>
            <a:r>
              <a:rPr lang="en-US" dirty="0" smtClean="0"/>
              <a:t>Also evaluate </a:t>
            </a:r>
            <a:r>
              <a:rPr lang="en-US" dirty="0" err="1" smtClean="0"/>
              <a:t>CAENels</a:t>
            </a:r>
            <a:r>
              <a:rPr lang="en-US" dirty="0" smtClean="0"/>
              <a:t> FMC and HV AMC solution</a:t>
            </a:r>
            <a:endParaRPr lang="en-US" dirty="0" smtClean="0"/>
          </a:p>
          <a:p>
            <a:pPr lvl="1"/>
            <a:r>
              <a:rPr lang="en-US" dirty="0" smtClean="0"/>
              <a:t>MTCA control box</a:t>
            </a:r>
          </a:p>
          <a:p>
            <a:pPr lvl="2"/>
            <a:r>
              <a:rPr lang="en-US" dirty="0" smtClean="0"/>
              <a:t>Prototype/backup: CAEN DAMC </a:t>
            </a:r>
            <a:r>
              <a:rPr lang="en-US" dirty="0"/>
              <a:t>(in the lab since last Fall </a:t>
            </a:r>
            <a:r>
              <a:rPr lang="en-US" dirty="0" smtClean="0"/>
              <a:t>2015) with fiber optic serial input (demonstrated summer 2016) to gate array</a:t>
            </a:r>
          </a:p>
          <a:p>
            <a:pPr lvl="2"/>
            <a:r>
              <a:rPr lang="en-US" dirty="0" smtClean="0"/>
              <a:t>Final: </a:t>
            </a:r>
            <a:r>
              <a:rPr lang="en-US" dirty="0" err="1" smtClean="0"/>
              <a:t>IOxOS</a:t>
            </a:r>
            <a:r>
              <a:rPr lang="en-US" dirty="0" smtClean="0"/>
              <a:t> 1410 due October 2016 </a:t>
            </a:r>
          </a:p>
          <a:p>
            <a:r>
              <a:rPr lang="en-US" dirty="0" err="1" smtClean="0"/>
              <a:t>nBLM</a:t>
            </a:r>
            <a:endParaRPr lang="en-US" dirty="0" smtClean="0"/>
          </a:p>
          <a:p>
            <a:pPr lvl="1"/>
            <a:r>
              <a:rPr lang="en-US" dirty="0" err="1" smtClean="0"/>
              <a:t>Saclay</a:t>
            </a:r>
            <a:r>
              <a:rPr lang="en-US" dirty="0" smtClean="0"/>
              <a:t> analog front end in tunnel</a:t>
            </a:r>
          </a:p>
          <a:p>
            <a:pPr lvl="1"/>
            <a:r>
              <a:rPr lang="en-US" dirty="0" smtClean="0"/>
              <a:t>MTCA control box</a:t>
            </a:r>
          </a:p>
          <a:p>
            <a:pPr lvl="2"/>
            <a:r>
              <a:rPr lang="en-US" dirty="0" smtClean="0"/>
              <a:t>Prototype/backup: </a:t>
            </a:r>
            <a:r>
              <a:rPr lang="en-US" dirty="0"/>
              <a:t>CAEN </a:t>
            </a:r>
            <a:r>
              <a:rPr lang="en-US" dirty="0" smtClean="0"/>
              <a:t>DAMC with ~2 </a:t>
            </a:r>
            <a:r>
              <a:rPr lang="en-US" dirty="0" err="1" smtClean="0"/>
              <a:t>Gsample</a:t>
            </a:r>
            <a:r>
              <a:rPr lang="en-US" dirty="0" smtClean="0"/>
              <a:t>/s </a:t>
            </a:r>
            <a:r>
              <a:rPr lang="en-US" dirty="0" smtClean="0"/>
              <a:t>ADC (500 </a:t>
            </a:r>
            <a:r>
              <a:rPr lang="en-US" dirty="0" err="1" smtClean="0"/>
              <a:t>Msamples</a:t>
            </a:r>
            <a:r>
              <a:rPr lang="en-US" dirty="0" smtClean="0"/>
              <a:t>/s currently)</a:t>
            </a:r>
            <a:endParaRPr lang="en-US" dirty="0" smtClean="0"/>
          </a:p>
          <a:p>
            <a:pPr lvl="2"/>
            <a:r>
              <a:rPr lang="en-US" dirty="0" smtClean="0"/>
              <a:t>Final: </a:t>
            </a:r>
            <a:r>
              <a:rPr lang="en-US" dirty="0" err="1" smtClean="0"/>
              <a:t>IOxOS</a:t>
            </a:r>
            <a:r>
              <a:rPr lang="en-US" dirty="0" smtClean="0"/>
              <a:t> </a:t>
            </a:r>
            <a:r>
              <a:rPr lang="en-US" dirty="0" smtClean="0"/>
              <a:t>1410, same digitizers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499671"/>
            <a:ext cx="575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Currently documenting Building </a:t>
            </a:r>
            <a:r>
              <a:rPr lang="en-US" dirty="0" smtClean="0"/>
              <a:t>Blocks for two BLM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7647" y="6292334"/>
            <a:ext cx="19311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See Maurizio’s talk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303748"/>
            <a:ext cx="4104456" cy="2717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BLM: </a:t>
            </a:r>
            <a:r>
              <a:rPr lang="en-US" dirty="0" smtClean="0"/>
              <a:t>3 detector </a:t>
            </a:r>
            <a:r>
              <a:rPr lang="en-US" dirty="0"/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219256" cy="5257800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sz="2600" b="1" dirty="0" smtClean="0"/>
              <a:t>ESS SCL – ICBLM </a:t>
            </a:r>
          </a:p>
          <a:p>
            <a:r>
              <a:rPr lang="en-US" sz="2100" dirty="0" smtClean="0"/>
              <a:t>Ionization chambers (ICs) developed for LCH BLM – primary BLMs in SCL</a:t>
            </a:r>
          </a:p>
          <a:p>
            <a:r>
              <a:rPr lang="en-US" sz="2100" dirty="0" smtClean="0"/>
              <a:t>Photon background </a:t>
            </a:r>
            <a:r>
              <a:rPr lang="en-US" sz="2100" dirty="0"/>
              <a:t>due </a:t>
            </a:r>
            <a:r>
              <a:rPr lang="en-US" sz="2100" dirty="0" smtClean="0"/>
              <a:t>to the </a:t>
            </a:r>
            <a:r>
              <a:rPr lang="en-US" sz="2100" dirty="0"/>
              <a:t>RF cavities </a:t>
            </a:r>
            <a:r>
              <a:rPr lang="en-US" sz="2100" dirty="0" smtClean="0"/>
              <a:t>must be taken into account when </a:t>
            </a:r>
            <a:r>
              <a:rPr lang="en-US" sz="2100" dirty="0"/>
              <a:t>using </a:t>
            </a:r>
            <a:r>
              <a:rPr lang="en-US" sz="2100" dirty="0" smtClean="0"/>
              <a:t>ICs a linac</a:t>
            </a:r>
            <a:endParaRPr lang="en-US" sz="2100" dirty="0"/>
          </a:p>
          <a:p>
            <a:pPr lvl="1"/>
            <a:r>
              <a:rPr lang="en-US" sz="2100" dirty="0" smtClean="0"/>
              <a:t>Bckg. </a:t>
            </a:r>
            <a:r>
              <a:rPr lang="en-US" sz="2100" dirty="0"/>
              <a:t>m</a:t>
            </a:r>
            <a:r>
              <a:rPr lang="en-US" sz="2100" dirty="0" smtClean="0"/>
              <a:t>ainly </a:t>
            </a:r>
            <a:r>
              <a:rPr lang="en-US" sz="2100" dirty="0"/>
              <a:t>due to el. field emission from cavity walls, resulting in bremsstrahlung photons created on cavities/beam pipe </a:t>
            </a:r>
            <a:r>
              <a:rPr lang="en-US" sz="2100" dirty="0" smtClean="0"/>
              <a:t>materials [3].</a:t>
            </a:r>
            <a:endParaRPr lang="en-US" sz="2100" dirty="0"/>
          </a:p>
          <a:p>
            <a:pPr lvl="1"/>
            <a:r>
              <a:rPr lang="en-US" sz="2100" dirty="0"/>
              <a:t>Levels are difficult to predict numerically – they depend on the quality of </a:t>
            </a:r>
            <a:r>
              <a:rPr lang="en-US" sz="2100" dirty="0" smtClean="0"/>
              <a:t>cavities, operation conditions and time.</a:t>
            </a:r>
            <a:endParaRPr lang="en-US" sz="2100" dirty="0"/>
          </a:p>
          <a:p>
            <a:pPr lvl="1"/>
            <a:r>
              <a:rPr lang="en-US" sz="2100" dirty="0"/>
              <a:t>Energy spectra estimation </a:t>
            </a:r>
            <a:r>
              <a:rPr lang="en-US" sz="2100" dirty="0" smtClean="0"/>
              <a:t>[</a:t>
            </a:r>
            <a:r>
              <a:rPr lang="en-US" sz="2100" dirty="0"/>
              <a:t>4</a:t>
            </a:r>
            <a:r>
              <a:rPr lang="en-US" sz="2100" dirty="0" smtClean="0"/>
              <a:t>]: photons with</a:t>
            </a:r>
            <a:endParaRPr lang="en-US" sz="2100" dirty="0"/>
          </a:p>
          <a:p>
            <a:pPr marL="720725" lvl="1" indent="0">
              <a:buNone/>
            </a:pPr>
            <a:r>
              <a:rPr lang="en-US" sz="2100" dirty="0"/>
              <a:t>e</a:t>
            </a:r>
            <a:r>
              <a:rPr lang="en-US" sz="2100" dirty="0" smtClean="0"/>
              <a:t>nergies up to tens of </a:t>
            </a:r>
            <a:r>
              <a:rPr lang="en-US" sz="2100" dirty="0"/>
              <a:t>MeV can be </a:t>
            </a:r>
            <a:r>
              <a:rPr lang="en-US" sz="2100" dirty="0" smtClean="0"/>
              <a:t>expected.</a:t>
            </a:r>
            <a:endParaRPr lang="en-US" sz="2100" dirty="0"/>
          </a:p>
          <a:p>
            <a:pPr marL="725488" lvl="1" indent="-282575"/>
            <a:r>
              <a:rPr lang="en-US" sz="2100" dirty="0"/>
              <a:t>Plan to asses this experimentally as </a:t>
            </a:r>
            <a:r>
              <a:rPr lang="en-US" sz="2100" dirty="0" smtClean="0"/>
              <a:t>well.</a:t>
            </a:r>
            <a:endParaRPr lang="en-US" sz="2100" dirty="0"/>
          </a:p>
          <a:p>
            <a:pPr marL="720725" lvl="1" indent="0">
              <a:buNone/>
            </a:pPr>
            <a:endParaRPr lang="en-US" sz="2100" dirty="0"/>
          </a:p>
          <a:p>
            <a:r>
              <a:rPr lang="en-US" sz="2100" dirty="0" smtClean="0"/>
              <a:t>LHC IC sensitivity </a:t>
            </a:r>
            <a:r>
              <a:rPr lang="en-US" sz="2100" dirty="0"/>
              <a:t>to photons: </a:t>
            </a:r>
          </a:p>
          <a:p>
            <a:pPr marL="355600" lvl="1" indent="0">
              <a:buNone/>
            </a:pPr>
            <a:r>
              <a:rPr lang="en-US" sz="2100" dirty="0"/>
              <a:t>“cut off” at transversal photon and electron</a:t>
            </a:r>
          </a:p>
          <a:p>
            <a:pPr marL="355600" lvl="1" indent="0">
              <a:buNone/>
            </a:pPr>
            <a:r>
              <a:rPr lang="en-US" sz="2100" dirty="0"/>
              <a:t>Incidence </a:t>
            </a:r>
            <a:r>
              <a:rPr lang="en-US" sz="2100" dirty="0" smtClean="0"/>
              <a:t>~</a:t>
            </a:r>
            <a:r>
              <a:rPr lang="en-US" sz="2100" dirty="0"/>
              <a:t>2MeV (~30MeV for p and n) </a:t>
            </a:r>
            <a:r>
              <a:rPr lang="en-US" sz="2100" dirty="0" smtClean="0"/>
              <a:t>[1]</a:t>
            </a:r>
          </a:p>
          <a:p>
            <a:pPr marL="355600" indent="-271463"/>
            <a:r>
              <a:rPr lang="en-US" sz="2100" dirty="0" smtClean="0"/>
              <a:t>Background sampling and subtraction in the</a:t>
            </a:r>
          </a:p>
          <a:p>
            <a:pPr marL="355600" indent="0">
              <a:buNone/>
            </a:pPr>
            <a:r>
              <a:rPr lang="en-US" sz="2100" dirty="0"/>
              <a:t>s</a:t>
            </a:r>
            <a:r>
              <a:rPr lang="en-US" sz="2100" dirty="0" smtClean="0"/>
              <a:t>ignal processing necessary.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100" dirty="0"/>
          </a:p>
          <a:p>
            <a:pPr marL="355600" indent="-355600">
              <a:buFont typeface="+mj-lt"/>
              <a:buAutoNum type="arabicPeriod" startAt="2"/>
            </a:pPr>
            <a:r>
              <a:rPr lang="en-US" sz="2600" b="1" dirty="0" smtClean="0"/>
              <a:t>ESS SCL - 2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detector type: - cBLM </a:t>
            </a:r>
          </a:p>
          <a:p>
            <a:pPr marL="271463" indent="0">
              <a:buNone/>
            </a:pPr>
            <a:r>
              <a:rPr lang="en-US" sz="2600" b="1" dirty="0" smtClean="0"/>
              <a:t>(Cherenkov based BLM)</a:t>
            </a:r>
            <a:endParaRPr lang="en-US" sz="1800" dirty="0" smtClean="0"/>
          </a:p>
          <a:p>
            <a:pPr marL="363538" indent="-363538"/>
            <a:r>
              <a:rPr lang="en-US" sz="2100" dirty="0" smtClean="0"/>
              <a:t>Currently considering to design Cherenkov radiation sensitive detectors. </a:t>
            </a:r>
            <a:endParaRPr lang="en-US" sz="2100" dirty="0"/>
          </a:p>
          <a:p>
            <a:pPr marL="363538" indent="-363538"/>
            <a:r>
              <a:rPr lang="en-US" sz="2100" dirty="0" smtClean="0"/>
              <a:t>To be used as an addition to the ICs, which are the primary BLM detectors in the SC parts.</a:t>
            </a:r>
            <a:endParaRPr lang="en-US" sz="2100" dirty="0"/>
          </a:p>
          <a:p>
            <a:pPr marL="363538" indent="-363538"/>
            <a:r>
              <a:rPr lang="en-US" sz="2100" dirty="0" smtClean="0"/>
              <a:t>Cherenkov radiation based detector</a:t>
            </a:r>
            <a:r>
              <a:rPr lang="en-US" sz="2100" dirty="0"/>
              <a:t> </a:t>
            </a:r>
            <a:r>
              <a:rPr lang="en-US" sz="2100" dirty="0" smtClean="0"/>
              <a:t>offer inherent rejection of the RF cavity background..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763588" lvl="1" indent="-363538"/>
            <a:endParaRPr lang="en-US" sz="1800" dirty="0" smtClean="0"/>
          </a:p>
          <a:p>
            <a:pPr lvl="1"/>
            <a:endParaRPr lang="en-US" sz="1800" dirty="0" smtClean="0"/>
          </a:p>
          <a:p>
            <a:pPr marL="325438" indent="0">
              <a:buNone/>
            </a:pPr>
            <a:endParaRPr lang="en-US" sz="2200" dirty="0" smtClean="0"/>
          </a:p>
          <a:p>
            <a:pPr marL="725488" lvl="1" indent="0">
              <a:buNone/>
            </a:pPr>
            <a:endParaRPr lang="en-US" sz="18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015717"/>
            <a:ext cx="3054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LHC BLM IC response functions [1]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285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and Upcoming BLM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July 2016: </a:t>
            </a:r>
            <a:r>
              <a:rPr lang="en-US" dirty="0" err="1" smtClean="0"/>
              <a:t>nBLM</a:t>
            </a:r>
            <a:r>
              <a:rPr lang="en-US" dirty="0" smtClean="0"/>
              <a:t> kickoff meeting</a:t>
            </a:r>
          </a:p>
          <a:p>
            <a:r>
              <a:rPr lang="en-US" dirty="0" smtClean="0"/>
              <a:t>August 2016: virtually all </a:t>
            </a:r>
            <a:r>
              <a:rPr lang="en-US" dirty="0" err="1" smtClean="0"/>
              <a:t>icBLM</a:t>
            </a:r>
            <a:r>
              <a:rPr lang="en-US" dirty="0" smtClean="0"/>
              <a:t> components at </a:t>
            </a:r>
            <a:r>
              <a:rPr lang="en-US" dirty="0" err="1" smtClean="0"/>
              <a:t>Protvino</a:t>
            </a:r>
            <a:r>
              <a:rPr lang="en-US" dirty="0" smtClean="0"/>
              <a:t> for assembly</a:t>
            </a:r>
          </a:p>
          <a:p>
            <a:r>
              <a:rPr lang="en-US" dirty="0" smtClean="0"/>
              <a:t>September 2016: integrating </a:t>
            </a:r>
            <a:r>
              <a:rPr lang="en-US" dirty="0" err="1" smtClean="0"/>
              <a:t>nBLM</a:t>
            </a:r>
            <a:r>
              <a:rPr lang="en-US" dirty="0" smtClean="0"/>
              <a:t> demo ADC in MTCA</a:t>
            </a:r>
          </a:p>
          <a:p>
            <a:r>
              <a:rPr lang="en-US" dirty="0" smtClean="0"/>
              <a:t>November 2016: demonstrate vertically integrated MTCA electronics with </a:t>
            </a:r>
            <a:r>
              <a:rPr lang="en-US" dirty="0" err="1" smtClean="0"/>
              <a:t>micromegas</a:t>
            </a:r>
            <a:r>
              <a:rPr lang="en-US" dirty="0" smtClean="0"/>
              <a:t> detector at </a:t>
            </a:r>
            <a:r>
              <a:rPr lang="en-US" dirty="0" err="1" smtClean="0"/>
              <a:t>Saclay</a:t>
            </a:r>
            <a:endParaRPr lang="en-US" dirty="0" smtClean="0"/>
          </a:p>
          <a:p>
            <a:r>
              <a:rPr lang="en-US" dirty="0" smtClean="0"/>
              <a:t>1 December 2016: PDR1 for </a:t>
            </a:r>
            <a:r>
              <a:rPr lang="en-US" dirty="0" err="1" smtClean="0"/>
              <a:t>nBLM</a:t>
            </a:r>
            <a:endParaRPr lang="en-US" dirty="0" smtClean="0"/>
          </a:p>
          <a:p>
            <a:r>
              <a:rPr lang="en-US" dirty="0" smtClean="0"/>
              <a:t>Q1 2017: first deliveries of </a:t>
            </a:r>
            <a:r>
              <a:rPr lang="en-US" dirty="0" err="1" smtClean="0"/>
              <a:t>icBLMs</a:t>
            </a:r>
            <a:r>
              <a:rPr lang="en-US" dirty="0" smtClean="0"/>
              <a:t>, launch construction of ESS prototype </a:t>
            </a:r>
            <a:r>
              <a:rPr lang="en-US" dirty="0" err="1" smtClean="0"/>
              <a:t>nBLM</a:t>
            </a:r>
            <a:r>
              <a:rPr lang="en-US" dirty="0" smtClean="0"/>
              <a:t> </a:t>
            </a:r>
            <a:r>
              <a:rPr lang="en-US" dirty="0" smtClean="0"/>
              <a:t>system</a:t>
            </a:r>
            <a:r>
              <a:rPr lang="en-US" dirty="0" smtClean="0"/>
              <a:t>, tests of detectors in cavity test facility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Risks: ICS components for </a:t>
            </a:r>
            <a:r>
              <a:rPr lang="en-US" dirty="0" err="1" smtClean="0"/>
              <a:t>Saclay</a:t>
            </a:r>
            <a:r>
              <a:rPr lang="en-US" dirty="0" smtClean="0"/>
              <a:t> demo, </a:t>
            </a:r>
            <a:r>
              <a:rPr lang="en-US" dirty="0" err="1" smtClean="0"/>
              <a:t>IOxOS</a:t>
            </a:r>
            <a:r>
              <a:rPr lang="en-US" dirty="0" smtClean="0"/>
              <a:t> readiness, lack of SC cavity damage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BLM: </a:t>
            </a:r>
            <a:r>
              <a:rPr lang="en-US" dirty="0" smtClean="0"/>
              <a:t>ICBLM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050904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900" b="1" dirty="0" smtClean="0"/>
          </a:p>
          <a:p>
            <a:pPr marL="0" indent="0">
              <a:buNone/>
            </a:pPr>
            <a:r>
              <a:rPr lang="en-US" sz="2200" b="1" dirty="0" smtClean="0"/>
              <a:t>ICBLM (Ionization Chamber based BLM)</a:t>
            </a:r>
          </a:p>
          <a:p>
            <a:r>
              <a:rPr lang="en-US" sz="2000" dirty="0" smtClean="0"/>
              <a:t>Showers of secondary </a:t>
            </a:r>
            <a:r>
              <a:rPr lang="en-US" sz="2000" dirty="0"/>
              <a:t>particles (charged and neutral) </a:t>
            </a:r>
            <a:r>
              <a:rPr lang="en-US" sz="2000" dirty="0" smtClean="0"/>
              <a:t>are expected in the SC linac.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arallel plate gas Ionization Chambers (ICs) developed for the LHC BLM system will be used – chosen due to their fast response.</a:t>
            </a:r>
          </a:p>
          <a:p>
            <a:r>
              <a:rPr lang="en-US" sz="2000" dirty="0" smtClean="0"/>
              <a:t>ICs ordered in Summer 2014 (production line setup in Russia, to replenish spares for LHC and make prod. </a:t>
            </a:r>
            <a:r>
              <a:rPr lang="en-US" sz="2000" dirty="0"/>
              <a:t>s</a:t>
            </a:r>
            <a:r>
              <a:rPr lang="en-US" sz="2000" dirty="0" smtClean="0"/>
              <a:t>eries for ESS and FAIR).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6" name="Picture 5" descr="Screen Shot 2015-11-24 at 2.0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321" y="3764235"/>
            <a:ext cx="1455420" cy="435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6237312"/>
            <a:ext cx="342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Inner structure of the LCH BLM [1]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04" y="1916832"/>
            <a:ext cx="3195899" cy="489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0771" y="1556792"/>
            <a:ext cx="187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Data from [1], [2]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437990"/>
            <a:ext cx="227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update from </a:t>
            </a:r>
            <a:r>
              <a:rPr lang="en-US" dirty="0" err="1" smtClean="0"/>
              <a:t>Slava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" y="0"/>
            <a:ext cx="90849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9460" y="89972"/>
            <a:ext cx="2667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ESS, </a:t>
            </a:r>
            <a:r>
              <a:rPr lang="en-US" smtClean="0"/>
              <a:t>digital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BLM: 3 detector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457" y="1556792"/>
            <a:ext cx="8489023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+mj-lt"/>
              <a:buAutoNum type="arabicPeriod" startAt="3"/>
            </a:pPr>
            <a:r>
              <a:rPr lang="en-US" b="1" dirty="0" smtClean="0"/>
              <a:t>ESS NC linac:  nBLM (neutron sensitive BLM)</a:t>
            </a:r>
          </a:p>
          <a:p>
            <a:pPr marL="355600" indent="-355600">
              <a:buFont typeface="+mj-lt"/>
              <a:buAutoNum type="arabicPeriod" startAt="3"/>
            </a:pPr>
            <a:endParaRPr lang="en-US" sz="1100" b="1" dirty="0" smtClean="0"/>
          </a:p>
          <a:p>
            <a:r>
              <a:rPr lang="en-US" sz="2400" dirty="0" smtClean="0"/>
              <a:t>Plan </a:t>
            </a:r>
            <a:r>
              <a:rPr lang="en-US" sz="2400" dirty="0"/>
              <a:t>to place BLM detectors in the MEBT </a:t>
            </a:r>
            <a:r>
              <a:rPr lang="en-US" sz="2400" dirty="0" smtClean="0"/>
              <a:t>and DTL</a:t>
            </a:r>
            <a:r>
              <a:rPr lang="en-US" sz="2400" dirty="0"/>
              <a:t> </a:t>
            </a:r>
            <a:r>
              <a:rPr lang="en-US" sz="2400" dirty="0" smtClean="0"/>
              <a:t>sections.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article </a:t>
            </a:r>
            <a:r>
              <a:rPr lang="en-US" sz="2400" dirty="0"/>
              <a:t>fields </a:t>
            </a:r>
            <a:r>
              <a:rPr lang="en-US" sz="2400" dirty="0" smtClean="0"/>
              <a:t>outside the beam pipe and tanks in this area expected to be dominated </a:t>
            </a:r>
            <a:r>
              <a:rPr lang="en-US" sz="2400" dirty="0"/>
              <a:t>by neutrons and </a:t>
            </a:r>
            <a:r>
              <a:rPr lang="en-US" sz="2400" dirty="0" smtClean="0"/>
              <a:t>photons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RF cavity background still a possible source of photons in these areas – neutron sensitive detectors should be considered. </a:t>
            </a:r>
          </a:p>
          <a:p>
            <a:r>
              <a:rPr lang="en-US" sz="2400" dirty="0" smtClean="0"/>
              <a:t>Micromegas detectors chosen for these parts of the linac – IKC annex AIK 7.9/CEA 1.11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idea is to design a micromegas detector sensitive to </a:t>
            </a:r>
            <a:r>
              <a:rPr lang="en-US" sz="2400" dirty="0" smtClean="0"/>
              <a:t>fast </a:t>
            </a:r>
            <a:r>
              <a:rPr lang="en-US" sz="2400" dirty="0"/>
              <a:t>neutrons and </a:t>
            </a:r>
            <a:r>
              <a:rPr lang="en-US" sz="2400" dirty="0" smtClean="0"/>
              <a:t>not </a:t>
            </a:r>
            <a:r>
              <a:rPr lang="en-US" sz="2400" dirty="0"/>
              <a:t>to </a:t>
            </a:r>
            <a:r>
              <a:rPr lang="en-US" sz="2400" dirty="0" smtClean="0"/>
              <a:t>thermal n, X</a:t>
            </a:r>
            <a:r>
              <a:rPr lang="en-US" sz="2400" dirty="0"/>
              <a:t>- and γ</a:t>
            </a:r>
            <a:r>
              <a:rPr lang="en-US" sz="2400" dirty="0" smtClean="0"/>
              <a:t>-rays based on </a:t>
            </a:r>
            <a:r>
              <a:rPr lang="en-US" sz="2400" dirty="0"/>
              <a:t>signal </a:t>
            </a:r>
            <a:r>
              <a:rPr lang="en-US" sz="2400" dirty="0" smtClean="0"/>
              <a:t>discrimination</a:t>
            </a:r>
            <a:r>
              <a:rPr lang="en-US" sz="2400" dirty="0"/>
              <a:t> </a:t>
            </a:r>
            <a:r>
              <a:rPr lang="en-US" sz="2400" dirty="0" smtClean="0"/>
              <a:t>[5].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1028" y="6171684"/>
            <a:ext cx="27275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See Philippe’s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detection with Micromegas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1" y="701215"/>
            <a:ext cx="8619893" cy="5508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Neutron detection 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</a:t>
            </a:r>
            <a:r>
              <a:rPr lang="en-US" sz="1800" i="1" dirty="0">
                <a:solidFill>
                  <a:srgbClr val="C00000"/>
                </a:solidFill>
                <a:sym typeface="Wingdings" pitchFamily="2" charset="2"/>
              </a:rPr>
              <a:t> neutron-to-charge converter</a:t>
            </a:r>
          </a:p>
          <a:p>
            <a:r>
              <a:rPr lang="en-US" sz="1600" dirty="0">
                <a:sym typeface="Wingdings" pitchFamily="2" charset="2"/>
              </a:rPr>
              <a:t>Solid converter: thin layers deposited on the drift or mesh electrode (</a:t>
            </a:r>
            <a:r>
              <a:rPr lang="en-US" sz="16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B, </a:t>
            </a:r>
            <a:r>
              <a:rPr lang="en-US" sz="16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B</a:t>
            </a:r>
            <a:r>
              <a:rPr lang="en-US" sz="1600" baseline="-25000" dirty="0">
                <a:solidFill>
                  <a:srgbClr val="C00000"/>
                </a:solidFill>
                <a:sym typeface="Wingdings" pitchFamily="2" charset="2"/>
              </a:rPr>
              <a:t>4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C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baseline="30000" dirty="0">
                <a:sym typeface="Wingdings" pitchFamily="2" charset="2"/>
              </a:rPr>
              <a:t>6</a:t>
            </a:r>
            <a:r>
              <a:rPr lang="en-US" sz="1600" dirty="0">
                <a:sym typeface="Wingdings" pitchFamily="2" charset="2"/>
              </a:rPr>
              <a:t>Li, </a:t>
            </a:r>
            <a:r>
              <a:rPr lang="en-US" sz="1600" baseline="30000" dirty="0">
                <a:sym typeface="Wingdings" pitchFamily="2" charset="2"/>
              </a:rPr>
              <a:t>6</a:t>
            </a:r>
            <a:r>
              <a:rPr lang="en-US" sz="1600" dirty="0">
                <a:sym typeface="Wingdings" pitchFamily="2" charset="2"/>
              </a:rPr>
              <a:t>LiF, 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U</a:t>
            </a:r>
            <a:r>
              <a:rPr lang="en-US" sz="1600" dirty="0">
                <a:sym typeface="Wingdings" pitchFamily="2" charset="2"/>
              </a:rPr>
              <a:t>, actinides…)</a:t>
            </a:r>
          </a:p>
          <a:p>
            <a:pPr lvl="1"/>
            <a:r>
              <a:rPr lang="en-US" sz="1400" dirty="0">
                <a:sym typeface="Wingdings" pitchFamily="2" charset="2"/>
              </a:rPr>
              <a:t>Sample availability &amp; handling</a:t>
            </a:r>
          </a:p>
          <a:p>
            <a:pPr lvl="1"/>
            <a:r>
              <a:rPr lang="en-US" sz="1400" dirty="0">
                <a:sym typeface="Wingdings" pitchFamily="2" charset="2"/>
              </a:rPr>
              <a:t>Efficiency estimation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i="1" dirty="0">
                <a:sym typeface="Wingdings" pitchFamily="2" charset="2"/>
              </a:rPr>
              <a:t>Limitation on sample thickness from fragment range </a:t>
            </a:r>
            <a:br>
              <a:rPr lang="en-US" sz="1400" i="1" dirty="0">
                <a:sym typeface="Wingdings" pitchFamily="2" charset="2"/>
              </a:rPr>
            </a:br>
            <a:r>
              <a:rPr lang="en-US" sz="1400" i="1" dirty="0">
                <a:sym typeface="Wingdings" pitchFamily="2" charset="2"/>
              </a:rPr>
              <a:t>	</a:t>
            </a:r>
            <a:r>
              <a:rPr lang="en-US" sz="1400" i="1" dirty="0">
                <a:sym typeface="Symbol"/>
              </a:rPr>
              <a:t> limited efficiency</a:t>
            </a:r>
            <a:r>
              <a:rPr lang="en-US" sz="1400" i="1" dirty="0"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dirty="0">
                <a:sym typeface="Wingdings" pitchFamily="2" charset="2"/>
              </a:rPr>
              <a:t>Not easy to record all fragments</a:t>
            </a:r>
          </a:p>
          <a:p>
            <a:pPr lvl="1">
              <a:buFont typeface="Wingdings" pitchFamily="2" charset="2"/>
              <a:buChar char="û"/>
            </a:pPr>
            <a:endParaRPr lang="en-US" sz="1400" dirty="0">
              <a:sym typeface="Wingdings" pitchFamily="2" charset="2"/>
            </a:endParaRPr>
          </a:p>
          <a:p>
            <a:r>
              <a:rPr lang="en-US" sz="1600" dirty="0">
                <a:sym typeface="Wingdings" pitchFamily="2" charset="2"/>
              </a:rPr>
              <a:t>Detector gas (</a:t>
            </a:r>
            <a:r>
              <a:rPr lang="en-US" sz="1600" baseline="30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He, BF</a:t>
            </a:r>
            <a:r>
              <a:rPr lang="en-US" sz="1600" baseline="-25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…)</a:t>
            </a:r>
          </a:p>
          <a:p>
            <a:pPr lvl="1"/>
            <a:r>
              <a:rPr lang="en-US" sz="1400" dirty="0">
                <a:sym typeface="Wingdings" pitchFamily="2" charset="2"/>
              </a:rPr>
              <a:t>Record all fragments 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energy loss for fragments </a:t>
            </a:r>
            <a:r>
              <a:rPr lang="en-US" sz="1400" dirty="0">
                <a:sym typeface="Symbol"/>
              </a:rPr>
              <a:t></a:t>
            </a:r>
            <a:r>
              <a:rPr lang="en-US" sz="1400" dirty="0">
                <a:sym typeface="Wingdings" pitchFamily="2" charset="2"/>
              </a:rPr>
              <a:t> reaction kinematics </a:t>
            </a:r>
          </a:p>
          <a:p>
            <a:pPr lvl="1"/>
            <a:r>
              <a:rPr lang="en-US" sz="1400" dirty="0">
                <a:sym typeface="Wingdings" pitchFamily="2" charset="2"/>
              </a:rPr>
              <a:t>No limitation on the size </a:t>
            </a:r>
            <a:r>
              <a:rPr lang="en-US" sz="1400" dirty="0">
                <a:sym typeface="Symbol"/>
              </a:rPr>
              <a:t> high efficiency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i="1" dirty="0">
                <a:sym typeface="Symbol"/>
              </a:rPr>
              <a:t>Gas availability </a:t>
            </a:r>
          </a:p>
          <a:p>
            <a:pPr lvl="1">
              <a:buFont typeface="Wingdings" pitchFamily="2" charset="2"/>
              <a:buChar char="û"/>
            </a:pPr>
            <a:r>
              <a:rPr lang="en-US" sz="1400" dirty="0">
                <a:sym typeface="Symbol"/>
              </a:rPr>
              <a:t>Handling (highly toxic or radioactive gasses)</a:t>
            </a:r>
          </a:p>
          <a:p>
            <a:pPr marL="457189" lvl="1" indent="0">
              <a:buNone/>
            </a:pPr>
            <a:r>
              <a:rPr lang="en-US" sz="1400" dirty="0">
                <a:sym typeface="Wingdings" pitchFamily="2" charset="2"/>
              </a:rPr>
              <a:t> </a:t>
            </a:r>
          </a:p>
          <a:p>
            <a:r>
              <a:rPr lang="en-US" sz="1600" dirty="0">
                <a:sym typeface="Wingdings" pitchFamily="2" charset="2"/>
              </a:rPr>
              <a:t>Neutron elastic scattering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sym typeface="Wingdings" pitchFamily="2" charset="2"/>
              </a:rPr>
              <a:t>gas (H, He)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solid (paraffin etc.)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>
                <a:sym typeface="Wingdings" pitchFamily="2" charset="2"/>
              </a:rPr>
              <a:t>Availability</a:t>
            </a:r>
          </a:p>
          <a:p>
            <a:pPr lvl="2">
              <a:buFont typeface="Wingdings" pitchFamily="2" charset="2"/>
              <a:buChar char="ü"/>
            </a:pPr>
            <a:r>
              <a:rPr lang="en-US" sz="1400" dirty="0">
                <a:sym typeface="Wingdings" pitchFamily="2" charset="2"/>
              </a:rPr>
              <a:t>High energies</a:t>
            </a:r>
          </a:p>
          <a:p>
            <a:pPr lvl="2"/>
            <a:r>
              <a:rPr lang="en-US" sz="1400" dirty="0">
                <a:sym typeface="Wingdings" pitchFamily="2" charset="2"/>
              </a:rPr>
              <a:t>Efficiency estimation &amp; reaction kinematics</a:t>
            </a:r>
          </a:p>
          <a:p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6" y="1556795"/>
            <a:ext cx="3139143" cy="10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03" y="4869160"/>
            <a:ext cx="391006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nBLM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01854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3457" y="1752600"/>
            <a:ext cx="8489023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nBLM – the neutron sensitive BLM</a:t>
            </a:r>
          </a:p>
          <a:p>
            <a:r>
              <a:rPr lang="en-US" sz="2100" dirty="0" smtClean="0"/>
              <a:t>Micromegas detectors will be used in these parts of the linac.</a:t>
            </a:r>
          </a:p>
          <a:p>
            <a:r>
              <a:rPr lang="en-US" sz="2100" dirty="0" smtClean="0"/>
              <a:t>Detector in development by </a:t>
            </a:r>
            <a:r>
              <a:rPr lang="en-US" sz="2100" dirty="0"/>
              <a:t>the micromegas experts from CEA Saclay </a:t>
            </a:r>
            <a:endParaRPr lang="en-US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idea is to design a micromegas detector sensitive to </a:t>
            </a:r>
            <a:endParaRPr lang="en-US" sz="2100" dirty="0" smtClean="0"/>
          </a:p>
          <a:p>
            <a:pPr marL="355600" indent="0">
              <a:buNone/>
            </a:pPr>
            <a:r>
              <a:rPr lang="en-US" sz="2100" dirty="0" smtClean="0"/>
              <a:t>fast </a:t>
            </a:r>
            <a:r>
              <a:rPr lang="en-US" sz="2100" dirty="0"/>
              <a:t>neutrons and “blind” to </a:t>
            </a:r>
            <a:r>
              <a:rPr lang="en-US" sz="2100" dirty="0" smtClean="0"/>
              <a:t>thermal n, X</a:t>
            </a:r>
            <a:r>
              <a:rPr lang="en-US" sz="2100" dirty="0"/>
              <a:t>- and γ</a:t>
            </a:r>
            <a:r>
              <a:rPr lang="en-US" sz="2100" dirty="0" smtClean="0"/>
              <a:t>-rays</a:t>
            </a:r>
          </a:p>
          <a:p>
            <a:pPr marL="355600" indent="0">
              <a:buNone/>
            </a:pPr>
            <a:r>
              <a:rPr lang="en-US" sz="2100" dirty="0"/>
              <a:t>b</a:t>
            </a:r>
            <a:r>
              <a:rPr lang="en-US" sz="2100" dirty="0" smtClean="0"/>
              <a:t>ased on </a:t>
            </a:r>
            <a:r>
              <a:rPr lang="en-US" sz="2100" dirty="0"/>
              <a:t>signal </a:t>
            </a:r>
            <a:r>
              <a:rPr lang="en-US" sz="2100" dirty="0" smtClean="0"/>
              <a:t>discrimination</a:t>
            </a:r>
            <a:r>
              <a:rPr lang="en-US" sz="2100" dirty="0"/>
              <a:t> </a:t>
            </a:r>
            <a:r>
              <a:rPr lang="en-US" sz="2100" dirty="0" smtClean="0"/>
              <a:t>[5].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20" y="2654424"/>
            <a:ext cx="27020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444208" y="3842252"/>
            <a:ext cx="2448273" cy="2952936"/>
            <a:chOff x="5868296" y="247608"/>
            <a:chExt cx="3024184" cy="4211775"/>
          </a:xfrm>
        </p:grpSpPr>
        <p:grpSp>
          <p:nvGrpSpPr>
            <p:cNvPr id="12" name="Group 11"/>
            <p:cNvGrpSpPr/>
            <p:nvPr/>
          </p:nvGrpSpPr>
          <p:grpSpPr>
            <a:xfrm>
              <a:off x="7092279" y="764704"/>
              <a:ext cx="1800200" cy="3240361"/>
              <a:chOff x="6097750" y="764704"/>
              <a:chExt cx="1800200" cy="324036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97750" y="764704"/>
                <a:ext cx="1800200" cy="32403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 anchorCtr="0"/>
              <a:lstStyle/>
              <a:p>
                <a:pPr algn="ctr"/>
                <a:r>
                  <a:rPr lang="en-US" sz="1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Polyethylene</a:t>
                </a:r>
                <a:endParaRPr lang="fr-FR" sz="1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673815" y="1376772"/>
                <a:ext cx="648072" cy="2016224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MM</a:t>
                </a:r>
              </a:p>
              <a:p>
                <a:pPr algn="ctr"/>
                <a:r>
                  <a:rPr lang="en-US" sz="1400" dirty="0" smtClean="0"/>
                  <a:t>+</a:t>
                </a:r>
              </a:p>
              <a:p>
                <a:pPr algn="ctr"/>
                <a:r>
                  <a:rPr lang="en-US" sz="1400" dirty="0" smtClean="0"/>
                  <a:t>B</a:t>
                </a:r>
                <a:r>
                  <a:rPr lang="en-US" sz="1400" baseline="-25000" dirty="0" smtClean="0"/>
                  <a:t>4</a:t>
                </a:r>
                <a:r>
                  <a:rPr lang="en-US" sz="1400" dirty="0" smtClean="0"/>
                  <a:t>C</a:t>
                </a:r>
                <a:endParaRPr lang="fr-FR" sz="14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408204" y="1376772"/>
              <a:ext cx="612068" cy="20162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 smtClean="0"/>
                <a:t>MM +</a:t>
              </a:r>
            </a:p>
            <a:p>
              <a:pPr algn="ctr"/>
              <a:r>
                <a:rPr lang="en-US" sz="1400" dirty="0" smtClean="0"/>
                <a:t>Polyethylene + Al</a:t>
              </a:r>
              <a:endParaRPr lang="fr-FR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08205" y="4202187"/>
              <a:ext cx="2484275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6296" y="4099482"/>
              <a:ext cx="815253" cy="359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~10 cm</a:t>
              </a:r>
              <a:endParaRPr lang="fr-FR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300192" y="764704"/>
              <a:ext cx="0" cy="331236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5624888" y="2176186"/>
              <a:ext cx="837257" cy="35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~20 cm</a:t>
              </a:r>
              <a:endParaRPr lang="fr-FR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8296" y="247608"/>
              <a:ext cx="1947870" cy="359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Cd or other absorber</a:t>
              </a:r>
              <a:endParaRPr lang="fr-FR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825120" y="607509"/>
              <a:ext cx="533679" cy="1027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395536" y="3580184"/>
            <a:ext cx="6336704" cy="34736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Current proposal: </a:t>
            </a:r>
            <a:r>
              <a:rPr lang="en-US" sz="1800" dirty="0" smtClean="0"/>
              <a:t>assembly of 2 modules [5].</a:t>
            </a:r>
          </a:p>
          <a:p>
            <a:pPr marL="627063" lvl="1"/>
            <a:r>
              <a:rPr lang="en-US" sz="1500" b="1" dirty="0" smtClean="0"/>
              <a:t>1</a:t>
            </a:r>
            <a:r>
              <a:rPr lang="en-US" sz="1500" b="1" baseline="30000" dirty="0" smtClean="0"/>
              <a:t>st</a:t>
            </a:r>
            <a:r>
              <a:rPr lang="en-US" sz="1500" b="1" dirty="0" smtClean="0"/>
              <a:t> module (slow losses)</a:t>
            </a:r>
          </a:p>
          <a:p>
            <a:pPr marL="912813" lvl="2"/>
            <a:r>
              <a:rPr lang="en-US" sz="1500" dirty="0"/>
              <a:t>C</a:t>
            </a:r>
            <a:r>
              <a:rPr lang="en-US" sz="1500" dirty="0" smtClean="0"/>
              <a:t>apable of monitoring low fluxes (~few n cm</a:t>
            </a:r>
            <a:r>
              <a:rPr lang="en-US" sz="1500" baseline="25000" dirty="0" smtClean="0"/>
              <a:t>-2</a:t>
            </a:r>
            <a:r>
              <a:rPr lang="en-US" sz="1500" dirty="0" smtClean="0"/>
              <a:t>s</a:t>
            </a:r>
            <a:r>
              <a:rPr lang="en-US" sz="1500" baseline="50000" dirty="0" smtClean="0"/>
              <a:t>-</a:t>
            </a:r>
            <a:r>
              <a:rPr lang="en-US" sz="1500" baseline="25000" dirty="0" smtClean="0"/>
              <a:t>1</a:t>
            </a:r>
            <a:r>
              <a:rPr lang="en-US" sz="1500" dirty="0" smtClean="0"/>
              <a:t>).</a:t>
            </a:r>
          </a:p>
          <a:p>
            <a:pPr marL="912813" lvl="2"/>
            <a:r>
              <a:rPr lang="en-US" sz="1500" dirty="0" smtClean="0"/>
              <a:t>Polyethylene: moderator to thermalize the incoming fast n.</a:t>
            </a:r>
          </a:p>
          <a:p>
            <a:pPr marL="912813" lvl="2"/>
            <a:r>
              <a:rPr lang="en-US" sz="1500" dirty="0" smtClean="0"/>
              <a:t>B</a:t>
            </a:r>
            <a:r>
              <a:rPr lang="en-US" sz="1500" baseline="-25000" dirty="0" smtClean="0"/>
              <a:t>4</a:t>
            </a:r>
            <a:r>
              <a:rPr lang="en-US" sz="1500" dirty="0" smtClean="0"/>
              <a:t>C layer(s) to capture thermalized n.</a:t>
            </a:r>
          </a:p>
          <a:p>
            <a:pPr marL="912813" lvl="2"/>
            <a:r>
              <a:rPr lang="en-US" sz="1500" dirty="0" smtClean="0"/>
              <a:t>Cd (~mm) to eliminate background thermal n.</a:t>
            </a:r>
          </a:p>
          <a:p>
            <a:pPr marL="627063" lvl="1"/>
            <a:r>
              <a:rPr lang="en-US" sz="1500" b="1" dirty="0" smtClean="0"/>
              <a:t>2</a:t>
            </a:r>
            <a:r>
              <a:rPr lang="en-US" sz="1500" b="1" baseline="30000" dirty="0" smtClean="0"/>
              <a:t>nd</a:t>
            </a:r>
            <a:r>
              <a:rPr lang="en-US" sz="1500" b="1" dirty="0" smtClean="0"/>
              <a:t> module (fast losses)</a:t>
            </a:r>
          </a:p>
          <a:p>
            <a:pPr marL="912813" lvl="2"/>
            <a:r>
              <a:rPr lang="en-US" sz="1500" dirty="0" smtClean="0"/>
              <a:t>appropriate for high fluxes of fast n, coming from the front.</a:t>
            </a:r>
          </a:p>
          <a:p>
            <a:pPr marL="912813" lvl="2"/>
            <a:r>
              <a:rPr lang="en-US" sz="1500" dirty="0" smtClean="0"/>
              <a:t>Polyethylene for n conversion to p recoils (~ few mm) through n elastic scattering on H atoms.</a:t>
            </a:r>
          </a:p>
          <a:p>
            <a:pPr marL="912813" lvl="2"/>
            <a:r>
              <a:rPr lang="en-US" sz="1500" dirty="0" smtClean="0"/>
              <a:t>Al foil or deposition (~50nm) on the polyethylene (thickness defines the neutron energy threshold), followed by a </a:t>
            </a:r>
            <a:r>
              <a:rPr lang="en-US" sz="1500" dirty="0" err="1" smtClean="0"/>
              <a:t>micromegas</a:t>
            </a:r>
            <a:r>
              <a:rPr lang="en-US" sz="1500" dirty="0" smtClean="0"/>
              <a:t>.</a:t>
            </a:r>
          </a:p>
          <a:p>
            <a:pPr marL="512763" lvl="1"/>
            <a:r>
              <a:rPr lang="en-US" sz="1800" dirty="0" smtClean="0"/>
              <a:t>Optional: </a:t>
            </a:r>
            <a:r>
              <a:rPr lang="en-US" sz="1800" baseline="30000" dirty="0" smtClean="0"/>
              <a:t>238</a:t>
            </a:r>
            <a:r>
              <a:rPr lang="en-US" sz="1800" dirty="0" smtClean="0"/>
              <a:t>U converter layer to produce fission fragments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8344" y="2438400"/>
            <a:ext cx="130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Taken from [5]</a:t>
            </a:r>
            <a:endParaRPr lang="en-US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96336" y="4218855"/>
            <a:ext cx="1300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Taken from [5]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14793" y="142809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See Philippe’s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\MyDocuments\Sony\2014-06-09 - 2014-08-05\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28220" y="2692919"/>
            <a:ext cx="4935959" cy="2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Building a </a:t>
            </a:r>
            <a:r>
              <a:rPr lang="en-US" dirty="0">
                <a:sym typeface="Wingdings" pitchFamily="2" charset="2"/>
              </a:rPr>
              <a:t>simple </a:t>
            </a:r>
            <a:r>
              <a:rPr lang="en-US" dirty="0" smtClean="0">
                <a:sym typeface="Wingdings" pitchFamily="2" charset="2"/>
              </a:rPr>
              <a:t>neutron counter</a:t>
            </a:r>
            <a:endParaRPr lang="en-US" dirty="0"/>
          </a:p>
        </p:txBody>
      </p:sp>
      <p:pic>
        <p:nvPicPr>
          <p:cNvPr id="22530" name="Picture 2" descr="C:\Documents\MyDocuments\Sony\2014-06-09 - 2014-08-05\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5941"/>
          <a:stretch/>
        </p:blipFill>
        <p:spPr bwMode="auto">
          <a:xfrm rot="5400000">
            <a:off x="2430593" y="2443241"/>
            <a:ext cx="4804763" cy="31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47549" y="3547506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8144" y="1340768"/>
            <a:ext cx="942504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12992" y="5088184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4114578"/>
            <a:ext cx="360040" cy="1565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367054" y="5679935"/>
            <a:ext cx="2465187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Microbulk glued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on a metallic plate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50212" y="6052810"/>
            <a:ext cx="1406109" cy="378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Gas  tubes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41259" y="4509120"/>
            <a:ext cx="2051223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Teflon / </a:t>
            </a:r>
            <a:r>
              <a:rPr lang="en-US" sz="1800" dirty="0" err="1">
                <a:solidFill>
                  <a:srgbClr val="C00000"/>
                </a:solidFill>
                <a:sym typeface="Wingdings" pitchFamily="2" charset="2"/>
              </a:rPr>
              <a:t>kapton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 joint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96136" y="764704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aseline="30000" dirty="0">
                <a:solidFill>
                  <a:srgbClr val="C00000"/>
                </a:solidFill>
                <a:sym typeface="Wingdings" pitchFamily="2" charset="2"/>
              </a:rPr>
              <a:t>10</a:t>
            </a:r>
            <a:r>
              <a:rPr lang="en-US" sz="1800" dirty="0">
                <a:solidFill>
                  <a:srgbClr val="C00000"/>
                </a:solidFill>
                <a:sym typeface="Wingdings" pitchFamily="2" charset="2"/>
              </a:rPr>
              <a:t>B layer (thick!) deposited on the inner part of the chamber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16216" y="1844824"/>
            <a:ext cx="262778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The </a:t>
            </a:r>
            <a:r>
              <a:rPr lang="en-US" sz="1600" baseline="30000" dirty="0">
                <a:sym typeface="Wingdings" pitchFamily="2" charset="2"/>
              </a:rPr>
              <a:t>10</a:t>
            </a:r>
            <a:r>
              <a:rPr lang="en-US" sz="1600" dirty="0">
                <a:sym typeface="Wingdings" pitchFamily="2" charset="2"/>
              </a:rPr>
              <a:t>B layer is the less trivial part to build</a:t>
            </a:r>
            <a:endParaRPr lang="en-US" sz="1800" dirty="0">
              <a:sym typeface="Wingdings" pitchFamily="2" charset="2"/>
            </a:endParaRPr>
          </a:p>
          <a:p>
            <a:r>
              <a:rPr lang="en-US" sz="1400" dirty="0">
                <a:sym typeface="Wingdings" pitchFamily="2" charset="2"/>
              </a:rPr>
              <a:t>Material availability</a:t>
            </a:r>
          </a:p>
          <a:p>
            <a:r>
              <a:rPr lang="en-US" sz="1400" dirty="0">
                <a:sym typeface="Wingdings" pitchFamily="2" charset="2"/>
              </a:rPr>
              <a:t>Deposition </a:t>
            </a:r>
            <a:r>
              <a:rPr lang="en-US" sz="1400" dirty="0" err="1">
                <a:sym typeface="Wingdings" pitchFamily="2" charset="2"/>
              </a:rPr>
              <a:t>methode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200" dirty="0">
                <a:sym typeface="Wingdings" pitchFamily="2" charset="2"/>
              </a:rPr>
              <a:t>Sputtering</a:t>
            </a:r>
          </a:p>
          <a:p>
            <a:pPr lvl="1"/>
            <a:r>
              <a:rPr lang="en-US" sz="1200" dirty="0">
                <a:sym typeface="Wingdings" pitchFamily="2" charset="2"/>
              </a:rPr>
              <a:t>Evaporation</a:t>
            </a:r>
          </a:p>
          <a:p>
            <a:pPr lvl="1"/>
            <a:r>
              <a:rPr lang="en-US" sz="1200" dirty="0" err="1">
                <a:sym typeface="Wingdings" pitchFamily="2" charset="2"/>
              </a:rPr>
              <a:t>Electrodeposition</a:t>
            </a:r>
            <a:endParaRPr lang="en-US" sz="1200" dirty="0">
              <a:sym typeface="Wingdings" pitchFamily="2" charset="2"/>
            </a:endParaRPr>
          </a:p>
          <a:p>
            <a:pPr lvl="1"/>
            <a:r>
              <a:rPr lang="en-US" sz="1200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012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BLM detector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384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NC linac – nBLMs</a:t>
            </a:r>
          </a:p>
          <a:p>
            <a:r>
              <a:rPr lang="en-US" sz="1800" dirty="0" smtClean="0"/>
              <a:t>Original count when writing the technical annex:</a:t>
            </a:r>
          </a:p>
          <a:p>
            <a:pPr lvl="1"/>
            <a:r>
              <a:rPr lang="en-US" sz="1800" dirty="0" smtClean="0"/>
              <a:t>MEBT: 1 per collimator or chopper dump </a:t>
            </a:r>
          </a:p>
          <a:p>
            <a:pPr lvl="1"/>
            <a:r>
              <a:rPr lang="en-US" sz="1800" dirty="0" smtClean="0"/>
              <a:t>DTL: at least 1/tank, 1 between the tanks, 1 at start or end of the DTL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SC linac</a:t>
            </a:r>
            <a:r>
              <a:rPr lang="en-US" sz="2400" dirty="0"/>
              <a:t> </a:t>
            </a:r>
            <a:r>
              <a:rPr lang="en-US" sz="2400" dirty="0" smtClean="0"/>
              <a:t>- ICBLMs</a:t>
            </a:r>
            <a:endParaRPr lang="en-US" sz="2400" dirty="0"/>
          </a:p>
          <a:p>
            <a:r>
              <a:rPr lang="en-US" sz="1800" dirty="0" smtClean="0"/>
              <a:t>3</a:t>
            </a:r>
            <a:r>
              <a:rPr lang="en-US" sz="1800" dirty="0"/>
              <a:t>-4 </a:t>
            </a:r>
            <a:r>
              <a:rPr lang="en-US" sz="1800" dirty="0" smtClean="0"/>
              <a:t>devices per </a:t>
            </a:r>
            <a:r>
              <a:rPr lang="en-US" sz="1800" dirty="0"/>
              <a:t>doublet lattice </a:t>
            </a:r>
            <a:r>
              <a:rPr lang="en-US" sz="1800" dirty="0" smtClean="0"/>
              <a:t>cell: 4 </a:t>
            </a:r>
            <a:r>
              <a:rPr lang="en-US" sz="1800" dirty="0"/>
              <a:t>where there is </a:t>
            </a:r>
            <a:r>
              <a:rPr lang="en-US" sz="1800" dirty="0" smtClean="0"/>
              <a:t>a cryomodule </a:t>
            </a:r>
            <a:r>
              <a:rPr lang="en-US" sz="1800" dirty="0"/>
              <a:t>and </a:t>
            </a:r>
            <a:r>
              <a:rPr lang="en-US" sz="1800" dirty="0" smtClean="0"/>
              <a:t>3 in </a:t>
            </a:r>
            <a:r>
              <a:rPr lang="en-US" sz="1800" dirty="0"/>
              <a:t>the transport section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565687"/>
            <a:ext cx="7775848" cy="124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97104"/>
            <a:ext cx="3674203" cy="4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Thème Offic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CC3300"/>
      </a:accent4>
      <a:accent5>
        <a:srgbClr val="604878"/>
      </a:accent5>
      <a:accent6>
        <a:srgbClr val="C19859"/>
      </a:accent6>
      <a:hlink>
        <a:srgbClr val="800000"/>
      </a:hlink>
      <a:folHlink>
        <a:srgbClr val="CC99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</Template>
  <TotalTime>577</TotalTime>
  <Words>2167</Words>
  <Application>Microsoft Macintosh PowerPoint</Application>
  <PresentationFormat>On-screen Show (4:3)</PresentationFormat>
  <Paragraphs>291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Comic Sans MS</vt:lpstr>
      <vt:lpstr>Symbol</vt:lpstr>
      <vt:lpstr>Wingdings</vt:lpstr>
      <vt:lpstr>Arial</vt:lpstr>
      <vt:lpstr>Office Theme</vt:lpstr>
      <vt:lpstr>Thème Office</vt:lpstr>
      <vt:lpstr>BLM update a.k.a. what Irena and the gang did on their summer vacation…</vt:lpstr>
      <vt:lpstr>ESS BLM: 3 detector technologies</vt:lpstr>
      <vt:lpstr>ESS BLM: ICBLM</vt:lpstr>
      <vt:lpstr>PowerPoint Presentation</vt:lpstr>
      <vt:lpstr>ESS BLM: 3 detector technologies</vt:lpstr>
      <vt:lpstr>Neutron detection with Micromegas</vt:lpstr>
      <vt:lpstr>ESS nBLM</vt:lpstr>
      <vt:lpstr>Building a simple neutron counter</vt:lpstr>
      <vt:lpstr>ESS BLM detector count</vt:lpstr>
      <vt:lpstr>ESS BLM simulations: linac geometry</vt:lpstr>
      <vt:lpstr>Response time</vt:lpstr>
      <vt:lpstr>Response time</vt:lpstr>
      <vt:lpstr>Detector locations: DTL1 – preliminary results</vt:lpstr>
      <vt:lpstr>nBLM: threshold energy to discriminate slow/fast neutrons – En,Thr</vt:lpstr>
      <vt:lpstr>nBLM: threshold energy to discriminate slow/fast neutrons – En,Thr</vt:lpstr>
      <vt:lpstr>nBLM: threshold energy to discriminate slow/fast neutrons – En,Thr</vt:lpstr>
      <vt:lpstr>Dynamic range</vt:lpstr>
      <vt:lpstr>Dynamic range</vt:lpstr>
      <vt:lpstr>What about electronics?</vt:lpstr>
      <vt:lpstr>Recent and Upcoming BLM Activities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update a.k.a. what Irena and the gang did on their summer vacation…</dc:title>
  <dc:creator>Tom Shea</dc:creator>
  <cp:lastModifiedBy>Tom Shea</cp:lastModifiedBy>
  <cp:revision>16</cp:revision>
  <dcterms:created xsi:type="dcterms:W3CDTF">2016-09-07T11:50:05Z</dcterms:created>
  <dcterms:modified xsi:type="dcterms:W3CDTF">2016-10-04T06:39:35Z</dcterms:modified>
</cp:coreProperties>
</file>