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87" r:id="rId2"/>
    <p:sldId id="329" r:id="rId3"/>
    <p:sldId id="369" r:id="rId4"/>
    <p:sldId id="370" r:id="rId5"/>
    <p:sldId id="371" r:id="rId6"/>
    <p:sldId id="376" r:id="rId7"/>
    <p:sldId id="377" r:id="rId8"/>
    <p:sldId id="374" r:id="rId9"/>
    <p:sldId id="390" r:id="rId10"/>
    <p:sldId id="383" r:id="rId11"/>
    <p:sldId id="391" r:id="rId12"/>
    <p:sldId id="392" r:id="rId13"/>
    <p:sldId id="396" r:id="rId14"/>
    <p:sldId id="397" r:id="rId15"/>
    <p:sldId id="395" r:id="rId16"/>
    <p:sldId id="394" r:id="rId17"/>
    <p:sldId id="399" r:id="rId18"/>
    <p:sldId id="401" r:id="rId19"/>
    <p:sldId id="400" r:id="rId20"/>
    <p:sldId id="393" r:id="rId21"/>
    <p:sldId id="382" r:id="rId22"/>
    <p:sldId id="402" r:id="rId23"/>
    <p:sldId id="403" r:id="rId24"/>
    <p:sldId id="405" r:id="rId25"/>
    <p:sldId id="404" r:id="rId26"/>
    <p:sldId id="375" r:id="rId27"/>
    <p:sldId id="372" r:id="rId2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23294"/>
    <a:srgbClr val="990099"/>
    <a:srgbClr val="000090"/>
    <a:srgbClr val="0086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041" autoAdjust="0"/>
  </p:normalViewPr>
  <p:slideViewPr>
    <p:cSldViewPr snapToGrid="0" snapToObjects="1">
      <p:cViewPr>
        <p:scale>
          <a:sx n="70" d="100"/>
          <a:sy n="70" d="100"/>
        </p:scale>
        <p:origin x="512" y="68"/>
      </p:cViewPr>
      <p:guideLst>
        <p:guide orient="horz" pos="2183"/>
        <p:guide pos="3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46" d="100"/>
          <a:sy n="46" d="100"/>
        </p:scale>
        <p:origin x="174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C78B0-C26D-D845-ABC6-1BAFA86CA790}" type="datetime1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767E7-F40C-5648-B3E0-E25C71AC84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611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454A-89A0-4F47-AD55-4841363C64DE}" type="datetime1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1160B-50D4-074F-ABF2-55FED9D9D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53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46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6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05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653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63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64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41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82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41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393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54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01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1160B-50D4-074F-ABF2-55FED9D9D03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65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3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88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38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33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841"/>
            <a:ext cx="10971684" cy="397813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58897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10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73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5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23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46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03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45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66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09658" y="-744"/>
            <a:ext cx="10664381" cy="869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375613"/>
            <a:ext cx="10972800" cy="48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20777" y="64634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23605" y="6463444"/>
            <a:ext cx="538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88795" y="64634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C1ECA-F70C-064C-A144-A953620FA95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" y="-3906"/>
            <a:ext cx="1069272" cy="8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ieeexplore.ieee.org/xpl/mostRecentIssue.jsp?punumber=4436263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oleObject" Target="../embeddings/oleObject4.bin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x.doi.org/10.1063/1.2720459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2"/>
          <p:cNvSpPr txBox="1"/>
          <p:nvPr/>
        </p:nvSpPr>
        <p:spPr>
          <a:xfrm>
            <a:off x="3251815" y="3795885"/>
            <a:ext cx="5486636" cy="2298509"/>
          </a:xfrm>
          <a:prstGeom prst="rect">
            <a:avLst/>
          </a:prstGeom>
        </p:spPr>
        <p:txBody>
          <a:bodyPr lIns="81646" tIns="40823" rIns="81646" bIns="40823"/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ESS 2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BI Forum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Bilbao October 3-4,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2016</a:t>
            </a:r>
            <a:endParaRPr sz="2000" dirty="0"/>
          </a:p>
          <a:p>
            <a:pPr algn="ctr"/>
            <a:endParaRPr sz="1633" dirty="0"/>
          </a:p>
          <a:p>
            <a:pPr algn="ctr"/>
            <a:r>
              <a:rPr lang="en-GB" sz="1996" dirty="0">
                <a:solidFill>
                  <a:srgbClr val="0070C0"/>
                </a:solidFill>
                <a:latin typeface="Calibri"/>
              </a:rPr>
              <a:t>Laura </a:t>
            </a:r>
            <a:r>
              <a:rPr lang="en-GB" sz="1996" dirty="0" err="1" smtClean="0">
                <a:solidFill>
                  <a:srgbClr val="0070C0"/>
                </a:solidFill>
                <a:latin typeface="Calibri"/>
              </a:rPr>
              <a:t>Segui</a:t>
            </a:r>
            <a:r>
              <a:rPr lang="en-GB" sz="1996" dirty="0" smtClean="0">
                <a:solidFill>
                  <a:srgbClr val="0070C0"/>
                </a:solidFill>
                <a:latin typeface="Calibri"/>
              </a:rPr>
              <a:t> &amp; </a:t>
            </a:r>
            <a:r>
              <a:rPr lang="en-GB" sz="1996" dirty="0">
                <a:solidFill>
                  <a:srgbClr val="0070C0"/>
                </a:solidFill>
                <a:latin typeface="Calibri"/>
              </a:rPr>
              <a:t>Philippe </a:t>
            </a:r>
            <a:r>
              <a:rPr lang="en-GB" sz="1996" dirty="0" err="1">
                <a:solidFill>
                  <a:srgbClr val="0070C0"/>
                </a:solidFill>
                <a:latin typeface="Calibri"/>
              </a:rPr>
              <a:t>Legou</a:t>
            </a:r>
            <a:r>
              <a:rPr lang="en-GB" sz="1996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GB" sz="1996" dirty="0" smtClean="0">
                <a:solidFill>
                  <a:srgbClr val="0070C0"/>
                </a:solidFill>
                <a:latin typeface="Calibri"/>
              </a:rPr>
              <a:t> </a:t>
            </a:r>
          </a:p>
          <a:p>
            <a:pPr algn="ctr"/>
            <a:endParaRPr lang="en-GB" sz="1996" dirty="0" smtClean="0">
              <a:latin typeface="Calibri"/>
            </a:endParaRPr>
          </a:p>
          <a:p>
            <a:pPr algn="ctr"/>
            <a:r>
              <a:rPr lang="en-GB" sz="1996" i="1" dirty="0"/>
              <a:t>for </a:t>
            </a:r>
            <a:r>
              <a:rPr lang="en-GB" sz="1996" i="1" dirty="0" err="1"/>
              <a:t>Saclay</a:t>
            </a:r>
            <a:r>
              <a:rPr lang="en-GB" sz="1996" i="1" dirty="0"/>
              <a:t> group</a:t>
            </a:r>
          </a:p>
          <a:p>
            <a:pPr algn="ctr"/>
            <a:r>
              <a:rPr lang="en-GB" sz="1633" dirty="0" smtClean="0"/>
              <a:t> </a:t>
            </a:r>
            <a:r>
              <a:rPr lang="en-GB" sz="1633" dirty="0">
                <a:solidFill>
                  <a:srgbClr val="000000"/>
                </a:solidFill>
              </a:rPr>
              <a:t>A. </a:t>
            </a:r>
            <a:r>
              <a:rPr lang="en-GB" sz="1633" dirty="0" err="1">
                <a:solidFill>
                  <a:srgbClr val="000000"/>
                </a:solidFill>
              </a:rPr>
              <a:t>Delbart</a:t>
            </a:r>
            <a:r>
              <a:rPr lang="en-GB" sz="1633" dirty="0">
                <a:solidFill>
                  <a:srgbClr val="000000"/>
                </a:solidFill>
              </a:rPr>
              <a:t>, D. </a:t>
            </a:r>
            <a:r>
              <a:rPr lang="en-GB" sz="1633" dirty="0" err="1">
                <a:solidFill>
                  <a:srgbClr val="000000"/>
                </a:solidFill>
              </a:rPr>
              <a:t>Des</a:t>
            </a:r>
            <a:r>
              <a:rPr lang="en-GB" sz="1600" dirty="0" err="1">
                <a:solidFill>
                  <a:srgbClr val="000000"/>
                </a:solidFill>
              </a:rPr>
              <a:t>forge</a:t>
            </a:r>
            <a:r>
              <a:rPr lang="en-GB" sz="1633" dirty="0">
                <a:solidFill>
                  <a:srgbClr val="000000"/>
                </a:solidFill>
              </a:rPr>
              <a:t>, F. </a:t>
            </a:r>
            <a:r>
              <a:rPr lang="en-GB" sz="1633" dirty="0" err="1">
                <a:solidFill>
                  <a:srgbClr val="000000"/>
                </a:solidFill>
              </a:rPr>
              <a:t>Gougnaud</a:t>
            </a:r>
            <a:r>
              <a:rPr lang="en-GB" sz="1633" dirty="0">
                <a:solidFill>
                  <a:srgbClr val="000000"/>
                </a:solidFill>
              </a:rPr>
              <a:t>, C. </a:t>
            </a:r>
            <a:r>
              <a:rPr lang="en-GB" sz="1633" dirty="0" err="1">
                <a:solidFill>
                  <a:srgbClr val="000000"/>
                </a:solidFill>
              </a:rPr>
              <a:t>Lahonde-Hamdoun</a:t>
            </a:r>
            <a:r>
              <a:rPr lang="en-GB" sz="1633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GB" sz="1633" dirty="0">
                <a:solidFill>
                  <a:srgbClr val="000000"/>
                </a:solidFill>
              </a:rPr>
              <a:t>P. </a:t>
            </a:r>
            <a:r>
              <a:rPr lang="en-GB" sz="1633" dirty="0" err="1">
                <a:solidFill>
                  <a:srgbClr val="000000"/>
                </a:solidFill>
              </a:rPr>
              <a:t>Legou</a:t>
            </a:r>
            <a:r>
              <a:rPr lang="en-GB" sz="1633" dirty="0">
                <a:solidFill>
                  <a:srgbClr val="000000"/>
                </a:solidFill>
              </a:rPr>
              <a:t>,</a:t>
            </a:r>
            <a:r>
              <a:rPr lang="en-GB" sz="1633" i="1" dirty="0">
                <a:solidFill>
                  <a:srgbClr val="000000"/>
                </a:solidFill>
              </a:rPr>
              <a:t> </a:t>
            </a:r>
            <a:r>
              <a:rPr lang="en-GB" sz="1633" dirty="0">
                <a:solidFill>
                  <a:srgbClr val="000000"/>
                </a:solidFill>
              </a:rPr>
              <a:t>J. </a:t>
            </a:r>
            <a:r>
              <a:rPr lang="en-GB" sz="1633" dirty="0" err="1">
                <a:solidFill>
                  <a:srgbClr val="000000"/>
                </a:solidFill>
              </a:rPr>
              <a:t>Marroncle,T</a:t>
            </a:r>
            <a:r>
              <a:rPr lang="en-GB" sz="1633" dirty="0">
                <a:solidFill>
                  <a:srgbClr val="000000"/>
                </a:solidFill>
              </a:rPr>
              <a:t>. </a:t>
            </a:r>
            <a:r>
              <a:rPr lang="en-GB" sz="1633" dirty="0" err="1">
                <a:solidFill>
                  <a:srgbClr val="000000"/>
                </a:solidFill>
              </a:rPr>
              <a:t>Papaevangelou</a:t>
            </a:r>
            <a:r>
              <a:rPr lang="en-GB" sz="1633" dirty="0">
                <a:solidFill>
                  <a:srgbClr val="000000"/>
                </a:solidFill>
              </a:rPr>
              <a:t>, L. </a:t>
            </a:r>
            <a:r>
              <a:rPr lang="en-GB" sz="1633" dirty="0" err="1">
                <a:solidFill>
                  <a:srgbClr val="000000"/>
                </a:solidFill>
              </a:rPr>
              <a:t>Segui</a:t>
            </a:r>
            <a:r>
              <a:rPr lang="en-GB" sz="1633" dirty="0">
                <a:solidFill>
                  <a:srgbClr val="000000"/>
                </a:solidFill>
              </a:rPr>
              <a:t>, </a:t>
            </a:r>
            <a:r>
              <a:rPr lang="en-GB" sz="1633" dirty="0" err="1" smtClean="0">
                <a:solidFill>
                  <a:srgbClr val="000000"/>
                </a:solidFill>
              </a:rPr>
              <a:t>G.Tsiledakis</a:t>
            </a:r>
            <a:endParaRPr lang="en-GB" sz="1633" dirty="0" smtClean="0">
              <a:solidFill>
                <a:srgbClr val="000000"/>
              </a:solidFill>
            </a:endParaRPr>
          </a:p>
          <a:p>
            <a:pPr algn="ctr"/>
            <a:endParaRPr lang="en-GB" sz="1633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i="1" dirty="0"/>
              <a:t>DSM/</a:t>
            </a:r>
            <a:r>
              <a:rPr lang="en-US" sz="1600" i="1" dirty="0" err="1"/>
              <a:t>Irfu</a:t>
            </a:r>
            <a:r>
              <a:rPr lang="en-US" sz="1600" i="1" dirty="0"/>
              <a:t>, </a:t>
            </a:r>
            <a:r>
              <a:rPr lang="en-US" i="1" dirty="0"/>
              <a:t>CEA </a:t>
            </a:r>
            <a:r>
              <a:rPr lang="en-US" i="1" dirty="0" err="1"/>
              <a:t>Saclay</a:t>
            </a:r>
            <a:endParaRPr lang="en-US" i="1" dirty="0"/>
          </a:p>
          <a:p>
            <a:pPr algn="ctr"/>
            <a:endParaRPr sz="1633" dirty="0"/>
          </a:p>
        </p:txBody>
      </p:sp>
      <p:pic>
        <p:nvPicPr>
          <p:cNvPr id="42" name="Image 41"/>
          <p:cNvPicPr/>
          <p:nvPr/>
        </p:nvPicPr>
        <p:blipFill>
          <a:blip r:embed="rId3"/>
          <a:stretch>
            <a:fillRect/>
          </a:stretch>
        </p:blipFill>
        <p:spPr>
          <a:xfrm>
            <a:off x="10835148" y="1"/>
            <a:ext cx="1356852" cy="987551"/>
          </a:xfrm>
          <a:prstGeom prst="rect">
            <a:avLst/>
          </a:prstGeom>
          <a:ln>
            <a:noFill/>
          </a:ln>
        </p:spPr>
      </p:pic>
      <p:sp>
        <p:nvSpPr>
          <p:cNvPr id="6" name="Sous-titre 2"/>
          <p:cNvSpPr>
            <a:spLocks noGrp="1"/>
          </p:cNvSpPr>
          <p:nvPr>
            <p:ph type="subTitle" idx="4294967295"/>
          </p:nvPr>
        </p:nvSpPr>
        <p:spPr>
          <a:xfrm>
            <a:off x="1095272" y="904490"/>
            <a:ext cx="10183769" cy="21736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400" dirty="0" err="1">
                <a:solidFill>
                  <a:srgbClr val="006699"/>
                </a:solidFill>
              </a:rPr>
              <a:t>nBLM</a:t>
            </a:r>
            <a:r>
              <a:rPr lang="en-GB" sz="4400" dirty="0">
                <a:solidFill>
                  <a:srgbClr val="006699"/>
                </a:solidFill>
              </a:rPr>
              <a:t> project at </a:t>
            </a:r>
            <a:r>
              <a:rPr lang="en-GB" sz="4400" dirty="0" smtClean="0">
                <a:solidFill>
                  <a:srgbClr val="006699"/>
                </a:solidFill>
              </a:rPr>
              <a:t>ESS</a:t>
            </a:r>
          </a:p>
          <a:p>
            <a:pPr marL="0" indent="0" algn="ctr">
              <a:buNone/>
            </a:pPr>
            <a:r>
              <a:rPr lang="en-GB" sz="4400" dirty="0" smtClean="0">
                <a:solidFill>
                  <a:srgbClr val="006699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A </a:t>
            </a:r>
            <a:r>
              <a:rPr lang="en-US" sz="3600" dirty="0">
                <a:solidFill>
                  <a:srgbClr val="002060"/>
                </a:solidFill>
              </a:rPr>
              <a:t>New Beam Loss Monitor Concept Based on Fast Neutrons Detection </a:t>
            </a:r>
            <a:r>
              <a:rPr lang="en-US" sz="3600" dirty="0" smtClean="0">
                <a:solidFill>
                  <a:srgbClr val="002060"/>
                </a:solidFill>
              </a:rPr>
              <a:t>using </a:t>
            </a:r>
            <a:r>
              <a:rPr lang="en-US" sz="3600" dirty="0" err="1" smtClean="0">
                <a:solidFill>
                  <a:srgbClr val="002060"/>
                </a:solidFill>
              </a:rPr>
              <a:t>Micromegas</a:t>
            </a:r>
            <a:r>
              <a:rPr lang="en-US" sz="3600" dirty="0" smtClean="0">
                <a:solidFill>
                  <a:srgbClr val="002060"/>
                </a:solidFill>
              </a:rPr>
              <a:t> detector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8" y="3325878"/>
            <a:ext cx="1769424" cy="290971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10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241153" y="819169"/>
            <a:ext cx="7224960" cy="313634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/>
          <a:p>
            <a:pPr marL="520700" lvl="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Principle of operation: </a:t>
            </a:r>
            <a:r>
              <a:rPr lang="en-US" sz="2400" dirty="0">
                <a:solidFill>
                  <a:srgbClr val="002060"/>
                </a:solidFill>
              </a:rPr>
              <a:t>detection of recoil protons produced in </a:t>
            </a:r>
            <a:r>
              <a:rPr lang="en-US" sz="2400" dirty="0" smtClean="0">
                <a:solidFill>
                  <a:srgbClr val="002060"/>
                </a:solidFill>
              </a:rPr>
              <a:t>polypropylene</a:t>
            </a:r>
          </a:p>
          <a:p>
            <a:pPr marL="5207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Fast nBLM geometry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1 mm Al + 2 mm polypropylene will be enough to be quite insensitive to thermal neutron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thin Al (50 nm) coating on polypropylene to polarize the Micromegas and to insure a high transparent to recoil protons.</a:t>
            </a:r>
          </a:p>
          <a:p>
            <a:pPr marL="520700" lvl="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</a:endParaRP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635000" lvl="1"/>
            <a:endParaRPr lang="en-US" dirty="0">
              <a:solidFill>
                <a:prstClr val="black"/>
              </a:solidFill>
            </a:endParaRPr>
          </a:p>
          <a:p>
            <a:pPr marL="177800">
              <a:spcBef>
                <a:spcPts val="1200"/>
              </a:spcBef>
            </a:pPr>
            <a:endParaRPr lang="en-US" sz="2000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651072" y="85082"/>
            <a:ext cx="10714395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Fast nBLM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8513064" y="3374135"/>
            <a:ext cx="3302483" cy="2980945"/>
            <a:chOff x="3695197" y="429609"/>
            <a:chExt cx="4744198" cy="4488702"/>
          </a:xfrm>
        </p:grpSpPr>
        <p:sp>
          <p:nvSpPr>
            <p:cNvPr id="40" name="Rectangle 39"/>
            <p:cNvSpPr/>
            <p:nvPr/>
          </p:nvSpPr>
          <p:spPr>
            <a:xfrm rot="16200000">
              <a:off x="5075692" y="1554608"/>
              <a:ext cx="4488702" cy="2238704"/>
            </a:xfrm>
            <a:prstGeom prst="rect">
              <a:avLst/>
            </a:prstGeom>
            <a:solidFill>
              <a:srgbClr val="F9F67A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6079823" y="2463361"/>
              <a:ext cx="2406869" cy="4414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ZoneTexte 41"/>
            <p:cNvSpPr txBox="1"/>
            <p:nvPr/>
          </p:nvSpPr>
          <p:spPr>
            <a:xfrm rot="16200000">
              <a:off x="6331993" y="2425205"/>
              <a:ext cx="1903246" cy="524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bg1"/>
                  </a:solidFill>
                </a:rPr>
                <a:t>Double MM</a:t>
              </a:r>
              <a:endParaRPr lang="en-US" sz="2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Flèche vers le bas 42"/>
            <p:cNvSpPr/>
            <p:nvPr/>
          </p:nvSpPr>
          <p:spPr>
            <a:xfrm rot="16200000">
              <a:off x="5075938" y="2195215"/>
              <a:ext cx="269083" cy="1019392"/>
            </a:xfrm>
            <a:prstGeom prst="downArrow">
              <a:avLst>
                <a:gd name="adj1" fmla="val 33860"/>
                <a:gd name="adj2" fmla="val 51633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695197" y="2147945"/>
              <a:ext cx="2052644" cy="513126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neutrons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240601" y="446653"/>
              <a:ext cx="1548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2"/>
                  </a:solidFill>
                </a:rPr>
                <a:t>Polyethylene</a:t>
              </a:r>
              <a:endParaRPr lang="en-US" sz="2000" b="1" i="1" dirty="0">
                <a:solidFill>
                  <a:schemeClr val="tx2"/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256760" y="666528"/>
              <a:ext cx="1321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2"/>
                  </a:solidFill>
                </a:rPr>
                <a:t>moderator</a:t>
              </a:r>
              <a:endParaRPr lang="en-US" sz="2000" b="1" i="1" dirty="0">
                <a:solidFill>
                  <a:schemeClr val="tx2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63602" y="1373346"/>
              <a:ext cx="389437" cy="2590333"/>
            </a:xfrm>
            <a:prstGeom prst="rect">
              <a:avLst/>
            </a:prstGeom>
            <a:solidFill>
              <a:srgbClr val="E14F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ZoneTexte 47"/>
            <p:cNvSpPr txBox="1"/>
            <p:nvPr/>
          </p:nvSpPr>
          <p:spPr>
            <a:xfrm rot="16200000">
              <a:off x="4644845" y="2406032"/>
              <a:ext cx="2590332" cy="52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</a:rPr>
                <a:t>fast  MM</a:t>
              </a:r>
              <a:endParaRPr lang="en-US" sz="2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3716301" y="2548621"/>
              <a:ext cx="1079962" cy="48440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or </a:t>
              </a:r>
              <a:r>
                <a:rPr lang="el-GR" sz="2400" dirty="0" smtClean="0">
                  <a:solidFill>
                    <a:schemeClr val="tx2"/>
                  </a:solidFill>
                </a:rPr>
                <a:t>γ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847088" y="5048216"/>
            <a:ext cx="164592" cy="552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58" y="4072127"/>
            <a:ext cx="5716239" cy="200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11</a:t>
            </a:fld>
            <a:endParaRPr lang="fr-FR"/>
          </a:p>
        </p:txBody>
      </p:sp>
      <p:sp>
        <p:nvSpPr>
          <p:cNvPr id="5" name="Line 1"/>
          <p:cNvSpPr/>
          <p:nvPr/>
        </p:nvSpPr>
        <p:spPr>
          <a:xfrm>
            <a:off x="0" y="7344000"/>
            <a:ext cx="10080000" cy="0"/>
          </a:xfrm>
          <a:prstGeom prst="line">
            <a:avLst/>
          </a:prstGeom>
          <a:ln>
            <a:solidFill>
              <a:srgbClr val="006699"/>
            </a:solidFill>
          </a:ln>
        </p:spPr>
      </p:sp>
      <p:sp>
        <p:nvSpPr>
          <p:cNvPr id="6" name="CustomShape 2"/>
          <p:cNvSpPr/>
          <p:nvPr/>
        </p:nvSpPr>
        <p:spPr>
          <a:xfrm>
            <a:off x="1175203" y="592920"/>
            <a:ext cx="11071080" cy="869040"/>
          </a:xfrm>
          <a:prstGeom prst="rect">
            <a:avLst/>
          </a:prstGeom>
          <a:noFill/>
          <a:ln>
            <a:noFill/>
          </a:ln>
        </p:spPr>
      </p:sp>
      <p:sp>
        <p:nvSpPr>
          <p:cNvPr id="7" name="TextShape 3"/>
          <p:cNvSpPr txBox="1"/>
          <p:nvPr/>
        </p:nvSpPr>
        <p:spPr>
          <a:xfrm>
            <a:off x="1573344" y="676896"/>
            <a:ext cx="8928000" cy="358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2000" dirty="0">
                <a:solidFill>
                  <a:srgbClr val="006699"/>
                </a:solidFill>
                <a:latin typeface="Calibri"/>
              </a:rPr>
              <a:t>Time response and efficiency</a:t>
            </a:r>
            <a:endParaRPr sz="2000" dirty="0"/>
          </a:p>
        </p:txBody>
      </p:sp>
      <p:sp>
        <p:nvSpPr>
          <p:cNvPr id="10" name="TextShape 6"/>
          <p:cNvSpPr txBox="1"/>
          <p:nvPr/>
        </p:nvSpPr>
        <p:spPr>
          <a:xfrm>
            <a:off x="1573344" y="85673"/>
            <a:ext cx="9829224" cy="4028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3200" dirty="0">
                <a:solidFill>
                  <a:srgbClr val="0070C0"/>
                </a:solidFill>
                <a:latin typeface="arial"/>
              </a:rPr>
              <a:t>Fast </a:t>
            </a:r>
            <a:r>
              <a:rPr lang="en-GB" sz="3200" dirty="0" smtClean="0">
                <a:solidFill>
                  <a:srgbClr val="0070C0"/>
                </a:solidFill>
              </a:rPr>
              <a:t>response</a:t>
            </a:r>
            <a:r>
              <a:rPr lang="en-GB" sz="3200" dirty="0" smtClean="0">
                <a:solidFill>
                  <a:srgbClr val="0070C0"/>
                </a:solidFill>
                <a:latin typeface="arial"/>
              </a:rPr>
              <a:t> of the fast </a:t>
            </a:r>
            <a:r>
              <a:rPr lang="en-GB" sz="3200" dirty="0" err="1" smtClean="0">
                <a:solidFill>
                  <a:srgbClr val="0070C0"/>
                </a:solidFill>
                <a:latin typeface="arial"/>
              </a:rPr>
              <a:t>nBLM</a:t>
            </a:r>
            <a:r>
              <a:rPr lang="en-GB" sz="3200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/>
              </a:rPr>
              <a:t>MonteCarlo</a:t>
            </a:r>
            <a:r>
              <a:rPr lang="en-GB" sz="2400" dirty="0">
                <a:solidFill>
                  <a:srgbClr val="0070C0"/>
                </a:solidFill>
                <a:latin typeface="arial"/>
              </a:rPr>
              <a:t> studies</a:t>
            </a:r>
            <a:endParaRPr sz="2400" dirty="0">
              <a:solidFill>
                <a:srgbClr val="0070C0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17071" y="1659468"/>
            <a:ext cx="3726621" cy="2136375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772006" y="3800139"/>
            <a:ext cx="3700313" cy="2051651"/>
          </a:xfrm>
          <a:prstGeom prst="rect">
            <a:avLst/>
          </a:prstGeom>
          <a:ln>
            <a:noFill/>
          </a:ln>
        </p:spPr>
      </p:pic>
      <p:sp>
        <p:nvSpPr>
          <p:cNvPr id="14" name="TextShape 8"/>
          <p:cNvSpPr txBox="1"/>
          <p:nvPr/>
        </p:nvSpPr>
        <p:spPr>
          <a:xfrm>
            <a:off x="504000" y="1065600"/>
            <a:ext cx="11364912" cy="18367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</a:pPr>
            <a:r>
              <a:rPr lang="en-GB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 </a:t>
            </a:r>
            <a:r>
              <a:rPr lang="en-GB" dirty="0" smtClean="0">
                <a:solidFill>
                  <a:srgbClr val="000000"/>
                </a:solidFill>
                <a:latin typeface="Calibri"/>
              </a:rPr>
              <a:t>Neutrons </a:t>
            </a:r>
            <a:r>
              <a:rPr lang="en-GB" dirty="0">
                <a:solidFill>
                  <a:srgbClr val="000000"/>
                </a:solidFill>
                <a:latin typeface="Calibri"/>
              </a:rPr>
              <a:t>between 0.1 – 100 </a:t>
            </a:r>
            <a:r>
              <a:rPr lang="en-GB" dirty="0" smtClean="0">
                <a:solidFill>
                  <a:srgbClr val="000000"/>
                </a:solidFill>
                <a:latin typeface="Calibri"/>
              </a:rPr>
              <a:t>MeV  /  </a:t>
            </a:r>
            <a:r>
              <a:rPr lang="en-GB" dirty="0" err="1" smtClean="0">
                <a:latin typeface="Calibri"/>
              </a:rPr>
              <a:t>Isotropically</a:t>
            </a:r>
            <a:r>
              <a:rPr lang="en-GB" dirty="0" smtClean="0">
                <a:latin typeface="Calibri"/>
              </a:rPr>
              <a:t> </a:t>
            </a:r>
            <a:r>
              <a:rPr lang="en-GB" dirty="0">
                <a:latin typeface="Calibri"/>
              </a:rPr>
              <a:t>distributed in external Al surface, pointing towards the detector</a:t>
            </a:r>
            <a:endParaRPr dirty="0"/>
          </a:p>
          <a:p>
            <a:pPr>
              <a:buSzPct val="45000"/>
            </a:pPr>
            <a:r>
              <a:rPr lang="en-GB" dirty="0" smtClean="0">
                <a:solidFill>
                  <a:srgbClr val="FF6600"/>
                </a:solidFill>
                <a:latin typeface="Calibri"/>
                <a:sym typeface="Wingdings" panose="05000000000000000000" pitchFamily="2" charset="2"/>
              </a:rPr>
              <a:t> </a:t>
            </a:r>
            <a:r>
              <a:rPr lang="en-GB" dirty="0" smtClean="0">
                <a:solidFill>
                  <a:srgbClr val="FF6600"/>
                </a:solidFill>
                <a:latin typeface="Calibri"/>
              </a:rPr>
              <a:t>~</a:t>
            </a:r>
            <a:r>
              <a:rPr lang="en-GB" dirty="0">
                <a:solidFill>
                  <a:srgbClr val="FF6600"/>
                </a:solidFill>
                <a:latin typeface="Calibri"/>
              </a:rPr>
              <a:t>95% of events</a:t>
            </a:r>
            <a:r>
              <a:rPr lang="en-GB" dirty="0">
                <a:latin typeface="Calibri"/>
              </a:rPr>
              <a:t> interacts in the volume in </a:t>
            </a:r>
            <a:r>
              <a:rPr lang="en-GB" b="1" dirty="0">
                <a:solidFill>
                  <a:srgbClr val="FF6600"/>
                </a:solidFill>
                <a:latin typeface="Calibri"/>
              </a:rPr>
              <a:t>&lt; 4 ns</a:t>
            </a:r>
            <a:endParaRPr dirty="0"/>
          </a:p>
        </p:txBody>
      </p:sp>
      <p:sp>
        <p:nvSpPr>
          <p:cNvPr id="15" name="TextShape 9"/>
          <p:cNvSpPr txBox="1"/>
          <p:nvPr/>
        </p:nvSpPr>
        <p:spPr>
          <a:xfrm>
            <a:off x="2748986" y="4107735"/>
            <a:ext cx="1440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Time distribution</a:t>
            </a:r>
            <a:endParaRPr dirty="0"/>
          </a:p>
        </p:txBody>
      </p:sp>
      <p:sp>
        <p:nvSpPr>
          <p:cNvPr id="16" name="TextShape 10"/>
          <p:cNvSpPr txBox="1"/>
          <p:nvPr/>
        </p:nvSpPr>
        <p:spPr>
          <a:xfrm>
            <a:off x="2568986" y="1911336"/>
            <a:ext cx="1800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Initial n energy </a:t>
            </a:r>
            <a:endParaRPr dirty="0"/>
          </a:p>
          <a:p>
            <a:r>
              <a:rPr lang="en-GB" dirty="0">
                <a:latin typeface="arial"/>
              </a:rPr>
              <a:t>vs. time</a:t>
            </a:r>
            <a:endParaRPr dirty="0"/>
          </a:p>
        </p:txBody>
      </p:sp>
      <p:sp>
        <p:nvSpPr>
          <p:cNvPr id="18" name="TextShape 12"/>
          <p:cNvSpPr txBox="1"/>
          <p:nvPr/>
        </p:nvSpPr>
        <p:spPr>
          <a:xfrm>
            <a:off x="0" y="7344360"/>
            <a:ext cx="10080000" cy="2689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200">
                <a:latin typeface="Calibri"/>
              </a:rPr>
              <a:t>L. Segui                                                                        ESS BI Forum, Oct. 2016                                                                         1 1</a:t>
            </a:r>
            <a:endParaRPr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6186448" y="2345872"/>
            <a:ext cx="5216120" cy="467402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5207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Fast</a:t>
            </a:r>
            <a:r>
              <a:rPr lang="en-US" dirty="0" smtClean="0"/>
              <a:t> neutron (</a:t>
            </a:r>
            <a:r>
              <a:rPr lang="en-US" dirty="0" err="1" smtClean="0"/>
              <a:t>Th</a:t>
            </a:r>
            <a:r>
              <a:rPr lang="en-US" dirty="0" smtClean="0"/>
              <a:t>=10 keV) </a:t>
            </a:r>
            <a:r>
              <a:rPr lang="en-US" dirty="0">
                <a:sym typeface="Wingdings" panose="05000000000000000000" pitchFamily="2" charset="2"/>
              </a:rPr>
              <a:t> l</a:t>
            </a:r>
            <a:r>
              <a:rPr lang="en-US" dirty="0"/>
              <a:t>ow efficiency 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for E</a:t>
            </a:r>
            <a:r>
              <a:rPr lang="en-US" baseline="-25000" dirty="0">
                <a:solidFill>
                  <a:srgbClr val="002060"/>
                </a:solidFill>
              </a:rPr>
              <a:t>neut.</a:t>
            </a:r>
            <a:r>
              <a:rPr lang="en-US" dirty="0">
                <a:solidFill>
                  <a:srgbClr val="002060"/>
                </a:solidFill>
              </a:rPr>
              <a:t> = 1 MeV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 Eff. = 3 10</a:t>
            </a:r>
            <a:r>
              <a:rPr lang="en-US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-4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en-US" dirty="0"/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for E</a:t>
            </a:r>
            <a:r>
              <a:rPr lang="en-US" baseline="-25000" dirty="0">
                <a:solidFill>
                  <a:srgbClr val="002060"/>
                </a:solidFill>
              </a:rPr>
              <a:t>neut.</a:t>
            </a:r>
            <a:r>
              <a:rPr lang="en-US" dirty="0">
                <a:solidFill>
                  <a:srgbClr val="002060"/>
                </a:solidFill>
              </a:rPr>
              <a:t> = 10 MeV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 Eff. = 8 10</a:t>
            </a:r>
            <a:r>
              <a:rPr lang="en-US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-4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en-US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892175" lvl="1">
              <a:spcBef>
                <a:spcPts val="200"/>
              </a:spcBef>
            </a:pPr>
            <a:endParaRPr lang="en-US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892175" lvl="1">
              <a:spcBef>
                <a:spcPts val="200"/>
              </a:spcBef>
            </a:pPr>
            <a:endParaRPr lang="en-US" dirty="0">
              <a:solidFill>
                <a:prstClr val="black"/>
              </a:solidFill>
            </a:endParaRPr>
          </a:p>
          <a:p>
            <a:pPr marL="5207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Thermal neutrons: E=0.025 eV</a:t>
            </a:r>
            <a:endParaRPr lang="en-US" dirty="0"/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Thres</a:t>
            </a:r>
            <a:r>
              <a:rPr lang="en-US" dirty="0">
                <a:solidFill>
                  <a:srgbClr val="002060"/>
                </a:solidFill>
              </a:rPr>
              <a:t>. = 1 keV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 Eff. = 6.6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-5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en-US" dirty="0"/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Thres</a:t>
            </a:r>
            <a:r>
              <a:rPr lang="en-US" dirty="0">
                <a:solidFill>
                  <a:srgbClr val="002060"/>
                </a:solidFill>
              </a:rPr>
              <a:t>. = </a:t>
            </a:r>
            <a:r>
              <a:rPr lang="en-US" dirty="0" smtClean="0">
                <a:solidFill>
                  <a:srgbClr val="002060"/>
                </a:solidFill>
              </a:rPr>
              <a:t>5 </a:t>
            </a:r>
            <a:r>
              <a:rPr lang="en-US" dirty="0">
                <a:solidFill>
                  <a:srgbClr val="002060"/>
                </a:solidFill>
              </a:rPr>
              <a:t>keV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 Eff. =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5.8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10</a:t>
            </a:r>
            <a:r>
              <a:rPr lang="en-US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-6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en-US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Thres</a:t>
            </a:r>
            <a:r>
              <a:rPr lang="en-US" dirty="0">
                <a:solidFill>
                  <a:srgbClr val="002060"/>
                </a:solidFill>
              </a:rPr>
              <a:t>. = </a:t>
            </a:r>
            <a:r>
              <a:rPr lang="en-US" dirty="0" smtClean="0">
                <a:solidFill>
                  <a:srgbClr val="002060"/>
                </a:solidFill>
              </a:rPr>
              <a:t>10 </a:t>
            </a:r>
            <a:r>
              <a:rPr lang="en-US" dirty="0">
                <a:solidFill>
                  <a:srgbClr val="002060"/>
                </a:solidFill>
              </a:rPr>
              <a:t>keV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 Eff.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&lt; 5 10</a:t>
            </a:r>
            <a:r>
              <a:rPr lang="en-US" baseline="30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-7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856273" y="6001600"/>
            <a:ext cx="80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Note :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</a:rPr>
              <a:t>Fast-BLM’s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mission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</a:rPr>
              <a:t>dealing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with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critical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events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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huge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neutrons 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emission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12</a:t>
            </a:fld>
            <a:endParaRPr lang="fr-FR"/>
          </a:p>
        </p:txBody>
      </p:sp>
      <p:sp>
        <p:nvSpPr>
          <p:cNvPr id="5" name="Line 1"/>
          <p:cNvSpPr/>
          <p:nvPr/>
        </p:nvSpPr>
        <p:spPr>
          <a:xfrm>
            <a:off x="0" y="7344000"/>
            <a:ext cx="10080000" cy="0"/>
          </a:xfrm>
          <a:prstGeom prst="line">
            <a:avLst/>
          </a:prstGeom>
          <a:ln>
            <a:solidFill>
              <a:srgbClr val="006699"/>
            </a:solidFill>
          </a:ln>
        </p:spPr>
      </p:sp>
      <p:sp>
        <p:nvSpPr>
          <p:cNvPr id="8" name="TextShape 4"/>
          <p:cNvSpPr txBox="1"/>
          <p:nvPr/>
        </p:nvSpPr>
        <p:spPr>
          <a:xfrm>
            <a:off x="2954340" y="64258"/>
            <a:ext cx="6720012" cy="4028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3200" dirty="0">
                <a:solidFill>
                  <a:srgbClr val="0070C0"/>
                </a:solidFill>
              </a:rPr>
              <a:t>Fast </a:t>
            </a:r>
            <a:r>
              <a:rPr lang="en-GB" sz="3200" dirty="0" err="1">
                <a:solidFill>
                  <a:srgbClr val="0070C0"/>
                </a:solidFill>
              </a:rPr>
              <a:t>nBLM</a:t>
            </a:r>
            <a:r>
              <a:rPr lang="en-GB" sz="3200" dirty="0">
                <a:solidFill>
                  <a:srgbClr val="0070C0"/>
                </a:solidFill>
              </a:rPr>
              <a:t> </a:t>
            </a:r>
            <a:r>
              <a:rPr lang="en-GB" sz="3200" dirty="0" err="1">
                <a:solidFill>
                  <a:srgbClr val="0070C0"/>
                </a:solidFill>
              </a:rPr>
              <a:t>MonteCarlo</a:t>
            </a:r>
            <a:r>
              <a:rPr lang="en-GB" sz="3200" dirty="0">
                <a:solidFill>
                  <a:srgbClr val="0070C0"/>
                </a:solidFill>
              </a:rPr>
              <a:t> studies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163216" y="1219974"/>
            <a:ext cx="7501814" cy="4577944"/>
          </a:xfrm>
          <a:prstGeom prst="rect">
            <a:avLst/>
          </a:prstGeom>
          <a:ln>
            <a:noFill/>
          </a:ln>
        </p:spPr>
      </p:pic>
      <p:sp>
        <p:nvSpPr>
          <p:cNvPr id="10" name="Line 5"/>
          <p:cNvSpPr/>
          <p:nvPr/>
        </p:nvSpPr>
        <p:spPr>
          <a:xfrm flipV="1">
            <a:off x="3750480" y="2123071"/>
            <a:ext cx="0" cy="305460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</p:sp>
      <p:sp>
        <p:nvSpPr>
          <p:cNvPr id="11" name="Line 6"/>
          <p:cNvSpPr/>
          <p:nvPr/>
        </p:nvSpPr>
        <p:spPr>
          <a:xfrm>
            <a:off x="3840321" y="2554593"/>
            <a:ext cx="107496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" name="TextShape 7"/>
          <p:cNvSpPr txBox="1"/>
          <p:nvPr/>
        </p:nvSpPr>
        <p:spPr>
          <a:xfrm>
            <a:off x="3840321" y="1765000"/>
            <a:ext cx="153540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Blind to gammas</a:t>
            </a:r>
            <a:endParaRPr dirty="0"/>
          </a:p>
        </p:txBody>
      </p:sp>
      <p:sp>
        <p:nvSpPr>
          <p:cNvPr id="13" name="TextShape 8"/>
          <p:cNvSpPr txBox="1"/>
          <p:nvPr/>
        </p:nvSpPr>
        <p:spPr>
          <a:xfrm>
            <a:off x="2548663" y="5685731"/>
            <a:ext cx="6730920" cy="6267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solidFill>
                  <a:srgbClr val="000000"/>
                </a:solidFill>
                <a:latin typeface="Calibri"/>
              </a:rPr>
              <a:t>Very good photon/neutron discrimination</a:t>
            </a:r>
            <a:endParaRPr dirty="0"/>
          </a:p>
          <a:p>
            <a:r>
              <a:rPr lang="en-GB" i="1" dirty="0">
                <a:solidFill>
                  <a:srgbClr val="006699"/>
                </a:solidFill>
                <a:latin typeface="Calibri"/>
              </a:rPr>
              <a:t>With an energy cut &gt;20 </a:t>
            </a:r>
            <a:r>
              <a:rPr lang="en-GB" i="1" dirty="0" err="1">
                <a:solidFill>
                  <a:srgbClr val="006699"/>
                </a:solidFill>
                <a:latin typeface="Calibri"/>
              </a:rPr>
              <a:t>keV</a:t>
            </a:r>
            <a:r>
              <a:rPr lang="en-GB" i="1" dirty="0">
                <a:solidFill>
                  <a:srgbClr val="006699"/>
                </a:solidFill>
                <a:latin typeface="Calibri"/>
              </a:rPr>
              <a:t> → detector blind to gammas</a:t>
            </a:r>
            <a:endParaRPr dirty="0"/>
          </a:p>
        </p:txBody>
      </p:sp>
      <p:sp>
        <p:nvSpPr>
          <p:cNvPr id="14" name="TextShape 9"/>
          <p:cNvSpPr txBox="1"/>
          <p:nvPr/>
        </p:nvSpPr>
        <p:spPr>
          <a:xfrm>
            <a:off x="1445580" y="746820"/>
            <a:ext cx="2844000" cy="358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2000" dirty="0">
                <a:solidFill>
                  <a:srgbClr val="006699"/>
                </a:solidFill>
                <a:latin typeface="Calibri"/>
              </a:rPr>
              <a:t>Gammas and neutrons</a:t>
            </a:r>
            <a:endParaRPr sz="2000" dirty="0"/>
          </a:p>
        </p:txBody>
      </p:sp>
      <p:sp>
        <p:nvSpPr>
          <p:cNvPr id="15" name="TextShape 10"/>
          <p:cNvSpPr txBox="1"/>
          <p:nvPr/>
        </p:nvSpPr>
        <p:spPr>
          <a:xfrm>
            <a:off x="5789988" y="1132025"/>
            <a:ext cx="273348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600" i="1" dirty="0">
                <a:latin typeface="Calibri"/>
              </a:rPr>
              <a:t>Geant4, isotropic beam </a:t>
            </a:r>
            <a:endParaRPr dirty="0"/>
          </a:p>
        </p:txBody>
      </p:sp>
      <p:sp>
        <p:nvSpPr>
          <p:cNvPr id="16" name="TextShape 11"/>
          <p:cNvSpPr txBox="1"/>
          <p:nvPr/>
        </p:nvSpPr>
        <p:spPr>
          <a:xfrm>
            <a:off x="0" y="7344360"/>
            <a:ext cx="10080000" cy="2689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200">
                <a:latin typeface="Calibri"/>
              </a:rPr>
              <a:t>L. Segui                                                                        ESS BI Forum, Oct. 2016                                                                          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39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9905" y="6484519"/>
            <a:ext cx="3195673" cy="419373"/>
          </a:xfrm>
        </p:spPr>
        <p:txBody>
          <a:bodyPr/>
          <a:lstStyle/>
          <a:p>
            <a:r>
              <a:rPr lang="fr-FR" dirty="0" err="1" smtClean="0"/>
              <a:t>October</a:t>
            </a:r>
            <a:r>
              <a:rPr lang="fr-FR" dirty="0" smtClean="0"/>
              <a:t> 2016, 3-4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227732" y="6453668"/>
            <a:ext cx="6044724" cy="419373"/>
          </a:xfrm>
        </p:spPr>
        <p:txBody>
          <a:bodyPr/>
          <a:lstStyle/>
          <a:p>
            <a:r>
              <a:rPr lang="fr-FR" dirty="0" smtClean="0"/>
              <a:t>BI ESS - Bilbao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390" y="6438627"/>
            <a:ext cx="3195673" cy="419373"/>
          </a:xfrm>
        </p:spPr>
        <p:txBody>
          <a:bodyPr/>
          <a:lstStyle/>
          <a:p>
            <a:fld id="{CB0C1ECA-F70C-064C-A144-A953620FA95C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02827" y="1055693"/>
            <a:ext cx="6548276" cy="98461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000" dirty="0" smtClean="0"/>
              <a:t>DEMIN </a:t>
            </a:r>
          </a:p>
          <a:p>
            <a:r>
              <a:rPr lang="fr-FR" altLang="fr-FR" sz="2000" dirty="0" smtClean="0"/>
              <a:t>AND ANCILLARY RACK LOCATIONS</a:t>
            </a:r>
            <a:endParaRPr lang="fr-FR" altLang="fr-FR" sz="2000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071849" y="1815618"/>
            <a:ext cx="8492266" cy="4808867"/>
            <a:chOff x="-1691" y="355"/>
            <a:chExt cx="7115" cy="413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4" t="12500" r="16251" b="12500"/>
            <a:stretch>
              <a:fillRect/>
            </a:stretch>
          </p:blipFill>
          <p:spPr bwMode="auto">
            <a:xfrm>
              <a:off x="672" y="355"/>
              <a:ext cx="4752" cy="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3504" y="3504"/>
              <a:ext cx="288" cy="384"/>
            </a:xfrm>
            <a:prstGeom prst="cube">
              <a:avLst>
                <a:gd name="adj" fmla="val 25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416" y="504"/>
              <a:ext cx="6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altLang="fr-FR" sz="16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DEMIN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3648" y="530"/>
              <a:ext cx="720" cy="1006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-1691" y="4127"/>
              <a:ext cx="2352" cy="367"/>
            </a:xfrm>
            <a:prstGeom prst="rect">
              <a:avLst/>
            </a:prstGeom>
            <a:noFill/>
            <a:ln>
              <a:noFill/>
            </a:ln>
            <a:effectLst>
              <a:outerShdw dist="17961" dir="189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altLang="fr-FR" sz="1600" b="1" dirty="0">
                  <a:latin typeface="Calibri" panose="020F0502020204030204" pitchFamily="34" charset="0"/>
                </a:rPr>
                <a:t>           </a:t>
              </a:r>
              <a:r>
                <a:rPr lang="fr-FR" altLang="fr-FR" sz="1600" b="1" dirty="0">
                  <a:solidFill>
                    <a:schemeClr val="folHlink"/>
                  </a:solidFill>
                  <a:latin typeface="Calibri" panose="020F0502020204030204" pitchFamily="34" charset="0"/>
                </a:rPr>
                <a:t>ANCILLARY</a:t>
              </a:r>
              <a:r>
                <a:rPr lang="fr-FR" altLang="fr-FR" sz="1600" b="1" dirty="0">
                  <a:solidFill>
                    <a:schemeClr val="bg2"/>
                  </a:solidFill>
                  <a:latin typeface="Calibri" panose="020F0502020204030204" pitchFamily="34" charset="0"/>
                </a:rPr>
                <a:t> </a:t>
              </a:r>
              <a:r>
                <a:rPr lang="fr-FR" altLang="fr-FR" sz="1600" b="1" dirty="0">
                  <a:solidFill>
                    <a:schemeClr val="folHlink"/>
                  </a:solidFill>
                  <a:latin typeface="Calibri" panose="020F0502020204030204" pitchFamily="34" charset="0"/>
                </a:rPr>
                <a:t>RACK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420" y="3696"/>
              <a:ext cx="3228" cy="37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624" y="432"/>
              <a:ext cx="2064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/>
              <a:r>
                <a:rPr lang="fr-FR" altLang="fr-F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7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93" y="888957"/>
            <a:ext cx="3892904" cy="25927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niversity of Roche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04" y="952981"/>
            <a:ext cx="3562487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151239" y="1469059"/>
            <a:ext cx="1083324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fr-FR" altLang="fr-FR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NY- USA</a:t>
            </a:r>
            <a:endParaRPr lang="fr-FR" altLang="fr-FR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4" descr="DSCN15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93" y="3554768"/>
            <a:ext cx="2320782" cy="309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9"/>
          <p:cNvSpPr>
            <a:spLocks noChangeShapeType="1"/>
          </p:cNvSpPr>
          <p:nvPr/>
        </p:nvSpPr>
        <p:spPr bwMode="auto">
          <a:xfrm flipH="1" flipV="1">
            <a:off x="3708648" y="5230133"/>
            <a:ext cx="415296" cy="90753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1532089" y="-41429"/>
            <a:ext cx="86240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070C0"/>
                </a:solidFill>
              </a:rPr>
              <a:t>Example</a:t>
            </a:r>
            <a:r>
              <a:rPr lang="fr-FR" sz="2800" dirty="0" smtClean="0">
                <a:solidFill>
                  <a:srgbClr val="0070C0"/>
                </a:solidFill>
              </a:rPr>
              <a:t> of </a:t>
            </a:r>
            <a:r>
              <a:rPr lang="fr-FR" sz="2800" dirty="0" err="1" smtClean="0">
                <a:solidFill>
                  <a:srgbClr val="0070C0"/>
                </a:solidFill>
              </a:rPr>
              <a:t>experimental</a:t>
            </a:r>
            <a:r>
              <a:rPr lang="fr-FR" sz="2800" dirty="0" smtClean="0">
                <a:solidFill>
                  <a:srgbClr val="0070C0"/>
                </a:solidFill>
              </a:rPr>
              <a:t> conditions in neutrons </a:t>
            </a:r>
            <a:r>
              <a:rPr lang="fr-FR" sz="2800" dirty="0" err="1" smtClean="0">
                <a:solidFill>
                  <a:srgbClr val="0070C0"/>
                </a:solidFill>
              </a:rPr>
              <a:t>detection</a:t>
            </a:r>
            <a:endParaRPr lang="fr-FR" sz="2800" dirty="0" smtClean="0">
              <a:solidFill>
                <a:srgbClr val="0070C0"/>
              </a:solidFill>
            </a:endParaRPr>
          </a:p>
          <a:p>
            <a:pPr algn="ctr"/>
            <a:r>
              <a:rPr lang="fr-FR" sz="2800" dirty="0" smtClean="0">
                <a:solidFill>
                  <a:srgbClr val="0070C0"/>
                </a:solidFill>
              </a:rPr>
              <a:t> (</a:t>
            </a:r>
            <a:r>
              <a:rPr lang="fr-FR" sz="2800" dirty="0" err="1" smtClean="0">
                <a:solidFill>
                  <a:srgbClr val="0070C0"/>
                </a:solidFill>
              </a:rPr>
              <a:t>Inertial</a:t>
            </a:r>
            <a:r>
              <a:rPr lang="fr-FR" sz="2800" dirty="0" smtClean="0">
                <a:solidFill>
                  <a:srgbClr val="0070C0"/>
                </a:solidFill>
              </a:rPr>
              <a:t> Confinement Fusion)</a:t>
            </a:r>
            <a:endParaRPr lang="fr-F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14</a:t>
            </a:fld>
            <a:endParaRPr lang="fr-FR"/>
          </a:p>
        </p:txBody>
      </p:sp>
      <p:pic>
        <p:nvPicPr>
          <p:cNvPr id="6" name="Picture 4" descr="DSCN15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61" y="1112026"/>
            <a:ext cx="3520597" cy="4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8323" y="1112026"/>
            <a:ext cx="2708655" cy="4692868"/>
            <a:chOff x="4512" y="1776"/>
            <a:chExt cx="1182" cy="214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776"/>
              <a:ext cx="1182" cy="214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560" y="2736"/>
              <a:ext cx="624" cy="4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848" y="1872"/>
              <a:ext cx="0" cy="192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 rot="285349">
              <a:off x="4560" y="2736"/>
              <a:ext cx="705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altLang="fr-F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70cm=27.5’’</a:t>
              </a:r>
              <a:endParaRPr lang="en-US" altLang="fr-FR" sz="14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 rot="16190605">
              <a:off x="4461" y="2259"/>
              <a:ext cx="677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altLang="fr-FR" sz="14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180cm=71’’</a:t>
              </a:r>
              <a:endParaRPr lang="en-US" altLang="fr-FR" sz="1400" b="1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 txBox="1">
            <a:spLocks noChangeArrowheads="1"/>
          </p:cNvSpPr>
          <p:nvPr/>
        </p:nvSpPr>
        <p:spPr>
          <a:xfrm>
            <a:off x="3268379" y="1102975"/>
            <a:ext cx="5304271" cy="5673670"/>
          </a:xfrm>
          <a:prstGeom prst="rect">
            <a:avLst/>
          </a:prstGeom>
          <a:noFill/>
          <a:ln/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SzPct val="90000"/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SzPct val="36000"/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 </a:t>
            </a:r>
            <a:r>
              <a:rPr lang="fr-FR" altLang="fr-FR" sz="2000" dirty="0" err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igitizers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for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pramp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cards</a:t>
            </a:r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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GPIB/Ethernet interface</a:t>
            </a:r>
          </a:p>
          <a:p>
            <a:pPr lvl="1"/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 P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ower supplies for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digitizers</a:t>
            </a:r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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Gas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flow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regulator</a:t>
            </a:r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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PC (drives the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gas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regulator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None/>
            </a:pPr>
            <a:endParaRPr lang="fr-FR" alt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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NIM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crate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: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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volyage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unit 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(cathodes &amp;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Meshes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 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Power supplies for </a:t>
            </a:r>
            <a:r>
              <a:rPr lang="fr-FR" altLang="fr-FR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preamps</a:t>
            </a:r>
            <a:r>
              <a:rPr lang="fr-FR" alt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fr-FR" altLang="fr-FR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Espace réservé du numéro de diapositive 17"/>
          <p:cNvSpPr txBox="1">
            <a:spLocks/>
          </p:cNvSpPr>
          <p:nvPr/>
        </p:nvSpPr>
        <p:spPr>
          <a:xfrm>
            <a:off x="8828855" y="6253260"/>
            <a:ext cx="1118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6B1CA-1F13-4541-9969-30C3C5FE46D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6" name="Espace réservé du pied de page 3"/>
          <p:cNvSpPr txBox="1">
            <a:spLocks/>
          </p:cNvSpPr>
          <p:nvPr/>
        </p:nvSpPr>
        <p:spPr>
          <a:xfrm>
            <a:off x="576071" y="6524387"/>
            <a:ext cx="7495949" cy="288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Philippe Legou                                               ESS Meeting                                                                          2016, July 25th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33672" y="144691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70C0"/>
                </a:solidFill>
                <a:latin typeface="+mj-lt"/>
              </a:rPr>
              <a:t>Ancillary</a:t>
            </a:r>
            <a:r>
              <a:rPr lang="fr-FR" sz="3200" dirty="0" smtClean="0">
                <a:solidFill>
                  <a:srgbClr val="0070C0"/>
                </a:solidFill>
                <a:latin typeface="+mj-lt"/>
              </a:rPr>
              <a:t> rack</a:t>
            </a:r>
            <a:endParaRPr lang="fr-FR" sz="32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10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Picture 2" descr="MVC-005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09" y="1358202"/>
            <a:ext cx="4104084" cy="3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onnecter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10" y="2576709"/>
            <a:ext cx="2726531" cy="204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647910" y="1781878"/>
            <a:ext cx="2997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/>
              <a:t>Coaxial </a:t>
            </a:r>
            <a:r>
              <a:rPr lang="fr-FR" altLang="fr-FR" dirty="0" err="1"/>
              <a:t>connectors</a:t>
            </a:r>
            <a:r>
              <a:rPr lang="fr-FR" altLang="fr-FR" dirty="0"/>
              <a:t> for </a:t>
            </a:r>
            <a:r>
              <a:rPr lang="fr-FR" altLang="fr-FR" dirty="0" err="1"/>
              <a:t>analog</a:t>
            </a:r>
            <a:r>
              <a:rPr lang="fr-FR" altLang="fr-FR" dirty="0"/>
              <a:t> </a:t>
            </a:r>
          </a:p>
          <a:p>
            <a:r>
              <a:rPr lang="fr-FR" altLang="fr-FR" dirty="0" err="1"/>
              <a:t>signals</a:t>
            </a:r>
            <a:endParaRPr lang="fr-FR" altLang="fr-FR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600618" y="2167827"/>
            <a:ext cx="1006485" cy="1124189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sz="140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7790993" y="2167827"/>
            <a:ext cx="809625" cy="1619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sz="140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711097" y="4814588"/>
            <a:ext cx="1426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/>
              <a:t>preamplifiers</a:t>
            </a:r>
            <a:endParaRPr lang="fr-FR" altLang="fr-FR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7034947" y="2708371"/>
            <a:ext cx="323850" cy="2106216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sz="140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551304" y="4814588"/>
            <a:ext cx="14977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/>
              <a:t>Reading </a:t>
            </a:r>
            <a:r>
              <a:rPr lang="fr-FR" altLang="fr-FR" dirty="0" err="1"/>
              <a:t>strips</a:t>
            </a:r>
            <a:endParaRPr lang="fr-FR" altLang="fr-FR" dirty="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5414507" y="2923876"/>
            <a:ext cx="702469" cy="194429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sz="140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33310" y="5290916"/>
            <a:ext cx="45673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dirty="0"/>
              <a:t>The 4-layers </a:t>
            </a:r>
            <a:r>
              <a:rPr lang="fr-FR" altLang="fr-FR" dirty="0" smtClean="0"/>
              <a:t>PCB</a:t>
            </a:r>
            <a:endParaRPr lang="fr-FR" altLang="fr-FR" dirty="0"/>
          </a:p>
          <a:p>
            <a:pPr algn="ctr"/>
            <a:r>
              <a:rPr lang="fr-FR" altLang="fr-FR" dirty="0" err="1"/>
              <a:t>Strips</a:t>
            </a:r>
            <a:r>
              <a:rPr lang="fr-FR" altLang="fr-FR" dirty="0"/>
              <a:t>, </a:t>
            </a:r>
            <a:r>
              <a:rPr lang="fr-FR" altLang="fr-FR" dirty="0" err="1"/>
              <a:t>spacers</a:t>
            </a:r>
            <a:r>
              <a:rPr lang="fr-FR" altLang="fr-FR" dirty="0"/>
              <a:t> and the </a:t>
            </a:r>
            <a:r>
              <a:rPr lang="fr-FR" altLang="fr-FR" dirty="0" err="1"/>
              <a:t>mesh</a:t>
            </a:r>
            <a:r>
              <a:rPr lang="fr-FR" altLang="fr-FR" dirty="0"/>
              <a:t> </a:t>
            </a:r>
            <a:r>
              <a:rPr lang="fr-FR" altLang="fr-FR" dirty="0" smtClean="0"/>
              <a:t>are </a:t>
            </a:r>
            <a:r>
              <a:rPr lang="fr-FR" altLang="fr-FR" dirty="0" err="1" smtClean="0"/>
              <a:t>sticked</a:t>
            </a:r>
            <a:r>
              <a:rPr lang="fr-FR" altLang="fr-FR" dirty="0" smtClean="0"/>
              <a:t> </a:t>
            </a:r>
            <a:endParaRPr lang="fr-FR" altLang="fr-FR" dirty="0"/>
          </a:p>
          <a:p>
            <a:pPr algn="ctr"/>
            <a:r>
              <a:rPr lang="fr-FR" altLang="fr-FR" dirty="0"/>
              <a:t>on the PCB by a single </a:t>
            </a:r>
            <a:r>
              <a:rPr lang="fr-FR" altLang="fr-FR" dirty="0" err="1"/>
              <a:t>process</a:t>
            </a:r>
            <a:r>
              <a:rPr lang="fr-FR" altLang="fr-FR" dirty="0"/>
              <a:t>.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4928731" y="1897556"/>
            <a:ext cx="161925" cy="1243013"/>
            <a:chOff x="3606" y="2205"/>
            <a:chExt cx="136" cy="1044"/>
          </a:xfrm>
        </p:grpSpPr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606" y="2205"/>
              <a:ext cx="90" cy="10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696" y="2205"/>
              <a:ext cx="46" cy="10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400"/>
            </a:p>
          </p:txBody>
        </p:sp>
      </p:grpSp>
      <p:sp>
        <p:nvSpPr>
          <p:cNvPr id="18" name="Line 24"/>
          <p:cNvSpPr>
            <a:spLocks noChangeShapeType="1"/>
          </p:cNvSpPr>
          <p:nvPr/>
        </p:nvSpPr>
        <p:spPr bwMode="auto">
          <a:xfrm flipV="1">
            <a:off x="5037078" y="2923874"/>
            <a:ext cx="917972" cy="27027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7034948" y="2438101"/>
            <a:ext cx="216694" cy="378619"/>
          </a:xfrm>
          <a:prstGeom prst="curvedDownArrow">
            <a:avLst>
              <a:gd name="adj1" fmla="val 20000"/>
              <a:gd name="adj2" fmla="val 40000"/>
              <a:gd name="adj3" fmla="val 58242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00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flipV="1">
            <a:off x="7250450" y="2600026"/>
            <a:ext cx="540544" cy="21550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5955051" y="2923875"/>
            <a:ext cx="1079897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600618" y="4814588"/>
            <a:ext cx="34075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dirty="0" err="1" smtClean="0"/>
              <a:t>Cables</a:t>
            </a:r>
            <a:r>
              <a:rPr lang="fr-FR" altLang="fr-FR" dirty="0" smtClean="0"/>
              <a:t> for :</a:t>
            </a:r>
          </a:p>
          <a:p>
            <a:r>
              <a:rPr lang="fr-FR" altLang="fr-FR" dirty="0">
                <a:sym typeface="Wingdings" panose="05000000000000000000" pitchFamily="2" charset="2"/>
              </a:rPr>
              <a:t>	</a:t>
            </a:r>
            <a:r>
              <a:rPr lang="fr-FR" altLang="fr-FR" dirty="0" smtClean="0">
                <a:sym typeface="Wingdings" panose="05000000000000000000" pitchFamily="2" charset="2"/>
              </a:rPr>
              <a:t> </a:t>
            </a:r>
            <a:r>
              <a:rPr lang="fr-FR" altLang="fr-FR" dirty="0" err="1" smtClean="0">
                <a:sym typeface="Wingdings" panose="05000000000000000000" pitchFamily="2" charset="2"/>
              </a:rPr>
              <a:t>Signals</a:t>
            </a:r>
            <a:endParaRPr lang="fr-FR" altLang="fr-FR" dirty="0" smtClean="0">
              <a:sym typeface="Wingdings" panose="05000000000000000000" pitchFamily="2" charset="2"/>
            </a:endParaRPr>
          </a:p>
          <a:p>
            <a:r>
              <a:rPr lang="fr-FR" altLang="fr-FR" dirty="0">
                <a:sym typeface="Wingdings" panose="05000000000000000000" pitchFamily="2" charset="2"/>
              </a:rPr>
              <a:t>	</a:t>
            </a:r>
            <a:r>
              <a:rPr lang="fr-FR" altLang="fr-FR" dirty="0" smtClean="0">
                <a:sym typeface="Wingdings" panose="05000000000000000000" pitchFamily="2" charset="2"/>
              </a:rPr>
              <a:t> </a:t>
            </a:r>
            <a:r>
              <a:rPr lang="fr-FR" altLang="fr-FR" dirty="0" err="1" smtClean="0">
                <a:sym typeface="Wingdings" panose="05000000000000000000" pitchFamily="2" charset="2"/>
              </a:rPr>
              <a:t>Low</a:t>
            </a:r>
            <a:r>
              <a:rPr lang="fr-FR" altLang="fr-FR" dirty="0" smtClean="0">
                <a:sym typeface="Wingdings" panose="05000000000000000000" pitchFamily="2" charset="2"/>
              </a:rPr>
              <a:t> voltage / High Voltage</a:t>
            </a:r>
          </a:p>
          <a:p>
            <a:r>
              <a:rPr lang="fr-FR" altLang="fr-FR" dirty="0">
                <a:sym typeface="Wingdings" panose="05000000000000000000" pitchFamily="2" charset="2"/>
              </a:rPr>
              <a:t>	</a:t>
            </a:r>
            <a:r>
              <a:rPr lang="fr-FR" altLang="fr-FR" dirty="0" smtClean="0">
                <a:sym typeface="Wingdings" panose="05000000000000000000" pitchFamily="2" charset="2"/>
              </a:rPr>
              <a:t> </a:t>
            </a:r>
            <a:r>
              <a:rPr lang="fr-FR" altLang="fr-FR" dirty="0" err="1" smtClean="0">
                <a:sym typeface="Wingdings" panose="05000000000000000000" pitchFamily="2" charset="2"/>
              </a:rPr>
              <a:t>Temperature</a:t>
            </a:r>
            <a:r>
              <a:rPr lang="fr-FR" altLang="fr-FR" dirty="0" smtClean="0">
                <a:sym typeface="Wingdings" panose="05000000000000000000" pitchFamily="2" charset="2"/>
              </a:rPr>
              <a:t> </a:t>
            </a:r>
            <a:r>
              <a:rPr lang="fr-FR" altLang="fr-FR" dirty="0" err="1" smtClean="0">
                <a:sym typeface="Wingdings" panose="05000000000000000000" pitchFamily="2" charset="2"/>
              </a:rPr>
              <a:t>sensor</a:t>
            </a:r>
            <a:endParaRPr lang="fr-FR" altLang="fr-FR" dirty="0" smtClean="0">
              <a:sym typeface="Wingdings" panose="05000000000000000000" pitchFamily="2" charset="2"/>
            </a:endParaRPr>
          </a:p>
        </p:txBody>
      </p:sp>
      <p:pic>
        <p:nvPicPr>
          <p:cNvPr id="27" name="Picture 26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b="17638"/>
          <a:stretch>
            <a:fillRect/>
          </a:stretch>
        </p:blipFill>
        <p:spPr bwMode="auto">
          <a:xfrm>
            <a:off x="661532" y="3422969"/>
            <a:ext cx="2160984" cy="135850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3" y="4868166"/>
            <a:ext cx="1394447" cy="116289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643177" y="80357"/>
            <a:ext cx="9807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Strips</a:t>
            </a:r>
            <a:r>
              <a:rPr lang="fr-FR" sz="3200" dirty="0" smtClean="0">
                <a:solidFill>
                  <a:srgbClr val="0070C0"/>
                </a:solidFill>
              </a:rPr>
              <a:t>, </a:t>
            </a:r>
            <a:r>
              <a:rPr lang="fr-FR" sz="3200" dirty="0" err="1" smtClean="0">
                <a:solidFill>
                  <a:srgbClr val="0070C0"/>
                </a:solidFill>
              </a:rPr>
              <a:t>preamplifiers</a:t>
            </a:r>
            <a:r>
              <a:rPr lang="fr-FR" sz="3200" dirty="0" smtClean="0">
                <a:solidFill>
                  <a:srgbClr val="0070C0"/>
                </a:solidFill>
              </a:rPr>
              <a:t> and </a:t>
            </a:r>
            <a:r>
              <a:rPr lang="fr-FR" sz="3200" dirty="0" err="1" smtClean="0">
                <a:solidFill>
                  <a:srgbClr val="0070C0"/>
                </a:solidFill>
              </a:rPr>
              <a:t>conectors</a:t>
            </a:r>
            <a:r>
              <a:rPr lang="fr-FR" sz="3200" dirty="0" smtClean="0">
                <a:solidFill>
                  <a:srgbClr val="0070C0"/>
                </a:solidFill>
              </a:rPr>
              <a:t> : good </a:t>
            </a:r>
            <a:r>
              <a:rPr lang="fr-FR" sz="3200" dirty="0" err="1" smtClean="0">
                <a:solidFill>
                  <a:srgbClr val="0070C0"/>
                </a:solidFill>
              </a:rPr>
              <a:t>signals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integrity</a:t>
            </a:r>
            <a:endParaRPr lang="fr-FR" sz="3200" dirty="0">
              <a:solidFill>
                <a:srgbClr val="0070C0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9" y="1220622"/>
            <a:ext cx="2855206" cy="21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41300" y="2290711"/>
            <a:ext cx="68580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fr-FR" altLang="fr-FR" sz="825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75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fr-FR" altLang="fr-FR" sz="825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75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hangingPunct="0"/>
            <a:endParaRPr lang="fr-FR" altLang="fr-FR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12888" y="2588367"/>
            <a:ext cx="6858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135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97646" y="5560541"/>
            <a:ext cx="23290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latin typeface="Calibri" panose="020F0502020204030204" pitchFamily="34" charset="0"/>
              </a:rPr>
              <a:t>Size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:  22 x 20 x 5 mm</a:t>
            </a:r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443798" y="5083917"/>
            <a:ext cx="1341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 err="1">
                <a:latin typeface="Calibri" panose="020F0502020204030204" pitchFamily="34" charset="0"/>
              </a:rPr>
              <a:t>weight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 : 4g</a:t>
            </a:r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94588" y="2602261"/>
            <a:ext cx="2677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latin typeface="Calibri" panose="020F0502020204030204" pitchFamily="34" charset="0"/>
              </a:rPr>
              <a:t>Power </a:t>
            </a:r>
            <a:r>
              <a:rPr lang="fr-FR" altLang="fr-FR" sz="2000" i="1" dirty="0" err="1">
                <a:latin typeface="Calibri" panose="020F0502020204030204" pitchFamily="34" charset="0"/>
              </a:rPr>
              <a:t>supply</a:t>
            </a:r>
            <a:r>
              <a:rPr lang="fr-FR" altLang="fr-FR" sz="2000" i="1" dirty="0">
                <a:latin typeface="Calibri" panose="020F0502020204030204" pitchFamily="34" charset="0"/>
              </a:rPr>
              <a:t> 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: + 5V  -5V</a:t>
            </a:r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464697" y="3112274"/>
            <a:ext cx="25607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 err="1">
                <a:latin typeface="Calibri" panose="020F0502020204030204" pitchFamily="34" charset="0"/>
              </a:rPr>
              <a:t>Consumption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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 50 mW</a:t>
            </a:r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443798" y="4216185"/>
            <a:ext cx="21435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latin typeface="Calibri" panose="020F0502020204030204" pitchFamily="34" charset="0"/>
              </a:rPr>
              <a:t>Noise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fr-FR" altLang="fr-FR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600 µV </a:t>
            </a:r>
            <a:r>
              <a:rPr lang="fr-FR" altLang="fr-FR" sz="2000" b="1" i="1" dirty="0" err="1">
                <a:solidFill>
                  <a:srgbClr val="0070C0"/>
                </a:solidFill>
                <a:latin typeface="Calibri" panose="020F0502020204030204" pitchFamily="34" charset="0"/>
              </a:rPr>
              <a:t>rms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eaLnBrk="0" hangingPunct="0"/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927114" y="1993312"/>
            <a:ext cx="18174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In few figures …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494588" y="3644602"/>
            <a:ext cx="2949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latin typeface="Calibri" panose="020F0502020204030204" pitchFamily="34" charset="0"/>
              </a:rPr>
              <a:t>Input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:  positive or </a:t>
            </a:r>
            <a:r>
              <a:rPr lang="fr-FR" altLang="fr-FR" sz="20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negative</a:t>
            </a:r>
            <a:endParaRPr lang="en-GB" altLang="fr-FR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 descr="DSCF05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23" y="1795928"/>
            <a:ext cx="2368228" cy="177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2009678" y="3769425"/>
            <a:ext cx="4294105" cy="2746978"/>
            <a:chOff x="158" y="2115"/>
            <a:chExt cx="2359" cy="1769"/>
          </a:xfrm>
        </p:grpSpPr>
        <p:pic>
          <p:nvPicPr>
            <p:cNvPr id="16" name="Picture 14" descr="TEK00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15"/>
              <a:ext cx="2359" cy="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109" y="3612"/>
              <a:ext cx="363" cy="226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>
                <a:solidFill>
                  <a:srgbClr val="0070C0"/>
                </a:solidFill>
              </a:endParaRPr>
            </a:p>
          </p:txBody>
        </p:sp>
      </p:grp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443798" y="4657638"/>
            <a:ext cx="18694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 dirty="0">
                <a:latin typeface="Calibri" panose="020F0502020204030204" pitchFamily="34" charset="0"/>
              </a:rPr>
              <a:t>Rise time </a:t>
            </a:r>
            <a:r>
              <a:rPr lang="fr-FR" altLang="fr-FR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fr-FR" altLang="fr-FR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&lt; 1ns</a:t>
            </a:r>
            <a:endParaRPr lang="en-GB" altLang="fr-FR" sz="2000" b="1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183530" y="776990"/>
            <a:ext cx="5277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dirty="0">
                <a:latin typeface="Calibri" panose="020F0502020204030204" pitchFamily="34" charset="0"/>
              </a:rPr>
              <a:t>The new </a:t>
            </a:r>
            <a:r>
              <a:rPr lang="fr-FR" altLang="fr-FR" sz="2000" dirty="0">
                <a:latin typeface="Calibri" panose="020F0502020204030204" pitchFamily="34" charset="0"/>
              </a:rPr>
              <a:t>front-end</a:t>
            </a:r>
            <a:r>
              <a:rPr lang="fr-FR" altLang="fr-FR" dirty="0">
                <a:latin typeface="Calibri" panose="020F0502020204030204" pitchFamily="34" charset="0"/>
              </a:rPr>
              <a:t>  :  FAMMAS</a:t>
            </a:r>
          </a:p>
          <a:p>
            <a:pPr algn="ctr"/>
            <a:r>
              <a:rPr lang="fr-FR" altLang="fr-FR" dirty="0">
                <a:latin typeface="Calibri" panose="020F0502020204030204" pitchFamily="34" charset="0"/>
              </a:rPr>
              <a:t>( </a:t>
            </a:r>
            <a:r>
              <a:rPr lang="fr-FR" altLang="fr-FR" dirty="0" err="1">
                <a:latin typeface="Calibri" panose="020F0502020204030204" pitchFamily="34" charset="0"/>
              </a:rPr>
              <a:t>Fast</a:t>
            </a:r>
            <a:r>
              <a:rPr lang="fr-FR" altLang="fr-FR" dirty="0">
                <a:latin typeface="Calibri" panose="020F0502020204030204" pitchFamily="34" charset="0"/>
              </a:rPr>
              <a:t> Amplifier </a:t>
            </a:r>
            <a:r>
              <a:rPr lang="fr-FR" altLang="fr-FR" sz="2000" dirty="0">
                <a:latin typeface="Calibri" panose="020F0502020204030204" pitchFamily="34" charset="0"/>
              </a:rPr>
              <a:t>Module</a:t>
            </a:r>
            <a:r>
              <a:rPr lang="fr-FR" altLang="fr-FR" dirty="0">
                <a:latin typeface="Calibri" panose="020F0502020204030204" pitchFamily="34" charset="0"/>
              </a:rPr>
              <a:t> for </a:t>
            </a:r>
            <a:r>
              <a:rPr lang="fr-FR" altLang="fr-FR" dirty="0" err="1">
                <a:latin typeface="Calibri" panose="020F0502020204030204" pitchFamily="34" charset="0"/>
              </a:rPr>
              <a:t>Micromegas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ApplicationS</a:t>
            </a:r>
            <a:r>
              <a:rPr lang="fr-FR" altLang="fr-FR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403648" y="95330"/>
            <a:ext cx="1029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Example</a:t>
            </a:r>
            <a:r>
              <a:rPr lang="fr-FR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Front end </a:t>
            </a:r>
            <a:r>
              <a:rPr lang="fr-FR" sz="32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electronics</a:t>
            </a:r>
            <a:r>
              <a:rPr lang="fr-FR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used</a:t>
            </a:r>
            <a:r>
              <a:rPr lang="fr-FR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in neutron </a:t>
            </a:r>
            <a:r>
              <a:rPr lang="fr-FR" sz="32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detection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Espace réservé du numéro de diapositive 3"/>
          <p:cNvSpPr txBox="1">
            <a:spLocks/>
          </p:cNvSpPr>
          <p:nvPr/>
        </p:nvSpPr>
        <p:spPr>
          <a:xfrm>
            <a:off x="8964488" y="6303598"/>
            <a:ext cx="1118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6B1CA-1F13-4541-9969-30C3C5FE46D4}" type="slidenum">
              <a:rPr lang="fr-FR" smtClean="0">
                <a:solidFill>
                  <a:srgbClr val="0070C0"/>
                </a:solidFill>
              </a:rPr>
              <a:pPr/>
              <a:t>16</a:t>
            </a:fld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3"/>
          <a:stretch/>
        </p:blipFill>
        <p:spPr>
          <a:xfrm>
            <a:off x="3871774" y="1864793"/>
            <a:ext cx="2432009" cy="1575164"/>
          </a:xfrm>
          <a:prstGeom prst="rect">
            <a:avLst/>
          </a:prstGeom>
        </p:spPr>
      </p:pic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2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/>
      <p:bldP spid="13" grpId="0" autoUpdateAnimBg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8" descr="TEK0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93" y="2799018"/>
            <a:ext cx="42672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1591925" y="6463444"/>
            <a:ext cx="2844800" cy="365125"/>
          </a:xfrm>
        </p:spPr>
        <p:txBody>
          <a:bodyPr/>
          <a:lstStyle/>
          <a:p>
            <a:fld id="{D7DDD8B2-D37B-48E4-8B90-80B1FFBEA69A}" type="slidenum">
              <a:rPr lang="fr-FR" altLang="fr-FR"/>
              <a:pPr/>
              <a:t>17</a:t>
            </a:fld>
            <a:endParaRPr lang="fr-FR" altLang="fr-FR" dirty="0"/>
          </a:p>
        </p:txBody>
      </p:sp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3208338" y="25479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870325" y="2347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8425" name="Rectangle 9"/>
          <p:cNvSpPr>
            <a:spLocks noChangeArrowheads="1"/>
          </p:cNvSpPr>
          <p:nvPr/>
        </p:nvSpPr>
        <p:spPr bwMode="auto">
          <a:xfrm>
            <a:off x="3632200" y="22669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4708525" y="29718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8428" name="Rectangle 12"/>
          <p:cNvSpPr>
            <a:spLocks noChangeArrowheads="1"/>
          </p:cNvSpPr>
          <p:nvPr/>
        </p:nvSpPr>
        <p:spPr bwMode="auto">
          <a:xfrm>
            <a:off x="4684713" y="29527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188429" name="Picture 13" descr="TEK0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0" y="2788682"/>
            <a:ext cx="4264025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2135188" y="981076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alt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fr-FR" alt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fr-FR" alt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	</a:t>
            </a:r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</a:t>
            </a:r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visualisation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at about 30 </a:t>
            </a:r>
            <a:r>
              <a:rPr lang="fr-FR" altLang="fr-FR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meters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coaxial </a:t>
            </a:r>
            <a:r>
              <a:rPr lang="fr-FR" altLang="fr-FR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cable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fr-FR" altLang="fr-FR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0" hangingPunct="0"/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fr-FR" alt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</a:t>
            </a:r>
            <a:r>
              <a:rPr lang="fr-FR" alt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Gaz : COMPASS.</a:t>
            </a:r>
            <a:endParaRPr lang="fr-FR" altLang="fr-FR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0" hangingPunct="0"/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fr-FR" alt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</a:t>
            </a:r>
            <a:r>
              <a:rPr lang="fr-FR" alt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fr-FR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8431" name="Rectangle 15"/>
          <p:cNvSpPr>
            <a:spLocks noChangeArrowheads="1"/>
          </p:cNvSpPr>
          <p:nvPr/>
        </p:nvSpPr>
        <p:spPr bwMode="auto">
          <a:xfrm>
            <a:off x="1146969" y="2224088"/>
            <a:ext cx="227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Mesh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Voltage : 350 V</a:t>
            </a:r>
            <a:endParaRPr lang="en-GB" alt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6739872" y="2260977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Mesh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Voltage : 370 V</a:t>
            </a:r>
            <a:endParaRPr lang="en-GB" alt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8433" name="Rectangle 17"/>
          <p:cNvSpPr>
            <a:spLocks noChangeArrowheads="1"/>
          </p:cNvSpPr>
          <p:nvPr/>
        </p:nvSpPr>
        <p:spPr bwMode="auto">
          <a:xfrm>
            <a:off x="5233988" y="5876926"/>
            <a:ext cx="647700" cy="36036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9769476" y="5876926"/>
            <a:ext cx="720725" cy="36036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043948" y="237569"/>
            <a:ext cx="1860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Beam</a:t>
            </a:r>
            <a:r>
              <a:rPr lang="fr-FR" sz="3200" dirty="0" smtClean="0">
                <a:solidFill>
                  <a:srgbClr val="0070C0"/>
                </a:solidFill>
              </a:rPr>
              <a:t> test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9580564" y="5688744"/>
            <a:ext cx="647700" cy="36036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255793" y="1641010"/>
            <a:ext cx="429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No </a:t>
            </a:r>
            <a:r>
              <a:rPr lang="fr-FR" altLang="fr-FR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crosstalk</a:t>
            </a:r>
            <a:r>
              <a:rPr lang="fr-FR" altLang="fr-FR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between</a:t>
            </a:r>
            <a:r>
              <a:rPr lang="fr-FR" altLang="fr-FR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neighbour</a:t>
            </a:r>
            <a:r>
              <a:rPr lang="fr-FR" altLang="fr-FR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channels</a:t>
            </a:r>
            <a:endParaRPr lang="fr-FR" altLang="fr-FR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9060373" y="2127250"/>
            <a:ext cx="695993" cy="228743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8796782" y="2127250"/>
            <a:ext cx="1012735" cy="239609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9274238" y="2126512"/>
            <a:ext cx="497082" cy="298335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3991768" y="5627383"/>
            <a:ext cx="647700" cy="36036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863570" y="1608237"/>
            <a:ext cx="27013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Good signal / noise ratio</a:t>
            </a:r>
            <a:endParaRPr lang="fr-FR" altLang="fr-FR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18</a:t>
            </a:fld>
            <a:endParaRPr lang="fr-FR"/>
          </a:p>
        </p:txBody>
      </p:sp>
      <p:sp>
        <p:nvSpPr>
          <p:cNvPr id="5" name="Espace réservé du numéro de diapositive 1"/>
          <p:cNvSpPr txBox="1">
            <a:spLocks/>
          </p:cNvSpPr>
          <p:nvPr/>
        </p:nvSpPr>
        <p:spPr>
          <a:xfrm>
            <a:off x="8248650" y="6255570"/>
            <a:ext cx="2133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D43FE8-C540-4C72-9D32-1B829E5F724C}" type="slidenum">
              <a:rPr lang="fr-FR" altLang="fr-FR" smtClean="0"/>
              <a:pPr/>
              <a:t>18</a:t>
            </a:fld>
            <a:endParaRPr lang="fr-FR" altLang="fr-FR"/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4819650" y="625557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mtClean="0"/>
              <a:t>plegou@cea.fr</a:t>
            </a:r>
            <a:endParaRPr lang="fr-FR" altLang="fr-FR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95450" y="1586732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fr-FR" altLang="fr-FR" sz="11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fr-FR" altLang="fr-FR" sz="11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fr-FR" altLang="fr-FR" sz="2400">
              <a:latin typeface="Times New Roman" panose="02020603050405020304" pitchFamily="18" charset="0"/>
            </a:endParaRPr>
          </a:p>
        </p:txBody>
      </p:sp>
      <p:graphicFrame>
        <p:nvGraphicFramePr>
          <p:cNvPr id="9" name="AutoShap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48098"/>
              </p:ext>
            </p:extLst>
          </p:nvPr>
        </p:nvGraphicFramePr>
        <p:xfrm>
          <a:off x="3219450" y="1408932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" name="Dessin Designer" r:id="rId3" imgW="0" imgH="0" progId="Designer.Drawing.7">
                  <p:embed/>
                </p:oleObj>
              </mc:Choice>
              <mc:Fallback>
                <p:oleObj name="Dessin Designer" r:id="rId3" imgW="0" imgH="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1408932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976572"/>
              </p:ext>
            </p:extLst>
          </p:nvPr>
        </p:nvGraphicFramePr>
        <p:xfrm>
          <a:off x="1946275" y="919982"/>
          <a:ext cx="5229225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" name="Dessin Designer" r:id="rId4" imgW="7169400" imgH="3173400" progId="Designer.Drawing.7">
                  <p:embed/>
                </p:oleObj>
              </mc:Choice>
              <mc:Fallback>
                <p:oleObj name="Dessin Designer" r:id="rId4" imgW="7169400" imgH="317340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275" y="919982"/>
                        <a:ext cx="5229225" cy="231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390900" y="19836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346950" y="3585395"/>
            <a:ext cx="234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Size:  60 x 22 x 5 mm</a:t>
            </a:r>
            <a:endParaRPr lang="en-GB" altLang="fr-FR" sz="2000" i="1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46950" y="4088632"/>
            <a:ext cx="1341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weight : 8g</a:t>
            </a:r>
            <a:endParaRPr lang="en-GB" altLang="fr-FR" sz="2000" i="1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258050" y="1612132"/>
            <a:ext cx="28712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Power supply : + 5V  -5.2V</a:t>
            </a:r>
            <a:endParaRPr lang="en-GB" altLang="fr-FR" sz="2000" i="1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275513" y="2001070"/>
            <a:ext cx="20088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Noise: </a:t>
            </a:r>
            <a:r>
              <a:rPr lang="fr-FR" altLang="fr-FR" i="1"/>
              <a:t>700 µV rms</a:t>
            </a:r>
            <a:r>
              <a:rPr lang="fr-FR" altLang="fr-FR" sz="2000" i="1"/>
              <a:t> </a:t>
            </a:r>
          </a:p>
          <a:p>
            <a:pPr eaLnBrk="0" hangingPunct="0"/>
            <a:endParaRPr lang="en-GB" altLang="fr-FR" sz="1600" i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334250" y="1078732"/>
            <a:ext cx="220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400" i="1" dirty="0"/>
              <a:t>In few figures …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275513" y="2504307"/>
            <a:ext cx="2928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Input:  positive or negative</a:t>
            </a:r>
            <a:endParaRPr lang="en-GB" altLang="fr-FR" sz="2000" i="1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275513" y="3080570"/>
            <a:ext cx="2817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i="1"/>
              <a:t>Output :  ECL differential</a:t>
            </a:r>
            <a:endParaRPr lang="en-GB" altLang="fr-FR" sz="2000" i="1"/>
          </a:p>
        </p:txBody>
      </p:sp>
      <p:graphicFrame>
        <p:nvGraphicFramePr>
          <p:cNvPr id="1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208701"/>
              </p:ext>
            </p:extLst>
          </p:nvPr>
        </p:nvGraphicFramePr>
        <p:xfrm>
          <a:off x="2019300" y="3296470"/>
          <a:ext cx="3059113" cy="196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r:id="rId6" imgW="4580952" imgH="2933333" progId="MSPhotoEd.3">
                  <p:embed/>
                </p:oleObj>
              </mc:Choice>
              <mc:Fallback>
                <p:oleObj r:id="rId6" imgW="4580952" imgH="29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300" y="3296470"/>
                        <a:ext cx="3059113" cy="196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7" descr="PL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4520432"/>
            <a:ext cx="2376487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6196013" y="5025257"/>
            <a:ext cx="3402012" cy="1014413"/>
            <a:chOff x="2835" y="3158"/>
            <a:chExt cx="2143" cy="639"/>
          </a:xfrm>
        </p:grpSpPr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835" y="3158"/>
              <a:ext cx="408" cy="40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 flipV="1">
              <a:off x="3198" y="3430"/>
              <a:ext cx="907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4150" y="3566"/>
              <a:ext cx="8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Buffer area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895649" y="86763"/>
            <a:ext cx="719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Front-end module </a:t>
            </a:r>
            <a:r>
              <a:rPr lang="fr-FR" sz="3200" dirty="0" err="1" smtClean="0">
                <a:solidFill>
                  <a:srgbClr val="0070C0"/>
                </a:solidFill>
              </a:rPr>
              <a:t>with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differential</a:t>
            </a:r>
            <a:r>
              <a:rPr lang="fr-FR" sz="3200" dirty="0" smtClean="0">
                <a:solidFill>
                  <a:srgbClr val="0070C0"/>
                </a:solidFill>
              </a:rPr>
              <a:t> output</a:t>
            </a:r>
            <a:endParaRPr lang="fr-F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16" grpId="0"/>
      <p:bldP spid="17" grpId="0" autoUpdateAnimBg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01131" y="6463444"/>
            <a:ext cx="2844800" cy="365125"/>
          </a:xfrm>
        </p:spPr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19</a:t>
            </a:fld>
            <a:endParaRPr lang="fr-FR"/>
          </a:p>
        </p:txBody>
      </p:sp>
      <p:pic>
        <p:nvPicPr>
          <p:cNvPr id="7" name="Picture 4" descr="DSC_28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8" y="1224088"/>
            <a:ext cx="3127453" cy="20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24075" y="333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1108037" y="1097424"/>
            <a:ext cx="7127875" cy="647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CC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fr-FR" altLang="fr-FR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KABES on the SPS at CERN</a:t>
            </a: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977945"/>
              </p:ext>
            </p:extLst>
          </p:nvPr>
        </p:nvGraphicFramePr>
        <p:xfrm>
          <a:off x="2782241" y="2498573"/>
          <a:ext cx="1338344" cy="206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Photo Editor Photo" r:id="rId4" imgW="17142857" imgH="22857143" progId="MSPhotoEd.3">
                  <p:embed/>
                </p:oleObj>
              </mc:Choice>
              <mc:Fallback>
                <p:oleObj name="Photo Editor Photo" r:id="rId4" imgW="17142857" imgH="228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241" y="2498573"/>
                        <a:ext cx="1338344" cy="2062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809587" y="4652391"/>
            <a:ext cx="4604146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sz="1600" dirty="0" smtClean="0"/>
              <a:t>NA 48 experiment </a:t>
            </a:r>
            <a:r>
              <a:rPr lang="en-US" altLang="fr-FR" sz="1600" dirty="0"/>
              <a:t>in </a:t>
            </a:r>
            <a:r>
              <a:rPr lang="en-US" altLang="fr-FR" sz="1400" dirty="0"/>
              <a:t>operation</a:t>
            </a:r>
            <a:r>
              <a:rPr lang="en-US" altLang="fr-FR" sz="1600" dirty="0"/>
              <a:t> </a:t>
            </a:r>
            <a:r>
              <a:rPr lang="en-US" altLang="fr-FR" sz="1600" dirty="0" smtClean="0"/>
              <a:t>at CERN</a:t>
            </a:r>
          </a:p>
          <a:p>
            <a:r>
              <a:rPr lang="en-US" altLang="fr-FR" sz="1600" dirty="0" smtClean="0"/>
              <a:t> </a:t>
            </a:r>
            <a:r>
              <a:rPr lang="en-US" altLang="fr-FR" sz="1600" dirty="0"/>
              <a:t>from summer 2003 to end of 2005. </a:t>
            </a:r>
            <a:endParaRPr lang="en-US" altLang="fr-FR" sz="1600" dirty="0" smtClean="0"/>
          </a:p>
          <a:p>
            <a:r>
              <a:rPr lang="en-US" altLang="fr-FR" sz="1600" dirty="0" smtClean="0"/>
              <a:t>Flux 3x10</a:t>
            </a:r>
            <a:r>
              <a:rPr lang="en-US" altLang="fr-FR" sz="1600" baseline="30000" dirty="0" smtClean="0"/>
              <a:t>6</a:t>
            </a:r>
            <a:r>
              <a:rPr lang="en-US" altLang="fr-FR" sz="1600" dirty="0" smtClean="0"/>
              <a:t>/cm</a:t>
            </a:r>
            <a:r>
              <a:rPr lang="en-US" altLang="fr-FR" sz="1600" baseline="30000" dirty="0" smtClean="0"/>
              <a:t>2</a:t>
            </a:r>
            <a:r>
              <a:rPr lang="en-US" altLang="fr-FR" sz="1600" dirty="0" smtClean="0"/>
              <a:t>/s – </a:t>
            </a:r>
          </a:p>
          <a:p>
            <a:r>
              <a:rPr lang="en-US" altLang="fr-FR" sz="1600" dirty="0" smtClean="0"/>
              <a:t>Principle TPC + </a:t>
            </a:r>
            <a:r>
              <a:rPr lang="en-US" altLang="fr-FR" sz="1600" dirty="0" err="1" smtClean="0"/>
              <a:t>Micromegas</a:t>
            </a:r>
            <a:endParaRPr lang="en-US" altLang="fr-FR" sz="1600" dirty="0"/>
          </a:p>
          <a:p>
            <a:r>
              <a:rPr lang="fr-FR" sz="1100" b="1" dirty="0" smtClean="0"/>
              <a:t> </a:t>
            </a:r>
            <a:r>
              <a:rPr lang="en-US" sz="1100" b="1" dirty="0">
                <a:solidFill>
                  <a:srgbClr val="990099"/>
                </a:solidFill>
              </a:rPr>
              <a:t>KABES &amp; SEXTANT</a:t>
            </a:r>
            <a:endParaRPr lang="fr-FR" sz="1100" dirty="0">
              <a:solidFill>
                <a:srgbClr val="990099"/>
              </a:solidFill>
            </a:endParaRPr>
          </a:p>
          <a:p>
            <a:r>
              <a:rPr lang="en-US" sz="1100" b="1" dirty="0">
                <a:solidFill>
                  <a:srgbClr val="990099"/>
                </a:solidFill>
              </a:rPr>
              <a:t>Beam Spectrometers using </a:t>
            </a:r>
            <a:r>
              <a:rPr lang="en-US" sz="1100" b="1" dirty="0" err="1">
                <a:solidFill>
                  <a:srgbClr val="990099"/>
                </a:solidFill>
              </a:rPr>
              <a:t>Micromegas</a:t>
            </a:r>
            <a:r>
              <a:rPr lang="en-US" sz="1100" b="1" dirty="0">
                <a:solidFill>
                  <a:srgbClr val="990099"/>
                </a:solidFill>
              </a:rPr>
              <a:t> in Time Projection Chamber </a:t>
            </a:r>
            <a:r>
              <a:rPr lang="en-US" sz="1100" b="1" dirty="0" smtClean="0">
                <a:solidFill>
                  <a:srgbClr val="990099"/>
                </a:solidFill>
              </a:rPr>
              <a:t>mode, </a:t>
            </a:r>
          </a:p>
          <a:p>
            <a:r>
              <a:rPr lang="en-US" sz="1100" b="1" dirty="0" err="1" smtClean="0">
                <a:solidFill>
                  <a:srgbClr val="990099"/>
                </a:solidFill>
              </a:rPr>
              <a:t>Ph.Legou</a:t>
            </a:r>
            <a:r>
              <a:rPr lang="en-US" sz="1100" b="1" dirty="0" smtClean="0">
                <a:solidFill>
                  <a:srgbClr val="990099"/>
                </a:solidFill>
              </a:rPr>
              <a:t> et al</a:t>
            </a:r>
            <a:r>
              <a:rPr lang="fr-FR" sz="1100" dirty="0">
                <a:solidFill>
                  <a:srgbClr val="990099"/>
                </a:solidFill>
              </a:rPr>
              <a:t> </a:t>
            </a:r>
            <a:r>
              <a:rPr lang="fr-FR" sz="1100" dirty="0" smtClean="0">
                <a:solidFill>
                  <a:srgbClr val="990099"/>
                </a:solidFill>
              </a:rPr>
              <a:t>, </a:t>
            </a:r>
            <a:r>
              <a:rPr lang="en-US" sz="1100" i="1" dirty="0" smtClean="0">
                <a:solidFill>
                  <a:srgbClr val="923294"/>
                </a:solidFill>
                <a:hlinkClick r:id="rId6"/>
              </a:rPr>
              <a:t>2007</a:t>
            </a:r>
            <a:r>
              <a:rPr lang="en-US" sz="1100" i="1" dirty="0">
                <a:solidFill>
                  <a:srgbClr val="923294"/>
                </a:solidFill>
                <a:hlinkClick r:id="rId6"/>
              </a:rPr>
              <a:t>. NSS '07. IEEE</a:t>
            </a:r>
            <a:r>
              <a:rPr lang="en-US" sz="1100" i="1" dirty="0">
                <a:solidFill>
                  <a:srgbClr val="990099"/>
                </a:solidFill>
                <a:hlinkClick r:id="rId6"/>
              </a:rPr>
              <a:t> </a:t>
            </a:r>
            <a:r>
              <a:rPr lang="en-US" sz="1100" i="1" dirty="0">
                <a:solidFill>
                  <a:srgbClr val="990099"/>
                </a:solidFill>
              </a:rPr>
              <a:t> (Volume:1 )</a:t>
            </a:r>
            <a:endParaRPr lang="fr-FR" sz="1100" dirty="0">
              <a:solidFill>
                <a:srgbClr val="990099"/>
              </a:solidFill>
            </a:endParaRPr>
          </a:p>
          <a:p>
            <a:endParaRPr lang="fr-FR" sz="1600" dirty="0">
              <a:solidFill>
                <a:srgbClr val="990099"/>
              </a:solidFill>
            </a:endParaRPr>
          </a:p>
        </p:txBody>
      </p:sp>
      <p:pic>
        <p:nvPicPr>
          <p:cNvPr id="15" name="Picture 5" descr="C:\projets\projets\AMT_ASACUSA\AMT\fait marquant\Captu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63" y="3540253"/>
            <a:ext cx="2664575" cy="176779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projets\projets\AMT_ASACUSA\montage Rma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4" b="17112"/>
          <a:stretch/>
        </p:blipFill>
        <p:spPr bwMode="auto">
          <a:xfrm>
            <a:off x="8205398" y="1114073"/>
            <a:ext cx="1747940" cy="20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asted-image.tif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2" b="97424" l="1503" r="99044">
                        <a14:foregroundMark x1="40847" y1="36534" x2="49317" y2="35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414" y="2401656"/>
            <a:ext cx="2208591" cy="1301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21" name="Connecteur droit 20"/>
          <p:cNvCxnSpPr/>
          <p:nvPr/>
        </p:nvCxnSpPr>
        <p:spPr>
          <a:xfrm>
            <a:off x="5555020" y="895575"/>
            <a:ext cx="0" cy="54227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444503" y="2347840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KABES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TPC – CERN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2003 / 2005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01535" y="1478326"/>
            <a:ext cx="155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ASACUSA</a:t>
            </a:r>
          </a:p>
          <a:p>
            <a:r>
              <a:rPr lang="fr-FR" dirty="0" err="1" smtClean="0"/>
              <a:t>Curved</a:t>
            </a:r>
            <a:r>
              <a:rPr lang="fr-FR" dirty="0" smtClean="0"/>
              <a:t> </a:t>
            </a:r>
            <a:r>
              <a:rPr lang="fr-FR" dirty="0" err="1" smtClean="0"/>
              <a:t>tracker</a:t>
            </a:r>
            <a:endParaRPr lang="fr-FR" dirty="0"/>
          </a:p>
          <a:p>
            <a:r>
              <a:rPr lang="fr-FR" dirty="0" smtClean="0"/>
              <a:t>2014 / </a:t>
            </a:r>
            <a:r>
              <a:rPr lang="fr-FR" dirty="0" err="1" smtClean="0"/>
              <a:t>today</a:t>
            </a:r>
            <a:endParaRPr lang="fr-FR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65" y="3265050"/>
            <a:ext cx="1536464" cy="140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37595" y="5579131"/>
            <a:ext cx="6096000" cy="6357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b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The ASACUSA </a:t>
            </a:r>
            <a:r>
              <a:rPr lang="en-US" sz="1100" b="1" dirty="0" err="1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Micromegas</a:t>
            </a:r>
            <a:r>
              <a:rPr lang="en-US" sz="1100" b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 Tracker: A cylindrical, bulk </a:t>
            </a:r>
            <a:r>
              <a:rPr lang="en-US" sz="1100" b="1" dirty="0" err="1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Micromegas</a:t>
            </a:r>
            <a:r>
              <a:rPr lang="en-US" sz="1100" b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 </a:t>
            </a:r>
            <a:endParaRPr lang="en-US" sz="1100" b="1" dirty="0" smtClean="0">
              <a:solidFill>
                <a:srgbClr val="923294"/>
              </a:solidFill>
              <a:latin typeface="Times New Roman" panose="02020603050405020304" pitchFamily="18" charset="0"/>
              <a:ea typeface="NimbusRomNo9L-Regu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b="1" dirty="0" smtClean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detector </a:t>
            </a:r>
            <a:r>
              <a:rPr lang="en-US" sz="1100" b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for antimatter research</a:t>
            </a:r>
            <a:endParaRPr lang="fr-FR" sz="1100" dirty="0">
              <a:solidFill>
                <a:srgbClr val="92329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100" i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REVIEW OF SCIENTIFIC INSTRUMENTS </a:t>
            </a:r>
            <a:r>
              <a:rPr lang="en-US" sz="1100" i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Medi"/>
                <a:cs typeface="Times New Roman" panose="02020603050405020304" pitchFamily="18" charset="0"/>
              </a:rPr>
              <a:t>86</a:t>
            </a:r>
            <a:r>
              <a:rPr lang="en-US" sz="1100" i="1" dirty="0">
                <a:solidFill>
                  <a:srgbClr val="923294"/>
                </a:solidFill>
                <a:latin typeface="Times New Roman" panose="02020603050405020304" pitchFamily="18" charset="0"/>
                <a:ea typeface="NimbusRomNo9L-Regu"/>
                <a:cs typeface="Times New Roman" panose="02020603050405020304" pitchFamily="18" charset="0"/>
              </a:rPr>
              <a:t>, 083304 (2015)</a:t>
            </a:r>
            <a:endParaRPr lang="fr-FR" sz="1100" dirty="0">
              <a:solidFill>
                <a:srgbClr val="92329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54026" y="84719"/>
            <a:ext cx="6431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Examples</a:t>
            </a:r>
            <a:r>
              <a:rPr lang="fr-FR" sz="3200" dirty="0" smtClean="0">
                <a:solidFill>
                  <a:srgbClr val="0070C0"/>
                </a:solidFill>
              </a:rPr>
              <a:t> of </a:t>
            </a:r>
            <a:r>
              <a:rPr lang="fr-FR" sz="3200" dirty="0" err="1" smtClean="0">
                <a:solidFill>
                  <a:srgbClr val="0070C0"/>
                </a:solidFill>
              </a:rPr>
              <a:t>Micromegas</a:t>
            </a:r>
            <a:r>
              <a:rPr lang="fr-FR" sz="3200" dirty="0" smtClean="0">
                <a:solidFill>
                  <a:srgbClr val="0070C0"/>
                </a:solidFill>
              </a:rPr>
              <a:t> applications</a:t>
            </a:r>
            <a:endParaRPr lang="fr-F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4873" y="1626936"/>
            <a:ext cx="8130415" cy="445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 </a:t>
            </a:r>
            <a:r>
              <a:rPr lang="en-US" dirty="0" smtClean="0"/>
              <a:t>Why </a:t>
            </a:r>
            <a:r>
              <a:rPr lang="en-US" dirty="0"/>
              <a:t>new BLM?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sym typeface="Wingdings" panose="05000000000000000000" pitchFamily="2" charset="2"/>
              </a:rPr>
              <a:t> </a:t>
            </a:r>
            <a:r>
              <a:rPr lang="en-US" dirty="0" err="1" smtClean="0">
                <a:sym typeface="Wingdings"/>
              </a:rPr>
              <a:t>Micromegas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in few words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 err="1" smtClean="0">
                <a:sym typeface="Wingdings"/>
              </a:rPr>
              <a:t>nBLM</a:t>
            </a:r>
            <a:r>
              <a:rPr lang="en-US" dirty="0" smtClean="0">
                <a:sym typeface="Wingdings"/>
              </a:rPr>
              <a:t> simulations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/>
              </a:rPr>
              <a:t>Examples of </a:t>
            </a:r>
            <a:r>
              <a:rPr lang="en-US" dirty="0" err="1" smtClean="0">
                <a:sym typeface="Wingdings"/>
              </a:rPr>
              <a:t>Micromegas</a:t>
            </a:r>
            <a:r>
              <a:rPr lang="en-US" dirty="0" smtClean="0">
                <a:sym typeface="Wingdings"/>
              </a:rPr>
              <a:t> detectors setup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sym typeface="Wingdings" panose="05000000000000000000" pitchFamily="2" charset="2"/>
              </a:rPr>
              <a:t>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643177" y="312401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Overview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BI ESS - Bilbao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7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20</a:t>
            </a:fld>
            <a:endParaRPr lang="fr-FR"/>
          </a:p>
        </p:txBody>
      </p:sp>
      <p:sp>
        <p:nvSpPr>
          <p:cNvPr id="5" name="Line 1"/>
          <p:cNvSpPr/>
          <p:nvPr/>
        </p:nvSpPr>
        <p:spPr>
          <a:xfrm>
            <a:off x="0" y="7344000"/>
            <a:ext cx="10080000" cy="0"/>
          </a:xfrm>
          <a:prstGeom prst="line">
            <a:avLst/>
          </a:prstGeom>
          <a:ln>
            <a:solidFill>
              <a:srgbClr val="006699"/>
            </a:solidFill>
          </a:ln>
        </p:spPr>
      </p:sp>
      <p:sp>
        <p:nvSpPr>
          <p:cNvPr id="6" name="TextShape 2"/>
          <p:cNvSpPr txBox="1"/>
          <p:nvPr/>
        </p:nvSpPr>
        <p:spPr>
          <a:xfrm>
            <a:off x="351001" y="1673930"/>
            <a:ext cx="4788000" cy="4500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</a:rPr>
              <a:t>Dec. 2016 : </a:t>
            </a:r>
            <a:r>
              <a:rPr lang="en-GB" sz="1600" dirty="0">
                <a:solidFill>
                  <a:srgbClr val="0070C0"/>
                </a:solidFill>
              </a:rPr>
              <a:t>PRD1, first design of the prototype</a:t>
            </a:r>
            <a:endParaRPr sz="1600" dirty="0">
              <a:solidFill>
                <a:srgbClr val="0070C0"/>
              </a:solidFill>
            </a:endParaRPr>
          </a:p>
          <a:p>
            <a:pPr lvl="1">
              <a:buSzPct val="65000"/>
            </a:pPr>
            <a:r>
              <a:rPr lang="en-GB" sz="1400" dirty="0">
                <a:latin typeface="Calibri"/>
              </a:rPr>
              <a:t>On going design and simulations to optimize:</a:t>
            </a:r>
            <a:endParaRPr dirty="0"/>
          </a:p>
          <a:p>
            <a:pPr lvl="1">
              <a:buSzPct val="65000"/>
            </a:pPr>
            <a:r>
              <a:rPr lang="en-GB" sz="1400" dirty="0" smtClean="0">
                <a:latin typeface="Calibri"/>
              </a:rPr>
              <a:t>Drift</a:t>
            </a:r>
            <a:r>
              <a:rPr lang="en-GB" sz="1400" dirty="0">
                <a:latin typeface="Calibri"/>
              </a:rPr>
              <a:t>, polyethylene thickness, convertor, </a:t>
            </a:r>
            <a:r>
              <a:rPr lang="en-GB" sz="1400" dirty="0" smtClean="0">
                <a:latin typeface="Calibri"/>
              </a:rPr>
              <a:t>…</a:t>
            </a:r>
          </a:p>
          <a:p>
            <a:pPr lvl="1">
              <a:buSzPct val="65000"/>
              <a:buFont typeface="StarSymbol"/>
              <a:buChar char=""/>
            </a:pPr>
            <a:endParaRPr sz="800" dirty="0"/>
          </a:p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</a:rPr>
              <a:t>June </a:t>
            </a:r>
            <a:r>
              <a:rPr lang="en-GB" sz="1600" dirty="0">
                <a:solidFill>
                  <a:srgbClr val="0070C0"/>
                </a:solidFill>
              </a:rPr>
              <a:t>2017: PDR2 and prototype</a:t>
            </a:r>
            <a:endParaRPr sz="1600" dirty="0">
              <a:solidFill>
                <a:srgbClr val="0070C0"/>
              </a:solidFill>
            </a:endParaRPr>
          </a:p>
          <a:p>
            <a:pPr>
              <a:buSzPct val="65000"/>
            </a:pPr>
            <a:r>
              <a:rPr lang="en-GB" sz="1400" dirty="0" smtClean="0">
                <a:latin typeface="Calibri"/>
              </a:rPr>
              <a:t>	Test </a:t>
            </a:r>
            <a:r>
              <a:rPr lang="en-GB" sz="1400" dirty="0">
                <a:latin typeface="Calibri"/>
              </a:rPr>
              <a:t>the detector at:</a:t>
            </a:r>
            <a:endParaRPr dirty="0"/>
          </a:p>
          <a:p>
            <a:pPr lvl="2">
              <a:buSzPct val="45000"/>
            </a:pPr>
            <a:r>
              <a:rPr lang="en-GB" sz="1400" dirty="0" smtClean="0">
                <a:latin typeface="Calibri"/>
                <a:sym typeface="Wingdings" panose="05000000000000000000" pitchFamily="2" charset="2"/>
              </a:rPr>
              <a:t> </a:t>
            </a:r>
            <a:r>
              <a:rPr lang="en-GB" sz="1400" dirty="0" smtClean="0">
                <a:latin typeface="Calibri"/>
              </a:rPr>
              <a:t>LICORNE </a:t>
            </a:r>
            <a:r>
              <a:rPr lang="en-GB" sz="1400" dirty="0">
                <a:latin typeface="Calibri"/>
              </a:rPr>
              <a:t>(fast neutrons)</a:t>
            </a:r>
            <a:endParaRPr dirty="0"/>
          </a:p>
          <a:p>
            <a:pPr lvl="2">
              <a:buSzPct val="45000"/>
            </a:pPr>
            <a:r>
              <a:rPr lang="en-GB" sz="1400" dirty="0" smtClean="0">
                <a:latin typeface="Calibri"/>
                <a:sym typeface="Wingdings" panose="05000000000000000000" pitchFamily="2" charset="2"/>
              </a:rPr>
              <a:t> </a:t>
            </a:r>
            <a:r>
              <a:rPr lang="en-GB" sz="1400" dirty="0" smtClean="0">
                <a:latin typeface="Calibri"/>
              </a:rPr>
              <a:t>COCASE </a:t>
            </a:r>
            <a:r>
              <a:rPr lang="en-GB" sz="1400" dirty="0">
                <a:latin typeface="Calibri"/>
              </a:rPr>
              <a:t>(high activity </a:t>
            </a:r>
            <a:r>
              <a:rPr lang="en-GB" sz="1400" baseline="33000" dirty="0">
                <a:latin typeface="Calibri"/>
              </a:rPr>
              <a:t>60</a:t>
            </a:r>
            <a:r>
              <a:rPr lang="en-GB" sz="1400" dirty="0">
                <a:latin typeface="Calibri"/>
              </a:rPr>
              <a:t>Co irradiator)</a:t>
            </a:r>
            <a:endParaRPr dirty="0"/>
          </a:p>
          <a:p>
            <a:pPr lvl="2">
              <a:buSzPct val="45000"/>
            </a:pPr>
            <a:r>
              <a:rPr lang="en-GB" sz="1400" dirty="0" smtClean="0">
                <a:latin typeface="Calibri"/>
                <a:sym typeface="Wingdings" panose="05000000000000000000" pitchFamily="2" charset="2"/>
              </a:rPr>
              <a:t> </a:t>
            </a:r>
            <a:r>
              <a:rPr lang="en-GB" sz="1400" dirty="0" smtClean="0">
                <a:latin typeface="Calibri"/>
              </a:rPr>
              <a:t>ORPHEE </a:t>
            </a:r>
            <a:r>
              <a:rPr lang="en-GB" sz="1400" dirty="0">
                <a:latin typeface="Calibri"/>
              </a:rPr>
              <a:t>(high thermal neutron flux / aging)</a:t>
            </a:r>
            <a:endParaRPr dirty="0"/>
          </a:p>
          <a:p>
            <a:pPr lvl="2">
              <a:buSzPct val="45000"/>
            </a:pPr>
            <a:r>
              <a:rPr lang="en-GB" sz="1400" dirty="0" smtClean="0">
                <a:latin typeface="Calibri"/>
                <a:sym typeface="Wingdings" panose="05000000000000000000" pitchFamily="2" charset="2"/>
              </a:rPr>
              <a:t> </a:t>
            </a:r>
            <a:r>
              <a:rPr lang="en-GB" sz="1400" dirty="0" smtClean="0">
                <a:latin typeface="Calibri"/>
              </a:rPr>
              <a:t>SEDI </a:t>
            </a:r>
            <a:r>
              <a:rPr lang="en-GB" sz="1400" dirty="0">
                <a:latin typeface="Calibri"/>
              </a:rPr>
              <a:t>laboratory (long term stability</a:t>
            </a:r>
            <a:r>
              <a:rPr lang="en-GB" sz="1400" dirty="0" smtClean="0">
                <a:latin typeface="Calibri"/>
              </a:rPr>
              <a:t>)</a:t>
            </a:r>
          </a:p>
          <a:p>
            <a:pPr lvl="2">
              <a:buSzPct val="45000"/>
              <a:buFont typeface="StarSymbol"/>
              <a:buChar char=""/>
            </a:pPr>
            <a:endParaRPr sz="800" dirty="0"/>
          </a:p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</a:rPr>
              <a:t>Nov</a:t>
            </a:r>
            <a:r>
              <a:rPr lang="en-GB" sz="1600" dirty="0">
                <a:solidFill>
                  <a:srgbClr val="0070C0"/>
                </a:solidFill>
              </a:rPr>
              <a:t>. 2017: CDR1</a:t>
            </a:r>
            <a:endParaRPr sz="1600" dirty="0">
              <a:solidFill>
                <a:srgbClr val="0070C0"/>
              </a:solidFill>
            </a:endParaRPr>
          </a:p>
          <a:p>
            <a:pPr lvl="1">
              <a:buSzPct val="65000"/>
            </a:pPr>
            <a:r>
              <a:rPr lang="en-GB" sz="1400" dirty="0">
                <a:latin typeface="Calibri"/>
              </a:rPr>
              <a:t>I</a:t>
            </a:r>
            <a:r>
              <a:rPr lang="en-GB" sz="1400" dirty="0" smtClean="0">
                <a:latin typeface="Calibri"/>
              </a:rPr>
              <a:t>nitial </a:t>
            </a:r>
            <a:r>
              <a:rPr lang="en-GB" sz="1400" dirty="0">
                <a:latin typeface="Calibri"/>
              </a:rPr>
              <a:t>prototype tests </a:t>
            </a:r>
            <a:r>
              <a:rPr lang="en-GB" sz="1400" dirty="0" smtClean="0">
                <a:latin typeface="Calibri"/>
              </a:rPr>
              <a:t>report</a:t>
            </a:r>
          </a:p>
          <a:p>
            <a:pPr lvl="1">
              <a:buSzPct val="65000"/>
              <a:buFont typeface="StarSymbol"/>
              <a:buChar char=""/>
            </a:pPr>
            <a:endParaRPr sz="800" dirty="0"/>
          </a:p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</a:rPr>
              <a:t>April </a:t>
            </a:r>
            <a:r>
              <a:rPr lang="en-GB" sz="1600" dirty="0">
                <a:solidFill>
                  <a:srgbClr val="0070C0"/>
                </a:solidFill>
              </a:rPr>
              <a:t>2018: CDR2</a:t>
            </a:r>
            <a:endParaRPr sz="1600" dirty="0">
              <a:solidFill>
                <a:srgbClr val="0070C0"/>
              </a:solidFill>
            </a:endParaRPr>
          </a:p>
          <a:p>
            <a:pPr lvl="1">
              <a:buSzPct val="65000"/>
            </a:pPr>
            <a:r>
              <a:rPr lang="en-GB" sz="1400" dirty="0">
                <a:latin typeface="Calibri"/>
              </a:rPr>
              <a:t>Final prototype tests</a:t>
            </a:r>
            <a:endParaRPr dirty="0"/>
          </a:p>
          <a:p>
            <a:pPr lvl="1">
              <a:buSzPct val="65000"/>
            </a:pPr>
            <a:r>
              <a:rPr lang="en-GB" sz="1400" dirty="0">
                <a:latin typeface="Calibri"/>
              </a:rPr>
              <a:t>Documentation of different systems: </a:t>
            </a:r>
            <a:endParaRPr dirty="0"/>
          </a:p>
          <a:p>
            <a:pPr lvl="1">
              <a:buSzPct val="65000"/>
            </a:pPr>
            <a:r>
              <a:rPr lang="en-GB" sz="1400" dirty="0" smtClean="0">
                <a:latin typeface="Calibri"/>
              </a:rPr>
              <a:t>Slow </a:t>
            </a:r>
            <a:r>
              <a:rPr lang="en-GB" sz="1400" dirty="0">
                <a:latin typeface="Calibri"/>
              </a:rPr>
              <a:t>control, electronics, etc...</a:t>
            </a:r>
            <a:endParaRPr dirty="0"/>
          </a:p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</a:rPr>
              <a:t>Dec</a:t>
            </a:r>
            <a:r>
              <a:rPr lang="en-GB" sz="1600" dirty="0">
                <a:solidFill>
                  <a:srgbClr val="0070C0"/>
                </a:solidFill>
              </a:rPr>
              <a:t>. </a:t>
            </a:r>
            <a:r>
              <a:rPr lang="en-GB" sz="1600" dirty="0" smtClean="0">
                <a:solidFill>
                  <a:srgbClr val="0070C0"/>
                </a:solidFill>
              </a:rPr>
              <a:t>2018 : System delivered to ESS</a:t>
            </a:r>
          </a:p>
          <a:p>
            <a:pPr>
              <a:buSzPct val="65000"/>
              <a:buFont typeface="StarSymbol"/>
              <a:buChar char=""/>
            </a:pPr>
            <a:endParaRPr sz="1600" dirty="0" smtClean="0">
              <a:solidFill>
                <a:srgbClr val="0070C0"/>
              </a:solidFill>
            </a:endParaRPr>
          </a:p>
          <a:p>
            <a:pPr>
              <a:buSzPct val="65000"/>
            </a:pPr>
            <a:r>
              <a:rPr lang="en-GB" sz="1600" dirty="0" smtClean="0">
                <a:solidFill>
                  <a:srgbClr val="0070C0"/>
                </a:solidFill>
                <a:latin typeface="Calibri"/>
                <a:sym typeface="Wingdings" panose="05000000000000000000" pitchFamily="2" charset="2"/>
              </a:rPr>
              <a:t> </a:t>
            </a:r>
            <a:r>
              <a:rPr lang="en-GB" sz="1600" dirty="0" smtClean="0">
                <a:solidFill>
                  <a:srgbClr val="0070C0"/>
                </a:solidFill>
                <a:latin typeface="Calibri"/>
              </a:rPr>
              <a:t>ESS hand over: begin of 2019</a:t>
            </a:r>
            <a:endParaRPr sz="16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896000" y="2664000"/>
            <a:ext cx="5148000" cy="3272400"/>
          </a:xfrm>
          <a:prstGeom prst="rect">
            <a:avLst/>
          </a:prstGeom>
          <a:ln>
            <a:noFill/>
          </a:ln>
        </p:spPr>
      </p:pic>
      <p:sp>
        <p:nvSpPr>
          <p:cNvPr id="8" name="TextShape 3"/>
          <p:cNvSpPr txBox="1"/>
          <p:nvPr/>
        </p:nvSpPr>
        <p:spPr>
          <a:xfrm>
            <a:off x="9863195" y="2651724"/>
            <a:ext cx="1296000" cy="8582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ESS operation 2019</a:t>
            </a:r>
            <a:endParaRPr dirty="0"/>
          </a:p>
        </p:txBody>
      </p:sp>
      <p:sp>
        <p:nvSpPr>
          <p:cNvPr id="9" name="TextShape 4"/>
          <p:cNvSpPr txBox="1"/>
          <p:nvPr/>
        </p:nvSpPr>
        <p:spPr>
          <a:xfrm>
            <a:off x="6300000" y="5724000"/>
            <a:ext cx="1049400" cy="547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400" dirty="0">
                <a:latin typeface="arial"/>
              </a:rPr>
              <a:t>Dec.2016</a:t>
            </a:r>
            <a:endParaRPr sz="1400" dirty="0"/>
          </a:p>
          <a:p>
            <a:r>
              <a:rPr lang="en-GB" sz="1400" dirty="0">
                <a:latin typeface="arial"/>
              </a:rPr>
              <a:t>PDR1</a:t>
            </a:r>
            <a:endParaRPr sz="1400" dirty="0"/>
          </a:p>
        </p:txBody>
      </p:sp>
      <p:sp>
        <p:nvSpPr>
          <p:cNvPr id="11" name="TextShape 6"/>
          <p:cNvSpPr txBox="1"/>
          <p:nvPr/>
        </p:nvSpPr>
        <p:spPr>
          <a:xfrm>
            <a:off x="8335800" y="5082855"/>
            <a:ext cx="1276560" cy="547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400" dirty="0">
                <a:latin typeface="arial"/>
              </a:rPr>
              <a:t>April 2018</a:t>
            </a:r>
            <a:endParaRPr sz="1400" dirty="0"/>
          </a:p>
          <a:p>
            <a:r>
              <a:rPr lang="en-GB" sz="1400" dirty="0">
                <a:latin typeface="arial"/>
              </a:rPr>
              <a:t>Final design</a:t>
            </a:r>
            <a:endParaRPr sz="1400" dirty="0"/>
          </a:p>
        </p:txBody>
      </p:sp>
      <p:sp>
        <p:nvSpPr>
          <p:cNvPr id="12" name="TextShape 7"/>
          <p:cNvSpPr txBox="1"/>
          <p:nvPr/>
        </p:nvSpPr>
        <p:spPr>
          <a:xfrm>
            <a:off x="9131040" y="4291954"/>
            <a:ext cx="1105920" cy="7761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600" dirty="0">
                <a:latin typeface="arial"/>
              </a:rPr>
              <a:t>Dec. 2018</a:t>
            </a:r>
            <a:endParaRPr dirty="0"/>
          </a:p>
          <a:p>
            <a:r>
              <a:rPr lang="en-GB" sz="1600" dirty="0">
                <a:latin typeface="arial"/>
              </a:rPr>
              <a:t>System</a:t>
            </a:r>
            <a:endParaRPr dirty="0"/>
          </a:p>
          <a:p>
            <a:r>
              <a:rPr lang="en-GB" sz="1600" dirty="0">
                <a:latin typeface="arial"/>
              </a:rPr>
              <a:t>delivered </a:t>
            </a:r>
            <a:endParaRPr dirty="0"/>
          </a:p>
        </p:txBody>
      </p:sp>
      <p:sp>
        <p:nvSpPr>
          <p:cNvPr id="15" name="TextShape 10"/>
          <p:cNvSpPr txBox="1"/>
          <p:nvPr/>
        </p:nvSpPr>
        <p:spPr>
          <a:xfrm>
            <a:off x="4018555" y="119664"/>
            <a:ext cx="5070240" cy="4028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3200" dirty="0" err="1">
                <a:solidFill>
                  <a:srgbClr val="0070C0"/>
                </a:solidFill>
              </a:rPr>
              <a:t>nBLM</a:t>
            </a:r>
            <a:r>
              <a:rPr lang="en-GB" sz="3200" dirty="0">
                <a:solidFill>
                  <a:srgbClr val="0070C0"/>
                </a:solidFill>
              </a:rPr>
              <a:t> project for ESS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16" name="TextShape 11"/>
          <p:cNvSpPr txBox="1"/>
          <p:nvPr/>
        </p:nvSpPr>
        <p:spPr>
          <a:xfrm>
            <a:off x="351001" y="1024884"/>
            <a:ext cx="11659248" cy="9309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i="1" dirty="0">
                <a:solidFill>
                  <a:srgbClr val="006699"/>
                </a:solidFill>
                <a:latin typeface="Calibri"/>
              </a:rPr>
              <a:t>CEA/</a:t>
            </a:r>
            <a:r>
              <a:rPr lang="en-GB" i="1" dirty="0" err="1">
                <a:solidFill>
                  <a:srgbClr val="006699"/>
                </a:solidFill>
                <a:latin typeface="Calibri"/>
              </a:rPr>
              <a:t>Saclay</a:t>
            </a:r>
            <a:r>
              <a:rPr lang="en-GB" i="1" dirty="0">
                <a:solidFill>
                  <a:srgbClr val="006699"/>
                </a:solidFill>
                <a:latin typeface="Calibri"/>
              </a:rPr>
              <a:t> in-kind contract with </a:t>
            </a:r>
            <a:r>
              <a:rPr lang="en-GB" i="1" dirty="0" smtClean="0">
                <a:solidFill>
                  <a:srgbClr val="006699"/>
                </a:solidFill>
                <a:latin typeface="Calibri"/>
              </a:rPr>
              <a:t>ESS</a:t>
            </a:r>
            <a:endParaRPr dirty="0"/>
          </a:p>
          <a:p>
            <a:r>
              <a:rPr lang="en-GB" dirty="0">
                <a:solidFill>
                  <a:srgbClr val="000000"/>
                </a:solidFill>
                <a:latin typeface="Calibri"/>
              </a:rPr>
              <a:t>Expected time for optimization, design, construction, </a:t>
            </a:r>
            <a:r>
              <a:rPr lang="en-GB" dirty="0" smtClean="0">
                <a:solidFill>
                  <a:srgbClr val="000000"/>
                </a:solidFill>
                <a:latin typeface="Calibri"/>
              </a:rPr>
              <a:t>characterization</a:t>
            </a:r>
            <a:r>
              <a:rPr lang="en-GB" dirty="0">
                <a:solidFill>
                  <a:srgbClr val="000000"/>
                </a:solidFill>
                <a:latin typeface="Calibri"/>
              </a:rPr>
              <a:t>, installation &amp; commissioning of 42 modules: 2.5 year</a:t>
            </a:r>
            <a:endParaRPr dirty="0"/>
          </a:p>
        </p:txBody>
      </p:sp>
      <p:sp>
        <p:nvSpPr>
          <p:cNvPr id="17" name="TextShape 12"/>
          <p:cNvSpPr txBox="1"/>
          <p:nvPr/>
        </p:nvSpPr>
        <p:spPr>
          <a:xfrm>
            <a:off x="0" y="7344360"/>
            <a:ext cx="10080000" cy="2689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200">
                <a:latin typeface="Calibri"/>
              </a:rPr>
              <a:t>L. Segui                                                                        ESS BI Forum, Oct. 2016                                                                          15</a:t>
            </a:r>
            <a:endParaRPr/>
          </a:p>
        </p:txBody>
      </p:sp>
      <p:sp>
        <p:nvSpPr>
          <p:cNvPr id="19" name="TextShape 4"/>
          <p:cNvSpPr txBox="1"/>
          <p:nvPr/>
        </p:nvSpPr>
        <p:spPr>
          <a:xfrm>
            <a:off x="7292245" y="5499630"/>
            <a:ext cx="1392815" cy="547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1400" dirty="0" smtClean="0">
                <a:latin typeface="arial"/>
              </a:rPr>
              <a:t>June.2017</a:t>
            </a:r>
          </a:p>
          <a:p>
            <a:r>
              <a:rPr lang="en-GB" sz="1400" dirty="0" smtClean="0">
                <a:latin typeface="arial"/>
              </a:rPr>
              <a:t>PDR2 prototype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9092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21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961699" y="869362"/>
            <a:ext cx="10305015" cy="534725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177800">
              <a:spcBef>
                <a:spcPts val="12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Simulation of a new </a:t>
            </a:r>
            <a:r>
              <a:rPr lang="en-US" sz="2400" dirty="0" err="1">
                <a:solidFill>
                  <a:srgbClr val="002060"/>
                </a:solidFill>
              </a:rPr>
              <a:t>n</a:t>
            </a:r>
            <a:r>
              <a:rPr lang="en-US" sz="2400" dirty="0" err="1" smtClean="0">
                <a:solidFill>
                  <a:srgbClr val="002060"/>
                </a:solidFill>
              </a:rPr>
              <a:t>BLM</a:t>
            </a:r>
            <a:r>
              <a:rPr lang="en-US" sz="2400" dirty="0" smtClean="0">
                <a:solidFill>
                  <a:srgbClr val="002060"/>
                </a:solidFill>
              </a:rPr>
              <a:t> based on Micromegas detector has been performed</a:t>
            </a:r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good sensitivity to fast neutrons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overall efficiency ≈ 4%</a:t>
            </a:r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“blind” to thermal neutrons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directionality</a:t>
            </a:r>
            <a:endParaRPr lang="en-US" sz="2000" dirty="0" smtClean="0"/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“blind” to  X-rays and </a:t>
            </a:r>
            <a:r>
              <a:rPr lang="en-US" sz="2000" dirty="0" err="1" smtClean="0"/>
              <a:t>γ’s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to be safe from cavity photon emissions</a:t>
            </a:r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fast BLM component 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t &lt; </a:t>
            </a:r>
            <a:r>
              <a:rPr lang="en-US" sz="2000" dirty="0">
                <a:solidFill>
                  <a:srgbClr val="002060"/>
                </a:solidFill>
                <a:sym typeface="Wingdings" panose="05000000000000000000" pitchFamily="2" charset="2"/>
              </a:rPr>
              <a:t>5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ns</a:t>
            </a:r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big neutron signal deposit (due to moderation) allows to count neutrons individually</a:t>
            </a:r>
          </a:p>
          <a:p>
            <a:pPr marL="1258888" lvl="2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Reliable </a:t>
            </a:r>
            <a:r>
              <a:rPr lang="en-US" sz="2000" dirty="0" err="1" smtClean="0">
                <a:sym typeface="Wingdings" panose="05000000000000000000" pitchFamily="2" charset="2"/>
              </a:rPr>
              <a:t>Micromegas</a:t>
            </a:r>
            <a:r>
              <a:rPr lang="en-US" sz="2000" dirty="0" smtClean="0">
                <a:sym typeface="Wingdings" panose="05000000000000000000" pitchFamily="2" charset="2"/>
              </a:rPr>
              <a:t> solution</a:t>
            </a:r>
          </a:p>
          <a:p>
            <a:pPr marL="1158875" indent="-981075">
              <a:spcBef>
                <a:spcPts val="12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Future: design prototypes </a:t>
            </a:r>
          </a:p>
          <a:p>
            <a:pPr marL="1258888" lvl="1" indent="-1920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robustness, reliability, radiation hardness…</a:t>
            </a:r>
          </a:p>
          <a:p>
            <a:pPr marL="1258888" lvl="1" indent="-1920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gas choice</a:t>
            </a:r>
          </a:p>
          <a:p>
            <a:pPr marL="1258888" lvl="1" indent="-1920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fast and low noise FEE</a:t>
            </a:r>
          </a:p>
          <a:p>
            <a:pPr marL="1258888" lvl="1" indent="-1920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sealed mode… already tested but need to be checked</a:t>
            </a:r>
          </a:p>
          <a:p>
            <a:pPr marL="1158875" indent="-981075">
              <a:spcBef>
                <a:spcPts val="12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                                                        … and test with real neutrons</a:t>
            </a:r>
            <a:endParaRPr lang="en-US" dirty="0" smtClean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787563" y="0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Conclusion / Summary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BI ESS - Bilbao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8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902813" y="2801891"/>
            <a:ext cx="245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i="1" dirty="0" smtClean="0">
                <a:solidFill>
                  <a:srgbClr val="0070C0"/>
                </a:solidFill>
              </a:rPr>
              <a:t>Gracias …</a:t>
            </a:r>
            <a:endParaRPr lang="fr-FR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2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Line 1"/>
          <p:cNvSpPr/>
          <p:nvPr/>
        </p:nvSpPr>
        <p:spPr>
          <a:xfrm>
            <a:off x="1809283" y="602224"/>
            <a:ext cx="5813221" cy="0"/>
          </a:xfrm>
          <a:prstGeom prst="line">
            <a:avLst/>
          </a:prstGeom>
          <a:ln w="38160">
            <a:solidFill>
              <a:srgbClr val="006699"/>
            </a:solidFill>
            <a:round/>
          </a:ln>
        </p:spPr>
      </p:sp>
      <p:sp>
        <p:nvSpPr>
          <p:cNvPr id="321" name="Line 2"/>
          <p:cNvSpPr/>
          <p:nvPr/>
        </p:nvSpPr>
        <p:spPr>
          <a:xfrm>
            <a:off x="1825612" y="602224"/>
            <a:ext cx="0" cy="587854"/>
          </a:xfrm>
          <a:prstGeom prst="line">
            <a:avLst/>
          </a:prstGeom>
          <a:ln w="38160">
            <a:solidFill>
              <a:srgbClr val="006699"/>
            </a:solidFill>
            <a:round/>
          </a:ln>
        </p:spPr>
      </p:sp>
      <p:sp>
        <p:nvSpPr>
          <p:cNvPr id="322" name="TextShape 3"/>
          <p:cNvSpPr txBox="1"/>
          <p:nvPr/>
        </p:nvSpPr>
        <p:spPr>
          <a:xfrm>
            <a:off x="1822673" y="246246"/>
            <a:ext cx="4599630" cy="365449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996">
                <a:latin typeface="arial"/>
              </a:rPr>
              <a:t>Fast nBLM MonteCarlo studies</a:t>
            </a:r>
            <a:endParaRPr sz="1633"/>
          </a:p>
        </p:txBody>
      </p:sp>
      <p:sp>
        <p:nvSpPr>
          <p:cNvPr id="323" name="TextShape 4"/>
          <p:cNvSpPr txBox="1"/>
          <p:nvPr/>
        </p:nvSpPr>
        <p:spPr>
          <a:xfrm>
            <a:off x="2176691" y="727633"/>
            <a:ext cx="6335758" cy="596345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814">
                <a:solidFill>
                  <a:srgbClr val="006699"/>
                </a:solidFill>
                <a:latin typeface="Calibri"/>
              </a:rPr>
              <a:t>Gammas and neutrons: drift and gas studies</a:t>
            </a:r>
            <a:endParaRPr sz="1633"/>
          </a:p>
          <a:p>
            <a:r>
              <a:rPr lang="en-GB" sz="1633">
                <a:solidFill>
                  <a:srgbClr val="000000"/>
                </a:solidFill>
                <a:latin typeface="Calibri"/>
              </a:rPr>
              <a:t>As an example of studies on-going</a:t>
            </a:r>
            <a:endParaRPr sz="1633"/>
          </a:p>
        </p:txBody>
      </p:sp>
      <p:pic>
        <p:nvPicPr>
          <p:cNvPr id="324" name="Image 323"/>
          <p:cNvPicPr/>
          <p:nvPr/>
        </p:nvPicPr>
        <p:blipFill>
          <a:blip r:embed="rId2"/>
          <a:stretch>
            <a:fillRect/>
          </a:stretch>
        </p:blipFill>
        <p:spPr>
          <a:xfrm>
            <a:off x="1850106" y="1417381"/>
            <a:ext cx="4245611" cy="2743318"/>
          </a:xfrm>
          <a:prstGeom prst="rect">
            <a:avLst/>
          </a:prstGeom>
          <a:ln>
            <a:noFill/>
          </a:ln>
        </p:spPr>
      </p:pic>
      <p:pic>
        <p:nvPicPr>
          <p:cNvPr id="325" name="Image 324"/>
          <p:cNvPicPr/>
          <p:nvPr/>
        </p:nvPicPr>
        <p:blipFill>
          <a:blip r:embed="rId3"/>
          <a:stretch>
            <a:fillRect/>
          </a:stretch>
        </p:blipFill>
        <p:spPr>
          <a:xfrm>
            <a:off x="6226351" y="1407257"/>
            <a:ext cx="4245611" cy="2828230"/>
          </a:xfrm>
          <a:prstGeom prst="rect">
            <a:avLst/>
          </a:prstGeom>
          <a:ln>
            <a:noFill/>
          </a:ln>
        </p:spPr>
      </p:pic>
      <p:sp>
        <p:nvSpPr>
          <p:cNvPr id="326" name="CustomShape 5"/>
          <p:cNvSpPr/>
          <p:nvPr/>
        </p:nvSpPr>
        <p:spPr>
          <a:xfrm>
            <a:off x="7467376" y="3559782"/>
            <a:ext cx="1894196" cy="620512"/>
          </a:xfrm>
          <a:prstGeom prst="ellipse">
            <a:avLst/>
          </a:prstGeom>
          <a:noFill/>
          <a:ln>
            <a:solidFill>
              <a:srgbClr val="808080"/>
            </a:solidFill>
          </a:ln>
        </p:spPr>
      </p:sp>
      <p:sp>
        <p:nvSpPr>
          <p:cNvPr id="327" name="TextShape 6"/>
          <p:cNvSpPr txBox="1"/>
          <p:nvPr/>
        </p:nvSpPr>
        <p:spPr>
          <a:xfrm>
            <a:off x="7140791" y="4268146"/>
            <a:ext cx="3004586" cy="654477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270">
                <a:latin typeface="Calibri"/>
              </a:rPr>
              <a:t>For HE gammas, 0 events detected below 8 mm drift → </a:t>
            </a:r>
            <a:endParaRPr sz="1633"/>
          </a:p>
          <a:p>
            <a:r>
              <a:rPr lang="en-GB" sz="1270">
                <a:latin typeface="Calibri"/>
              </a:rPr>
              <a:t>&lt;2.0 x 10</a:t>
            </a:r>
            <a:r>
              <a:rPr lang="en-GB" sz="1270" baseline="101000">
                <a:latin typeface="Calibri"/>
              </a:rPr>
              <a:t>-7 </a:t>
            </a:r>
            <a:endParaRPr sz="1633"/>
          </a:p>
        </p:txBody>
      </p:sp>
      <p:sp>
        <p:nvSpPr>
          <p:cNvPr id="328" name="TextShape 7"/>
          <p:cNvSpPr txBox="1"/>
          <p:nvPr/>
        </p:nvSpPr>
        <p:spPr>
          <a:xfrm>
            <a:off x="2176691" y="5094734"/>
            <a:ext cx="8034003" cy="1010782"/>
          </a:xfrm>
          <a:prstGeom prst="rect">
            <a:avLst/>
          </a:prstGeom>
        </p:spPr>
        <p:txBody>
          <a:bodyPr lIns="81646" tIns="40823" rIns="81646" bIns="40823"/>
          <a:lstStyle/>
          <a:p>
            <a:pPr>
              <a:buSzPct val="45000"/>
              <a:buFont typeface="StarSymbol"/>
              <a:buChar char=""/>
            </a:pPr>
            <a:r>
              <a:rPr lang="en-GB" sz="1633">
                <a:latin typeface="arial"/>
              </a:rPr>
              <a:t>Equilibrium between efficiency and gamma rejection</a:t>
            </a:r>
            <a:endParaRPr sz="1633"/>
          </a:p>
          <a:p>
            <a:pPr lvl="1">
              <a:buSzPct val="45000"/>
              <a:buFont typeface="StarSymbol"/>
              <a:buChar char=""/>
            </a:pPr>
            <a:r>
              <a:rPr lang="en-GB" sz="1633">
                <a:latin typeface="arial"/>
              </a:rPr>
              <a:t>Below 8 mm drift, “blind” for HE gammas with Eth at 20 keV</a:t>
            </a:r>
            <a:endParaRPr sz="1633"/>
          </a:p>
          <a:p>
            <a:pPr lvl="1">
              <a:buSzPct val="45000"/>
              <a:buFont typeface="StarSymbol"/>
              <a:buChar char=""/>
            </a:pPr>
            <a:r>
              <a:rPr lang="en-GB" sz="1633">
                <a:latin typeface="arial"/>
              </a:rPr>
              <a:t>Efficiency still of 3% (0.3%) for 10 (1) MeV neutrons at 5 mm</a:t>
            </a:r>
            <a:endParaRPr sz="1633"/>
          </a:p>
          <a:p>
            <a:pPr>
              <a:buSzPct val="45000"/>
              <a:buFont typeface="StarSymbol"/>
              <a:buChar char=""/>
            </a:pPr>
            <a:r>
              <a:rPr lang="en-GB" sz="1633">
                <a:latin typeface="arial"/>
              </a:rPr>
              <a:t>Repeat study with Ne → higher efficiency but also for gammas → smaller rejection</a:t>
            </a: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1418413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 307"/>
          <p:cNvPicPr/>
          <p:nvPr/>
        </p:nvPicPr>
        <p:blipFill>
          <a:blip r:embed="rId2"/>
          <a:stretch>
            <a:fillRect/>
          </a:stretch>
        </p:blipFill>
        <p:spPr>
          <a:xfrm>
            <a:off x="5507863" y="718488"/>
            <a:ext cx="5421319" cy="3448743"/>
          </a:xfrm>
          <a:prstGeom prst="rect">
            <a:avLst/>
          </a:prstGeom>
          <a:ln>
            <a:noFill/>
          </a:ln>
        </p:spPr>
      </p:pic>
      <p:sp>
        <p:nvSpPr>
          <p:cNvPr id="309" name="Line 1"/>
          <p:cNvSpPr/>
          <p:nvPr/>
        </p:nvSpPr>
        <p:spPr>
          <a:xfrm>
            <a:off x="1523520" y="6662344"/>
            <a:ext cx="9144393" cy="0"/>
          </a:xfrm>
          <a:prstGeom prst="line">
            <a:avLst/>
          </a:prstGeom>
          <a:ln>
            <a:solidFill>
              <a:srgbClr val="006699"/>
            </a:solidFill>
          </a:ln>
        </p:spPr>
      </p:sp>
      <p:graphicFrame>
        <p:nvGraphicFramePr>
          <p:cNvPr id="310" name="Table 2"/>
          <p:cNvGraphicFramePr/>
          <p:nvPr/>
        </p:nvGraphicFramePr>
        <p:xfrm>
          <a:off x="1974862" y="1096674"/>
          <a:ext cx="3754752" cy="2923194"/>
        </p:xfrm>
        <a:graphic>
          <a:graphicData uri="http://schemas.openxmlformats.org/drawingml/2006/table">
            <a:tbl>
              <a:tblPr/>
              <a:tblGrid>
                <a:gridCol w="1073486"/>
                <a:gridCol w="1176361"/>
                <a:gridCol w="742655"/>
                <a:gridCol w="762250"/>
              </a:tblGrid>
              <a:tr h="525367"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Efficiency (x10</a:t>
                      </a:r>
                      <a:r>
                        <a:rPr lang="en-GB" sz="1500" baseline="33000">
                          <a:latin typeface="Arial"/>
                        </a:rPr>
                        <a:t>-4</a:t>
                      </a:r>
                      <a:r>
                        <a:rPr lang="en-GB" sz="1500">
                          <a:latin typeface="Arial"/>
                        </a:rPr>
                        <a:t>)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 marL="82953" marR="82953" marT="41476" marB="41476"/>
                </a:tc>
              </a:tr>
              <a:tr h="649252"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1 keV, </a:t>
                      </a:r>
                      <a:endParaRPr sz="1600"/>
                    </a:p>
                    <a:p>
                      <a:pPr algn="ctr"/>
                      <a:r>
                        <a:rPr lang="en-GB" sz="1500">
                          <a:latin typeface="Arial"/>
                        </a:rPr>
                        <a:t>min Edep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10 keV cut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20 keV cut</a:t>
                      </a:r>
                      <a:endParaRPr sz="1600"/>
                    </a:p>
                  </a:txBody>
                  <a:tcPr marL="82953" marR="82953" marT="41476" marB="41476"/>
                </a:tc>
              </a:tr>
              <a:tr h="305031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n 1 MeV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3.56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3.41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3.27</a:t>
                      </a:r>
                      <a:endParaRPr sz="1600"/>
                    </a:p>
                  </a:txBody>
                  <a:tcPr marL="82953" marR="82953" marT="41476" marB="41476"/>
                </a:tc>
              </a:tr>
              <a:tr h="304160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n 10 MeV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34.60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13.5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5.18</a:t>
                      </a:r>
                      <a:endParaRPr sz="1600"/>
                    </a:p>
                  </a:txBody>
                  <a:tcPr marL="82953" marR="82953" marT="41476" marB="41476"/>
                </a:tc>
              </a:tr>
              <a:tr h="339322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Symbol"/>
                        </a:rPr>
                        <a:t>g</a:t>
                      </a:r>
                      <a:r>
                        <a:rPr lang="en-GB" sz="1500">
                          <a:latin typeface="Arial"/>
                        </a:rPr>
                        <a:t> 25 keV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20.0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1.78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0.008</a:t>
                      </a:r>
                      <a:endParaRPr sz="1600"/>
                    </a:p>
                  </a:txBody>
                  <a:tcPr marL="82953" marR="82953" marT="41476" marB="41476"/>
                </a:tc>
              </a:tr>
              <a:tr h="325932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Symbol"/>
                        </a:rPr>
                        <a:t>g</a:t>
                      </a:r>
                      <a:r>
                        <a:rPr lang="en-GB" sz="1500">
                          <a:latin typeface="Arial"/>
                        </a:rPr>
                        <a:t> 100 keV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7.01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0.13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0.014</a:t>
                      </a:r>
                      <a:endParaRPr sz="1600"/>
                    </a:p>
                  </a:txBody>
                  <a:tcPr marL="82953" marR="82953" marT="41476" marB="41476"/>
                </a:tc>
              </a:tr>
              <a:tr h="325932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Symbol"/>
                        </a:rPr>
                        <a:t>g</a:t>
                      </a:r>
                      <a:r>
                        <a:rPr lang="en-GB" sz="1500">
                          <a:latin typeface="Arial"/>
                        </a:rPr>
                        <a:t> 2 MeV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129.00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0.07</a:t>
                      </a:r>
                      <a:endParaRPr sz="160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Arial"/>
                        </a:rPr>
                        <a:t>0.040</a:t>
                      </a:r>
                      <a:endParaRPr sz="1600"/>
                    </a:p>
                  </a:txBody>
                  <a:tcPr marL="82953" marR="82953" marT="41476" marB="41476"/>
                </a:tc>
              </a:tr>
            </a:tbl>
          </a:graphicData>
        </a:graphic>
      </p:graphicFrame>
      <p:sp>
        <p:nvSpPr>
          <p:cNvPr id="311" name="Line 3"/>
          <p:cNvSpPr/>
          <p:nvPr/>
        </p:nvSpPr>
        <p:spPr>
          <a:xfrm>
            <a:off x="1809283" y="593406"/>
            <a:ext cx="5813221" cy="0"/>
          </a:xfrm>
          <a:prstGeom prst="line">
            <a:avLst/>
          </a:prstGeom>
          <a:ln w="38160">
            <a:solidFill>
              <a:srgbClr val="006699"/>
            </a:solidFill>
            <a:round/>
          </a:ln>
        </p:spPr>
      </p:sp>
      <p:sp>
        <p:nvSpPr>
          <p:cNvPr id="312" name="Line 4"/>
          <p:cNvSpPr/>
          <p:nvPr/>
        </p:nvSpPr>
        <p:spPr>
          <a:xfrm>
            <a:off x="1825612" y="593406"/>
            <a:ext cx="0" cy="587854"/>
          </a:xfrm>
          <a:prstGeom prst="line">
            <a:avLst/>
          </a:prstGeom>
          <a:ln w="38160">
            <a:solidFill>
              <a:srgbClr val="006699"/>
            </a:solidFill>
            <a:round/>
          </a:ln>
        </p:spPr>
      </p:sp>
      <p:sp>
        <p:nvSpPr>
          <p:cNvPr id="313" name="TextShape 5"/>
          <p:cNvSpPr txBox="1"/>
          <p:nvPr/>
        </p:nvSpPr>
        <p:spPr>
          <a:xfrm>
            <a:off x="1822673" y="237428"/>
            <a:ext cx="4599630" cy="365449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996">
                <a:latin typeface="arial"/>
              </a:rPr>
              <a:t>Fast nBLM MonteCarlo studies</a:t>
            </a:r>
            <a:endParaRPr sz="1633"/>
          </a:p>
        </p:txBody>
      </p:sp>
      <p:sp>
        <p:nvSpPr>
          <p:cNvPr id="314" name="Line 6"/>
          <p:cNvSpPr/>
          <p:nvPr/>
        </p:nvSpPr>
        <p:spPr>
          <a:xfrm flipV="1">
            <a:off x="6487620" y="1110391"/>
            <a:ext cx="0" cy="2612684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</p:sp>
      <p:sp>
        <p:nvSpPr>
          <p:cNvPr id="315" name="Line 7"/>
          <p:cNvSpPr/>
          <p:nvPr/>
        </p:nvSpPr>
        <p:spPr>
          <a:xfrm>
            <a:off x="6618254" y="1763562"/>
            <a:ext cx="914439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16" name="TextShape 8"/>
          <p:cNvSpPr txBox="1"/>
          <p:nvPr/>
        </p:nvSpPr>
        <p:spPr>
          <a:xfrm>
            <a:off x="6618254" y="1175708"/>
            <a:ext cx="1306342" cy="546377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633">
                <a:latin typeface="arial"/>
              </a:rPr>
              <a:t>Blind to gammas</a:t>
            </a:r>
            <a:endParaRPr sz="1633"/>
          </a:p>
        </p:txBody>
      </p:sp>
      <p:sp>
        <p:nvSpPr>
          <p:cNvPr id="317" name="TextShape 9"/>
          <p:cNvSpPr txBox="1"/>
          <p:nvPr/>
        </p:nvSpPr>
        <p:spPr>
          <a:xfrm>
            <a:off x="3150242" y="4069255"/>
            <a:ext cx="6106169" cy="325279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633" i="1">
                <a:solidFill>
                  <a:srgbClr val="9966CC"/>
                </a:solidFill>
                <a:latin typeface="Calibri"/>
              </a:rPr>
              <a:t>With an energy cut &gt;20 keV → detector blind to gammas</a:t>
            </a:r>
            <a:endParaRPr sz="1633"/>
          </a:p>
        </p:txBody>
      </p:sp>
      <p:sp>
        <p:nvSpPr>
          <p:cNvPr id="318" name="TextShape 10"/>
          <p:cNvSpPr txBox="1"/>
          <p:nvPr/>
        </p:nvSpPr>
        <p:spPr>
          <a:xfrm>
            <a:off x="2176691" y="718815"/>
            <a:ext cx="4376245" cy="353039"/>
          </a:xfrm>
          <a:prstGeom prst="rect">
            <a:avLst/>
          </a:prstGeom>
        </p:spPr>
        <p:txBody>
          <a:bodyPr lIns="81646" tIns="40823" rIns="81646" bIns="40823"/>
          <a:lstStyle/>
          <a:p>
            <a:r>
              <a:rPr lang="en-GB" sz="1814">
                <a:solidFill>
                  <a:srgbClr val="006699"/>
                </a:solidFill>
                <a:latin typeface="Calibri"/>
              </a:rPr>
              <a:t>Gammas and neutrons</a:t>
            </a:r>
            <a:endParaRPr sz="1633"/>
          </a:p>
        </p:txBody>
      </p:sp>
      <p:pic>
        <p:nvPicPr>
          <p:cNvPr id="319" name="Image 318"/>
          <p:cNvPicPr/>
          <p:nvPr/>
        </p:nvPicPr>
        <p:blipFill>
          <a:blip r:embed="rId3"/>
          <a:stretch>
            <a:fillRect/>
          </a:stretch>
        </p:blipFill>
        <p:spPr>
          <a:xfrm>
            <a:off x="2046057" y="4637514"/>
            <a:ext cx="4637514" cy="17635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633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26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5824478" y="1051270"/>
            <a:ext cx="6019472" cy="18332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5207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nBLM angular response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quite low effect due to neutron slowing down inside moderator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this behavior let us expect a nBLM efficiency greater than the active surface of Micromegas </a:t>
            </a:r>
          </a:p>
          <a:p>
            <a:pPr marL="635000" lvl="1"/>
            <a:endParaRPr lang="en-US" dirty="0">
              <a:solidFill>
                <a:prstClr val="black"/>
              </a:solidFill>
            </a:endParaRPr>
          </a:p>
          <a:p>
            <a:pPr marL="177800">
              <a:spcBef>
                <a:spcPts val="1200"/>
              </a:spcBef>
            </a:pPr>
            <a:endParaRPr lang="en-US" sz="2000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219200" y="-744"/>
            <a:ext cx="10714395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angular and time responses of nBLM</a:t>
            </a:r>
            <a:endParaRPr lang="en-US" sz="3600" dirty="0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220777" y="1001271"/>
            <a:ext cx="5158047" cy="2786613"/>
            <a:chOff x="4049128" y="2271551"/>
            <a:chExt cx="3847348" cy="250620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523" y="2271551"/>
              <a:ext cx="3600953" cy="231489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221993" y="4439206"/>
              <a:ext cx="2065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Neutron energy (MeV)</a:t>
              </a:r>
              <a:endParaRPr lang="en-US" sz="1600" dirty="0"/>
            </a:p>
          </p:txBody>
        </p:sp>
        <p:sp>
          <p:nvSpPr>
            <p:cNvPr id="15" name="ZoneTexte 14"/>
            <p:cNvSpPr txBox="1"/>
            <p:nvPr/>
          </p:nvSpPr>
          <p:spPr>
            <a:xfrm rot="16200000">
              <a:off x="3549984" y="3175986"/>
              <a:ext cx="1336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Efficiency  (%)</a:t>
              </a:r>
              <a:endParaRPr lang="en-US" sz="1600" dirty="0"/>
            </a:p>
          </p:txBody>
        </p:sp>
      </p:grp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5824477" y="3714429"/>
            <a:ext cx="6277877" cy="274901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5207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nBLM time response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</a:t>
            </a:r>
            <a:r>
              <a:rPr lang="en-US" sz="2000" dirty="0" smtClean="0">
                <a:solidFill>
                  <a:srgbClr val="002060"/>
                </a:solidFill>
              </a:rPr>
              <a:t>nly 17% of events are detected during </a:t>
            </a:r>
            <a:r>
              <a:rPr lang="en-US" sz="2000" dirty="0">
                <a:solidFill>
                  <a:srgbClr val="002060"/>
                </a:solidFill>
              </a:rPr>
              <a:t>the 10 first </a:t>
            </a:r>
            <a:r>
              <a:rPr lang="en-US" sz="2000" dirty="0" smtClean="0">
                <a:solidFill>
                  <a:srgbClr val="002060"/>
                </a:solidFill>
              </a:rPr>
              <a:t>µs, while they are all after 300 µs!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</a:t>
            </a:r>
            <a:r>
              <a:rPr lang="en-US" sz="2000" dirty="0" smtClean="0">
                <a:solidFill>
                  <a:srgbClr val="002060"/>
                </a:solidFill>
              </a:rPr>
              <a:t>ue to neutron moderation time</a:t>
            </a:r>
          </a:p>
          <a:p>
            <a:pPr marL="1076325" lvl="1" indent="-1841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might be too slow for safety purposes</a:t>
            </a:r>
          </a:p>
          <a:p>
            <a:pPr marL="892175" lvl="1">
              <a:spcBef>
                <a:spcPts val="600"/>
              </a:spcBef>
            </a:pP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Proposition to add a fast stage of BLM</a:t>
            </a:r>
            <a:endParaRPr lang="en-US" sz="2400" dirty="0">
              <a:solidFill>
                <a:srgbClr val="FF0000"/>
              </a:solidFill>
            </a:endParaRPr>
          </a:p>
          <a:p>
            <a:pPr marL="177800">
              <a:spcBef>
                <a:spcPts val="1200"/>
              </a:spcBef>
            </a:pPr>
            <a:endParaRPr lang="en-US" sz="2000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63523" y="3937518"/>
            <a:ext cx="5115302" cy="2233164"/>
            <a:chOff x="263523" y="3740299"/>
            <a:chExt cx="5115302" cy="223316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23" y="3740299"/>
              <a:ext cx="5115302" cy="2233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1393199" y="4649397"/>
                  <a:ext cx="3983270" cy="634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Ratio</a:t>
                  </a:r>
                  <a:r>
                    <a:rPr lang="en-US" sz="2000" dirty="0" smtClean="0"/>
                    <a:t> </a:t>
                  </a:r>
                  <a:r>
                    <a:rPr lang="en-US" sz="2400" dirty="0" smtClean="0"/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detected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events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 (∆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Thres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detected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event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a14:m>
                  <a:r>
                    <a:rPr lang="en-US" sz="2400" dirty="0" smtClean="0"/>
                    <a:t> 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3199" y="4649397"/>
                  <a:ext cx="3983270" cy="6341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78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11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27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5112912" y="868618"/>
            <a:ext cx="6820683" cy="5463171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marL="5207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Hypothesis for FLUKA &amp; GEANT 4 codes</a:t>
            </a:r>
          </a:p>
          <a:p>
            <a:pPr marL="10699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Neutrons: double exponential distribution for energy ranging from 0.1 eV to 100 MeV</a:t>
            </a:r>
          </a:p>
          <a:p>
            <a:pPr marL="10699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Photons: double exponential distribution from 10 keV to 100 MeV</a:t>
            </a:r>
          </a:p>
          <a:p>
            <a:pPr marL="10699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Withdrawing is done upstream and transversely to the nBLM entrance window in a volume filled with air</a:t>
            </a:r>
          </a:p>
          <a:p>
            <a:pPr marL="10699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angular divergence of 10 mrad for incident neutrons </a:t>
            </a:r>
          </a:p>
          <a:p>
            <a:pPr marL="5207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Codes: calculate the energy deposition in the </a:t>
            </a:r>
            <a:r>
              <a:rPr lang="en-US" sz="2400" dirty="0" smtClean="0"/>
              <a:t>gas</a:t>
            </a:r>
          </a:p>
          <a:p>
            <a:pPr marL="520700" indent="-342900">
              <a:spcBef>
                <a:spcPts val="132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Checked: results obtained with both codes are similar!</a:t>
            </a:r>
            <a:endParaRPr lang="en-US" sz="1600" dirty="0">
              <a:solidFill>
                <a:srgbClr val="002060"/>
              </a:solidFill>
            </a:endParaRPr>
          </a:p>
          <a:p>
            <a:pPr marL="635000" lvl="1"/>
            <a:endParaRPr lang="en-US" dirty="0">
              <a:solidFill>
                <a:prstClr val="black"/>
              </a:solidFill>
            </a:endParaRPr>
          </a:p>
          <a:p>
            <a:pPr marL="635000" lvl="1"/>
            <a:endParaRPr lang="en-US" dirty="0">
              <a:solidFill>
                <a:prstClr val="black"/>
              </a:solidFill>
            </a:endParaRPr>
          </a:p>
          <a:p>
            <a:pPr marL="177800">
              <a:spcBef>
                <a:spcPts val="1200"/>
              </a:spcBef>
            </a:pPr>
            <a:endParaRPr lang="en-US" sz="2000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2656243" y="-744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Event simulation</a:t>
            </a:r>
            <a:endParaRPr lang="en-US" sz="3600" dirty="0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" y="1431421"/>
            <a:ext cx="4412394" cy="43112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9" b="11898"/>
          <a:stretch/>
        </p:blipFill>
        <p:spPr>
          <a:xfrm>
            <a:off x="5888609" y="3995849"/>
            <a:ext cx="4034357" cy="142331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7645614" y="4349163"/>
            <a:ext cx="491778" cy="995795"/>
            <a:chOff x="7645614" y="4349163"/>
            <a:chExt cx="491778" cy="995795"/>
          </a:xfrm>
        </p:grpSpPr>
        <p:sp>
          <p:nvSpPr>
            <p:cNvPr id="3" name="Ellipse 2"/>
            <p:cNvSpPr/>
            <p:nvPr/>
          </p:nvSpPr>
          <p:spPr>
            <a:xfrm>
              <a:off x="7645614" y="4349163"/>
              <a:ext cx="491778" cy="4680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/>
            <p:cNvSpPr/>
            <p:nvPr/>
          </p:nvSpPr>
          <p:spPr>
            <a:xfrm>
              <a:off x="7809185" y="5198601"/>
              <a:ext cx="165403" cy="14635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56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3</a:t>
            </a:fld>
            <a:endParaRPr lang="fr-FR" dirty="0"/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824869" y="-13647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Why new BLM?</a:t>
            </a: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pic>
        <p:nvPicPr>
          <p:cNvPr id="16" name="Image 15"/>
          <p:cNvPicPr/>
          <p:nvPr/>
        </p:nvPicPr>
        <p:blipFill>
          <a:blip r:embed="rId3"/>
          <a:stretch>
            <a:fillRect/>
          </a:stretch>
        </p:blipFill>
        <p:spPr>
          <a:xfrm rot="16190400">
            <a:off x="9209736" y="2438209"/>
            <a:ext cx="3310200" cy="1805400"/>
          </a:xfrm>
          <a:prstGeom prst="rect">
            <a:avLst/>
          </a:prstGeom>
          <a:ln>
            <a:noFill/>
          </a:ln>
        </p:spPr>
      </p:pic>
      <p:sp>
        <p:nvSpPr>
          <p:cNvPr id="17" name="TextShape 2"/>
          <p:cNvSpPr txBox="1"/>
          <p:nvPr/>
        </p:nvSpPr>
        <p:spPr>
          <a:xfrm>
            <a:off x="-700395" y="1080918"/>
            <a:ext cx="7848000" cy="396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GB" i="1" dirty="0" smtClean="0">
                <a:latin typeface="Calibri"/>
              </a:rPr>
              <a:t>       Two </a:t>
            </a:r>
            <a:r>
              <a:rPr lang="en-GB" i="1" dirty="0">
                <a:latin typeface="Calibri"/>
              </a:rPr>
              <a:t>objectives</a:t>
            </a:r>
            <a:r>
              <a:rPr lang="en-GB" i="1" dirty="0">
                <a:solidFill>
                  <a:srgbClr val="00B050"/>
                </a:solidFill>
                <a:latin typeface="Calibri"/>
              </a:rPr>
              <a:t>:</a:t>
            </a:r>
            <a:r>
              <a:rPr lang="en-GB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alibri"/>
              </a:rPr>
              <a:t>monitoring </a:t>
            </a:r>
            <a:r>
              <a:rPr lang="en-GB" b="1" dirty="0">
                <a:latin typeface="Calibri"/>
              </a:rPr>
              <a:t>and 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safety</a:t>
            </a:r>
            <a:r>
              <a:rPr lang="en-GB" sz="1600" dirty="0">
                <a:solidFill>
                  <a:srgbClr val="FF0000"/>
                </a:solidFill>
                <a:latin typeface="Calibri"/>
              </a:rPr>
              <a:t>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TextShape 9"/>
          <p:cNvSpPr txBox="1"/>
          <p:nvPr/>
        </p:nvSpPr>
        <p:spPr>
          <a:xfrm>
            <a:off x="527820" y="1658574"/>
            <a:ext cx="7725240" cy="14151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 smtClean="0">
                <a:solidFill>
                  <a:srgbClr val="006699"/>
                </a:solidFill>
              </a:rPr>
              <a:t>Challenges</a:t>
            </a:r>
            <a:endParaRPr dirty="0" smtClean="0"/>
          </a:p>
          <a:p>
            <a:pPr>
              <a:buSzPct val="45000"/>
            </a:pPr>
            <a:r>
              <a:rPr lang="en-GB" dirty="0" smtClean="0">
                <a:solidFill>
                  <a:srgbClr val="000000"/>
                </a:solidFill>
                <a:latin typeface="Calibri"/>
                <a:ea typeface="DejaVu Sans Condensed"/>
                <a:sym typeface="Wingdings" panose="05000000000000000000" pitchFamily="2" charset="2"/>
              </a:rPr>
              <a:t> 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DejaVu Sans Condensed"/>
              </a:rPr>
              <a:t> RF cavities emit </a:t>
            </a:r>
            <a:r>
              <a:rPr lang="en-GB" dirty="0" smtClean="0">
                <a:solidFill>
                  <a:srgbClr val="000000"/>
                </a:solidFill>
                <a:latin typeface="Symbol"/>
                <a:ea typeface="arial"/>
              </a:rPr>
              <a:t>g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arial"/>
              </a:rPr>
              <a:t>'s → background for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DejaVu Sans Condensed"/>
              </a:rPr>
              <a:t> ionization chambers used as BLMs</a:t>
            </a:r>
            <a:endParaRPr dirty="0" smtClean="0"/>
          </a:p>
          <a:p>
            <a:pPr>
              <a:buSzPct val="45000"/>
            </a:pPr>
            <a:r>
              <a:rPr lang="en-GB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 </a:t>
            </a:r>
            <a:r>
              <a:rPr lang="en-GB" dirty="0" smtClean="0">
                <a:solidFill>
                  <a:srgbClr val="000000"/>
                </a:solidFill>
                <a:latin typeface="Calibri"/>
              </a:rPr>
              <a:t>Continuous monitoring of small losses is needed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441060" y="684011"/>
            <a:ext cx="824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lvl="1">
              <a:spcBef>
                <a:spcPts val="1200"/>
              </a:spcBef>
            </a:pPr>
            <a:r>
              <a:rPr lang="en-US" dirty="0" smtClean="0"/>
              <a:t>	</a:t>
            </a:r>
            <a:r>
              <a:rPr lang="en-US" dirty="0" smtClean="0">
                <a:sym typeface="Wingdings 3" panose="05040102010807070707" pitchFamily="18" charset="2"/>
              </a:rPr>
              <a:t></a:t>
            </a:r>
            <a:r>
              <a:rPr lang="en-US" dirty="0" smtClean="0"/>
              <a:t>Measure </a:t>
            </a:r>
            <a:r>
              <a:rPr lang="en-US" dirty="0"/>
              <a:t>the Beam Losses quite accurately  and their locations</a:t>
            </a:r>
          </a:p>
        </p:txBody>
      </p:sp>
      <p:sp>
        <p:nvSpPr>
          <p:cNvPr id="19" name="TextShape 3"/>
          <p:cNvSpPr txBox="1"/>
          <p:nvPr/>
        </p:nvSpPr>
        <p:spPr>
          <a:xfrm>
            <a:off x="270134" y="2674776"/>
            <a:ext cx="9341699" cy="22708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    </a:t>
            </a:r>
            <a:r>
              <a:rPr lang="en-GB" dirty="0" smtClean="0">
                <a:solidFill>
                  <a:srgbClr val="006699"/>
                </a:solidFill>
              </a:rPr>
              <a:t>Requirements</a:t>
            </a:r>
          </a:p>
          <a:p>
            <a:r>
              <a:rPr lang="en-US" dirty="0" smtClean="0"/>
              <a:t>     1 - Blind for </a:t>
            </a:r>
            <a:r>
              <a:rPr lang="en-US" dirty="0" err="1" smtClean="0"/>
              <a:t>γ’s</a:t>
            </a:r>
            <a:r>
              <a:rPr lang="en-US" dirty="0" smtClean="0"/>
              <a:t> </a:t>
            </a:r>
            <a:r>
              <a:rPr lang="en-US" dirty="0"/>
              <a:t>and X-rays contributions from cavity </a:t>
            </a:r>
            <a:r>
              <a:rPr lang="en-US" dirty="0" smtClean="0"/>
              <a:t>emissions </a:t>
            </a:r>
          </a:p>
          <a:p>
            <a:r>
              <a:rPr lang="en-US" dirty="0" smtClean="0"/>
              <a:t>     2 - </a:t>
            </a:r>
            <a:r>
              <a:rPr lang="en-US" dirty="0"/>
              <a:t>directionality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good correlation beam loss location / </a:t>
            </a:r>
            <a:r>
              <a:rPr lang="en-US" dirty="0" smtClean="0"/>
              <a:t>detection (blind for thermal neutrons)</a:t>
            </a:r>
          </a:p>
          <a:p>
            <a:r>
              <a:rPr lang="en-US" dirty="0" smtClean="0"/>
              <a:t>     3 - good efficiency</a:t>
            </a:r>
          </a:p>
          <a:p>
            <a:r>
              <a:rPr lang="en-US" dirty="0" smtClean="0"/>
              <a:t>     4 - </a:t>
            </a:r>
            <a:r>
              <a:rPr lang="en-GB" dirty="0" smtClean="0">
                <a:latin typeface="Calibri"/>
              </a:rPr>
              <a:t>Sensitive </a:t>
            </a:r>
            <a:r>
              <a:rPr lang="en-GB" dirty="0">
                <a:latin typeface="Calibri"/>
              </a:rPr>
              <a:t>enough to monitor small </a:t>
            </a:r>
            <a:r>
              <a:rPr lang="en-GB" dirty="0" smtClean="0">
                <a:latin typeface="Calibri"/>
              </a:rPr>
              <a:t>losses</a:t>
            </a:r>
          </a:p>
          <a:p>
            <a:r>
              <a:rPr lang="en-GB" dirty="0" smtClean="0">
                <a:latin typeface="Calibri"/>
              </a:rPr>
              <a:t>     5 - </a:t>
            </a:r>
            <a:r>
              <a:rPr lang="en-US" dirty="0"/>
              <a:t>Appropriate for high rates, radiation hardness</a:t>
            </a:r>
          </a:p>
          <a:p>
            <a:r>
              <a:rPr lang="en-GB" dirty="0" smtClean="0">
                <a:latin typeface="Calibri"/>
              </a:rPr>
              <a:t>     6 - </a:t>
            </a:r>
            <a:r>
              <a:rPr lang="en-GB" b="1" dirty="0" smtClean="0">
                <a:latin typeface="Calibri"/>
              </a:rPr>
              <a:t>Sensitive </a:t>
            </a:r>
            <a:r>
              <a:rPr lang="en-GB" b="1" dirty="0">
                <a:latin typeface="Calibri"/>
              </a:rPr>
              <a:t>and </a:t>
            </a:r>
            <a:r>
              <a:rPr lang="en-GB" b="1" dirty="0">
                <a:solidFill>
                  <a:srgbClr val="006699"/>
                </a:solidFill>
                <a:latin typeface="Calibri"/>
              </a:rPr>
              <a:t>fast</a:t>
            </a:r>
            <a:r>
              <a:rPr lang="en-GB" b="1" dirty="0">
                <a:latin typeface="Calibri"/>
              </a:rPr>
              <a:t> enough to react on “catastrophic event” </a:t>
            </a:r>
            <a:endParaRPr b="1" dirty="0"/>
          </a:p>
        </p:txBody>
      </p:sp>
      <p:sp>
        <p:nvSpPr>
          <p:cNvPr id="20" name="TextShape 4"/>
          <p:cNvSpPr txBox="1"/>
          <p:nvPr/>
        </p:nvSpPr>
        <p:spPr>
          <a:xfrm>
            <a:off x="693890" y="4988195"/>
            <a:ext cx="10848611" cy="12398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dirty="0">
                <a:sym typeface="Wingdings 3" panose="05040102010807070707" pitchFamily="18" charset="2"/>
              </a:rPr>
              <a:t> </a:t>
            </a:r>
            <a:r>
              <a:rPr lang="en-GB" dirty="0" smtClean="0">
                <a:latin typeface="Calibri"/>
              </a:rPr>
              <a:t>Proposal</a:t>
            </a:r>
            <a:r>
              <a:rPr lang="en-GB" dirty="0">
                <a:latin typeface="Calibri"/>
              </a:rPr>
              <a:t>:</a:t>
            </a:r>
            <a:endParaRPr dirty="0"/>
          </a:p>
          <a:p>
            <a:r>
              <a:rPr lang="en-GB" dirty="0">
                <a:latin typeface="Calibri"/>
              </a:rPr>
              <a:t>	Neutron BLM (</a:t>
            </a:r>
            <a:r>
              <a:rPr lang="en-GB" b="1" dirty="0" err="1">
                <a:latin typeface="Calibri"/>
              </a:rPr>
              <a:t>nBLM</a:t>
            </a:r>
            <a:r>
              <a:rPr lang="en-GB" dirty="0">
                <a:latin typeface="Calibri"/>
              </a:rPr>
              <a:t>), </a:t>
            </a:r>
            <a:r>
              <a:rPr lang="en-GB" dirty="0" smtClean="0">
                <a:latin typeface="Calibri"/>
              </a:rPr>
              <a:t>based on </a:t>
            </a:r>
            <a:r>
              <a:rPr lang="en-GB" dirty="0" err="1" smtClean="0">
                <a:latin typeface="Calibri"/>
              </a:rPr>
              <a:t>Micromegas</a:t>
            </a:r>
            <a:r>
              <a:rPr lang="en-GB" dirty="0" smtClean="0">
                <a:latin typeface="Calibri"/>
              </a:rPr>
              <a:t> detector equipped with </a:t>
            </a:r>
            <a:r>
              <a:rPr lang="en-GB" dirty="0">
                <a:latin typeface="Calibri"/>
              </a:rPr>
              <a:t>neutron convertors </a:t>
            </a:r>
            <a:r>
              <a:rPr lang="en-GB" dirty="0" smtClean="0">
                <a:latin typeface="Calibri"/>
              </a:rPr>
              <a:t>and moderators</a:t>
            </a:r>
            <a:endParaRPr dirty="0"/>
          </a:p>
          <a:p>
            <a:r>
              <a:rPr lang="en-GB" dirty="0">
                <a:latin typeface="Calibri"/>
              </a:rPr>
              <a:t>		</a:t>
            </a:r>
            <a:endParaRPr dirty="0"/>
          </a:p>
        </p:txBody>
      </p:sp>
      <p:pic>
        <p:nvPicPr>
          <p:cNvPr id="21" name="Image 20"/>
          <p:cNvPicPr/>
          <p:nvPr/>
        </p:nvPicPr>
        <p:blipFill>
          <a:blip r:embed="rId4"/>
          <a:stretch>
            <a:fillRect/>
          </a:stretch>
        </p:blipFill>
        <p:spPr>
          <a:xfrm>
            <a:off x="132290" y="4969227"/>
            <a:ext cx="561600" cy="6264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70134" y="6037962"/>
            <a:ext cx="11321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0099"/>
                </a:solidFill>
              </a:rPr>
              <a:t>A NEW BEAM LOSS MONITOR CONCEPT BASED ON FAST NEUTRON DETECTION AND VERY LOW PHOTON </a:t>
            </a:r>
            <a:r>
              <a:rPr lang="en-US" sz="1400" dirty="0" smtClean="0">
                <a:solidFill>
                  <a:srgbClr val="990099"/>
                </a:solidFill>
              </a:rPr>
              <a:t>SENSITIVITY, Jacques </a:t>
            </a:r>
            <a:r>
              <a:rPr lang="en-US" sz="1400" dirty="0" err="1" smtClean="0">
                <a:solidFill>
                  <a:srgbClr val="990099"/>
                </a:solidFill>
              </a:rPr>
              <a:t>Marroncle</a:t>
            </a:r>
            <a:r>
              <a:rPr lang="en-US" sz="1400" dirty="0" smtClean="0">
                <a:solidFill>
                  <a:srgbClr val="990099"/>
                </a:solidFill>
              </a:rPr>
              <a:t> et al, IBIC 2016</a:t>
            </a:r>
            <a:endParaRPr lang="fr-FR" sz="14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contenu 2"/>
          <p:cNvSpPr txBox="1">
            <a:spLocks/>
          </p:cNvSpPr>
          <p:nvPr/>
        </p:nvSpPr>
        <p:spPr>
          <a:xfrm>
            <a:off x="337797" y="3353216"/>
            <a:ext cx="11377281" cy="23737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177800"/>
            <a:r>
              <a:rPr lang="en-US" dirty="0" smtClean="0">
                <a:solidFill>
                  <a:srgbClr val="002060"/>
                </a:solidFill>
              </a:rPr>
              <a:t>Lot of improvements, evolutions can be done on Micromegas and by changing their parameters (gaps, gas, electric potential, read-out…). </a:t>
            </a:r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t can achieved:  </a:t>
            </a:r>
          </a:p>
          <a:p>
            <a:pPr marL="1089025" lvl="1" indent="-190500">
              <a:buFontTx/>
              <a:buChar char="-"/>
            </a:pPr>
            <a:r>
              <a:rPr lang="en-US" dirty="0" smtClean="0"/>
              <a:t>high fluxes greater than 10</a:t>
            </a:r>
            <a:r>
              <a:rPr lang="en-US" baseline="30000" dirty="0" smtClean="0"/>
              <a:t>8</a:t>
            </a:r>
            <a:r>
              <a:rPr lang="en-US" dirty="0" smtClean="0"/>
              <a:t> counts/cm</a:t>
            </a:r>
            <a:r>
              <a:rPr lang="en-US" baseline="30000" dirty="0" smtClean="0"/>
              <a:t>2</a:t>
            </a:r>
            <a:r>
              <a:rPr lang="en-US" dirty="0" smtClean="0"/>
              <a:t>/s (KABES, DEMIN)</a:t>
            </a:r>
          </a:p>
          <a:p>
            <a:pPr marL="1089025" lvl="1" indent="-190500">
              <a:buFontTx/>
              <a:buChar char="-"/>
            </a:pPr>
            <a:r>
              <a:rPr lang="en-US" dirty="0" smtClean="0"/>
              <a:t>spatial resolutions down to 15 µm</a:t>
            </a:r>
          </a:p>
          <a:p>
            <a:pPr marL="1089025" lvl="1" indent="-1905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time resolution down to 30 </a:t>
            </a:r>
            <a:r>
              <a:rPr lang="en-US" dirty="0" err="1" smtClean="0">
                <a:solidFill>
                  <a:prstClr val="black"/>
                </a:solidFill>
              </a:rPr>
              <a:t>ps</a:t>
            </a:r>
            <a:endParaRPr lang="en-US" dirty="0" smtClean="0">
              <a:solidFill>
                <a:prstClr val="black"/>
              </a:solidFill>
            </a:endParaRPr>
          </a:p>
          <a:p>
            <a:pPr marL="1089025" lvl="1" indent="-190500">
              <a:buFontTx/>
              <a:buChar char="-"/>
            </a:pPr>
            <a:r>
              <a:rPr lang="en-US" dirty="0"/>
              <a:t>c</a:t>
            </a:r>
            <a:r>
              <a:rPr lang="en-US" dirty="0" smtClean="0"/>
              <a:t>ylindrical </a:t>
            </a:r>
            <a:r>
              <a:rPr lang="en-US" dirty="0" smtClean="0"/>
              <a:t>shape are now working routinely (ASACUSA, Clas12)</a:t>
            </a:r>
          </a:p>
          <a:p>
            <a:pPr marL="177800"/>
            <a:r>
              <a:rPr lang="en-US" dirty="0" smtClean="0">
                <a:solidFill>
                  <a:srgbClr val="002060"/>
                </a:solidFill>
              </a:rPr>
              <a:t>large surface area (&gt;1 m</a:t>
            </a:r>
            <a:r>
              <a:rPr lang="en-US" baseline="30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) can be covered (COMPASS, ATLAS)</a:t>
            </a:r>
          </a:p>
          <a:p>
            <a:pPr marL="177800" lvl="0"/>
            <a:r>
              <a:rPr lang="en-US" dirty="0" smtClean="0">
                <a:solidFill>
                  <a:srgbClr val="002060"/>
                </a:solidFill>
              </a:rPr>
              <a:t>Resistive bulk technologies, reduce spark effects, reducing dead time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BLM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4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694864" y="1008831"/>
            <a:ext cx="7015655" cy="22493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Micromegas: Multi-Pattern Gaseous Detector, invented in 1995 at CEA Saclay</a:t>
            </a:r>
            <a:r>
              <a:rPr lang="en-US" b="1" baseline="30000" dirty="0" smtClean="0">
                <a:solidFill>
                  <a:srgbClr val="923294"/>
                </a:solidFill>
              </a:rPr>
              <a:t>1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Parallel plate detector with a strengthened </a:t>
            </a:r>
            <a:r>
              <a:rPr lang="en-US" dirty="0">
                <a:solidFill>
                  <a:srgbClr val="002060"/>
                </a:solidFill>
              </a:rPr>
              <a:t>thin </a:t>
            </a:r>
            <a:r>
              <a:rPr lang="en-US" dirty="0" smtClean="0">
                <a:solidFill>
                  <a:srgbClr val="002060"/>
                </a:solidFill>
              </a:rPr>
              <a:t>mesh dividing the gas volume in 2 parts:</a:t>
            </a:r>
          </a:p>
          <a:p>
            <a:pPr marL="1089025" lvl="1" indent="-190500">
              <a:buFontTx/>
              <a:buChar char="-"/>
            </a:pPr>
            <a:r>
              <a:rPr lang="en-US" dirty="0"/>
              <a:t>d</a:t>
            </a:r>
            <a:r>
              <a:rPr lang="en-US" dirty="0" smtClean="0"/>
              <a:t>rift region (1 to 10 mm)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E ≈ 100 V/mm</a:t>
            </a:r>
            <a:endParaRPr lang="en-US" dirty="0" smtClean="0">
              <a:solidFill>
                <a:srgbClr val="FF0000"/>
              </a:solidFill>
            </a:endParaRPr>
          </a:p>
          <a:p>
            <a:pPr marL="1089025" lvl="1" indent="-19050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mplification region (30 to 100 µm)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E ≈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10000 V/mm</a:t>
            </a:r>
            <a:endParaRPr lang="en-US" dirty="0" smtClean="0">
              <a:solidFill>
                <a:srgbClr val="002060"/>
              </a:solidFill>
            </a:endParaRPr>
          </a:p>
          <a:p>
            <a:pPr marL="177800">
              <a:spcBef>
                <a:spcPts val="12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2656243" y="-744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70C0"/>
                </a:solidFill>
              </a:rPr>
              <a:t>Micromegas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Detector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 dirty="0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190" y="5916924"/>
            <a:ext cx="875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Bef>
                <a:spcPts val="1200"/>
              </a:spcBef>
            </a:pPr>
            <a:r>
              <a:rPr lang="en-US" sz="1400" i="1" baseline="30000" dirty="0">
                <a:solidFill>
                  <a:srgbClr val="923294"/>
                </a:solidFill>
              </a:rPr>
              <a:t>1</a:t>
            </a:r>
            <a:r>
              <a:rPr lang="en-US" sz="1400" i="1" dirty="0">
                <a:solidFill>
                  <a:srgbClr val="923294"/>
                </a:solidFill>
              </a:rPr>
              <a:t> </a:t>
            </a:r>
            <a:r>
              <a:rPr lang="en-GB" sz="1400" dirty="0">
                <a:solidFill>
                  <a:srgbClr val="923294"/>
                </a:solidFill>
              </a:rPr>
              <a:t>Y. Giomataris, P. Rebourgeard, J.P. Robert and G. Charpak, “Micromegas: A high-granularity position sensitive gaseous detector for high particle-flux environments”, Nuc. Instrum. Meth. A 376 (1996) 29</a:t>
            </a:r>
            <a:r>
              <a:rPr lang="en-GB" sz="1400" dirty="0" smtClean="0">
                <a:solidFill>
                  <a:srgbClr val="923294"/>
                </a:solidFill>
              </a:rPr>
              <a:t>.</a:t>
            </a:r>
            <a:endParaRPr lang="en-US" sz="1400" i="1" dirty="0">
              <a:solidFill>
                <a:srgbClr val="923294"/>
              </a:solidFill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0" y="1002368"/>
            <a:ext cx="3246925" cy="23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5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4427107" y="994256"/>
                <a:ext cx="6964793" cy="4639102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rmAutofit lnSpcReduction="10000"/>
              </a:bodyPr>
              <a:lstStyle/>
              <a:p>
                <a:pPr marL="52070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Cadmium envelop</a:t>
                </a:r>
              </a:p>
              <a:p>
                <a:pPr marL="1079500" lvl="1" indent="-187325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to absorb the incident thermal neutrons</a:t>
                </a:r>
              </a:p>
              <a:p>
                <a:pPr marL="52070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Polyethylene moderator</a:t>
                </a:r>
              </a:p>
              <a:p>
                <a:pPr marL="1079500" lvl="1" indent="-187325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to </a:t>
                </a:r>
                <a:r>
                  <a:rPr lang="en-US" sz="2000" dirty="0">
                    <a:solidFill>
                      <a:srgbClr val="002060"/>
                    </a:solidFill>
                  </a:rPr>
                  <a:t>thermalize 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the incident fast-neutrons </a:t>
                </a:r>
                <a:r>
                  <a:rPr lang="en-US" sz="2000" dirty="0" smtClean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varying thickness allows to adjust the energy threshold</a:t>
                </a:r>
                <a:endParaRPr lang="en-US" sz="2000" dirty="0" smtClean="0">
                  <a:solidFill>
                    <a:srgbClr val="002060"/>
                  </a:solidFill>
                </a:endParaRPr>
              </a:p>
              <a:p>
                <a:pPr marL="892175" lvl="1"/>
                <a:r>
                  <a:rPr lang="en-US" sz="2000" dirty="0" smtClean="0">
                    <a:solidFill>
                      <a:srgbClr val="002060"/>
                    </a:solidFill>
                  </a:rPr>
                  <a:t>   to 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absorb the remaining incident thermal neutrons</a:t>
                </a:r>
                <a:endParaRPr lang="en-US" sz="2000" dirty="0">
                  <a:solidFill>
                    <a:srgbClr val="002060"/>
                  </a:solidFill>
                </a:endParaRPr>
              </a:p>
              <a:p>
                <a:pPr marL="52070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Double Micromegas</a:t>
                </a:r>
              </a:p>
              <a:p>
                <a:pPr marL="1079500" lvl="1" indent="-187325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to increase the neutron detection efficiency with B</a:t>
                </a:r>
                <a:r>
                  <a:rPr lang="en-US" sz="2000" baseline="-25000" dirty="0" smtClean="0">
                    <a:solidFill>
                      <a:srgbClr val="00206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C thin films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1.5 - 2 µm)</a:t>
                </a:r>
              </a:p>
              <a:p>
                <a:pPr marL="1079500" lvl="1" indent="-187325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gas: He (≈ 1.1 bar) or N</a:t>
                </a:r>
                <a:r>
                  <a:rPr lang="en-US" sz="2000" baseline="-25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, Ne…</a:t>
                </a:r>
              </a:p>
              <a:p>
                <a:pPr marL="1349375" lvl="2"/>
                <a:r>
                  <a:rPr lang="en-US" dirty="0" smtClean="0"/>
                  <a:t>- He is better for photon discrimination</a:t>
                </a:r>
              </a:p>
              <a:p>
                <a:pPr marL="177800" lvl="0">
                  <a:spcBef>
                    <a:spcPts val="600"/>
                  </a:spcBef>
                </a:pPr>
                <a:r>
                  <a:rPr lang="en-US" sz="2400" dirty="0" smtClean="0">
                    <a:solidFill>
                      <a:srgbClr val="002060"/>
                    </a:solidFill>
                  </a:rPr>
                  <a:t>This geometry was simulated using FLUKA</a:t>
                </a:r>
                <a:r>
                  <a:rPr lang="en-US" sz="2400" b="1" baseline="30000" dirty="0" smtClean="0">
                    <a:solidFill>
                      <a:srgbClr val="923294"/>
                    </a:solidFill>
                  </a:rPr>
                  <a:t>1</a:t>
                </a:r>
                <a:r>
                  <a:rPr lang="en-US" sz="2400" dirty="0" smtClean="0">
                    <a:solidFill>
                      <a:srgbClr val="002060"/>
                    </a:solidFill>
                  </a:rPr>
                  <a:t> and GEANT 4</a:t>
                </a:r>
                <a:r>
                  <a:rPr lang="en-US" sz="2400" b="1" baseline="30000" dirty="0">
                    <a:solidFill>
                      <a:srgbClr val="923294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002060"/>
                    </a:solidFill>
                  </a:rPr>
                  <a:t> codes to check the compliance with the requirements</a:t>
                </a:r>
                <a:endParaRPr lang="en-US" sz="1600" dirty="0" smtClean="0">
                  <a:solidFill>
                    <a:srgbClr val="002060"/>
                  </a:solidFill>
                </a:endParaRPr>
              </a:p>
              <a:p>
                <a:pPr marL="892175" lvl="1"/>
                <a:endParaRPr lang="en-US" sz="1600" dirty="0">
                  <a:solidFill>
                    <a:srgbClr val="002060"/>
                  </a:solidFill>
                </a:endParaRPr>
              </a:p>
              <a:p>
                <a:pPr marL="635000" lvl="1"/>
                <a:endParaRPr lang="en-US" dirty="0">
                  <a:solidFill>
                    <a:prstClr val="black"/>
                  </a:solidFill>
                </a:endParaRPr>
              </a:p>
              <a:p>
                <a:pPr marL="635000" lvl="1"/>
                <a:endParaRPr lang="en-US" dirty="0">
                  <a:solidFill>
                    <a:prstClr val="black"/>
                  </a:solidFill>
                </a:endParaRPr>
              </a:p>
              <a:p>
                <a:pPr marL="177800">
                  <a:spcBef>
                    <a:spcPts val="1200"/>
                  </a:spcBef>
                </a:pPr>
                <a:endParaRPr lang="en-US" sz="2000" dirty="0">
                  <a:solidFill>
                    <a:srgbClr val="002060"/>
                  </a:solidFill>
                </a:endParaRPr>
              </a:p>
              <a:p>
                <a:pPr marL="1349375" lvl="2"/>
                <a:endParaRPr lang="en-US" dirty="0">
                  <a:solidFill>
                    <a:srgbClr val="002060"/>
                  </a:solidFill>
                </a:endParaRPr>
              </a:p>
              <a:p>
                <a:pPr marL="1349375" lvl="2"/>
                <a:endParaRPr lang="en-US" sz="1600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107" y="994256"/>
                <a:ext cx="6964793" cy="4639102"/>
              </a:xfrm>
              <a:prstGeom prst="rect">
                <a:avLst/>
              </a:prstGeom>
              <a:blipFill rotWithShape="0">
                <a:blip r:embed="rId3"/>
                <a:stretch>
                  <a:fillRect l="-87" t="-18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re 1"/>
          <p:cNvSpPr txBox="1">
            <a:spLocks/>
          </p:cNvSpPr>
          <p:nvPr/>
        </p:nvSpPr>
        <p:spPr>
          <a:xfrm>
            <a:off x="2190489" y="63259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nBLM geometry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0" y="1001645"/>
            <a:ext cx="3357995" cy="5189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16591" y="5610157"/>
            <a:ext cx="9126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200" indent="-257175"/>
            <a:r>
              <a:rPr lang="en-GB" baseline="30000" dirty="0" smtClean="0">
                <a:solidFill>
                  <a:srgbClr val="923294"/>
                </a:solidFill>
              </a:rPr>
              <a:t>1 </a:t>
            </a:r>
            <a:r>
              <a:rPr lang="en-GB" dirty="0" smtClean="0">
                <a:solidFill>
                  <a:srgbClr val="923294"/>
                </a:solidFill>
              </a:rPr>
              <a:t>G</a:t>
            </a:r>
            <a:r>
              <a:rPr lang="en-GB" dirty="0">
                <a:solidFill>
                  <a:srgbClr val="923294"/>
                </a:solidFill>
              </a:rPr>
              <a:t>. </a:t>
            </a:r>
            <a:r>
              <a:rPr lang="en-GB" dirty="0" err="1">
                <a:solidFill>
                  <a:srgbClr val="923294"/>
                </a:solidFill>
              </a:rPr>
              <a:t>Battistoni</a:t>
            </a:r>
            <a:r>
              <a:rPr lang="en-GB" dirty="0">
                <a:solidFill>
                  <a:srgbClr val="923294"/>
                </a:solidFill>
              </a:rPr>
              <a:t> et al., The FLUKA code: Description and Benchmarking, in Proc. AIP Conf. Proc. 03, vol. 896, 2007, </a:t>
            </a:r>
            <a:r>
              <a:rPr lang="en-GB" dirty="0" smtClean="0">
                <a:solidFill>
                  <a:srgbClr val="923294"/>
                </a:solidFill>
              </a:rPr>
              <a:t>pp.31. </a:t>
            </a:r>
            <a:r>
              <a:rPr lang="en-GB" dirty="0" smtClean="0">
                <a:solidFill>
                  <a:srgbClr val="923294"/>
                </a:solidFill>
                <a:hlinkClick r:id="rId5"/>
              </a:rPr>
              <a:t>http</a:t>
            </a:r>
            <a:r>
              <a:rPr lang="en-GB" dirty="0">
                <a:solidFill>
                  <a:srgbClr val="923294"/>
                </a:solidFill>
                <a:hlinkClick r:id="rId5"/>
              </a:rPr>
              <a:t>://dx.doi.org/10.1063/1.2720459</a:t>
            </a:r>
            <a:r>
              <a:rPr lang="en-GB" dirty="0" smtClean="0">
                <a:solidFill>
                  <a:srgbClr val="923294"/>
                </a:solidFill>
              </a:rPr>
              <a:t>.</a:t>
            </a:r>
          </a:p>
          <a:p>
            <a:pPr marL="80963" indent="-80963"/>
            <a:r>
              <a:rPr lang="en-GB" baseline="30000" dirty="0" smtClean="0">
                <a:solidFill>
                  <a:srgbClr val="923294"/>
                </a:solidFill>
              </a:rPr>
              <a:t>2 </a:t>
            </a:r>
            <a:r>
              <a:rPr lang="fr-FR" dirty="0" smtClean="0">
                <a:solidFill>
                  <a:srgbClr val="923294"/>
                </a:solidFill>
              </a:rPr>
              <a:t>GEANT </a:t>
            </a:r>
            <a:r>
              <a:rPr lang="fr-FR" dirty="0">
                <a:solidFill>
                  <a:srgbClr val="923294"/>
                </a:solidFill>
              </a:rPr>
              <a:t>Collaboration, S. </a:t>
            </a:r>
            <a:r>
              <a:rPr lang="fr-FR" dirty="0" err="1">
                <a:solidFill>
                  <a:srgbClr val="923294"/>
                </a:solidFill>
              </a:rPr>
              <a:t>Agostinelli</a:t>
            </a:r>
            <a:r>
              <a:rPr lang="fr-FR" dirty="0">
                <a:solidFill>
                  <a:srgbClr val="923294"/>
                </a:solidFill>
              </a:rPr>
              <a:t> et al., GEANT4-a </a:t>
            </a:r>
            <a:r>
              <a:rPr lang="fr-FR" dirty="0" err="1">
                <a:solidFill>
                  <a:srgbClr val="923294"/>
                </a:solidFill>
              </a:rPr>
              <a:t>sim-ulation</a:t>
            </a:r>
            <a:r>
              <a:rPr lang="fr-FR" dirty="0">
                <a:solidFill>
                  <a:srgbClr val="923294"/>
                </a:solidFill>
              </a:rPr>
              <a:t> </a:t>
            </a:r>
            <a:r>
              <a:rPr lang="fr-FR" dirty="0" err="1">
                <a:solidFill>
                  <a:srgbClr val="923294"/>
                </a:solidFill>
              </a:rPr>
              <a:t>toolkit</a:t>
            </a:r>
            <a:r>
              <a:rPr lang="fr-FR" dirty="0">
                <a:solidFill>
                  <a:srgbClr val="923294"/>
                </a:solidFill>
              </a:rPr>
              <a:t>, NIM A 509 (2003) 250. </a:t>
            </a:r>
            <a:endParaRPr lang="en-US" dirty="0">
              <a:solidFill>
                <a:srgbClr val="92329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H="1" flipV="1">
            <a:off x="3661406" y="1919124"/>
            <a:ext cx="185766" cy="287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2912722" y="1569812"/>
            <a:ext cx="84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(zoom)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6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1032901" y="4672928"/>
            <a:ext cx="10842065" cy="176845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5207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Thermal neutrons with respect to detection thresholds: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10 keV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Eff. &lt; 0.007 %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30 keV  nBLM is blind to external thermal neutrons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Background: γ contributions coming from </a:t>
            </a:r>
            <a:r>
              <a:rPr lang="en-US" sz="2000" baseline="30000" dirty="0" smtClean="0">
                <a:solidFill>
                  <a:srgbClr val="002060"/>
                </a:solidFill>
              </a:rPr>
              <a:t>114</a:t>
            </a:r>
            <a:r>
              <a:rPr lang="en-US" sz="2000" dirty="0" smtClean="0">
                <a:solidFill>
                  <a:srgbClr val="002060"/>
                </a:solidFill>
              </a:rPr>
              <a:t>Cd and </a:t>
            </a:r>
            <a:r>
              <a:rPr lang="en-US" sz="2000" baseline="30000" dirty="0" smtClean="0">
                <a:solidFill>
                  <a:srgbClr val="002060"/>
                </a:solidFill>
              </a:rPr>
              <a:t>10</a:t>
            </a:r>
            <a:r>
              <a:rPr lang="en-US" sz="2000" dirty="0" smtClean="0">
                <a:solidFill>
                  <a:srgbClr val="002060"/>
                </a:solidFill>
              </a:rPr>
              <a:t>B neutron are taken into account, but almost completely removed with low detection thresholds.</a:t>
            </a:r>
            <a:endParaRPr lang="en-US" dirty="0" smtClean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120462" y="-744"/>
            <a:ext cx="11071538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nBLM response to external “thermal” neutrons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71822" y="713905"/>
            <a:ext cx="11071538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90"/>
                </a:solidFill>
              </a:rPr>
              <a:t>0.01 &lt; </a:t>
            </a:r>
            <a:r>
              <a:rPr lang="en-US" sz="2400" dirty="0" smtClean="0">
                <a:solidFill>
                  <a:srgbClr val="000090"/>
                </a:solidFill>
              </a:rPr>
              <a:t>E</a:t>
            </a:r>
            <a:r>
              <a:rPr lang="en-US" sz="2400" baseline="-25000" dirty="0" smtClean="0">
                <a:solidFill>
                  <a:srgbClr val="000090"/>
                </a:solidFill>
              </a:rPr>
              <a:t>neutron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i="1" dirty="0" smtClean="0">
                <a:solidFill>
                  <a:srgbClr val="000090"/>
                </a:solidFill>
              </a:rPr>
              <a:t>(eV) </a:t>
            </a:r>
            <a:r>
              <a:rPr lang="en-US" sz="2800" dirty="0" smtClean="0">
                <a:solidFill>
                  <a:srgbClr val="000090"/>
                </a:solidFill>
              </a:rPr>
              <a:t>&lt; 1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6301900" y="1478673"/>
            <a:ext cx="4397953" cy="2967155"/>
            <a:chOff x="4046715" y="1317852"/>
            <a:chExt cx="4836037" cy="342916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715" y="1623105"/>
              <a:ext cx="4836037" cy="305291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5244467" y="1317852"/>
              <a:ext cx="28201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baseline="30000" dirty="0" smtClean="0">
                  <a:solidFill>
                    <a:srgbClr val="FF0000"/>
                  </a:solidFill>
                </a:rPr>
                <a:t>113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Cd (n,</a:t>
              </a:r>
              <a:r>
                <a:rPr lang="en-US" sz="2000" b="1" i="1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000" b="1" i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γ) </a:t>
              </a:r>
              <a:r>
                <a:rPr lang="en-US" sz="2000" b="1" i="1" baseline="300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114</a:t>
              </a:r>
              <a:r>
                <a:rPr lang="en-US" sz="2000" b="1" i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Cd  capture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69637" y="4197949"/>
              <a:ext cx="4126026" cy="46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780344" y="410440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811540" y="409523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912916" y="409523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0.01</a:t>
              </a:r>
              <a:endParaRPr lang="en-US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004217" y="410440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0.001</a:t>
              </a:r>
              <a:endParaRPr lang="en-US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751246" y="4346906"/>
              <a:ext cx="2305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002060"/>
                  </a:solidFill>
                </a:rPr>
                <a:t>Incident E</a:t>
              </a:r>
              <a:r>
                <a:rPr lang="en-US" sz="2000" b="1" i="1" baseline="-25000" dirty="0" smtClean="0">
                  <a:solidFill>
                    <a:srgbClr val="002060"/>
                  </a:solidFill>
                </a:rPr>
                <a:t>neutron</a:t>
              </a:r>
              <a:r>
                <a:rPr lang="en-US" sz="2000" b="1" i="1" dirty="0" smtClean="0">
                  <a:solidFill>
                    <a:srgbClr val="002060"/>
                  </a:solidFill>
                </a:rPr>
                <a:t> (eV)</a:t>
              </a:r>
              <a:endParaRPr lang="en-US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440387" y="409972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301537" y="1711185"/>
            <a:ext cx="3844884" cy="2482712"/>
            <a:chOff x="324782" y="1429536"/>
            <a:chExt cx="4058976" cy="291811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82" y="1429536"/>
              <a:ext cx="3943900" cy="279121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4782" y="4044875"/>
              <a:ext cx="3943900" cy="165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643177" y="395446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0.01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414223" y="39544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223605" y="395446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43919" y="3962929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0.001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74720" y="3483957"/>
              <a:ext cx="630354" cy="367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767884" y="3947540"/>
              <a:ext cx="615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(eV)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1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7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543407" y="4755062"/>
            <a:ext cx="11517529" cy="1632299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marL="5207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Photons with respect to detection thresholds: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10 keV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Eff. &lt; 0.0062 %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0 keV  nBLM almost blind to photons</a:t>
            </a:r>
          </a:p>
          <a:p>
            <a:pPr marL="892175" lvl="1">
              <a:spcBef>
                <a:spcPts val="2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Note: </a:t>
            </a:r>
            <a:r>
              <a:rPr lang="en-US" sz="2000" dirty="0" err="1" smtClean="0">
                <a:solidFill>
                  <a:prstClr val="black"/>
                </a:solidFill>
              </a:rPr>
              <a:t>Micromegas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altLang="fr-FR" sz="2000" dirty="0" smtClean="0">
                <a:latin typeface="Calibri" panose="020F0502020204030204" pitchFamily="34" charset="0"/>
              </a:rPr>
              <a:t>is a thin gas chamber with sm</a:t>
            </a:r>
            <a:r>
              <a:rPr lang="en-US" sz="2000" dirty="0" smtClean="0">
                <a:solidFill>
                  <a:srgbClr val="000000"/>
                </a:solidFill>
              </a:rPr>
              <a:t>all </a:t>
            </a:r>
            <a:r>
              <a:rPr lang="en-US" sz="2000" dirty="0">
                <a:solidFill>
                  <a:srgbClr val="000000"/>
                </a:solidFill>
              </a:rPr>
              <a:t>amount of material, explaining their transparency to photons (low RL)</a:t>
            </a:r>
            <a:endParaRPr lang="en-US" sz="2000" dirty="0"/>
          </a:p>
          <a:p>
            <a:pPr marL="892175" lvl="1">
              <a:spcBef>
                <a:spcPts val="200"/>
              </a:spcBef>
            </a:pPr>
            <a:endParaRPr lang="en-US" dirty="0" smtClean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803917" y="20211"/>
            <a:ext cx="11071538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nBLM response to X-rays and </a:t>
            </a:r>
            <a:r>
              <a:rPr lang="el-GR" sz="3200" dirty="0" smtClean="0">
                <a:solidFill>
                  <a:srgbClr val="0070C0"/>
                </a:solidFill>
              </a:rPr>
              <a:t>γ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42647" y="628192"/>
            <a:ext cx="11071538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0090"/>
                </a:solidFill>
              </a:rPr>
              <a:t>0.01</a:t>
            </a:r>
            <a:r>
              <a:rPr lang="en-US" sz="2800" dirty="0" smtClean="0">
                <a:solidFill>
                  <a:srgbClr val="000090"/>
                </a:solidFill>
              </a:rPr>
              <a:t> &lt; E</a:t>
            </a:r>
            <a:r>
              <a:rPr lang="fr-FR" sz="2800" baseline="-25000" dirty="0" smtClean="0">
                <a:solidFill>
                  <a:srgbClr val="000090"/>
                </a:solidFill>
              </a:rPr>
              <a:t>photon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i="1" dirty="0" smtClean="0">
                <a:solidFill>
                  <a:srgbClr val="000090"/>
                </a:solidFill>
              </a:rPr>
              <a:t>(MeV) </a:t>
            </a:r>
            <a:r>
              <a:rPr lang="en-US" sz="2800" dirty="0" smtClean="0">
                <a:solidFill>
                  <a:srgbClr val="000090"/>
                </a:solidFill>
              </a:rPr>
              <a:t>&lt; 100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793630" y="1564267"/>
            <a:ext cx="4653616" cy="3013005"/>
            <a:chOff x="212464" y="1882588"/>
            <a:chExt cx="3760571" cy="26946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64" y="1882588"/>
              <a:ext cx="3753374" cy="247843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220777" y="4067818"/>
              <a:ext cx="3752258" cy="406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03222" y="4000278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280948" y="4002218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</a:t>
              </a:r>
              <a:r>
                <a:rPr lang="en-US" sz="1600" baseline="30000" dirty="0" smtClean="0"/>
                <a:t>-1</a:t>
              </a:r>
              <a:endParaRPr lang="en-US" sz="1600" baseline="300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937101" y="400438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</a:t>
              </a:r>
              <a:endParaRPr lang="en-US" sz="1600" baseline="300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410178" y="3996873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</a:t>
              </a:r>
              <a:r>
                <a:rPr lang="en-US" sz="1600" baseline="30000" dirty="0" smtClean="0"/>
                <a:t>-1</a:t>
              </a:r>
              <a:endParaRPr lang="en-US" sz="1600" baseline="300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998318" y="3995933"/>
              <a:ext cx="4619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029728" y="4177162"/>
              <a:ext cx="2447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Incident </a:t>
              </a:r>
              <a:r>
                <a:rPr lang="en-US" sz="2000" dirty="0" err="1" smtClean="0">
                  <a:solidFill>
                    <a:srgbClr val="002060"/>
                  </a:solidFill>
                </a:rPr>
                <a:t>E</a:t>
              </a:r>
              <a:r>
                <a:rPr lang="en-US" sz="2000" baseline="-25000" dirty="0" err="1" smtClean="0">
                  <a:solidFill>
                    <a:srgbClr val="002060"/>
                  </a:solidFill>
                </a:rPr>
                <a:t>photon</a:t>
              </a:r>
              <a:r>
                <a:rPr lang="en-US" sz="2000" dirty="0" smtClean="0">
                  <a:solidFill>
                    <a:srgbClr val="002060"/>
                  </a:solidFill>
                </a:rPr>
                <a:t> </a:t>
              </a:r>
              <a:r>
                <a:rPr lang="en-US" sz="2000" i="1" dirty="0" smtClean="0">
                  <a:solidFill>
                    <a:srgbClr val="002060"/>
                  </a:solidFill>
                </a:rPr>
                <a:t>(MeV)</a:t>
              </a:r>
              <a:endParaRPr lang="en-US" sz="2000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6507503" y="1564267"/>
            <a:ext cx="4603318" cy="3005605"/>
            <a:chOff x="4497239" y="1925620"/>
            <a:chExt cx="3934374" cy="2644252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239" y="1925620"/>
              <a:ext cx="3934374" cy="23266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4643954" y="4072220"/>
              <a:ext cx="3752258" cy="406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666059" y="4000596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</a:t>
              </a:r>
              <a:endParaRPr lang="en-US" sz="1600" baseline="300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450098" y="399593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baseline="30000" dirty="0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226186" y="39968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18</a:t>
              </a:r>
              <a:endParaRPr lang="en-US" sz="1600" baseline="30000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07356" y="399947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22</a:t>
              </a:r>
              <a:endParaRPr lang="en-US" sz="1600" baseline="30000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796500" y="4000596"/>
              <a:ext cx="393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baseline="300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87742" y="3796408"/>
              <a:ext cx="235921" cy="406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731703" y="4169762"/>
              <a:ext cx="1549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srgbClr val="002060"/>
                  </a:solidFill>
                </a:rPr>
                <a:t>Δ</a:t>
              </a:r>
              <a:r>
                <a:rPr lang="en-US" sz="2000" dirty="0" err="1" smtClean="0">
                  <a:solidFill>
                    <a:srgbClr val="002060"/>
                  </a:solidFill>
                </a:rPr>
                <a:t>E</a:t>
              </a:r>
              <a:r>
                <a:rPr lang="en-US" sz="2000" baseline="-25000" dirty="0" err="1" smtClean="0">
                  <a:solidFill>
                    <a:srgbClr val="002060"/>
                  </a:solidFill>
                </a:rPr>
                <a:t>photon</a:t>
              </a:r>
              <a:r>
                <a:rPr lang="en-US" sz="2000" dirty="0" smtClean="0">
                  <a:solidFill>
                    <a:srgbClr val="002060"/>
                  </a:solidFill>
                </a:rPr>
                <a:t> </a:t>
              </a:r>
              <a:r>
                <a:rPr lang="en-US" sz="2000" i="1" dirty="0" smtClean="0">
                  <a:solidFill>
                    <a:srgbClr val="002060"/>
                  </a:solidFill>
                </a:rPr>
                <a:t>(keV)</a:t>
              </a:r>
              <a:endParaRPr lang="en-US" sz="2000" i="1" dirty="0">
                <a:solidFill>
                  <a:srgbClr val="00206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354010" y="3112776"/>
              <a:ext cx="676805" cy="406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8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8</a:t>
            </a:fld>
            <a:endParaRPr lang="fr-FR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78464" y="3674956"/>
            <a:ext cx="10842065" cy="2672549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marL="5207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Moderator thickness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2, 4 and 6 cm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Threshold energy = 10 keV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Overall efficiency for 4 cm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3.8%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Moderator thickness can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be changed to tune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slightly the neutron energy threshold.</a:t>
            </a: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520700" lvl="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Contribution of all neutrons under 0.2 eV is suppressed </a:t>
            </a:r>
            <a:endParaRPr lang="en-US" sz="2400" dirty="0">
              <a:solidFill>
                <a:prstClr val="black"/>
              </a:solidFill>
            </a:endParaRPr>
          </a:p>
          <a:p>
            <a:pPr marL="1158875" lvl="1" indent="-2667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Thermal neutrons are almost removed</a:t>
            </a:r>
            <a:endParaRPr lang="en-US" sz="2000" dirty="0">
              <a:solidFill>
                <a:prstClr val="black"/>
              </a:solidFill>
            </a:endParaRPr>
          </a:p>
          <a:p>
            <a:pPr marL="635000" lvl="1"/>
            <a:endParaRPr lang="en-US" dirty="0">
              <a:solidFill>
                <a:prstClr val="black"/>
              </a:solidFill>
            </a:endParaRPr>
          </a:p>
          <a:p>
            <a:pPr marL="177800">
              <a:spcBef>
                <a:spcPts val="1200"/>
              </a:spcBef>
            </a:pPr>
            <a:endParaRPr lang="en-US" sz="2000" dirty="0">
              <a:solidFill>
                <a:srgbClr val="002060"/>
              </a:solidFill>
            </a:endParaRPr>
          </a:p>
          <a:p>
            <a:pPr marL="1349375" lvl="2"/>
            <a:endParaRPr lang="en-US" dirty="0">
              <a:solidFill>
                <a:srgbClr val="002060"/>
              </a:solidFill>
            </a:endParaRPr>
          </a:p>
          <a:p>
            <a:pPr marL="1349375" lvl="2"/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2354491" y="63214"/>
            <a:ext cx="7998286" cy="869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nBLM efficiency to fast neutrons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8"/>
          <a:stretch/>
        </p:blipFill>
        <p:spPr>
          <a:xfrm>
            <a:off x="4128862" y="771290"/>
            <a:ext cx="4249593" cy="30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October 2016, 3-4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BI ESS - Bilbao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1ECA-F70C-064C-A144-A953620FA95C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08121" y="1907303"/>
            <a:ext cx="4615425" cy="3362399"/>
          </a:xfrm>
          <a:prstGeom prst="rect">
            <a:avLst/>
          </a:prstGeom>
          <a:ln>
            <a:noFill/>
          </a:ln>
        </p:spPr>
      </p:pic>
      <p:sp>
        <p:nvSpPr>
          <p:cNvPr id="7" name="TextShape 2"/>
          <p:cNvSpPr txBox="1"/>
          <p:nvPr/>
        </p:nvSpPr>
        <p:spPr>
          <a:xfrm>
            <a:off x="1137816" y="732623"/>
            <a:ext cx="9265680" cy="11559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2000" dirty="0" err="1">
                <a:solidFill>
                  <a:srgbClr val="006699"/>
                </a:solidFill>
                <a:latin typeface="+mj-lt"/>
              </a:rPr>
              <a:t>nBLM</a:t>
            </a:r>
            <a:r>
              <a:rPr lang="en-GB" sz="2000" dirty="0">
                <a:solidFill>
                  <a:srgbClr val="006699"/>
                </a:solidFill>
                <a:latin typeface="+mj-lt"/>
              </a:rPr>
              <a:t> time response: </a:t>
            </a:r>
            <a:endParaRPr sz="2000" dirty="0">
              <a:latin typeface="+mj-lt"/>
            </a:endParaRPr>
          </a:p>
          <a:p>
            <a:pPr>
              <a:buSzPct val="45000"/>
            </a:pPr>
            <a:r>
              <a:rPr lang="en-GB" sz="2000" dirty="0">
                <a:latin typeface="Calibri"/>
              </a:rPr>
              <a:t>Neutrons 0.1 eV &lt; E &lt; 100 MeV</a:t>
            </a:r>
            <a:endParaRPr sz="2000" dirty="0"/>
          </a:p>
          <a:p>
            <a:pPr>
              <a:buSzPct val="45000"/>
            </a:pPr>
            <a:r>
              <a:rPr lang="en-GB" sz="2000" dirty="0" err="1">
                <a:latin typeface="Calibri"/>
              </a:rPr>
              <a:t>Isotropically</a:t>
            </a:r>
            <a:r>
              <a:rPr lang="en-GB" sz="2000" dirty="0">
                <a:latin typeface="Calibri"/>
              </a:rPr>
              <a:t> distributed in Cd surface, pointing towards the detector, ~15x10</a:t>
            </a:r>
            <a:r>
              <a:rPr lang="en-GB" sz="2000" baseline="33000" dirty="0">
                <a:latin typeface="Calibri"/>
              </a:rPr>
              <a:t>4</a:t>
            </a:r>
            <a:r>
              <a:rPr lang="en-GB" sz="2000" dirty="0">
                <a:latin typeface="Calibri"/>
              </a:rPr>
              <a:t> n/cm</a:t>
            </a:r>
            <a:r>
              <a:rPr lang="en-GB" sz="2000" baseline="33000" dirty="0">
                <a:latin typeface="Calibri"/>
              </a:rPr>
              <a:t>2</a:t>
            </a:r>
            <a:endParaRPr sz="2000" dirty="0"/>
          </a:p>
          <a:p>
            <a:pPr>
              <a:buSzPct val="45000"/>
            </a:pPr>
            <a:r>
              <a:rPr lang="en-GB" sz="2000" dirty="0">
                <a:latin typeface="Calibri"/>
              </a:rPr>
              <a:t>Time since particle creation until first energy deposit (Geant4 simulation).</a:t>
            </a:r>
            <a:endParaRPr sz="2000" dirty="0"/>
          </a:p>
        </p:txBody>
      </p:sp>
      <p:sp>
        <p:nvSpPr>
          <p:cNvPr id="10" name="TextShape 5"/>
          <p:cNvSpPr txBox="1"/>
          <p:nvPr/>
        </p:nvSpPr>
        <p:spPr>
          <a:xfrm>
            <a:off x="3268296" y="40500"/>
            <a:ext cx="6811704" cy="4028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sz="3200" dirty="0" err="1">
                <a:solidFill>
                  <a:srgbClr val="0070C0"/>
                </a:solidFill>
                <a:latin typeface="arial"/>
              </a:rPr>
              <a:t>nBLM</a:t>
            </a:r>
            <a:r>
              <a:rPr lang="en-GB" sz="320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arial"/>
              </a:rPr>
              <a:t>MonteCarlo</a:t>
            </a:r>
            <a:r>
              <a:rPr lang="en-GB" sz="3200" dirty="0">
                <a:solidFill>
                  <a:srgbClr val="0070C0"/>
                </a:solidFill>
                <a:latin typeface="arial"/>
              </a:rPr>
              <a:t> simulations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96121" y="2033391"/>
            <a:ext cx="5112000" cy="3099600"/>
          </a:xfrm>
          <a:prstGeom prst="rect">
            <a:avLst/>
          </a:prstGeom>
          <a:ln>
            <a:noFill/>
          </a:ln>
        </p:spPr>
      </p:pic>
      <p:sp>
        <p:nvSpPr>
          <p:cNvPr id="12" name="TextShape 6"/>
          <p:cNvSpPr txBox="1"/>
          <p:nvPr/>
        </p:nvSpPr>
        <p:spPr>
          <a:xfrm>
            <a:off x="2227814" y="5288422"/>
            <a:ext cx="7085683" cy="12787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</a:pPr>
            <a:r>
              <a:rPr lang="en-GB" sz="2000" dirty="0" smtClean="0">
                <a:latin typeface="Calibri"/>
                <a:sym typeface="Wingdings" panose="05000000000000000000" pitchFamily="2" charset="2"/>
              </a:rPr>
              <a:t> </a:t>
            </a:r>
            <a:r>
              <a:rPr lang="en-GB" sz="2000" dirty="0" smtClean="0">
                <a:latin typeface="Calibri"/>
              </a:rPr>
              <a:t>Only </a:t>
            </a:r>
            <a:r>
              <a:rPr lang="en-GB" sz="2000" dirty="0">
                <a:latin typeface="Calibri"/>
              </a:rPr>
              <a:t>10% of events detected in the first 10 </a:t>
            </a:r>
            <a:r>
              <a:rPr lang="en-GB" sz="2000" dirty="0" err="1">
                <a:latin typeface="Calibri"/>
                <a:ea typeface="Ubuntu"/>
              </a:rPr>
              <a:t>μ</a:t>
            </a:r>
            <a:r>
              <a:rPr lang="en-GB" sz="2000" dirty="0" err="1">
                <a:latin typeface="Calibri"/>
              </a:rPr>
              <a:t>s</a:t>
            </a:r>
            <a:endParaRPr sz="2000" dirty="0"/>
          </a:p>
          <a:p>
            <a:pPr>
              <a:buSzPct val="45000"/>
            </a:pPr>
            <a:r>
              <a:rPr lang="en-GB" sz="2000" dirty="0" smtClean="0">
                <a:latin typeface="Calibri"/>
                <a:sym typeface="Wingdings" panose="05000000000000000000" pitchFamily="2" charset="2"/>
              </a:rPr>
              <a:t> </a:t>
            </a:r>
            <a:r>
              <a:rPr lang="en-GB" sz="2000" dirty="0" smtClean="0">
                <a:latin typeface="Calibri"/>
              </a:rPr>
              <a:t>95% after 150</a:t>
            </a:r>
            <a:r>
              <a:rPr lang="en-GB" sz="2000" dirty="0" smtClean="0">
                <a:latin typeface="Calibri"/>
                <a:ea typeface="Ubuntu"/>
              </a:rPr>
              <a:t>μ</a:t>
            </a:r>
            <a:r>
              <a:rPr lang="en-GB" sz="2000" dirty="0" smtClean="0">
                <a:latin typeface="Calibri"/>
              </a:rPr>
              <a:t>s (time due to neutron moderation time)</a:t>
            </a:r>
            <a:endParaRPr sz="2000" dirty="0" smtClean="0"/>
          </a:p>
          <a:p>
            <a:pPr>
              <a:buSzPct val="45000"/>
            </a:pPr>
            <a:r>
              <a:rPr lang="en-GB" sz="2000" dirty="0" smtClean="0">
                <a:latin typeface="Calibri"/>
              </a:rPr>
              <a:t>Could </a:t>
            </a:r>
            <a:r>
              <a:rPr lang="en-GB" sz="2000" dirty="0">
                <a:latin typeface="Calibri"/>
              </a:rPr>
              <a:t>be too slow for safety </a:t>
            </a:r>
            <a:r>
              <a:rPr lang="en-GB" sz="2000" dirty="0" smtClean="0">
                <a:latin typeface="Calibri"/>
              </a:rPr>
              <a:t>reasons →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Add a fast stage </a:t>
            </a:r>
            <a:r>
              <a:rPr lang="en-GB" sz="2000" b="1" dirty="0" err="1">
                <a:solidFill>
                  <a:srgbClr val="FF0000"/>
                </a:solidFill>
                <a:latin typeface="Calibri"/>
              </a:rPr>
              <a:t>nBLM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13" name="TextShape 7"/>
          <p:cNvSpPr txBox="1"/>
          <p:nvPr/>
        </p:nvSpPr>
        <p:spPr>
          <a:xfrm>
            <a:off x="3824964" y="4005585"/>
            <a:ext cx="1584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Deposited</a:t>
            </a:r>
            <a:endParaRPr dirty="0"/>
          </a:p>
          <a:p>
            <a:r>
              <a:rPr lang="en-GB" dirty="0">
                <a:latin typeface="arial"/>
              </a:rPr>
              <a:t>Eth = 10 </a:t>
            </a:r>
            <a:r>
              <a:rPr lang="en-GB" dirty="0" err="1">
                <a:latin typeface="arial"/>
              </a:rPr>
              <a:t>keV</a:t>
            </a:r>
            <a:endParaRPr dirty="0"/>
          </a:p>
        </p:txBody>
      </p:sp>
      <p:sp>
        <p:nvSpPr>
          <p:cNvPr id="14" name="TextShape 8"/>
          <p:cNvSpPr txBox="1"/>
          <p:nvPr/>
        </p:nvSpPr>
        <p:spPr>
          <a:xfrm>
            <a:off x="8641396" y="2268000"/>
            <a:ext cx="1584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GB" dirty="0">
                <a:latin typeface="arial"/>
              </a:rPr>
              <a:t>Deposited</a:t>
            </a:r>
            <a:endParaRPr dirty="0"/>
          </a:p>
          <a:p>
            <a:r>
              <a:rPr lang="en-GB" dirty="0">
                <a:latin typeface="arial"/>
              </a:rPr>
              <a:t>Eth = 10 </a:t>
            </a:r>
            <a:r>
              <a:rPr lang="en-GB" dirty="0" err="1">
                <a:latin typeface="arial"/>
              </a:rPr>
              <a:t>keV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9872</TotalTime>
  <Words>2202</Words>
  <Application>Microsoft Office PowerPoint</Application>
  <PresentationFormat>Grand écran</PresentationFormat>
  <Paragraphs>453</Paragraphs>
  <Slides>27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44" baseType="lpstr">
      <vt:lpstr>Arial</vt:lpstr>
      <vt:lpstr>Arial</vt:lpstr>
      <vt:lpstr>Calibri</vt:lpstr>
      <vt:lpstr>Cambria Math</vt:lpstr>
      <vt:lpstr>DejaVu Sans Condensed</vt:lpstr>
      <vt:lpstr>NimbusRomNo9L-Medi</vt:lpstr>
      <vt:lpstr>NimbusRomNo9L-Regu</vt:lpstr>
      <vt:lpstr>StarSymbol</vt:lpstr>
      <vt:lpstr>Symbol</vt:lpstr>
      <vt:lpstr>Times New Roman</vt:lpstr>
      <vt:lpstr>Ubuntu</vt:lpstr>
      <vt:lpstr>Wingdings</vt:lpstr>
      <vt:lpstr>Wingdings 3</vt:lpstr>
      <vt:lpstr>Thème Office</vt:lpstr>
      <vt:lpstr>Dessin Designer</vt:lpstr>
      <vt:lpstr>MSPhotoEd.3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LTM3 – March 20th 2013</dc:title>
  <dc:creator>Jacques Marroncle</dc:creator>
  <cp:lastModifiedBy>LEGOU Philippe</cp:lastModifiedBy>
  <cp:revision>1153</cp:revision>
  <cp:lastPrinted>2014-05-20T21:32:02Z</cp:lastPrinted>
  <dcterms:created xsi:type="dcterms:W3CDTF">2013-03-07T14:18:49Z</dcterms:created>
  <dcterms:modified xsi:type="dcterms:W3CDTF">2016-10-04T08:56:57Z</dcterms:modified>
</cp:coreProperties>
</file>