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8" r:id="rId2"/>
    <p:sldId id="299" r:id="rId3"/>
    <p:sldId id="300" r:id="rId4"/>
    <p:sldId id="259" r:id="rId5"/>
    <p:sldId id="303" r:id="rId6"/>
    <p:sldId id="304" r:id="rId7"/>
    <p:sldId id="260" r:id="rId8"/>
    <p:sldId id="262" r:id="rId9"/>
    <p:sldId id="308" r:id="rId10"/>
    <p:sldId id="333" r:id="rId11"/>
    <p:sldId id="309" r:id="rId12"/>
    <p:sldId id="307" r:id="rId13"/>
    <p:sldId id="310" r:id="rId14"/>
    <p:sldId id="319" r:id="rId15"/>
    <p:sldId id="334" r:id="rId16"/>
    <p:sldId id="335" r:id="rId17"/>
    <p:sldId id="336" r:id="rId18"/>
    <p:sldId id="316" r:id="rId19"/>
    <p:sldId id="315" r:id="rId20"/>
    <p:sldId id="318" r:id="rId21"/>
    <p:sldId id="337" r:id="rId22"/>
    <p:sldId id="338" r:id="rId23"/>
    <p:sldId id="339" r:id="rId24"/>
    <p:sldId id="327" r:id="rId25"/>
    <p:sldId id="340" r:id="rId26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26"/>
    <a:srgbClr val="00CC00"/>
    <a:srgbClr val="DC0528"/>
    <a:srgbClr val="02A0DF"/>
    <a:srgbClr val="01D7D9"/>
    <a:srgbClr val="FF0000"/>
    <a:srgbClr val="E7EEF5"/>
    <a:srgbClr val="0091C3"/>
    <a:srgbClr val="80808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6754" autoAdjust="0"/>
  </p:normalViewPr>
  <p:slideViewPr>
    <p:cSldViewPr>
      <p:cViewPr varScale="1">
        <p:scale>
          <a:sx n="54" d="100"/>
          <a:sy n="5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25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8976-4D77-4D8F-BF37-99B5CAFA7965}" type="datetimeFigureOut">
              <a:rPr lang="fr-FR" smtClean="0"/>
              <a:t>03/10/2016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DF85-71D4-401E-8F76-E0C71F88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500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4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02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3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3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ESS Forum - Emu and Doppler Unit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AEFB9B6D-867A-40B8-ACB0-35CC9F272C9C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 smtClean="0"/>
              <a:t>ESS Forum - Emu and Doppler Unit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AEFB9B6D-867A-40B8-ACB0-35CC9F272C9C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ESS Forum - Emu and Doppler Unit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ESS Forum - Emu and Doppler Unit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1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1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1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1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1" cap="all" baseline="0">
                <a:solidFill>
                  <a:srgbClr val="66666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9" y="32420"/>
            <a:ext cx="1009994" cy="1092324"/>
          </a:xfrm>
          <a:prstGeom prst="rect">
            <a:avLst/>
          </a:prstGeom>
          <a:noFill/>
        </p:spPr>
      </p:pic>
      <p:pic>
        <p:nvPicPr>
          <p:cNvPr id="29" name="Bild 9" descr="Macintosh HD:Users:mathiasbrandin:Documents:Bilder:ESS-Logos:Logo2.jpeg"/>
          <p:cNvPicPr/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04183" y="32420"/>
            <a:ext cx="2004322" cy="9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e 29"/>
          <p:cNvGrpSpPr/>
          <p:nvPr userDrawn="1"/>
        </p:nvGrpSpPr>
        <p:grpSpPr>
          <a:xfrm>
            <a:off x="0" y="3429000"/>
            <a:ext cx="9055546" cy="1651426"/>
            <a:chOff x="105658" y="3573016"/>
            <a:chExt cx="8930838" cy="1482139"/>
          </a:xfrm>
        </p:grpSpPr>
        <p:pic>
          <p:nvPicPr>
            <p:cNvPr id="31" name="Picture 2" descr="\\Dapdc5\abruniqu\My Documents\My Pictures\op_linac_c_0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58" y="3573016"/>
              <a:ext cx="8930838" cy="148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 userDrawn="1"/>
          </p:nvSpPr>
          <p:spPr>
            <a:xfrm>
              <a:off x="4236245" y="3573016"/>
              <a:ext cx="12718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4984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ESS Forum - Emu and Doppler Unit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ESS Forum - Emu and Doppler Unit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 smtClean="0"/>
              <a:t>ESS Forum - Emu and Doppler Unit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89240"/>
            <a:ext cx="1009994" cy="1092324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 userDrawn="1"/>
        </p:nvPicPr>
        <p:blipFill rotWithShape="1">
          <a:blip r:embed="rId4"/>
          <a:srcRect r="44000"/>
          <a:stretch/>
        </p:blipFill>
        <p:spPr bwMode="auto">
          <a:xfrm>
            <a:off x="8010388" y="5594573"/>
            <a:ext cx="1057672" cy="1086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59"/>
            <a:ext cx="8172464" cy="5042077"/>
          </a:xfrm>
        </p:spPr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76000" y="6524387"/>
            <a:ext cx="1450504" cy="288989"/>
          </a:xfrm>
        </p:spPr>
        <p:txBody>
          <a:bodyPr/>
          <a:lstStyle/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025304" y="6522793"/>
            <a:ext cx="1118696" cy="288989"/>
          </a:xfrm>
        </p:spPr>
        <p:txBody>
          <a:bodyPr/>
          <a:lstStyle>
            <a:lvl1pPr algn="ctr">
              <a:defRPr/>
            </a:lvl1pPr>
          </a:lstStyle>
          <a:p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2051720" y="6524387"/>
            <a:ext cx="5939824" cy="288989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ESS Forum - Emu and Doppler Unit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80" y="116632"/>
            <a:ext cx="852049" cy="775943"/>
          </a:xfrm>
          <a:prstGeom prst="rect">
            <a:avLst/>
          </a:prstGeom>
          <a:noFill/>
        </p:spPr>
      </p:pic>
      <p:pic>
        <p:nvPicPr>
          <p:cNvPr id="8" name="Image 7"/>
          <p:cNvPicPr/>
          <p:nvPr userDrawn="1"/>
        </p:nvPicPr>
        <p:blipFill rotWithShape="1">
          <a:blip r:embed="rId3"/>
          <a:srcRect r="44000"/>
          <a:stretch/>
        </p:blipFill>
        <p:spPr bwMode="auto">
          <a:xfrm>
            <a:off x="8309110" y="121965"/>
            <a:ext cx="718621" cy="7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 smtClean="0"/>
              <a:t>ESS Forum - Emu and Doppler Unit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80" y="116632"/>
            <a:ext cx="852049" cy="775943"/>
          </a:xfrm>
          <a:prstGeom prst="rect">
            <a:avLst/>
          </a:prstGeom>
          <a:noFill/>
        </p:spPr>
      </p:pic>
      <p:pic>
        <p:nvPicPr>
          <p:cNvPr id="8" name="Image 7"/>
          <p:cNvPicPr/>
          <p:nvPr userDrawn="1"/>
        </p:nvPicPr>
        <p:blipFill rotWithShape="1">
          <a:blip r:embed="rId3"/>
          <a:srcRect r="44000"/>
          <a:stretch/>
        </p:blipFill>
        <p:spPr bwMode="auto">
          <a:xfrm>
            <a:off x="8309110" y="121965"/>
            <a:ext cx="718621" cy="7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/>
            <a:fld id="{AEFB9B6D-867A-40B8-ACB0-35CC9F272C9C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ctr"/>
            <a:r>
              <a:rPr lang="fr-FR" dirty="0" smtClean="0"/>
              <a:t>ESS Forum - Emu and Doppler Unit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80" y="116632"/>
            <a:ext cx="852049" cy="775943"/>
          </a:xfrm>
          <a:prstGeom prst="rect">
            <a:avLst/>
          </a:prstGeom>
          <a:noFill/>
        </p:spPr>
      </p:pic>
      <p:pic>
        <p:nvPicPr>
          <p:cNvPr id="9" name="Image 8"/>
          <p:cNvPicPr/>
          <p:nvPr userDrawn="1"/>
        </p:nvPicPr>
        <p:blipFill rotWithShape="1">
          <a:blip r:embed="rId3"/>
          <a:srcRect r="44000"/>
          <a:stretch/>
        </p:blipFill>
        <p:spPr bwMode="auto">
          <a:xfrm>
            <a:off x="8309110" y="121965"/>
            <a:ext cx="718621" cy="7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>
          <a:xfrm>
            <a:off x="576000" y="6454930"/>
            <a:ext cx="1450504" cy="365125"/>
          </a:xfrm>
        </p:spPr>
        <p:txBody>
          <a:bodyPr/>
          <a:lstStyle/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>
          <a:xfrm>
            <a:off x="8025304" y="6453336"/>
            <a:ext cx="111869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>
          <a:xfrm>
            <a:off x="2051720" y="6454930"/>
            <a:ext cx="5939824" cy="365125"/>
          </a:xfrm>
        </p:spPr>
        <p:txBody>
          <a:bodyPr/>
          <a:lstStyle/>
          <a:p>
            <a:pPr algn="ctr"/>
            <a:r>
              <a:rPr lang="fr-FR" dirty="0" smtClean="0"/>
              <a:t>ESS Forum - Emu and Doppler Unit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80" y="116632"/>
            <a:ext cx="852049" cy="775943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 userDrawn="1"/>
        </p:nvPicPr>
        <p:blipFill rotWithShape="1">
          <a:blip r:embed="rId3"/>
          <a:srcRect r="44000"/>
          <a:stretch/>
        </p:blipFill>
        <p:spPr bwMode="auto">
          <a:xfrm>
            <a:off x="8309110" y="121965"/>
            <a:ext cx="718621" cy="7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 smtClean="0"/>
              <a:t>ESS Forum - Emu and Doppler Unit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80" y="116632"/>
            <a:ext cx="852049" cy="775943"/>
          </a:xfrm>
          <a:prstGeom prst="rect">
            <a:avLst/>
          </a:prstGeom>
          <a:noFill/>
        </p:spPr>
      </p:pic>
      <p:pic>
        <p:nvPicPr>
          <p:cNvPr id="13" name="Image 12"/>
          <p:cNvPicPr/>
          <p:nvPr userDrawn="1"/>
        </p:nvPicPr>
        <p:blipFill rotWithShape="1">
          <a:blip r:embed="rId3"/>
          <a:srcRect r="44000"/>
          <a:stretch/>
        </p:blipFill>
        <p:spPr bwMode="auto">
          <a:xfrm>
            <a:off x="8309110" y="121965"/>
            <a:ext cx="718621" cy="7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520259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2016/10/03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520259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pPr algn="ctr"/>
            <a:r>
              <a:rPr lang="fr-FR" dirty="0" smtClean="0"/>
              <a:t>ESS Forum - Emu and Doppler Unit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518665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pPr algn="ctr"/>
            <a:fld id="{AEFB9B6D-867A-40B8-ACB0-35CC9F272C9C}" type="slidenum">
              <a:rPr lang="fr-FR" smtClean="0"/>
              <a:pPr algn="ctr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ctr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ctr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ctr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ctr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530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LEBT EMU and DOPPLER </a:t>
            </a:r>
            <a:br>
              <a:rPr lang="fr-FR" dirty="0" smtClean="0"/>
            </a:br>
            <a:r>
              <a:rPr lang="fr-FR" dirty="0" smtClean="0"/>
              <a:t>STATUS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35896" y="5589240"/>
            <a:ext cx="550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 </a:t>
            </a:r>
            <a:r>
              <a:rPr lang="fr-FR" dirty="0" smtClean="0"/>
              <a:t>FORUM</a:t>
            </a:r>
          </a:p>
          <a:p>
            <a:r>
              <a:rPr lang="fr-FR" dirty="0" smtClean="0"/>
              <a:t>Franck Senée </a:t>
            </a:r>
            <a:r>
              <a:rPr lang="fr-FR" dirty="0" err="1" smtClean="0"/>
              <a:t>presented</a:t>
            </a:r>
            <a:r>
              <a:rPr lang="fr-FR" dirty="0" smtClean="0"/>
              <a:t> by Jacques Marroncle</a:t>
            </a:r>
          </a:p>
          <a:p>
            <a:r>
              <a:rPr lang="fr-FR" dirty="0" smtClean="0"/>
              <a:t>Bilbao 2016, Oct. 3</a:t>
            </a:r>
            <a:r>
              <a:rPr lang="fr-FR" baseline="30000" dirty="0" smtClean="0"/>
              <a:t>rd</a:t>
            </a:r>
            <a:r>
              <a:rPr lang="fr-FR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52752"/>
            <a:ext cx="7236464" cy="908720"/>
          </a:xfrm>
        </p:spPr>
        <p:txBody>
          <a:bodyPr/>
          <a:lstStyle/>
          <a:p>
            <a:r>
              <a:rPr lang="en-US" dirty="0" smtClean="0"/>
              <a:t>TZM </a:t>
            </a:r>
            <a:r>
              <a:rPr lang="en-US" dirty="0"/>
              <a:t>entrance </a:t>
            </a:r>
            <a:r>
              <a:rPr lang="en-US" dirty="0" smtClean="0"/>
              <a:t>slit : </a:t>
            </a:r>
            <a:r>
              <a:rPr lang="fr-FR" dirty="0" smtClean="0"/>
              <a:t>BRAZING TESTS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13627" y="6492875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7" y="1534251"/>
            <a:ext cx="3936437" cy="29523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08" y="2074879"/>
            <a:ext cx="3679265" cy="340022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04647" y="453084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Result</a:t>
            </a:r>
            <a:r>
              <a:rPr lang="fr-FR" dirty="0" smtClean="0"/>
              <a:t> of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brazing</a:t>
            </a:r>
            <a:r>
              <a:rPr lang="fr-FR" dirty="0" smtClean="0"/>
              <a:t> tests : TZM cracking (July 2016)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4892608" y="2074879"/>
            <a:ext cx="1731956" cy="3171947"/>
          </a:xfrm>
          <a:prstGeom prst="ellipse">
            <a:avLst/>
          </a:prstGeom>
          <a:noFill/>
          <a:ln w="57150">
            <a:solidFill>
              <a:srgbClr val="D6002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accent1"/>
                </a:solidFill>
              </a:ln>
            </a:endParaRPr>
          </a:p>
        </p:txBody>
      </p:sp>
      <p:sp>
        <p:nvSpPr>
          <p:cNvPr id="12" name="Ellipse 11"/>
          <p:cNvSpPr/>
          <p:nvPr/>
        </p:nvSpPr>
        <p:spPr>
          <a:xfrm rot="20917484">
            <a:off x="6767968" y="2074879"/>
            <a:ext cx="1656184" cy="306689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27000">
                <a:solidFill>
                  <a:srgbClr val="00CC00">
                    <a:alpha val="90000"/>
                  </a:srgbClr>
                </a:solidFill>
              </a:ln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0810" y="1051486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Brazing</a:t>
            </a:r>
            <a:r>
              <a:rPr lang="fr-FR" dirty="0" smtClean="0"/>
              <a:t> tests on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damaged</a:t>
            </a:r>
            <a:r>
              <a:rPr lang="fr-FR" dirty="0" smtClean="0"/>
              <a:t> ESS </a:t>
            </a:r>
            <a:r>
              <a:rPr lang="fr-FR" dirty="0" err="1" smtClean="0"/>
              <a:t>slits</a:t>
            </a:r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and </a:t>
            </a:r>
            <a:r>
              <a:rPr lang="fr-FR" dirty="0" err="1" smtClean="0"/>
              <a:t>other</a:t>
            </a:r>
            <a:r>
              <a:rPr lang="fr-FR" dirty="0" smtClean="0"/>
              <a:t> TZM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405486" y="5554880"/>
            <a:ext cx="267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OK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Au-Ni </a:t>
            </a:r>
            <a:r>
              <a:rPr lang="fr-FR" dirty="0"/>
              <a:t>as </a:t>
            </a:r>
            <a:r>
              <a:rPr lang="fr-FR" dirty="0" err="1"/>
              <a:t>brazing</a:t>
            </a:r>
            <a:r>
              <a:rPr lang="fr-FR" dirty="0"/>
              <a:t> filler </a:t>
            </a:r>
            <a:r>
              <a:rPr lang="fr-FR" dirty="0" err="1" smtClean="0"/>
              <a:t>metal</a:t>
            </a:r>
            <a:r>
              <a:rPr lang="fr-FR" dirty="0" smtClean="0"/>
              <a:t>: </a:t>
            </a:r>
            <a:r>
              <a:rPr lang="fr-FR" sz="1200" dirty="0" err="1"/>
              <a:t>Leakage</a:t>
            </a:r>
            <a:r>
              <a:rPr lang="fr-FR" sz="1200" dirty="0"/>
              <a:t> rate = 2,7.10</a:t>
            </a:r>
            <a:r>
              <a:rPr lang="fr-FR" sz="1200" baseline="30000" dirty="0"/>
              <a:t>-10</a:t>
            </a:r>
            <a:r>
              <a:rPr lang="fr-FR" sz="1200" dirty="0"/>
              <a:t> </a:t>
            </a:r>
            <a:r>
              <a:rPr lang="fr-FR" sz="1200" dirty="0" smtClean="0"/>
              <a:t>mbar.l.s</a:t>
            </a:r>
            <a:r>
              <a:rPr lang="fr-FR" sz="1200" baseline="30000" dirty="0" smtClean="0"/>
              <a:t>-1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730810" y="5475108"/>
            <a:ext cx="1425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NOT OK </a:t>
            </a:r>
            <a:r>
              <a:rPr lang="fr-FR" dirty="0" err="1" smtClean="0"/>
              <a:t>with</a:t>
            </a:r>
            <a:r>
              <a:rPr lang="fr-FR" dirty="0" smtClean="0"/>
              <a:t> Au-Cu </a:t>
            </a:r>
            <a:r>
              <a:rPr lang="fr-FR" dirty="0"/>
              <a:t>as </a:t>
            </a:r>
            <a:r>
              <a:rPr lang="fr-FR" dirty="0" err="1"/>
              <a:t>brazing</a:t>
            </a:r>
            <a:r>
              <a:rPr lang="fr-FR" dirty="0"/>
              <a:t> filler </a:t>
            </a:r>
            <a:r>
              <a:rPr lang="fr-FR" dirty="0" err="1"/>
              <a:t>metal</a:t>
            </a:r>
            <a:r>
              <a:rPr lang="fr-FR" dirty="0"/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1085" y="5496077"/>
            <a:ext cx="3930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After this failure, the new brazing solution (Au-Ni) works successfully, with very low leakage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090598">
            <a:off x="5157161" y="43461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 rot="19850144">
            <a:off x="7141301" y="29454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rot="1550748">
            <a:off x="7275413" y="437875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OTHER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382945" y="295235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OTHER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7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40" y="1340768"/>
            <a:ext cx="3721710" cy="519830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Tm calculations: BEAM STOPPER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4" y="1028731"/>
            <a:ext cx="3876211" cy="28521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948166"/>
            <a:ext cx="2965119" cy="243217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02240" y="1012666"/>
            <a:ext cx="102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4 bars</a:t>
            </a:r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6516216" y="998016"/>
            <a:ext cx="252971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Thickness</a:t>
            </a:r>
          </a:p>
          <a:p>
            <a:pPr marL="360363" indent="-185738">
              <a:buFont typeface="Arial" panose="020B0604020202020204" pitchFamily="34" charset="0"/>
              <a:buChar char="•"/>
            </a:pPr>
            <a:r>
              <a:rPr lang="en-US" sz="1600" dirty="0" smtClean="0"/>
              <a:t>W= 5 mm</a:t>
            </a:r>
          </a:p>
          <a:p>
            <a:pPr marL="360363" indent="-185738">
              <a:buFont typeface="Arial" panose="020B0604020202020204" pitchFamily="34" charset="0"/>
              <a:buChar char="•"/>
            </a:pPr>
            <a:r>
              <a:rPr lang="en-US" sz="1600" dirty="0" smtClean="0"/>
              <a:t>Cu= 20 mm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80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39837"/>
            <a:ext cx="7560840" cy="4250667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Tm </a:t>
            </a:r>
            <a:r>
              <a:rPr lang="fr-FR" dirty="0" err="1" smtClean="0"/>
              <a:t>calculations</a:t>
            </a:r>
            <a:r>
              <a:rPr lang="fr-FR" dirty="0" smtClean="0"/>
              <a:t>: BEAM STOPPER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9592" y="5590504"/>
            <a:ext cx="4698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MR12"/>
              </a:rPr>
              <a:t>ANSYS simulation: Von Mises [</a:t>
            </a:r>
            <a:r>
              <a:rPr lang="fr-FR" dirty="0" err="1" smtClean="0">
                <a:latin typeface="CMR12"/>
              </a:rPr>
              <a:t>Mpa</a:t>
            </a:r>
            <a:r>
              <a:rPr lang="fr-FR" dirty="0" smtClean="0">
                <a:latin typeface="CMR12"/>
              </a:rPr>
              <a:t>] stress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79512" y="2264841"/>
            <a:ext cx="122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R12"/>
              </a:rPr>
              <a:t>BEAM IMPACT:</a:t>
            </a:r>
          </a:p>
          <a:p>
            <a:r>
              <a:rPr lang="en-US" dirty="0" smtClean="0">
                <a:solidFill>
                  <a:srgbClr val="FF0000"/>
                </a:solidFill>
                <a:latin typeface="CMR12"/>
              </a:rPr>
              <a:t>6 mm diameter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77840" y="6520259"/>
            <a:ext cx="866160" cy="337741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Tm </a:t>
            </a:r>
            <a:r>
              <a:rPr lang="fr-FR" dirty="0" err="1" smtClean="0"/>
              <a:t>calculations</a:t>
            </a:r>
            <a:r>
              <a:rPr lang="fr-FR" dirty="0" smtClean="0"/>
              <a:t>: BEAM STOPPER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2" y="1248346"/>
            <a:ext cx="1515971" cy="14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263" y="1248346"/>
            <a:ext cx="1516707" cy="144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99" y="2996952"/>
            <a:ext cx="1500890" cy="144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970" y="2996952"/>
            <a:ext cx="1568571" cy="144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99" y="4723826"/>
            <a:ext cx="1701176" cy="1440000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3203541" y="1052736"/>
            <a:ext cx="5806252" cy="4769722"/>
            <a:chOff x="3027200" y="1068563"/>
            <a:chExt cx="5806252" cy="476972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7200" y="1068563"/>
              <a:ext cx="5806252" cy="4769722"/>
            </a:xfrm>
            <a:prstGeom prst="rect">
              <a:avLst/>
            </a:prstGeom>
          </p:spPr>
        </p:pic>
        <p:sp>
          <p:nvSpPr>
            <p:cNvPr id="13" name="Plus 12"/>
            <p:cNvSpPr/>
            <p:nvPr/>
          </p:nvSpPr>
          <p:spPr>
            <a:xfrm>
              <a:off x="6444208" y="2132856"/>
              <a:ext cx="360040" cy="432048"/>
            </a:xfrm>
            <a:prstGeom prst="mathPlus">
              <a:avLst>
                <a:gd name="adj1" fmla="val 11281"/>
              </a:avLst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597319" y="2636912"/>
            <a:ext cx="51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152861" y="2636912"/>
            <a:ext cx="40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240449" y="4426805"/>
            <a:ext cx="51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1257" y="4392609"/>
            <a:ext cx="51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16466" y="5221106"/>
            <a:ext cx="51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5900" y="5148886"/>
            <a:ext cx="1823309" cy="14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325" y="6298269"/>
            <a:ext cx="7805979" cy="45528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872984" y="21645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 rot="1247607">
            <a:off x="4424897" y="2139555"/>
            <a:ext cx="934374" cy="2383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980590" y="1320928"/>
            <a:ext cx="1346678" cy="745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5288806" y="3685949"/>
            <a:ext cx="137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C00000"/>
                </a:solidFill>
              </a:rPr>
              <a:t>W+Cu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err="1" smtClean="0">
                <a:solidFill>
                  <a:srgbClr val="C00000"/>
                </a:solidFill>
              </a:rPr>
              <a:t>selected</a:t>
            </a:r>
            <a:endParaRPr lang="fr-FR" sz="2400" dirty="0">
              <a:solidFill>
                <a:srgbClr val="C00000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7020272" y="1333974"/>
            <a:ext cx="1264163" cy="753704"/>
            <a:chOff x="4502510" y="5906410"/>
            <a:chExt cx="1222056" cy="840723"/>
          </a:xfrm>
        </p:grpSpPr>
        <p:sp>
          <p:nvSpPr>
            <p:cNvPr id="15" name="Plus 14"/>
            <p:cNvSpPr/>
            <p:nvPr/>
          </p:nvSpPr>
          <p:spPr>
            <a:xfrm>
              <a:off x="4504061" y="6328994"/>
              <a:ext cx="360040" cy="373435"/>
            </a:xfrm>
            <a:prstGeom prst="mathPlus">
              <a:avLst>
                <a:gd name="adj1" fmla="val 11281"/>
              </a:avLst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Plus 15"/>
            <p:cNvSpPr/>
            <p:nvPr/>
          </p:nvSpPr>
          <p:spPr>
            <a:xfrm>
              <a:off x="4502510" y="5955459"/>
              <a:ext cx="360040" cy="345366"/>
            </a:xfrm>
            <a:prstGeom prst="mathPlus">
              <a:avLst>
                <a:gd name="adj1" fmla="val 112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863742" y="5906410"/>
              <a:ext cx="860824" cy="40011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fr-FR" sz="2000" dirty="0" err="1" smtClean="0"/>
                <a:t>W+Cu</a:t>
              </a:r>
              <a:endParaRPr lang="fr-FR" sz="20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863742" y="6300830"/>
              <a:ext cx="614454" cy="446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Cu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2440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PARTS Assembly before </a:t>
            </a:r>
            <a:br>
              <a:rPr lang="en-US" dirty="0" smtClean="0"/>
            </a:br>
            <a:r>
              <a:rPr lang="en-US" dirty="0" smtClean="0"/>
              <a:t>the HIP </a:t>
            </a:r>
            <a:r>
              <a:rPr lang="en-US" dirty="0"/>
              <a:t>cycle </a:t>
            </a:r>
            <a:r>
              <a:rPr lang="en-US" dirty="0" smtClean="0"/>
              <a:t>(950°C/1400bars: 2H)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70012" y="1404180"/>
            <a:ext cx="52013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Goal</a:t>
            </a:r>
            <a:r>
              <a:rPr lang="fr-FR" sz="20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IN" sz="2000" dirty="0">
                <a:solidFill>
                  <a:srgbClr val="C00000"/>
                </a:solidFill>
                <a:sym typeface="Wingdings" panose="05000000000000000000" pitchFamily="2" charset="2"/>
              </a:rPr>
              <a:t>improving</a:t>
            </a:r>
            <a:r>
              <a:rPr lang="fr-FR" sz="2000" dirty="0">
                <a:solidFill>
                  <a:srgbClr val="C00000"/>
                </a:solidFill>
                <a:sym typeface="Wingdings" panose="05000000000000000000" pitchFamily="2" charset="2"/>
              </a:rPr>
              <a:t> the </a:t>
            </a:r>
            <a:r>
              <a:rPr lang="fr-FR" sz="2000" dirty="0" err="1">
                <a:solidFill>
                  <a:srgbClr val="C00000"/>
                </a:solidFill>
                <a:sym typeface="Wingdings" panose="05000000000000000000" pitchFamily="2" charset="2"/>
              </a:rPr>
              <a:t>mechanic</a:t>
            </a:r>
            <a:r>
              <a:rPr lang="fr-FR" sz="2000" dirty="0">
                <a:solidFill>
                  <a:srgbClr val="C00000"/>
                </a:solidFill>
                <a:sym typeface="Wingdings" panose="05000000000000000000" pitchFamily="2" charset="2"/>
              </a:rPr>
              <a:t> contact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1600" dirty="0" smtClean="0"/>
              <a:t>Works before assembly:</a:t>
            </a:r>
          </a:p>
          <a:p>
            <a:pPr defTabSz="536575"/>
            <a:r>
              <a:rPr lang="en-US" sz="1600" dirty="0" smtClean="0"/>
              <a:t>	- New design for assembly whole parts</a:t>
            </a:r>
          </a:p>
          <a:p>
            <a:pPr defTabSz="536575"/>
            <a:r>
              <a:rPr lang="en-US" sz="1600" dirty="0" smtClean="0"/>
              <a:t>	- Machining W parts and Copper</a:t>
            </a:r>
          </a:p>
          <a:p>
            <a:pPr defTabSz="536575"/>
            <a:r>
              <a:rPr lang="en-US" sz="1600" dirty="0" smtClean="0"/>
              <a:t>	- Nickel-W face being in contact with the Copper</a:t>
            </a:r>
          </a:p>
          <a:p>
            <a:pPr defTabSz="536575"/>
            <a:r>
              <a:rPr lang="en-US" sz="1600" dirty="0" smtClean="0"/>
              <a:t>	- Manufacturing of the water box</a:t>
            </a:r>
          </a:p>
          <a:p>
            <a:pPr marL="628650" indent="-88900" defTabSz="536575"/>
            <a:r>
              <a:rPr lang="en-US" sz="1600" dirty="0" smtClean="0"/>
              <a:t>- Machining of the Carbon inserts and stainless steel container</a:t>
            </a:r>
          </a:p>
          <a:p>
            <a:endParaRPr lang="fr-FR" dirty="0" smtClean="0">
              <a:solidFill>
                <a:srgbClr val="C0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1151" r="19288" b="8001"/>
          <a:stretch/>
        </p:blipFill>
        <p:spPr>
          <a:xfrm>
            <a:off x="159663" y="3573841"/>
            <a:ext cx="2912727" cy="252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2750" r="13601" b="6951"/>
          <a:stretch/>
        </p:blipFill>
        <p:spPr>
          <a:xfrm>
            <a:off x="3455488" y="3279235"/>
            <a:ext cx="2015841" cy="32709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4300" r="12988" b="13251"/>
          <a:stretch/>
        </p:blipFill>
        <p:spPr>
          <a:xfrm>
            <a:off x="5911305" y="4424385"/>
            <a:ext cx="2786087" cy="2160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404248" y="658438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Water box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55576" y="607355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Copper parts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664497" y="655022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1D7D9"/>
                </a:solidFill>
              </a:rPr>
              <a:t>W parts</a:t>
            </a:r>
            <a:endParaRPr lang="fr-FR" sz="1400" dirty="0">
              <a:solidFill>
                <a:srgbClr val="01D7D9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61472"/>
            <a:ext cx="2376264" cy="328641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797292" y="389316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1D7D9"/>
                </a:solidFill>
              </a:rPr>
              <a:t>W parts</a:t>
            </a:r>
            <a:endParaRPr lang="fr-FR" sz="1400" dirty="0">
              <a:solidFill>
                <a:srgbClr val="01D7D9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325942" y="1088339"/>
            <a:ext cx="88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Copper parts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085745" y="218430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Water box</a:t>
            </a:r>
            <a:endParaRPr lang="fr-FR" sz="14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7713103" y="1242259"/>
            <a:ext cx="628139" cy="107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9" idx="2"/>
          </p:cNvCxnSpPr>
          <p:nvPr/>
        </p:nvCxnSpPr>
        <p:spPr>
          <a:xfrm flipH="1">
            <a:off x="8472090" y="1611559"/>
            <a:ext cx="295726" cy="1342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9708" y="930206"/>
            <a:ext cx="2650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HIP: Hot </a:t>
            </a:r>
            <a:r>
              <a:rPr lang="fr-FR" sz="1600" dirty="0" err="1" smtClean="0"/>
              <a:t>Isostatic</a:t>
            </a:r>
            <a:r>
              <a:rPr lang="fr-FR" sz="1600" dirty="0" smtClean="0"/>
              <a:t> Pressure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11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r="5900" b="16400"/>
          <a:stretch/>
        </p:blipFill>
        <p:spPr>
          <a:xfrm>
            <a:off x="2055362" y="4082799"/>
            <a:ext cx="5033958" cy="19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5900" b="10100"/>
          <a:stretch/>
        </p:blipFill>
        <p:spPr>
          <a:xfrm>
            <a:off x="592475" y="1226758"/>
            <a:ext cx="3852310" cy="21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901" r="10626" b="9051"/>
          <a:stretch/>
        </p:blipFill>
        <p:spPr>
          <a:xfrm>
            <a:off x="5580112" y="1226758"/>
            <a:ext cx="2613333" cy="216000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err="1" smtClean="0"/>
              <a:t>PArts</a:t>
            </a:r>
            <a:r>
              <a:rPr lang="en-US" dirty="0" smtClean="0"/>
              <a:t> Assembly before </a:t>
            </a:r>
            <a:br>
              <a:rPr lang="en-US" dirty="0" smtClean="0"/>
            </a:br>
            <a:r>
              <a:rPr lang="en-US" dirty="0" smtClean="0"/>
              <a:t>the HIP </a:t>
            </a:r>
            <a:r>
              <a:rPr lang="en-US" dirty="0"/>
              <a:t>cycle </a:t>
            </a:r>
            <a:r>
              <a:rPr lang="en-US" dirty="0" smtClean="0"/>
              <a:t>(950°C/1400bars: 2H)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899949" y="3416390"/>
            <a:ext cx="3237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Setting up of the parts in the container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555035" y="3408844"/>
            <a:ext cx="2800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Setting up </a:t>
            </a:r>
            <a:r>
              <a:rPr lang="fr-FR" sz="1400" dirty="0" err="1" smtClean="0"/>
              <a:t>completed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168683" y="6142318"/>
            <a:ext cx="2800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Container </a:t>
            </a:r>
            <a:r>
              <a:rPr lang="fr-FR" sz="1400" dirty="0" err="1" smtClean="0"/>
              <a:t>ready</a:t>
            </a:r>
            <a:r>
              <a:rPr lang="fr-FR" sz="1400" dirty="0" smtClean="0"/>
              <a:t> for the HIP cycle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417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2229" y="5232102"/>
            <a:ext cx="7830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Machining after HIP (</a:t>
            </a:r>
            <a:r>
              <a:rPr lang="en-US" sz="1600" i="1" dirty="0"/>
              <a:t>Hot Isostatic pressing</a:t>
            </a:r>
            <a:r>
              <a:rPr lang="en-US" sz="1600" dirty="0"/>
              <a:t>) :</a:t>
            </a:r>
          </a:p>
          <a:p>
            <a:pPr marL="830262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</a:rPr>
              <a:t>Remove </a:t>
            </a:r>
            <a:r>
              <a:rPr lang="en-US" sz="1600" dirty="0">
                <a:solidFill>
                  <a:srgbClr val="002060"/>
                </a:solidFill>
              </a:rPr>
              <a:t>the </a:t>
            </a:r>
            <a:r>
              <a:rPr lang="en-US" sz="1600" dirty="0" smtClean="0">
                <a:solidFill>
                  <a:srgbClr val="002060"/>
                </a:solidFill>
              </a:rPr>
              <a:t>container (expected on September 30</a:t>
            </a:r>
            <a:r>
              <a:rPr lang="en-US" sz="1600" baseline="30000" dirty="0" smtClean="0">
                <a:solidFill>
                  <a:srgbClr val="002060"/>
                </a:solidFill>
              </a:rPr>
              <a:t>th</a:t>
            </a:r>
            <a:r>
              <a:rPr lang="en-US" sz="1600" dirty="0" smtClean="0">
                <a:solidFill>
                  <a:srgbClr val="002060"/>
                </a:solidFill>
              </a:rPr>
              <a:t>, 2016)</a:t>
            </a:r>
            <a:endParaRPr lang="en-US" sz="1600" dirty="0">
              <a:solidFill>
                <a:srgbClr val="002060"/>
              </a:solidFill>
            </a:endParaRPr>
          </a:p>
          <a:p>
            <a:pPr marL="830262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</a:rPr>
              <a:t>Final machining and water-cooling stainless pipes brazing on the BS </a:t>
            </a:r>
            <a:r>
              <a:rPr lang="en-US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  expected at Saclay by mid October 2016.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err="1" smtClean="0"/>
              <a:t>PArts</a:t>
            </a:r>
            <a:r>
              <a:rPr lang="en-US" dirty="0" smtClean="0"/>
              <a:t> Assembly before </a:t>
            </a:r>
            <a:br>
              <a:rPr lang="en-US" dirty="0" smtClean="0"/>
            </a:br>
            <a:r>
              <a:rPr lang="en-US" dirty="0" smtClean="0"/>
              <a:t>the HIP </a:t>
            </a:r>
            <a:r>
              <a:rPr lang="en-US" dirty="0"/>
              <a:t>cycle </a:t>
            </a:r>
            <a:r>
              <a:rPr lang="en-US" dirty="0" smtClean="0"/>
              <a:t>(950°C/1400bars: 2H)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8814"/>
            <a:ext cx="4418043" cy="331353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674238" y="4547307"/>
            <a:ext cx="4418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HIP cycle performed on September 23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2016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88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BACKUP SOLUTION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60070" y="1124744"/>
            <a:ext cx="8045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</a:t>
            </a:r>
            <a:r>
              <a:rPr lang="en-US" dirty="0" smtClean="0"/>
              <a:t>case of the </a:t>
            </a:r>
            <a:r>
              <a:rPr lang="en-US" dirty="0"/>
              <a:t>HIP process </a:t>
            </a:r>
            <a:r>
              <a:rPr lang="en-US" dirty="0" smtClean="0"/>
              <a:t>will not be ready on time</a:t>
            </a:r>
            <a:r>
              <a:rPr lang="en-US" dirty="0"/>
              <a:t>, a whole Beam-Stopper made of </a:t>
            </a:r>
            <a:r>
              <a:rPr lang="en-US" dirty="0" smtClean="0"/>
              <a:t>Copper has been performed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4807183" cy="4149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4035" y="6209928"/>
            <a:ext cx="44262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DC05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Delivery </a:t>
            </a:r>
            <a:r>
              <a:rPr lang="fr-FR" dirty="0" err="1" smtClean="0">
                <a:solidFill>
                  <a:srgbClr val="DC05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foreseen</a:t>
            </a:r>
            <a:r>
              <a:rPr lang="fr-FR" dirty="0" smtClean="0">
                <a:solidFill>
                  <a:srgbClr val="DC05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lang="fr-FR" dirty="0" err="1" smtClean="0">
                <a:solidFill>
                  <a:srgbClr val="DC05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October</a:t>
            </a:r>
            <a:r>
              <a:rPr lang="fr-FR" dirty="0" smtClean="0">
                <a:solidFill>
                  <a:srgbClr val="DC05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</a:t>
            </a:r>
            <a:r>
              <a:rPr lang="fr-FR" baseline="30000" dirty="0" smtClean="0">
                <a:solidFill>
                  <a:srgbClr val="DC05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fr-FR" dirty="0" smtClean="0">
                <a:solidFill>
                  <a:srgbClr val="DC052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2016</a:t>
            </a:r>
            <a:endParaRPr lang="fr-FR" baseline="30000" dirty="0"/>
          </a:p>
          <a:p>
            <a:endParaRPr lang="fr-FR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5724128" y="2996952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will allow to get at least one complete EMU for the acceptance test date </a:t>
            </a:r>
            <a:r>
              <a:rPr lang="en-US" dirty="0" smtClean="0"/>
              <a:t>but at lower </a:t>
            </a:r>
            <a:r>
              <a:rPr lang="en-US" dirty="0"/>
              <a:t>power density </a:t>
            </a:r>
            <a:r>
              <a:rPr lang="en-US" dirty="0" smtClean="0"/>
              <a:t>than </a:t>
            </a:r>
            <a:r>
              <a:rPr lang="en-US" dirty="0"/>
              <a:t>the </a:t>
            </a:r>
            <a:r>
              <a:rPr lang="en-US" dirty="0" smtClean="0"/>
              <a:t>nominal one.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24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and </a:t>
            </a:r>
            <a:r>
              <a:rPr lang="fr-FR" dirty="0" err="1" smtClean="0"/>
              <a:t>schedule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27630" y="5373216"/>
            <a:ext cx="89088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</a:t>
            </a:r>
            <a:r>
              <a:rPr lang="en-US" sz="1700" dirty="0" smtClean="0">
                <a:solidFill>
                  <a:srgbClr val="002060"/>
                </a:solidFill>
              </a:rPr>
              <a:t>mechanical EMU parts are already at Saclay, but the slits and the BS scheduled by mid-October 2016. </a:t>
            </a:r>
            <a:endParaRPr lang="en-US" sz="17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will do our very best to install that in Catania during the week 46 (Nov. 14</a:t>
            </a:r>
            <a:r>
              <a:rPr lang="en-US" sz="170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-18</a:t>
            </a:r>
            <a:r>
              <a:rPr lang="en-US" sz="170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test at Saclay with a single EMU and with beam expected the week before.</a:t>
            </a:r>
            <a:endParaRPr lang="en-U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47081" y="1268760"/>
            <a:ext cx="8106635" cy="3888432"/>
            <a:chOff x="547081" y="1196752"/>
            <a:chExt cx="8106635" cy="388843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77" y="1219068"/>
              <a:ext cx="2171097" cy="3859727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849" y="1257981"/>
              <a:ext cx="557697" cy="3827203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28"/>
            <a:stretch/>
          </p:blipFill>
          <p:spPr>
            <a:xfrm>
              <a:off x="3707904" y="3501008"/>
              <a:ext cx="3009767" cy="1584176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547081" y="1196752"/>
              <a:ext cx="956919" cy="313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0" rtlCol="0">
              <a:spAutoFit/>
            </a:bodyPr>
            <a:lstStyle/>
            <a:p>
              <a:r>
                <a:rPr lang="fr-FR" dirty="0"/>
                <a:t>c</a:t>
              </a:r>
              <a:r>
                <a:rPr lang="fr-FR" dirty="0" smtClean="0"/>
                <a:t>abinet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502329" y="1196752"/>
              <a:ext cx="1357703" cy="313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0" rtlCol="0">
              <a:spAutoFit/>
            </a:bodyPr>
            <a:lstStyle/>
            <a:p>
              <a:r>
                <a:rPr lang="fr-FR" dirty="0"/>
                <a:t>p</a:t>
              </a:r>
              <a:r>
                <a:rPr lang="fr-FR" dirty="0" smtClean="0"/>
                <a:t>atch box</a:t>
              </a:r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357991" y="1215449"/>
              <a:ext cx="1045584" cy="313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0" rtlCol="0">
              <a:spAutoFit/>
            </a:bodyPr>
            <a:lstStyle/>
            <a:p>
              <a:r>
                <a:rPr lang="en-US" dirty="0" smtClean="0"/>
                <a:t>actuators</a:t>
              </a:r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608132" y="1214672"/>
              <a:ext cx="1045584" cy="313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0" rtlCol="0">
              <a:spAutoFit/>
            </a:bodyPr>
            <a:lstStyle/>
            <a:p>
              <a:r>
                <a:rPr lang="en-US" dirty="0" smtClean="0"/>
                <a:t>mast</a:t>
              </a:r>
              <a:endParaRPr lang="en-US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622452" y="3356992"/>
              <a:ext cx="3181796" cy="313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0" rtlCol="0">
              <a:spAutoFit/>
            </a:bodyPr>
            <a:lstStyle/>
            <a:p>
              <a:r>
                <a:rPr lang="en-US" dirty="0" smtClean="0"/>
                <a:t>    deviation plate mechanics </a:t>
              </a:r>
              <a:endParaRPr lang="en-US" dirty="0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260" y="1322061"/>
              <a:ext cx="1544699" cy="206257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666" y="1492011"/>
              <a:ext cx="1291421" cy="1892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3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THE DOPPLER </a:t>
            </a:r>
            <a:r>
              <a:rPr lang="fr-FR" sz="2800" dirty="0" smtClean="0"/>
              <a:t>UNIT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DOppler</a:t>
            </a:r>
            <a:r>
              <a:rPr lang="fr-FR" dirty="0" smtClean="0"/>
              <a:t> </a:t>
            </a:r>
            <a:r>
              <a:rPr lang="fr-FR" dirty="0"/>
              <a:t>@ </a:t>
            </a:r>
            <a:r>
              <a:rPr lang="fr-FR" dirty="0" smtClean="0"/>
              <a:t>IRFU:</a:t>
            </a:r>
            <a:br>
              <a:rPr lang="fr-FR" dirty="0" smtClean="0"/>
            </a:br>
            <a:r>
              <a:rPr lang="fr-FR" sz="1600" dirty="0" err="1" smtClean="0"/>
              <a:t>françoise</a:t>
            </a:r>
            <a:r>
              <a:rPr lang="fr-FR" sz="1600" dirty="0" smtClean="0"/>
              <a:t> </a:t>
            </a:r>
            <a:r>
              <a:rPr lang="fr-FR" sz="1600" dirty="0" err="1" smtClean="0"/>
              <a:t>gougnaud</a:t>
            </a:r>
            <a:r>
              <a:rPr lang="fr-FR" sz="1600" dirty="0" smtClean="0"/>
              <a:t> - pierre </a:t>
            </a:r>
            <a:r>
              <a:rPr lang="fr-FR" sz="1600" dirty="0" err="1" smtClean="0"/>
              <a:t>mattei</a:t>
            </a:r>
            <a:r>
              <a:rPr lang="fr-FR" sz="1600" dirty="0" smtClean="0"/>
              <a:t> -</a:t>
            </a:r>
            <a:br>
              <a:rPr lang="fr-FR" sz="1600" dirty="0" smtClean="0"/>
            </a:br>
            <a:r>
              <a:rPr lang="fr-FR" sz="1600" dirty="0" err="1" smtClean="0"/>
              <a:t>yves</a:t>
            </a:r>
            <a:r>
              <a:rPr lang="fr-FR" sz="1600" dirty="0" smtClean="0"/>
              <a:t> </a:t>
            </a:r>
            <a:r>
              <a:rPr lang="fr-FR" sz="1600" dirty="0" err="1" smtClean="0"/>
              <a:t>lussignol</a:t>
            </a:r>
            <a:r>
              <a:rPr lang="fr-FR" sz="1600" dirty="0" smtClean="0"/>
              <a:t> </a:t>
            </a:r>
            <a:r>
              <a:rPr lang="fr-FR" sz="1600" dirty="0"/>
              <a:t>-</a:t>
            </a:r>
            <a:r>
              <a:rPr lang="fr-FR" sz="1600" dirty="0" smtClean="0"/>
              <a:t> FRANCK SENÉE- Olivier </a:t>
            </a:r>
            <a:r>
              <a:rPr lang="fr-FR" sz="1600" dirty="0" err="1"/>
              <a:t>tuske</a:t>
            </a:r>
            <a:r>
              <a:rPr lang="fr-FR" sz="1600" dirty="0"/>
              <a:t> </a:t>
            </a:r>
            <a:br>
              <a:rPr lang="fr-FR" sz="1600" dirty="0"/>
            </a:br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8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23" y="980083"/>
            <a:ext cx="6751165" cy="187285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1701" y="3363823"/>
            <a:ext cx="31020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ESS ion source </a:t>
            </a:r>
            <a:r>
              <a:rPr lang="fr-FR" sz="1600" b="1" dirty="0" err="1" smtClean="0">
                <a:solidFill>
                  <a:srgbClr val="002060"/>
                </a:solidFill>
              </a:rPr>
              <a:t>parameters</a:t>
            </a:r>
            <a:r>
              <a:rPr lang="fr-FR" sz="1600" b="1" dirty="0" smtClean="0">
                <a:solidFill>
                  <a:srgbClr val="00206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Proton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75 </a:t>
            </a:r>
            <a:r>
              <a:rPr lang="fr-FR" sz="1400" b="1" dirty="0" err="1" smtClean="0"/>
              <a:t>keV</a:t>
            </a:r>
            <a:endParaRPr lang="fr-F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Current max = 100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Pulse length = 6 </a:t>
            </a:r>
            <a:r>
              <a:rPr lang="en-US" sz="1400" b="1" dirty="0" err="1" smtClean="0"/>
              <a:t>ms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Repetition rate = 14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Duty cycle 8%</a:t>
            </a:r>
          </a:p>
          <a:p>
            <a:endParaRPr lang="en-US" sz="1400" dirty="0" smtClean="0"/>
          </a:p>
        </p:txBody>
      </p:sp>
      <p:grpSp>
        <p:nvGrpSpPr>
          <p:cNvPr id="8" name="Groupe 7"/>
          <p:cNvGrpSpPr/>
          <p:nvPr/>
        </p:nvGrpSpPr>
        <p:grpSpPr>
          <a:xfrm>
            <a:off x="3868636" y="3136091"/>
            <a:ext cx="4121504" cy="3403765"/>
            <a:chOff x="3719957" y="3008461"/>
            <a:chExt cx="4469491" cy="367295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57" y="3008461"/>
              <a:ext cx="4469491" cy="3672950"/>
            </a:xfrm>
            <a:prstGeom prst="rect">
              <a:avLst/>
            </a:prstGeom>
          </p:spPr>
        </p:pic>
        <p:cxnSp>
          <p:nvCxnSpPr>
            <p:cNvPr id="14" name="Connecteur droit avec flèche 13"/>
            <p:cNvCxnSpPr/>
            <p:nvPr/>
          </p:nvCxnSpPr>
          <p:spPr bwMode="auto">
            <a:xfrm flipH="1" flipV="1">
              <a:off x="6169599" y="5270145"/>
              <a:ext cx="1138705" cy="61430"/>
            </a:xfrm>
            <a:prstGeom prst="straightConnector1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111125" cap="flat" cmpd="sng" algn="ctr">
              <a:solidFill>
                <a:srgbClr val="3333CC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5" name="Rectangle 14"/>
            <p:cNvSpPr/>
            <p:nvPr/>
          </p:nvSpPr>
          <p:spPr>
            <a:xfrm>
              <a:off x="6816638" y="5534218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cap="small" dirty="0" smtClean="0">
                  <a:solidFill>
                    <a:srgbClr val="3333CC"/>
                  </a:solidFill>
                </a:rPr>
                <a:t>BEAM</a:t>
              </a:r>
              <a:endParaRPr lang="fr-FR" cap="small" dirty="0">
                <a:solidFill>
                  <a:srgbClr val="3333CC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6860" y="3517733"/>
              <a:ext cx="11422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dirty="0" smtClean="0">
                  <a:solidFill>
                    <a:srgbClr val="C00000"/>
                  </a:solidFill>
                </a:rPr>
                <a:t>EMU V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95468" y="5459479"/>
              <a:ext cx="11422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dirty="0" smtClean="0">
                  <a:solidFill>
                    <a:srgbClr val="C00000"/>
                  </a:solidFill>
                </a:rPr>
                <a:t>EMU H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34" name="Titre 16"/>
          <p:cNvSpPr>
            <a:spLocks noGrp="1"/>
          </p:cNvSpPr>
          <p:nvPr>
            <p:ph type="title"/>
          </p:nvPr>
        </p:nvSpPr>
        <p:spPr>
          <a:xfrm>
            <a:off x="1433711" y="26434"/>
            <a:ext cx="7236464" cy="908720"/>
          </a:xfrm>
        </p:spPr>
        <p:txBody>
          <a:bodyPr/>
          <a:lstStyle/>
          <a:p>
            <a:r>
              <a:rPr lang="fr-FR" dirty="0" smtClean="0"/>
              <a:t>ESS LEBT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053904" y="1439865"/>
            <a:ext cx="1865533" cy="902139"/>
          </a:xfrm>
          <a:prstGeom prst="rect">
            <a:avLst/>
          </a:prstGeom>
          <a:solidFill>
            <a:srgbClr val="808080">
              <a:alpha val="5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5109" y="2625159"/>
            <a:ext cx="5937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cap="all" dirty="0" smtClean="0">
                <a:solidFill>
                  <a:srgbClr val="C00000"/>
                </a:solidFill>
              </a:rPr>
              <a:t>CEA: 2 </a:t>
            </a:r>
            <a:r>
              <a:rPr lang="sv-SE" b="1" cap="all" dirty="0">
                <a:solidFill>
                  <a:srgbClr val="C00000"/>
                </a:solidFill>
              </a:rPr>
              <a:t>emu </a:t>
            </a:r>
            <a:r>
              <a:rPr lang="sv-SE" b="1" cap="all" dirty="0" smtClean="0">
                <a:solidFill>
                  <a:srgbClr val="C00000"/>
                </a:solidFill>
              </a:rPr>
              <a:t>(H </a:t>
            </a:r>
            <a:r>
              <a:rPr lang="sv-SE" b="1" cap="all" dirty="0">
                <a:solidFill>
                  <a:srgbClr val="C00000"/>
                </a:solidFill>
              </a:rPr>
              <a:t>-</a:t>
            </a:r>
            <a:r>
              <a:rPr lang="sv-SE" b="1" cap="all" dirty="0" smtClean="0">
                <a:solidFill>
                  <a:srgbClr val="C00000"/>
                </a:solidFill>
              </a:rPr>
              <a:t> V) &amp; 1 </a:t>
            </a:r>
            <a:r>
              <a:rPr lang="sv-SE" b="1" cap="all" dirty="0">
                <a:solidFill>
                  <a:srgbClr val="C00000"/>
                </a:solidFill>
              </a:rPr>
              <a:t>doppler unit</a:t>
            </a:r>
            <a:endParaRPr lang="fr-FR" b="1" cap="all" dirty="0">
              <a:solidFill>
                <a:srgbClr val="C0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140685" y="1168275"/>
            <a:ext cx="2451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PERMANENT TANK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84605" y="1285964"/>
            <a:ext cx="5088384" cy="2611939"/>
            <a:chOff x="3689800" y="1148897"/>
            <a:chExt cx="6362717" cy="3057054"/>
          </a:xfrm>
        </p:grpSpPr>
        <p:grpSp>
          <p:nvGrpSpPr>
            <p:cNvPr id="8" name="Groupe 7"/>
            <p:cNvGrpSpPr/>
            <p:nvPr/>
          </p:nvGrpSpPr>
          <p:grpSpPr>
            <a:xfrm>
              <a:off x="3689800" y="1148897"/>
              <a:ext cx="6362717" cy="3057054"/>
              <a:chOff x="3689800" y="1148897"/>
              <a:chExt cx="6362717" cy="3057054"/>
            </a:xfrm>
          </p:grpSpPr>
          <p:pic>
            <p:nvPicPr>
              <p:cNvPr id="10" name="Picture 4" descr="decalage doppl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9800" y="1330398"/>
                <a:ext cx="4817855" cy="28755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6532805" y="3087760"/>
                <a:ext cx="1110319" cy="391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kumimoji="1" lang="fr-FR" sz="1200" b="1" dirty="0">
                    <a:latin typeface="Symbol" pitchFamily="18" charset="2"/>
                  </a:rPr>
                  <a:t>Dl</a:t>
                </a:r>
                <a:r>
                  <a:rPr kumimoji="1" lang="fr-FR" sz="1200" b="1" dirty="0">
                    <a:latin typeface="Times New Roman" pitchFamily="18" charset="0"/>
                  </a:rPr>
                  <a:t>H</a:t>
                </a:r>
                <a:r>
                  <a:rPr kumimoji="1" lang="fr-FR" sz="1200" b="1" baseline="-25000" dirty="0">
                    <a:latin typeface="Times New Roman" pitchFamily="18" charset="0"/>
                  </a:rPr>
                  <a:t>3</a:t>
                </a:r>
                <a:r>
                  <a:rPr kumimoji="1" lang="fr-FR" sz="1200" b="1" baseline="30000" dirty="0">
                    <a:latin typeface="Times New Roman" pitchFamily="18" charset="0"/>
                  </a:rPr>
                  <a:t>+</a:t>
                </a:r>
                <a:endParaRPr kumimoji="1" lang="fr-FR" sz="1200" b="1" dirty="0">
                  <a:latin typeface="Times New Roman" pitchFamily="18" charset="0"/>
                </a:endParaRPr>
              </a:p>
            </p:txBody>
          </p:sp>
          <p:sp>
            <p:nvSpPr>
              <p:cNvPr id="12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6532805" y="2706152"/>
                <a:ext cx="1027731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kumimoji="1" lang="fr-FR" sz="1200" b="1" dirty="0">
                    <a:latin typeface="Symbol" pitchFamily="18" charset="2"/>
                  </a:rPr>
                  <a:t>Dl</a:t>
                </a:r>
                <a:r>
                  <a:rPr kumimoji="1" lang="fr-FR" sz="1200" b="1" dirty="0">
                    <a:latin typeface="Times New Roman" pitchFamily="18" charset="0"/>
                  </a:rPr>
                  <a:t>H</a:t>
                </a:r>
                <a:r>
                  <a:rPr kumimoji="1" lang="fr-FR" sz="1200" b="1" baseline="-25000" dirty="0">
                    <a:latin typeface="Times New Roman" pitchFamily="18" charset="0"/>
                  </a:rPr>
                  <a:t>2</a:t>
                </a:r>
                <a:r>
                  <a:rPr kumimoji="1" lang="fr-FR" sz="1200" b="1" baseline="30000" dirty="0">
                    <a:latin typeface="Times New Roman" pitchFamily="18" charset="0"/>
                  </a:rPr>
                  <a:t>+</a:t>
                </a:r>
                <a:endParaRPr kumimoji="1" lang="fr-FR" sz="1200" dirty="0">
                  <a:latin typeface="Times New Roman" pitchFamily="18" charset="0"/>
                </a:endParaRPr>
              </a:p>
            </p:txBody>
          </p:sp>
          <p:sp>
            <p:nvSpPr>
              <p:cNvPr id="13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6542624" y="2411882"/>
                <a:ext cx="793029" cy="297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kumimoji="1" lang="fr-FR" sz="1200" b="1" dirty="0" err="1">
                    <a:latin typeface="Symbol" pitchFamily="18" charset="2"/>
                  </a:rPr>
                  <a:t>Dl</a:t>
                </a:r>
                <a:r>
                  <a:rPr kumimoji="1" lang="fr-FR" sz="1200" b="1" dirty="0" err="1">
                    <a:latin typeface="Times New Roman" pitchFamily="18" charset="0"/>
                  </a:rPr>
                  <a:t>H</a:t>
                </a:r>
                <a:r>
                  <a:rPr kumimoji="1" lang="fr-FR" sz="1200" b="1" baseline="30000" dirty="0">
                    <a:latin typeface="Times New Roman" pitchFamily="18" charset="0"/>
                  </a:rPr>
                  <a:t>+</a:t>
                </a:r>
                <a:endParaRPr kumimoji="1" lang="fr-FR" sz="1200" dirty="0">
                  <a:latin typeface="Times New Roman" pitchFamily="18" charset="0"/>
                </a:endParaRPr>
              </a:p>
            </p:txBody>
          </p:sp>
          <p:sp>
            <p:nvSpPr>
              <p:cNvPr id="14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4098637" y="1236737"/>
                <a:ext cx="4476298" cy="57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kumimoji="1" lang="fr-FR" sz="1200" b="1" dirty="0" err="1" smtClean="0"/>
                  <a:t>Hydrogen</a:t>
                </a:r>
                <a:r>
                  <a:rPr kumimoji="1" lang="fr-FR" sz="1200" b="1" dirty="0" smtClean="0"/>
                  <a:t> </a:t>
                </a:r>
                <a:r>
                  <a:rPr kumimoji="1" lang="fr-FR" sz="1200" b="1" dirty="0" err="1" smtClean="0"/>
                  <a:t>beam</a:t>
                </a:r>
                <a:endParaRPr kumimoji="1" lang="fr-FR" sz="1200" b="1" dirty="0" smtClean="0"/>
              </a:p>
              <a:p>
                <a:pPr algn="ctr"/>
                <a:endParaRPr kumimoji="1" lang="fr-FR" sz="400" b="1" dirty="0"/>
              </a:p>
              <a:p>
                <a:r>
                  <a:rPr kumimoji="1" lang="fr-FR" sz="1200" b="1" dirty="0"/>
                  <a:t>H</a:t>
                </a:r>
                <a:r>
                  <a:rPr kumimoji="1" lang="fr-FR" sz="1200" b="1" baseline="30000" dirty="0"/>
                  <a:t>0</a:t>
                </a:r>
                <a:r>
                  <a:rPr kumimoji="1" lang="fr-FR" sz="1200" b="1" dirty="0"/>
                  <a:t>(H</a:t>
                </a:r>
                <a:r>
                  <a:rPr kumimoji="1" lang="fr-FR" sz="1200" b="1" baseline="30000" dirty="0"/>
                  <a:t>+</a:t>
                </a:r>
                <a:r>
                  <a:rPr kumimoji="1" lang="fr-FR" sz="1200" b="1" dirty="0"/>
                  <a:t>)  	</a:t>
                </a:r>
                <a:r>
                  <a:rPr kumimoji="1" lang="fr-FR" sz="1200" b="1" dirty="0" smtClean="0"/>
                  <a:t>H</a:t>
                </a:r>
                <a:r>
                  <a:rPr kumimoji="1" lang="fr-FR" sz="1200" b="1" baseline="30000" dirty="0" smtClean="0"/>
                  <a:t>0</a:t>
                </a:r>
                <a:r>
                  <a:rPr kumimoji="1" lang="fr-FR" sz="1200" b="1" dirty="0" smtClean="0"/>
                  <a:t>(H</a:t>
                </a:r>
                <a:r>
                  <a:rPr kumimoji="1" lang="fr-FR" sz="1200" b="1" baseline="-25000" dirty="0" smtClean="0"/>
                  <a:t>2</a:t>
                </a:r>
                <a:r>
                  <a:rPr kumimoji="1" lang="fr-FR" sz="1200" b="1" baseline="30000" dirty="0"/>
                  <a:t>+</a:t>
                </a:r>
                <a:r>
                  <a:rPr kumimoji="1" lang="fr-FR" sz="1200" b="1" dirty="0"/>
                  <a:t>)      </a:t>
                </a:r>
                <a:r>
                  <a:rPr kumimoji="1" lang="fr-FR" sz="1200" b="1" dirty="0" smtClean="0"/>
                  <a:t> </a:t>
                </a:r>
                <a:r>
                  <a:rPr kumimoji="1" lang="fr-FR" sz="1200" b="1" dirty="0"/>
                  <a:t>H</a:t>
                </a:r>
                <a:r>
                  <a:rPr kumimoji="1" lang="fr-FR" sz="1200" b="1" baseline="30000" dirty="0"/>
                  <a:t>0</a:t>
                </a:r>
                <a:r>
                  <a:rPr kumimoji="1" lang="fr-FR" sz="1200" b="1" dirty="0"/>
                  <a:t>(H</a:t>
                </a:r>
                <a:r>
                  <a:rPr kumimoji="1" lang="fr-FR" sz="1200" b="1" baseline="-25000" dirty="0"/>
                  <a:t>3</a:t>
                </a:r>
                <a:r>
                  <a:rPr kumimoji="1" lang="fr-FR" sz="1200" b="1" baseline="30000" dirty="0"/>
                  <a:t>+</a:t>
                </a:r>
                <a:r>
                  <a:rPr kumimoji="1" lang="fr-FR" sz="1200" b="1" dirty="0"/>
                  <a:t>)</a:t>
                </a:r>
              </a:p>
            </p:txBody>
          </p:sp>
          <p:sp>
            <p:nvSpPr>
              <p:cNvPr id="15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7820837" y="1148897"/>
                <a:ext cx="2231680" cy="686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kumimoji="1" lang="fr-FR" sz="1000" b="1" dirty="0"/>
                  <a:t>Plasma</a:t>
                </a:r>
                <a:r>
                  <a:rPr kumimoji="1" lang="fr-FR" sz="1000" b="1" dirty="0" smtClean="0"/>
                  <a:t> H</a:t>
                </a:r>
                <a:r>
                  <a:rPr kumimoji="1" lang="fr-FR" sz="1000" b="1" baseline="30000" dirty="0" smtClean="0"/>
                  <a:t>0 </a:t>
                </a:r>
                <a:r>
                  <a:rPr lang="fr-FR" sz="1000" b="1" dirty="0" smtClean="0"/>
                  <a:t>(light </a:t>
                </a:r>
                <a:r>
                  <a:rPr lang="fr-FR" sz="1000" b="1" dirty="0" err="1" smtClean="0"/>
                  <a:t>emission</a:t>
                </a:r>
                <a:r>
                  <a:rPr lang="fr-FR" sz="1000" b="1" dirty="0" smtClean="0"/>
                  <a:t> </a:t>
                </a:r>
                <a:r>
                  <a:rPr lang="fr-FR" sz="1000" b="1" dirty="0" err="1" smtClean="0"/>
                  <a:t>excited</a:t>
                </a:r>
                <a:r>
                  <a:rPr lang="fr-FR" sz="1000" b="1" dirty="0" smtClean="0"/>
                  <a:t> </a:t>
                </a:r>
                <a:r>
                  <a:rPr lang="fr-FR" sz="1000" b="1" dirty="0" err="1" smtClean="0"/>
                  <a:t>residual</a:t>
                </a:r>
                <a:r>
                  <a:rPr lang="fr-FR" sz="1000" b="1" dirty="0" smtClean="0"/>
                  <a:t> </a:t>
                </a:r>
                <a:r>
                  <a:rPr lang="fr-FR" sz="1000" b="1" dirty="0" err="1" smtClean="0"/>
                  <a:t>gas</a:t>
                </a:r>
                <a:r>
                  <a:rPr lang="fr-FR" sz="1000" b="1" dirty="0" smtClean="0"/>
                  <a:t>)</a:t>
                </a:r>
              </a:p>
              <a:p>
                <a:r>
                  <a:rPr kumimoji="1" lang="fr-FR" sz="1200" b="1" dirty="0" smtClean="0"/>
                  <a:t>656.3 nm</a:t>
                </a:r>
                <a:endParaRPr kumimoji="1" lang="fr-FR" sz="1400" b="1" dirty="0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H="1">
                <a:off x="5674759" y="1816174"/>
                <a:ext cx="50006" cy="992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flipH="1">
                <a:off x="6129580" y="1816173"/>
                <a:ext cx="604838" cy="132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4615105" y="1816173"/>
                <a:ext cx="201613" cy="7445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>
              <a:off x="7759113" y="2024739"/>
              <a:ext cx="0" cy="517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Rectangle 10"/>
          <p:cNvSpPr>
            <a:spLocks noChangeAspect="1" noChangeArrowheads="1"/>
          </p:cNvSpPr>
          <p:nvPr/>
        </p:nvSpPr>
        <p:spPr bwMode="auto">
          <a:xfrm>
            <a:off x="3607043" y="1330398"/>
            <a:ext cx="49434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20" y="1778331"/>
            <a:ext cx="2789861" cy="209239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2" name="Connecteur droit 21"/>
          <p:cNvCxnSpPr/>
          <p:nvPr/>
        </p:nvCxnSpPr>
        <p:spPr>
          <a:xfrm flipV="1">
            <a:off x="5509079" y="5912250"/>
            <a:ext cx="1882056" cy="30439"/>
          </a:xfrm>
          <a:prstGeom prst="line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5558083" y="5760055"/>
            <a:ext cx="289171" cy="18263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847254" y="5647621"/>
            <a:ext cx="249988" cy="295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θ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6450107" y="2555098"/>
            <a:ext cx="1818394" cy="194675"/>
          </a:xfrm>
          <a:prstGeom prst="line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7419316" y="2571800"/>
            <a:ext cx="719821" cy="380259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425793" y="2602239"/>
            <a:ext cx="249988" cy="295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θ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2601" y="950801"/>
            <a:ext cx="303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spcBef>
                <a:spcPts val="2000"/>
              </a:spcBef>
              <a:spcAft>
                <a:spcPts val="1500"/>
              </a:spcAft>
              <a:buClr>
                <a:srgbClr val="000000"/>
              </a:buClr>
              <a:buSzPct val="171000"/>
            </a:pPr>
            <a:r>
              <a:rPr lang="fr-FR" sz="1800" b="1" kern="0" dirty="0" smtClean="0">
                <a:solidFill>
                  <a:srgbClr val="C00000"/>
                </a:solidFill>
                <a:latin typeface="Gill Sans"/>
                <a:sym typeface="Lucida Grande" charset="0"/>
              </a:rPr>
              <a:t>Doppler shift of the H</a:t>
            </a:r>
            <a:r>
              <a:rPr lang="el-GR" sz="1800" b="1" kern="0" baseline="-25000" dirty="0" smtClean="0">
                <a:solidFill>
                  <a:srgbClr val="C00000"/>
                </a:solidFill>
                <a:sym typeface="Lucida Grande" charset="0"/>
              </a:rPr>
              <a:t>α</a:t>
            </a:r>
            <a:r>
              <a:rPr lang="fr-FR" b="1" kern="0" dirty="0">
                <a:solidFill>
                  <a:srgbClr val="C00000"/>
                </a:solidFill>
                <a:latin typeface="Gill Sans"/>
                <a:sym typeface="Lucida Grande" charset="0"/>
              </a:rPr>
              <a:t> </a:t>
            </a:r>
            <a:r>
              <a:rPr lang="fr-FR" b="1" kern="0" dirty="0" smtClean="0">
                <a:solidFill>
                  <a:srgbClr val="C00000"/>
                </a:solidFill>
                <a:latin typeface="Gill Sans"/>
                <a:sym typeface="Lucida Grande" charset="0"/>
              </a:rPr>
              <a:t>ray</a:t>
            </a:r>
            <a:endParaRPr lang="fr-FR" sz="1800" b="1" kern="0" dirty="0">
              <a:solidFill>
                <a:srgbClr val="C00000"/>
              </a:solidFill>
              <a:latin typeface="Gill Sans"/>
              <a:sym typeface="Lucida Grande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84605" y="6289575"/>
            <a:ext cx="372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"/>
                <a:sym typeface="Symbol"/>
              </a:rPr>
              <a:t>expected </a:t>
            </a:r>
            <a:r>
              <a:rPr lang="en-US" sz="1400" dirty="0" smtClean="0">
                <a:latin typeface="Symbol" panose="05050102010706020507" pitchFamily="18" charset="2"/>
                <a:sym typeface="Symbol"/>
              </a:rPr>
              <a:t> </a:t>
            </a:r>
            <a:r>
              <a:rPr lang="en-US" sz="1400" dirty="0" smtClean="0">
                <a:latin typeface="Gill Sans"/>
                <a:sym typeface="Symbol"/>
              </a:rPr>
              <a:t>versus angle, for 75 keV beam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5061675" y="3553852"/>
                <a:ext cx="320682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sz="1400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fr-FR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 smtClean="0"/>
                  <a:t>measured by a spectrometer which is able to separate the species</a:t>
                </a:r>
                <a:endParaRPr lang="en-US" sz="1400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675" y="3553852"/>
                <a:ext cx="3206826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2326" r="-152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/>
          <p:cNvSpPr txBox="1"/>
          <p:nvPr/>
        </p:nvSpPr>
        <p:spPr>
          <a:xfrm>
            <a:off x="4717819" y="4739680"/>
            <a:ext cx="4174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 smtClean="0">
                <a:solidFill>
                  <a:schemeClr val="tx1"/>
                </a:solidFill>
              </a:rPr>
              <a:t>intensity</a:t>
            </a:r>
            <a:r>
              <a:rPr lang="fr-FR" sz="1400" dirty="0" smtClean="0">
                <a:solidFill>
                  <a:schemeClr val="tx1"/>
                </a:solidFill>
              </a:rPr>
              <a:t> of the </a:t>
            </a:r>
            <a:r>
              <a:rPr lang="fr-FR" sz="1400" dirty="0" err="1" smtClean="0">
                <a:solidFill>
                  <a:schemeClr val="tx1"/>
                </a:solidFill>
              </a:rPr>
              <a:t>spectroscopic</a:t>
            </a:r>
            <a:r>
              <a:rPr lang="fr-FR" sz="1400" dirty="0" smtClean="0">
                <a:solidFill>
                  <a:schemeClr val="tx1"/>
                </a:solidFill>
              </a:rPr>
              <a:t> rays </a:t>
            </a:r>
            <a:r>
              <a:rPr lang="en-US" sz="1400" dirty="0" smtClean="0">
                <a:solidFill>
                  <a:schemeClr val="tx1"/>
                </a:solidFill>
              </a:rPr>
              <a:t>is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proportional</a:t>
            </a:r>
            <a:r>
              <a:rPr lang="fr-FR" sz="1400" dirty="0" smtClean="0">
                <a:solidFill>
                  <a:schemeClr val="tx1"/>
                </a:solidFill>
              </a:rPr>
              <a:t> to the </a:t>
            </a:r>
            <a:r>
              <a:rPr lang="fr-FR" sz="1400" dirty="0" err="1" smtClean="0"/>
              <a:t>quantity</a:t>
            </a:r>
            <a:r>
              <a:rPr lang="fr-FR" sz="1400" dirty="0" smtClean="0"/>
              <a:t> of the </a:t>
            </a:r>
            <a:r>
              <a:rPr lang="en-US" sz="1400" noProof="1" smtClean="0"/>
              <a:t>produced species</a:t>
            </a:r>
            <a:r>
              <a:rPr lang="fr-FR" sz="1400" dirty="0" smtClean="0"/>
              <a:t>, but the p</a:t>
            </a:r>
            <a:r>
              <a:rPr lang="fr-FR" sz="1400" dirty="0" smtClean="0">
                <a:solidFill>
                  <a:schemeClr val="tx1"/>
                </a:solidFill>
              </a:rPr>
              <a:t>roduction rate of the H</a:t>
            </a:r>
            <a:r>
              <a:rPr lang="el-GR" sz="1400" baseline="-25000" dirty="0" smtClean="0">
                <a:solidFill>
                  <a:schemeClr val="tx1"/>
                </a:solidFill>
              </a:rPr>
              <a:t>α</a:t>
            </a:r>
            <a:r>
              <a:rPr lang="fr-FR" sz="1400" dirty="0" smtClean="0">
                <a:solidFill>
                  <a:schemeClr val="tx1"/>
                </a:solidFill>
              </a:rPr>
              <a:t> ray by </a:t>
            </a:r>
            <a:r>
              <a:rPr lang="fr-FR" sz="1400" dirty="0"/>
              <a:t>the </a:t>
            </a:r>
            <a:r>
              <a:rPr lang="en-US" sz="1400" noProof="1" smtClean="0"/>
              <a:t>residuel</a:t>
            </a:r>
            <a:r>
              <a:rPr lang="fr-FR" sz="1400" dirty="0" smtClean="0"/>
              <a:t> gas interaction is different for each species </a:t>
            </a:r>
          </a:p>
          <a:p>
            <a:pPr algn="ctr"/>
            <a:r>
              <a:rPr lang="fr-FR" sz="1400" dirty="0" smtClean="0">
                <a:sym typeface="Wingdings" panose="05000000000000000000" pitchFamily="2" charset="2"/>
              </a:rPr>
              <a:t></a:t>
            </a:r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r>
              <a:rPr lang="fr-FR" sz="1400" dirty="0" err="1" smtClean="0"/>
              <a:t>implying</a:t>
            </a:r>
            <a:r>
              <a:rPr lang="fr-FR" sz="1400" dirty="0" smtClean="0"/>
              <a:t> </a:t>
            </a:r>
            <a:r>
              <a:rPr lang="fr-FR" sz="1400" dirty="0" err="1" smtClean="0"/>
              <a:t>that</a:t>
            </a:r>
            <a:r>
              <a:rPr lang="fr-FR" sz="1400" dirty="0" smtClean="0"/>
              <a:t> corrections u</a:t>
            </a:r>
            <a:r>
              <a:rPr lang="fr-FR" sz="1400" dirty="0" smtClean="0">
                <a:solidFill>
                  <a:schemeClr val="tx1"/>
                </a:solidFill>
              </a:rPr>
              <a:t>sing recombined cross sections must </a:t>
            </a:r>
            <a:r>
              <a:rPr lang="fr-FR" sz="1400" dirty="0" err="1" smtClean="0">
                <a:solidFill>
                  <a:schemeClr val="tx1"/>
                </a:solidFill>
              </a:rPr>
              <a:t>be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applied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655543" y="4141722"/>
            <a:ext cx="2356529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Spectrometer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 DOPPLER UNIT: principLe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6"/>
              <p:cNvSpPr txBox="1"/>
              <p:nvPr/>
            </p:nvSpPr>
            <p:spPr>
              <a:xfrm>
                <a:off x="5731248" y="1125801"/>
                <a:ext cx="1924050" cy="567207"/>
              </a:xfrm>
              <a:prstGeom prst="rect">
                <a:avLst/>
              </a:prstGeom>
              <a:noFill/>
              <a:ln w="28575">
                <a:solidFill>
                  <a:srgbClr val="DC0528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1800" b="0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fr-FR" sz="18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8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1800" b="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FR" sz="1800" b="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fr-FR" sz="1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fr-FR" sz="1800" b="0" i="1">
                              <a:latin typeface="Cambria Math"/>
                            </a:rPr>
                            <m:t>𝑐</m:t>
                          </m:r>
                        </m:den>
                      </m:f>
                      <m:func>
                        <m:funcPr>
                          <m:ctrlPr>
                            <a:rPr lang="fr-FR" sz="1800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800" b="0" i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fr-FR" sz="1800" b="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3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248" y="1125801"/>
                <a:ext cx="1924050" cy="5672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DC052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06" y="3807631"/>
            <a:ext cx="3723256" cy="25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89" y="3215829"/>
            <a:ext cx="3243672" cy="3238856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5580280" cy="908720"/>
          </a:xfrm>
        </p:spPr>
        <p:txBody>
          <a:bodyPr/>
          <a:lstStyle/>
          <a:p>
            <a:r>
              <a:rPr lang="fr-FR" dirty="0" err="1" smtClean="0"/>
              <a:t>ACCEptance</a:t>
            </a:r>
            <a:r>
              <a:rPr lang="fr-FR" dirty="0" smtClean="0"/>
              <a:t> test </a:t>
            </a:r>
            <a:r>
              <a:rPr lang="en-US" dirty="0" smtClean="0"/>
              <a:t>approved</a:t>
            </a:r>
            <a:r>
              <a:rPr lang="fr-FR" dirty="0" smtClean="0"/>
              <a:t> on the </a:t>
            </a:r>
            <a:r>
              <a:rPr lang="fr-FR" dirty="0" err="1" smtClean="0"/>
              <a:t>silhi</a:t>
            </a:r>
            <a:r>
              <a:rPr lang="fr-FR" dirty="0" smtClean="0"/>
              <a:t> source on end May 2016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701455" y="1340768"/>
            <a:ext cx="3191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9488" indent="-979488"/>
            <a:r>
              <a:rPr lang="en-US" sz="1400" u="sng" dirty="0" smtClean="0"/>
              <a:t>A </a:t>
            </a:r>
            <a:r>
              <a:rPr lang="en-US" sz="1400" u="sng" dirty="0"/>
              <a:t>mirror </a:t>
            </a:r>
            <a:r>
              <a:rPr lang="en-US" sz="1400" dirty="0"/>
              <a:t>located </a:t>
            </a:r>
            <a:r>
              <a:rPr lang="en-US" sz="1400" dirty="0" smtClean="0"/>
              <a:t>inside the VC at </a:t>
            </a:r>
          </a:p>
          <a:p>
            <a:pPr marL="719138" indent="-184150"/>
            <a:r>
              <a:rPr lang="en-US" sz="1400" dirty="0" smtClean="0"/>
              <a:t>179mm from the </a:t>
            </a:r>
            <a:r>
              <a:rPr lang="en-US" sz="1400" dirty="0"/>
              <a:t>viewport </a:t>
            </a:r>
            <a:r>
              <a:rPr lang="en-US" sz="1400" dirty="0" smtClean="0"/>
              <a:t>and tilted by 35° wrt the</a:t>
            </a:r>
          </a:p>
          <a:p>
            <a:pPr marL="979488" indent="-184150"/>
            <a:r>
              <a:rPr lang="en-US" sz="1400" dirty="0" smtClean="0"/>
              <a:t> perpendicular allow to</a:t>
            </a:r>
          </a:p>
          <a:p>
            <a:pPr marL="1071563" indent="-93663"/>
            <a:r>
              <a:rPr lang="en-US" sz="1400" dirty="0" smtClean="0"/>
              <a:t>observe </a:t>
            </a:r>
            <a:r>
              <a:rPr lang="en-US" sz="1400" dirty="0"/>
              <a:t>the beam </a:t>
            </a:r>
            <a:r>
              <a:rPr lang="en-US" sz="1400" dirty="0" smtClean="0"/>
              <a:t>under 20° incident angle. </a:t>
            </a:r>
            <a:endParaRPr lang="fr-FR" sz="1400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146464" y="1659289"/>
            <a:ext cx="1206829" cy="2039792"/>
          </a:xfrm>
          <a:prstGeom prst="straightConnector1">
            <a:avLst/>
          </a:prstGeom>
          <a:ln w="34925">
            <a:solidFill>
              <a:srgbClr val="DC052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7540272" y="5624652"/>
            <a:ext cx="344096" cy="843805"/>
          </a:xfrm>
          <a:prstGeom prst="straightConnector1">
            <a:avLst/>
          </a:prstGeom>
          <a:ln w="571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Flèche droite 5127"/>
          <p:cNvSpPr/>
          <p:nvPr/>
        </p:nvSpPr>
        <p:spPr>
          <a:xfrm>
            <a:off x="163639" y="5331128"/>
            <a:ext cx="4768402" cy="668556"/>
          </a:xfrm>
          <a:prstGeom prst="rightArrow">
            <a:avLst/>
          </a:prstGeom>
          <a:solidFill>
            <a:srgbClr val="02A0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86577" y="5845026"/>
            <a:ext cx="212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  <a:r>
              <a:rPr lang="fr-FR" dirty="0" smtClean="0"/>
              <a:t>eam direction</a:t>
            </a:r>
            <a:endParaRPr lang="fr-FR" dirty="0"/>
          </a:p>
        </p:txBody>
      </p:sp>
      <p:pic>
        <p:nvPicPr>
          <p:cNvPr id="5131" name="Image 5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28" y="1193757"/>
            <a:ext cx="2567080" cy="3891427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1365522" y="1216950"/>
            <a:ext cx="155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DN100CF viewport</a:t>
            </a:r>
            <a:endParaRPr lang="fr-FR" dirty="0"/>
          </a:p>
        </p:txBody>
      </p:sp>
      <p:cxnSp>
        <p:nvCxnSpPr>
          <p:cNvPr id="5133" name="Connecteur droit 5132"/>
          <p:cNvCxnSpPr>
            <a:endCxn id="5128" idx="1"/>
          </p:cNvCxnSpPr>
          <p:nvPr/>
        </p:nvCxnSpPr>
        <p:spPr>
          <a:xfrm flipH="1">
            <a:off x="163639" y="4511898"/>
            <a:ext cx="3142132" cy="11535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436131" y="5153872"/>
            <a:ext cx="212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20°</a:t>
            </a:r>
            <a:endParaRPr lang="fr-FR" dirty="0"/>
          </a:p>
        </p:txBody>
      </p:sp>
      <p:cxnSp>
        <p:nvCxnSpPr>
          <p:cNvPr id="52" name="Connecteur droit 51"/>
          <p:cNvCxnSpPr>
            <a:endCxn id="5128" idx="1"/>
          </p:cNvCxnSpPr>
          <p:nvPr/>
        </p:nvCxnSpPr>
        <p:spPr>
          <a:xfrm flipH="1">
            <a:off x="163639" y="5665406"/>
            <a:ext cx="505643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4139952" y="1659289"/>
            <a:ext cx="2006513" cy="2201759"/>
          </a:xfrm>
          <a:prstGeom prst="straightConnector1">
            <a:avLst/>
          </a:prstGeom>
          <a:ln w="31750">
            <a:solidFill>
              <a:srgbClr val="DC052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Arc 5134"/>
          <p:cNvSpPr/>
          <p:nvPr/>
        </p:nvSpPr>
        <p:spPr>
          <a:xfrm>
            <a:off x="1242539" y="5218065"/>
            <a:ext cx="219775" cy="515191"/>
          </a:xfrm>
          <a:prstGeom prst="arc">
            <a:avLst>
              <a:gd name="adj1" fmla="val 16200000"/>
              <a:gd name="adj2" fmla="val 420664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Imag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6814"/>
            <a:ext cx="2441524" cy="23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92920" y="6381328"/>
            <a:ext cx="1155544" cy="37059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fr-FR" dirty="0"/>
              <a:t>b</a:t>
            </a:r>
            <a:r>
              <a:rPr lang="fr-FR" dirty="0" smtClean="0"/>
              <a:t>eam axis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9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37038" y="2971158"/>
            <a:ext cx="3335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more light is expected with the ESS optical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fiber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coupling and the whole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observed (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mm diameter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5580280" cy="908720"/>
          </a:xfrm>
        </p:spPr>
        <p:txBody>
          <a:bodyPr/>
          <a:lstStyle/>
          <a:p>
            <a:r>
              <a:rPr lang="fr-FR" dirty="0" err="1" smtClean="0"/>
              <a:t>ACCEptance</a:t>
            </a:r>
            <a:r>
              <a:rPr lang="fr-FR" dirty="0" smtClean="0"/>
              <a:t> test </a:t>
            </a:r>
            <a:r>
              <a:rPr lang="en-US" dirty="0" smtClean="0"/>
              <a:t>approved</a:t>
            </a:r>
            <a:r>
              <a:rPr lang="fr-FR" dirty="0" smtClean="0"/>
              <a:t> on the </a:t>
            </a:r>
            <a:r>
              <a:rPr lang="fr-FR" dirty="0" err="1" smtClean="0"/>
              <a:t>silhi</a:t>
            </a:r>
            <a:r>
              <a:rPr lang="fr-FR" dirty="0" smtClean="0"/>
              <a:t> source 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3707904" y="1481319"/>
            <a:ext cx="5307921" cy="4195960"/>
            <a:chOff x="3254006" y="1200497"/>
            <a:chExt cx="5307921" cy="419596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4006" y="1200497"/>
              <a:ext cx="5307921" cy="419596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5292080" y="1621569"/>
              <a:ext cx="6480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86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292080" y="3483375"/>
              <a:ext cx="6480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61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347863" y="1578571"/>
              <a:ext cx="1791121" cy="18504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fr-FR" dirty="0" smtClean="0"/>
                <a:t>ESS </a:t>
              </a:r>
              <a:r>
                <a:rPr lang="en-US" dirty="0" smtClean="0"/>
                <a:t>environment</a:t>
              </a:r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377483" y="3495757"/>
              <a:ext cx="1791121" cy="18054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fr-FR" dirty="0" smtClean="0"/>
                <a:t>SILHI </a:t>
              </a:r>
              <a:r>
                <a:rPr lang="en-US" dirty="0" smtClean="0"/>
                <a:t>environment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27584" y="5789919"/>
            <a:ext cx="7586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DC052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measurement of the specie fractions works in real time mode and for a single pulse of 6 ms length (world first!)  </a:t>
            </a:r>
            <a:endParaRPr lang="en-US" dirty="0">
              <a:solidFill>
                <a:srgbClr val="DC052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34" y="1196859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Apilux simulation obtained with both environments: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ACCEptance</a:t>
            </a:r>
            <a:r>
              <a:rPr lang="fr-FR" dirty="0" smtClean="0"/>
              <a:t> test </a:t>
            </a:r>
            <a:r>
              <a:rPr lang="en-US" dirty="0" smtClean="0"/>
              <a:t>approved</a:t>
            </a:r>
            <a:r>
              <a:rPr lang="fr-FR" dirty="0" smtClean="0"/>
              <a:t> on </a:t>
            </a:r>
            <a:br>
              <a:rPr lang="fr-FR" dirty="0" smtClean="0"/>
            </a:br>
            <a:r>
              <a:rPr lang="fr-FR" dirty="0" smtClean="0"/>
              <a:t>the </a:t>
            </a:r>
            <a:r>
              <a:rPr lang="fr-FR" dirty="0" err="1" smtClean="0"/>
              <a:t>silhi</a:t>
            </a:r>
            <a:r>
              <a:rPr lang="fr-FR" dirty="0" smtClean="0"/>
              <a:t> source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48591"/>
            <a:ext cx="5659506" cy="50284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62" y="1116532"/>
            <a:ext cx="781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Operator</a:t>
            </a:r>
            <a:r>
              <a:rPr lang="fr-FR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Control </a:t>
            </a:r>
            <a:r>
              <a:rPr lang="fr-FR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sytem</a:t>
            </a:r>
            <a:r>
              <a:rPr lang="fr-FR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interface made </a:t>
            </a:r>
            <a:r>
              <a:rPr lang="fr-FR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fr-FR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a single GUI </a:t>
            </a:r>
            <a:r>
              <a:rPr lang="fr-FR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screen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738174" y="5380268"/>
            <a:ext cx="2160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DC052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fr-FR" dirty="0" err="1" smtClean="0">
                <a:solidFill>
                  <a:srgbClr val="DC052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special</a:t>
            </a:r>
            <a:r>
              <a:rPr lang="fr-FR" dirty="0" smtClean="0">
                <a:solidFill>
                  <a:srgbClr val="DC052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DC052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thanks</a:t>
            </a:r>
            <a:r>
              <a:rPr lang="fr-FR" dirty="0" smtClean="0">
                <a:solidFill>
                  <a:srgbClr val="DC052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to Hinko and Cyrille for </a:t>
            </a:r>
            <a:r>
              <a:rPr lang="fr-FR" dirty="0" err="1" smtClean="0">
                <a:solidFill>
                  <a:srgbClr val="DC052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their</a:t>
            </a:r>
            <a:r>
              <a:rPr lang="fr-FR" dirty="0" smtClean="0">
                <a:solidFill>
                  <a:srgbClr val="DC052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help </a:t>
            </a:r>
            <a:endParaRPr lang="fr-FR" dirty="0">
              <a:solidFill>
                <a:srgbClr val="DC052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1774369"/>
            <a:ext cx="2034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DejaVuSans"/>
              </a:rPr>
              <a:t>The </a:t>
            </a:r>
            <a:r>
              <a:rPr lang="fr-FR" dirty="0">
                <a:latin typeface="DejaVuSans"/>
              </a:rPr>
              <a:t>essential</a:t>
            </a:r>
          </a:p>
          <a:p>
            <a:r>
              <a:rPr lang="fr-FR" dirty="0" err="1" smtClean="0">
                <a:latin typeface="DejaVuSans"/>
              </a:rPr>
              <a:t>Parameters</a:t>
            </a:r>
            <a:r>
              <a:rPr lang="fr-FR" dirty="0" smtClean="0">
                <a:latin typeface="DejaVuSans"/>
              </a:rPr>
              <a:t> </a:t>
            </a:r>
            <a:r>
              <a:rPr lang="fr-FR" dirty="0" err="1" smtClean="0">
                <a:latin typeface="DejaVuSans"/>
              </a:rPr>
              <a:t>can</a:t>
            </a:r>
            <a:r>
              <a:rPr lang="fr-FR" dirty="0" smtClean="0">
                <a:latin typeface="DejaVuSans"/>
              </a:rPr>
              <a:t> </a:t>
            </a:r>
            <a:r>
              <a:rPr lang="fr-FR" dirty="0" err="1" smtClean="0">
                <a:latin typeface="DejaVuSans"/>
              </a:rPr>
              <a:t>be</a:t>
            </a:r>
            <a:r>
              <a:rPr lang="fr-FR" dirty="0" smtClean="0">
                <a:latin typeface="DejaVuSans"/>
              </a:rPr>
              <a:t> control: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DejaVuSans"/>
              </a:rPr>
              <a:t>Exposure</a:t>
            </a:r>
            <a:r>
              <a:rPr lang="fr-FR" dirty="0" smtClean="0">
                <a:latin typeface="DejaVuSans"/>
              </a:rPr>
              <a:t>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DejaVuSans"/>
              </a:rPr>
              <a:t>Binning</a:t>
            </a:r>
            <a:r>
              <a:rPr lang="fr-FR" dirty="0" smtClean="0">
                <a:latin typeface="DejaVuSans"/>
              </a:rPr>
              <a:t>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DejaVuSans"/>
              </a:rPr>
              <a:t>Slit </a:t>
            </a:r>
            <a:r>
              <a:rPr lang="fr-FR" dirty="0" err="1" smtClean="0">
                <a:latin typeface="DejaVuSans"/>
              </a:rPr>
              <a:t>width</a:t>
            </a:r>
            <a:endParaRPr lang="fr-FR" dirty="0" smtClean="0">
              <a:latin typeface="DejaVu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DejaVuSans"/>
              </a:rPr>
              <a:t>Grating</a:t>
            </a:r>
            <a:r>
              <a:rPr lang="fr-FR" dirty="0" smtClean="0">
                <a:latin typeface="DejaVuSans"/>
              </a:rPr>
              <a:t>….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3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and </a:t>
            </a:r>
            <a:r>
              <a:rPr lang="fr-FR" dirty="0" err="1" smtClean="0"/>
              <a:t>schedule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136904" y="1916832"/>
            <a:ext cx="2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Interface </a:t>
            </a:r>
            <a:r>
              <a:rPr lang="en-US" sz="1200" b="1" dirty="0" smtClean="0">
                <a:solidFill>
                  <a:schemeClr val="bg1"/>
                </a:solidFill>
              </a:rPr>
              <a:t>Viewport </a:t>
            </a:r>
            <a:r>
              <a:rPr lang="en-US" sz="1200" b="1" dirty="0">
                <a:solidFill>
                  <a:schemeClr val="bg1"/>
                </a:solidFill>
              </a:rPr>
              <a:t>/ Optical </a:t>
            </a:r>
            <a:r>
              <a:rPr lang="en-US" sz="1200" b="1" dirty="0" smtClean="0">
                <a:solidFill>
                  <a:schemeClr val="bg1"/>
                </a:solidFill>
              </a:rPr>
              <a:t>system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698398" cy="47971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79912" y="2403230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Doppler unit </a:t>
            </a:r>
            <a:r>
              <a:rPr lang="fr-FR" dirty="0" err="1" smtClean="0"/>
              <a:t>delivered</a:t>
            </a:r>
            <a:r>
              <a:rPr lang="fr-FR" dirty="0" smtClean="0"/>
              <a:t> at </a:t>
            </a:r>
            <a:r>
              <a:rPr lang="fr-FR" dirty="0" err="1" smtClean="0"/>
              <a:t>Catania</a:t>
            </a:r>
            <a:r>
              <a:rPr lang="fr-FR" dirty="0" smtClean="0"/>
              <a:t> on July 7</a:t>
            </a:r>
            <a:r>
              <a:rPr lang="fr-FR" baseline="30000" dirty="0" smtClean="0"/>
              <a:t>th</a:t>
            </a:r>
            <a:r>
              <a:rPr lang="fr-FR" dirty="0" smtClean="0"/>
              <a:t> 2016.</a:t>
            </a:r>
          </a:p>
          <a:p>
            <a:endParaRPr lang="fr-FR" dirty="0"/>
          </a:p>
          <a:p>
            <a:r>
              <a:rPr lang="fr-FR" dirty="0" smtClean="0"/>
              <a:t>Installation and test </a:t>
            </a:r>
            <a:r>
              <a:rPr lang="fr-FR" dirty="0" err="1" smtClean="0"/>
              <a:t>with</a:t>
            </a:r>
            <a:r>
              <a:rPr lang="fr-FR" dirty="0" smtClean="0"/>
              <a:t> beam of </a:t>
            </a:r>
            <a:r>
              <a:rPr lang="fr-FR" dirty="0"/>
              <a:t>the Doppler unit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scheduled</a:t>
            </a:r>
            <a:r>
              <a:rPr lang="fr-FR" dirty="0" smtClean="0"/>
              <a:t> on </a:t>
            </a:r>
            <a:r>
              <a:rPr lang="fr-FR" dirty="0" err="1" smtClean="0"/>
              <a:t>week</a:t>
            </a:r>
            <a:r>
              <a:rPr lang="fr-FR" dirty="0" smtClean="0"/>
              <a:t> 42 (Oct. 17-21)</a:t>
            </a:r>
            <a:endParaRPr lang="fr-FR" dirty="0">
              <a:solidFill>
                <a:srgbClr val="DC0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136904" y="1916832"/>
            <a:ext cx="2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Interface </a:t>
            </a:r>
            <a:r>
              <a:rPr lang="en-US" sz="1200" b="1" dirty="0" smtClean="0">
                <a:solidFill>
                  <a:schemeClr val="bg1"/>
                </a:solidFill>
              </a:rPr>
              <a:t>Viewport </a:t>
            </a:r>
            <a:r>
              <a:rPr lang="en-US" sz="1200" b="1" dirty="0">
                <a:solidFill>
                  <a:schemeClr val="bg1"/>
                </a:solidFill>
              </a:rPr>
              <a:t>/ Optical </a:t>
            </a:r>
            <a:r>
              <a:rPr lang="en-US" sz="1200" b="1" dirty="0" smtClean="0">
                <a:solidFill>
                  <a:schemeClr val="bg1"/>
                </a:solidFill>
              </a:rPr>
              <a:t>system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1436578"/>
            <a:ext cx="7903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EMU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razing and HIP: </a:t>
            </a:r>
          </a:p>
          <a:p>
            <a:pPr lvl="3"/>
            <a:r>
              <a:rPr lang="en-US" sz="2000" dirty="0" smtClean="0"/>
              <a:t>done on  Sept. 23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2016 </a:t>
            </a:r>
          </a:p>
          <a:p>
            <a:pPr lvl="3"/>
            <a:r>
              <a:rPr lang="en-US" sz="2000" dirty="0"/>
              <a:t>w</a:t>
            </a:r>
            <a:r>
              <a:rPr lang="en-US" sz="2000" dirty="0" smtClean="0"/>
              <a:t>aiting for final conclusion, but optimistic at first glance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ackup </a:t>
            </a:r>
            <a:r>
              <a:rPr lang="en-US" sz="2000" dirty="0">
                <a:solidFill>
                  <a:srgbClr val="002060"/>
                </a:solidFill>
              </a:rPr>
              <a:t>BD in cooper should be ready by Oct. </a:t>
            </a:r>
            <a:r>
              <a:rPr lang="en-US" sz="2000" dirty="0" smtClean="0">
                <a:solidFill>
                  <a:srgbClr val="002060"/>
                </a:solidFill>
              </a:rPr>
              <a:t>5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ll components foreseen to be at Saclay by mid-Oct.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Acceptance test at Saclay: week 45 (Nov. 7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-11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nstallation at Catania foreseen for week 46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sz="2400" dirty="0" smtClean="0"/>
              <a:t>Doppler Unit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cceptance </a:t>
            </a:r>
            <a:r>
              <a:rPr lang="en-US" sz="2000" dirty="0">
                <a:solidFill>
                  <a:srgbClr val="002060"/>
                </a:solidFill>
              </a:rPr>
              <a:t>test</a:t>
            </a:r>
            <a:r>
              <a:rPr lang="en-US" sz="2000" dirty="0" smtClean="0">
                <a:solidFill>
                  <a:srgbClr val="002060"/>
                </a:solidFill>
              </a:rPr>
              <a:t> successfully done at Saclay on May 2016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d</a:t>
            </a:r>
            <a:r>
              <a:rPr lang="en-US" sz="2000" dirty="0" smtClean="0">
                <a:solidFill>
                  <a:srgbClr val="002060"/>
                </a:solidFill>
              </a:rPr>
              <a:t>elivered at Catania on July 7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 2016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DC0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7614" y="1529788"/>
            <a:ext cx="7236464" cy="908720"/>
          </a:xfrm>
        </p:spPr>
        <p:txBody>
          <a:bodyPr/>
          <a:lstStyle/>
          <a:p>
            <a:r>
              <a:rPr lang="fr-FR" dirty="0" smtClean="0"/>
              <a:t>Beam profil and Commissioning </a:t>
            </a:r>
            <a:br>
              <a:rPr lang="fr-FR" dirty="0" smtClean="0"/>
            </a:br>
            <a:r>
              <a:rPr lang="fr-FR" dirty="0" smtClean="0"/>
              <a:t>phases at </a:t>
            </a:r>
            <a:r>
              <a:rPr lang="fr-FR" dirty="0" err="1" smtClean="0"/>
              <a:t>catania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77" y="1167037"/>
            <a:ext cx="4896544" cy="281533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23755" y="3535675"/>
            <a:ext cx="1833797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EMU design</a:t>
            </a:r>
          </a:p>
          <a:p>
            <a:r>
              <a:rPr lang="fr-FR" dirty="0" smtClean="0"/>
              <a:t>(Ø min = 6 mm)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522139" y="3535675"/>
            <a:ext cx="2035801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Doppler design</a:t>
            </a:r>
          </a:p>
          <a:p>
            <a:r>
              <a:rPr lang="fr-FR" dirty="0" smtClean="0"/>
              <a:t>(Ø max = 80 mm)</a:t>
            </a:r>
            <a:endParaRPr lang="fr-FR" dirty="0"/>
          </a:p>
        </p:txBody>
      </p:sp>
      <p:pic>
        <p:nvPicPr>
          <p:cNvPr id="17" name="Immagin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166" y="1359079"/>
            <a:ext cx="2244518" cy="404508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963741" y="5962940"/>
            <a:ext cx="66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 TANK </a:t>
            </a:r>
            <a:endParaRPr lang="fr-FR" sz="1400" dirty="0"/>
          </a:p>
        </p:txBody>
      </p:sp>
      <p:grpSp>
        <p:nvGrpSpPr>
          <p:cNvPr id="32" name="Groupe 31"/>
          <p:cNvGrpSpPr/>
          <p:nvPr/>
        </p:nvGrpSpPr>
        <p:grpSpPr>
          <a:xfrm>
            <a:off x="142617" y="4267565"/>
            <a:ext cx="4090915" cy="2545811"/>
            <a:chOff x="142617" y="4190788"/>
            <a:chExt cx="4090915" cy="254581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617" y="4190788"/>
              <a:ext cx="4090915" cy="2448272"/>
            </a:xfrm>
            <a:prstGeom prst="rect">
              <a:avLst/>
            </a:prstGeom>
          </p:spPr>
        </p:pic>
        <p:grpSp>
          <p:nvGrpSpPr>
            <p:cNvPr id="31" name="Groupe 30"/>
            <p:cNvGrpSpPr/>
            <p:nvPr/>
          </p:nvGrpSpPr>
          <p:grpSpPr>
            <a:xfrm>
              <a:off x="1522139" y="5943993"/>
              <a:ext cx="2451806" cy="792606"/>
              <a:chOff x="6327587" y="3104630"/>
              <a:chExt cx="2451806" cy="792606"/>
            </a:xfrm>
          </p:grpSpPr>
          <p:sp>
            <p:nvSpPr>
              <p:cNvPr id="21" name="ZoneTexte 20"/>
              <p:cNvSpPr txBox="1"/>
              <p:nvPr/>
            </p:nvSpPr>
            <p:spPr>
              <a:xfrm>
                <a:off x="6488541" y="3104630"/>
                <a:ext cx="6664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P</a:t>
                </a:r>
                <a:r>
                  <a:rPr lang="fr-FR" sz="1400" dirty="0" smtClean="0"/>
                  <a:t> TANK </a:t>
                </a:r>
                <a:endParaRPr lang="fr-FR" sz="1400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6327587" y="3589459"/>
                <a:ext cx="2451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PERMANENT TANK</a:t>
                </a:r>
                <a:endPara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1147741" y="4311018"/>
              <a:ext cx="1908792" cy="757777"/>
              <a:chOff x="5940152" y="1450841"/>
              <a:chExt cx="1908792" cy="757777"/>
            </a:xfrm>
          </p:grpSpPr>
          <p:sp>
            <p:nvSpPr>
              <p:cNvPr id="16" name="ZoneTexte 15"/>
              <p:cNvSpPr txBox="1"/>
              <p:nvPr/>
            </p:nvSpPr>
            <p:spPr>
              <a:xfrm>
                <a:off x="6057312" y="1450841"/>
                <a:ext cx="720000" cy="450000"/>
              </a:xfrm>
              <a:prstGeom prst="rect">
                <a:avLst/>
              </a:prstGeom>
              <a:solidFill>
                <a:srgbClr val="00CC00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normAutofit fontScale="92500" lnSpcReduction="10000"/>
              </a:bodyPr>
              <a:lstStyle/>
              <a:p>
                <a:r>
                  <a:rPr lang="fr-FR" sz="1400" dirty="0" smtClean="0"/>
                  <a:t>P TANK</a:t>
                </a:r>
                <a:endParaRPr lang="fr-FR" sz="14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940152" y="1900841"/>
                <a:ext cx="19087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fr-FR" sz="1400" dirty="0">
                    <a:solidFill>
                      <a:srgbClr val="00CC00"/>
                    </a:solidFill>
                  </a:rPr>
                  <a:t>PRELIMINARY TANK</a:t>
                </a:r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1812669" y="5079656"/>
              <a:ext cx="2192652" cy="778778"/>
              <a:chOff x="6586741" y="2246809"/>
              <a:chExt cx="2192652" cy="778778"/>
            </a:xfrm>
          </p:grpSpPr>
          <p:sp>
            <p:nvSpPr>
              <p:cNvPr id="18" name="ZoneTexte 17"/>
              <p:cNvSpPr txBox="1"/>
              <p:nvPr/>
            </p:nvSpPr>
            <p:spPr>
              <a:xfrm>
                <a:off x="6785859" y="2246809"/>
                <a:ext cx="6664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C TANK </a:t>
                </a:r>
                <a:endParaRPr lang="fr-FR" sz="14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586741" y="2717810"/>
                <a:ext cx="21926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fr-FR" sz="1400" dirty="0">
                    <a:ln w="3175" cmpd="dbl">
                      <a:solidFill>
                        <a:schemeClr val="tx1"/>
                      </a:solidFill>
                      <a:prstDash val="sysDot"/>
                    </a:ln>
                    <a:solidFill>
                      <a:srgbClr val="FFFD04"/>
                    </a:solidFill>
                  </a:rPr>
                  <a:t>COMMISSIONING TANK</a:t>
                </a:r>
              </a:p>
            </p:txBody>
          </p:sp>
        </p:grpSp>
      </p:grpSp>
      <p:sp>
        <p:nvSpPr>
          <p:cNvPr id="28" name="ZoneTexte 27"/>
          <p:cNvSpPr txBox="1"/>
          <p:nvPr/>
        </p:nvSpPr>
        <p:spPr>
          <a:xfrm>
            <a:off x="6006720" y="5418043"/>
            <a:ext cx="379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PRELIMINARY TANK </a:t>
            </a:r>
          </a:p>
          <a:p>
            <a:r>
              <a:rPr lang="en-US" dirty="0" smtClean="0">
                <a:solidFill>
                  <a:srgbClr val="00CC00"/>
                </a:solidFill>
              </a:rPr>
              <a:t>installed at Catania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1187624" y="0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LEBT Beam </a:t>
            </a:r>
            <a:r>
              <a:rPr lang="fr-FR" dirty="0" err="1" smtClean="0"/>
              <a:t>profilE</a:t>
            </a:r>
            <a:r>
              <a:rPr lang="fr-FR" dirty="0" smtClean="0"/>
              <a:t> and Commissioning </a:t>
            </a:r>
            <a:br>
              <a:rPr lang="fr-FR" dirty="0" smtClean="0"/>
            </a:br>
            <a:r>
              <a:rPr lang="fr-FR" dirty="0" smtClean="0"/>
              <a:t>phases at </a:t>
            </a:r>
            <a:r>
              <a:rPr lang="fr-FR" dirty="0" err="1" smtClean="0"/>
              <a:t>catania</a:t>
            </a:r>
            <a:endParaRPr lang="fr-FR" dirty="0"/>
          </a:p>
        </p:txBody>
      </p:sp>
      <p:sp>
        <p:nvSpPr>
          <p:cNvPr id="37" name="Ellipse 36"/>
          <p:cNvSpPr/>
          <p:nvPr/>
        </p:nvSpPr>
        <p:spPr>
          <a:xfrm>
            <a:off x="654008" y="1443334"/>
            <a:ext cx="360040" cy="3791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51542" y="4458655"/>
            <a:ext cx="360040" cy="3791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2098811" y="1443334"/>
            <a:ext cx="360040" cy="3791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51542" y="5290499"/>
            <a:ext cx="360040" cy="3791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4083674" y="1485369"/>
            <a:ext cx="360040" cy="3791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Ellipse 41"/>
          <p:cNvSpPr/>
          <p:nvPr/>
        </p:nvSpPr>
        <p:spPr>
          <a:xfrm>
            <a:off x="142617" y="6122343"/>
            <a:ext cx="360040" cy="3791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44" name="Connecteur droit 43"/>
          <p:cNvCxnSpPr/>
          <p:nvPr/>
        </p:nvCxnSpPr>
        <p:spPr>
          <a:xfrm>
            <a:off x="4507300" y="1639201"/>
            <a:ext cx="0" cy="190800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516644" y="1632904"/>
            <a:ext cx="0" cy="190800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082129" y="1658078"/>
            <a:ext cx="0" cy="190800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2990550" y="6040605"/>
            <a:ext cx="66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 TANK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963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EMU: Allison scanners type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EMU @ IRFU: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err="1"/>
              <a:t>philippe</a:t>
            </a:r>
            <a:r>
              <a:rPr lang="fr-FR" sz="1400" dirty="0"/>
              <a:t> </a:t>
            </a:r>
            <a:r>
              <a:rPr lang="fr-FR" sz="1400" dirty="0" err="1" smtClean="0"/>
              <a:t>abbon</a:t>
            </a:r>
            <a:r>
              <a:rPr lang="fr-FR" sz="1400" dirty="0" smtClean="0"/>
              <a:t> - </a:t>
            </a:r>
            <a:r>
              <a:rPr lang="fr-FR" sz="1400" dirty="0" err="1" smtClean="0"/>
              <a:t>philippe</a:t>
            </a:r>
            <a:r>
              <a:rPr lang="fr-FR" sz="1400" dirty="0" smtClean="0"/>
              <a:t> </a:t>
            </a:r>
            <a:r>
              <a:rPr lang="fr-FR" sz="1400" dirty="0" err="1" smtClean="0"/>
              <a:t>daniel-thomas</a:t>
            </a:r>
            <a:r>
              <a:rPr lang="fr-FR" sz="1400" dirty="0" smtClean="0"/>
              <a:t> - </a:t>
            </a:r>
            <a:br>
              <a:rPr lang="fr-FR" sz="1400" dirty="0" smtClean="0"/>
            </a:br>
            <a:r>
              <a:rPr lang="fr-FR" sz="1400" dirty="0" err="1" smtClean="0"/>
              <a:t>jean-françois</a:t>
            </a:r>
            <a:r>
              <a:rPr lang="fr-FR" sz="1400" dirty="0" smtClean="0"/>
              <a:t> </a:t>
            </a:r>
            <a:r>
              <a:rPr lang="fr-FR" sz="1400" dirty="0" err="1" smtClean="0"/>
              <a:t>denis</a:t>
            </a:r>
            <a:r>
              <a:rPr lang="fr-FR" sz="1400" dirty="0"/>
              <a:t> </a:t>
            </a:r>
            <a:r>
              <a:rPr lang="fr-FR" sz="1400" dirty="0" smtClean="0"/>
              <a:t>-</a:t>
            </a:r>
            <a:r>
              <a:rPr lang="fr-FR" sz="1400" dirty="0" err="1" smtClean="0"/>
              <a:t>françoise</a:t>
            </a:r>
            <a:r>
              <a:rPr lang="fr-FR" sz="1400" dirty="0" smtClean="0"/>
              <a:t> </a:t>
            </a:r>
            <a:r>
              <a:rPr lang="fr-FR" sz="1400" dirty="0" err="1" smtClean="0"/>
              <a:t>gougnaud</a:t>
            </a:r>
            <a:r>
              <a:rPr lang="fr-FR" sz="1400" dirty="0" smtClean="0"/>
              <a:t> </a:t>
            </a:r>
            <a:r>
              <a:rPr lang="fr-FR" sz="1400" dirty="0"/>
              <a:t>-</a:t>
            </a:r>
            <a:br>
              <a:rPr lang="fr-FR" sz="1400" dirty="0"/>
            </a:br>
            <a:r>
              <a:rPr lang="fr-FR" sz="1400" dirty="0"/>
              <a:t>tom </a:t>
            </a:r>
            <a:r>
              <a:rPr lang="fr-FR" sz="1400" dirty="0" err="1" smtClean="0"/>
              <a:t>joannem</a:t>
            </a:r>
            <a:r>
              <a:rPr lang="fr-FR" sz="1400" dirty="0" smtClean="0"/>
              <a:t> - </a:t>
            </a:r>
            <a:r>
              <a:rPr lang="fr-FR" sz="1400" dirty="0" err="1" smtClean="0"/>
              <a:t>nicolas</a:t>
            </a:r>
            <a:r>
              <a:rPr lang="fr-FR" sz="1400" dirty="0" smtClean="0"/>
              <a:t> </a:t>
            </a:r>
            <a:r>
              <a:rPr lang="fr-FR" sz="1400" dirty="0" err="1" smtClean="0"/>
              <a:t>misiara</a:t>
            </a:r>
            <a:r>
              <a:rPr lang="fr-FR" sz="1400" dirty="0" smtClean="0"/>
              <a:t> - FRANCK SENÉE </a:t>
            </a:r>
            <a:r>
              <a:rPr lang="fr-FR" sz="1400" dirty="0"/>
              <a:t>- </a:t>
            </a:r>
            <a:r>
              <a:rPr lang="fr-FR" sz="1400" dirty="0" smtClean="0"/>
              <a:t>VICTOR SILVA - Olivier </a:t>
            </a:r>
            <a:r>
              <a:rPr lang="fr-FR" sz="1400" dirty="0" err="1" smtClean="0"/>
              <a:t>tuske</a:t>
            </a:r>
            <a:r>
              <a:rPr lang="fr-FR" sz="1400" dirty="0" smtClean="0"/>
              <a:t> </a:t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71" name="Group 52"/>
          <p:cNvGrpSpPr>
            <a:grpSpLocks/>
          </p:cNvGrpSpPr>
          <p:nvPr/>
        </p:nvGrpSpPr>
        <p:grpSpPr bwMode="auto">
          <a:xfrm>
            <a:off x="5441952" y="3330577"/>
            <a:ext cx="3397251" cy="3068638"/>
            <a:chOff x="3668" y="2242"/>
            <a:chExt cx="2140" cy="1933"/>
          </a:xfrm>
        </p:grpSpPr>
        <p:sp>
          <p:nvSpPr>
            <p:cNvPr id="72" name="Text Box 53"/>
            <p:cNvSpPr txBox="1">
              <a:spLocks noChangeArrowheads="1"/>
            </p:cNvSpPr>
            <p:nvPr/>
          </p:nvSpPr>
          <p:spPr bwMode="auto">
            <a:xfrm>
              <a:off x="5184" y="3938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y3</a:t>
              </a:r>
            </a:p>
          </p:txBody>
        </p:sp>
        <p:sp>
          <p:nvSpPr>
            <p:cNvPr id="73" name="Text Box 54"/>
            <p:cNvSpPr txBox="1">
              <a:spLocks noChangeArrowheads="1"/>
            </p:cNvSpPr>
            <p:nvPr/>
          </p:nvSpPr>
          <p:spPr bwMode="auto">
            <a:xfrm>
              <a:off x="4387" y="3944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y1</a:t>
              </a:r>
            </a:p>
          </p:txBody>
        </p:sp>
        <p:sp>
          <p:nvSpPr>
            <p:cNvPr id="74" name="Text Box 55"/>
            <p:cNvSpPr txBox="1">
              <a:spLocks noChangeArrowheads="1"/>
            </p:cNvSpPr>
            <p:nvPr/>
          </p:nvSpPr>
          <p:spPr bwMode="auto">
            <a:xfrm>
              <a:off x="4772" y="3944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y2</a:t>
              </a:r>
            </a:p>
          </p:txBody>
        </p:sp>
        <p:sp>
          <p:nvSpPr>
            <p:cNvPr id="75" name="Text Box 56"/>
            <p:cNvSpPr txBox="1">
              <a:spLocks noChangeArrowheads="1"/>
            </p:cNvSpPr>
            <p:nvPr/>
          </p:nvSpPr>
          <p:spPr bwMode="auto">
            <a:xfrm>
              <a:off x="3668" y="2622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y’3</a:t>
              </a:r>
            </a:p>
          </p:txBody>
        </p:sp>
        <p:sp>
          <p:nvSpPr>
            <p:cNvPr id="76" name="Text Box 57"/>
            <p:cNvSpPr txBox="1">
              <a:spLocks noChangeArrowheads="1"/>
            </p:cNvSpPr>
            <p:nvPr/>
          </p:nvSpPr>
          <p:spPr bwMode="auto">
            <a:xfrm>
              <a:off x="3687" y="3437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y’1</a:t>
              </a:r>
            </a:p>
          </p:txBody>
        </p:sp>
        <p:sp>
          <p:nvSpPr>
            <p:cNvPr id="77" name="Text Box 58"/>
            <p:cNvSpPr txBox="1">
              <a:spLocks noChangeArrowheads="1"/>
            </p:cNvSpPr>
            <p:nvPr/>
          </p:nvSpPr>
          <p:spPr bwMode="auto">
            <a:xfrm>
              <a:off x="3679" y="3044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y’2</a:t>
              </a:r>
            </a:p>
          </p:txBody>
        </p:sp>
        <p:sp>
          <p:nvSpPr>
            <p:cNvPr id="78" name="Line 59"/>
            <p:cNvSpPr>
              <a:spLocks noChangeShapeType="1"/>
            </p:cNvSpPr>
            <p:nvPr/>
          </p:nvSpPr>
          <p:spPr bwMode="auto">
            <a:xfrm flipV="1">
              <a:off x="3987" y="2242"/>
              <a:ext cx="0" cy="1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9" name="Line 60"/>
            <p:cNvSpPr>
              <a:spLocks noChangeShapeType="1"/>
            </p:cNvSpPr>
            <p:nvPr/>
          </p:nvSpPr>
          <p:spPr bwMode="auto">
            <a:xfrm flipV="1">
              <a:off x="3891" y="3932"/>
              <a:ext cx="1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885" y="3564135"/>
            <a:ext cx="2013168" cy="23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Oval 4"/>
          <p:cNvSpPr>
            <a:spLocks noChangeArrowheads="1"/>
          </p:cNvSpPr>
          <p:nvPr/>
        </p:nvSpPr>
        <p:spPr bwMode="auto">
          <a:xfrm>
            <a:off x="809625" y="4495800"/>
            <a:ext cx="228600" cy="12192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3857625" y="4267200"/>
            <a:ext cx="228600" cy="16002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 flipV="1">
            <a:off x="885825" y="4267200"/>
            <a:ext cx="3124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962025" y="5715000"/>
            <a:ext cx="29718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85" name="Group 8"/>
          <p:cNvGrpSpPr>
            <a:grpSpLocks/>
          </p:cNvGrpSpPr>
          <p:nvPr/>
        </p:nvGrpSpPr>
        <p:grpSpPr bwMode="auto">
          <a:xfrm>
            <a:off x="123825" y="5638800"/>
            <a:ext cx="569913" cy="1030288"/>
            <a:chOff x="432" y="2304"/>
            <a:chExt cx="359" cy="649"/>
          </a:xfrm>
        </p:grpSpPr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525" y="2487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>
              <a:off x="525" y="2775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auto">
            <a:xfrm>
              <a:off x="611" y="2722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sym typeface="Gill Sans" charset="0"/>
                </a:rPr>
                <a:t>z</a:t>
              </a:r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432" y="2304"/>
              <a:ext cx="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sym typeface="Gill Sans" charset="0"/>
                </a:rPr>
                <a:t>y</a:t>
              </a:r>
            </a:p>
          </p:txBody>
        </p:sp>
        <p:sp>
          <p:nvSpPr>
            <p:cNvPr id="90" name="Line 13"/>
            <p:cNvSpPr>
              <a:spLocks noChangeShapeType="1"/>
            </p:cNvSpPr>
            <p:nvPr/>
          </p:nvSpPr>
          <p:spPr bwMode="auto">
            <a:xfrm flipV="1">
              <a:off x="525" y="2631"/>
              <a:ext cx="4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1" name="Text Box 14"/>
            <p:cNvSpPr txBox="1">
              <a:spLocks noChangeArrowheads="1"/>
            </p:cNvSpPr>
            <p:nvPr/>
          </p:nvSpPr>
          <p:spPr bwMode="auto">
            <a:xfrm>
              <a:off x="563" y="251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sym typeface="Gill Sans" charset="0"/>
                </a:rPr>
                <a:t>x</a:t>
              </a:r>
            </a:p>
          </p:txBody>
        </p:sp>
      </p:grpSp>
      <p:sp>
        <p:nvSpPr>
          <p:cNvPr id="92" name="Line 18"/>
          <p:cNvSpPr>
            <a:spLocks noChangeShapeType="1"/>
          </p:cNvSpPr>
          <p:nvPr/>
        </p:nvSpPr>
        <p:spPr bwMode="auto">
          <a:xfrm>
            <a:off x="915353" y="4491357"/>
            <a:ext cx="24384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3" name="Line 19"/>
          <p:cNvSpPr>
            <a:spLocks noChangeShapeType="1"/>
          </p:cNvSpPr>
          <p:nvPr/>
        </p:nvSpPr>
        <p:spPr bwMode="auto">
          <a:xfrm>
            <a:off x="962025" y="5067300"/>
            <a:ext cx="2438400" cy="0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4" name="Line 20"/>
          <p:cNvSpPr>
            <a:spLocks noChangeShapeType="1"/>
          </p:cNvSpPr>
          <p:nvPr/>
        </p:nvSpPr>
        <p:spPr bwMode="auto">
          <a:xfrm>
            <a:off x="923925" y="5718775"/>
            <a:ext cx="24384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5" name="Text Box 21"/>
          <p:cNvSpPr txBox="1">
            <a:spLocks noChangeArrowheads="1"/>
          </p:cNvSpPr>
          <p:nvPr/>
        </p:nvSpPr>
        <p:spPr bwMode="auto">
          <a:xfrm>
            <a:off x="500063" y="4319749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FF0000"/>
                </a:solidFill>
                <a:latin typeface="Gill Sans" charset="0"/>
                <a:sym typeface="Gill Sans" charset="0"/>
              </a:rPr>
              <a:t>y1</a:t>
            </a:r>
          </a:p>
        </p:txBody>
      </p:sp>
      <p:sp>
        <p:nvSpPr>
          <p:cNvPr id="96" name="Text Box 22"/>
          <p:cNvSpPr txBox="1">
            <a:spLocks noChangeArrowheads="1"/>
          </p:cNvSpPr>
          <p:nvPr/>
        </p:nvSpPr>
        <p:spPr bwMode="auto">
          <a:xfrm>
            <a:off x="476250" y="4976813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099FF"/>
                </a:solidFill>
                <a:latin typeface="Gill Sans" charset="0"/>
                <a:sym typeface="Gill Sans" charset="0"/>
              </a:rPr>
              <a:t>y2</a:t>
            </a:r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484505" y="5582568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0FF00"/>
                </a:solidFill>
                <a:latin typeface="Gill Sans" charset="0"/>
                <a:sym typeface="Gill Sans" charset="0"/>
              </a:rPr>
              <a:t>y3</a:t>
            </a:r>
          </a:p>
        </p:txBody>
      </p:sp>
      <p:sp>
        <p:nvSpPr>
          <p:cNvPr id="98" name="Line 27"/>
          <p:cNvSpPr>
            <a:spLocks noChangeShapeType="1"/>
          </p:cNvSpPr>
          <p:nvPr/>
        </p:nvSpPr>
        <p:spPr bwMode="auto">
          <a:xfrm>
            <a:off x="3933825" y="5029200"/>
            <a:ext cx="1371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9" name="Text Box 28"/>
          <p:cNvSpPr txBox="1">
            <a:spLocks noChangeArrowheads="1"/>
          </p:cNvSpPr>
          <p:nvPr/>
        </p:nvSpPr>
        <p:spPr bwMode="auto">
          <a:xfrm>
            <a:off x="4086225" y="4534376"/>
            <a:ext cx="12747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err="1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Beam</a:t>
            </a:r>
            <a:r>
              <a:rPr lang="fr-FR" altLang="fr-FR" sz="1200" dirty="0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 Axis</a:t>
            </a:r>
            <a:endParaRPr lang="fr-FR" altLang="fr-FR" sz="1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0" name="Text Box 29"/>
          <p:cNvSpPr txBox="1">
            <a:spLocks noChangeArrowheads="1"/>
          </p:cNvSpPr>
          <p:nvPr/>
        </p:nvSpPr>
        <p:spPr bwMode="auto">
          <a:xfrm>
            <a:off x="1205547" y="4170365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FF0000"/>
                </a:solidFill>
                <a:latin typeface="Gill Sans" charset="0"/>
                <a:sym typeface="Gill Sans" charset="0"/>
              </a:rPr>
              <a:t>y’1</a:t>
            </a: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1208880" y="542693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0FF00"/>
                </a:solidFill>
                <a:latin typeface="Gill Sans" charset="0"/>
                <a:sym typeface="Gill Sans" charset="0"/>
              </a:rPr>
              <a:t>y’3</a:t>
            </a:r>
          </a:p>
        </p:txBody>
      </p:sp>
      <p:sp>
        <p:nvSpPr>
          <p:cNvPr id="102" name="Text Box 32"/>
          <p:cNvSpPr txBox="1">
            <a:spLocks noChangeArrowheads="1"/>
          </p:cNvSpPr>
          <p:nvPr/>
        </p:nvSpPr>
        <p:spPr bwMode="auto">
          <a:xfrm rot="16200000">
            <a:off x="1995067" y="1605057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 err="1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intensity</a:t>
            </a:r>
            <a:endParaRPr lang="fr-FR" altLang="fr-FR" sz="14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3" name="Text Box 33"/>
          <p:cNvSpPr txBox="1">
            <a:spLocks noChangeArrowheads="1"/>
          </p:cNvSpPr>
          <p:nvPr/>
        </p:nvSpPr>
        <p:spPr bwMode="auto">
          <a:xfrm>
            <a:off x="3668018" y="2797646"/>
            <a:ext cx="81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Angle y’</a:t>
            </a:r>
          </a:p>
        </p:txBody>
      </p:sp>
      <p:sp>
        <p:nvSpPr>
          <p:cNvPr id="104" name="Line 34"/>
          <p:cNvSpPr>
            <a:spLocks noChangeShapeType="1"/>
          </p:cNvSpPr>
          <p:nvPr/>
        </p:nvSpPr>
        <p:spPr bwMode="auto">
          <a:xfrm flipV="1">
            <a:off x="2731914" y="1263427"/>
            <a:ext cx="0" cy="155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5" name="Line 35"/>
          <p:cNvSpPr>
            <a:spLocks noChangeShapeType="1"/>
          </p:cNvSpPr>
          <p:nvPr/>
        </p:nvSpPr>
        <p:spPr bwMode="auto">
          <a:xfrm>
            <a:off x="2480106" y="2746152"/>
            <a:ext cx="1980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6" name="Freeform 36"/>
          <p:cNvSpPr>
            <a:spLocks/>
          </p:cNvSpPr>
          <p:nvPr/>
        </p:nvSpPr>
        <p:spPr bwMode="auto">
          <a:xfrm>
            <a:off x="2803922" y="2518767"/>
            <a:ext cx="1423988" cy="222250"/>
          </a:xfrm>
          <a:custGeom>
            <a:avLst/>
            <a:gdLst>
              <a:gd name="T0" fmla="*/ 0 w 2112"/>
              <a:gd name="T1" fmla="*/ 792 h 792"/>
              <a:gd name="T2" fmla="*/ 336 w 2112"/>
              <a:gd name="T3" fmla="*/ 744 h 792"/>
              <a:gd name="T4" fmla="*/ 528 w 2112"/>
              <a:gd name="T5" fmla="*/ 600 h 792"/>
              <a:gd name="T6" fmla="*/ 624 w 2112"/>
              <a:gd name="T7" fmla="*/ 360 h 792"/>
              <a:gd name="T8" fmla="*/ 672 w 2112"/>
              <a:gd name="T9" fmla="*/ 168 h 792"/>
              <a:gd name="T10" fmla="*/ 768 w 2112"/>
              <a:gd name="T11" fmla="*/ 24 h 792"/>
              <a:gd name="T12" fmla="*/ 912 w 2112"/>
              <a:gd name="T13" fmla="*/ 24 h 792"/>
              <a:gd name="T14" fmla="*/ 1056 w 2112"/>
              <a:gd name="T15" fmla="*/ 168 h 792"/>
              <a:gd name="T16" fmla="*/ 1104 w 2112"/>
              <a:gd name="T17" fmla="*/ 408 h 792"/>
              <a:gd name="T18" fmla="*/ 1200 w 2112"/>
              <a:gd name="T19" fmla="*/ 552 h 792"/>
              <a:gd name="T20" fmla="*/ 1392 w 2112"/>
              <a:gd name="T21" fmla="*/ 696 h 792"/>
              <a:gd name="T22" fmla="*/ 1680 w 2112"/>
              <a:gd name="T23" fmla="*/ 744 h 792"/>
              <a:gd name="T24" fmla="*/ 2112 w 2112"/>
              <a:gd name="T25" fmla="*/ 74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2" h="792">
                <a:moveTo>
                  <a:pt x="0" y="792"/>
                </a:moveTo>
                <a:cubicBezTo>
                  <a:pt x="124" y="784"/>
                  <a:pt x="248" y="776"/>
                  <a:pt x="336" y="744"/>
                </a:cubicBezTo>
                <a:cubicBezTo>
                  <a:pt x="424" y="712"/>
                  <a:pt x="480" y="664"/>
                  <a:pt x="528" y="600"/>
                </a:cubicBezTo>
                <a:cubicBezTo>
                  <a:pt x="576" y="536"/>
                  <a:pt x="600" y="432"/>
                  <a:pt x="624" y="360"/>
                </a:cubicBezTo>
                <a:cubicBezTo>
                  <a:pt x="648" y="288"/>
                  <a:pt x="648" y="224"/>
                  <a:pt x="672" y="168"/>
                </a:cubicBezTo>
                <a:cubicBezTo>
                  <a:pt x="696" y="112"/>
                  <a:pt x="728" y="48"/>
                  <a:pt x="768" y="24"/>
                </a:cubicBezTo>
                <a:cubicBezTo>
                  <a:pt x="808" y="0"/>
                  <a:pt x="864" y="0"/>
                  <a:pt x="912" y="24"/>
                </a:cubicBezTo>
                <a:cubicBezTo>
                  <a:pt x="960" y="48"/>
                  <a:pt x="1024" y="104"/>
                  <a:pt x="1056" y="168"/>
                </a:cubicBezTo>
                <a:cubicBezTo>
                  <a:pt x="1088" y="232"/>
                  <a:pt x="1080" y="344"/>
                  <a:pt x="1104" y="408"/>
                </a:cubicBezTo>
                <a:cubicBezTo>
                  <a:pt x="1128" y="472"/>
                  <a:pt x="1152" y="504"/>
                  <a:pt x="1200" y="552"/>
                </a:cubicBezTo>
                <a:cubicBezTo>
                  <a:pt x="1248" y="600"/>
                  <a:pt x="1312" y="664"/>
                  <a:pt x="1392" y="696"/>
                </a:cubicBezTo>
                <a:cubicBezTo>
                  <a:pt x="1472" y="728"/>
                  <a:pt x="1560" y="736"/>
                  <a:pt x="1680" y="744"/>
                </a:cubicBezTo>
                <a:cubicBezTo>
                  <a:pt x="1800" y="752"/>
                  <a:pt x="2024" y="760"/>
                  <a:pt x="2112" y="744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7" name="Line 37"/>
          <p:cNvSpPr>
            <a:spLocks noChangeShapeType="1"/>
          </p:cNvSpPr>
          <p:nvPr/>
        </p:nvSpPr>
        <p:spPr bwMode="auto">
          <a:xfrm flipV="1">
            <a:off x="4749135" y="1220787"/>
            <a:ext cx="1588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8" name="Line 38"/>
          <p:cNvSpPr>
            <a:spLocks noChangeShapeType="1"/>
          </p:cNvSpPr>
          <p:nvPr/>
        </p:nvSpPr>
        <p:spPr bwMode="auto">
          <a:xfrm>
            <a:off x="4561339" y="2744788"/>
            <a:ext cx="2133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9" name="Freeform 39"/>
          <p:cNvSpPr>
            <a:spLocks/>
          </p:cNvSpPr>
          <p:nvPr/>
        </p:nvSpPr>
        <p:spPr bwMode="auto">
          <a:xfrm>
            <a:off x="5039395" y="1857375"/>
            <a:ext cx="1349375" cy="887413"/>
          </a:xfrm>
          <a:custGeom>
            <a:avLst/>
            <a:gdLst>
              <a:gd name="T0" fmla="*/ 0 w 2112"/>
              <a:gd name="T1" fmla="*/ 792 h 792"/>
              <a:gd name="T2" fmla="*/ 336 w 2112"/>
              <a:gd name="T3" fmla="*/ 744 h 792"/>
              <a:gd name="T4" fmla="*/ 528 w 2112"/>
              <a:gd name="T5" fmla="*/ 600 h 792"/>
              <a:gd name="T6" fmla="*/ 624 w 2112"/>
              <a:gd name="T7" fmla="*/ 360 h 792"/>
              <a:gd name="T8" fmla="*/ 672 w 2112"/>
              <a:gd name="T9" fmla="*/ 168 h 792"/>
              <a:gd name="T10" fmla="*/ 768 w 2112"/>
              <a:gd name="T11" fmla="*/ 24 h 792"/>
              <a:gd name="T12" fmla="*/ 912 w 2112"/>
              <a:gd name="T13" fmla="*/ 24 h 792"/>
              <a:gd name="T14" fmla="*/ 1056 w 2112"/>
              <a:gd name="T15" fmla="*/ 168 h 792"/>
              <a:gd name="T16" fmla="*/ 1104 w 2112"/>
              <a:gd name="T17" fmla="*/ 408 h 792"/>
              <a:gd name="T18" fmla="*/ 1200 w 2112"/>
              <a:gd name="T19" fmla="*/ 552 h 792"/>
              <a:gd name="T20" fmla="*/ 1392 w 2112"/>
              <a:gd name="T21" fmla="*/ 696 h 792"/>
              <a:gd name="T22" fmla="*/ 1680 w 2112"/>
              <a:gd name="T23" fmla="*/ 744 h 792"/>
              <a:gd name="T24" fmla="*/ 2112 w 2112"/>
              <a:gd name="T25" fmla="*/ 74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2" h="792">
                <a:moveTo>
                  <a:pt x="0" y="792"/>
                </a:moveTo>
                <a:cubicBezTo>
                  <a:pt x="124" y="784"/>
                  <a:pt x="248" y="776"/>
                  <a:pt x="336" y="744"/>
                </a:cubicBezTo>
                <a:cubicBezTo>
                  <a:pt x="424" y="712"/>
                  <a:pt x="480" y="664"/>
                  <a:pt x="528" y="600"/>
                </a:cubicBezTo>
                <a:cubicBezTo>
                  <a:pt x="576" y="536"/>
                  <a:pt x="600" y="432"/>
                  <a:pt x="624" y="360"/>
                </a:cubicBezTo>
                <a:cubicBezTo>
                  <a:pt x="648" y="288"/>
                  <a:pt x="648" y="224"/>
                  <a:pt x="672" y="168"/>
                </a:cubicBezTo>
                <a:cubicBezTo>
                  <a:pt x="696" y="112"/>
                  <a:pt x="728" y="48"/>
                  <a:pt x="768" y="24"/>
                </a:cubicBezTo>
                <a:cubicBezTo>
                  <a:pt x="808" y="0"/>
                  <a:pt x="864" y="0"/>
                  <a:pt x="912" y="24"/>
                </a:cubicBezTo>
                <a:cubicBezTo>
                  <a:pt x="960" y="48"/>
                  <a:pt x="1024" y="104"/>
                  <a:pt x="1056" y="168"/>
                </a:cubicBezTo>
                <a:cubicBezTo>
                  <a:pt x="1088" y="232"/>
                  <a:pt x="1080" y="344"/>
                  <a:pt x="1104" y="408"/>
                </a:cubicBezTo>
                <a:cubicBezTo>
                  <a:pt x="1128" y="472"/>
                  <a:pt x="1152" y="504"/>
                  <a:pt x="1200" y="552"/>
                </a:cubicBezTo>
                <a:cubicBezTo>
                  <a:pt x="1248" y="600"/>
                  <a:pt x="1312" y="664"/>
                  <a:pt x="1392" y="696"/>
                </a:cubicBezTo>
                <a:cubicBezTo>
                  <a:pt x="1472" y="728"/>
                  <a:pt x="1560" y="736"/>
                  <a:pt x="1680" y="744"/>
                </a:cubicBezTo>
                <a:cubicBezTo>
                  <a:pt x="1800" y="752"/>
                  <a:pt x="2024" y="760"/>
                  <a:pt x="2112" y="744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 flipV="1">
            <a:off x="6876256" y="1143000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6840480" y="2736216"/>
            <a:ext cx="20520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2" name="Freeform 42"/>
          <p:cNvSpPr>
            <a:spLocks/>
          </p:cNvSpPr>
          <p:nvPr/>
        </p:nvSpPr>
        <p:spPr bwMode="auto">
          <a:xfrm>
            <a:off x="7189788" y="2348880"/>
            <a:ext cx="1649412" cy="357188"/>
          </a:xfrm>
          <a:custGeom>
            <a:avLst/>
            <a:gdLst>
              <a:gd name="T0" fmla="*/ 0 w 2112"/>
              <a:gd name="T1" fmla="*/ 792 h 792"/>
              <a:gd name="T2" fmla="*/ 336 w 2112"/>
              <a:gd name="T3" fmla="*/ 744 h 792"/>
              <a:gd name="T4" fmla="*/ 528 w 2112"/>
              <a:gd name="T5" fmla="*/ 600 h 792"/>
              <a:gd name="T6" fmla="*/ 624 w 2112"/>
              <a:gd name="T7" fmla="*/ 360 h 792"/>
              <a:gd name="T8" fmla="*/ 672 w 2112"/>
              <a:gd name="T9" fmla="*/ 168 h 792"/>
              <a:gd name="T10" fmla="*/ 768 w 2112"/>
              <a:gd name="T11" fmla="*/ 24 h 792"/>
              <a:gd name="T12" fmla="*/ 912 w 2112"/>
              <a:gd name="T13" fmla="*/ 24 h 792"/>
              <a:gd name="T14" fmla="*/ 1056 w 2112"/>
              <a:gd name="T15" fmla="*/ 168 h 792"/>
              <a:gd name="T16" fmla="*/ 1104 w 2112"/>
              <a:gd name="T17" fmla="*/ 408 h 792"/>
              <a:gd name="T18" fmla="*/ 1200 w 2112"/>
              <a:gd name="T19" fmla="*/ 552 h 792"/>
              <a:gd name="T20" fmla="*/ 1392 w 2112"/>
              <a:gd name="T21" fmla="*/ 696 h 792"/>
              <a:gd name="T22" fmla="*/ 1680 w 2112"/>
              <a:gd name="T23" fmla="*/ 744 h 792"/>
              <a:gd name="T24" fmla="*/ 2112 w 2112"/>
              <a:gd name="T25" fmla="*/ 74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2" h="792">
                <a:moveTo>
                  <a:pt x="0" y="792"/>
                </a:moveTo>
                <a:cubicBezTo>
                  <a:pt x="124" y="784"/>
                  <a:pt x="248" y="776"/>
                  <a:pt x="336" y="744"/>
                </a:cubicBezTo>
                <a:cubicBezTo>
                  <a:pt x="424" y="712"/>
                  <a:pt x="480" y="664"/>
                  <a:pt x="528" y="600"/>
                </a:cubicBezTo>
                <a:cubicBezTo>
                  <a:pt x="576" y="536"/>
                  <a:pt x="600" y="432"/>
                  <a:pt x="624" y="360"/>
                </a:cubicBezTo>
                <a:cubicBezTo>
                  <a:pt x="648" y="288"/>
                  <a:pt x="648" y="224"/>
                  <a:pt x="672" y="168"/>
                </a:cubicBezTo>
                <a:cubicBezTo>
                  <a:pt x="696" y="112"/>
                  <a:pt x="728" y="48"/>
                  <a:pt x="768" y="24"/>
                </a:cubicBezTo>
                <a:cubicBezTo>
                  <a:pt x="808" y="0"/>
                  <a:pt x="864" y="0"/>
                  <a:pt x="912" y="24"/>
                </a:cubicBezTo>
                <a:cubicBezTo>
                  <a:pt x="960" y="48"/>
                  <a:pt x="1024" y="104"/>
                  <a:pt x="1056" y="168"/>
                </a:cubicBezTo>
                <a:cubicBezTo>
                  <a:pt x="1088" y="232"/>
                  <a:pt x="1080" y="344"/>
                  <a:pt x="1104" y="408"/>
                </a:cubicBezTo>
                <a:cubicBezTo>
                  <a:pt x="1128" y="472"/>
                  <a:pt x="1152" y="504"/>
                  <a:pt x="1200" y="552"/>
                </a:cubicBezTo>
                <a:cubicBezTo>
                  <a:pt x="1248" y="600"/>
                  <a:pt x="1312" y="664"/>
                  <a:pt x="1392" y="696"/>
                </a:cubicBezTo>
                <a:cubicBezTo>
                  <a:pt x="1472" y="728"/>
                  <a:pt x="1560" y="736"/>
                  <a:pt x="1680" y="744"/>
                </a:cubicBezTo>
                <a:cubicBezTo>
                  <a:pt x="1800" y="752"/>
                  <a:pt x="2024" y="760"/>
                  <a:pt x="2112" y="744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3365897" y="2268314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5577557" y="1628775"/>
            <a:ext cx="0" cy="11430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>
            <a:off x="7848600" y="2209800"/>
            <a:ext cx="0" cy="6096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16" name="Text Box 46"/>
          <p:cNvSpPr txBox="1">
            <a:spLocks noChangeArrowheads="1"/>
          </p:cNvSpPr>
          <p:nvPr/>
        </p:nvSpPr>
        <p:spPr bwMode="auto">
          <a:xfrm>
            <a:off x="3137297" y="270011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>
                <a:solidFill>
                  <a:srgbClr val="FF0000"/>
                </a:solidFill>
                <a:latin typeface="Gill Sans" charset="0"/>
                <a:sym typeface="Gill Sans" charset="0"/>
              </a:rPr>
              <a:t>y’1</a:t>
            </a:r>
          </a:p>
        </p:txBody>
      </p:sp>
      <p:sp>
        <p:nvSpPr>
          <p:cNvPr id="117" name="Text Box 47"/>
          <p:cNvSpPr txBox="1">
            <a:spLocks noChangeArrowheads="1"/>
          </p:cNvSpPr>
          <p:nvPr/>
        </p:nvSpPr>
        <p:spPr bwMode="auto">
          <a:xfrm>
            <a:off x="5310857" y="2695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>
                <a:solidFill>
                  <a:srgbClr val="0099FF"/>
                </a:solidFill>
                <a:latin typeface="Gill Sans" charset="0"/>
                <a:sym typeface="Gill Sans" charset="0"/>
              </a:rPr>
              <a:t>y’2</a:t>
            </a:r>
          </a:p>
        </p:txBody>
      </p:sp>
      <p:sp>
        <p:nvSpPr>
          <p:cNvPr id="118" name="Text Box 48"/>
          <p:cNvSpPr txBox="1">
            <a:spLocks noChangeArrowheads="1"/>
          </p:cNvSpPr>
          <p:nvPr/>
        </p:nvSpPr>
        <p:spPr bwMode="auto">
          <a:xfrm>
            <a:off x="7620000" y="27574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>
                <a:solidFill>
                  <a:srgbClr val="00FF00"/>
                </a:solidFill>
                <a:latin typeface="Gill Sans" charset="0"/>
                <a:sym typeface="Gill Sans" charset="0"/>
              </a:rPr>
              <a:t>y’3</a:t>
            </a:r>
          </a:p>
        </p:txBody>
      </p:sp>
      <p:sp>
        <p:nvSpPr>
          <p:cNvPr id="119" name="Freeform 49"/>
          <p:cNvSpPr>
            <a:spLocks/>
          </p:cNvSpPr>
          <p:nvPr/>
        </p:nvSpPr>
        <p:spPr bwMode="auto">
          <a:xfrm>
            <a:off x="7188199" y="2348880"/>
            <a:ext cx="1649413" cy="357188"/>
          </a:xfrm>
          <a:custGeom>
            <a:avLst/>
            <a:gdLst>
              <a:gd name="T0" fmla="*/ 0 w 2112"/>
              <a:gd name="T1" fmla="*/ 792 h 792"/>
              <a:gd name="T2" fmla="*/ 336 w 2112"/>
              <a:gd name="T3" fmla="*/ 744 h 792"/>
              <a:gd name="T4" fmla="*/ 528 w 2112"/>
              <a:gd name="T5" fmla="*/ 600 h 792"/>
              <a:gd name="T6" fmla="*/ 624 w 2112"/>
              <a:gd name="T7" fmla="*/ 360 h 792"/>
              <a:gd name="T8" fmla="*/ 672 w 2112"/>
              <a:gd name="T9" fmla="*/ 168 h 792"/>
              <a:gd name="T10" fmla="*/ 768 w 2112"/>
              <a:gd name="T11" fmla="*/ 24 h 792"/>
              <a:gd name="T12" fmla="*/ 912 w 2112"/>
              <a:gd name="T13" fmla="*/ 24 h 792"/>
              <a:gd name="T14" fmla="*/ 1056 w 2112"/>
              <a:gd name="T15" fmla="*/ 168 h 792"/>
              <a:gd name="T16" fmla="*/ 1104 w 2112"/>
              <a:gd name="T17" fmla="*/ 408 h 792"/>
              <a:gd name="T18" fmla="*/ 1200 w 2112"/>
              <a:gd name="T19" fmla="*/ 552 h 792"/>
              <a:gd name="T20" fmla="*/ 1392 w 2112"/>
              <a:gd name="T21" fmla="*/ 696 h 792"/>
              <a:gd name="T22" fmla="*/ 1680 w 2112"/>
              <a:gd name="T23" fmla="*/ 744 h 792"/>
              <a:gd name="T24" fmla="*/ 2112 w 2112"/>
              <a:gd name="T25" fmla="*/ 74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2" h="792">
                <a:moveTo>
                  <a:pt x="0" y="792"/>
                </a:moveTo>
                <a:cubicBezTo>
                  <a:pt x="124" y="784"/>
                  <a:pt x="248" y="776"/>
                  <a:pt x="336" y="744"/>
                </a:cubicBezTo>
                <a:cubicBezTo>
                  <a:pt x="424" y="712"/>
                  <a:pt x="480" y="664"/>
                  <a:pt x="528" y="600"/>
                </a:cubicBezTo>
                <a:cubicBezTo>
                  <a:pt x="576" y="536"/>
                  <a:pt x="600" y="432"/>
                  <a:pt x="624" y="360"/>
                </a:cubicBezTo>
                <a:cubicBezTo>
                  <a:pt x="648" y="288"/>
                  <a:pt x="648" y="224"/>
                  <a:pt x="672" y="168"/>
                </a:cubicBezTo>
                <a:cubicBezTo>
                  <a:pt x="696" y="112"/>
                  <a:pt x="728" y="48"/>
                  <a:pt x="768" y="24"/>
                </a:cubicBezTo>
                <a:cubicBezTo>
                  <a:pt x="808" y="0"/>
                  <a:pt x="864" y="0"/>
                  <a:pt x="912" y="24"/>
                </a:cubicBezTo>
                <a:cubicBezTo>
                  <a:pt x="960" y="48"/>
                  <a:pt x="1024" y="104"/>
                  <a:pt x="1056" y="168"/>
                </a:cubicBezTo>
                <a:cubicBezTo>
                  <a:pt x="1088" y="232"/>
                  <a:pt x="1080" y="344"/>
                  <a:pt x="1104" y="408"/>
                </a:cubicBezTo>
                <a:cubicBezTo>
                  <a:pt x="1128" y="472"/>
                  <a:pt x="1152" y="504"/>
                  <a:pt x="1200" y="552"/>
                </a:cubicBezTo>
                <a:cubicBezTo>
                  <a:pt x="1248" y="600"/>
                  <a:pt x="1312" y="664"/>
                  <a:pt x="1392" y="696"/>
                </a:cubicBezTo>
                <a:cubicBezTo>
                  <a:pt x="1472" y="728"/>
                  <a:pt x="1560" y="736"/>
                  <a:pt x="1680" y="744"/>
                </a:cubicBezTo>
                <a:cubicBezTo>
                  <a:pt x="1800" y="752"/>
                  <a:pt x="2024" y="760"/>
                  <a:pt x="2112" y="744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0" name="Freeform 50"/>
          <p:cNvSpPr>
            <a:spLocks/>
          </p:cNvSpPr>
          <p:nvPr/>
        </p:nvSpPr>
        <p:spPr bwMode="auto">
          <a:xfrm>
            <a:off x="5038755" y="1872276"/>
            <a:ext cx="1349375" cy="887413"/>
          </a:xfrm>
          <a:custGeom>
            <a:avLst/>
            <a:gdLst>
              <a:gd name="T0" fmla="*/ 0 w 2112"/>
              <a:gd name="T1" fmla="*/ 792 h 792"/>
              <a:gd name="T2" fmla="*/ 336 w 2112"/>
              <a:gd name="T3" fmla="*/ 744 h 792"/>
              <a:gd name="T4" fmla="*/ 528 w 2112"/>
              <a:gd name="T5" fmla="*/ 600 h 792"/>
              <a:gd name="T6" fmla="*/ 624 w 2112"/>
              <a:gd name="T7" fmla="*/ 360 h 792"/>
              <a:gd name="T8" fmla="*/ 672 w 2112"/>
              <a:gd name="T9" fmla="*/ 168 h 792"/>
              <a:gd name="T10" fmla="*/ 768 w 2112"/>
              <a:gd name="T11" fmla="*/ 24 h 792"/>
              <a:gd name="T12" fmla="*/ 912 w 2112"/>
              <a:gd name="T13" fmla="*/ 24 h 792"/>
              <a:gd name="T14" fmla="*/ 1056 w 2112"/>
              <a:gd name="T15" fmla="*/ 168 h 792"/>
              <a:gd name="T16" fmla="*/ 1104 w 2112"/>
              <a:gd name="T17" fmla="*/ 408 h 792"/>
              <a:gd name="T18" fmla="*/ 1200 w 2112"/>
              <a:gd name="T19" fmla="*/ 552 h 792"/>
              <a:gd name="T20" fmla="*/ 1392 w 2112"/>
              <a:gd name="T21" fmla="*/ 696 h 792"/>
              <a:gd name="T22" fmla="*/ 1680 w 2112"/>
              <a:gd name="T23" fmla="*/ 744 h 792"/>
              <a:gd name="T24" fmla="*/ 2112 w 2112"/>
              <a:gd name="T25" fmla="*/ 74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2" h="792">
                <a:moveTo>
                  <a:pt x="0" y="792"/>
                </a:moveTo>
                <a:cubicBezTo>
                  <a:pt x="124" y="784"/>
                  <a:pt x="248" y="776"/>
                  <a:pt x="336" y="744"/>
                </a:cubicBezTo>
                <a:cubicBezTo>
                  <a:pt x="424" y="712"/>
                  <a:pt x="480" y="664"/>
                  <a:pt x="528" y="600"/>
                </a:cubicBezTo>
                <a:cubicBezTo>
                  <a:pt x="576" y="536"/>
                  <a:pt x="600" y="432"/>
                  <a:pt x="624" y="360"/>
                </a:cubicBezTo>
                <a:cubicBezTo>
                  <a:pt x="648" y="288"/>
                  <a:pt x="648" y="224"/>
                  <a:pt x="672" y="168"/>
                </a:cubicBezTo>
                <a:cubicBezTo>
                  <a:pt x="696" y="112"/>
                  <a:pt x="728" y="48"/>
                  <a:pt x="768" y="24"/>
                </a:cubicBezTo>
                <a:cubicBezTo>
                  <a:pt x="808" y="0"/>
                  <a:pt x="864" y="0"/>
                  <a:pt x="912" y="24"/>
                </a:cubicBezTo>
                <a:cubicBezTo>
                  <a:pt x="960" y="48"/>
                  <a:pt x="1024" y="104"/>
                  <a:pt x="1056" y="168"/>
                </a:cubicBezTo>
                <a:cubicBezTo>
                  <a:pt x="1088" y="232"/>
                  <a:pt x="1080" y="344"/>
                  <a:pt x="1104" y="408"/>
                </a:cubicBezTo>
                <a:cubicBezTo>
                  <a:pt x="1128" y="472"/>
                  <a:pt x="1152" y="504"/>
                  <a:pt x="1200" y="552"/>
                </a:cubicBezTo>
                <a:cubicBezTo>
                  <a:pt x="1248" y="600"/>
                  <a:pt x="1312" y="664"/>
                  <a:pt x="1392" y="696"/>
                </a:cubicBezTo>
                <a:cubicBezTo>
                  <a:pt x="1472" y="728"/>
                  <a:pt x="1560" y="736"/>
                  <a:pt x="1680" y="744"/>
                </a:cubicBezTo>
                <a:cubicBezTo>
                  <a:pt x="1800" y="752"/>
                  <a:pt x="2024" y="760"/>
                  <a:pt x="2112" y="744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1" name="Freeform 51"/>
          <p:cNvSpPr>
            <a:spLocks/>
          </p:cNvSpPr>
          <p:nvPr/>
        </p:nvSpPr>
        <p:spPr bwMode="auto">
          <a:xfrm>
            <a:off x="2803922" y="2515964"/>
            <a:ext cx="1423988" cy="222250"/>
          </a:xfrm>
          <a:custGeom>
            <a:avLst/>
            <a:gdLst>
              <a:gd name="T0" fmla="*/ 0 w 2112"/>
              <a:gd name="T1" fmla="*/ 792 h 792"/>
              <a:gd name="T2" fmla="*/ 336 w 2112"/>
              <a:gd name="T3" fmla="*/ 744 h 792"/>
              <a:gd name="T4" fmla="*/ 528 w 2112"/>
              <a:gd name="T5" fmla="*/ 600 h 792"/>
              <a:gd name="T6" fmla="*/ 624 w 2112"/>
              <a:gd name="T7" fmla="*/ 360 h 792"/>
              <a:gd name="T8" fmla="*/ 672 w 2112"/>
              <a:gd name="T9" fmla="*/ 168 h 792"/>
              <a:gd name="T10" fmla="*/ 768 w 2112"/>
              <a:gd name="T11" fmla="*/ 24 h 792"/>
              <a:gd name="T12" fmla="*/ 912 w 2112"/>
              <a:gd name="T13" fmla="*/ 24 h 792"/>
              <a:gd name="T14" fmla="*/ 1056 w 2112"/>
              <a:gd name="T15" fmla="*/ 168 h 792"/>
              <a:gd name="T16" fmla="*/ 1104 w 2112"/>
              <a:gd name="T17" fmla="*/ 408 h 792"/>
              <a:gd name="T18" fmla="*/ 1200 w 2112"/>
              <a:gd name="T19" fmla="*/ 552 h 792"/>
              <a:gd name="T20" fmla="*/ 1392 w 2112"/>
              <a:gd name="T21" fmla="*/ 696 h 792"/>
              <a:gd name="T22" fmla="*/ 1680 w 2112"/>
              <a:gd name="T23" fmla="*/ 744 h 792"/>
              <a:gd name="T24" fmla="*/ 2112 w 2112"/>
              <a:gd name="T25" fmla="*/ 74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2" h="792">
                <a:moveTo>
                  <a:pt x="0" y="792"/>
                </a:moveTo>
                <a:cubicBezTo>
                  <a:pt x="124" y="784"/>
                  <a:pt x="248" y="776"/>
                  <a:pt x="336" y="744"/>
                </a:cubicBezTo>
                <a:cubicBezTo>
                  <a:pt x="424" y="712"/>
                  <a:pt x="480" y="664"/>
                  <a:pt x="528" y="600"/>
                </a:cubicBezTo>
                <a:cubicBezTo>
                  <a:pt x="576" y="536"/>
                  <a:pt x="600" y="432"/>
                  <a:pt x="624" y="360"/>
                </a:cubicBezTo>
                <a:cubicBezTo>
                  <a:pt x="648" y="288"/>
                  <a:pt x="648" y="224"/>
                  <a:pt x="672" y="168"/>
                </a:cubicBezTo>
                <a:cubicBezTo>
                  <a:pt x="696" y="112"/>
                  <a:pt x="728" y="48"/>
                  <a:pt x="768" y="24"/>
                </a:cubicBezTo>
                <a:cubicBezTo>
                  <a:pt x="808" y="0"/>
                  <a:pt x="864" y="0"/>
                  <a:pt x="912" y="24"/>
                </a:cubicBezTo>
                <a:cubicBezTo>
                  <a:pt x="960" y="48"/>
                  <a:pt x="1024" y="104"/>
                  <a:pt x="1056" y="168"/>
                </a:cubicBezTo>
                <a:cubicBezTo>
                  <a:pt x="1088" y="232"/>
                  <a:pt x="1080" y="344"/>
                  <a:pt x="1104" y="408"/>
                </a:cubicBezTo>
                <a:cubicBezTo>
                  <a:pt x="1128" y="472"/>
                  <a:pt x="1152" y="504"/>
                  <a:pt x="1200" y="552"/>
                </a:cubicBezTo>
                <a:cubicBezTo>
                  <a:pt x="1248" y="600"/>
                  <a:pt x="1312" y="664"/>
                  <a:pt x="1392" y="696"/>
                </a:cubicBezTo>
                <a:cubicBezTo>
                  <a:pt x="1472" y="728"/>
                  <a:pt x="1560" y="736"/>
                  <a:pt x="1680" y="744"/>
                </a:cubicBezTo>
                <a:cubicBezTo>
                  <a:pt x="1800" y="752"/>
                  <a:pt x="2024" y="760"/>
                  <a:pt x="2112" y="744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2" name="Text Box 61"/>
          <p:cNvSpPr txBox="1">
            <a:spLocks noChangeArrowheads="1"/>
          </p:cNvSpPr>
          <p:nvPr/>
        </p:nvSpPr>
        <p:spPr bwMode="auto">
          <a:xfrm rot="16200000">
            <a:off x="4053612" y="1530127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 err="1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intensity</a:t>
            </a:r>
            <a:endParaRPr lang="fr-FR" altLang="fr-FR" sz="14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3" name="Text Box 62"/>
          <p:cNvSpPr txBox="1">
            <a:spLocks noChangeArrowheads="1"/>
          </p:cNvSpPr>
          <p:nvPr/>
        </p:nvSpPr>
        <p:spPr bwMode="auto">
          <a:xfrm>
            <a:off x="5920457" y="2771775"/>
            <a:ext cx="81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  <a:latin typeface="Gill Sans" charset="0"/>
                <a:sym typeface="Gill Sans" charset="0"/>
              </a:rPr>
              <a:t>Angle y’</a:t>
            </a:r>
          </a:p>
        </p:txBody>
      </p:sp>
      <p:sp>
        <p:nvSpPr>
          <p:cNvPr id="124" name="Text Box 63"/>
          <p:cNvSpPr txBox="1">
            <a:spLocks noChangeArrowheads="1"/>
          </p:cNvSpPr>
          <p:nvPr/>
        </p:nvSpPr>
        <p:spPr bwMode="auto">
          <a:xfrm rot="16200000">
            <a:off x="6194648" y="1497013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 err="1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intensity</a:t>
            </a:r>
            <a:endParaRPr lang="fr-FR" altLang="fr-FR" sz="14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5" name="Text Box 64"/>
          <p:cNvSpPr txBox="1">
            <a:spLocks noChangeArrowheads="1"/>
          </p:cNvSpPr>
          <p:nvPr/>
        </p:nvSpPr>
        <p:spPr bwMode="auto">
          <a:xfrm>
            <a:off x="8153400" y="2819400"/>
            <a:ext cx="81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  <a:latin typeface="Gill Sans" charset="0"/>
                <a:sym typeface="Gill Sans" charset="0"/>
              </a:rPr>
              <a:t>Angle y’</a:t>
            </a:r>
          </a:p>
        </p:txBody>
      </p:sp>
      <p:sp>
        <p:nvSpPr>
          <p:cNvPr id="126" name="Organigramme : Données 125"/>
          <p:cNvSpPr/>
          <p:nvPr/>
        </p:nvSpPr>
        <p:spPr>
          <a:xfrm rot="3942774">
            <a:off x="888651" y="4932009"/>
            <a:ext cx="89204" cy="270582"/>
          </a:xfrm>
          <a:prstGeom prst="flowChartInputOutput">
            <a:avLst/>
          </a:prstGeom>
          <a:solidFill>
            <a:srgbClr val="3366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127" name="Line 25"/>
          <p:cNvSpPr>
            <a:spLocks noChangeShapeType="1"/>
          </p:cNvSpPr>
          <p:nvPr/>
        </p:nvSpPr>
        <p:spPr bwMode="auto">
          <a:xfrm>
            <a:off x="936625" y="5067300"/>
            <a:ext cx="1676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8" name="Organigramme : Données 127"/>
          <p:cNvSpPr/>
          <p:nvPr/>
        </p:nvSpPr>
        <p:spPr>
          <a:xfrm rot="3942774">
            <a:off x="892024" y="5615015"/>
            <a:ext cx="89204" cy="270582"/>
          </a:xfrm>
          <a:prstGeom prst="flowChartInputOutput">
            <a:avLst/>
          </a:prstGeom>
          <a:solidFill>
            <a:srgbClr val="00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129" name="Organigramme : Données 128"/>
          <p:cNvSpPr/>
          <p:nvPr/>
        </p:nvSpPr>
        <p:spPr>
          <a:xfrm rot="3942774">
            <a:off x="877977" y="4367398"/>
            <a:ext cx="89204" cy="270582"/>
          </a:xfrm>
          <a:prstGeom prst="flowChartInputOutpu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130" name="Line 26"/>
          <p:cNvSpPr>
            <a:spLocks noChangeShapeType="1"/>
          </p:cNvSpPr>
          <p:nvPr/>
        </p:nvSpPr>
        <p:spPr bwMode="auto">
          <a:xfrm>
            <a:off x="911225" y="5727824"/>
            <a:ext cx="1685926" cy="9433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31" name="Line 24"/>
          <p:cNvSpPr>
            <a:spLocks noChangeShapeType="1"/>
          </p:cNvSpPr>
          <p:nvPr/>
        </p:nvSpPr>
        <p:spPr bwMode="auto">
          <a:xfrm flipV="1">
            <a:off x="962024" y="4381499"/>
            <a:ext cx="1651001" cy="1216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33" name="Text Box 58"/>
          <p:cNvSpPr txBox="1">
            <a:spLocks noChangeArrowheads="1"/>
          </p:cNvSpPr>
          <p:nvPr/>
        </p:nvSpPr>
        <p:spPr bwMode="auto">
          <a:xfrm>
            <a:off x="1216026" y="476364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3399FF"/>
                </a:solidFill>
                <a:latin typeface="Gill Sans" charset="0"/>
                <a:sym typeface="Gill Sans" charset="0"/>
              </a:rPr>
              <a:t>y’2</a:t>
            </a:r>
          </a:p>
        </p:txBody>
      </p:sp>
      <p:sp>
        <p:nvSpPr>
          <p:cNvPr id="13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Principle</a:t>
            </a:r>
            <a:endParaRPr lang="fr-FR" dirty="0"/>
          </a:p>
        </p:txBody>
      </p:sp>
      <p:pic>
        <p:nvPicPr>
          <p:cNvPr id="137" name="Image 1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937437"/>
            <a:ext cx="2273088" cy="40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00018 0.08773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8773 L -0.00018 0.171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-0.02176 L -0.02257 0.228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112E-17 L 0.16649 0.3513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1756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34393 0.4108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2053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/>
      <p:bldP spid="118" grpId="0"/>
      <p:bldP spid="119" grpId="0" animBg="1"/>
      <p:bldP spid="119" grpId="1" animBg="1"/>
      <p:bldP spid="119" grpId="2" animBg="1"/>
      <p:bldP spid="119" grpId="3" animBg="1"/>
      <p:bldP spid="120" grpId="0" animBg="1"/>
      <p:bldP spid="120" grpId="1" animBg="1"/>
      <p:bldP spid="120" grpId="2" animBg="1"/>
      <p:bldP spid="120" grpId="3" animBg="1"/>
      <p:bldP spid="121" grpId="0" animBg="1"/>
      <p:bldP spid="121" grpId="1" animBg="1"/>
      <p:bldP spid="121" grpId="2" animBg="1"/>
      <p:bldP spid="121" grpId="3" animBg="1"/>
      <p:bldP spid="122" grpId="0"/>
      <p:bldP spid="123" grpId="0"/>
      <p:bldP spid="124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SACM\Ifmif-Eveda\EMU\figures\alisonsc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9" y="1772816"/>
            <a:ext cx="5548883" cy="38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e 31"/>
          <p:cNvGrpSpPr/>
          <p:nvPr/>
        </p:nvGrpSpPr>
        <p:grpSpPr>
          <a:xfrm>
            <a:off x="115700" y="1090425"/>
            <a:ext cx="505385" cy="4930863"/>
            <a:chOff x="115700" y="1090425"/>
            <a:chExt cx="505385" cy="4930863"/>
          </a:xfrm>
          <a:solidFill>
            <a:srgbClr val="666666"/>
          </a:solidFill>
        </p:grpSpPr>
        <p:grpSp>
          <p:nvGrpSpPr>
            <p:cNvPr id="33" name="Groupe 32"/>
            <p:cNvGrpSpPr/>
            <p:nvPr/>
          </p:nvGrpSpPr>
          <p:grpSpPr>
            <a:xfrm>
              <a:off x="115701" y="1090425"/>
              <a:ext cx="504056" cy="2842631"/>
              <a:chOff x="115701" y="1700808"/>
              <a:chExt cx="504056" cy="2338575"/>
            </a:xfrm>
            <a:grpFill/>
          </p:grpSpPr>
          <p:sp>
            <p:nvSpPr>
              <p:cNvPr id="36" name="Triangle rectangle 35"/>
              <p:cNvSpPr/>
              <p:nvPr/>
            </p:nvSpPr>
            <p:spPr>
              <a:xfrm rot="10800000">
                <a:off x="115701" y="3679343"/>
                <a:ext cx="504056" cy="360040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sym typeface="Gill Sans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15701" y="1700808"/>
                <a:ext cx="504056" cy="1978535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sym typeface="Gill Sans" charset="0"/>
                </a:endParaRPr>
              </a:p>
            </p:txBody>
          </p:sp>
        </p:grpSp>
        <p:sp>
          <p:nvSpPr>
            <p:cNvPr id="34" name="Triangle rectangle 33"/>
            <p:cNvSpPr/>
            <p:nvPr/>
          </p:nvSpPr>
          <p:spPr>
            <a:xfrm flipH="1">
              <a:off x="115700" y="4095711"/>
              <a:ext cx="505385" cy="437643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sym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7029" y="4533354"/>
              <a:ext cx="504056" cy="148793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sym typeface="Gill Sans" charset="0"/>
              </a:endParaRPr>
            </a:p>
          </p:txBody>
        </p:sp>
      </p:grpSp>
      <p:cxnSp>
        <p:nvCxnSpPr>
          <p:cNvPr id="38" name="Connecteur droit avec flèche 37"/>
          <p:cNvCxnSpPr/>
          <p:nvPr/>
        </p:nvCxnSpPr>
        <p:spPr>
          <a:xfrm flipH="1">
            <a:off x="621086" y="1664804"/>
            <a:ext cx="319273" cy="324036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39" name="ZoneTexte 38"/>
          <p:cNvSpPr txBox="1"/>
          <p:nvPr/>
        </p:nvSpPr>
        <p:spPr>
          <a:xfrm rot="18897675">
            <a:off x="738961" y="989252"/>
            <a:ext cx="124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thermal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err="1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screen</a:t>
            </a:r>
            <a:endParaRPr lang="fr-FR" sz="1000" b="1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648664" y="6327156"/>
            <a:ext cx="416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U</a:t>
            </a:r>
            <a:r>
              <a:rPr lang="fr-FR" sz="1400" i="1" dirty="0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: </a:t>
            </a:r>
            <a:r>
              <a:rPr lang="fr-FR" sz="1400" i="1" dirty="0" err="1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kinetic</a:t>
            </a:r>
            <a:r>
              <a:rPr lang="fr-FR" sz="1400" i="1" dirty="0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 </a:t>
            </a:r>
            <a:r>
              <a:rPr lang="fr-FR" sz="1400" i="1" dirty="0" err="1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energy</a:t>
            </a:r>
            <a:r>
              <a:rPr lang="fr-FR" sz="1400" i="1" dirty="0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 (eV) of the beam </a:t>
            </a:r>
            <a:r>
              <a:rPr lang="fr-FR" sz="1400" i="1" dirty="0" err="1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particles</a:t>
            </a:r>
            <a:r>
              <a:rPr lang="fr-FR" sz="1400" i="1" dirty="0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 (H+)</a:t>
            </a:r>
            <a:endParaRPr lang="fr-FR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 flipV="1">
            <a:off x="5004048" y="4095711"/>
            <a:ext cx="432048" cy="437643"/>
          </a:xfrm>
          <a:prstGeom prst="straightConnector1">
            <a:avLst/>
          </a:prstGeom>
          <a:noFill/>
          <a:ln w="25400" cap="flat" cmpd="sng" algn="ctr">
            <a:solidFill>
              <a:srgbClr val="781168"/>
            </a:solidFill>
            <a:prstDash val="solid"/>
            <a:tailEnd type="arrow"/>
          </a:ln>
          <a:effectLst/>
        </p:spPr>
      </p:cxnSp>
      <p:sp>
        <p:nvSpPr>
          <p:cNvPr id="42" name="ZoneTexte 41"/>
          <p:cNvSpPr txBox="1"/>
          <p:nvPr/>
        </p:nvSpPr>
        <p:spPr>
          <a:xfrm>
            <a:off x="5212457" y="45333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rgbClr val="781168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I (µA)</a:t>
            </a:r>
            <a:endParaRPr lang="fr-FR" sz="1200" dirty="0">
              <a:solidFill>
                <a:srgbClr val="781168"/>
              </a:solidFill>
              <a:latin typeface="Lucida Grande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4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Allison scanner</a:t>
            </a:r>
            <a:endParaRPr lang="fr-FR" dirty="0"/>
          </a:p>
        </p:txBody>
      </p:sp>
      <p:grpSp>
        <p:nvGrpSpPr>
          <p:cNvPr id="24" name="Groupe 23"/>
          <p:cNvGrpSpPr>
            <a:grpSpLocks noChangeAspect="1"/>
          </p:cNvGrpSpPr>
          <p:nvPr/>
        </p:nvGrpSpPr>
        <p:grpSpPr>
          <a:xfrm>
            <a:off x="5729139" y="2292919"/>
            <a:ext cx="3182761" cy="2880000"/>
            <a:chOff x="5934774" y="1918967"/>
            <a:chExt cx="1561720" cy="1413161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774" y="1918967"/>
              <a:ext cx="1561720" cy="141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ZoneTexte 44"/>
            <p:cNvSpPr txBox="1"/>
            <p:nvPr/>
          </p:nvSpPr>
          <p:spPr>
            <a:xfrm>
              <a:off x="6482917" y="3003231"/>
              <a:ext cx="868211" cy="15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0.39 </a:t>
              </a:r>
              <a:r>
                <a:rPr kumimoji="0" lang="el-G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Gill Sans" charset="0"/>
                </a:rPr>
                <a:t>π</a:t>
              </a: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.</a:t>
              </a:r>
              <a:r>
                <a:rPr kumimoji="0" lang="fr-F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mm.mrad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612" y="1772816"/>
            <a:ext cx="2942817" cy="650157"/>
          </a:xfrm>
          <a:prstGeom prst="rect">
            <a:avLst/>
          </a:prstGeom>
        </p:spPr>
      </p:pic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658077"/>
              </p:ext>
            </p:extLst>
          </p:nvPr>
        </p:nvGraphicFramePr>
        <p:xfrm>
          <a:off x="1363824" y="5685498"/>
          <a:ext cx="20129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" name="Equation" r:id="rId6" imgW="787320" imgH="419040" progId="Equation.3">
                  <p:embed/>
                </p:oleObj>
              </mc:Choice>
              <mc:Fallback>
                <p:oleObj name="Equation" r:id="rId6" imgW="787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824" y="5685498"/>
                        <a:ext cx="2012950" cy="9842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37212" y="5878861"/>
                <a:ext cx="1314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12" y="5878861"/>
                <a:ext cx="131414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18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6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68" y="1559707"/>
            <a:ext cx="7334250" cy="42195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976" y="52752"/>
            <a:ext cx="7236464" cy="908720"/>
          </a:xfrm>
        </p:spPr>
        <p:txBody>
          <a:bodyPr/>
          <a:lstStyle/>
          <a:p>
            <a:r>
              <a:rPr lang="fr-FR" dirty="0" smtClean="0"/>
              <a:t>Design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Espace réservé du numéro de diapositive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968E80-2591-4480-A307-036504E3C98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2757654" y="506059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Beam-Stopper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908553" y="4149080"/>
            <a:ext cx="864096" cy="915606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6804248" y="4685490"/>
            <a:ext cx="678160" cy="1284938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111644" y="4820187"/>
            <a:ext cx="350857" cy="1202205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6106869" y="4691970"/>
            <a:ext cx="139998" cy="1284938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361487" y="5949457"/>
            <a:ext cx="7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FC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44705" y="596594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Deviation</a:t>
            </a:r>
            <a:r>
              <a:rPr lang="fr-FR" dirty="0" smtClean="0">
                <a:solidFill>
                  <a:srgbClr val="C00000"/>
                </a:solidFill>
              </a:rPr>
              <a:t> plates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51072" y="6022392"/>
            <a:ext cx="380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100 </a:t>
            </a:r>
            <a:r>
              <a:rPr lang="fr-FR" dirty="0" smtClean="0">
                <a:solidFill>
                  <a:srgbClr val="C00000"/>
                </a:solidFill>
              </a:rPr>
              <a:t>µm </a:t>
            </a:r>
            <a:r>
              <a:rPr lang="fr-FR" dirty="0" err="1" smtClean="0">
                <a:solidFill>
                  <a:srgbClr val="C00000"/>
                </a:solidFill>
              </a:rPr>
              <a:t>Slit</a:t>
            </a:r>
            <a:r>
              <a:rPr lang="fr-FR" dirty="0" smtClean="0">
                <a:solidFill>
                  <a:srgbClr val="C00000"/>
                </a:solidFill>
              </a:rPr>
              <a:t> for </a:t>
            </a:r>
            <a:r>
              <a:rPr lang="fr-FR" dirty="0" err="1" smtClean="0">
                <a:solidFill>
                  <a:srgbClr val="C00000"/>
                </a:solidFill>
              </a:rPr>
              <a:t>beamlet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selection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868144" y="961472"/>
            <a:ext cx="0" cy="1872208"/>
          </a:xfrm>
          <a:prstGeom prst="straightConnector1">
            <a:avLst/>
          </a:prstGeom>
          <a:ln w="1333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148016" y="1128898"/>
            <a:ext cx="131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A</a:t>
            </a:r>
            <a:r>
              <a:rPr lang="fr-FR" dirty="0" err="1" smtClean="0">
                <a:solidFill>
                  <a:srgbClr val="C00000"/>
                </a:solidFill>
              </a:rPr>
              <a:t>ctuator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6647975" y="3096112"/>
            <a:ext cx="300289" cy="1343235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651654" y="2741271"/>
            <a:ext cx="132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repeller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7984" y="52752"/>
            <a:ext cx="7236464" cy="908720"/>
          </a:xfrm>
        </p:spPr>
        <p:txBody>
          <a:bodyPr/>
          <a:lstStyle/>
          <a:p>
            <a:r>
              <a:rPr lang="fr-FR" dirty="0" smtClean="0"/>
              <a:t>Thermo-</a:t>
            </a:r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calculations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37265"/>
            <a:ext cx="8496944" cy="2911815"/>
          </a:xfrm>
        </p:spPr>
        <p:txBody>
          <a:bodyPr/>
          <a:lstStyle/>
          <a:p>
            <a:pPr marL="0"/>
            <a:r>
              <a:rPr lang="en-US" sz="2400" dirty="0" smtClean="0">
                <a:solidFill>
                  <a:srgbClr val="C00000"/>
                </a:solidFill>
              </a:rPr>
              <a:t>Beam inputs: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35" y="4522311"/>
            <a:ext cx="2675534" cy="2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196147"/>
              </p:ext>
            </p:extLst>
          </p:nvPr>
        </p:nvGraphicFramePr>
        <p:xfrm>
          <a:off x="620600" y="1958199"/>
          <a:ext cx="3240360" cy="17588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9795"/>
                <a:gridCol w="712368"/>
                <a:gridCol w="778197"/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Value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</a:tr>
              <a:tr h="318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Beam energy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kV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Beam intensity at </a:t>
                      </a:r>
                      <a:r>
                        <a:rPr lang="en-US" sz="1400" dirty="0" smtClean="0">
                          <a:effectLst/>
                        </a:rPr>
                        <a:t>peak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Repetition rate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Hz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Pulse length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ms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48064" y="3701652"/>
            <a:ext cx="3879392" cy="4000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indent="0">
              <a:spcBef>
                <a:spcPts val="2400"/>
              </a:spcBef>
              <a:buNone/>
            </a:pPr>
            <a:r>
              <a:rPr lang="en-US" sz="2000" dirty="0"/>
              <a:t>Gaussian power </a:t>
            </a:r>
            <a:r>
              <a:rPr lang="en-US" sz="2000" dirty="0" smtClean="0"/>
              <a:t>deposition for a 3 </a:t>
            </a:r>
            <a:r>
              <a:rPr lang="en-US" sz="2000" dirty="0"/>
              <a:t>mm RMS beam: </a:t>
            </a:r>
            <a:r>
              <a:rPr lang="en-US" sz="2000" b="1" i="1" dirty="0">
                <a:solidFill>
                  <a:srgbClr val="002060"/>
                </a:solidFill>
              </a:rPr>
              <a:t>165 W/mm² </a:t>
            </a:r>
          </a:p>
          <a:p>
            <a:pPr marL="0" lvl="1" indent="0">
              <a:spcBef>
                <a:spcPts val="2400"/>
              </a:spcBef>
              <a:buNone/>
            </a:pPr>
            <a:r>
              <a:rPr lang="en-US" sz="2000" dirty="0" smtClean="0"/>
              <a:t>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85171"/>
              </p:ext>
            </p:extLst>
          </p:nvPr>
        </p:nvGraphicFramePr>
        <p:xfrm>
          <a:off x="4234798" y="1916833"/>
          <a:ext cx="4369651" cy="15121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85474"/>
                <a:gridCol w="534772"/>
                <a:gridCol w="1049405"/>
              </a:tblGrid>
              <a:tr h="288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Duty cycle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>
                    <a:lnB w="38100" cmpd="sng">
                      <a:noFill/>
                    </a:lnB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>
                    <a:lnB w="38100" cmpd="sng">
                      <a:noFill/>
                    </a:lnB>
                    <a:solidFill>
                      <a:srgbClr val="E7EE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>
                    <a:lnB w="38100" cmpd="sng">
                      <a:noFill/>
                    </a:lnB>
                    <a:solidFill>
                      <a:srgbClr val="E7EEF5"/>
                    </a:solidFill>
                  </a:tcPr>
                </a:tc>
              </a:tr>
              <a:tr h="32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MINIMAL </a:t>
                      </a:r>
                      <a:r>
                        <a:rPr lang="en-US" sz="1400" dirty="0" smtClean="0">
                          <a:effectLst/>
                        </a:rPr>
                        <a:t>radius beam </a:t>
                      </a:r>
                      <a:r>
                        <a:rPr lang="en-US" sz="1400" dirty="0">
                          <a:effectLst/>
                        </a:rPr>
                        <a:t>size </a:t>
                      </a: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 err="1" smtClean="0">
                          <a:effectLst/>
                        </a:rPr>
                        <a:t>rms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mm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MAXIMAL beam size diameter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mm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>
                    <a:lnT w="12700" cmpd="sng">
                      <a:noFill/>
                    </a:lnT>
                  </a:tcPr>
                </a:tc>
              </a:tr>
              <a:tr h="325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Average power absorbed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630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W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Peak power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7.5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kW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4320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90287" y="6441160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.</a:t>
            </a:r>
            <a:r>
              <a:rPr lang="fr-FR" sz="1200" dirty="0"/>
              <a:t>357 Magnum </a:t>
            </a:r>
            <a:r>
              <a:rPr lang="fr-FR" sz="1200" dirty="0" smtClean="0"/>
              <a:t>(9×33mm) = </a:t>
            </a:r>
            <a:r>
              <a:rPr lang="fr-FR" sz="1200" b="1" dirty="0" smtClean="0"/>
              <a:t>646 J</a:t>
            </a:r>
            <a:endParaRPr lang="fr-FR" sz="12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3" y="5215872"/>
            <a:ext cx="2175468" cy="13333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6462" y="6518665"/>
            <a:ext cx="25347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7,63 Mauser = </a:t>
            </a:r>
            <a:r>
              <a:rPr lang="fr-FR" sz="1200" b="1" dirty="0" smtClean="0"/>
              <a:t>510 J</a:t>
            </a:r>
            <a:endParaRPr lang="fr-FR" sz="1200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36" y="5215872"/>
            <a:ext cx="2065412" cy="139759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57288" y="4301147"/>
            <a:ext cx="352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Beam </a:t>
            </a:r>
            <a:r>
              <a:rPr lang="fr-FR" b="1" dirty="0" err="1" smtClean="0"/>
              <a:t>energy</a:t>
            </a:r>
            <a:r>
              <a:rPr lang="fr-FR" b="1" dirty="0" smtClean="0"/>
              <a:t> </a:t>
            </a:r>
            <a:r>
              <a:rPr lang="fr-FR" b="1" dirty="0" err="1" smtClean="0"/>
              <a:t>deposition</a:t>
            </a:r>
            <a:r>
              <a:rPr lang="fr-FR" b="1" dirty="0"/>
              <a:t> </a:t>
            </a:r>
            <a:r>
              <a:rPr lang="fr-FR" b="1" dirty="0" err="1" smtClean="0"/>
              <a:t>during</a:t>
            </a:r>
            <a:r>
              <a:rPr lang="fr-FR" b="1" dirty="0" smtClean="0"/>
              <a:t> 1 second = 630 J</a:t>
            </a:r>
            <a:endParaRPr lang="fr-FR" b="1" dirty="0"/>
          </a:p>
        </p:txBody>
      </p:sp>
      <p:pic>
        <p:nvPicPr>
          <p:cNvPr id="15" name="Image 14"/>
          <p:cNvPicPr/>
          <p:nvPr/>
        </p:nvPicPr>
        <p:blipFill rotWithShape="1">
          <a:blip r:embed="rId5"/>
          <a:srcRect r="44000"/>
          <a:stretch/>
        </p:blipFill>
        <p:spPr bwMode="auto">
          <a:xfrm>
            <a:off x="2623900" y="5056361"/>
            <a:ext cx="718621" cy="7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46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>
            <a:grpSpLocks noChangeAspect="1"/>
          </p:cNvGrpSpPr>
          <p:nvPr/>
        </p:nvGrpSpPr>
        <p:grpSpPr>
          <a:xfrm>
            <a:off x="539552" y="3212976"/>
            <a:ext cx="3883776" cy="3485996"/>
            <a:chOff x="3059832" y="1015360"/>
            <a:chExt cx="5114925" cy="459105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9832" y="1015360"/>
              <a:ext cx="5114925" cy="4591050"/>
            </a:xfrm>
            <a:prstGeom prst="rect">
              <a:avLst/>
            </a:prstGeom>
          </p:spPr>
        </p:pic>
        <p:sp>
          <p:nvSpPr>
            <p:cNvPr id="37" name="Plus 36"/>
            <p:cNvSpPr/>
            <p:nvPr/>
          </p:nvSpPr>
          <p:spPr>
            <a:xfrm>
              <a:off x="4722717" y="3760511"/>
              <a:ext cx="360040" cy="432048"/>
            </a:xfrm>
            <a:prstGeom prst="mathPlus">
              <a:avLst>
                <a:gd name="adj1" fmla="val 112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Plus 37"/>
            <p:cNvSpPr/>
            <p:nvPr/>
          </p:nvSpPr>
          <p:spPr>
            <a:xfrm>
              <a:off x="5253123" y="2877981"/>
              <a:ext cx="360040" cy="432048"/>
            </a:xfrm>
            <a:prstGeom prst="mathPlus">
              <a:avLst>
                <a:gd name="adj1" fmla="val 112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Plus 38"/>
            <p:cNvSpPr/>
            <p:nvPr/>
          </p:nvSpPr>
          <p:spPr>
            <a:xfrm>
              <a:off x="5486070" y="2836012"/>
              <a:ext cx="360040" cy="432048"/>
            </a:xfrm>
            <a:prstGeom prst="mathPlus">
              <a:avLst>
                <a:gd name="adj1" fmla="val 112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5022220" y="3760511"/>
              <a:ext cx="216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397139" y="3179251"/>
              <a:ext cx="216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649167" y="3094004"/>
              <a:ext cx="216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</a:t>
              </a:r>
              <a:endParaRPr lang="fr-FR" dirty="0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733" y="3237614"/>
            <a:ext cx="3821062" cy="3431746"/>
          </a:xfrm>
          <a:prstGeom prst="rect">
            <a:avLst/>
          </a:prstGeom>
        </p:spPr>
      </p:pic>
      <p:sp>
        <p:nvSpPr>
          <p:cNvPr id="43" name="Ellipse 42"/>
          <p:cNvSpPr/>
          <p:nvPr/>
        </p:nvSpPr>
        <p:spPr>
          <a:xfrm rot="1247607">
            <a:off x="5730865" y="3679908"/>
            <a:ext cx="934374" cy="2383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7059291" y="338749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TZM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selected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236854" y="3425088"/>
            <a:ext cx="81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Cu</a:t>
            </a: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98" y="1131161"/>
            <a:ext cx="6188850" cy="136884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err="1" smtClean="0"/>
              <a:t>Tmc</a:t>
            </a:r>
            <a:r>
              <a:rPr lang="en-US" dirty="0" smtClean="0"/>
              <a:t>: TZM entrance slit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655180" y="222922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716016" y="218653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823521" y="218153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5728" y="2992263"/>
            <a:ext cx="873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Elasticity limit [MPa] for Copper (left) and for TZM (right) versus temperature [k]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21870" y="6458475"/>
            <a:ext cx="4852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TZM alloy: Titanium – Molybdenum – Zirconia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314275" y="2509673"/>
            <a:ext cx="4634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MR12"/>
              </a:rPr>
              <a:t>ANSYS simulation: Von </a:t>
            </a:r>
            <a:r>
              <a:rPr lang="fr-FR" dirty="0" smtClean="0">
                <a:latin typeface="CMR12"/>
              </a:rPr>
              <a:t>Mises (</a:t>
            </a:r>
            <a:r>
              <a:rPr lang="fr-FR" dirty="0" err="1" smtClean="0">
                <a:latin typeface="CMR12"/>
              </a:rPr>
              <a:t>MPa</a:t>
            </a:r>
            <a:r>
              <a:rPr lang="fr-FR" dirty="0" smtClean="0">
                <a:latin typeface="CMR12"/>
              </a:rPr>
              <a:t>) stress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321870" y="1165874"/>
            <a:ext cx="1215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R12"/>
              </a:rPr>
              <a:t>BEAM IMPACT:</a:t>
            </a:r>
          </a:p>
          <a:p>
            <a:r>
              <a:rPr lang="en-US" dirty="0" smtClean="0">
                <a:solidFill>
                  <a:srgbClr val="FF0000"/>
                </a:solidFill>
                <a:latin typeface="CMR12"/>
              </a:rPr>
              <a:t>6 mm diameter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cea</Template>
  <TotalTime>13943</TotalTime>
  <Words>1159</Words>
  <Application>Microsoft Office PowerPoint</Application>
  <PresentationFormat>Affichage à l'écran (4:3)</PresentationFormat>
  <Paragraphs>293</Paragraphs>
  <Slides>25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40" baseType="lpstr">
      <vt:lpstr>MS Mincho</vt:lpstr>
      <vt:lpstr>Arial</vt:lpstr>
      <vt:lpstr>Calibri</vt:lpstr>
      <vt:lpstr>Cambria</vt:lpstr>
      <vt:lpstr>Cambria Math</vt:lpstr>
      <vt:lpstr>CMR12</vt:lpstr>
      <vt:lpstr>DejaVuSans</vt:lpstr>
      <vt:lpstr>Gill Sans</vt:lpstr>
      <vt:lpstr>Lucida Grande</vt:lpstr>
      <vt:lpstr>Symbol</vt:lpstr>
      <vt:lpstr>Tahoma</vt:lpstr>
      <vt:lpstr>Times New Roman</vt:lpstr>
      <vt:lpstr>Wingdings</vt:lpstr>
      <vt:lpstr>cea</vt:lpstr>
      <vt:lpstr>Equation</vt:lpstr>
      <vt:lpstr>LEBT EMU and DOPPLER  STATUS </vt:lpstr>
      <vt:lpstr>ESS LEBT</vt:lpstr>
      <vt:lpstr>Beam profil and Commissioning  phases at catania</vt:lpstr>
      <vt:lpstr>EMU: Allison scanners type   EMU @ IRFU: philippe abbon - philippe daniel-thomas -  jean-françois denis -françoise gougnaud - tom joannem - nicolas misiara - FRANCK SENÉE - VICTOR SILVA - Olivier tuske   </vt:lpstr>
      <vt:lpstr>Working Principle</vt:lpstr>
      <vt:lpstr>Allison scanner</vt:lpstr>
      <vt:lpstr>Design overview</vt:lpstr>
      <vt:lpstr>Thermo-mechanical calculations</vt:lpstr>
      <vt:lpstr>Tmc: TZM entrance slit</vt:lpstr>
      <vt:lpstr>TZM entrance slit : BRAZING TESTS</vt:lpstr>
      <vt:lpstr>Tm calculations: BEAM STOPPER</vt:lpstr>
      <vt:lpstr>Tm calculations: BEAM STOPPER</vt:lpstr>
      <vt:lpstr>Tm calculations: BEAM STOPPER</vt:lpstr>
      <vt:lpstr>PARTS Assembly before  the HIP cycle (950°C/1400bars: 2H)</vt:lpstr>
      <vt:lpstr>PArts Assembly before  the HIP cycle (950°C/1400bars: 2H)</vt:lpstr>
      <vt:lpstr>PArts Assembly before  the HIP cycle (950°C/1400bars: 2H)</vt:lpstr>
      <vt:lpstr>BACKUP SOLUTION</vt:lpstr>
      <vt:lpstr>Status and schedule</vt:lpstr>
      <vt:lpstr>THE DOPPLER UNIT     DOppler @ IRFU: françoise gougnaud - pierre mattei - yves lussignol - FRANCK SENÉE- Olivier tuske  </vt:lpstr>
      <vt:lpstr>THE DOPPLER UNIT: principLe</vt:lpstr>
      <vt:lpstr>ACCEptance test approved on the silhi source on end May 2016 </vt:lpstr>
      <vt:lpstr>ACCEptance test approved on the silhi source </vt:lpstr>
      <vt:lpstr>ACCEptance test approved on  the silhi source </vt:lpstr>
      <vt:lpstr>Status and schedule</vt:lpstr>
      <vt:lpstr>SUmmary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DIAGNOSTICs LEBT etat de l’art</dc:title>
  <dc:creator>MISIARA Nicolas</dc:creator>
  <cp:lastModifiedBy>MARRONCLE Jacques</cp:lastModifiedBy>
  <cp:revision>543</cp:revision>
  <cp:lastPrinted>2016-01-28T16:14:32Z</cp:lastPrinted>
  <dcterms:created xsi:type="dcterms:W3CDTF">2015-02-19T14:59:31Z</dcterms:created>
  <dcterms:modified xsi:type="dcterms:W3CDTF">2016-10-03T05:51:05Z</dcterms:modified>
</cp:coreProperties>
</file>