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15" r:id="rId2"/>
    <p:sldId id="342" r:id="rId3"/>
    <p:sldId id="343" r:id="rId4"/>
    <p:sldId id="349" r:id="rId5"/>
    <p:sldId id="309" r:id="rId6"/>
    <p:sldId id="345" r:id="rId7"/>
    <p:sldId id="325" r:id="rId8"/>
    <p:sldId id="337" r:id="rId9"/>
    <p:sldId id="344" r:id="rId10"/>
    <p:sldId id="339" r:id="rId11"/>
    <p:sldId id="346" r:id="rId12"/>
    <p:sldId id="323" r:id="rId13"/>
    <p:sldId id="347" r:id="rId14"/>
    <p:sldId id="348" r:id="rId15"/>
    <p:sldId id="341"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4" autoAdjust="0"/>
    <p:restoredTop sz="91079" autoAdjust="0"/>
  </p:normalViewPr>
  <p:slideViewPr>
    <p:cSldViewPr snapToGrid="0" snapToObjects="1">
      <p:cViewPr>
        <p:scale>
          <a:sx n="150" d="100"/>
          <a:sy n="150" d="100"/>
        </p:scale>
        <p:origin x="-60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06" d="100"/>
          <a:sy n="206" d="100"/>
        </p:scale>
        <p:origin x="-3240" y="-11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15E06E4-7B62-C840-9335-DF50DA0777D3}" type="datetime1">
              <a:rPr lang="sv-SE" smtClean="0"/>
              <a:t>03/10/16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2C4DD8D-A1E5-5F4B-870C-BE7D70FADDFE}" type="slidenum">
              <a:rPr lang="en-US" smtClean="0"/>
              <a:t>‹#›</a:t>
            </a:fld>
            <a:endParaRPr lang="en-US"/>
          </a:p>
        </p:txBody>
      </p:sp>
    </p:spTree>
    <p:extLst>
      <p:ext uri="{BB962C8B-B14F-4D97-AF65-F5344CB8AC3E}">
        <p14:creationId xmlns:p14="http://schemas.microsoft.com/office/powerpoint/2010/main" val="2773456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8206D02-61F8-234B-8CED-59738C2DDBDE}" type="datetime1">
              <a:rPr lang="sv-SE" smtClean="0"/>
              <a:t>03/10/16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DCFCDCA-8670-DE49-AA35-6194AB3D1020}" type="slidenum">
              <a:rPr lang="en-US" smtClean="0"/>
              <a:t>‹#›</a:t>
            </a:fld>
            <a:endParaRPr lang="en-US"/>
          </a:p>
        </p:txBody>
      </p:sp>
    </p:spTree>
    <p:extLst>
      <p:ext uri="{BB962C8B-B14F-4D97-AF65-F5344CB8AC3E}">
        <p14:creationId xmlns:p14="http://schemas.microsoft.com/office/powerpoint/2010/main" val="279035340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701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118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118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6192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63445" y="5005749"/>
            <a:ext cx="2730683" cy="906998"/>
          </a:xfrm>
        </p:spPr>
        <p:txBody>
          <a:bodyPr>
            <a:no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3D5575E-0A19-4A4D-9993-050BE3E522E4}" type="datetime1">
              <a:rPr lang="sv-SE" smtClean="0"/>
              <a:t>03/10/16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grpSp>
        <p:nvGrpSpPr>
          <p:cNvPr id="8" name="Group 7"/>
          <p:cNvGrpSpPr/>
          <p:nvPr userDrawn="1"/>
        </p:nvGrpSpPr>
        <p:grpSpPr>
          <a:xfrm>
            <a:off x="-110519" y="-6686"/>
            <a:ext cx="7078651" cy="6858000"/>
            <a:chOff x="-1409700" y="-15875"/>
            <a:chExt cx="10083800" cy="9769475"/>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5875"/>
              <a:ext cx="9944100" cy="976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2700"/>
              <a:ext cx="99441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2700"/>
              <a:ext cx="99441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12700"/>
              <a:ext cx="99441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Title 1"/>
          <p:cNvSpPr>
            <a:spLocks noGrp="1"/>
          </p:cNvSpPr>
          <p:nvPr>
            <p:ph type="ctrTitle"/>
          </p:nvPr>
        </p:nvSpPr>
        <p:spPr>
          <a:xfrm>
            <a:off x="685800" y="1556514"/>
            <a:ext cx="3709546" cy="4082285"/>
          </a:xfrm>
        </p:spPr>
        <p:txBody>
          <a:bodyPr/>
          <a:lstStyle>
            <a:lvl1pPr>
              <a:defRPr>
                <a:solidFill>
                  <a:schemeClr val="bg1"/>
                </a:solidFill>
              </a:defRPr>
            </a:lvl1pPr>
          </a:lstStyle>
          <a:p>
            <a:r>
              <a:rPr lang="en-US" smtClean="0"/>
              <a:t>Click to edit Master title style</a:t>
            </a:r>
            <a:endParaRPr lang="en-US"/>
          </a:p>
        </p:txBody>
      </p:sp>
      <p:sp>
        <p:nvSpPr>
          <p:cNvPr id="13" name="TextBox 12"/>
          <p:cNvSpPr txBox="1"/>
          <p:nvPr userDrawn="1"/>
        </p:nvSpPr>
        <p:spPr>
          <a:xfrm>
            <a:off x="685800" y="5902410"/>
            <a:ext cx="2875302" cy="369332"/>
          </a:xfrm>
          <a:prstGeom prst="rect">
            <a:avLst/>
          </a:prstGeom>
          <a:noFill/>
        </p:spPr>
        <p:txBody>
          <a:bodyPr wrap="square" rtlCol="0">
            <a:spAutoFit/>
          </a:bodyPr>
          <a:lstStyle/>
          <a:p>
            <a:endParaRPr lang="en-US" dirty="0"/>
          </a:p>
        </p:txBody>
      </p:sp>
      <p:pic>
        <p:nvPicPr>
          <p:cNvPr id="14" name="Picture 10" descr="ESS_Logo_Expl_Larg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88600" y="2383858"/>
            <a:ext cx="2751068" cy="148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5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5F1E0-7BAC-0444-A2E7-58773411A530}" type="datetime1">
              <a:rPr lang="sv-SE" smtClean="0"/>
              <a:t>03/10/16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419237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1ED01-B091-434B-9D64-0B060C7CBEE7}" type="datetime1">
              <a:rPr lang="sv-SE" smtClean="0"/>
              <a:t>03/10/16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61645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6D306-0F3E-DE49-8350-7A6828585CB7}" type="datetime1">
              <a:rPr lang="sv-SE" smtClean="0"/>
              <a:t>03/10/16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28230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4D154-A965-3843-9E5A-B2F376E0611E}" type="datetime1">
              <a:rPr lang="sv-SE" smtClean="0"/>
              <a:t>03/10/16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9639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D1347-3EF8-F74E-BF2D-743FEBFEAE86}" type="datetime1">
              <a:rPr lang="sv-SE" smtClean="0"/>
              <a:t>03/10/16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66623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DB139-32F1-7044-BEE2-83F43AF702AE}" type="datetime1">
              <a:rPr lang="sv-SE" smtClean="0"/>
              <a:t>03/10/16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41797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E14C8D-C9DA-0241-8091-399B71260B3D}" type="datetime1">
              <a:rPr lang="sv-SE" smtClean="0"/>
              <a:t>03/10/16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16600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A7F27-152F-F848-905B-0C14F86170C4}" type="datetime1">
              <a:rPr lang="sv-SE" smtClean="0"/>
              <a:t>03/10/16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98217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4D6D6-2FFA-EB47-876B-139953591BAD}" type="datetime1">
              <a:rPr lang="sv-SE" smtClean="0"/>
              <a:t>03/10/16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17885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EBC8-879C-314F-986B-EEC05B4D4F57}" type="datetime1">
              <a:rPr lang="sv-SE" smtClean="0"/>
              <a:t>03/10/16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046085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2420" y="105223"/>
            <a:ext cx="6744380"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2952"/>
            <a:ext cx="8229600" cy="4943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566A5-E65B-C341-AD51-8814BEDDFE64}" type="datetime1">
              <a:rPr lang="sv-SE" smtClean="0"/>
              <a:t>03/10/16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48A0EE2-EEEB-DA48-9E6B-30E2CD798BC3}" type="slidenum">
              <a:rPr lang="en-US" smtClean="0"/>
              <a:pPr/>
              <a:t>‹#›</a:t>
            </a:fld>
            <a:endParaRPr lang="en-US" dirty="0"/>
          </a:p>
        </p:txBody>
      </p:sp>
      <p:pic>
        <p:nvPicPr>
          <p:cNvPr id="8"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61395" y="105223"/>
            <a:ext cx="16938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45506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899" y="1778000"/>
            <a:ext cx="5264151" cy="3083815"/>
          </a:xfrm>
        </p:spPr>
        <p:txBody>
          <a:bodyPr>
            <a:normAutofit/>
          </a:bodyPr>
          <a:lstStyle/>
          <a:p>
            <a:pPr algn="l">
              <a:spcBef>
                <a:spcPts val="1800"/>
              </a:spcBef>
            </a:pPr>
            <a:r>
              <a:rPr lang="en-US" sz="3600" dirty="0" smtClean="0"/>
              <a:t>BCM electronics</a:t>
            </a:r>
            <a:br>
              <a:rPr lang="en-US" sz="3600" dirty="0" smtClean="0"/>
            </a:br>
            <a:r>
              <a:rPr lang="en-US" sz="2000" dirty="0" smtClean="0"/>
              <a:t>(requirements, design, interfaces and planning)</a:t>
            </a:r>
            <a:r>
              <a:rPr lang="en-US" sz="2700" dirty="0" smtClean="0"/>
              <a:t/>
            </a:r>
            <a:br>
              <a:rPr lang="en-US" sz="2700" dirty="0" smtClean="0"/>
            </a:br>
            <a:r>
              <a:rPr lang="en-US" sz="1800" dirty="0" smtClean="0"/>
              <a:t/>
            </a:r>
            <a:br>
              <a:rPr lang="en-US" sz="1800" dirty="0" smtClean="0"/>
            </a:br>
            <a:r>
              <a:rPr lang="en-US" sz="1800" dirty="0" smtClean="0"/>
              <a:t/>
            </a:r>
            <a:br>
              <a:rPr lang="en-US" sz="1800" dirty="0" smtClean="0"/>
            </a:br>
            <a:r>
              <a:rPr lang="en-US" sz="1800" dirty="0" smtClean="0"/>
              <a:t>ESS BI forum, 3-4 Oct. 2016, Bilbao</a:t>
            </a:r>
            <a:endParaRPr lang="en-US" sz="1800" dirty="0"/>
          </a:p>
        </p:txBody>
      </p:sp>
      <p:sp>
        <p:nvSpPr>
          <p:cNvPr id="3" name="Subtitle 2"/>
          <p:cNvSpPr>
            <a:spLocks noGrp="1"/>
          </p:cNvSpPr>
          <p:nvPr>
            <p:ph type="subTitle" idx="1"/>
          </p:nvPr>
        </p:nvSpPr>
        <p:spPr>
          <a:xfrm>
            <a:off x="4535714" y="4929549"/>
            <a:ext cx="4358415" cy="906998"/>
          </a:xfrm>
        </p:spPr>
        <p:txBody>
          <a:bodyPr/>
          <a:lstStyle/>
          <a:p>
            <a:r>
              <a:rPr lang="en-US" dirty="0" smtClean="0"/>
              <a:t>Hooman Hassanzadegan</a:t>
            </a:r>
          </a:p>
          <a:p>
            <a:r>
              <a:rPr lang="en-US" dirty="0" smtClean="0"/>
              <a:t>ESS, BI section</a:t>
            </a:r>
          </a:p>
        </p:txBody>
      </p:sp>
      <p:sp>
        <p:nvSpPr>
          <p:cNvPr id="5" name="Slide Number Placeholder 4"/>
          <p:cNvSpPr>
            <a:spLocks noGrp="1"/>
          </p:cNvSpPr>
          <p:nvPr>
            <p:ph type="sldNum" sz="quarter" idx="12"/>
          </p:nvPr>
        </p:nvSpPr>
        <p:spPr/>
        <p:txBody>
          <a:bodyPr/>
          <a:lstStyle/>
          <a:p>
            <a:fld id="{448A0EE2-EEEB-DA48-9E6B-30E2CD798BC3}" type="slidenum">
              <a:rPr lang="en-US" smtClean="0">
                <a:solidFill>
                  <a:srgbClr val="000000"/>
                </a:solidFill>
              </a:rPr>
              <a:t>1</a:t>
            </a:fld>
            <a:endParaRPr lang="en-US" dirty="0">
              <a:solidFill>
                <a:srgbClr val="000000"/>
              </a:solidFill>
            </a:endParaRPr>
          </a:p>
        </p:txBody>
      </p:sp>
    </p:spTree>
    <p:extLst>
      <p:ext uri="{BB962C8B-B14F-4D97-AF65-F5344CB8AC3E}">
        <p14:creationId xmlns:p14="http://schemas.microsoft.com/office/powerpoint/2010/main" val="4441859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10</a:t>
            </a:fld>
            <a:endParaRPr lang="en-US"/>
          </a:p>
        </p:txBody>
      </p:sp>
      <p:sp>
        <p:nvSpPr>
          <p:cNvPr id="5" name="Text Box 4"/>
          <p:cNvSpPr txBox="1">
            <a:spLocks noChangeArrowheads="1"/>
          </p:cNvSpPr>
          <p:nvPr/>
        </p:nvSpPr>
        <p:spPr bwMode="auto">
          <a:xfrm>
            <a:off x="1346200" y="739775"/>
            <a:ext cx="551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ACCT Interface Unit prototyping</a:t>
            </a:r>
            <a:endParaRPr lang="en-US" b="1" dirty="0">
              <a:latin typeface="Times New Roman" charset="0"/>
              <a:cs typeface="Times New Roman" charset="0"/>
            </a:endParaRPr>
          </a:p>
        </p:txBody>
      </p:sp>
      <p:sp>
        <p:nvSpPr>
          <p:cNvPr id="16" name="Content Placeholder 2"/>
          <p:cNvSpPr txBox="1">
            <a:spLocks/>
          </p:cNvSpPr>
          <p:nvPr/>
        </p:nvSpPr>
        <p:spPr>
          <a:xfrm>
            <a:off x="0" y="1324772"/>
            <a:ext cx="6461933" cy="31585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1900" dirty="0" smtClean="0"/>
              <a:t>The ACCT Interface Unit will provide interconnections between the </a:t>
            </a:r>
            <a:r>
              <a:rPr lang="en-US" sz="1900" dirty="0" err="1" smtClean="0"/>
              <a:t>uTCA</a:t>
            </a:r>
            <a:r>
              <a:rPr lang="en-US" sz="1900" dirty="0" smtClean="0"/>
              <a:t> crate, the toroid and the Beam Interlock System.</a:t>
            </a:r>
          </a:p>
          <a:p>
            <a:pPr>
              <a:spcAft>
                <a:spcPts val="600"/>
              </a:spcAft>
            </a:pPr>
            <a:r>
              <a:rPr lang="en-US" sz="1900" dirty="0" smtClean="0"/>
              <a:t>It will include several custom-designed modules such as an interface module to match the ACCT-E output to the RTM input, an externally-controlled calibration current source, a redundant power source as well as an interface module for machine protection. </a:t>
            </a:r>
          </a:p>
          <a:p>
            <a:pPr>
              <a:spcAft>
                <a:spcPts val="600"/>
              </a:spcAft>
            </a:pPr>
            <a:r>
              <a:rPr lang="en-US" sz="1900" dirty="0" smtClean="0"/>
              <a:t>Prototyping work for these modules are currently going on at ESS.</a:t>
            </a:r>
          </a:p>
        </p:txBody>
      </p:sp>
      <p:pic>
        <p:nvPicPr>
          <p:cNvPr id="11" name="Picture 10"/>
          <p:cNvPicPr>
            <a:picLocks noChangeAspect="1"/>
          </p:cNvPicPr>
          <p:nvPr/>
        </p:nvPicPr>
        <p:blipFill>
          <a:blip r:embed="rId3"/>
          <a:stretch>
            <a:fillRect/>
          </a:stretch>
        </p:blipFill>
        <p:spPr>
          <a:xfrm rot="10800000">
            <a:off x="6921573" y="2434167"/>
            <a:ext cx="2061560" cy="1634066"/>
          </a:xfrm>
          <a:prstGeom prst="rect">
            <a:avLst/>
          </a:prstGeom>
        </p:spPr>
      </p:pic>
      <p:pic>
        <p:nvPicPr>
          <p:cNvPr id="12" name="Picture 11"/>
          <p:cNvPicPr>
            <a:picLocks noChangeAspect="1"/>
          </p:cNvPicPr>
          <p:nvPr/>
        </p:nvPicPr>
        <p:blipFill>
          <a:blip r:embed="rId4"/>
          <a:stretch>
            <a:fillRect/>
          </a:stretch>
        </p:blipFill>
        <p:spPr>
          <a:xfrm>
            <a:off x="825976" y="4628358"/>
            <a:ext cx="2715207" cy="2074334"/>
          </a:xfrm>
          <a:prstGeom prst="rect">
            <a:avLst/>
          </a:prstGeom>
        </p:spPr>
      </p:pic>
      <p:pic>
        <p:nvPicPr>
          <p:cNvPr id="9" name="Picture 8"/>
          <p:cNvPicPr>
            <a:picLocks noChangeAspect="1"/>
          </p:cNvPicPr>
          <p:nvPr/>
        </p:nvPicPr>
        <p:blipFill>
          <a:blip r:embed="rId5"/>
          <a:stretch>
            <a:fillRect/>
          </a:stretch>
        </p:blipFill>
        <p:spPr>
          <a:xfrm>
            <a:off x="6677275" y="1294343"/>
            <a:ext cx="2009525" cy="1811867"/>
          </a:xfrm>
          <a:prstGeom prst="rect">
            <a:avLst/>
          </a:prstGeom>
        </p:spPr>
      </p:pic>
      <p:pic>
        <p:nvPicPr>
          <p:cNvPr id="2" name="Picture 1"/>
          <p:cNvPicPr>
            <a:picLocks noChangeAspect="1"/>
          </p:cNvPicPr>
          <p:nvPr/>
        </p:nvPicPr>
        <p:blipFill>
          <a:blip r:embed="rId6"/>
          <a:stretch>
            <a:fillRect/>
          </a:stretch>
        </p:blipFill>
        <p:spPr>
          <a:xfrm>
            <a:off x="6374619" y="3877733"/>
            <a:ext cx="2439181" cy="2598209"/>
          </a:xfrm>
          <a:prstGeom prst="rect">
            <a:avLst/>
          </a:prstGeom>
        </p:spPr>
      </p:pic>
      <p:pic>
        <p:nvPicPr>
          <p:cNvPr id="3" name="Picture 2"/>
          <p:cNvPicPr>
            <a:picLocks noChangeAspect="1"/>
          </p:cNvPicPr>
          <p:nvPr/>
        </p:nvPicPr>
        <p:blipFill>
          <a:blip r:embed="rId7"/>
          <a:stretch>
            <a:fillRect/>
          </a:stretch>
        </p:blipFill>
        <p:spPr>
          <a:xfrm>
            <a:off x="3956050" y="5137150"/>
            <a:ext cx="1947334" cy="876300"/>
          </a:xfrm>
          <a:prstGeom prst="rect">
            <a:avLst/>
          </a:prstGeom>
        </p:spPr>
      </p:pic>
    </p:spTree>
    <p:extLst>
      <p:ext uri="{BB962C8B-B14F-4D97-AF65-F5344CB8AC3E}">
        <p14:creationId xmlns:p14="http://schemas.microsoft.com/office/powerpoint/2010/main" val="28517029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9318" y="116632"/>
            <a:ext cx="7442371" cy="634082"/>
          </a:xfrm>
        </p:spPr>
        <p:txBody>
          <a:bodyPr>
            <a:normAutofit/>
          </a:bodyPr>
          <a:lstStyle/>
          <a:p>
            <a:r>
              <a:rPr lang="de-DE" sz="2800" dirty="0" smtClean="0"/>
              <a:t>Differential BCM interlock </a:t>
            </a:r>
            <a:r>
              <a:rPr lang="de-DE" sz="2800" dirty="0" err="1" smtClean="0"/>
              <a:t>layout</a:t>
            </a:r>
            <a:r>
              <a:rPr lang="de-DE" sz="2800" dirty="0" smtClean="0"/>
              <a:t> </a:t>
            </a:r>
            <a:r>
              <a:rPr lang="de-DE" sz="2800" dirty="0" smtClean="0">
                <a:solidFill>
                  <a:srgbClr val="FF0000"/>
                </a:solidFill>
              </a:rPr>
              <a:t>- </a:t>
            </a:r>
            <a:r>
              <a:rPr lang="de-DE" sz="2800" b="1" dirty="0" err="1" smtClean="0">
                <a:solidFill>
                  <a:srgbClr val="FF0000"/>
                </a:solidFill>
              </a:rPr>
              <a:t>preliminary</a:t>
            </a:r>
            <a:endParaRPr lang="de-DE" sz="2800" b="1" dirty="0">
              <a:solidFill>
                <a:srgbClr val="FF0000"/>
              </a:solidFill>
            </a:endParaRPr>
          </a:p>
        </p:txBody>
      </p:sp>
      <p:sp>
        <p:nvSpPr>
          <p:cNvPr id="3" name="Inhaltsplatzhalter 2"/>
          <p:cNvSpPr>
            <a:spLocks noGrp="1"/>
          </p:cNvSpPr>
          <p:nvPr>
            <p:ph idx="1"/>
          </p:nvPr>
        </p:nvSpPr>
        <p:spPr>
          <a:xfrm>
            <a:off x="467544" y="4797152"/>
            <a:ext cx="8251006" cy="1603648"/>
          </a:xfrm>
        </p:spPr>
        <p:txBody>
          <a:bodyPr>
            <a:normAutofit fontScale="47500" lnSpcReduction="20000"/>
          </a:bodyPr>
          <a:lstStyle/>
          <a:p>
            <a:r>
              <a:rPr lang="de-DE" dirty="0" err="1" smtClean="0"/>
              <a:t>Redundancy</a:t>
            </a:r>
            <a:r>
              <a:rPr lang="de-DE" dirty="0" smtClean="0"/>
              <a:t> </a:t>
            </a:r>
            <a:r>
              <a:rPr lang="de-DE" dirty="0" err="1" smtClean="0"/>
              <a:t>by</a:t>
            </a:r>
            <a:r>
              <a:rPr lang="de-DE" dirty="0" smtClean="0"/>
              <a:t> </a:t>
            </a:r>
            <a:r>
              <a:rPr lang="de-DE" dirty="0" err="1" smtClean="0"/>
              <a:t>two</a:t>
            </a:r>
            <a:r>
              <a:rPr lang="de-DE" dirty="0" smtClean="0"/>
              <a:t> ADC/FPGA </a:t>
            </a:r>
            <a:r>
              <a:rPr lang="de-DE" dirty="0" err="1" smtClean="0"/>
              <a:t>modules</a:t>
            </a:r>
            <a:r>
              <a:rPr lang="de-DE" dirty="0" smtClean="0"/>
              <a:t> in parallel.</a:t>
            </a:r>
          </a:p>
          <a:p>
            <a:r>
              <a:rPr lang="de-DE" dirty="0" smtClean="0"/>
              <a:t>Beam </a:t>
            </a:r>
            <a:r>
              <a:rPr lang="de-DE" dirty="0" err="1" smtClean="0"/>
              <a:t>destination</a:t>
            </a:r>
            <a:r>
              <a:rPr lang="de-DE" dirty="0" smtClean="0"/>
              <a:t>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communicated</a:t>
            </a:r>
            <a:r>
              <a:rPr lang="de-DE" dirty="0" smtClean="0"/>
              <a:t> </a:t>
            </a:r>
            <a:r>
              <a:rPr lang="de-DE" dirty="0" err="1" smtClean="0"/>
              <a:t>to</a:t>
            </a:r>
            <a:r>
              <a:rPr lang="de-DE" dirty="0" smtClean="0"/>
              <a:t> </a:t>
            </a:r>
            <a:r>
              <a:rPr lang="de-DE" dirty="0" err="1" smtClean="0"/>
              <a:t>the</a:t>
            </a:r>
            <a:r>
              <a:rPr lang="de-DE" dirty="0" smtClean="0"/>
              <a:t> ADC/FPGA </a:t>
            </a:r>
            <a:r>
              <a:rPr lang="de-DE" dirty="0" err="1" smtClean="0"/>
              <a:t>modules</a:t>
            </a:r>
            <a:r>
              <a:rPr lang="de-DE" dirty="0" smtClean="0"/>
              <a:t> (</a:t>
            </a:r>
            <a:r>
              <a:rPr lang="de-DE" dirty="0" err="1" smtClean="0"/>
              <a:t>over</a:t>
            </a:r>
            <a:r>
              <a:rPr lang="de-DE" dirty="0" smtClean="0"/>
              <a:t> backplane).</a:t>
            </a:r>
          </a:p>
          <a:p>
            <a:r>
              <a:rPr lang="de-DE" b="1" dirty="0" err="1" smtClean="0">
                <a:solidFill>
                  <a:srgbClr val="FF0000"/>
                </a:solidFill>
              </a:rPr>
              <a:t>Please</a:t>
            </a:r>
            <a:r>
              <a:rPr lang="de-DE" b="1" dirty="0" smtClean="0">
                <a:solidFill>
                  <a:srgbClr val="FF0000"/>
                </a:solidFill>
              </a:rPr>
              <a:t> </a:t>
            </a:r>
            <a:r>
              <a:rPr lang="de-DE" b="1" dirty="0" err="1" smtClean="0">
                <a:solidFill>
                  <a:srgbClr val="FF0000"/>
                </a:solidFill>
              </a:rPr>
              <a:t>insert</a:t>
            </a:r>
            <a:r>
              <a:rPr lang="de-DE" b="1" dirty="0" smtClean="0">
                <a:solidFill>
                  <a:srgbClr val="FF0000"/>
                </a:solidFill>
              </a:rPr>
              <a:t> beam </a:t>
            </a:r>
            <a:r>
              <a:rPr lang="de-DE" b="1" dirty="0" err="1" smtClean="0">
                <a:solidFill>
                  <a:srgbClr val="FF0000"/>
                </a:solidFill>
              </a:rPr>
              <a:t>stops</a:t>
            </a:r>
            <a:r>
              <a:rPr lang="de-DE" b="1" dirty="0" smtClean="0">
                <a:solidFill>
                  <a:srgbClr val="FF0000"/>
                </a:solidFill>
              </a:rPr>
              <a:t> </a:t>
            </a:r>
            <a:r>
              <a:rPr lang="de-DE" b="1" dirty="0" err="1" smtClean="0">
                <a:solidFill>
                  <a:srgbClr val="FF0000"/>
                </a:solidFill>
              </a:rPr>
              <a:t>into</a:t>
            </a:r>
            <a:r>
              <a:rPr lang="de-DE" b="1" dirty="0" smtClean="0">
                <a:solidFill>
                  <a:srgbClr val="FF0000"/>
                </a:solidFill>
              </a:rPr>
              <a:t> </a:t>
            </a:r>
            <a:r>
              <a:rPr lang="de-DE" b="1" dirty="0" err="1" smtClean="0">
                <a:solidFill>
                  <a:srgbClr val="FF0000"/>
                </a:solidFill>
              </a:rPr>
              <a:t>this</a:t>
            </a:r>
            <a:r>
              <a:rPr lang="de-DE" b="1" dirty="0" smtClean="0">
                <a:solidFill>
                  <a:srgbClr val="FF0000"/>
                </a:solidFill>
              </a:rPr>
              <a:t> </a:t>
            </a:r>
            <a:r>
              <a:rPr lang="de-DE" b="1" dirty="0" err="1" smtClean="0">
                <a:solidFill>
                  <a:srgbClr val="FF0000"/>
                </a:solidFill>
              </a:rPr>
              <a:t>drawing</a:t>
            </a:r>
            <a:r>
              <a:rPr lang="de-DE" b="1" dirty="0" smtClean="0">
                <a:solidFill>
                  <a:srgbClr val="FF0000"/>
                </a:solidFill>
              </a:rPr>
              <a:t>!</a:t>
            </a:r>
          </a:p>
          <a:p>
            <a:r>
              <a:rPr lang="de-DE" dirty="0" smtClean="0"/>
              <a:t>This </a:t>
            </a:r>
            <a:r>
              <a:rPr lang="de-DE" dirty="0" err="1" smtClean="0"/>
              <a:t>scheme</a:t>
            </a:r>
            <a:r>
              <a:rPr lang="de-DE" dirty="0" smtClean="0"/>
              <a:t> </a:t>
            </a:r>
            <a:r>
              <a:rPr lang="de-DE" dirty="0" err="1" smtClean="0"/>
              <a:t>assumes</a:t>
            </a:r>
            <a:r>
              <a:rPr lang="de-DE" dirty="0" smtClean="0"/>
              <a:t> </a:t>
            </a:r>
            <a:r>
              <a:rPr lang="de-DE" dirty="0" err="1" smtClean="0"/>
              <a:t>that</a:t>
            </a:r>
            <a:r>
              <a:rPr lang="de-DE" dirty="0" smtClean="0"/>
              <a:t> </a:t>
            </a:r>
            <a:r>
              <a:rPr lang="de-DE" dirty="0" err="1" smtClean="0"/>
              <a:t>valves</a:t>
            </a:r>
            <a:r>
              <a:rPr lang="de-DE" dirty="0" smtClean="0"/>
              <a:t> </a:t>
            </a:r>
            <a:r>
              <a:rPr lang="de-DE" dirty="0" err="1" smtClean="0"/>
              <a:t>are</a:t>
            </a:r>
            <a:r>
              <a:rPr lang="de-DE" dirty="0" smtClean="0"/>
              <a:t> </a:t>
            </a:r>
            <a:r>
              <a:rPr lang="de-DE" dirty="0" err="1" smtClean="0"/>
              <a:t>always</a:t>
            </a:r>
            <a:r>
              <a:rPr lang="de-DE" dirty="0" smtClean="0"/>
              <a:t> open </a:t>
            </a:r>
            <a:r>
              <a:rPr lang="de-DE" dirty="0" err="1" smtClean="0"/>
              <a:t>during</a:t>
            </a:r>
            <a:r>
              <a:rPr lang="de-DE" dirty="0" smtClean="0"/>
              <a:t> beam </a:t>
            </a:r>
            <a:r>
              <a:rPr lang="de-DE" dirty="0" err="1" smtClean="0"/>
              <a:t>operation</a:t>
            </a:r>
            <a:r>
              <a:rPr lang="de-DE" dirty="0" smtClean="0"/>
              <a:t>.</a:t>
            </a:r>
          </a:p>
          <a:p>
            <a:r>
              <a:rPr lang="de-DE" dirty="0" smtClean="0"/>
              <a:t>Signal </a:t>
            </a:r>
            <a:r>
              <a:rPr lang="de-DE" dirty="0" err="1" smtClean="0"/>
              <a:t>splitter</a:t>
            </a:r>
            <a:r>
              <a:rPr lang="de-DE" dirty="0" smtClean="0"/>
              <a:t>: </a:t>
            </a:r>
            <a:r>
              <a:rPr lang="de-DE" dirty="0" err="1" smtClean="0"/>
              <a:t>the</a:t>
            </a:r>
            <a:r>
              <a:rPr lang="de-DE" dirty="0" smtClean="0"/>
              <a:t> </a:t>
            </a:r>
            <a:r>
              <a:rPr lang="de-DE" dirty="0" err="1" smtClean="0"/>
              <a:t>output</a:t>
            </a:r>
            <a:r>
              <a:rPr lang="de-DE" dirty="0" smtClean="0"/>
              <a:t> </a:t>
            </a:r>
            <a:r>
              <a:rPr lang="de-DE" dirty="0" err="1" smtClean="0"/>
              <a:t>of</a:t>
            </a:r>
            <a:r>
              <a:rPr lang="de-DE" dirty="0" smtClean="0"/>
              <a:t> </a:t>
            </a:r>
            <a:r>
              <a:rPr lang="de-DE" dirty="0" err="1" smtClean="0"/>
              <a:t>the</a:t>
            </a:r>
            <a:r>
              <a:rPr lang="de-DE" dirty="0" smtClean="0"/>
              <a:t> ACCT-E box </a:t>
            </a:r>
            <a:r>
              <a:rPr lang="de-DE" dirty="0" err="1" smtClean="0"/>
              <a:t>is</a:t>
            </a:r>
            <a:r>
              <a:rPr lang="de-DE" dirty="0" smtClean="0"/>
              <a:t> </a:t>
            </a:r>
            <a:r>
              <a:rPr lang="de-DE" dirty="0" err="1" smtClean="0"/>
              <a:t>connected</a:t>
            </a:r>
            <a:r>
              <a:rPr lang="de-DE" dirty="0" smtClean="0"/>
              <a:t> </a:t>
            </a:r>
            <a:r>
              <a:rPr lang="de-DE" dirty="0" err="1" smtClean="0"/>
              <a:t>to</a:t>
            </a:r>
            <a:r>
              <a:rPr lang="de-DE" dirty="0" smtClean="0"/>
              <a:t> a dual </a:t>
            </a:r>
            <a:r>
              <a:rPr lang="de-DE" dirty="0" err="1" smtClean="0"/>
              <a:t>output</a:t>
            </a:r>
            <a:r>
              <a:rPr lang="de-DE" dirty="0" smtClean="0"/>
              <a:t> differential </a:t>
            </a:r>
            <a:r>
              <a:rPr lang="de-DE" dirty="0" err="1" smtClean="0"/>
              <a:t>signal</a:t>
            </a:r>
            <a:r>
              <a:rPr lang="de-DE" dirty="0" smtClean="0"/>
              <a:t> </a:t>
            </a:r>
            <a:r>
              <a:rPr lang="de-DE" dirty="0" err="1" smtClean="0"/>
              <a:t>transmitter</a:t>
            </a:r>
            <a:r>
              <a:rPr lang="de-DE" dirty="0" smtClean="0"/>
              <a:t>. Attention: a power </a:t>
            </a:r>
            <a:r>
              <a:rPr lang="de-DE" dirty="0" err="1" smtClean="0"/>
              <a:t>supply</a:t>
            </a:r>
            <a:r>
              <a:rPr lang="de-DE" dirty="0" smtClean="0"/>
              <a:t> </a:t>
            </a:r>
            <a:r>
              <a:rPr lang="de-DE" dirty="0" err="1" smtClean="0"/>
              <a:t>with</a:t>
            </a:r>
            <a:r>
              <a:rPr lang="de-DE" dirty="0" smtClean="0"/>
              <a:t> </a:t>
            </a:r>
            <a:r>
              <a:rPr lang="de-DE" dirty="0" err="1" smtClean="0"/>
              <a:t>higher</a:t>
            </a:r>
            <a:r>
              <a:rPr lang="de-DE" dirty="0" smtClean="0"/>
              <a:t> </a:t>
            </a:r>
            <a:r>
              <a:rPr lang="de-DE" dirty="0" err="1" smtClean="0"/>
              <a:t>current</a:t>
            </a:r>
            <a:r>
              <a:rPr lang="de-DE" dirty="0" smtClean="0"/>
              <a:t> </a:t>
            </a:r>
            <a:r>
              <a:rPr lang="de-DE" dirty="0" err="1" smtClean="0"/>
              <a:t>may</a:t>
            </a:r>
            <a:r>
              <a:rPr lang="de-DE" dirty="0" smtClean="0"/>
              <a:t> </a:t>
            </a:r>
            <a:r>
              <a:rPr lang="de-DE" dirty="0" err="1" smtClean="0"/>
              <a:t>be</a:t>
            </a:r>
            <a:r>
              <a:rPr lang="de-DE" dirty="0" smtClean="0"/>
              <a:t> </a:t>
            </a:r>
            <a:r>
              <a:rPr lang="de-DE" dirty="0" err="1" smtClean="0"/>
              <a:t>necessary</a:t>
            </a:r>
            <a:r>
              <a:rPr lang="de-DE" dirty="0" smtClean="0"/>
              <a:t>!</a:t>
            </a:r>
          </a:p>
        </p:txBody>
      </p:sp>
      <p:sp>
        <p:nvSpPr>
          <p:cNvPr id="87" name="Textfeld 86"/>
          <p:cNvSpPr txBox="1"/>
          <p:nvPr/>
        </p:nvSpPr>
        <p:spPr>
          <a:xfrm>
            <a:off x="122698" y="116632"/>
            <a:ext cx="1034257" cy="1015663"/>
          </a:xfrm>
          <a:prstGeom prst="rect">
            <a:avLst/>
          </a:prstGeom>
          <a:solidFill>
            <a:srgbClr val="FFFF00"/>
          </a:solidFill>
          <a:ln w="25400">
            <a:solidFill>
              <a:srgbClr val="FF0000"/>
            </a:solidFill>
          </a:ln>
        </p:spPr>
        <p:txBody>
          <a:bodyPr wrap="none" rtlCol="0">
            <a:spAutoFit/>
          </a:bodyPr>
          <a:lstStyle/>
          <a:p>
            <a:r>
              <a:rPr lang="de-DE" sz="1000" dirty="0" smtClean="0"/>
              <a:t>03.12.2015 – V3</a:t>
            </a:r>
          </a:p>
          <a:p>
            <a:r>
              <a:rPr lang="de-DE" sz="1000" dirty="0" err="1" smtClean="0"/>
              <a:t>M.Werner</a:t>
            </a:r>
            <a:endParaRPr lang="de-DE" sz="1000" dirty="0" smtClean="0"/>
          </a:p>
          <a:p>
            <a:r>
              <a:rPr lang="de-DE" sz="1000" b="1" dirty="0" err="1" smtClean="0"/>
              <a:t>Preliminary</a:t>
            </a:r>
            <a:r>
              <a:rPr lang="de-DE" sz="1000" b="1" dirty="0" smtClean="0"/>
              <a:t>!!!</a:t>
            </a:r>
          </a:p>
          <a:p>
            <a:r>
              <a:rPr lang="de-DE" sz="1000" b="1" dirty="0" err="1" smtClean="0"/>
              <a:t>To</a:t>
            </a:r>
            <a:r>
              <a:rPr lang="de-DE" sz="1000" b="1" dirty="0" smtClean="0"/>
              <a:t> </a:t>
            </a:r>
            <a:r>
              <a:rPr lang="de-DE" sz="1000" b="1" dirty="0" err="1" smtClean="0"/>
              <a:t>be</a:t>
            </a:r>
            <a:r>
              <a:rPr lang="de-DE" sz="1000" b="1" dirty="0" smtClean="0"/>
              <a:t> </a:t>
            </a:r>
            <a:r>
              <a:rPr lang="de-DE" sz="1000" b="1" dirty="0" err="1" smtClean="0"/>
              <a:t>reviewed</a:t>
            </a:r>
            <a:endParaRPr lang="de-DE" sz="1000" b="1" dirty="0"/>
          </a:p>
          <a:p>
            <a:r>
              <a:rPr lang="de-DE" sz="1000" b="1" dirty="0" err="1" smtClean="0"/>
              <a:t>and</a:t>
            </a:r>
            <a:r>
              <a:rPr lang="de-DE" sz="1000" b="1" dirty="0" smtClean="0"/>
              <a:t> </a:t>
            </a:r>
            <a:r>
              <a:rPr lang="de-DE" sz="1000" b="1" dirty="0" err="1" smtClean="0"/>
              <a:t>updated</a:t>
            </a:r>
            <a:endParaRPr lang="de-DE" sz="1000" b="1" dirty="0" smtClean="0"/>
          </a:p>
          <a:p>
            <a:r>
              <a:rPr lang="de-DE" sz="1000" b="1" dirty="0" err="1"/>
              <a:t>b</a:t>
            </a:r>
            <a:r>
              <a:rPr lang="de-DE" sz="1000" b="1" dirty="0" err="1" smtClean="0"/>
              <a:t>y</a:t>
            </a:r>
            <a:r>
              <a:rPr lang="de-DE" sz="1000" b="1" dirty="0" smtClean="0"/>
              <a:t> ESS</a:t>
            </a:r>
            <a:endParaRPr lang="de-DE" sz="1000" b="1" dirty="0"/>
          </a:p>
        </p:txBody>
      </p:sp>
      <p:sp>
        <p:nvSpPr>
          <p:cNvPr id="135" name="Rechteck 166"/>
          <p:cNvSpPr/>
          <p:nvPr/>
        </p:nvSpPr>
        <p:spPr>
          <a:xfrm>
            <a:off x="169639" y="3112005"/>
            <a:ext cx="1290461" cy="13681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Abgerundetes Rechteck 4"/>
          <p:cNvSpPr/>
          <p:nvPr/>
        </p:nvSpPr>
        <p:spPr>
          <a:xfrm>
            <a:off x="1679319" y="3167620"/>
            <a:ext cx="5668425"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Ellipse 5"/>
          <p:cNvSpPr/>
          <p:nvPr/>
        </p:nvSpPr>
        <p:spPr>
          <a:xfrm>
            <a:off x="2059559" y="1657734"/>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1" name="Gerade Verbindung 6"/>
          <p:cNvCxnSpPr>
            <a:stCxn id="178" idx="3"/>
          </p:cNvCxnSpPr>
          <p:nvPr/>
        </p:nvCxnSpPr>
        <p:spPr>
          <a:xfrm flipV="1">
            <a:off x="939032" y="1907481"/>
            <a:ext cx="7056784" cy="176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Rechteck 7"/>
          <p:cNvSpPr/>
          <p:nvPr/>
        </p:nvSpPr>
        <p:spPr>
          <a:xfrm>
            <a:off x="2275583" y="1787115"/>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RFQ</a:t>
            </a:r>
            <a:endParaRPr lang="de-DE" sz="800" dirty="0"/>
          </a:p>
        </p:txBody>
      </p:sp>
      <p:sp>
        <p:nvSpPr>
          <p:cNvPr id="153" name="Ellipse 8"/>
          <p:cNvSpPr/>
          <p:nvPr/>
        </p:nvSpPr>
        <p:spPr>
          <a:xfrm>
            <a:off x="2827537" y="1655849"/>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Ellipse 9"/>
          <p:cNvSpPr/>
          <p:nvPr/>
        </p:nvSpPr>
        <p:spPr>
          <a:xfrm>
            <a:off x="3935944" y="1735042"/>
            <a:ext cx="144016" cy="344297"/>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Ellipse 10"/>
          <p:cNvSpPr/>
          <p:nvPr/>
        </p:nvSpPr>
        <p:spPr>
          <a:xfrm>
            <a:off x="4472757" y="1663431"/>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Ellipse 11"/>
          <p:cNvSpPr/>
          <p:nvPr/>
        </p:nvSpPr>
        <p:spPr>
          <a:xfrm>
            <a:off x="5336853" y="1664795"/>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Ellipse 12"/>
          <p:cNvSpPr/>
          <p:nvPr/>
        </p:nvSpPr>
        <p:spPr>
          <a:xfrm>
            <a:off x="5853808" y="1654473"/>
            <a:ext cx="144016" cy="518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Ellipse 13"/>
          <p:cNvSpPr/>
          <p:nvPr/>
        </p:nvSpPr>
        <p:spPr>
          <a:xfrm>
            <a:off x="6180451" y="1661530"/>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Ellipse 14"/>
          <p:cNvSpPr/>
          <p:nvPr/>
        </p:nvSpPr>
        <p:spPr>
          <a:xfrm>
            <a:off x="6993037" y="1655849"/>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Geschweifte Klammer rechts 15"/>
          <p:cNvSpPr/>
          <p:nvPr/>
        </p:nvSpPr>
        <p:spPr>
          <a:xfrm rot="16200000">
            <a:off x="1539386" y="911083"/>
            <a:ext cx="279867" cy="11925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9" name="Textfeld 16"/>
          <p:cNvSpPr txBox="1"/>
          <p:nvPr/>
        </p:nvSpPr>
        <p:spPr>
          <a:xfrm>
            <a:off x="1371080" y="974082"/>
            <a:ext cx="626518" cy="369332"/>
          </a:xfrm>
          <a:prstGeom prst="rect">
            <a:avLst/>
          </a:prstGeom>
          <a:noFill/>
        </p:spPr>
        <p:txBody>
          <a:bodyPr wrap="none" rtlCol="0">
            <a:spAutoFit/>
          </a:bodyPr>
          <a:lstStyle/>
          <a:p>
            <a:r>
              <a:rPr lang="de-DE" dirty="0" smtClean="0"/>
              <a:t>LEBT</a:t>
            </a:r>
            <a:endParaRPr lang="de-DE" dirty="0"/>
          </a:p>
        </p:txBody>
      </p:sp>
      <p:sp>
        <p:nvSpPr>
          <p:cNvPr id="170" name="Geschweifte Klammer rechts 17"/>
          <p:cNvSpPr/>
          <p:nvPr/>
        </p:nvSpPr>
        <p:spPr>
          <a:xfrm rot="16200000">
            <a:off x="3294447" y="772788"/>
            <a:ext cx="290315" cy="14795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1" name="Textfeld 18"/>
          <p:cNvSpPr txBox="1"/>
          <p:nvPr/>
        </p:nvSpPr>
        <p:spPr>
          <a:xfrm>
            <a:off x="3076652" y="974082"/>
            <a:ext cx="725904" cy="369332"/>
          </a:xfrm>
          <a:prstGeom prst="rect">
            <a:avLst/>
          </a:prstGeom>
          <a:noFill/>
        </p:spPr>
        <p:txBody>
          <a:bodyPr wrap="none" rtlCol="0">
            <a:spAutoFit/>
          </a:bodyPr>
          <a:lstStyle/>
          <a:p>
            <a:r>
              <a:rPr lang="de-DE" dirty="0"/>
              <a:t>M</a:t>
            </a:r>
            <a:r>
              <a:rPr lang="de-DE" dirty="0" smtClean="0"/>
              <a:t>EBT</a:t>
            </a:r>
            <a:endParaRPr lang="de-DE" dirty="0"/>
          </a:p>
        </p:txBody>
      </p:sp>
      <p:sp>
        <p:nvSpPr>
          <p:cNvPr id="172" name="Geschweifte Klammer rechts 19"/>
          <p:cNvSpPr/>
          <p:nvPr/>
        </p:nvSpPr>
        <p:spPr>
          <a:xfrm rot="16200000">
            <a:off x="5664761" y="56257"/>
            <a:ext cx="279869" cy="287343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3" name="Textfeld 20"/>
          <p:cNvSpPr txBox="1"/>
          <p:nvPr/>
        </p:nvSpPr>
        <p:spPr>
          <a:xfrm>
            <a:off x="5500488" y="981664"/>
            <a:ext cx="608413" cy="369332"/>
          </a:xfrm>
          <a:prstGeom prst="rect">
            <a:avLst/>
          </a:prstGeom>
          <a:noFill/>
        </p:spPr>
        <p:txBody>
          <a:bodyPr wrap="square" rtlCol="0">
            <a:spAutoFit/>
          </a:bodyPr>
          <a:lstStyle/>
          <a:p>
            <a:r>
              <a:rPr lang="de-DE" dirty="0" smtClean="0"/>
              <a:t>DTL</a:t>
            </a:r>
            <a:endParaRPr lang="de-DE" dirty="0"/>
          </a:p>
        </p:txBody>
      </p:sp>
      <p:sp>
        <p:nvSpPr>
          <p:cNvPr id="174" name="Rechteck 21"/>
          <p:cNvSpPr/>
          <p:nvPr/>
        </p:nvSpPr>
        <p:spPr>
          <a:xfrm>
            <a:off x="4843998" y="1735042"/>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175" name="Rechteck 24"/>
          <p:cNvSpPr/>
          <p:nvPr/>
        </p:nvSpPr>
        <p:spPr>
          <a:xfrm>
            <a:off x="6559153" y="1727697"/>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176" name="Rechteck 25"/>
          <p:cNvSpPr/>
          <p:nvPr/>
        </p:nvSpPr>
        <p:spPr>
          <a:xfrm>
            <a:off x="1698900" y="1722164"/>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177" name="Rechteck 26"/>
          <p:cNvSpPr/>
          <p:nvPr/>
        </p:nvSpPr>
        <p:spPr>
          <a:xfrm>
            <a:off x="1155056" y="1722164"/>
            <a:ext cx="432048"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LEBTCHOP</a:t>
            </a:r>
            <a:endParaRPr lang="de-DE" sz="800" b="1" dirty="0">
              <a:solidFill>
                <a:schemeClr val="tx1"/>
              </a:solidFill>
            </a:endParaRPr>
          </a:p>
        </p:txBody>
      </p:sp>
      <p:sp>
        <p:nvSpPr>
          <p:cNvPr id="178" name="Rechteck 27"/>
          <p:cNvSpPr/>
          <p:nvPr/>
        </p:nvSpPr>
        <p:spPr>
          <a:xfrm>
            <a:off x="506984" y="1729221"/>
            <a:ext cx="432048" cy="3600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IS</a:t>
            </a:r>
            <a:endParaRPr lang="de-DE" sz="1600" b="1" dirty="0">
              <a:solidFill>
                <a:schemeClr val="tx1"/>
              </a:solidFill>
            </a:endParaRPr>
          </a:p>
        </p:txBody>
      </p:sp>
      <p:cxnSp>
        <p:nvCxnSpPr>
          <p:cNvPr id="179" name="Gerade Verbindung 28"/>
          <p:cNvCxnSpPr/>
          <p:nvPr/>
        </p:nvCxnSpPr>
        <p:spPr>
          <a:xfrm>
            <a:off x="1084909" y="1807405"/>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Gerade Verbindung 29"/>
          <p:cNvCxnSpPr/>
          <p:nvPr/>
        </p:nvCxnSpPr>
        <p:spPr>
          <a:xfrm>
            <a:off x="1947144" y="1805644"/>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1" name="Textfeld 30"/>
          <p:cNvSpPr txBox="1"/>
          <p:nvPr/>
        </p:nvSpPr>
        <p:spPr>
          <a:xfrm rot="16200000">
            <a:off x="869511" y="2095109"/>
            <a:ext cx="409086" cy="215444"/>
          </a:xfrm>
          <a:prstGeom prst="rect">
            <a:avLst/>
          </a:prstGeom>
          <a:noFill/>
        </p:spPr>
        <p:txBody>
          <a:bodyPr wrap="none" rtlCol="0">
            <a:spAutoFit/>
          </a:bodyPr>
          <a:lstStyle/>
          <a:p>
            <a:r>
              <a:rPr lang="de-DE" sz="800" dirty="0" err="1" smtClean="0"/>
              <a:t>valve</a:t>
            </a:r>
            <a:endParaRPr lang="de-DE" sz="800" dirty="0"/>
          </a:p>
        </p:txBody>
      </p:sp>
      <p:cxnSp>
        <p:nvCxnSpPr>
          <p:cNvPr id="182" name="Gerade Verbindung 31"/>
          <p:cNvCxnSpPr/>
          <p:nvPr/>
        </p:nvCxnSpPr>
        <p:spPr>
          <a:xfrm>
            <a:off x="2739232" y="1797483"/>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3" name="Rechteck 32"/>
          <p:cNvSpPr/>
          <p:nvPr/>
        </p:nvSpPr>
        <p:spPr>
          <a:xfrm>
            <a:off x="3043561" y="1729742"/>
            <a:ext cx="432048"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M</a:t>
            </a:r>
            <a:r>
              <a:rPr lang="de-DE" sz="800" b="1" dirty="0" smtClean="0">
                <a:solidFill>
                  <a:schemeClr val="tx1"/>
                </a:solidFill>
              </a:rPr>
              <a:t>EBTCHOP</a:t>
            </a:r>
            <a:endParaRPr lang="de-DE" sz="800" b="1" dirty="0">
              <a:solidFill>
                <a:schemeClr val="tx1"/>
              </a:solidFill>
            </a:endParaRPr>
          </a:p>
        </p:txBody>
      </p:sp>
      <p:sp>
        <p:nvSpPr>
          <p:cNvPr id="184" name="Rechteck 33"/>
          <p:cNvSpPr/>
          <p:nvPr/>
        </p:nvSpPr>
        <p:spPr>
          <a:xfrm>
            <a:off x="3622271" y="1719299"/>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cxnSp>
        <p:nvCxnSpPr>
          <p:cNvPr id="185" name="Gerade Verbindung 34"/>
          <p:cNvCxnSpPr/>
          <p:nvPr/>
        </p:nvCxnSpPr>
        <p:spPr>
          <a:xfrm>
            <a:off x="5103036" y="1805065"/>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Gerade Verbindung 35"/>
          <p:cNvCxnSpPr/>
          <p:nvPr/>
        </p:nvCxnSpPr>
        <p:spPr>
          <a:xfrm>
            <a:off x="5585226" y="1794697"/>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Gerade Verbindung 36"/>
          <p:cNvCxnSpPr/>
          <p:nvPr/>
        </p:nvCxnSpPr>
        <p:spPr>
          <a:xfrm>
            <a:off x="6387389" y="1794697"/>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8" name="Textfeld 37"/>
          <p:cNvSpPr txBox="1"/>
          <p:nvPr/>
        </p:nvSpPr>
        <p:spPr>
          <a:xfrm rot="16200000">
            <a:off x="1742601" y="2078487"/>
            <a:ext cx="409086" cy="215444"/>
          </a:xfrm>
          <a:prstGeom prst="rect">
            <a:avLst/>
          </a:prstGeom>
          <a:noFill/>
        </p:spPr>
        <p:txBody>
          <a:bodyPr wrap="none" rtlCol="0">
            <a:spAutoFit/>
          </a:bodyPr>
          <a:lstStyle/>
          <a:p>
            <a:r>
              <a:rPr lang="de-DE" sz="800" dirty="0" err="1" smtClean="0"/>
              <a:t>valve</a:t>
            </a:r>
            <a:endParaRPr lang="de-DE" sz="800" dirty="0"/>
          </a:p>
        </p:txBody>
      </p:sp>
      <p:sp>
        <p:nvSpPr>
          <p:cNvPr id="189" name="Textfeld 38"/>
          <p:cNvSpPr txBox="1"/>
          <p:nvPr/>
        </p:nvSpPr>
        <p:spPr>
          <a:xfrm rot="16200000">
            <a:off x="2534689" y="2052183"/>
            <a:ext cx="409086" cy="215444"/>
          </a:xfrm>
          <a:prstGeom prst="rect">
            <a:avLst/>
          </a:prstGeom>
          <a:noFill/>
        </p:spPr>
        <p:txBody>
          <a:bodyPr wrap="none" rtlCol="0">
            <a:spAutoFit/>
          </a:bodyPr>
          <a:lstStyle/>
          <a:p>
            <a:r>
              <a:rPr lang="de-DE" sz="800" dirty="0" err="1" smtClean="0"/>
              <a:t>valve</a:t>
            </a:r>
            <a:endParaRPr lang="de-DE" sz="800" dirty="0"/>
          </a:p>
        </p:txBody>
      </p:sp>
      <p:sp>
        <p:nvSpPr>
          <p:cNvPr id="190" name="Textfeld 39"/>
          <p:cNvSpPr txBox="1"/>
          <p:nvPr/>
        </p:nvSpPr>
        <p:spPr>
          <a:xfrm rot="16200000">
            <a:off x="4898493" y="2064921"/>
            <a:ext cx="409086" cy="215444"/>
          </a:xfrm>
          <a:prstGeom prst="rect">
            <a:avLst/>
          </a:prstGeom>
          <a:noFill/>
        </p:spPr>
        <p:txBody>
          <a:bodyPr wrap="none" rtlCol="0">
            <a:spAutoFit/>
          </a:bodyPr>
          <a:lstStyle/>
          <a:p>
            <a:r>
              <a:rPr lang="de-DE" sz="800" dirty="0" err="1" smtClean="0"/>
              <a:t>valve</a:t>
            </a:r>
            <a:endParaRPr lang="de-DE" sz="800" dirty="0"/>
          </a:p>
        </p:txBody>
      </p:sp>
      <p:sp>
        <p:nvSpPr>
          <p:cNvPr id="191" name="Textfeld 40"/>
          <p:cNvSpPr txBox="1"/>
          <p:nvPr/>
        </p:nvSpPr>
        <p:spPr>
          <a:xfrm rot="16200000">
            <a:off x="5380683" y="2059765"/>
            <a:ext cx="409086" cy="215444"/>
          </a:xfrm>
          <a:prstGeom prst="rect">
            <a:avLst/>
          </a:prstGeom>
          <a:noFill/>
        </p:spPr>
        <p:txBody>
          <a:bodyPr wrap="none" rtlCol="0">
            <a:spAutoFit/>
          </a:bodyPr>
          <a:lstStyle/>
          <a:p>
            <a:r>
              <a:rPr lang="de-DE" sz="800" dirty="0" err="1" smtClean="0"/>
              <a:t>valve</a:t>
            </a:r>
            <a:endParaRPr lang="de-DE" sz="800" dirty="0"/>
          </a:p>
        </p:txBody>
      </p:sp>
      <p:sp>
        <p:nvSpPr>
          <p:cNvPr id="192" name="Textfeld 41"/>
          <p:cNvSpPr txBox="1"/>
          <p:nvPr/>
        </p:nvSpPr>
        <p:spPr>
          <a:xfrm rot="16200000">
            <a:off x="6182846" y="2064921"/>
            <a:ext cx="409086" cy="215444"/>
          </a:xfrm>
          <a:prstGeom prst="rect">
            <a:avLst/>
          </a:prstGeom>
          <a:noFill/>
        </p:spPr>
        <p:txBody>
          <a:bodyPr wrap="none" rtlCol="0">
            <a:spAutoFit/>
          </a:bodyPr>
          <a:lstStyle/>
          <a:p>
            <a:r>
              <a:rPr lang="de-DE" sz="800" dirty="0" err="1" smtClean="0"/>
              <a:t>valve</a:t>
            </a:r>
            <a:endParaRPr lang="de-DE" sz="800" dirty="0"/>
          </a:p>
        </p:txBody>
      </p:sp>
      <p:cxnSp>
        <p:nvCxnSpPr>
          <p:cNvPr id="193" name="Gerade Verbindung 42"/>
          <p:cNvCxnSpPr>
            <a:stCxn id="144" idx="4"/>
          </p:cNvCxnSpPr>
          <p:nvPr/>
        </p:nvCxnSpPr>
        <p:spPr>
          <a:xfrm>
            <a:off x="2131567" y="2161790"/>
            <a:ext cx="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4" name="Gerade Verbindung 43"/>
          <p:cNvCxnSpPr>
            <a:endCxn id="235" idx="0"/>
          </p:cNvCxnSpPr>
          <p:nvPr/>
        </p:nvCxnSpPr>
        <p:spPr>
          <a:xfrm>
            <a:off x="2899545" y="2161790"/>
            <a:ext cx="432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5" name="Gerade Verbindung 45"/>
          <p:cNvCxnSpPr/>
          <p:nvPr/>
        </p:nvCxnSpPr>
        <p:spPr>
          <a:xfrm>
            <a:off x="4539770" y="2161790"/>
            <a:ext cx="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6" name="Gerade Verbindung 46"/>
          <p:cNvCxnSpPr/>
          <p:nvPr/>
        </p:nvCxnSpPr>
        <p:spPr>
          <a:xfrm>
            <a:off x="5408861" y="2158529"/>
            <a:ext cx="0" cy="31321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7" name="Gerade Verbindung 47"/>
          <p:cNvCxnSpPr/>
          <p:nvPr/>
        </p:nvCxnSpPr>
        <p:spPr>
          <a:xfrm>
            <a:off x="5925816" y="2172643"/>
            <a:ext cx="0" cy="276939"/>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8" name="Gerade Verbindung 48"/>
          <p:cNvCxnSpPr/>
          <p:nvPr/>
        </p:nvCxnSpPr>
        <p:spPr>
          <a:xfrm>
            <a:off x="6254514" y="2158529"/>
            <a:ext cx="0" cy="29105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9" name="Gerade Verbindung 49"/>
          <p:cNvCxnSpPr>
            <a:endCxn id="234" idx="0"/>
          </p:cNvCxnSpPr>
          <p:nvPr/>
        </p:nvCxnSpPr>
        <p:spPr>
          <a:xfrm>
            <a:off x="7074882" y="2185984"/>
            <a:ext cx="0" cy="277195"/>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0" name="Textfeld 50"/>
          <p:cNvSpPr txBox="1"/>
          <p:nvPr/>
        </p:nvSpPr>
        <p:spPr>
          <a:xfrm>
            <a:off x="1625398" y="2519548"/>
            <a:ext cx="301686" cy="369332"/>
          </a:xfrm>
          <a:prstGeom prst="rect">
            <a:avLst/>
          </a:prstGeom>
          <a:noFill/>
          <a:ln>
            <a:solidFill>
              <a:schemeClr val="tx1"/>
            </a:solidFill>
          </a:ln>
        </p:spPr>
        <p:txBody>
          <a:bodyPr wrap="none" rtlCol="0">
            <a:spAutoFit/>
          </a:bodyPr>
          <a:lstStyle/>
          <a:p>
            <a:r>
              <a:rPr lang="de-DE" dirty="0" smtClean="0"/>
              <a:t>1</a:t>
            </a:r>
            <a:endParaRPr lang="de-DE" dirty="0"/>
          </a:p>
        </p:txBody>
      </p:sp>
      <p:sp>
        <p:nvSpPr>
          <p:cNvPr id="201" name="Textfeld 51"/>
          <p:cNvSpPr txBox="1"/>
          <p:nvPr/>
        </p:nvSpPr>
        <p:spPr>
          <a:xfrm>
            <a:off x="3554932" y="2519548"/>
            <a:ext cx="301686" cy="369332"/>
          </a:xfrm>
          <a:prstGeom prst="rect">
            <a:avLst/>
          </a:prstGeom>
          <a:noFill/>
          <a:ln>
            <a:solidFill>
              <a:schemeClr val="tx1"/>
            </a:solidFill>
          </a:ln>
        </p:spPr>
        <p:txBody>
          <a:bodyPr wrap="none" rtlCol="0">
            <a:spAutoFit/>
          </a:bodyPr>
          <a:lstStyle/>
          <a:p>
            <a:r>
              <a:rPr lang="de-DE" dirty="0" smtClean="0"/>
              <a:t>2</a:t>
            </a:r>
            <a:endParaRPr lang="de-DE" dirty="0"/>
          </a:p>
        </p:txBody>
      </p:sp>
      <p:sp>
        <p:nvSpPr>
          <p:cNvPr id="202" name="Textfeld 52"/>
          <p:cNvSpPr txBox="1"/>
          <p:nvPr/>
        </p:nvSpPr>
        <p:spPr>
          <a:xfrm>
            <a:off x="4801350" y="2519548"/>
            <a:ext cx="301686" cy="369332"/>
          </a:xfrm>
          <a:prstGeom prst="rect">
            <a:avLst/>
          </a:prstGeom>
          <a:noFill/>
          <a:ln>
            <a:solidFill>
              <a:schemeClr val="tx1"/>
            </a:solidFill>
          </a:ln>
        </p:spPr>
        <p:txBody>
          <a:bodyPr wrap="none" rtlCol="0">
            <a:spAutoFit/>
          </a:bodyPr>
          <a:lstStyle/>
          <a:p>
            <a:r>
              <a:rPr lang="de-DE" dirty="0" smtClean="0"/>
              <a:t>3</a:t>
            </a:r>
            <a:endParaRPr lang="de-DE" dirty="0"/>
          </a:p>
        </p:txBody>
      </p:sp>
      <p:sp>
        <p:nvSpPr>
          <p:cNvPr id="203" name="Textfeld 55"/>
          <p:cNvSpPr txBox="1"/>
          <p:nvPr/>
        </p:nvSpPr>
        <p:spPr>
          <a:xfrm>
            <a:off x="6506902" y="2519548"/>
            <a:ext cx="301686" cy="369332"/>
          </a:xfrm>
          <a:prstGeom prst="rect">
            <a:avLst/>
          </a:prstGeom>
          <a:noFill/>
          <a:ln>
            <a:solidFill>
              <a:schemeClr val="tx1"/>
            </a:solidFill>
          </a:ln>
        </p:spPr>
        <p:txBody>
          <a:bodyPr wrap="none" rtlCol="0">
            <a:spAutoFit/>
          </a:bodyPr>
          <a:lstStyle/>
          <a:p>
            <a:r>
              <a:rPr lang="de-DE" dirty="0" smtClean="0"/>
              <a:t>4</a:t>
            </a:r>
            <a:endParaRPr lang="de-DE" dirty="0"/>
          </a:p>
        </p:txBody>
      </p:sp>
      <p:sp>
        <p:nvSpPr>
          <p:cNvPr id="204" name="Textfeld 56"/>
          <p:cNvSpPr txBox="1"/>
          <p:nvPr/>
        </p:nvSpPr>
        <p:spPr>
          <a:xfrm>
            <a:off x="7419752" y="2519548"/>
            <a:ext cx="417102" cy="369332"/>
          </a:xfrm>
          <a:prstGeom prst="rect">
            <a:avLst/>
          </a:prstGeom>
          <a:noFill/>
          <a:ln>
            <a:solidFill>
              <a:schemeClr val="tx1"/>
            </a:solidFill>
          </a:ln>
        </p:spPr>
        <p:txBody>
          <a:bodyPr wrap="none" rtlCol="0">
            <a:spAutoFit/>
          </a:bodyPr>
          <a:lstStyle/>
          <a:p>
            <a:r>
              <a:rPr lang="de-DE" dirty="0" smtClean="0"/>
              <a:t>&gt;4</a:t>
            </a:r>
            <a:endParaRPr lang="de-DE" dirty="0"/>
          </a:p>
        </p:txBody>
      </p:sp>
      <p:sp>
        <p:nvSpPr>
          <p:cNvPr id="205" name="Textfeld 57"/>
          <p:cNvSpPr txBox="1"/>
          <p:nvPr/>
        </p:nvSpPr>
        <p:spPr>
          <a:xfrm>
            <a:off x="318514" y="2473381"/>
            <a:ext cx="930126" cy="461665"/>
          </a:xfrm>
          <a:prstGeom prst="rect">
            <a:avLst/>
          </a:prstGeom>
          <a:noFill/>
          <a:ln>
            <a:solidFill>
              <a:schemeClr val="tx1"/>
            </a:solidFill>
          </a:ln>
        </p:spPr>
        <p:txBody>
          <a:bodyPr wrap="none" rtlCol="0">
            <a:spAutoFit/>
          </a:bodyPr>
          <a:lstStyle/>
          <a:p>
            <a:r>
              <a:rPr lang="de-DE" sz="1200" dirty="0" smtClean="0"/>
              <a:t>Beam</a:t>
            </a:r>
          </a:p>
          <a:p>
            <a:r>
              <a:rPr lang="de-DE" sz="1200" dirty="0" err="1" smtClean="0"/>
              <a:t>destination</a:t>
            </a:r>
            <a:r>
              <a:rPr lang="de-DE" sz="1200" dirty="0" smtClean="0"/>
              <a:t>:</a:t>
            </a:r>
            <a:endParaRPr lang="de-DE" sz="1200" dirty="0"/>
          </a:p>
        </p:txBody>
      </p:sp>
      <p:sp>
        <p:nvSpPr>
          <p:cNvPr id="206" name="Geschweifte Klammer rechts 58"/>
          <p:cNvSpPr/>
          <p:nvPr/>
        </p:nvSpPr>
        <p:spPr>
          <a:xfrm rot="16200000">
            <a:off x="7876672" y="896700"/>
            <a:ext cx="279867" cy="11925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7" name="Textfeld 59"/>
          <p:cNvSpPr txBox="1"/>
          <p:nvPr/>
        </p:nvSpPr>
        <p:spPr>
          <a:xfrm>
            <a:off x="7708366" y="959699"/>
            <a:ext cx="814647" cy="369332"/>
          </a:xfrm>
          <a:prstGeom prst="rect">
            <a:avLst/>
          </a:prstGeom>
          <a:noFill/>
        </p:spPr>
        <p:txBody>
          <a:bodyPr wrap="none" rtlCol="0">
            <a:spAutoFit/>
          </a:bodyPr>
          <a:lstStyle/>
          <a:p>
            <a:r>
              <a:rPr lang="de-DE" dirty="0" smtClean="0"/>
              <a:t>LEDP…</a:t>
            </a:r>
            <a:endParaRPr lang="de-DE" dirty="0"/>
          </a:p>
        </p:txBody>
      </p:sp>
      <p:sp>
        <p:nvSpPr>
          <p:cNvPr id="208" name="Textfeld 60"/>
          <p:cNvSpPr txBox="1"/>
          <p:nvPr/>
        </p:nvSpPr>
        <p:spPr>
          <a:xfrm>
            <a:off x="7065045" y="1144577"/>
            <a:ext cx="604653" cy="246221"/>
          </a:xfrm>
          <a:prstGeom prst="rect">
            <a:avLst/>
          </a:prstGeom>
          <a:noFill/>
        </p:spPr>
        <p:txBody>
          <a:bodyPr wrap="none" rtlCol="0">
            <a:spAutoFit/>
          </a:bodyPr>
          <a:lstStyle/>
          <a:p>
            <a:r>
              <a:rPr lang="de-DE" sz="1000" dirty="0" smtClean="0"/>
              <a:t>42.4? m</a:t>
            </a:r>
            <a:endParaRPr lang="de-DE" sz="1000" dirty="0"/>
          </a:p>
        </p:txBody>
      </p:sp>
      <p:sp>
        <p:nvSpPr>
          <p:cNvPr id="209" name="Textfeld 61"/>
          <p:cNvSpPr txBox="1"/>
          <p:nvPr/>
        </p:nvSpPr>
        <p:spPr>
          <a:xfrm>
            <a:off x="2031918" y="1205920"/>
            <a:ext cx="538930" cy="246221"/>
          </a:xfrm>
          <a:prstGeom prst="rect">
            <a:avLst/>
          </a:prstGeom>
          <a:noFill/>
        </p:spPr>
        <p:txBody>
          <a:bodyPr wrap="none" rtlCol="0">
            <a:spAutoFit/>
          </a:bodyPr>
          <a:lstStyle/>
          <a:p>
            <a:r>
              <a:rPr lang="de-DE" sz="1000" dirty="0" smtClean="0"/>
              <a:t>2.4? m</a:t>
            </a:r>
            <a:endParaRPr lang="de-DE" sz="1000" dirty="0"/>
          </a:p>
        </p:txBody>
      </p:sp>
      <p:sp>
        <p:nvSpPr>
          <p:cNvPr id="210" name="Textfeld 62"/>
          <p:cNvSpPr txBox="1"/>
          <p:nvPr/>
        </p:nvSpPr>
        <p:spPr>
          <a:xfrm>
            <a:off x="2472019" y="1205919"/>
            <a:ext cx="538930" cy="246221"/>
          </a:xfrm>
          <a:prstGeom prst="rect">
            <a:avLst/>
          </a:prstGeom>
          <a:noFill/>
        </p:spPr>
        <p:txBody>
          <a:bodyPr wrap="none" rtlCol="0">
            <a:spAutoFit/>
          </a:bodyPr>
          <a:lstStyle/>
          <a:p>
            <a:r>
              <a:rPr lang="de-DE" sz="1000" dirty="0" smtClean="0"/>
              <a:t>6.4? m</a:t>
            </a:r>
            <a:endParaRPr lang="de-DE" sz="1000" dirty="0"/>
          </a:p>
        </p:txBody>
      </p:sp>
      <p:sp>
        <p:nvSpPr>
          <p:cNvPr id="211" name="Textfeld 63"/>
          <p:cNvSpPr txBox="1"/>
          <p:nvPr/>
        </p:nvSpPr>
        <p:spPr>
          <a:xfrm>
            <a:off x="4038933" y="1193892"/>
            <a:ext cx="604653" cy="246221"/>
          </a:xfrm>
          <a:prstGeom prst="rect">
            <a:avLst/>
          </a:prstGeom>
          <a:noFill/>
        </p:spPr>
        <p:txBody>
          <a:bodyPr wrap="none" rtlCol="0">
            <a:spAutoFit/>
          </a:bodyPr>
          <a:lstStyle/>
          <a:p>
            <a:r>
              <a:rPr lang="de-DE" sz="1000" dirty="0" smtClean="0"/>
              <a:t>10.0? m</a:t>
            </a:r>
            <a:endParaRPr lang="de-DE" sz="1000" dirty="0"/>
          </a:p>
        </p:txBody>
      </p:sp>
      <p:sp>
        <p:nvSpPr>
          <p:cNvPr id="212" name="Ellipse 64"/>
          <p:cNvSpPr/>
          <p:nvPr/>
        </p:nvSpPr>
        <p:spPr>
          <a:xfrm>
            <a:off x="1981845" y="331587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Ellipse 66"/>
          <p:cNvSpPr/>
          <p:nvPr/>
        </p:nvSpPr>
        <p:spPr>
          <a:xfrm>
            <a:off x="5259688" y="3316799"/>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Ellipse 67"/>
          <p:cNvSpPr/>
          <p:nvPr/>
        </p:nvSpPr>
        <p:spPr>
          <a:xfrm>
            <a:off x="6130378" y="3316799"/>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Ellipse 68"/>
          <p:cNvSpPr/>
          <p:nvPr/>
        </p:nvSpPr>
        <p:spPr>
          <a:xfrm>
            <a:off x="6935889" y="332349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Ellipse 69"/>
          <p:cNvSpPr/>
          <p:nvPr/>
        </p:nvSpPr>
        <p:spPr>
          <a:xfrm>
            <a:off x="5802806" y="331587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Ellipse 70"/>
          <p:cNvSpPr/>
          <p:nvPr/>
        </p:nvSpPr>
        <p:spPr>
          <a:xfrm>
            <a:off x="4422684" y="332349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Ellipse 71"/>
          <p:cNvSpPr/>
          <p:nvPr/>
        </p:nvSpPr>
        <p:spPr>
          <a:xfrm>
            <a:off x="2777464" y="3339659"/>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Textfeld 72"/>
          <p:cNvSpPr txBox="1"/>
          <p:nvPr/>
        </p:nvSpPr>
        <p:spPr>
          <a:xfrm>
            <a:off x="2981345" y="3167130"/>
            <a:ext cx="1003415" cy="461665"/>
          </a:xfrm>
          <a:prstGeom prst="rect">
            <a:avLst/>
          </a:prstGeom>
          <a:noFill/>
        </p:spPr>
        <p:txBody>
          <a:bodyPr wrap="square" rtlCol="0">
            <a:spAutoFit/>
          </a:bodyPr>
          <a:lstStyle/>
          <a:p>
            <a:r>
              <a:rPr lang="de-DE" sz="1200" b="1" dirty="0" smtClean="0"/>
              <a:t>ADC/FPGA </a:t>
            </a:r>
            <a:r>
              <a:rPr lang="de-DE" sz="1200" b="1" dirty="0" err="1" smtClean="0"/>
              <a:t>module</a:t>
            </a:r>
            <a:endParaRPr lang="de-DE" sz="1200" b="1" dirty="0"/>
          </a:p>
        </p:txBody>
      </p:sp>
      <p:sp>
        <p:nvSpPr>
          <p:cNvPr id="220" name="Abgerundetes Rechteck 74"/>
          <p:cNvSpPr/>
          <p:nvPr/>
        </p:nvSpPr>
        <p:spPr>
          <a:xfrm>
            <a:off x="8247617" y="3167130"/>
            <a:ext cx="771299" cy="1224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BIS</a:t>
            </a:r>
            <a:endParaRPr lang="de-DE" dirty="0"/>
          </a:p>
        </p:txBody>
      </p:sp>
      <p:cxnSp>
        <p:nvCxnSpPr>
          <p:cNvPr id="221" name="Gerade Verbindung mit Pfeil 75"/>
          <p:cNvCxnSpPr>
            <a:stCxn id="143" idx="3"/>
          </p:cNvCxnSpPr>
          <p:nvPr/>
        </p:nvCxnSpPr>
        <p:spPr>
          <a:xfrm>
            <a:off x="7347744" y="3383644"/>
            <a:ext cx="89987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2" name="Gerade Verbindung mit Pfeil 76"/>
          <p:cNvCxnSpPr/>
          <p:nvPr/>
        </p:nvCxnSpPr>
        <p:spPr>
          <a:xfrm>
            <a:off x="7560261" y="3917433"/>
            <a:ext cx="6873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3" name="Textfeld 77"/>
          <p:cNvSpPr txBox="1"/>
          <p:nvPr/>
        </p:nvSpPr>
        <p:spPr>
          <a:xfrm>
            <a:off x="7578756" y="3175990"/>
            <a:ext cx="598241" cy="246221"/>
          </a:xfrm>
          <a:prstGeom prst="rect">
            <a:avLst/>
          </a:prstGeom>
          <a:noFill/>
        </p:spPr>
        <p:txBody>
          <a:bodyPr wrap="none" rtlCol="0">
            <a:spAutoFit/>
          </a:bodyPr>
          <a:lstStyle/>
          <a:p>
            <a:r>
              <a:rPr lang="de-DE" sz="1000" b="1" dirty="0" smtClean="0"/>
              <a:t>PERMIT</a:t>
            </a:r>
            <a:endParaRPr lang="de-DE" sz="1000" b="1" dirty="0"/>
          </a:p>
        </p:txBody>
      </p:sp>
      <p:sp>
        <p:nvSpPr>
          <p:cNvPr id="224" name="Textfeld 78"/>
          <p:cNvSpPr txBox="1"/>
          <p:nvPr/>
        </p:nvSpPr>
        <p:spPr>
          <a:xfrm>
            <a:off x="7561777" y="3715348"/>
            <a:ext cx="598241" cy="246221"/>
          </a:xfrm>
          <a:prstGeom prst="rect">
            <a:avLst/>
          </a:prstGeom>
          <a:noFill/>
        </p:spPr>
        <p:txBody>
          <a:bodyPr wrap="none" rtlCol="0">
            <a:spAutoFit/>
          </a:bodyPr>
          <a:lstStyle/>
          <a:p>
            <a:r>
              <a:rPr lang="de-DE" sz="1000" b="1" dirty="0" smtClean="0"/>
              <a:t>PERMIT</a:t>
            </a:r>
            <a:endParaRPr lang="de-DE" sz="1000" b="1" dirty="0"/>
          </a:p>
        </p:txBody>
      </p:sp>
      <p:cxnSp>
        <p:nvCxnSpPr>
          <p:cNvPr id="225" name="Gerade Verbindung 79"/>
          <p:cNvCxnSpPr>
            <a:stCxn id="176" idx="2"/>
            <a:endCxn id="200" idx="0"/>
          </p:cNvCxnSpPr>
          <p:nvPr/>
        </p:nvCxnSpPr>
        <p:spPr>
          <a:xfrm>
            <a:off x="1776241" y="2082204"/>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6" name="Gerade Verbindung 80"/>
          <p:cNvCxnSpPr/>
          <p:nvPr/>
        </p:nvCxnSpPr>
        <p:spPr>
          <a:xfrm>
            <a:off x="3699612" y="2089261"/>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7" name="Gerade Verbindung 81"/>
          <p:cNvCxnSpPr/>
          <p:nvPr/>
        </p:nvCxnSpPr>
        <p:spPr>
          <a:xfrm>
            <a:off x="4921339" y="2097635"/>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8" name="Gerade Verbindung 84"/>
          <p:cNvCxnSpPr/>
          <p:nvPr/>
        </p:nvCxnSpPr>
        <p:spPr>
          <a:xfrm>
            <a:off x="6636494" y="2097635"/>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9" name="Rechteck 85"/>
          <p:cNvSpPr/>
          <p:nvPr/>
        </p:nvSpPr>
        <p:spPr>
          <a:xfrm>
            <a:off x="1992573" y="2471742"/>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230" name="Rechteck 94"/>
          <p:cNvSpPr/>
          <p:nvPr/>
        </p:nvSpPr>
        <p:spPr>
          <a:xfrm>
            <a:off x="4400777" y="2471742"/>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231" name="Rechteck 96"/>
          <p:cNvSpPr/>
          <p:nvPr/>
        </p:nvSpPr>
        <p:spPr>
          <a:xfrm>
            <a:off x="5269868" y="2449582"/>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232" name="Rechteck 98"/>
          <p:cNvSpPr/>
          <p:nvPr/>
        </p:nvSpPr>
        <p:spPr>
          <a:xfrm>
            <a:off x="5786822" y="2449582"/>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233" name="Rechteck 100"/>
          <p:cNvSpPr/>
          <p:nvPr/>
        </p:nvSpPr>
        <p:spPr>
          <a:xfrm>
            <a:off x="6108259" y="2449582"/>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234" name="Rechteck 102"/>
          <p:cNvSpPr/>
          <p:nvPr/>
        </p:nvSpPr>
        <p:spPr>
          <a:xfrm>
            <a:off x="6935889" y="2463179"/>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235" name="Rechteck 104"/>
          <p:cNvSpPr/>
          <p:nvPr/>
        </p:nvSpPr>
        <p:spPr>
          <a:xfrm>
            <a:off x="2764872" y="2471742"/>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cxnSp>
        <p:nvCxnSpPr>
          <p:cNvPr id="236" name="Gerade Verbindung 106"/>
          <p:cNvCxnSpPr>
            <a:endCxn id="212" idx="0"/>
          </p:cNvCxnSpPr>
          <p:nvPr/>
        </p:nvCxnSpPr>
        <p:spPr>
          <a:xfrm>
            <a:off x="2020521" y="2667753"/>
            <a:ext cx="11397" cy="648124"/>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7" name="Gerade Verbindung 108"/>
          <p:cNvCxnSpPr>
            <a:endCxn id="218" idx="0"/>
          </p:cNvCxnSpPr>
          <p:nvPr/>
        </p:nvCxnSpPr>
        <p:spPr>
          <a:xfrm>
            <a:off x="2827537" y="2670726"/>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8" name="Gerade Verbindung 112"/>
          <p:cNvCxnSpPr/>
          <p:nvPr/>
        </p:nvCxnSpPr>
        <p:spPr>
          <a:xfrm>
            <a:off x="4467424" y="2670725"/>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9" name="Gerade Verbindung 113"/>
          <p:cNvCxnSpPr/>
          <p:nvPr/>
        </p:nvCxnSpPr>
        <p:spPr>
          <a:xfrm>
            <a:off x="5314876" y="2654564"/>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0" name="Gerade Verbindung 114"/>
          <p:cNvCxnSpPr/>
          <p:nvPr/>
        </p:nvCxnSpPr>
        <p:spPr>
          <a:xfrm>
            <a:off x="5853808" y="2633695"/>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1" name="Gerade Verbindung 115"/>
          <p:cNvCxnSpPr/>
          <p:nvPr/>
        </p:nvCxnSpPr>
        <p:spPr>
          <a:xfrm>
            <a:off x="6978788" y="2647866"/>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2" name="Gerade Verbindung 117"/>
          <p:cNvCxnSpPr/>
          <p:nvPr/>
        </p:nvCxnSpPr>
        <p:spPr>
          <a:xfrm>
            <a:off x="6180451" y="2633695"/>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3" name="Abgerundetes Rechteck 122"/>
          <p:cNvSpPr/>
          <p:nvPr/>
        </p:nvSpPr>
        <p:spPr>
          <a:xfrm>
            <a:off x="1873263" y="3789530"/>
            <a:ext cx="5668425"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4" name="Ellipse 123"/>
          <p:cNvSpPr/>
          <p:nvPr/>
        </p:nvSpPr>
        <p:spPr>
          <a:xfrm>
            <a:off x="2175789" y="393778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5" name="Ellipse 125"/>
          <p:cNvSpPr/>
          <p:nvPr/>
        </p:nvSpPr>
        <p:spPr>
          <a:xfrm>
            <a:off x="5453632" y="3938709"/>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6" name="Ellipse 126"/>
          <p:cNvSpPr/>
          <p:nvPr/>
        </p:nvSpPr>
        <p:spPr>
          <a:xfrm>
            <a:off x="6324322" y="3938709"/>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7" name="Ellipse 127"/>
          <p:cNvSpPr/>
          <p:nvPr/>
        </p:nvSpPr>
        <p:spPr>
          <a:xfrm>
            <a:off x="7129833" y="394540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8" name="Ellipse 128"/>
          <p:cNvSpPr/>
          <p:nvPr/>
        </p:nvSpPr>
        <p:spPr>
          <a:xfrm>
            <a:off x="5996750" y="393778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9" name="Ellipse 129"/>
          <p:cNvSpPr/>
          <p:nvPr/>
        </p:nvSpPr>
        <p:spPr>
          <a:xfrm>
            <a:off x="4616628" y="3945407"/>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Ellipse 130"/>
          <p:cNvSpPr/>
          <p:nvPr/>
        </p:nvSpPr>
        <p:spPr>
          <a:xfrm>
            <a:off x="2971408" y="3961569"/>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Textfeld 131"/>
          <p:cNvSpPr txBox="1"/>
          <p:nvPr/>
        </p:nvSpPr>
        <p:spPr>
          <a:xfrm>
            <a:off x="3131840" y="3789040"/>
            <a:ext cx="1003415" cy="461665"/>
          </a:xfrm>
          <a:prstGeom prst="rect">
            <a:avLst/>
          </a:prstGeom>
          <a:noFill/>
        </p:spPr>
        <p:txBody>
          <a:bodyPr wrap="square" rtlCol="0">
            <a:spAutoFit/>
          </a:bodyPr>
          <a:lstStyle/>
          <a:p>
            <a:r>
              <a:rPr lang="de-DE" sz="1200" b="1" dirty="0" smtClean="0"/>
              <a:t>ADC/FPGA </a:t>
            </a:r>
            <a:r>
              <a:rPr lang="de-DE" sz="1200" b="1" dirty="0" err="1" smtClean="0"/>
              <a:t>module</a:t>
            </a:r>
            <a:endParaRPr lang="de-DE" sz="1200" b="1" dirty="0"/>
          </a:p>
        </p:txBody>
      </p:sp>
      <p:cxnSp>
        <p:nvCxnSpPr>
          <p:cNvPr id="252" name="Gerade Verbindung 132"/>
          <p:cNvCxnSpPr/>
          <p:nvPr/>
        </p:nvCxnSpPr>
        <p:spPr>
          <a:xfrm>
            <a:off x="2203575" y="2675373"/>
            <a:ext cx="5698" cy="1262414"/>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3" name="Gerade Verbindung 133"/>
          <p:cNvCxnSpPr>
            <a:endCxn id="250" idx="0"/>
          </p:cNvCxnSpPr>
          <p:nvPr/>
        </p:nvCxnSpPr>
        <p:spPr>
          <a:xfrm>
            <a:off x="3010591" y="2678346"/>
            <a:ext cx="10890" cy="128322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4" name="Gerade Verbindung 135"/>
          <p:cNvCxnSpPr>
            <a:endCxn id="249" idx="0"/>
          </p:cNvCxnSpPr>
          <p:nvPr/>
        </p:nvCxnSpPr>
        <p:spPr>
          <a:xfrm>
            <a:off x="4650478" y="2678345"/>
            <a:ext cx="16223" cy="126706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5" name="Gerade Verbindung 136"/>
          <p:cNvCxnSpPr>
            <a:endCxn id="245" idx="0"/>
          </p:cNvCxnSpPr>
          <p:nvPr/>
        </p:nvCxnSpPr>
        <p:spPr>
          <a:xfrm>
            <a:off x="5497930" y="2662184"/>
            <a:ext cx="5775" cy="1276525"/>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6" name="Gerade Verbindung 137"/>
          <p:cNvCxnSpPr>
            <a:endCxn id="248" idx="0"/>
          </p:cNvCxnSpPr>
          <p:nvPr/>
        </p:nvCxnSpPr>
        <p:spPr>
          <a:xfrm>
            <a:off x="6036862" y="2641315"/>
            <a:ext cx="9961" cy="129647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7" name="Gerade Verbindung 138"/>
          <p:cNvCxnSpPr>
            <a:endCxn id="247" idx="0"/>
          </p:cNvCxnSpPr>
          <p:nvPr/>
        </p:nvCxnSpPr>
        <p:spPr>
          <a:xfrm>
            <a:off x="7161842" y="2655486"/>
            <a:ext cx="18064" cy="1289921"/>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8" name="Gerade Verbindung 139"/>
          <p:cNvCxnSpPr/>
          <p:nvPr/>
        </p:nvCxnSpPr>
        <p:spPr>
          <a:xfrm>
            <a:off x="6363505" y="2641315"/>
            <a:ext cx="10890" cy="129647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9" name="Gerade Verbindung mit Pfeil 158"/>
          <p:cNvCxnSpPr/>
          <p:nvPr/>
        </p:nvCxnSpPr>
        <p:spPr>
          <a:xfrm>
            <a:off x="7344395" y="3472045"/>
            <a:ext cx="89987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0" name="Gerade Verbindung mit Pfeil 161"/>
          <p:cNvCxnSpPr/>
          <p:nvPr/>
        </p:nvCxnSpPr>
        <p:spPr>
          <a:xfrm>
            <a:off x="7556912" y="4005554"/>
            <a:ext cx="6873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1" name="Rechteck 162"/>
          <p:cNvSpPr/>
          <p:nvPr/>
        </p:nvSpPr>
        <p:spPr>
          <a:xfrm>
            <a:off x="318514" y="3375180"/>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262" name="Rechteck 163"/>
          <p:cNvSpPr/>
          <p:nvPr/>
        </p:nvSpPr>
        <p:spPr>
          <a:xfrm>
            <a:off x="256862" y="3869236"/>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263" name="Textfeld 164"/>
          <p:cNvSpPr txBox="1"/>
          <p:nvPr/>
        </p:nvSpPr>
        <p:spPr>
          <a:xfrm>
            <a:off x="473196" y="3435150"/>
            <a:ext cx="829073" cy="246221"/>
          </a:xfrm>
          <a:prstGeom prst="rect">
            <a:avLst/>
          </a:prstGeom>
          <a:noFill/>
        </p:spPr>
        <p:txBody>
          <a:bodyPr wrap="none" rtlCol="0">
            <a:spAutoFit/>
          </a:bodyPr>
          <a:lstStyle/>
          <a:p>
            <a:r>
              <a:rPr lang="de-DE" sz="1000" dirty="0" smtClean="0"/>
              <a:t>Faraday Cup</a:t>
            </a:r>
            <a:endParaRPr lang="de-DE" sz="1000" dirty="0"/>
          </a:p>
        </p:txBody>
      </p:sp>
      <p:sp>
        <p:nvSpPr>
          <p:cNvPr id="264" name="Textfeld 165"/>
          <p:cNvSpPr txBox="1"/>
          <p:nvPr/>
        </p:nvSpPr>
        <p:spPr>
          <a:xfrm>
            <a:off x="534847" y="3745352"/>
            <a:ext cx="925253" cy="400110"/>
          </a:xfrm>
          <a:prstGeom prst="rect">
            <a:avLst/>
          </a:prstGeom>
          <a:noFill/>
        </p:spPr>
        <p:txBody>
          <a:bodyPr wrap="none" rtlCol="0">
            <a:spAutoFit/>
          </a:bodyPr>
          <a:lstStyle/>
          <a:p>
            <a:r>
              <a:rPr lang="de-DE" sz="1000" dirty="0" smtClean="0"/>
              <a:t>Signal </a:t>
            </a:r>
            <a:r>
              <a:rPr lang="de-DE" sz="1000" dirty="0" err="1" smtClean="0"/>
              <a:t>splitter</a:t>
            </a:r>
            <a:endParaRPr lang="de-DE" sz="1000" dirty="0" smtClean="0"/>
          </a:p>
          <a:p>
            <a:r>
              <a:rPr lang="de-DE" sz="1000" dirty="0" smtClean="0"/>
              <a:t>at ACCT-E box</a:t>
            </a:r>
            <a:endParaRPr lang="de-DE" sz="1000" dirty="0"/>
          </a:p>
        </p:txBody>
      </p:sp>
      <p:sp>
        <p:nvSpPr>
          <p:cNvPr id="265" name="Textfeld 167"/>
          <p:cNvSpPr txBox="1"/>
          <p:nvPr/>
        </p:nvSpPr>
        <p:spPr>
          <a:xfrm>
            <a:off x="389111" y="3116024"/>
            <a:ext cx="851515" cy="246221"/>
          </a:xfrm>
          <a:prstGeom prst="rect">
            <a:avLst/>
          </a:prstGeom>
          <a:noFill/>
        </p:spPr>
        <p:txBody>
          <a:bodyPr wrap="none" rtlCol="0">
            <a:spAutoFit/>
          </a:bodyPr>
          <a:lstStyle/>
          <a:p>
            <a:r>
              <a:rPr lang="de-DE" sz="1000" b="1" dirty="0" smtClean="0"/>
              <a:t>Explanation:</a:t>
            </a:r>
            <a:endParaRPr lang="de-DE" sz="1000" b="1" dirty="0"/>
          </a:p>
        </p:txBody>
      </p:sp>
      <p:sp>
        <p:nvSpPr>
          <p:cNvPr id="266" name="Textfeld 140"/>
          <p:cNvSpPr txBox="1"/>
          <p:nvPr/>
        </p:nvSpPr>
        <p:spPr>
          <a:xfrm>
            <a:off x="3840278" y="2057864"/>
            <a:ext cx="335348" cy="215444"/>
          </a:xfrm>
          <a:prstGeom prst="rect">
            <a:avLst/>
          </a:prstGeom>
          <a:noFill/>
        </p:spPr>
        <p:txBody>
          <a:bodyPr wrap="none" rtlCol="0">
            <a:spAutoFit/>
          </a:bodyPr>
          <a:lstStyle/>
          <a:p>
            <a:r>
              <a:rPr lang="de-DE" sz="800" dirty="0" smtClean="0"/>
              <a:t>FCT</a:t>
            </a:r>
            <a:endParaRPr lang="de-DE" sz="800" dirty="0"/>
          </a:p>
        </p:txBody>
      </p:sp>
      <p:sp>
        <p:nvSpPr>
          <p:cNvPr id="267" name="Textfeld 141"/>
          <p:cNvSpPr txBox="1"/>
          <p:nvPr/>
        </p:nvSpPr>
        <p:spPr>
          <a:xfrm>
            <a:off x="2016279" y="1886022"/>
            <a:ext cx="235962" cy="215444"/>
          </a:xfrm>
          <a:prstGeom prst="rect">
            <a:avLst/>
          </a:prstGeom>
          <a:noFill/>
        </p:spPr>
        <p:txBody>
          <a:bodyPr wrap="none" rtlCol="0">
            <a:spAutoFit/>
          </a:bodyPr>
          <a:lstStyle/>
          <a:p>
            <a:r>
              <a:rPr lang="de-DE" sz="800" b="1" dirty="0" smtClean="0"/>
              <a:t>1</a:t>
            </a:r>
            <a:endParaRPr lang="de-DE" sz="800" b="1" dirty="0"/>
          </a:p>
        </p:txBody>
      </p:sp>
      <p:sp>
        <p:nvSpPr>
          <p:cNvPr id="268" name="Textfeld 144"/>
          <p:cNvSpPr txBox="1"/>
          <p:nvPr/>
        </p:nvSpPr>
        <p:spPr>
          <a:xfrm>
            <a:off x="2785884" y="1893819"/>
            <a:ext cx="235962" cy="215444"/>
          </a:xfrm>
          <a:prstGeom prst="rect">
            <a:avLst/>
          </a:prstGeom>
          <a:noFill/>
        </p:spPr>
        <p:txBody>
          <a:bodyPr wrap="none" rtlCol="0">
            <a:spAutoFit/>
          </a:bodyPr>
          <a:lstStyle/>
          <a:p>
            <a:r>
              <a:rPr lang="de-DE" sz="800" b="1" dirty="0" smtClean="0"/>
              <a:t>2</a:t>
            </a:r>
            <a:endParaRPr lang="de-DE" sz="800" b="1" dirty="0"/>
          </a:p>
        </p:txBody>
      </p:sp>
      <p:sp>
        <p:nvSpPr>
          <p:cNvPr id="269" name="Textfeld 145"/>
          <p:cNvSpPr txBox="1"/>
          <p:nvPr/>
        </p:nvSpPr>
        <p:spPr>
          <a:xfrm>
            <a:off x="4426784" y="1901593"/>
            <a:ext cx="235962" cy="215444"/>
          </a:xfrm>
          <a:prstGeom prst="rect">
            <a:avLst/>
          </a:prstGeom>
          <a:noFill/>
        </p:spPr>
        <p:txBody>
          <a:bodyPr wrap="none" rtlCol="0">
            <a:spAutoFit/>
          </a:bodyPr>
          <a:lstStyle/>
          <a:p>
            <a:r>
              <a:rPr lang="de-DE" sz="800" b="1" dirty="0" smtClean="0"/>
              <a:t>3</a:t>
            </a:r>
            <a:endParaRPr lang="de-DE" sz="800" b="1" dirty="0"/>
          </a:p>
        </p:txBody>
      </p:sp>
      <p:sp>
        <p:nvSpPr>
          <p:cNvPr id="270" name="Textfeld 146"/>
          <p:cNvSpPr txBox="1"/>
          <p:nvPr/>
        </p:nvSpPr>
        <p:spPr>
          <a:xfrm>
            <a:off x="5290880" y="1893819"/>
            <a:ext cx="235962" cy="215444"/>
          </a:xfrm>
          <a:prstGeom prst="rect">
            <a:avLst/>
          </a:prstGeom>
          <a:noFill/>
        </p:spPr>
        <p:txBody>
          <a:bodyPr wrap="none" rtlCol="0">
            <a:spAutoFit/>
          </a:bodyPr>
          <a:lstStyle/>
          <a:p>
            <a:r>
              <a:rPr lang="de-DE" sz="800" b="1" dirty="0" smtClean="0"/>
              <a:t>4</a:t>
            </a:r>
            <a:endParaRPr lang="de-DE" sz="800" b="1" dirty="0"/>
          </a:p>
        </p:txBody>
      </p:sp>
      <p:sp>
        <p:nvSpPr>
          <p:cNvPr id="271" name="Textfeld 147"/>
          <p:cNvSpPr txBox="1"/>
          <p:nvPr/>
        </p:nvSpPr>
        <p:spPr>
          <a:xfrm>
            <a:off x="5817716" y="1909240"/>
            <a:ext cx="235962" cy="215444"/>
          </a:xfrm>
          <a:prstGeom prst="rect">
            <a:avLst/>
          </a:prstGeom>
          <a:noFill/>
        </p:spPr>
        <p:txBody>
          <a:bodyPr wrap="none" rtlCol="0">
            <a:spAutoFit/>
          </a:bodyPr>
          <a:lstStyle/>
          <a:p>
            <a:r>
              <a:rPr lang="de-DE" sz="800" b="1" dirty="0" smtClean="0"/>
              <a:t>5</a:t>
            </a:r>
            <a:endParaRPr lang="de-DE" sz="800" b="1" dirty="0"/>
          </a:p>
        </p:txBody>
      </p:sp>
      <p:sp>
        <p:nvSpPr>
          <p:cNvPr id="272" name="Textfeld 148"/>
          <p:cNvSpPr txBox="1"/>
          <p:nvPr/>
        </p:nvSpPr>
        <p:spPr>
          <a:xfrm>
            <a:off x="6138433" y="1909240"/>
            <a:ext cx="235962" cy="215444"/>
          </a:xfrm>
          <a:prstGeom prst="rect">
            <a:avLst/>
          </a:prstGeom>
          <a:noFill/>
        </p:spPr>
        <p:txBody>
          <a:bodyPr wrap="none" rtlCol="0">
            <a:spAutoFit/>
          </a:bodyPr>
          <a:lstStyle/>
          <a:p>
            <a:r>
              <a:rPr lang="de-DE" sz="800" b="1" dirty="0" smtClean="0"/>
              <a:t>6</a:t>
            </a:r>
            <a:endParaRPr lang="de-DE" sz="800" b="1" dirty="0"/>
          </a:p>
        </p:txBody>
      </p:sp>
      <p:sp>
        <p:nvSpPr>
          <p:cNvPr id="273" name="Textfeld 149"/>
          <p:cNvSpPr txBox="1"/>
          <p:nvPr/>
        </p:nvSpPr>
        <p:spPr>
          <a:xfrm>
            <a:off x="6947064" y="1909240"/>
            <a:ext cx="235962" cy="215444"/>
          </a:xfrm>
          <a:prstGeom prst="rect">
            <a:avLst/>
          </a:prstGeom>
          <a:noFill/>
        </p:spPr>
        <p:txBody>
          <a:bodyPr wrap="none" rtlCol="0">
            <a:spAutoFit/>
          </a:bodyPr>
          <a:lstStyle/>
          <a:p>
            <a:r>
              <a:rPr lang="de-DE" sz="800" b="1" dirty="0" smtClean="0"/>
              <a:t>7</a:t>
            </a:r>
            <a:endParaRPr lang="de-DE" sz="800" b="1" dirty="0"/>
          </a:p>
        </p:txBody>
      </p:sp>
    </p:spTree>
    <p:extLst>
      <p:ext uri="{BB962C8B-B14F-4D97-AF65-F5344CB8AC3E}">
        <p14:creationId xmlns:p14="http://schemas.microsoft.com/office/powerpoint/2010/main" val="29293540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12</a:t>
            </a:fld>
            <a:endParaRPr lang="en-US"/>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ACCT firmware summary</a:t>
            </a:r>
          </a:p>
        </p:txBody>
      </p:sp>
      <p:sp>
        <p:nvSpPr>
          <p:cNvPr id="6" name="Content Placeholder 2"/>
          <p:cNvSpPr>
            <a:spLocks noGrp="1"/>
          </p:cNvSpPr>
          <p:nvPr>
            <p:ph idx="1"/>
          </p:nvPr>
        </p:nvSpPr>
        <p:spPr>
          <a:xfrm>
            <a:off x="427010" y="1418370"/>
            <a:ext cx="8399490" cy="5255480"/>
          </a:xfrm>
        </p:spPr>
        <p:txBody>
          <a:bodyPr>
            <a:noAutofit/>
          </a:bodyPr>
          <a:lstStyle/>
          <a:p>
            <a:pPr>
              <a:spcAft>
                <a:spcPts val="600"/>
              </a:spcAft>
            </a:pPr>
            <a:r>
              <a:rPr lang="en-US" sz="1800" dirty="0" smtClean="0">
                <a:latin typeface="+mj-lt"/>
              </a:rPr>
              <a:t>A demo BCM firmware was developed by </a:t>
            </a:r>
            <a:r>
              <a:rPr lang="en-US" sz="1800" dirty="0" err="1" smtClean="0">
                <a:latin typeface="+mj-lt"/>
              </a:rPr>
              <a:t>Cosylab</a:t>
            </a:r>
            <a:r>
              <a:rPr lang="en-US" sz="1800" dirty="0" smtClean="0">
                <a:latin typeface="+mj-lt"/>
              </a:rPr>
              <a:t> earlier in Feb. 2014 and was successfully tested in the ESS lab. </a:t>
            </a:r>
          </a:p>
          <a:p>
            <a:pPr>
              <a:spcAft>
                <a:spcPts val="600"/>
              </a:spcAft>
            </a:pPr>
            <a:r>
              <a:rPr lang="en-US" sz="1800" dirty="0" smtClean="0">
                <a:latin typeface="+mj-lt"/>
              </a:rPr>
              <a:t>Current firmware development work is divided into two part being: an application-specific firmware and an integration firmware.</a:t>
            </a:r>
          </a:p>
          <a:p>
            <a:pPr>
              <a:spcAft>
                <a:spcPts val="600"/>
              </a:spcAft>
            </a:pPr>
            <a:r>
              <a:rPr lang="en-US" sz="1800" dirty="0" smtClean="0">
                <a:latin typeface="+mj-lt"/>
              </a:rPr>
              <a:t>A Catania version of the firmware (possibly with reduced functionality) is foreseen for the early LEBT BCM tests in 2017. </a:t>
            </a:r>
          </a:p>
          <a:p>
            <a:pPr>
              <a:spcAft>
                <a:spcPts val="600"/>
              </a:spcAft>
            </a:pPr>
            <a:r>
              <a:rPr lang="en-US" sz="1800" dirty="0" smtClean="0">
                <a:latin typeface="+mj-lt"/>
              </a:rPr>
              <a:t>Due to lack of internal resources the firmware development is currently being done by external partners for the near-term BCM developments.</a:t>
            </a:r>
          </a:p>
          <a:p>
            <a:pPr>
              <a:spcAft>
                <a:spcPts val="600"/>
              </a:spcAft>
            </a:pPr>
            <a:r>
              <a:rPr lang="en-US" sz="1800" dirty="0"/>
              <a:t>The </a:t>
            </a:r>
            <a:r>
              <a:rPr lang="en-US" sz="1800" dirty="0" smtClean="0"/>
              <a:t>firmware </a:t>
            </a:r>
            <a:r>
              <a:rPr lang="en-US" sz="1800" dirty="0"/>
              <a:t>needs to be maintained and improved in long-term by the ESS staff.</a:t>
            </a:r>
          </a:p>
          <a:p>
            <a:pPr>
              <a:spcAft>
                <a:spcPts val="600"/>
              </a:spcAft>
            </a:pPr>
            <a:r>
              <a:rPr lang="en-US" sz="1800" dirty="0" smtClean="0">
                <a:latin typeface="+mj-lt"/>
              </a:rPr>
              <a:t>A warm-</a:t>
            </a:r>
            <a:r>
              <a:rPr lang="en-US" sz="1800" dirty="0" err="1" smtClean="0">
                <a:latin typeface="+mj-lt"/>
              </a:rPr>
              <a:t>linac</a:t>
            </a:r>
            <a:r>
              <a:rPr lang="en-US" sz="1800" dirty="0" smtClean="0">
                <a:latin typeface="+mj-lt"/>
              </a:rPr>
              <a:t> version of the application-specific firmware has already been received and the development work of the integration firmware will start soon (kick-off meeting planned for Oct. 6-7). </a:t>
            </a:r>
          </a:p>
          <a:p>
            <a:pPr>
              <a:spcAft>
                <a:spcPts val="600"/>
              </a:spcAft>
            </a:pPr>
            <a:r>
              <a:rPr lang="en-US" sz="1800" dirty="0" smtClean="0">
                <a:latin typeface="+mj-lt"/>
              </a:rPr>
              <a:t>An optical fiber interface for crate-to-crate data transfer and a timing data receiver are foreseen for the future versions of the firmware. </a:t>
            </a:r>
          </a:p>
          <a:p>
            <a:pPr marL="0" indent="0">
              <a:spcAft>
                <a:spcPts val="600"/>
              </a:spcAft>
              <a:buNone/>
            </a:pPr>
            <a:endParaRPr lang="en-US" sz="1800" dirty="0" smtClean="0">
              <a:latin typeface="+mj-lt"/>
            </a:endParaRPr>
          </a:p>
        </p:txBody>
      </p:sp>
    </p:spTree>
    <p:extLst>
      <p:ext uri="{BB962C8B-B14F-4D97-AF65-F5344CB8AC3E}">
        <p14:creationId xmlns:p14="http://schemas.microsoft.com/office/powerpoint/2010/main" val="2977512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13</a:t>
            </a:fld>
            <a:endParaRPr lang="en-US"/>
          </a:p>
        </p:txBody>
      </p:sp>
      <p:sp>
        <p:nvSpPr>
          <p:cNvPr id="216" name="Abgerundetes Rechteck 1"/>
          <p:cNvSpPr/>
          <p:nvPr/>
        </p:nvSpPr>
        <p:spPr>
          <a:xfrm>
            <a:off x="6803551" y="1983260"/>
            <a:ext cx="972805" cy="1324634"/>
          </a:xfrm>
          <a:prstGeom prst="roundRect">
            <a:avLst/>
          </a:prstGeom>
          <a:solidFill>
            <a:srgbClr val="9BBB59">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7" name="Abgerundetes Rechteck 3"/>
          <p:cNvSpPr/>
          <p:nvPr/>
        </p:nvSpPr>
        <p:spPr>
          <a:xfrm>
            <a:off x="951949" y="512912"/>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8" name="Abgerundetes Rechteck 4"/>
          <p:cNvSpPr/>
          <p:nvPr/>
        </p:nvSpPr>
        <p:spPr>
          <a:xfrm>
            <a:off x="951949" y="944960"/>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9" name="Abgerundetes Rechteck 5"/>
          <p:cNvSpPr/>
          <p:nvPr/>
        </p:nvSpPr>
        <p:spPr>
          <a:xfrm>
            <a:off x="951949" y="1377008"/>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0" name="Abgerundetes Rechteck 6"/>
          <p:cNvSpPr/>
          <p:nvPr/>
        </p:nvSpPr>
        <p:spPr>
          <a:xfrm>
            <a:off x="951949" y="1809056"/>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1" name="Abgerundetes Rechteck 7"/>
          <p:cNvSpPr/>
          <p:nvPr/>
        </p:nvSpPr>
        <p:spPr>
          <a:xfrm>
            <a:off x="951949" y="2241104"/>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2" name="Abgerundetes Rechteck 8"/>
          <p:cNvSpPr/>
          <p:nvPr/>
        </p:nvSpPr>
        <p:spPr>
          <a:xfrm>
            <a:off x="951949" y="2673152"/>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3" name="Abgerundetes Rechteck 9"/>
          <p:cNvSpPr/>
          <p:nvPr/>
        </p:nvSpPr>
        <p:spPr>
          <a:xfrm>
            <a:off x="951949" y="3105200"/>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4" name="Abgerundetes Rechteck 10"/>
          <p:cNvSpPr/>
          <p:nvPr/>
        </p:nvSpPr>
        <p:spPr>
          <a:xfrm>
            <a:off x="951949" y="3537248"/>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5" name="Abgerundetes Rechteck 11"/>
          <p:cNvSpPr/>
          <p:nvPr/>
        </p:nvSpPr>
        <p:spPr>
          <a:xfrm>
            <a:off x="951949" y="3969296"/>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6" name="Abgerundetes Rechteck 12"/>
          <p:cNvSpPr/>
          <p:nvPr/>
        </p:nvSpPr>
        <p:spPr>
          <a:xfrm>
            <a:off x="951949" y="4401344"/>
            <a:ext cx="576064" cy="2880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Baseline &amp;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droop</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7" name="Abgerundetes Rechteck 15"/>
          <p:cNvSpPr/>
          <p:nvPr/>
        </p:nvSpPr>
        <p:spPr>
          <a:xfrm>
            <a:off x="1825214" y="498528"/>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8" name="Abgerundetes Rechteck 20"/>
          <p:cNvSpPr/>
          <p:nvPr/>
        </p:nvSpPr>
        <p:spPr>
          <a:xfrm>
            <a:off x="1825214" y="713760"/>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29" name="Gerade Verbindung 25"/>
          <p:cNvCxnSpPr/>
          <p:nvPr/>
        </p:nvCxnSpPr>
        <p:spPr>
          <a:xfrm>
            <a:off x="1663196" y="670944"/>
            <a:ext cx="0" cy="107616"/>
          </a:xfrm>
          <a:prstGeom prst="line">
            <a:avLst/>
          </a:prstGeom>
          <a:noFill/>
          <a:ln w="12700" cap="flat" cmpd="sng" algn="ctr">
            <a:solidFill>
              <a:srgbClr val="4F81BD">
                <a:shade val="95000"/>
                <a:satMod val="105000"/>
              </a:srgbClr>
            </a:solidFill>
            <a:prstDash val="solid"/>
          </a:ln>
          <a:effectLst/>
        </p:spPr>
      </p:cxnSp>
      <p:cxnSp>
        <p:nvCxnSpPr>
          <p:cNvPr id="230" name="Gerade Verbindung 27"/>
          <p:cNvCxnSpPr/>
          <p:nvPr/>
        </p:nvCxnSpPr>
        <p:spPr>
          <a:xfrm flipH="1">
            <a:off x="1526381" y="563329"/>
            <a:ext cx="298834" cy="1027"/>
          </a:xfrm>
          <a:prstGeom prst="line">
            <a:avLst/>
          </a:prstGeom>
          <a:noFill/>
          <a:ln w="12700" cap="flat" cmpd="sng" algn="ctr">
            <a:solidFill>
              <a:srgbClr val="4F81BD">
                <a:shade val="95000"/>
                <a:satMod val="105000"/>
              </a:srgbClr>
            </a:solidFill>
            <a:prstDash val="solid"/>
          </a:ln>
          <a:effectLst/>
        </p:spPr>
      </p:cxnSp>
      <p:cxnSp>
        <p:nvCxnSpPr>
          <p:cNvPr id="231" name="Gerade Verbindung 29"/>
          <p:cNvCxnSpPr/>
          <p:nvPr/>
        </p:nvCxnSpPr>
        <p:spPr>
          <a:xfrm flipH="1">
            <a:off x="1663196" y="778560"/>
            <a:ext cx="162018" cy="0"/>
          </a:xfrm>
          <a:prstGeom prst="line">
            <a:avLst/>
          </a:prstGeom>
          <a:noFill/>
          <a:ln w="12700" cap="flat" cmpd="sng" algn="ctr">
            <a:solidFill>
              <a:srgbClr val="4F81BD">
                <a:shade val="95000"/>
                <a:satMod val="105000"/>
              </a:srgbClr>
            </a:solidFill>
            <a:prstDash val="solid"/>
            <a:headEnd type="arrow"/>
            <a:tailEnd type="none"/>
          </a:ln>
          <a:effectLst/>
        </p:spPr>
      </p:cxnSp>
      <p:sp>
        <p:nvSpPr>
          <p:cNvPr id="232" name="Abgerundetes Rechteck 35"/>
          <p:cNvSpPr/>
          <p:nvPr/>
        </p:nvSpPr>
        <p:spPr>
          <a:xfrm>
            <a:off x="1825214" y="936992"/>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3" name="Abgerundetes Rechteck 36"/>
          <p:cNvSpPr/>
          <p:nvPr/>
        </p:nvSpPr>
        <p:spPr>
          <a:xfrm>
            <a:off x="1825214" y="1152224"/>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4" name="Abgerundetes Rechteck 41"/>
          <p:cNvSpPr/>
          <p:nvPr/>
        </p:nvSpPr>
        <p:spPr>
          <a:xfrm>
            <a:off x="1825214" y="1361104"/>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5" name="Abgerundetes Rechteck 42"/>
          <p:cNvSpPr/>
          <p:nvPr/>
        </p:nvSpPr>
        <p:spPr>
          <a:xfrm>
            <a:off x="1825214" y="1576336"/>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6" name="Abgerundetes Rechteck 47"/>
          <p:cNvSpPr/>
          <p:nvPr/>
        </p:nvSpPr>
        <p:spPr>
          <a:xfrm>
            <a:off x="1825214" y="1799568"/>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7" name="Abgerundetes Rechteck 48"/>
          <p:cNvSpPr/>
          <p:nvPr/>
        </p:nvSpPr>
        <p:spPr>
          <a:xfrm>
            <a:off x="1825214" y="2014800"/>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8" name="Abgerundetes Rechteck 53"/>
          <p:cNvSpPr/>
          <p:nvPr/>
        </p:nvSpPr>
        <p:spPr>
          <a:xfrm>
            <a:off x="1825214" y="2230976"/>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9" name="Abgerundetes Rechteck 54"/>
          <p:cNvSpPr/>
          <p:nvPr/>
        </p:nvSpPr>
        <p:spPr>
          <a:xfrm>
            <a:off x="1825214" y="2446208"/>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0" name="Abgerundetes Rechteck 59"/>
          <p:cNvSpPr/>
          <p:nvPr/>
        </p:nvSpPr>
        <p:spPr>
          <a:xfrm>
            <a:off x="1825214" y="2669440"/>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1" name="Abgerundetes Rechteck 60"/>
          <p:cNvSpPr/>
          <p:nvPr/>
        </p:nvSpPr>
        <p:spPr>
          <a:xfrm>
            <a:off x="1825214" y="2884672"/>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2" name="Abgerundetes Rechteck 65"/>
          <p:cNvSpPr/>
          <p:nvPr/>
        </p:nvSpPr>
        <p:spPr>
          <a:xfrm>
            <a:off x="1825214" y="3093552"/>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3" name="Abgerundetes Rechteck 66"/>
          <p:cNvSpPr/>
          <p:nvPr/>
        </p:nvSpPr>
        <p:spPr>
          <a:xfrm>
            <a:off x="1825214" y="3308784"/>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4" name="Abgerundetes Rechteck 71"/>
          <p:cNvSpPr/>
          <p:nvPr/>
        </p:nvSpPr>
        <p:spPr>
          <a:xfrm>
            <a:off x="1825214" y="3532016"/>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5" name="Abgerundetes Rechteck 72"/>
          <p:cNvSpPr/>
          <p:nvPr/>
        </p:nvSpPr>
        <p:spPr>
          <a:xfrm>
            <a:off x="1825214" y="3747248"/>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6" name="Abgerundetes Rechteck 77"/>
          <p:cNvSpPr/>
          <p:nvPr/>
        </p:nvSpPr>
        <p:spPr>
          <a:xfrm>
            <a:off x="1825214" y="3964464"/>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7" name="Abgerundetes Rechteck 78"/>
          <p:cNvSpPr/>
          <p:nvPr/>
        </p:nvSpPr>
        <p:spPr>
          <a:xfrm>
            <a:off x="1825214" y="4179696"/>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8" name="Abgerundetes Rechteck 83"/>
          <p:cNvSpPr/>
          <p:nvPr/>
        </p:nvSpPr>
        <p:spPr>
          <a:xfrm>
            <a:off x="1825214" y="4402928"/>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Scaler</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9" name="Abgerundetes Rechteck 84"/>
          <p:cNvSpPr/>
          <p:nvPr/>
        </p:nvSpPr>
        <p:spPr>
          <a:xfrm>
            <a:off x="1825214" y="4618160"/>
            <a:ext cx="756084" cy="14243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Check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shape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0" name="Rechteck 89"/>
          <p:cNvSpPr/>
          <p:nvPr/>
        </p:nvSpPr>
        <p:spPr>
          <a:xfrm>
            <a:off x="2990125" y="498528"/>
            <a:ext cx="936104" cy="49460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ysClr val="window" lastClr="FFFFFF"/>
                </a:solidFill>
                <a:effectLst/>
                <a:uLnTx/>
                <a:uFillTx/>
                <a:latin typeface="Calibri"/>
                <a:ea typeface="+mn-ea"/>
                <a:cs typeface="+mn-cs"/>
              </a:rPr>
              <a:t>Cross-bar-switch</a:t>
            </a:r>
            <a:endParaRPr kumimoji="0" lang="de-DE" sz="1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51" name="Gerade Verbindung mit Pfeil 91"/>
          <p:cNvCxnSpPr>
            <a:stCxn id="227" idx="3"/>
          </p:cNvCxnSpPr>
          <p:nvPr/>
        </p:nvCxnSpPr>
        <p:spPr>
          <a:xfrm>
            <a:off x="2581298" y="569744"/>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2" name="Gerade Verbindung mit Pfeil 92"/>
          <p:cNvCxnSpPr/>
          <p:nvPr/>
        </p:nvCxnSpPr>
        <p:spPr>
          <a:xfrm>
            <a:off x="2592748" y="1008208"/>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3" name="Gerade Verbindung mit Pfeil 93"/>
          <p:cNvCxnSpPr/>
          <p:nvPr/>
        </p:nvCxnSpPr>
        <p:spPr>
          <a:xfrm>
            <a:off x="2581298" y="1433152"/>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4" name="Gerade Verbindung mit Pfeil 94"/>
          <p:cNvCxnSpPr/>
          <p:nvPr/>
        </p:nvCxnSpPr>
        <p:spPr>
          <a:xfrm>
            <a:off x="2592748" y="1871616"/>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5" name="Gerade Verbindung mit Pfeil 95"/>
          <p:cNvCxnSpPr/>
          <p:nvPr/>
        </p:nvCxnSpPr>
        <p:spPr>
          <a:xfrm>
            <a:off x="2569847" y="2301360"/>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6" name="Gerade Verbindung mit Pfeil 96"/>
          <p:cNvCxnSpPr/>
          <p:nvPr/>
        </p:nvCxnSpPr>
        <p:spPr>
          <a:xfrm>
            <a:off x="2581297" y="2739824"/>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7" name="Gerade Verbindung mit Pfeil 97"/>
          <p:cNvCxnSpPr/>
          <p:nvPr/>
        </p:nvCxnSpPr>
        <p:spPr>
          <a:xfrm>
            <a:off x="2569847" y="3164768"/>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8" name="Gerade Verbindung mit Pfeil 98"/>
          <p:cNvCxnSpPr/>
          <p:nvPr/>
        </p:nvCxnSpPr>
        <p:spPr>
          <a:xfrm>
            <a:off x="2581297" y="3603232"/>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59" name="Gerade Verbindung mit Pfeil 99"/>
          <p:cNvCxnSpPr/>
          <p:nvPr/>
        </p:nvCxnSpPr>
        <p:spPr>
          <a:xfrm>
            <a:off x="2581298" y="4035680"/>
            <a:ext cx="408827"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60" name="Gerade Verbindung mit Pfeil 100"/>
          <p:cNvCxnSpPr/>
          <p:nvPr/>
        </p:nvCxnSpPr>
        <p:spPr>
          <a:xfrm>
            <a:off x="2592748" y="4474144"/>
            <a:ext cx="408827" cy="0"/>
          </a:xfrm>
          <a:prstGeom prst="straightConnector1">
            <a:avLst/>
          </a:prstGeom>
          <a:noFill/>
          <a:ln w="12700" cap="flat" cmpd="sng" algn="ctr">
            <a:solidFill>
              <a:srgbClr val="4F81BD">
                <a:shade val="95000"/>
                <a:satMod val="105000"/>
              </a:srgbClr>
            </a:solidFill>
            <a:prstDash val="solid"/>
            <a:tailEnd type="arrow"/>
          </a:ln>
          <a:effectLst/>
        </p:spPr>
      </p:cxnSp>
      <p:sp>
        <p:nvSpPr>
          <p:cNvPr id="261" name="Abgerundetes Rechteck 102"/>
          <p:cNvSpPr/>
          <p:nvPr/>
        </p:nvSpPr>
        <p:spPr>
          <a:xfrm>
            <a:off x="4293429" y="952880"/>
            <a:ext cx="576064" cy="27704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Diff</a:t>
            </a: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-Interlock</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62" name="Gerade Verbindung mit Pfeil 105"/>
          <p:cNvCxnSpPr/>
          <p:nvPr/>
        </p:nvCxnSpPr>
        <p:spPr>
          <a:xfrm>
            <a:off x="3933389" y="1030640"/>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63" name="Gerade Verbindung mit Pfeil 107"/>
          <p:cNvCxnSpPr/>
          <p:nvPr/>
        </p:nvCxnSpPr>
        <p:spPr>
          <a:xfrm>
            <a:off x="3933377" y="1158704"/>
            <a:ext cx="360040" cy="0"/>
          </a:xfrm>
          <a:prstGeom prst="straightConnector1">
            <a:avLst/>
          </a:prstGeom>
          <a:noFill/>
          <a:ln w="12700" cap="flat" cmpd="sng" algn="ctr">
            <a:solidFill>
              <a:srgbClr val="4F81BD">
                <a:shade val="95000"/>
                <a:satMod val="105000"/>
              </a:srgbClr>
            </a:solidFill>
            <a:prstDash val="solid"/>
            <a:tailEnd type="arrow"/>
          </a:ln>
          <a:effectLst/>
        </p:spPr>
      </p:cxnSp>
      <p:sp>
        <p:nvSpPr>
          <p:cNvPr id="264" name="Abgerundetes Rechteck 108"/>
          <p:cNvSpPr/>
          <p:nvPr/>
        </p:nvSpPr>
        <p:spPr>
          <a:xfrm>
            <a:off x="4279041" y="585632"/>
            <a:ext cx="576064" cy="27704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Diff</a:t>
            </a: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-Interlock</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65" name="Gerade Verbindung mit Pfeil 109"/>
          <p:cNvCxnSpPr/>
          <p:nvPr/>
        </p:nvCxnSpPr>
        <p:spPr>
          <a:xfrm>
            <a:off x="3919001" y="663392"/>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66" name="Gerade Verbindung mit Pfeil 110"/>
          <p:cNvCxnSpPr/>
          <p:nvPr/>
        </p:nvCxnSpPr>
        <p:spPr>
          <a:xfrm>
            <a:off x="3918989" y="791456"/>
            <a:ext cx="360040" cy="0"/>
          </a:xfrm>
          <a:prstGeom prst="straightConnector1">
            <a:avLst/>
          </a:prstGeom>
          <a:noFill/>
          <a:ln w="12700" cap="flat" cmpd="sng" algn="ctr">
            <a:solidFill>
              <a:srgbClr val="4F81BD">
                <a:shade val="95000"/>
                <a:satMod val="105000"/>
              </a:srgbClr>
            </a:solidFill>
            <a:prstDash val="solid"/>
            <a:tailEnd type="arrow"/>
          </a:ln>
          <a:effectLst/>
        </p:spPr>
      </p:cxnSp>
      <p:sp>
        <p:nvSpPr>
          <p:cNvPr id="267" name="Abgerundetes Rechteck 117"/>
          <p:cNvSpPr/>
          <p:nvPr/>
        </p:nvSpPr>
        <p:spPr>
          <a:xfrm>
            <a:off x="4293429" y="2097992"/>
            <a:ext cx="576064" cy="27704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Diff</a:t>
            </a: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-Interlock</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68" name="Gerade Verbindung mit Pfeil 118"/>
          <p:cNvCxnSpPr/>
          <p:nvPr/>
        </p:nvCxnSpPr>
        <p:spPr>
          <a:xfrm>
            <a:off x="3933389" y="2175752"/>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69" name="Gerade Verbindung mit Pfeil 119"/>
          <p:cNvCxnSpPr/>
          <p:nvPr/>
        </p:nvCxnSpPr>
        <p:spPr>
          <a:xfrm>
            <a:off x="3933377" y="2303816"/>
            <a:ext cx="360040" cy="0"/>
          </a:xfrm>
          <a:prstGeom prst="straightConnector1">
            <a:avLst/>
          </a:prstGeom>
          <a:noFill/>
          <a:ln w="12700" cap="flat" cmpd="sng" algn="ctr">
            <a:solidFill>
              <a:srgbClr val="4F81BD">
                <a:shade val="95000"/>
                <a:satMod val="105000"/>
              </a:srgbClr>
            </a:solidFill>
            <a:prstDash val="solid"/>
            <a:tailEnd type="arrow"/>
          </a:ln>
          <a:effectLst/>
        </p:spPr>
      </p:cxnSp>
      <p:sp>
        <p:nvSpPr>
          <p:cNvPr id="270" name="Abgerundetes Rechteck 120"/>
          <p:cNvSpPr/>
          <p:nvPr/>
        </p:nvSpPr>
        <p:spPr>
          <a:xfrm>
            <a:off x="4300665" y="2537368"/>
            <a:ext cx="576064" cy="27704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a:ln>
                  <a:noFill/>
                </a:ln>
                <a:solidFill>
                  <a:sysClr val="window" lastClr="FFFFFF"/>
                </a:solidFill>
                <a:effectLst/>
                <a:uLnTx/>
                <a:uFillTx/>
                <a:latin typeface="Calibri"/>
                <a:ea typeface="+mn-ea"/>
                <a:cs typeface="+mn-cs"/>
              </a:rPr>
              <a:t>Diff</a:t>
            </a:r>
            <a:r>
              <a:rPr kumimoji="0" lang="de-DE" sz="800" b="0" i="0" u="none" strike="noStrike" kern="0" cap="none" spc="0" normalizeH="0" baseline="0" noProof="0" dirty="0">
                <a:ln>
                  <a:noFill/>
                </a:ln>
                <a:solidFill>
                  <a:sysClr val="window" lastClr="FFFFFF"/>
                </a:solidFill>
                <a:effectLst/>
                <a:uLnTx/>
                <a:uFillTx/>
                <a:latin typeface="Calibri"/>
                <a:ea typeface="+mn-ea"/>
                <a:cs typeface="+mn-cs"/>
              </a:rPr>
              <a:t>-Interlock</a:t>
            </a:r>
          </a:p>
        </p:txBody>
      </p:sp>
      <p:cxnSp>
        <p:nvCxnSpPr>
          <p:cNvPr id="271" name="Gerade Verbindung mit Pfeil 121"/>
          <p:cNvCxnSpPr/>
          <p:nvPr/>
        </p:nvCxnSpPr>
        <p:spPr>
          <a:xfrm>
            <a:off x="3940625" y="2615128"/>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72" name="Gerade Verbindung mit Pfeil 122"/>
          <p:cNvCxnSpPr/>
          <p:nvPr/>
        </p:nvCxnSpPr>
        <p:spPr>
          <a:xfrm>
            <a:off x="3940613" y="2743192"/>
            <a:ext cx="360040" cy="0"/>
          </a:xfrm>
          <a:prstGeom prst="straightConnector1">
            <a:avLst/>
          </a:prstGeom>
          <a:noFill/>
          <a:ln w="12700" cap="flat" cmpd="sng" algn="ctr">
            <a:solidFill>
              <a:srgbClr val="4F81BD">
                <a:shade val="95000"/>
                <a:satMod val="105000"/>
              </a:srgbClr>
            </a:solidFill>
            <a:prstDash val="solid"/>
            <a:tailEnd type="arrow"/>
          </a:ln>
          <a:effectLst/>
        </p:spPr>
      </p:cxnSp>
      <p:sp>
        <p:nvSpPr>
          <p:cNvPr id="273" name="Abgerundetes Rechteck 123"/>
          <p:cNvSpPr/>
          <p:nvPr/>
        </p:nvSpPr>
        <p:spPr>
          <a:xfrm>
            <a:off x="4300653" y="2894144"/>
            <a:ext cx="576064" cy="27704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a:ln>
                  <a:noFill/>
                </a:ln>
                <a:solidFill>
                  <a:sysClr val="window" lastClr="FFFFFF"/>
                </a:solidFill>
                <a:effectLst/>
                <a:uLnTx/>
                <a:uFillTx/>
                <a:latin typeface="Calibri"/>
                <a:ea typeface="+mn-ea"/>
                <a:cs typeface="+mn-cs"/>
              </a:rPr>
              <a:t>Diff</a:t>
            </a:r>
            <a:r>
              <a:rPr kumimoji="0" lang="de-DE" sz="800" b="0" i="0" u="none" strike="noStrike" kern="0" cap="none" spc="0" normalizeH="0" baseline="0" noProof="0" dirty="0">
                <a:ln>
                  <a:noFill/>
                </a:ln>
                <a:solidFill>
                  <a:sysClr val="window" lastClr="FFFFFF"/>
                </a:solidFill>
                <a:effectLst/>
                <a:uLnTx/>
                <a:uFillTx/>
                <a:latin typeface="Calibri"/>
                <a:ea typeface="+mn-ea"/>
                <a:cs typeface="+mn-cs"/>
              </a:rPr>
              <a:t>-Interlock</a:t>
            </a:r>
          </a:p>
        </p:txBody>
      </p:sp>
      <p:cxnSp>
        <p:nvCxnSpPr>
          <p:cNvPr id="274" name="Gerade Verbindung mit Pfeil 124"/>
          <p:cNvCxnSpPr/>
          <p:nvPr/>
        </p:nvCxnSpPr>
        <p:spPr>
          <a:xfrm>
            <a:off x="3940613" y="2971904"/>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75" name="Gerade Verbindung mit Pfeil 125"/>
          <p:cNvCxnSpPr/>
          <p:nvPr/>
        </p:nvCxnSpPr>
        <p:spPr>
          <a:xfrm>
            <a:off x="3940601" y="3099968"/>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276" name="Gerade Verbindung mit Pfeil 139"/>
          <p:cNvCxnSpPr/>
          <p:nvPr/>
        </p:nvCxnSpPr>
        <p:spPr>
          <a:xfrm flipH="1">
            <a:off x="2772558" y="569744"/>
            <a:ext cx="1542" cy="4989040"/>
          </a:xfrm>
          <a:prstGeom prst="straightConnector1">
            <a:avLst/>
          </a:prstGeom>
          <a:noFill/>
          <a:ln w="25400" cap="flat" cmpd="sng" algn="ctr">
            <a:solidFill>
              <a:srgbClr val="4F81BD">
                <a:shade val="95000"/>
                <a:satMod val="105000"/>
              </a:srgbClr>
            </a:solidFill>
            <a:prstDash val="solid"/>
            <a:tailEnd type="none"/>
          </a:ln>
          <a:effectLst/>
        </p:spPr>
      </p:cxnSp>
      <p:cxnSp>
        <p:nvCxnSpPr>
          <p:cNvPr id="277" name="Gerade Verbindung 141"/>
          <p:cNvCxnSpPr/>
          <p:nvPr/>
        </p:nvCxnSpPr>
        <p:spPr>
          <a:xfrm>
            <a:off x="2702092" y="569744"/>
            <a:ext cx="72008" cy="101200"/>
          </a:xfrm>
          <a:prstGeom prst="line">
            <a:avLst/>
          </a:prstGeom>
          <a:noFill/>
          <a:ln w="9525" cap="flat" cmpd="sng" algn="ctr">
            <a:solidFill>
              <a:srgbClr val="4F81BD">
                <a:shade val="95000"/>
                <a:satMod val="105000"/>
              </a:srgbClr>
            </a:solidFill>
            <a:prstDash val="solid"/>
          </a:ln>
          <a:effectLst/>
        </p:spPr>
      </p:cxnSp>
      <p:cxnSp>
        <p:nvCxnSpPr>
          <p:cNvPr id="278" name="Gerade Verbindung 144"/>
          <p:cNvCxnSpPr/>
          <p:nvPr/>
        </p:nvCxnSpPr>
        <p:spPr>
          <a:xfrm>
            <a:off x="2702092" y="1001792"/>
            <a:ext cx="72008" cy="101200"/>
          </a:xfrm>
          <a:prstGeom prst="line">
            <a:avLst/>
          </a:prstGeom>
          <a:noFill/>
          <a:ln w="9525" cap="flat" cmpd="sng" algn="ctr">
            <a:solidFill>
              <a:srgbClr val="4F81BD">
                <a:shade val="95000"/>
                <a:satMod val="105000"/>
              </a:srgbClr>
            </a:solidFill>
            <a:prstDash val="solid"/>
          </a:ln>
          <a:effectLst/>
        </p:spPr>
      </p:cxnSp>
      <p:cxnSp>
        <p:nvCxnSpPr>
          <p:cNvPr id="279" name="Gerade Verbindung 145"/>
          <p:cNvCxnSpPr/>
          <p:nvPr/>
        </p:nvCxnSpPr>
        <p:spPr>
          <a:xfrm>
            <a:off x="2702092" y="1433768"/>
            <a:ext cx="72008" cy="101200"/>
          </a:xfrm>
          <a:prstGeom prst="line">
            <a:avLst/>
          </a:prstGeom>
          <a:noFill/>
          <a:ln w="9525" cap="flat" cmpd="sng" algn="ctr">
            <a:solidFill>
              <a:srgbClr val="4F81BD">
                <a:shade val="95000"/>
                <a:satMod val="105000"/>
              </a:srgbClr>
            </a:solidFill>
            <a:prstDash val="solid"/>
          </a:ln>
          <a:effectLst/>
        </p:spPr>
      </p:cxnSp>
      <p:cxnSp>
        <p:nvCxnSpPr>
          <p:cNvPr id="280" name="Gerade Verbindung 146"/>
          <p:cNvCxnSpPr/>
          <p:nvPr/>
        </p:nvCxnSpPr>
        <p:spPr>
          <a:xfrm>
            <a:off x="2702092" y="1865816"/>
            <a:ext cx="72008" cy="101200"/>
          </a:xfrm>
          <a:prstGeom prst="line">
            <a:avLst/>
          </a:prstGeom>
          <a:noFill/>
          <a:ln w="9525" cap="flat" cmpd="sng" algn="ctr">
            <a:solidFill>
              <a:srgbClr val="4F81BD">
                <a:shade val="95000"/>
                <a:satMod val="105000"/>
              </a:srgbClr>
            </a:solidFill>
            <a:prstDash val="solid"/>
          </a:ln>
          <a:effectLst/>
        </p:spPr>
      </p:cxnSp>
      <p:cxnSp>
        <p:nvCxnSpPr>
          <p:cNvPr id="281" name="Gerade Verbindung 147"/>
          <p:cNvCxnSpPr/>
          <p:nvPr/>
        </p:nvCxnSpPr>
        <p:spPr>
          <a:xfrm>
            <a:off x="2700550" y="2307160"/>
            <a:ext cx="72008" cy="101200"/>
          </a:xfrm>
          <a:prstGeom prst="line">
            <a:avLst/>
          </a:prstGeom>
          <a:noFill/>
          <a:ln w="9525" cap="flat" cmpd="sng" algn="ctr">
            <a:solidFill>
              <a:srgbClr val="4F81BD">
                <a:shade val="95000"/>
                <a:satMod val="105000"/>
              </a:srgbClr>
            </a:solidFill>
            <a:prstDash val="solid"/>
          </a:ln>
          <a:effectLst/>
        </p:spPr>
      </p:cxnSp>
      <p:cxnSp>
        <p:nvCxnSpPr>
          <p:cNvPr id="282" name="Gerade Verbindung 148"/>
          <p:cNvCxnSpPr/>
          <p:nvPr/>
        </p:nvCxnSpPr>
        <p:spPr>
          <a:xfrm>
            <a:off x="2700550" y="2739208"/>
            <a:ext cx="72008" cy="101200"/>
          </a:xfrm>
          <a:prstGeom prst="line">
            <a:avLst/>
          </a:prstGeom>
          <a:noFill/>
          <a:ln w="9525" cap="flat" cmpd="sng" algn="ctr">
            <a:solidFill>
              <a:srgbClr val="4F81BD">
                <a:shade val="95000"/>
                <a:satMod val="105000"/>
              </a:srgbClr>
            </a:solidFill>
            <a:prstDash val="solid"/>
          </a:ln>
          <a:effectLst/>
        </p:spPr>
      </p:cxnSp>
      <p:cxnSp>
        <p:nvCxnSpPr>
          <p:cNvPr id="283" name="Gerade Verbindung 149"/>
          <p:cNvCxnSpPr/>
          <p:nvPr/>
        </p:nvCxnSpPr>
        <p:spPr>
          <a:xfrm>
            <a:off x="2700550" y="3171184"/>
            <a:ext cx="72008" cy="101200"/>
          </a:xfrm>
          <a:prstGeom prst="line">
            <a:avLst/>
          </a:prstGeom>
          <a:noFill/>
          <a:ln w="9525" cap="flat" cmpd="sng" algn="ctr">
            <a:solidFill>
              <a:srgbClr val="4F81BD">
                <a:shade val="95000"/>
                <a:satMod val="105000"/>
              </a:srgbClr>
            </a:solidFill>
            <a:prstDash val="solid"/>
          </a:ln>
          <a:effectLst/>
        </p:spPr>
      </p:cxnSp>
      <p:cxnSp>
        <p:nvCxnSpPr>
          <p:cNvPr id="284" name="Gerade Verbindung 150"/>
          <p:cNvCxnSpPr/>
          <p:nvPr/>
        </p:nvCxnSpPr>
        <p:spPr>
          <a:xfrm>
            <a:off x="2700550" y="3603232"/>
            <a:ext cx="72008" cy="101200"/>
          </a:xfrm>
          <a:prstGeom prst="line">
            <a:avLst/>
          </a:prstGeom>
          <a:noFill/>
          <a:ln w="9525" cap="flat" cmpd="sng" algn="ctr">
            <a:solidFill>
              <a:srgbClr val="4F81BD">
                <a:shade val="95000"/>
                <a:satMod val="105000"/>
              </a:srgbClr>
            </a:solidFill>
            <a:prstDash val="solid"/>
          </a:ln>
          <a:effectLst/>
        </p:spPr>
      </p:cxnSp>
      <p:cxnSp>
        <p:nvCxnSpPr>
          <p:cNvPr id="285" name="Gerade Verbindung 151"/>
          <p:cNvCxnSpPr/>
          <p:nvPr/>
        </p:nvCxnSpPr>
        <p:spPr>
          <a:xfrm>
            <a:off x="2700550" y="4028080"/>
            <a:ext cx="72008" cy="101200"/>
          </a:xfrm>
          <a:prstGeom prst="line">
            <a:avLst/>
          </a:prstGeom>
          <a:noFill/>
          <a:ln w="9525" cap="flat" cmpd="sng" algn="ctr">
            <a:solidFill>
              <a:srgbClr val="4F81BD">
                <a:shade val="95000"/>
                <a:satMod val="105000"/>
              </a:srgbClr>
            </a:solidFill>
            <a:prstDash val="solid"/>
          </a:ln>
          <a:effectLst/>
        </p:spPr>
      </p:cxnSp>
      <p:cxnSp>
        <p:nvCxnSpPr>
          <p:cNvPr id="286" name="Gerade Verbindung 152"/>
          <p:cNvCxnSpPr/>
          <p:nvPr/>
        </p:nvCxnSpPr>
        <p:spPr>
          <a:xfrm>
            <a:off x="2700550" y="4460128"/>
            <a:ext cx="72008" cy="101200"/>
          </a:xfrm>
          <a:prstGeom prst="line">
            <a:avLst/>
          </a:prstGeom>
          <a:noFill/>
          <a:ln w="9525" cap="flat" cmpd="sng" algn="ctr">
            <a:solidFill>
              <a:srgbClr val="4F81BD">
                <a:shade val="95000"/>
                <a:satMod val="105000"/>
              </a:srgbClr>
            </a:solidFill>
            <a:prstDash val="solid"/>
          </a:ln>
          <a:effectLst/>
        </p:spPr>
      </p:cxnSp>
      <p:sp>
        <p:nvSpPr>
          <p:cNvPr id="287" name="Abgerundetes Rechteck 179"/>
          <p:cNvSpPr/>
          <p:nvPr/>
        </p:nvSpPr>
        <p:spPr>
          <a:xfrm>
            <a:off x="5854000" y="116632"/>
            <a:ext cx="792088" cy="517717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 lastClr="FFFFFF"/>
                </a:solidFill>
                <a:effectLst/>
                <a:uLnTx/>
                <a:uFillTx/>
                <a:latin typeface="Calibri"/>
                <a:ea typeface="+mn-ea"/>
                <a:cs typeface="+mn-cs"/>
              </a:rPr>
              <a:t>Permit </a:t>
            </a:r>
            <a:r>
              <a:rPr kumimoji="0" lang="de-DE" sz="1200" b="0" i="0" u="none" strike="noStrike" kern="0" cap="none" spc="0" normalizeH="0" baseline="0" noProof="0" dirty="0" err="1" smtClean="0">
                <a:ln>
                  <a:noFill/>
                </a:ln>
                <a:solidFill>
                  <a:sysClr val="window" lastClr="FFFFFF"/>
                </a:solidFill>
                <a:effectLst/>
                <a:uLnTx/>
                <a:uFillTx/>
                <a:latin typeface="Calibri"/>
                <a:ea typeface="+mn-ea"/>
                <a:cs typeface="+mn-cs"/>
              </a:rPr>
              <a:t>handler</a:t>
            </a:r>
            <a:endParaRPr kumimoji="0" lang="de-DE"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8" name="Abgerundetes Rechteck 180"/>
          <p:cNvSpPr/>
          <p:nvPr/>
        </p:nvSpPr>
        <p:spPr>
          <a:xfrm>
            <a:off x="7020272" y="2543840"/>
            <a:ext cx="648072" cy="43453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BIS-Interface</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89" name="Gerade Verbindung mit Pfeil 183"/>
          <p:cNvCxnSpPr/>
          <p:nvPr/>
        </p:nvCxnSpPr>
        <p:spPr>
          <a:xfrm>
            <a:off x="2772558" y="5558784"/>
            <a:ext cx="3959682" cy="0"/>
          </a:xfrm>
          <a:prstGeom prst="straightConnector1">
            <a:avLst/>
          </a:prstGeom>
          <a:noFill/>
          <a:ln w="25400" cap="flat" cmpd="sng" algn="ctr">
            <a:solidFill>
              <a:srgbClr val="4F81BD">
                <a:shade val="95000"/>
                <a:satMod val="105000"/>
              </a:srgbClr>
            </a:solidFill>
            <a:prstDash val="solid"/>
            <a:tailEnd type="arrow"/>
          </a:ln>
          <a:effectLst/>
        </p:spPr>
      </p:cxnSp>
      <p:sp>
        <p:nvSpPr>
          <p:cNvPr id="290" name="Abgerundetes Rechteck 184"/>
          <p:cNvSpPr/>
          <p:nvPr/>
        </p:nvSpPr>
        <p:spPr>
          <a:xfrm>
            <a:off x="6732240" y="5405520"/>
            <a:ext cx="720080" cy="51145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Manual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calibration</a:t>
            </a: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support</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91" name="Gerade Verbindung mit Pfeil 192"/>
          <p:cNvCxnSpPr>
            <a:stCxn id="264" idx="3"/>
          </p:cNvCxnSpPr>
          <p:nvPr/>
        </p:nvCxnSpPr>
        <p:spPr>
          <a:xfrm>
            <a:off x="4855105" y="724152"/>
            <a:ext cx="998895" cy="0"/>
          </a:xfrm>
          <a:prstGeom prst="straightConnector1">
            <a:avLst/>
          </a:prstGeom>
          <a:noFill/>
          <a:ln w="12700" cap="flat" cmpd="sng" algn="ctr">
            <a:solidFill>
              <a:srgbClr val="FF0000"/>
            </a:solidFill>
            <a:prstDash val="solid"/>
            <a:tailEnd type="arrow"/>
          </a:ln>
          <a:effectLst/>
        </p:spPr>
      </p:cxnSp>
      <p:cxnSp>
        <p:nvCxnSpPr>
          <p:cNvPr id="292" name="Gerade Verbindung mit Pfeil 193"/>
          <p:cNvCxnSpPr/>
          <p:nvPr/>
        </p:nvCxnSpPr>
        <p:spPr>
          <a:xfrm>
            <a:off x="4855105" y="1085144"/>
            <a:ext cx="998895" cy="0"/>
          </a:xfrm>
          <a:prstGeom prst="straightConnector1">
            <a:avLst/>
          </a:prstGeom>
          <a:noFill/>
          <a:ln w="12700" cap="flat" cmpd="sng" algn="ctr">
            <a:solidFill>
              <a:srgbClr val="FF0000"/>
            </a:solidFill>
            <a:prstDash val="solid"/>
            <a:tailEnd type="arrow"/>
          </a:ln>
          <a:effectLst/>
        </p:spPr>
      </p:cxnSp>
      <p:cxnSp>
        <p:nvCxnSpPr>
          <p:cNvPr id="293" name="Gerade Verbindung mit Pfeil 198"/>
          <p:cNvCxnSpPr/>
          <p:nvPr/>
        </p:nvCxnSpPr>
        <p:spPr>
          <a:xfrm>
            <a:off x="4876717" y="2230976"/>
            <a:ext cx="998895" cy="0"/>
          </a:xfrm>
          <a:prstGeom prst="straightConnector1">
            <a:avLst/>
          </a:prstGeom>
          <a:noFill/>
          <a:ln w="12700" cap="flat" cmpd="sng" algn="ctr">
            <a:solidFill>
              <a:srgbClr val="FF0000"/>
            </a:solidFill>
            <a:prstDash val="solid"/>
            <a:tailEnd type="arrow"/>
          </a:ln>
          <a:effectLst/>
        </p:spPr>
      </p:cxnSp>
      <p:cxnSp>
        <p:nvCxnSpPr>
          <p:cNvPr id="294" name="Gerade Verbindung mit Pfeil 199"/>
          <p:cNvCxnSpPr/>
          <p:nvPr/>
        </p:nvCxnSpPr>
        <p:spPr>
          <a:xfrm>
            <a:off x="4876717" y="2669440"/>
            <a:ext cx="998895" cy="0"/>
          </a:xfrm>
          <a:prstGeom prst="straightConnector1">
            <a:avLst/>
          </a:prstGeom>
          <a:noFill/>
          <a:ln w="12700" cap="flat" cmpd="sng" algn="ctr">
            <a:solidFill>
              <a:srgbClr val="FF0000"/>
            </a:solidFill>
            <a:prstDash val="solid"/>
            <a:tailEnd type="arrow"/>
          </a:ln>
          <a:effectLst/>
        </p:spPr>
      </p:cxnSp>
      <p:cxnSp>
        <p:nvCxnSpPr>
          <p:cNvPr id="295" name="Gerade Verbindung mit Pfeil 200"/>
          <p:cNvCxnSpPr/>
          <p:nvPr/>
        </p:nvCxnSpPr>
        <p:spPr>
          <a:xfrm>
            <a:off x="4876717" y="3027104"/>
            <a:ext cx="998895" cy="0"/>
          </a:xfrm>
          <a:prstGeom prst="straightConnector1">
            <a:avLst/>
          </a:prstGeom>
          <a:noFill/>
          <a:ln w="12700" cap="flat" cmpd="sng" algn="ctr">
            <a:solidFill>
              <a:srgbClr val="FF0000"/>
            </a:solidFill>
            <a:prstDash val="solid"/>
            <a:tailEnd type="arrow"/>
          </a:ln>
          <a:effectLst/>
        </p:spPr>
      </p:cxnSp>
      <p:cxnSp>
        <p:nvCxnSpPr>
          <p:cNvPr id="296" name="Gerade Verbindung mit Pfeil 204"/>
          <p:cNvCxnSpPr/>
          <p:nvPr/>
        </p:nvCxnSpPr>
        <p:spPr>
          <a:xfrm>
            <a:off x="6627758" y="2761108"/>
            <a:ext cx="392514" cy="0"/>
          </a:xfrm>
          <a:prstGeom prst="straightConnector1">
            <a:avLst/>
          </a:prstGeom>
          <a:noFill/>
          <a:ln w="12700" cap="flat" cmpd="sng" algn="ctr">
            <a:solidFill>
              <a:srgbClr val="FF0000"/>
            </a:solidFill>
            <a:prstDash val="solid"/>
            <a:tailEnd type="arrow"/>
          </a:ln>
          <a:effectLst/>
        </p:spPr>
      </p:cxnSp>
      <p:cxnSp>
        <p:nvCxnSpPr>
          <p:cNvPr id="297" name="Gerade Verbindung mit Pfeil 213"/>
          <p:cNvCxnSpPr/>
          <p:nvPr/>
        </p:nvCxnSpPr>
        <p:spPr>
          <a:xfrm>
            <a:off x="7668344" y="2615128"/>
            <a:ext cx="266872" cy="0"/>
          </a:xfrm>
          <a:prstGeom prst="straightConnector1">
            <a:avLst/>
          </a:prstGeom>
          <a:noFill/>
          <a:ln w="12700" cap="flat" cmpd="sng" algn="ctr">
            <a:solidFill>
              <a:srgbClr val="FF0000"/>
            </a:solidFill>
            <a:prstDash val="solid"/>
            <a:tailEnd type="arrow"/>
          </a:ln>
          <a:effectLst/>
        </p:spPr>
      </p:cxnSp>
      <p:cxnSp>
        <p:nvCxnSpPr>
          <p:cNvPr id="298" name="Gerade Verbindung mit Pfeil 214"/>
          <p:cNvCxnSpPr/>
          <p:nvPr/>
        </p:nvCxnSpPr>
        <p:spPr>
          <a:xfrm>
            <a:off x="7668344" y="2894144"/>
            <a:ext cx="266872" cy="0"/>
          </a:xfrm>
          <a:prstGeom prst="straightConnector1">
            <a:avLst/>
          </a:prstGeom>
          <a:noFill/>
          <a:ln w="12700" cap="flat" cmpd="sng" algn="ctr">
            <a:solidFill>
              <a:srgbClr val="FF0000"/>
            </a:solidFill>
            <a:prstDash val="solid"/>
            <a:tailEnd type="arrow"/>
          </a:ln>
          <a:effectLst/>
        </p:spPr>
      </p:cxnSp>
      <p:sp>
        <p:nvSpPr>
          <p:cNvPr id="299" name="Textfeld 218"/>
          <p:cNvSpPr txBox="1"/>
          <p:nvPr/>
        </p:nvSpPr>
        <p:spPr>
          <a:xfrm>
            <a:off x="179512" y="549206"/>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00" name="Gerade Verbindung mit Pfeil 220"/>
          <p:cNvCxnSpPr>
            <a:stCxn id="299" idx="3"/>
            <a:endCxn id="217" idx="1"/>
          </p:cNvCxnSpPr>
          <p:nvPr/>
        </p:nvCxnSpPr>
        <p:spPr>
          <a:xfrm>
            <a:off x="780959" y="656928"/>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01" name="Textfeld 221"/>
          <p:cNvSpPr txBox="1"/>
          <p:nvPr/>
        </p:nvSpPr>
        <p:spPr>
          <a:xfrm>
            <a:off x="179511" y="987670"/>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02" name="Gerade Verbindung mit Pfeil 222"/>
          <p:cNvCxnSpPr>
            <a:stCxn id="301" idx="3"/>
          </p:cNvCxnSpPr>
          <p:nvPr/>
        </p:nvCxnSpPr>
        <p:spPr>
          <a:xfrm>
            <a:off x="780958" y="1095392"/>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03" name="Textfeld 223"/>
          <p:cNvSpPr txBox="1"/>
          <p:nvPr/>
        </p:nvSpPr>
        <p:spPr>
          <a:xfrm>
            <a:off x="179512" y="1420830"/>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04" name="Gerade Verbindung mit Pfeil 224"/>
          <p:cNvCxnSpPr>
            <a:stCxn id="303" idx="3"/>
          </p:cNvCxnSpPr>
          <p:nvPr/>
        </p:nvCxnSpPr>
        <p:spPr>
          <a:xfrm>
            <a:off x="780959" y="1528552"/>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05" name="Textfeld 225"/>
          <p:cNvSpPr txBox="1"/>
          <p:nvPr/>
        </p:nvSpPr>
        <p:spPr>
          <a:xfrm>
            <a:off x="179511" y="1859294"/>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06" name="Gerade Verbindung mit Pfeil 226"/>
          <p:cNvCxnSpPr>
            <a:stCxn id="305" idx="3"/>
          </p:cNvCxnSpPr>
          <p:nvPr/>
        </p:nvCxnSpPr>
        <p:spPr>
          <a:xfrm>
            <a:off x="780958" y="1967016"/>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07" name="Textfeld 227"/>
          <p:cNvSpPr txBox="1"/>
          <p:nvPr/>
        </p:nvSpPr>
        <p:spPr>
          <a:xfrm>
            <a:off x="179511" y="2272606"/>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08" name="Gerade Verbindung mit Pfeil 228"/>
          <p:cNvCxnSpPr>
            <a:stCxn id="307" idx="3"/>
          </p:cNvCxnSpPr>
          <p:nvPr/>
        </p:nvCxnSpPr>
        <p:spPr>
          <a:xfrm>
            <a:off x="780958" y="2380328"/>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09" name="Textfeld 229"/>
          <p:cNvSpPr txBox="1"/>
          <p:nvPr/>
        </p:nvSpPr>
        <p:spPr>
          <a:xfrm>
            <a:off x="179510" y="2711070"/>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10" name="Gerade Verbindung mit Pfeil 230"/>
          <p:cNvCxnSpPr>
            <a:stCxn id="309" idx="3"/>
          </p:cNvCxnSpPr>
          <p:nvPr/>
        </p:nvCxnSpPr>
        <p:spPr>
          <a:xfrm>
            <a:off x="780957" y="2818792"/>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11" name="Textfeld 231"/>
          <p:cNvSpPr txBox="1"/>
          <p:nvPr/>
        </p:nvSpPr>
        <p:spPr>
          <a:xfrm>
            <a:off x="179511" y="3144230"/>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12" name="Gerade Verbindung mit Pfeil 232"/>
          <p:cNvCxnSpPr>
            <a:stCxn id="311" idx="3"/>
          </p:cNvCxnSpPr>
          <p:nvPr/>
        </p:nvCxnSpPr>
        <p:spPr>
          <a:xfrm>
            <a:off x="780958" y="3251952"/>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13" name="Textfeld 233"/>
          <p:cNvSpPr txBox="1"/>
          <p:nvPr/>
        </p:nvSpPr>
        <p:spPr>
          <a:xfrm>
            <a:off x="179510" y="3582694"/>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14" name="Gerade Verbindung mit Pfeil 234"/>
          <p:cNvCxnSpPr>
            <a:stCxn id="313" idx="3"/>
          </p:cNvCxnSpPr>
          <p:nvPr/>
        </p:nvCxnSpPr>
        <p:spPr>
          <a:xfrm>
            <a:off x="780957" y="3690416"/>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15" name="Textfeld 235"/>
          <p:cNvSpPr txBox="1"/>
          <p:nvPr/>
        </p:nvSpPr>
        <p:spPr>
          <a:xfrm>
            <a:off x="179513" y="3999174"/>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16" name="Gerade Verbindung mit Pfeil 236"/>
          <p:cNvCxnSpPr>
            <a:stCxn id="315" idx="3"/>
          </p:cNvCxnSpPr>
          <p:nvPr/>
        </p:nvCxnSpPr>
        <p:spPr>
          <a:xfrm>
            <a:off x="780960" y="4106896"/>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17" name="Textfeld 237"/>
          <p:cNvSpPr txBox="1"/>
          <p:nvPr/>
        </p:nvSpPr>
        <p:spPr>
          <a:xfrm>
            <a:off x="179512" y="4437638"/>
            <a:ext cx="601447" cy="215444"/>
          </a:xfrm>
          <a:prstGeom prst="rect">
            <a:avLst/>
          </a:prstGeom>
          <a:noFill/>
          <a:ln>
            <a:solidFill>
              <a:srgbClr val="4F81B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From</a:t>
            </a:r>
            <a:r>
              <a:rPr kumimoji="0" lang="de-DE" sz="800" b="0" i="0" u="none" strike="noStrike" kern="0" cap="none" spc="0" normalizeH="0" baseline="0" noProof="0" dirty="0" smtClean="0">
                <a:ln>
                  <a:noFill/>
                </a:ln>
                <a:solidFill>
                  <a:sysClr val="windowText" lastClr="000000"/>
                </a:solidFill>
                <a:effectLst/>
                <a:uLnTx/>
                <a:uFillTx/>
              </a:rPr>
              <a:t> ADC</a:t>
            </a:r>
            <a:endParaRPr kumimoji="0" lang="de-DE" sz="800" b="0" i="0" u="none" strike="noStrike" kern="0" cap="none" spc="0" normalizeH="0" baseline="0" noProof="0" dirty="0">
              <a:ln>
                <a:noFill/>
              </a:ln>
              <a:solidFill>
                <a:sysClr val="windowText" lastClr="000000"/>
              </a:solidFill>
              <a:effectLst/>
              <a:uLnTx/>
              <a:uFillTx/>
            </a:endParaRPr>
          </a:p>
        </p:txBody>
      </p:sp>
      <p:cxnSp>
        <p:nvCxnSpPr>
          <p:cNvPr id="318" name="Gerade Verbindung mit Pfeil 238"/>
          <p:cNvCxnSpPr>
            <a:stCxn id="317" idx="3"/>
          </p:cNvCxnSpPr>
          <p:nvPr/>
        </p:nvCxnSpPr>
        <p:spPr>
          <a:xfrm>
            <a:off x="780959" y="4545360"/>
            <a:ext cx="170990" cy="0"/>
          </a:xfrm>
          <a:prstGeom prst="straightConnector1">
            <a:avLst/>
          </a:prstGeom>
          <a:noFill/>
          <a:ln w="9525" cap="flat" cmpd="sng" algn="ctr">
            <a:solidFill>
              <a:srgbClr val="4F81BD">
                <a:shade val="95000"/>
                <a:satMod val="105000"/>
              </a:srgbClr>
            </a:solidFill>
            <a:prstDash val="solid"/>
            <a:tailEnd type="arrow"/>
          </a:ln>
          <a:effectLst/>
        </p:spPr>
      </p:cxnSp>
      <p:sp>
        <p:nvSpPr>
          <p:cNvPr id="319" name="Rechteck 239"/>
          <p:cNvSpPr/>
          <p:nvPr/>
        </p:nvSpPr>
        <p:spPr>
          <a:xfrm>
            <a:off x="7950000" y="2446208"/>
            <a:ext cx="648072" cy="549072"/>
          </a:xfrm>
          <a:prstGeom prst="rect">
            <a:avLst/>
          </a:prstGeom>
          <a:solidFill>
            <a:sysClr val="window" lastClr="FFFFFF"/>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ysClr val="windowText" lastClr="000000"/>
                </a:solidFill>
                <a:effectLst/>
                <a:uLnTx/>
                <a:uFillTx/>
                <a:latin typeface="Calibri"/>
                <a:ea typeface="+mn-ea"/>
                <a:cs typeface="+mn-cs"/>
              </a:rPr>
              <a:t>BIS</a:t>
            </a: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320" name="Gerade Verbindung 242"/>
          <p:cNvCxnSpPr/>
          <p:nvPr/>
        </p:nvCxnSpPr>
        <p:spPr>
          <a:xfrm flipV="1">
            <a:off x="8100392" y="2230976"/>
            <a:ext cx="0" cy="215232"/>
          </a:xfrm>
          <a:prstGeom prst="line">
            <a:avLst/>
          </a:prstGeom>
          <a:noFill/>
          <a:ln w="9525" cap="flat" cmpd="sng" algn="ctr">
            <a:solidFill>
              <a:srgbClr val="4F81BD">
                <a:shade val="95000"/>
                <a:satMod val="105000"/>
              </a:srgbClr>
            </a:solidFill>
            <a:prstDash val="solid"/>
          </a:ln>
          <a:effectLst/>
        </p:spPr>
      </p:cxnSp>
      <p:cxnSp>
        <p:nvCxnSpPr>
          <p:cNvPr id="321" name="Gerade Verbindung 244"/>
          <p:cNvCxnSpPr/>
          <p:nvPr/>
        </p:nvCxnSpPr>
        <p:spPr>
          <a:xfrm flipV="1">
            <a:off x="8388424" y="2086016"/>
            <a:ext cx="0" cy="360192"/>
          </a:xfrm>
          <a:prstGeom prst="line">
            <a:avLst/>
          </a:prstGeom>
          <a:noFill/>
          <a:ln w="9525" cap="flat" cmpd="sng" algn="ctr">
            <a:solidFill>
              <a:srgbClr val="4F81BD">
                <a:shade val="95000"/>
                <a:satMod val="105000"/>
              </a:srgbClr>
            </a:solidFill>
            <a:prstDash val="solid"/>
          </a:ln>
          <a:effectLst/>
        </p:spPr>
      </p:cxnSp>
      <p:cxnSp>
        <p:nvCxnSpPr>
          <p:cNvPr id="322" name="Gerade Verbindung 246"/>
          <p:cNvCxnSpPr/>
          <p:nvPr/>
        </p:nvCxnSpPr>
        <p:spPr>
          <a:xfrm flipH="1">
            <a:off x="7452320" y="2230976"/>
            <a:ext cx="648072" cy="0"/>
          </a:xfrm>
          <a:prstGeom prst="line">
            <a:avLst/>
          </a:prstGeom>
          <a:noFill/>
          <a:ln w="9525" cap="flat" cmpd="sng" algn="ctr">
            <a:solidFill>
              <a:srgbClr val="4F81BD">
                <a:shade val="95000"/>
                <a:satMod val="105000"/>
              </a:srgbClr>
            </a:solidFill>
            <a:prstDash val="solid"/>
          </a:ln>
          <a:effectLst/>
        </p:spPr>
      </p:cxnSp>
      <p:cxnSp>
        <p:nvCxnSpPr>
          <p:cNvPr id="323" name="Gerade Verbindung 249"/>
          <p:cNvCxnSpPr/>
          <p:nvPr/>
        </p:nvCxnSpPr>
        <p:spPr>
          <a:xfrm flipH="1">
            <a:off x="7164288" y="2086016"/>
            <a:ext cx="1224136" cy="0"/>
          </a:xfrm>
          <a:prstGeom prst="line">
            <a:avLst/>
          </a:prstGeom>
          <a:noFill/>
          <a:ln w="9525" cap="flat" cmpd="sng" algn="ctr">
            <a:solidFill>
              <a:srgbClr val="4F81BD">
                <a:shade val="95000"/>
                <a:satMod val="105000"/>
              </a:srgbClr>
            </a:solidFill>
            <a:prstDash val="solid"/>
          </a:ln>
          <a:effectLst/>
        </p:spPr>
      </p:cxnSp>
      <p:cxnSp>
        <p:nvCxnSpPr>
          <p:cNvPr id="324" name="Gerade Verbindung mit Pfeil 251"/>
          <p:cNvCxnSpPr/>
          <p:nvPr/>
        </p:nvCxnSpPr>
        <p:spPr>
          <a:xfrm>
            <a:off x="7164288" y="2079600"/>
            <a:ext cx="0" cy="464240"/>
          </a:xfrm>
          <a:prstGeom prst="straightConnector1">
            <a:avLst/>
          </a:prstGeom>
          <a:noFill/>
          <a:ln w="9525" cap="flat" cmpd="sng" algn="ctr">
            <a:solidFill>
              <a:srgbClr val="4F81BD">
                <a:shade val="95000"/>
                <a:satMod val="105000"/>
              </a:srgbClr>
            </a:solidFill>
            <a:prstDash val="solid"/>
            <a:tailEnd type="arrow"/>
          </a:ln>
          <a:effectLst/>
        </p:spPr>
      </p:cxnSp>
      <p:cxnSp>
        <p:nvCxnSpPr>
          <p:cNvPr id="325" name="Gerade Verbindung mit Pfeil 253"/>
          <p:cNvCxnSpPr/>
          <p:nvPr/>
        </p:nvCxnSpPr>
        <p:spPr>
          <a:xfrm>
            <a:off x="7452320" y="2230976"/>
            <a:ext cx="0" cy="306392"/>
          </a:xfrm>
          <a:prstGeom prst="straightConnector1">
            <a:avLst/>
          </a:prstGeom>
          <a:noFill/>
          <a:ln w="9525" cap="flat" cmpd="sng" algn="ctr">
            <a:solidFill>
              <a:srgbClr val="4F81BD">
                <a:shade val="95000"/>
                <a:satMod val="105000"/>
              </a:srgbClr>
            </a:solidFill>
            <a:prstDash val="solid"/>
            <a:tailEnd type="arrow"/>
          </a:ln>
          <a:effectLst/>
        </p:spPr>
      </p:cxnSp>
      <p:sp>
        <p:nvSpPr>
          <p:cNvPr id="326" name="Textfeld 254"/>
          <p:cNvSpPr txBox="1"/>
          <p:nvPr/>
        </p:nvSpPr>
        <p:spPr>
          <a:xfrm>
            <a:off x="7726063" y="2047622"/>
            <a:ext cx="662361"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Text" lastClr="000000"/>
                </a:solidFill>
                <a:effectLst/>
                <a:uLnTx/>
                <a:uFillTx/>
              </a:rPr>
              <a:t>Test </a:t>
            </a:r>
            <a:r>
              <a:rPr kumimoji="0" lang="de-DE" sz="800" b="0" i="0" u="none" strike="noStrike" kern="0" cap="none" spc="0" normalizeH="0" baseline="0" noProof="0" dirty="0" err="1" smtClean="0">
                <a:ln>
                  <a:noFill/>
                </a:ln>
                <a:solidFill>
                  <a:sysClr val="windowText" lastClr="000000"/>
                </a:solidFill>
                <a:effectLst/>
                <a:uLnTx/>
                <a:uFillTx/>
              </a:rPr>
              <a:t>signals</a:t>
            </a:r>
            <a:endParaRPr kumimoji="0" lang="de-DE" sz="800" b="0" i="0" u="none" strike="noStrike" kern="0" cap="none" spc="0" normalizeH="0" baseline="0" noProof="0" dirty="0">
              <a:ln>
                <a:noFill/>
              </a:ln>
              <a:solidFill>
                <a:sysClr val="windowText" lastClr="000000"/>
              </a:solidFill>
              <a:effectLst/>
              <a:uLnTx/>
              <a:uFillTx/>
            </a:endParaRPr>
          </a:p>
        </p:txBody>
      </p:sp>
      <p:sp>
        <p:nvSpPr>
          <p:cNvPr id="327" name="Abgerundetes Rechteck 255"/>
          <p:cNvSpPr/>
          <p:nvPr/>
        </p:nvSpPr>
        <p:spPr>
          <a:xfrm>
            <a:off x="5652120" y="6234604"/>
            <a:ext cx="1368152" cy="508444"/>
          </a:xfrm>
          <a:prstGeom prst="roundRect">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Data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interface</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to</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DDR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memory</a:t>
            </a:r>
            <a:endParaRPr kumimoji="0" lang="de-DE" sz="10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provided</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by</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ESS)</a:t>
            </a:r>
            <a:endParaRPr kumimoji="0" lang="de-DE" sz="10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328" name="Gerade Verbindung mit Pfeil 257"/>
          <p:cNvCxnSpPr/>
          <p:nvPr/>
        </p:nvCxnSpPr>
        <p:spPr>
          <a:xfrm>
            <a:off x="6516216" y="5558784"/>
            <a:ext cx="0" cy="675820"/>
          </a:xfrm>
          <a:prstGeom prst="straightConnector1">
            <a:avLst/>
          </a:prstGeom>
          <a:noFill/>
          <a:ln w="25400" cap="flat" cmpd="sng" algn="ctr">
            <a:solidFill>
              <a:srgbClr val="4F81BD">
                <a:shade val="95000"/>
                <a:satMod val="105000"/>
              </a:srgbClr>
            </a:solidFill>
            <a:prstDash val="solid"/>
            <a:tailEnd type="arrow"/>
          </a:ln>
          <a:effectLst/>
        </p:spPr>
      </p:cxnSp>
      <p:sp>
        <p:nvSpPr>
          <p:cNvPr id="329" name="Abgerundetes Rechteck 265"/>
          <p:cNvSpPr/>
          <p:nvPr/>
        </p:nvSpPr>
        <p:spPr>
          <a:xfrm>
            <a:off x="984707" y="5157192"/>
            <a:ext cx="1104188" cy="759784"/>
          </a:xfrm>
          <a:prstGeom prst="roundRect">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Serial Timing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data</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receiver</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provided</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1000" b="0" i="0" u="none" strike="noStrike" kern="0" cap="none" spc="0" normalizeH="0" baseline="0" noProof="0" dirty="0" err="1" smtClean="0">
                <a:ln>
                  <a:noFill/>
                </a:ln>
                <a:solidFill>
                  <a:sysClr val="window" lastClr="FFFFFF"/>
                </a:solidFill>
                <a:effectLst/>
                <a:uLnTx/>
                <a:uFillTx/>
                <a:latin typeface="Calibri"/>
                <a:ea typeface="+mn-ea"/>
                <a:cs typeface="+mn-cs"/>
              </a:rPr>
              <a:t>by</a:t>
            </a:r>
            <a:r>
              <a:rPr kumimoji="0" lang="de-DE" sz="1000" b="0" i="0" u="none" strike="noStrike" kern="0" cap="none" spc="0" normalizeH="0" baseline="0" noProof="0" dirty="0" smtClean="0">
                <a:ln>
                  <a:noFill/>
                </a:ln>
                <a:solidFill>
                  <a:sysClr val="window" lastClr="FFFFFF"/>
                </a:solidFill>
                <a:effectLst/>
                <a:uLnTx/>
                <a:uFillTx/>
                <a:latin typeface="Calibri"/>
                <a:ea typeface="+mn-ea"/>
                <a:cs typeface="+mn-cs"/>
              </a:rPr>
              <a:t> ESS)</a:t>
            </a:r>
            <a:endParaRPr kumimoji="0" lang="de-DE" sz="10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330" name="Gerade Verbindung mit Pfeil 266"/>
          <p:cNvCxnSpPr/>
          <p:nvPr/>
        </p:nvCxnSpPr>
        <p:spPr>
          <a:xfrm>
            <a:off x="2587639" y="791456"/>
            <a:ext cx="127319" cy="0"/>
          </a:xfrm>
          <a:prstGeom prst="straightConnector1">
            <a:avLst/>
          </a:prstGeom>
          <a:noFill/>
          <a:ln w="12700" cap="flat" cmpd="sng" algn="ctr">
            <a:solidFill>
              <a:srgbClr val="FF0000"/>
            </a:solidFill>
            <a:prstDash val="solid"/>
            <a:tailEnd type="arrow"/>
          </a:ln>
          <a:effectLst/>
        </p:spPr>
      </p:cxnSp>
      <p:cxnSp>
        <p:nvCxnSpPr>
          <p:cNvPr id="331" name="Gerade Verbindung mit Pfeil 268"/>
          <p:cNvCxnSpPr/>
          <p:nvPr/>
        </p:nvCxnSpPr>
        <p:spPr>
          <a:xfrm>
            <a:off x="2592748" y="1221080"/>
            <a:ext cx="127319" cy="0"/>
          </a:xfrm>
          <a:prstGeom prst="straightConnector1">
            <a:avLst/>
          </a:prstGeom>
          <a:noFill/>
          <a:ln w="12700" cap="flat" cmpd="sng" algn="ctr">
            <a:solidFill>
              <a:srgbClr val="FF0000"/>
            </a:solidFill>
            <a:prstDash val="solid"/>
            <a:tailEnd type="arrow"/>
          </a:ln>
          <a:effectLst/>
        </p:spPr>
      </p:cxnSp>
      <p:cxnSp>
        <p:nvCxnSpPr>
          <p:cNvPr id="332" name="Gerade Verbindung mit Pfeil 269"/>
          <p:cNvCxnSpPr/>
          <p:nvPr/>
        </p:nvCxnSpPr>
        <p:spPr>
          <a:xfrm>
            <a:off x="2593928" y="1643016"/>
            <a:ext cx="127319" cy="0"/>
          </a:xfrm>
          <a:prstGeom prst="straightConnector1">
            <a:avLst/>
          </a:prstGeom>
          <a:noFill/>
          <a:ln w="12700" cap="flat" cmpd="sng" algn="ctr">
            <a:solidFill>
              <a:srgbClr val="FF0000"/>
            </a:solidFill>
            <a:prstDash val="solid"/>
            <a:tailEnd type="arrow"/>
          </a:ln>
          <a:effectLst/>
        </p:spPr>
      </p:cxnSp>
      <p:cxnSp>
        <p:nvCxnSpPr>
          <p:cNvPr id="333" name="Gerade Verbindung mit Pfeil 270"/>
          <p:cNvCxnSpPr/>
          <p:nvPr/>
        </p:nvCxnSpPr>
        <p:spPr>
          <a:xfrm>
            <a:off x="2593928" y="2079600"/>
            <a:ext cx="127319" cy="0"/>
          </a:xfrm>
          <a:prstGeom prst="straightConnector1">
            <a:avLst/>
          </a:prstGeom>
          <a:noFill/>
          <a:ln w="12700" cap="flat" cmpd="sng" algn="ctr">
            <a:solidFill>
              <a:srgbClr val="FF0000"/>
            </a:solidFill>
            <a:prstDash val="solid"/>
            <a:tailEnd type="arrow"/>
          </a:ln>
          <a:effectLst/>
        </p:spPr>
      </p:cxnSp>
      <p:cxnSp>
        <p:nvCxnSpPr>
          <p:cNvPr id="334" name="Gerade Verbindung mit Pfeil 271"/>
          <p:cNvCxnSpPr/>
          <p:nvPr/>
        </p:nvCxnSpPr>
        <p:spPr>
          <a:xfrm>
            <a:off x="2593928" y="2517424"/>
            <a:ext cx="127319" cy="0"/>
          </a:xfrm>
          <a:prstGeom prst="straightConnector1">
            <a:avLst/>
          </a:prstGeom>
          <a:noFill/>
          <a:ln w="12700" cap="flat" cmpd="sng" algn="ctr">
            <a:solidFill>
              <a:srgbClr val="FF0000"/>
            </a:solidFill>
            <a:prstDash val="solid"/>
            <a:tailEnd type="arrow"/>
          </a:ln>
          <a:effectLst/>
        </p:spPr>
      </p:cxnSp>
      <p:cxnSp>
        <p:nvCxnSpPr>
          <p:cNvPr id="335" name="Gerade Verbindung mit Pfeil 272"/>
          <p:cNvCxnSpPr/>
          <p:nvPr/>
        </p:nvCxnSpPr>
        <p:spPr>
          <a:xfrm>
            <a:off x="2581297" y="2952362"/>
            <a:ext cx="127319" cy="0"/>
          </a:xfrm>
          <a:prstGeom prst="straightConnector1">
            <a:avLst/>
          </a:prstGeom>
          <a:noFill/>
          <a:ln w="12700" cap="flat" cmpd="sng" algn="ctr">
            <a:solidFill>
              <a:srgbClr val="FF0000"/>
            </a:solidFill>
            <a:prstDash val="solid"/>
            <a:tailEnd type="arrow"/>
          </a:ln>
          <a:effectLst/>
        </p:spPr>
      </p:cxnSp>
      <p:cxnSp>
        <p:nvCxnSpPr>
          <p:cNvPr id="336" name="Gerade Verbindung mit Pfeil 273"/>
          <p:cNvCxnSpPr/>
          <p:nvPr/>
        </p:nvCxnSpPr>
        <p:spPr>
          <a:xfrm>
            <a:off x="2586579" y="3380000"/>
            <a:ext cx="127319" cy="0"/>
          </a:xfrm>
          <a:prstGeom prst="straightConnector1">
            <a:avLst/>
          </a:prstGeom>
          <a:noFill/>
          <a:ln w="12700" cap="flat" cmpd="sng" algn="ctr">
            <a:solidFill>
              <a:srgbClr val="FF0000"/>
            </a:solidFill>
            <a:prstDash val="solid"/>
            <a:tailEnd type="arrow"/>
          </a:ln>
          <a:effectLst/>
        </p:spPr>
      </p:cxnSp>
      <p:cxnSp>
        <p:nvCxnSpPr>
          <p:cNvPr id="337" name="Gerade Verbindung mit Pfeil 274"/>
          <p:cNvCxnSpPr/>
          <p:nvPr/>
        </p:nvCxnSpPr>
        <p:spPr>
          <a:xfrm>
            <a:off x="2581298" y="3817023"/>
            <a:ext cx="127319" cy="0"/>
          </a:xfrm>
          <a:prstGeom prst="straightConnector1">
            <a:avLst/>
          </a:prstGeom>
          <a:noFill/>
          <a:ln w="12700" cap="flat" cmpd="sng" algn="ctr">
            <a:solidFill>
              <a:srgbClr val="FF0000"/>
            </a:solidFill>
            <a:prstDash val="solid"/>
            <a:tailEnd type="arrow"/>
          </a:ln>
          <a:effectLst/>
        </p:spPr>
      </p:cxnSp>
      <p:cxnSp>
        <p:nvCxnSpPr>
          <p:cNvPr id="338" name="Gerade Verbindung mit Pfeil 275"/>
          <p:cNvCxnSpPr/>
          <p:nvPr/>
        </p:nvCxnSpPr>
        <p:spPr>
          <a:xfrm>
            <a:off x="2587639" y="4244496"/>
            <a:ext cx="127319" cy="0"/>
          </a:xfrm>
          <a:prstGeom prst="straightConnector1">
            <a:avLst/>
          </a:prstGeom>
          <a:noFill/>
          <a:ln w="12700" cap="flat" cmpd="sng" algn="ctr">
            <a:solidFill>
              <a:srgbClr val="FF0000"/>
            </a:solidFill>
            <a:prstDash val="solid"/>
            <a:tailEnd type="arrow"/>
          </a:ln>
          <a:effectLst/>
        </p:spPr>
      </p:cxnSp>
      <p:cxnSp>
        <p:nvCxnSpPr>
          <p:cNvPr id="339" name="Gerade Verbindung mit Pfeil 276"/>
          <p:cNvCxnSpPr/>
          <p:nvPr/>
        </p:nvCxnSpPr>
        <p:spPr>
          <a:xfrm>
            <a:off x="2581296" y="4685656"/>
            <a:ext cx="127319" cy="0"/>
          </a:xfrm>
          <a:prstGeom prst="straightConnector1">
            <a:avLst/>
          </a:prstGeom>
          <a:noFill/>
          <a:ln w="12700" cap="flat" cmpd="sng" algn="ctr">
            <a:solidFill>
              <a:srgbClr val="FF0000"/>
            </a:solidFill>
            <a:prstDash val="solid"/>
            <a:tailEnd type="arrow"/>
          </a:ln>
          <a:effectLst/>
        </p:spPr>
      </p:cxnSp>
      <p:cxnSp>
        <p:nvCxnSpPr>
          <p:cNvPr id="340" name="Gerade Verbindung mit Pfeil 277"/>
          <p:cNvCxnSpPr/>
          <p:nvPr/>
        </p:nvCxnSpPr>
        <p:spPr>
          <a:xfrm>
            <a:off x="5726681" y="4256878"/>
            <a:ext cx="127319" cy="0"/>
          </a:xfrm>
          <a:prstGeom prst="straightConnector1">
            <a:avLst/>
          </a:prstGeom>
          <a:noFill/>
          <a:ln w="12700" cap="flat" cmpd="sng" algn="ctr">
            <a:solidFill>
              <a:srgbClr val="FF0000"/>
            </a:solidFill>
            <a:prstDash val="solid"/>
            <a:tailEnd type="arrow"/>
          </a:ln>
          <a:effectLst/>
        </p:spPr>
      </p:cxnSp>
      <p:cxnSp>
        <p:nvCxnSpPr>
          <p:cNvPr id="341" name="Gerade Verbindung mit Pfeil 278"/>
          <p:cNvCxnSpPr/>
          <p:nvPr/>
        </p:nvCxnSpPr>
        <p:spPr>
          <a:xfrm>
            <a:off x="5728387" y="4400894"/>
            <a:ext cx="127319" cy="0"/>
          </a:xfrm>
          <a:prstGeom prst="straightConnector1">
            <a:avLst/>
          </a:prstGeom>
          <a:noFill/>
          <a:ln w="12700" cap="flat" cmpd="sng" algn="ctr">
            <a:solidFill>
              <a:srgbClr val="FF0000"/>
            </a:solidFill>
            <a:prstDash val="solid"/>
            <a:tailEnd type="arrow"/>
          </a:ln>
          <a:effectLst/>
        </p:spPr>
      </p:cxnSp>
      <p:cxnSp>
        <p:nvCxnSpPr>
          <p:cNvPr id="342" name="Gerade Verbindung mit Pfeil 279"/>
          <p:cNvCxnSpPr/>
          <p:nvPr/>
        </p:nvCxnSpPr>
        <p:spPr>
          <a:xfrm>
            <a:off x="5726681" y="4552634"/>
            <a:ext cx="127319" cy="0"/>
          </a:xfrm>
          <a:prstGeom prst="straightConnector1">
            <a:avLst/>
          </a:prstGeom>
          <a:noFill/>
          <a:ln w="12700" cap="flat" cmpd="sng" algn="ctr">
            <a:solidFill>
              <a:srgbClr val="FF0000"/>
            </a:solidFill>
            <a:prstDash val="solid"/>
            <a:tailEnd type="arrow"/>
          </a:ln>
          <a:effectLst/>
        </p:spPr>
      </p:cxnSp>
      <p:cxnSp>
        <p:nvCxnSpPr>
          <p:cNvPr id="343" name="Gerade Verbindung mit Pfeil 280"/>
          <p:cNvCxnSpPr/>
          <p:nvPr/>
        </p:nvCxnSpPr>
        <p:spPr>
          <a:xfrm>
            <a:off x="5726681" y="4678518"/>
            <a:ext cx="127319" cy="0"/>
          </a:xfrm>
          <a:prstGeom prst="straightConnector1">
            <a:avLst/>
          </a:prstGeom>
          <a:noFill/>
          <a:ln w="12700" cap="flat" cmpd="sng" algn="ctr">
            <a:solidFill>
              <a:srgbClr val="FF0000"/>
            </a:solidFill>
            <a:prstDash val="solid"/>
            <a:tailEnd type="arrow"/>
          </a:ln>
          <a:effectLst/>
        </p:spPr>
      </p:cxnSp>
      <p:cxnSp>
        <p:nvCxnSpPr>
          <p:cNvPr id="344" name="Gerade Verbindung mit Pfeil 281"/>
          <p:cNvCxnSpPr/>
          <p:nvPr/>
        </p:nvCxnSpPr>
        <p:spPr>
          <a:xfrm>
            <a:off x="5728387" y="4822534"/>
            <a:ext cx="127319" cy="0"/>
          </a:xfrm>
          <a:prstGeom prst="straightConnector1">
            <a:avLst/>
          </a:prstGeom>
          <a:noFill/>
          <a:ln w="12700" cap="flat" cmpd="sng" algn="ctr">
            <a:solidFill>
              <a:srgbClr val="FF0000"/>
            </a:solidFill>
            <a:prstDash val="solid"/>
            <a:tailEnd type="arrow"/>
          </a:ln>
          <a:effectLst/>
        </p:spPr>
      </p:cxnSp>
      <p:cxnSp>
        <p:nvCxnSpPr>
          <p:cNvPr id="345" name="Gerade Verbindung mit Pfeil 282"/>
          <p:cNvCxnSpPr/>
          <p:nvPr/>
        </p:nvCxnSpPr>
        <p:spPr>
          <a:xfrm>
            <a:off x="5726681" y="4974274"/>
            <a:ext cx="127319" cy="0"/>
          </a:xfrm>
          <a:prstGeom prst="straightConnector1">
            <a:avLst/>
          </a:prstGeom>
          <a:noFill/>
          <a:ln w="12700" cap="flat" cmpd="sng" algn="ctr">
            <a:solidFill>
              <a:srgbClr val="FF0000"/>
            </a:solidFill>
            <a:prstDash val="solid"/>
            <a:tailEnd type="arrow"/>
          </a:ln>
          <a:effectLst/>
        </p:spPr>
      </p:cxnSp>
      <p:sp>
        <p:nvSpPr>
          <p:cNvPr id="346" name="Textfeld 283"/>
          <p:cNvSpPr txBox="1"/>
          <p:nvPr/>
        </p:nvSpPr>
        <p:spPr>
          <a:xfrm>
            <a:off x="7236297" y="129686"/>
            <a:ext cx="1793728"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ysClr val="windowText" lastClr="000000"/>
                </a:solidFill>
                <a:effectLst/>
                <a:uLnTx/>
                <a:uFillTx/>
              </a:rPr>
              <a:t>BCM Firmware block </a:t>
            </a:r>
            <a:r>
              <a:rPr kumimoji="0" lang="de-DE" sz="1800" b="0" i="0" u="none" strike="noStrike" kern="0" cap="none" spc="0" normalizeH="0" baseline="0" noProof="0" dirty="0" err="1" smtClean="0">
                <a:ln>
                  <a:noFill/>
                </a:ln>
                <a:solidFill>
                  <a:sysClr val="windowText" lastClr="000000"/>
                </a:solidFill>
                <a:effectLst/>
                <a:uLnTx/>
                <a:uFillTx/>
              </a:rPr>
              <a:t>diagram</a:t>
            </a:r>
            <a:r>
              <a:rPr kumimoji="0" lang="de-DE" sz="1800" b="0" i="0" u="none" strike="noStrike" kern="0" cap="none" spc="0" normalizeH="0" baseline="0" noProof="0" dirty="0" smtClean="0">
                <a:ln>
                  <a:noFill/>
                </a:ln>
                <a:solidFill>
                  <a:sysClr val="windowText" lastClr="000000"/>
                </a:solidFill>
                <a:effectLst/>
                <a:uLnTx/>
                <a:uFillTx/>
              </a:rPr>
              <a:t> (</a:t>
            </a:r>
            <a:r>
              <a:rPr kumimoji="0" lang="de-DE" sz="1800" b="0" i="0" u="none" strike="noStrike" kern="0" cap="none" spc="0" normalizeH="0" baseline="0" noProof="0" dirty="0" err="1" smtClean="0">
                <a:ln>
                  <a:noFill/>
                </a:ln>
                <a:solidFill>
                  <a:sysClr val="windowText" lastClr="000000"/>
                </a:solidFill>
                <a:effectLst/>
                <a:uLnTx/>
                <a:uFillTx/>
              </a:rPr>
              <a:t>draft</a:t>
            </a:r>
            <a:r>
              <a:rPr kumimoji="0" lang="de-DE" sz="1800" b="0" i="0" u="none" strike="noStrike" kern="0" cap="none" spc="0" normalizeH="0" baseline="0" noProof="0" dirty="0" smtClean="0">
                <a:ln>
                  <a:noFill/>
                </a:ln>
                <a:solidFill>
                  <a:sysClr val="windowText" lastClr="000000"/>
                </a:solidFill>
                <a:effectLst/>
                <a:uLnTx/>
                <a:uFillTx/>
              </a:rPr>
              <a:t>) V04</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ysClr val="windowText" lastClr="000000"/>
                </a:solidFill>
                <a:effectLst/>
                <a:uLnTx/>
                <a:uFillTx/>
              </a:rPr>
              <a:t>M. Werner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ysClr val="windowText" lastClr="000000"/>
                </a:solidFill>
                <a:effectLst/>
                <a:uLnTx/>
                <a:uFillTx/>
              </a:rPr>
              <a:t>03.12.2015</a:t>
            </a:r>
          </a:p>
        </p:txBody>
      </p:sp>
      <p:sp>
        <p:nvSpPr>
          <p:cNvPr id="347" name="Textfeld 284"/>
          <p:cNvSpPr txBox="1"/>
          <p:nvPr/>
        </p:nvSpPr>
        <p:spPr>
          <a:xfrm>
            <a:off x="4165852" y="4189660"/>
            <a:ext cx="142175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ysClr val="windowText" lastClr="000000"/>
                </a:solidFill>
                <a:effectLst/>
                <a:uLnTx/>
                <a:uFillTx/>
              </a:rPr>
              <a:t>Not all </a:t>
            </a:r>
            <a:r>
              <a:rPr kumimoji="0" lang="de-DE" sz="1800" b="0" i="0" u="none" strike="noStrike" kern="0" cap="none" spc="0" normalizeH="0" baseline="0" noProof="0" dirty="0" err="1" smtClean="0">
                <a:ln>
                  <a:noFill/>
                </a:ln>
                <a:solidFill>
                  <a:sysClr val="windowText" lastClr="000000"/>
                </a:solidFill>
                <a:effectLst/>
                <a:uLnTx/>
                <a:uFillTx/>
              </a:rPr>
              <a:t>connections</a:t>
            </a:r>
            <a:r>
              <a:rPr kumimoji="0" lang="de-DE" sz="1800" b="0" i="0" u="none" strike="noStrike" kern="0" cap="none" spc="0" normalizeH="0" baseline="0" noProof="0" dirty="0" smtClean="0">
                <a:ln>
                  <a:noFill/>
                </a:ln>
                <a:solidFill>
                  <a:sysClr val="windowText" lastClr="000000"/>
                </a:solidFill>
                <a:effectLst/>
                <a:uLnTx/>
                <a:uFillTx/>
              </a:rPr>
              <a:t> </a:t>
            </a:r>
            <a:r>
              <a:rPr kumimoji="0" lang="de-DE" sz="1800" b="0" i="0" u="none" strike="noStrike" kern="0" cap="none" spc="0" normalizeH="0" baseline="0" noProof="0" dirty="0" err="1" smtClean="0">
                <a:ln>
                  <a:noFill/>
                </a:ln>
                <a:solidFill>
                  <a:sysClr val="windowText" lastClr="000000"/>
                </a:solidFill>
                <a:effectLst/>
                <a:uLnTx/>
                <a:uFillTx/>
              </a:rPr>
              <a:t>are</a:t>
            </a:r>
            <a:r>
              <a:rPr kumimoji="0" lang="de-DE" sz="1800" b="0" i="0" u="none" strike="noStrike" kern="0" cap="none" spc="0" normalizeH="0" baseline="0" noProof="0" dirty="0" smtClean="0">
                <a:ln>
                  <a:noFill/>
                </a:ln>
                <a:solidFill>
                  <a:sysClr val="windowText" lastClr="000000"/>
                </a:solidFill>
                <a:effectLst/>
                <a:uLnTx/>
                <a:uFillTx/>
              </a:rPr>
              <a:t> </a:t>
            </a:r>
            <a:r>
              <a:rPr kumimoji="0" lang="de-DE" sz="1800" b="0" i="0" u="none" strike="noStrike" kern="0" cap="none" spc="0" normalizeH="0" baseline="0" noProof="0" dirty="0" err="1" smtClean="0">
                <a:ln>
                  <a:noFill/>
                </a:ln>
                <a:solidFill>
                  <a:sysClr val="windowText" lastClr="000000"/>
                </a:solidFill>
                <a:effectLst/>
                <a:uLnTx/>
                <a:uFillTx/>
              </a:rPr>
              <a:t>shown</a:t>
            </a:r>
            <a:r>
              <a:rPr kumimoji="0" lang="de-DE" sz="1800" b="0" i="0" u="none" strike="noStrike" kern="0" cap="none" spc="0" normalizeH="0" baseline="0" noProof="0" dirty="0" smtClean="0">
                <a:ln>
                  <a:noFill/>
                </a:ln>
                <a:solidFill>
                  <a:sysClr val="windowText" lastClr="000000"/>
                </a:solidFill>
                <a:effectLst/>
                <a:uLnTx/>
                <a:uFillTx/>
              </a:rPr>
              <a:t>!</a:t>
            </a:r>
            <a:endParaRPr kumimoji="0" lang="de-DE" sz="1800" b="0" i="0" u="none" strike="noStrike" kern="0" cap="none" spc="0" normalizeH="0" baseline="0" noProof="0" dirty="0">
              <a:ln>
                <a:noFill/>
              </a:ln>
              <a:solidFill>
                <a:sysClr val="windowText" lastClr="000000"/>
              </a:solidFill>
              <a:effectLst/>
              <a:uLnTx/>
              <a:uFillTx/>
            </a:endParaRPr>
          </a:p>
        </p:txBody>
      </p:sp>
      <p:cxnSp>
        <p:nvCxnSpPr>
          <p:cNvPr id="348" name="Gerade Verbindung 287"/>
          <p:cNvCxnSpPr/>
          <p:nvPr/>
        </p:nvCxnSpPr>
        <p:spPr>
          <a:xfrm>
            <a:off x="1663196" y="677294"/>
            <a:ext cx="954719" cy="0"/>
          </a:xfrm>
          <a:prstGeom prst="line">
            <a:avLst/>
          </a:prstGeom>
          <a:noFill/>
          <a:ln w="12700" cap="flat" cmpd="sng" algn="ctr">
            <a:solidFill>
              <a:srgbClr val="4F81BD">
                <a:shade val="95000"/>
                <a:satMod val="105000"/>
              </a:srgbClr>
            </a:solidFill>
            <a:prstDash val="solid"/>
          </a:ln>
          <a:effectLst/>
        </p:spPr>
      </p:cxnSp>
      <p:cxnSp>
        <p:nvCxnSpPr>
          <p:cNvPr id="349" name="Gerade Verbindung 288"/>
          <p:cNvCxnSpPr/>
          <p:nvPr/>
        </p:nvCxnSpPr>
        <p:spPr>
          <a:xfrm flipH="1">
            <a:off x="2616994" y="569744"/>
            <a:ext cx="921" cy="111294"/>
          </a:xfrm>
          <a:prstGeom prst="line">
            <a:avLst/>
          </a:prstGeom>
          <a:noFill/>
          <a:ln w="12700" cap="flat" cmpd="sng" algn="ctr">
            <a:solidFill>
              <a:srgbClr val="4F81BD">
                <a:shade val="95000"/>
                <a:satMod val="105000"/>
              </a:srgbClr>
            </a:solidFill>
            <a:prstDash val="solid"/>
          </a:ln>
          <a:effectLst/>
        </p:spPr>
      </p:cxnSp>
      <p:cxnSp>
        <p:nvCxnSpPr>
          <p:cNvPr id="350" name="Gerade Verbindung 300"/>
          <p:cNvCxnSpPr/>
          <p:nvPr/>
        </p:nvCxnSpPr>
        <p:spPr>
          <a:xfrm>
            <a:off x="1663195" y="1113754"/>
            <a:ext cx="0" cy="107616"/>
          </a:xfrm>
          <a:prstGeom prst="line">
            <a:avLst/>
          </a:prstGeom>
          <a:noFill/>
          <a:ln w="12700" cap="flat" cmpd="sng" algn="ctr">
            <a:solidFill>
              <a:srgbClr val="4F81BD">
                <a:shade val="95000"/>
                <a:satMod val="105000"/>
              </a:srgbClr>
            </a:solidFill>
            <a:prstDash val="solid"/>
          </a:ln>
          <a:effectLst/>
        </p:spPr>
      </p:cxnSp>
      <p:cxnSp>
        <p:nvCxnSpPr>
          <p:cNvPr id="351" name="Gerade Verbindung 301"/>
          <p:cNvCxnSpPr/>
          <p:nvPr/>
        </p:nvCxnSpPr>
        <p:spPr>
          <a:xfrm flipH="1">
            <a:off x="1526380" y="1006139"/>
            <a:ext cx="298834" cy="1027"/>
          </a:xfrm>
          <a:prstGeom prst="line">
            <a:avLst/>
          </a:prstGeom>
          <a:noFill/>
          <a:ln w="12700" cap="flat" cmpd="sng" algn="ctr">
            <a:solidFill>
              <a:srgbClr val="4F81BD">
                <a:shade val="95000"/>
                <a:satMod val="105000"/>
              </a:srgbClr>
            </a:solidFill>
            <a:prstDash val="solid"/>
          </a:ln>
          <a:effectLst/>
        </p:spPr>
      </p:cxnSp>
      <p:cxnSp>
        <p:nvCxnSpPr>
          <p:cNvPr id="352" name="Gerade Verbindung 302"/>
          <p:cNvCxnSpPr/>
          <p:nvPr/>
        </p:nvCxnSpPr>
        <p:spPr>
          <a:xfrm flipH="1">
            <a:off x="1663195" y="1221370"/>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53" name="Gerade Verbindung 303"/>
          <p:cNvCxnSpPr/>
          <p:nvPr/>
        </p:nvCxnSpPr>
        <p:spPr>
          <a:xfrm>
            <a:off x="1663195" y="1120104"/>
            <a:ext cx="954719" cy="0"/>
          </a:xfrm>
          <a:prstGeom prst="line">
            <a:avLst/>
          </a:prstGeom>
          <a:noFill/>
          <a:ln w="12700" cap="flat" cmpd="sng" algn="ctr">
            <a:solidFill>
              <a:srgbClr val="4F81BD">
                <a:shade val="95000"/>
                <a:satMod val="105000"/>
              </a:srgbClr>
            </a:solidFill>
            <a:prstDash val="solid"/>
          </a:ln>
          <a:effectLst/>
        </p:spPr>
      </p:cxnSp>
      <p:cxnSp>
        <p:nvCxnSpPr>
          <p:cNvPr id="354" name="Gerade Verbindung 304"/>
          <p:cNvCxnSpPr/>
          <p:nvPr/>
        </p:nvCxnSpPr>
        <p:spPr>
          <a:xfrm flipH="1">
            <a:off x="2616993" y="1012554"/>
            <a:ext cx="921" cy="111294"/>
          </a:xfrm>
          <a:prstGeom prst="line">
            <a:avLst/>
          </a:prstGeom>
          <a:noFill/>
          <a:ln w="12700" cap="flat" cmpd="sng" algn="ctr">
            <a:solidFill>
              <a:srgbClr val="4F81BD">
                <a:shade val="95000"/>
                <a:satMod val="105000"/>
              </a:srgbClr>
            </a:solidFill>
            <a:prstDash val="solid"/>
          </a:ln>
          <a:effectLst/>
        </p:spPr>
      </p:cxnSp>
      <p:cxnSp>
        <p:nvCxnSpPr>
          <p:cNvPr id="355" name="Gerade Verbindung 305"/>
          <p:cNvCxnSpPr/>
          <p:nvPr/>
        </p:nvCxnSpPr>
        <p:spPr>
          <a:xfrm>
            <a:off x="1663195" y="1538908"/>
            <a:ext cx="0" cy="107616"/>
          </a:xfrm>
          <a:prstGeom prst="line">
            <a:avLst/>
          </a:prstGeom>
          <a:noFill/>
          <a:ln w="12700" cap="flat" cmpd="sng" algn="ctr">
            <a:solidFill>
              <a:srgbClr val="4F81BD">
                <a:shade val="95000"/>
                <a:satMod val="105000"/>
              </a:srgbClr>
            </a:solidFill>
            <a:prstDash val="solid"/>
          </a:ln>
          <a:effectLst/>
        </p:spPr>
      </p:cxnSp>
      <p:cxnSp>
        <p:nvCxnSpPr>
          <p:cNvPr id="356" name="Gerade Verbindung 306"/>
          <p:cNvCxnSpPr/>
          <p:nvPr/>
        </p:nvCxnSpPr>
        <p:spPr>
          <a:xfrm flipH="1">
            <a:off x="1526380" y="1431293"/>
            <a:ext cx="298834" cy="1027"/>
          </a:xfrm>
          <a:prstGeom prst="line">
            <a:avLst/>
          </a:prstGeom>
          <a:noFill/>
          <a:ln w="12700" cap="flat" cmpd="sng" algn="ctr">
            <a:solidFill>
              <a:srgbClr val="4F81BD">
                <a:shade val="95000"/>
                <a:satMod val="105000"/>
              </a:srgbClr>
            </a:solidFill>
            <a:prstDash val="solid"/>
          </a:ln>
          <a:effectLst/>
        </p:spPr>
      </p:cxnSp>
      <p:cxnSp>
        <p:nvCxnSpPr>
          <p:cNvPr id="357" name="Gerade Verbindung 307"/>
          <p:cNvCxnSpPr/>
          <p:nvPr/>
        </p:nvCxnSpPr>
        <p:spPr>
          <a:xfrm flipH="1">
            <a:off x="1663195" y="1646524"/>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58" name="Gerade Verbindung 308"/>
          <p:cNvCxnSpPr/>
          <p:nvPr/>
        </p:nvCxnSpPr>
        <p:spPr>
          <a:xfrm>
            <a:off x="1663195" y="1545258"/>
            <a:ext cx="954719" cy="0"/>
          </a:xfrm>
          <a:prstGeom prst="line">
            <a:avLst/>
          </a:prstGeom>
          <a:noFill/>
          <a:ln w="12700" cap="flat" cmpd="sng" algn="ctr">
            <a:solidFill>
              <a:srgbClr val="4F81BD">
                <a:shade val="95000"/>
                <a:satMod val="105000"/>
              </a:srgbClr>
            </a:solidFill>
            <a:prstDash val="solid"/>
          </a:ln>
          <a:effectLst/>
        </p:spPr>
      </p:cxnSp>
      <p:cxnSp>
        <p:nvCxnSpPr>
          <p:cNvPr id="359" name="Gerade Verbindung 309"/>
          <p:cNvCxnSpPr/>
          <p:nvPr/>
        </p:nvCxnSpPr>
        <p:spPr>
          <a:xfrm flipH="1">
            <a:off x="2616993" y="1437708"/>
            <a:ext cx="921" cy="111294"/>
          </a:xfrm>
          <a:prstGeom prst="line">
            <a:avLst/>
          </a:prstGeom>
          <a:noFill/>
          <a:ln w="12700" cap="flat" cmpd="sng" algn="ctr">
            <a:solidFill>
              <a:srgbClr val="4F81BD">
                <a:shade val="95000"/>
                <a:satMod val="105000"/>
              </a:srgbClr>
            </a:solidFill>
            <a:prstDash val="solid"/>
          </a:ln>
          <a:effectLst/>
        </p:spPr>
      </p:cxnSp>
      <p:cxnSp>
        <p:nvCxnSpPr>
          <p:cNvPr id="360" name="Gerade Verbindung 310"/>
          <p:cNvCxnSpPr/>
          <p:nvPr/>
        </p:nvCxnSpPr>
        <p:spPr>
          <a:xfrm>
            <a:off x="1663195" y="1975245"/>
            <a:ext cx="0" cy="107616"/>
          </a:xfrm>
          <a:prstGeom prst="line">
            <a:avLst/>
          </a:prstGeom>
          <a:noFill/>
          <a:ln w="12700" cap="flat" cmpd="sng" algn="ctr">
            <a:solidFill>
              <a:srgbClr val="4F81BD">
                <a:shade val="95000"/>
                <a:satMod val="105000"/>
              </a:srgbClr>
            </a:solidFill>
            <a:prstDash val="solid"/>
          </a:ln>
          <a:effectLst/>
        </p:spPr>
      </p:cxnSp>
      <p:cxnSp>
        <p:nvCxnSpPr>
          <p:cNvPr id="361" name="Gerade Verbindung 311"/>
          <p:cNvCxnSpPr/>
          <p:nvPr/>
        </p:nvCxnSpPr>
        <p:spPr>
          <a:xfrm flipH="1">
            <a:off x="1526380" y="1867630"/>
            <a:ext cx="298834" cy="1027"/>
          </a:xfrm>
          <a:prstGeom prst="line">
            <a:avLst/>
          </a:prstGeom>
          <a:noFill/>
          <a:ln w="12700" cap="flat" cmpd="sng" algn="ctr">
            <a:solidFill>
              <a:srgbClr val="4F81BD">
                <a:shade val="95000"/>
                <a:satMod val="105000"/>
              </a:srgbClr>
            </a:solidFill>
            <a:prstDash val="solid"/>
          </a:ln>
          <a:effectLst/>
        </p:spPr>
      </p:cxnSp>
      <p:cxnSp>
        <p:nvCxnSpPr>
          <p:cNvPr id="362" name="Gerade Verbindung 312"/>
          <p:cNvCxnSpPr/>
          <p:nvPr/>
        </p:nvCxnSpPr>
        <p:spPr>
          <a:xfrm flipH="1">
            <a:off x="1663195" y="2082861"/>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63" name="Gerade Verbindung 313"/>
          <p:cNvCxnSpPr/>
          <p:nvPr/>
        </p:nvCxnSpPr>
        <p:spPr>
          <a:xfrm>
            <a:off x="1663195" y="1981595"/>
            <a:ext cx="954719" cy="0"/>
          </a:xfrm>
          <a:prstGeom prst="line">
            <a:avLst/>
          </a:prstGeom>
          <a:noFill/>
          <a:ln w="12700" cap="flat" cmpd="sng" algn="ctr">
            <a:solidFill>
              <a:srgbClr val="4F81BD">
                <a:shade val="95000"/>
                <a:satMod val="105000"/>
              </a:srgbClr>
            </a:solidFill>
            <a:prstDash val="solid"/>
          </a:ln>
          <a:effectLst/>
        </p:spPr>
      </p:cxnSp>
      <p:cxnSp>
        <p:nvCxnSpPr>
          <p:cNvPr id="364" name="Gerade Verbindung 314"/>
          <p:cNvCxnSpPr/>
          <p:nvPr/>
        </p:nvCxnSpPr>
        <p:spPr>
          <a:xfrm flipH="1">
            <a:off x="2616993" y="1874045"/>
            <a:ext cx="921" cy="111294"/>
          </a:xfrm>
          <a:prstGeom prst="line">
            <a:avLst/>
          </a:prstGeom>
          <a:noFill/>
          <a:ln w="12700" cap="flat" cmpd="sng" algn="ctr">
            <a:solidFill>
              <a:srgbClr val="4F81BD">
                <a:shade val="95000"/>
                <a:satMod val="105000"/>
              </a:srgbClr>
            </a:solidFill>
            <a:prstDash val="solid"/>
          </a:ln>
          <a:effectLst/>
        </p:spPr>
      </p:cxnSp>
      <p:cxnSp>
        <p:nvCxnSpPr>
          <p:cNvPr id="365" name="Gerade Verbindung 315"/>
          <p:cNvCxnSpPr/>
          <p:nvPr/>
        </p:nvCxnSpPr>
        <p:spPr>
          <a:xfrm>
            <a:off x="1663195" y="2406595"/>
            <a:ext cx="0" cy="107616"/>
          </a:xfrm>
          <a:prstGeom prst="line">
            <a:avLst/>
          </a:prstGeom>
          <a:noFill/>
          <a:ln w="12700" cap="flat" cmpd="sng" algn="ctr">
            <a:solidFill>
              <a:srgbClr val="4F81BD">
                <a:shade val="95000"/>
                <a:satMod val="105000"/>
              </a:srgbClr>
            </a:solidFill>
            <a:prstDash val="solid"/>
          </a:ln>
          <a:effectLst/>
        </p:spPr>
      </p:cxnSp>
      <p:cxnSp>
        <p:nvCxnSpPr>
          <p:cNvPr id="366" name="Gerade Verbindung 316"/>
          <p:cNvCxnSpPr/>
          <p:nvPr/>
        </p:nvCxnSpPr>
        <p:spPr>
          <a:xfrm flipH="1">
            <a:off x="1526380" y="2298980"/>
            <a:ext cx="298834" cy="1027"/>
          </a:xfrm>
          <a:prstGeom prst="line">
            <a:avLst/>
          </a:prstGeom>
          <a:noFill/>
          <a:ln w="12700" cap="flat" cmpd="sng" algn="ctr">
            <a:solidFill>
              <a:srgbClr val="4F81BD">
                <a:shade val="95000"/>
                <a:satMod val="105000"/>
              </a:srgbClr>
            </a:solidFill>
            <a:prstDash val="solid"/>
          </a:ln>
          <a:effectLst/>
        </p:spPr>
      </p:cxnSp>
      <p:cxnSp>
        <p:nvCxnSpPr>
          <p:cNvPr id="367" name="Gerade Verbindung 317"/>
          <p:cNvCxnSpPr/>
          <p:nvPr/>
        </p:nvCxnSpPr>
        <p:spPr>
          <a:xfrm flipH="1">
            <a:off x="1663195" y="2514211"/>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68" name="Gerade Verbindung 318"/>
          <p:cNvCxnSpPr/>
          <p:nvPr/>
        </p:nvCxnSpPr>
        <p:spPr>
          <a:xfrm>
            <a:off x="1663195" y="2412945"/>
            <a:ext cx="954719" cy="0"/>
          </a:xfrm>
          <a:prstGeom prst="line">
            <a:avLst/>
          </a:prstGeom>
          <a:noFill/>
          <a:ln w="12700" cap="flat" cmpd="sng" algn="ctr">
            <a:solidFill>
              <a:srgbClr val="4F81BD">
                <a:shade val="95000"/>
                <a:satMod val="105000"/>
              </a:srgbClr>
            </a:solidFill>
            <a:prstDash val="solid"/>
          </a:ln>
          <a:effectLst/>
        </p:spPr>
      </p:cxnSp>
      <p:cxnSp>
        <p:nvCxnSpPr>
          <p:cNvPr id="369" name="Gerade Verbindung 319"/>
          <p:cNvCxnSpPr/>
          <p:nvPr/>
        </p:nvCxnSpPr>
        <p:spPr>
          <a:xfrm flipH="1">
            <a:off x="2616993" y="2305395"/>
            <a:ext cx="921" cy="111294"/>
          </a:xfrm>
          <a:prstGeom prst="line">
            <a:avLst/>
          </a:prstGeom>
          <a:noFill/>
          <a:ln w="12700" cap="flat" cmpd="sng" algn="ctr">
            <a:solidFill>
              <a:srgbClr val="4F81BD">
                <a:shade val="95000"/>
                <a:satMod val="105000"/>
              </a:srgbClr>
            </a:solidFill>
            <a:prstDash val="solid"/>
          </a:ln>
          <a:effectLst/>
        </p:spPr>
      </p:cxnSp>
      <p:cxnSp>
        <p:nvCxnSpPr>
          <p:cNvPr id="370" name="Gerade Verbindung 320"/>
          <p:cNvCxnSpPr/>
          <p:nvPr/>
        </p:nvCxnSpPr>
        <p:spPr>
          <a:xfrm>
            <a:off x="1664828" y="2847168"/>
            <a:ext cx="0" cy="107616"/>
          </a:xfrm>
          <a:prstGeom prst="line">
            <a:avLst/>
          </a:prstGeom>
          <a:noFill/>
          <a:ln w="12700" cap="flat" cmpd="sng" algn="ctr">
            <a:solidFill>
              <a:srgbClr val="4F81BD">
                <a:shade val="95000"/>
                <a:satMod val="105000"/>
              </a:srgbClr>
            </a:solidFill>
            <a:prstDash val="solid"/>
          </a:ln>
          <a:effectLst/>
        </p:spPr>
      </p:cxnSp>
      <p:cxnSp>
        <p:nvCxnSpPr>
          <p:cNvPr id="371" name="Gerade Verbindung 321"/>
          <p:cNvCxnSpPr/>
          <p:nvPr/>
        </p:nvCxnSpPr>
        <p:spPr>
          <a:xfrm flipH="1">
            <a:off x="1528013" y="2739553"/>
            <a:ext cx="298834" cy="1027"/>
          </a:xfrm>
          <a:prstGeom prst="line">
            <a:avLst/>
          </a:prstGeom>
          <a:noFill/>
          <a:ln w="12700" cap="flat" cmpd="sng" algn="ctr">
            <a:solidFill>
              <a:srgbClr val="4F81BD">
                <a:shade val="95000"/>
                <a:satMod val="105000"/>
              </a:srgbClr>
            </a:solidFill>
            <a:prstDash val="solid"/>
          </a:ln>
          <a:effectLst/>
        </p:spPr>
      </p:cxnSp>
      <p:cxnSp>
        <p:nvCxnSpPr>
          <p:cNvPr id="372" name="Gerade Verbindung 322"/>
          <p:cNvCxnSpPr/>
          <p:nvPr/>
        </p:nvCxnSpPr>
        <p:spPr>
          <a:xfrm flipH="1">
            <a:off x="1664828" y="2954784"/>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73" name="Gerade Verbindung 323"/>
          <p:cNvCxnSpPr/>
          <p:nvPr/>
        </p:nvCxnSpPr>
        <p:spPr>
          <a:xfrm>
            <a:off x="1664828" y="2853518"/>
            <a:ext cx="954719" cy="0"/>
          </a:xfrm>
          <a:prstGeom prst="line">
            <a:avLst/>
          </a:prstGeom>
          <a:noFill/>
          <a:ln w="12700" cap="flat" cmpd="sng" algn="ctr">
            <a:solidFill>
              <a:srgbClr val="4F81BD">
                <a:shade val="95000"/>
                <a:satMod val="105000"/>
              </a:srgbClr>
            </a:solidFill>
            <a:prstDash val="solid"/>
          </a:ln>
          <a:effectLst/>
        </p:spPr>
      </p:cxnSp>
      <p:cxnSp>
        <p:nvCxnSpPr>
          <p:cNvPr id="374" name="Gerade Verbindung 324"/>
          <p:cNvCxnSpPr/>
          <p:nvPr/>
        </p:nvCxnSpPr>
        <p:spPr>
          <a:xfrm flipH="1">
            <a:off x="2618626" y="2745968"/>
            <a:ext cx="921" cy="111294"/>
          </a:xfrm>
          <a:prstGeom prst="line">
            <a:avLst/>
          </a:prstGeom>
          <a:noFill/>
          <a:ln w="12700" cap="flat" cmpd="sng" algn="ctr">
            <a:solidFill>
              <a:srgbClr val="4F81BD">
                <a:shade val="95000"/>
                <a:satMod val="105000"/>
              </a:srgbClr>
            </a:solidFill>
            <a:prstDash val="solid"/>
          </a:ln>
          <a:effectLst/>
        </p:spPr>
      </p:cxnSp>
      <p:cxnSp>
        <p:nvCxnSpPr>
          <p:cNvPr id="375" name="Gerade Verbindung 325"/>
          <p:cNvCxnSpPr/>
          <p:nvPr/>
        </p:nvCxnSpPr>
        <p:spPr>
          <a:xfrm>
            <a:off x="1662655" y="3271356"/>
            <a:ext cx="0" cy="107616"/>
          </a:xfrm>
          <a:prstGeom prst="line">
            <a:avLst/>
          </a:prstGeom>
          <a:noFill/>
          <a:ln w="12700" cap="flat" cmpd="sng" algn="ctr">
            <a:solidFill>
              <a:srgbClr val="4F81BD">
                <a:shade val="95000"/>
                <a:satMod val="105000"/>
              </a:srgbClr>
            </a:solidFill>
            <a:prstDash val="solid"/>
          </a:ln>
          <a:effectLst/>
        </p:spPr>
      </p:cxnSp>
      <p:cxnSp>
        <p:nvCxnSpPr>
          <p:cNvPr id="376" name="Gerade Verbindung 326"/>
          <p:cNvCxnSpPr/>
          <p:nvPr/>
        </p:nvCxnSpPr>
        <p:spPr>
          <a:xfrm flipH="1">
            <a:off x="1525840" y="3163741"/>
            <a:ext cx="298834" cy="1027"/>
          </a:xfrm>
          <a:prstGeom prst="line">
            <a:avLst/>
          </a:prstGeom>
          <a:noFill/>
          <a:ln w="12700" cap="flat" cmpd="sng" algn="ctr">
            <a:solidFill>
              <a:srgbClr val="4F81BD">
                <a:shade val="95000"/>
                <a:satMod val="105000"/>
              </a:srgbClr>
            </a:solidFill>
            <a:prstDash val="solid"/>
          </a:ln>
          <a:effectLst/>
        </p:spPr>
      </p:cxnSp>
      <p:cxnSp>
        <p:nvCxnSpPr>
          <p:cNvPr id="377" name="Gerade Verbindung 327"/>
          <p:cNvCxnSpPr/>
          <p:nvPr/>
        </p:nvCxnSpPr>
        <p:spPr>
          <a:xfrm flipH="1">
            <a:off x="1662655" y="3378972"/>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78" name="Gerade Verbindung 328"/>
          <p:cNvCxnSpPr/>
          <p:nvPr/>
        </p:nvCxnSpPr>
        <p:spPr>
          <a:xfrm>
            <a:off x="1662655" y="3277706"/>
            <a:ext cx="954719" cy="0"/>
          </a:xfrm>
          <a:prstGeom prst="line">
            <a:avLst/>
          </a:prstGeom>
          <a:noFill/>
          <a:ln w="12700" cap="flat" cmpd="sng" algn="ctr">
            <a:solidFill>
              <a:srgbClr val="4F81BD">
                <a:shade val="95000"/>
                <a:satMod val="105000"/>
              </a:srgbClr>
            </a:solidFill>
            <a:prstDash val="solid"/>
          </a:ln>
          <a:effectLst/>
        </p:spPr>
      </p:cxnSp>
      <p:cxnSp>
        <p:nvCxnSpPr>
          <p:cNvPr id="379" name="Gerade Verbindung 329"/>
          <p:cNvCxnSpPr/>
          <p:nvPr/>
        </p:nvCxnSpPr>
        <p:spPr>
          <a:xfrm flipH="1">
            <a:off x="2616453" y="3170156"/>
            <a:ext cx="921" cy="111294"/>
          </a:xfrm>
          <a:prstGeom prst="line">
            <a:avLst/>
          </a:prstGeom>
          <a:noFill/>
          <a:ln w="12700" cap="flat" cmpd="sng" algn="ctr">
            <a:solidFill>
              <a:srgbClr val="4F81BD">
                <a:shade val="95000"/>
                <a:satMod val="105000"/>
              </a:srgbClr>
            </a:solidFill>
            <a:prstDash val="solid"/>
          </a:ln>
          <a:effectLst/>
        </p:spPr>
      </p:cxnSp>
      <p:cxnSp>
        <p:nvCxnSpPr>
          <p:cNvPr id="380" name="Gerade Verbindung 330"/>
          <p:cNvCxnSpPr/>
          <p:nvPr/>
        </p:nvCxnSpPr>
        <p:spPr>
          <a:xfrm>
            <a:off x="1662655" y="3709820"/>
            <a:ext cx="0" cy="107616"/>
          </a:xfrm>
          <a:prstGeom prst="line">
            <a:avLst/>
          </a:prstGeom>
          <a:noFill/>
          <a:ln w="12700" cap="flat" cmpd="sng" algn="ctr">
            <a:solidFill>
              <a:srgbClr val="4F81BD">
                <a:shade val="95000"/>
                <a:satMod val="105000"/>
              </a:srgbClr>
            </a:solidFill>
            <a:prstDash val="solid"/>
          </a:ln>
          <a:effectLst/>
        </p:spPr>
      </p:cxnSp>
      <p:cxnSp>
        <p:nvCxnSpPr>
          <p:cNvPr id="381" name="Gerade Verbindung 331"/>
          <p:cNvCxnSpPr/>
          <p:nvPr/>
        </p:nvCxnSpPr>
        <p:spPr>
          <a:xfrm flipH="1">
            <a:off x="1525840" y="3602205"/>
            <a:ext cx="298834" cy="1027"/>
          </a:xfrm>
          <a:prstGeom prst="line">
            <a:avLst/>
          </a:prstGeom>
          <a:noFill/>
          <a:ln w="12700" cap="flat" cmpd="sng" algn="ctr">
            <a:solidFill>
              <a:srgbClr val="4F81BD">
                <a:shade val="95000"/>
                <a:satMod val="105000"/>
              </a:srgbClr>
            </a:solidFill>
            <a:prstDash val="solid"/>
          </a:ln>
          <a:effectLst/>
        </p:spPr>
      </p:cxnSp>
      <p:cxnSp>
        <p:nvCxnSpPr>
          <p:cNvPr id="382" name="Gerade Verbindung 332"/>
          <p:cNvCxnSpPr/>
          <p:nvPr/>
        </p:nvCxnSpPr>
        <p:spPr>
          <a:xfrm flipH="1">
            <a:off x="1662655" y="3817436"/>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83" name="Gerade Verbindung 333"/>
          <p:cNvCxnSpPr/>
          <p:nvPr/>
        </p:nvCxnSpPr>
        <p:spPr>
          <a:xfrm>
            <a:off x="1662655" y="3716170"/>
            <a:ext cx="954719" cy="0"/>
          </a:xfrm>
          <a:prstGeom prst="line">
            <a:avLst/>
          </a:prstGeom>
          <a:noFill/>
          <a:ln w="12700" cap="flat" cmpd="sng" algn="ctr">
            <a:solidFill>
              <a:srgbClr val="4F81BD">
                <a:shade val="95000"/>
                <a:satMod val="105000"/>
              </a:srgbClr>
            </a:solidFill>
            <a:prstDash val="solid"/>
          </a:ln>
          <a:effectLst/>
        </p:spPr>
      </p:cxnSp>
      <p:cxnSp>
        <p:nvCxnSpPr>
          <p:cNvPr id="384" name="Gerade Verbindung 334"/>
          <p:cNvCxnSpPr/>
          <p:nvPr/>
        </p:nvCxnSpPr>
        <p:spPr>
          <a:xfrm flipH="1">
            <a:off x="2616453" y="3608620"/>
            <a:ext cx="921" cy="111294"/>
          </a:xfrm>
          <a:prstGeom prst="line">
            <a:avLst/>
          </a:prstGeom>
          <a:noFill/>
          <a:ln w="12700" cap="flat" cmpd="sng" algn="ctr">
            <a:solidFill>
              <a:srgbClr val="4F81BD">
                <a:shade val="95000"/>
                <a:satMod val="105000"/>
              </a:srgbClr>
            </a:solidFill>
            <a:prstDash val="solid"/>
          </a:ln>
          <a:effectLst/>
        </p:spPr>
      </p:cxnSp>
      <p:cxnSp>
        <p:nvCxnSpPr>
          <p:cNvPr id="385" name="Gerade Verbindung 335"/>
          <p:cNvCxnSpPr/>
          <p:nvPr/>
        </p:nvCxnSpPr>
        <p:spPr>
          <a:xfrm>
            <a:off x="1665417" y="4135852"/>
            <a:ext cx="0" cy="107616"/>
          </a:xfrm>
          <a:prstGeom prst="line">
            <a:avLst/>
          </a:prstGeom>
          <a:noFill/>
          <a:ln w="12700" cap="flat" cmpd="sng" algn="ctr">
            <a:solidFill>
              <a:srgbClr val="4F81BD">
                <a:shade val="95000"/>
                <a:satMod val="105000"/>
              </a:srgbClr>
            </a:solidFill>
            <a:prstDash val="solid"/>
          </a:ln>
          <a:effectLst/>
        </p:spPr>
      </p:cxnSp>
      <p:cxnSp>
        <p:nvCxnSpPr>
          <p:cNvPr id="386" name="Gerade Verbindung 336"/>
          <p:cNvCxnSpPr/>
          <p:nvPr/>
        </p:nvCxnSpPr>
        <p:spPr>
          <a:xfrm flipH="1">
            <a:off x="1528602" y="4028237"/>
            <a:ext cx="298834" cy="1027"/>
          </a:xfrm>
          <a:prstGeom prst="line">
            <a:avLst/>
          </a:prstGeom>
          <a:noFill/>
          <a:ln w="12700" cap="flat" cmpd="sng" algn="ctr">
            <a:solidFill>
              <a:srgbClr val="4F81BD">
                <a:shade val="95000"/>
                <a:satMod val="105000"/>
              </a:srgbClr>
            </a:solidFill>
            <a:prstDash val="solid"/>
          </a:ln>
          <a:effectLst/>
        </p:spPr>
      </p:cxnSp>
      <p:cxnSp>
        <p:nvCxnSpPr>
          <p:cNvPr id="387" name="Gerade Verbindung 337"/>
          <p:cNvCxnSpPr/>
          <p:nvPr/>
        </p:nvCxnSpPr>
        <p:spPr>
          <a:xfrm flipH="1">
            <a:off x="1665417" y="4243468"/>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88" name="Gerade Verbindung 338"/>
          <p:cNvCxnSpPr/>
          <p:nvPr/>
        </p:nvCxnSpPr>
        <p:spPr>
          <a:xfrm>
            <a:off x="1665417" y="4142202"/>
            <a:ext cx="954719" cy="0"/>
          </a:xfrm>
          <a:prstGeom prst="line">
            <a:avLst/>
          </a:prstGeom>
          <a:noFill/>
          <a:ln w="12700" cap="flat" cmpd="sng" algn="ctr">
            <a:solidFill>
              <a:srgbClr val="4F81BD">
                <a:shade val="95000"/>
                <a:satMod val="105000"/>
              </a:srgbClr>
            </a:solidFill>
            <a:prstDash val="solid"/>
          </a:ln>
          <a:effectLst/>
        </p:spPr>
      </p:cxnSp>
      <p:cxnSp>
        <p:nvCxnSpPr>
          <p:cNvPr id="389" name="Gerade Verbindung 339"/>
          <p:cNvCxnSpPr/>
          <p:nvPr/>
        </p:nvCxnSpPr>
        <p:spPr>
          <a:xfrm flipH="1">
            <a:off x="2619215" y="4034652"/>
            <a:ext cx="921" cy="111294"/>
          </a:xfrm>
          <a:prstGeom prst="line">
            <a:avLst/>
          </a:prstGeom>
          <a:noFill/>
          <a:ln w="12700" cap="flat" cmpd="sng" algn="ctr">
            <a:solidFill>
              <a:srgbClr val="4F81BD">
                <a:shade val="95000"/>
                <a:satMod val="105000"/>
              </a:srgbClr>
            </a:solidFill>
            <a:prstDash val="solid"/>
          </a:ln>
          <a:effectLst/>
        </p:spPr>
      </p:cxnSp>
      <p:cxnSp>
        <p:nvCxnSpPr>
          <p:cNvPr id="390" name="Gerade Verbindung 340"/>
          <p:cNvCxnSpPr/>
          <p:nvPr/>
        </p:nvCxnSpPr>
        <p:spPr>
          <a:xfrm>
            <a:off x="1670179" y="4580732"/>
            <a:ext cx="0" cy="107616"/>
          </a:xfrm>
          <a:prstGeom prst="line">
            <a:avLst/>
          </a:prstGeom>
          <a:noFill/>
          <a:ln w="12700" cap="flat" cmpd="sng" algn="ctr">
            <a:solidFill>
              <a:srgbClr val="4F81BD">
                <a:shade val="95000"/>
                <a:satMod val="105000"/>
              </a:srgbClr>
            </a:solidFill>
            <a:prstDash val="solid"/>
          </a:ln>
          <a:effectLst/>
        </p:spPr>
      </p:cxnSp>
      <p:cxnSp>
        <p:nvCxnSpPr>
          <p:cNvPr id="391" name="Gerade Verbindung 341"/>
          <p:cNvCxnSpPr/>
          <p:nvPr/>
        </p:nvCxnSpPr>
        <p:spPr>
          <a:xfrm flipH="1">
            <a:off x="1533364" y="4473117"/>
            <a:ext cx="298834" cy="1027"/>
          </a:xfrm>
          <a:prstGeom prst="line">
            <a:avLst/>
          </a:prstGeom>
          <a:noFill/>
          <a:ln w="12700" cap="flat" cmpd="sng" algn="ctr">
            <a:solidFill>
              <a:srgbClr val="4F81BD">
                <a:shade val="95000"/>
                <a:satMod val="105000"/>
              </a:srgbClr>
            </a:solidFill>
            <a:prstDash val="solid"/>
          </a:ln>
          <a:effectLst/>
        </p:spPr>
      </p:cxnSp>
      <p:cxnSp>
        <p:nvCxnSpPr>
          <p:cNvPr id="392" name="Gerade Verbindung 342"/>
          <p:cNvCxnSpPr/>
          <p:nvPr/>
        </p:nvCxnSpPr>
        <p:spPr>
          <a:xfrm flipH="1">
            <a:off x="1670179" y="4688348"/>
            <a:ext cx="162018" cy="0"/>
          </a:xfrm>
          <a:prstGeom prst="line">
            <a:avLst/>
          </a:prstGeom>
          <a:noFill/>
          <a:ln w="12700" cap="flat" cmpd="sng" algn="ctr">
            <a:solidFill>
              <a:srgbClr val="4F81BD">
                <a:shade val="95000"/>
                <a:satMod val="105000"/>
              </a:srgbClr>
            </a:solidFill>
            <a:prstDash val="solid"/>
            <a:headEnd type="arrow"/>
            <a:tailEnd type="none"/>
          </a:ln>
          <a:effectLst/>
        </p:spPr>
      </p:cxnSp>
      <p:cxnSp>
        <p:nvCxnSpPr>
          <p:cNvPr id="393" name="Gerade Verbindung 343"/>
          <p:cNvCxnSpPr/>
          <p:nvPr/>
        </p:nvCxnSpPr>
        <p:spPr>
          <a:xfrm>
            <a:off x="1670179" y="4587082"/>
            <a:ext cx="954719" cy="0"/>
          </a:xfrm>
          <a:prstGeom prst="line">
            <a:avLst/>
          </a:prstGeom>
          <a:noFill/>
          <a:ln w="12700" cap="flat" cmpd="sng" algn="ctr">
            <a:solidFill>
              <a:srgbClr val="4F81BD">
                <a:shade val="95000"/>
                <a:satMod val="105000"/>
              </a:srgbClr>
            </a:solidFill>
            <a:prstDash val="solid"/>
          </a:ln>
          <a:effectLst/>
        </p:spPr>
      </p:cxnSp>
      <p:cxnSp>
        <p:nvCxnSpPr>
          <p:cNvPr id="394" name="Gerade Verbindung 344"/>
          <p:cNvCxnSpPr/>
          <p:nvPr/>
        </p:nvCxnSpPr>
        <p:spPr>
          <a:xfrm flipH="1">
            <a:off x="2623977" y="4479532"/>
            <a:ext cx="921" cy="111294"/>
          </a:xfrm>
          <a:prstGeom prst="line">
            <a:avLst/>
          </a:prstGeom>
          <a:noFill/>
          <a:ln w="12700" cap="flat" cmpd="sng" algn="ctr">
            <a:solidFill>
              <a:srgbClr val="4F81BD">
                <a:shade val="95000"/>
                <a:satMod val="105000"/>
              </a:srgbClr>
            </a:solidFill>
            <a:prstDash val="solid"/>
          </a:ln>
          <a:effectLst/>
        </p:spPr>
      </p:cxnSp>
      <p:sp>
        <p:nvSpPr>
          <p:cNvPr id="395" name="Textfeld 2"/>
          <p:cNvSpPr txBox="1"/>
          <p:nvPr/>
        </p:nvSpPr>
        <p:spPr>
          <a:xfrm>
            <a:off x="7020272" y="3000879"/>
            <a:ext cx="68320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provided</a:t>
            </a:r>
            <a:r>
              <a:rPr kumimoji="0" lang="de-DE" sz="800" b="0" i="0" u="none" strike="noStrike" kern="0" cap="none" spc="0" normalizeH="0" baseline="0" noProof="0" dirty="0" smtClean="0">
                <a:ln>
                  <a:noFill/>
                </a:ln>
                <a:solidFill>
                  <a:sysClr val="windowText" lastClr="000000"/>
                </a:solidFill>
                <a:effectLst/>
                <a:uLnTx/>
                <a:uFillTx/>
              </a:rPr>
              <a:t> </a:t>
            </a:r>
            <a:r>
              <a:rPr kumimoji="0" lang="de-DE" sz="800" b="0" i="0" u="none" strike="noStrike" kern="0" cap="none" spc="0" normalizeH="0" baseline="0" noProof="0" dirty="0" err="1" smtClean="0">
                <a:ln>
                  <a:noFill/>
                </a:ln>
                <a:solidFill>
                  <a:sysClr val="windowText" lastClr="000000"/>
                </a:solidFill>
                <a:effectLst/>
                <a:uLnTx/>
                <a:uFillTx/>
              </a:rPr>
              <a:t>by</a:t>
            </a:r>
            <a:endParaRPr kumimoji="0" lang="de-DE" sz="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Text" lastClr="000000"/>
                </a:solidFill>
                <a:effectLst/>
                <a:uLnTx/>
                <a:uFillTx/>
              </a:rPr>
              <a:t>ESS / MPS</a:t>
            </a:r>
            <a:endParaRPr kumimoji="0" lang="de-DE" sz="800" b="0" i="0" u="none" strike="noStrike" kern="0" cap="none" spc="0" normalizeH="0" baseline="0" noProof="0" dirty="0">
              <a:ln>
                <a:noFill/>
              </a:ln>
              <a:solidFill>
                <a:sysClr val="windowText" lastClr="000000"/>
              </a:solidFill>
              <a:effectLst/>
              <a:uLnTx/>
              <a:uFillTx/>
            </a:endParaRPr>
          </a:p>
        </p:txBody>
      </p:sp>
      <p:sp>
        <p:nvSpPr>
          <p:cNvPr id="396" name="Textfeld 13"/>
          <p:cNvSpPr txBox="1"/>
          <p:nvPr/>
        </p:nvSpPr>
        <p:spPr>
          <a:xfrm>
            <a:off x="4559969" y="1320685"/>
            <a:ext cx="136940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smtClean="0">
                <a:ln>
                  <a:noFill/>
                </a:ln>
                <a:solidFill>
                  <a:sysClr val="windowText" lastClr="000000"/>
                </a:solidFill>
                <a:effectLst/>
                <a:uLnTx/>
                <a:uFillTx/>
              </a:rPr>
              <a:t>Number</a:t>
            </a:r>
            <a:r>
              <a:rPr kumimoji="0" lang="de-DE" sz="1200" b="0" i="0" u="none" strike="noStrike" kern="0" cap="none" spc="0" normalizeH="0" baseline="0" noProof="0" dirty="0" smtClean="0">
                <a:ln>
                  <a:noFill/>
                </a:ln>
                <a:solidFill>
                  <a:sysClr val="windowText" lastClr="000000"/>
                </a:solidFill>
                <a:effectLst/>
                <a:uLnTx/>
                <a:uFillTx/>
              </a:rPr>
              <a:t> </a:t>
            </a:r>
            <a:r>
              <a:rPr kumimoji="0" lang="de-DE" sz="1200" b="0" i="0" u="none" strike="noStrike" kern="0" cap="none" spc="0" normalizeH="0" baseline="0" noProof="0" dirty="0" err="1" smtClean="0">
                <a:ln>
                  <a:noFill/>
                </a:ln>
                <a:solidFill>
                  <a:sysClr val="windowText" lastClr="000000"/>
                </a:solidFill>
                <a:effectLst/>
                <a:uLnTx/>
                <a:uFillTx/>
              </a:rPr>
              <a:t>of</a:t>
            </a:r>
            <a:r>
              <a:rPr kumimoji="0" lang="de-DE" sz="1200" b="0" i="0" u="none" strike="noStrike" kern="0" cap="none" spc="0" normalizeH="0" baseline="0" noProof="0" dirty="0" smtClean="0">
                <a:ln>
                  <a:noFill/>
                </a:ln>
                <a:solidFill>
                  <a:sysClr val="windowText" lastClr="000000"/>
                </a:solidFill>
                <a:effectLst/>
                <a:uLnTx/>
                <a:uFillTx/>
              </a:rPr>
              <a:t> </a:t>
            </a:r>
            <a:r>
              <a:rPr kumimoji="0" lang="de-DE" sz="1200" b="0" i="0" u="none" strike="noStrike" kern="0" cap="none" spc="0" normalizeH="0" baseline="0" noProof="0" dirty="0" err="1" smtClean="0">
                <a:ln>
                  <a:noFill/>
                </a:ln>
                <a:solidFill>
                  <a:sysClr val="windowText" lastClr="000000"/>
                </a:solidFill>
                <a:effectLst/>
                <a:uLnTx/>
                <a:uFillTx/>
              </a:rPr>
              <a:t>diff.</a:t>
            </a:r>
            <a:r>
              <a:rPr kumimoji="0" lang="de-DE" sz="1200" b="0" i="0" u="none" strike="noStrike" kern="0" cap="none" spc="0" normalizeH="0" baseline="0" noProof="0" dirty="0" smtClean="0">
                <a:ln>
                  <a:noFill/>
                </a:ln>
                <a:solidFill>
                  <a:sysClr val="windowText" lastClr="000000"/>
                </a:solidFill>
                <a:effectLst/>
                <a:uLnTx/>
                <a:uFillTx/>
              </a:rPr>
              <a:t> Interlock </a:t>
            </a:r>
            <a:r>
              <a:rPr kumimoji="0" lang="de-DE" sz="1200" b="0" i="0" u="none" strike="noStrike" kern="0" cap="none" spc="0" normalizeH="0" baseline="0" noProof="0" dirty="0" err="1" smtClean="0">
                <a:ln>
                  <a:noFill/>
                </a:ln>
                <a:solidFill>
                  <a:sysClr val="windowText" lastClr="000000"/>
                </a:solidFill>
                <a:effectLst/>
                <a:uLnTx/>
                <a:uFillTx/>
              </a:rPr>
              <a:t>stages</a:t>
            </a:r>
            <a:r>
              <a:rPr kumimoji="0" lang="de-DE" sz="1200" b="0" i="0" u="none" strike="noStrike" kern="0" cap="none" spc="0" normalizeH="0" baseline="0" noProof="0" dirty="0" smtClean="0">
                <a:ln>
                  <a:noFill/>
                </a:ln>
                <a:solidFill>
                  <a:sysClr val="windowText" lastClr="000000"/>
                </a:solidFill>
                <a:effectLst/>
                <a:uLnTx/>
                <a:uFillTx/>
              </a:rPr>
              <a:t>: </a:t>
            </a:r>
            <a:r>
              <a:rPr kumimoji="0" lang="de-DE" sz="1200" b="0" i="0" u="none" strike="noStrike" kern="0" cap="none" spc="0" normalizeH="0" baseline="0" noProof="0" dirty="0" err="1" smtClean="0">
                <a:ln>
                  <a:noFill/>
                </a:ln>
                <a:solidFill>
                  <a:sysClr val="windowText" lastClr="000000"/>
                </a:solidFill>
                <a:effectLst/>
                <a:uLnTx/>
                <a:uFillTx/>
              </a:rPr>
              <a:t>see</a:t>
            </a:r>
            <a:r>
              <a:rPr kumimoji="0" lang="de-DE" sz="1200" b="0" i="0" u="none" strike="noStrike" kern="0" cap="none" spc="0" normalizeH="0" baseline="0" noProof="0" dirty="0" smtClean="0">
                <a:ln>
                  <a:noFill/>
                </a:ln>
                <a:solidFill>
                  <a:sysClr val="windowText" lastClr="000000"/>
                </a:solidFill>
                <a:effectLst/>
                <a:uLnTx/>
                <a:uFillTx/>
              </a:rPr>
              <a:t> </a:t>
            </a:r>
            <a:r>
              <a:rPr kumimoji="0" lang="de-DE" sz="1200" b="0" i="0" u="none" strike="noStrike" kern="0" cap="none" spc="0" normalizeH="0" baseline="0" noProof="0" dirty="0" err="1" smtClean="0">
                <a:ln>
                  <a:noFill/>
                </a:ln>
                <a:solidFill>
                  <a:sysClr val="windowText" lastClr="000000"/>
                </a:solidFill>
                <a:effectLst/>
                <a:uLnTx/>
                <a:uFillTx/>
              </a:rPr>
              <a:t>description</a:t>
            </a:r>
            <a:r>
              <a:rPr kumimoji="0" lang="de-DE" sz="1200" b="0" i="0" u="none" strike="noStrike" kern="0" cap="none" spc="0" normalizeH="0" baseline="0" noProof="0" dirty="0" smtClean="0">
                <a:ln>
                  <a:noFill/>
                </a:ln>
                <a:solidFill>
                  <a:sysClr val="windowText" lastClr="000000"/>
                </a:solidFill>
                <a:effectLst/>
                <a:uLnTx/>
                <a:uFillTx/>
              </a:rPr>
              <a:t>!</a:t>
            </a:r>
            <a:endParaRPr kumimoji="0" lang="de-DE" sz="1200" b="0" i="0" u="none" strike="noStrike" kern="0" cap="none" spc="0" normalizeH="0" baseline="0" noProof="0" dirty="0">
              <a:ln>
                <a:noFill/>
              </a:ln>
              <a:solidFill>
                <a:sysClr val="windowText" lastClr="000000"/>
              </a:solidFill>
              <a:effectLst/>
              <a:uLnTx/>
              <a:uFillTx/>
            </a:endParaRPr>
          </a:p>
        </p:txBody>
      </p:sp>
      <p:cxnSp>
        <p:nvCxnSpPr>
          <p:cNvPr id="397" name="Gerade Verbindung mit Pfeil 16"/>
          <p:cNvCxnSpPr/>
          <p:nvPr/>
        </p:nvCxnSpPr>
        <p:spPr>
          <a:xfrm>
            <a:off x="2088895" y="5293808"/>
            <a:ext cx="330389" cy="0"/>
          </a:xfrm>
          <a:prstGeom prst="straightConnector1">
            <a:avLst/>
          </a:prstGeom>
          <a:noFill/>
          <a:ln w="25400" cap="flat" cmpd="sng" algn="ctr">
            <a:solidFill>
              <a:srgbClr val="4F81BD">
                <a:shade val="95000"/>
                <a:satMod val="105000"/>
              </a:srgbClr>
            </a:solidFill>
            <a:prstDash val="solid"/>
            <a:tailEnd type="none"/>
          </a:ln>
          <a:effectLst/>
        </p:spPr>
      </p:cxnSp>
      <p:cxnSp>
        <p:nvCxnSpPr>
          <p:cNvPr id="398" name="Gerade Verbindung mit Pfeil 18"/>
          <p:cNvCxnSpPr/>
          <p:nvPr/>
        </p:nvCxnSpPr>
        <p:spPr>
          <a:xfrm flipH="1" flipV="1">
            <a:off x="2411760" y="4760592"/>
            <a:ext cx="7524" cy="533216"/>
          </a:xfrm>
          <a:prstGeom prst="straightConnector1">
            <a:avLst/>
          </a:prstGeom>
          <a:noFill/>
          <a:ln w="25400" cap="flat" cmpd="sng" algn="ctr">
            <a:solidFill>
              <a:srgbClr val="4F81BD">
                <a:shade val="95000"/>
                <a:satMod val="105000"/>
              </a:srgbClr>
            </a:solidFill>
            <a:prstDash val="solid"/>
            <a:tailEnd type="arrow"/>
          </a:ln>
          <a:effectLst/>
        </p:spPr>
      </p:cxnSp>
      <p:cxnSp>
        <p:nvCxnSpPr>
          <p:cNvPr id="399" name="Gerade Verbindung mit Pfeil 215"/>
          <p:cNvCxnSpPr/>
          <p:nvPr/>
        </p:nvCxnSpPr>
        <p:spPr>
          <a:xfrm>
            <a:off x="5929377" y="6021288"/>
            <a:ext cx="10775" cy="213316"/>
          </a:xfrm>
          <a:prstGeom prst="straightConnector1">
            <a:avLst/>
          </a:prstGeom>
          <a:noFill/>
          <a:ln w="25400" cap="flat" cmpd="sng" algn="ctr">
            <a:solidFill>
              <a:srgbClr val="4F81BD">
                <a:shade val="95000"/>
                <a:satMod val="105000"/>
              </a:srgbClr>
            </a:solidFill>
            <a:prstDash val="solid"/>
            <a:tailEnd type="arrow"/>
          </a:ln>
          <a:effectLst/>
        </p:spPr>
      </p:cxnSp>
      <p:cxnSp>
        <p:nvCxnSpPr>
          <p:cNvPr id="400" name="Gerade Verbindung mit Pfeil 216"/>
          <p:cNvCxnSpPr/>
          <p:nvPr/>
        </p:nvCxnSpPr>
        <p:spPr>
          <a:xfrm>
            <a:off x="866455" y="6021288"/>
            <a:ext cx="5073697" cy="0"/>
          </a:xfrm>
          <a:prstGeom prst="straightConnector1">
            <a:avLst/>
          </a:prstGeom>
          <a:noFill/>
          <a:ln w="25400" cap="flat" cmpd="sng" algn="ctr">
            <a:solidFill>
              <a:srgbClr val="4F81BD">
                <a:shade val="95000"/>
                <a:satMod val="105000"/>
              </a:srgbClr>
            </a:solidFill>
            <a:prstDash val="solid"/>
            <a:tailEnd type="none"/>
          </a:ln>
          <a:effectLst/>
        </p:spPr>
      </p:cxnSp>
      <p:cxnSp>
        <p:nvCxnSpPr>
          <p:cNvPr id="401" name="Gerade Verbindung mit Pfeil 219"/>
          <p:cNvCxnSpPr/>
          <p:nvPr/>
        </p:nvCxnSpPr>
        <p:spPr>
          <a:xfrm>
            <a:off x="866452" y="4874936"/>
            <a:ext cx="3" cy="1146352"/>
          </a:xfrm>
          <a:prstGeom prst="straightConnector1">
            <a:avLst/>
          </a:prstGeom>
          <a:noFill/>
          <a:ln w="25400" cap="flat" cmpd="sng" algn="ctr">
            <a:solidFill>
              <a:srgbClr val="4F81BD">
                <a:shade val="95000"/>
                <a:satMod val="105000"/>
              </a:srgbClr>
            </a:solidFill>
            <a:prstDash val="solid"/>
            <a:tailEnd type="none"/>
          </a:ln>
          <a:effectLst/>
        </p:spPr>
      </p:cxnSp>
      <p:cxnSp>
        <p:nvCxnSpPr>
          <p:cNvPr id="402" name="Gerade Verbindung mit Pfeil 241"/>
          <p:cNvCxnSpPr/>
          <p:nvPr/>
        </p:nvCxnSpPr>
        <p:spPr>
          <a:xfrm>
            <a:off x="866452" y="663392"/>
            <a:ext cx="1" cy="4202902"/>
          </a:xfrm>
          <a:prstGeom prst="straightConnector1">
            <a:avLst/>
          </a:prstGeom>
          <a:noFill/>
          <a:ln w="15875" cap="flat" cmpd="sng" algn="ctr">
            <a:solidFill>
              <a:srgbClr val="4F81BD">
                <a:shade val="95000"/>
                <a:satMod val="105000"/>
              </a:srgbClr>
            </a:solidFill>
            <a:prstDash val="sysDot"/>
            <a:tailEnd type="none"/>
          </a:ln>
          <a:effectLst/>
        </p:spPr>
      </p:cxnSp>
      <p:cxnSp>
        <p:nvCxnSpPr>
          <p:cNvPr id="403" name="Gerade Verbindung mit Pfeil 247"/>
          <p:cNvCxnSpPr/>
          <p:nvPr/>
        </p:nvCxnSpPr>
        <p:spPr>
          <a:xfrm>
            <a:off x="8598072" y="2711070"/>
            <a:ext cx="366416" cy="2418"/>
          </a:xfrm>
          <a:prstGeom prst="straightConnector1">
            <a:avLst/>
          </a:prstGeom>
          <a:noFill/>
          <a:ln w="12700" cap="flat" cmpd="sng" algn="ctr">
            <a:solidFill>
              <a:srgbClr val="FF0000"/>
            </a:solidFill>
            <a:prstDash val="solid"/>
            <a:headEnd type="arrow"/>
            <a:tailEnd type="arrow"/>
          </a:ln>
          <a:effectLst/>
        </p:spPr>
      </p:cxnSp>
      <p:sp>
        <p:nvSpPr>
          <p:cNvPr id="404" name="Legende mit Linie 2 31"/>
          <p:cNvSpPr/>
          <p:nvPr/>
        </p:nvSpPr>
        <p:spPr>
          <a:xfrm>
            <a:off x="7452320" y="3501971"/>
            <a:ext cx="914400" cy="261657"/>
          </a:xfrm>
          <a:prstGeom prst="borderCallout2">
            <a:avLst>
              <a:gd name="adj1" fmla="val -54"/>
              <a:gd name="adj2" fmla="val 75919"/>
              <a:gd name="adj3" fmla="val -119238"/>
              <a:gd name="adj4" fmla="val 44751"/>
              <a:gd name="adj5" fmla="val -193117"/>
              <a:gd name="adj6" fmla="val 43883"/>
            </a:avLst>
          </a:prstGeom>
          <a:solidFill>
            <a:srgbClr val="EEECE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Text" lastClr="000000"/>
                </a:solidFill>
                <a:effectLst/>
                <a:uLnTx/>
                <a:uFillTx/>
                <a:latin typeface="Calibri"/>
                <a:ea typeface="+mn-ea"/>
                <a:cs typeface="+mn-cs"/>
              </a:rPr>
              <a:t>FPGA</a:t>
            </a:r>
            <a:r>
              <a:rPr kumimoji="0" lang="de-DE" sz="12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1200" b="0" i="0" u="none" strike="noStrike" kern="0" cap="none" spc="0" normalizeH="0" baseline="0" noProof="0" dirty="0" err="1" smtClean="0">
                <a:ln>
                  <a:noFill/>
                </a:ln>
                <a:solidFill>
                  <a:sysClr val="windowText" lastClr="000000"/>
                </a:solidFill>
                <a:effectLst/>
                <a:uLnTx/>
                <a:uFillTx/>
                <a:latin typeface="Calibri"/>
                <a:ea typeface="+mn-ea"/>
                <a:cs typeface="+mn-cs"/>
              </a:rPr>
              <a:t>pins</a:t>
            </a:r>
            <a:endParaRPr kumimoji="0" lang="de-DE"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5" name="Legende mit Linie 2 256"/>
          <p:cNvSpPr/>
          <p:nvPr/>
        </p:nvSpPr>
        <p:spPr>
          <a:xfrm>
            <a:off x="325581" y="6227169"/>
            <a:ext cx="914400" cy="261657"/>
          </a:xfrm>
          <a:prstGeom prst="borderCallout2">
            <a:avLst>
              <a:gd name="adj1" fmla="val 2698"/>
              <a:gd name="adj2" fmla="val 19226"/>
              <a:gd name="adj3" fmla="val -270581"/>
              <a:gd name="adj4" fmla="val 17979"/>
              <a:gd name="adj5" fmla="val -297681"/>
              <a:gd name="adj6" fmla="val 70655"/>
            </a:avLst>
          </a:prstGeom>
          <a:solidFill>
            <a:srgbClr val="EEECE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Text" lastClr="000000"/>
                </a:solidFill>
                <a:effectLst/>
                <a:uLnTx/>
                <a:uFillTx/>
                <a:latin typeface="Calibri"/>
                <a:ea typeface="+mn-ea"/>
                <a:cs typeface="+mn-cs"/>
              </a:rPr>
              <a:t>FPGA</a:t>
            </a:r>
            <a:r>
              <a:rPr kumimoji="0" lang="de-DE" sz="12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1200" b="0" i="0" u="none" strike="noStrike" kern="0" cap="none" spc="0" normalizeH="0" baseline="0" noProof="0" dirty="0" err="1" smtClean="0">
                <a:ln>
                  <a:noFill/>
                </a:ln>
                <a:solidFill>
                  <a:sysClr val="windowText" lastClr="000000"/>
                </a:solidFill>
                <a:effectLst/>
                <a:uLnTx/>
                <a:uFillTx/>
                <a:latin typeface="Calibri"/>
                <a:ea typeface="+mn-ea"/>
                <a:cs typeface="+mn-cs"/>
              </a:rPr>
              <a:t>pins</a:t>
            </a:r>
            <a:endParaRPr kumimoji="0" lang="de-DE" sz="12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406" name="Gerade Verbindung 17"/>
          <p:cNvCxnSpPr/>
          <p:nvPr/>
        </p:nvCxnSpPr>
        <p:spPr>
          <a:xfrm>
            <a:off x="4567073" y="1361104"/>
            <a:ext cx="0" cy="624235"/>
          </a:xfrm>
          <a:prstGeom prst="line">
            <a:avLst/>
          </a:prstGeom>
          <a:noFill/>
          <a:ln w="25400" cap="flat" cmpd="sng" algn="ctr">
            <a:solidFill>
              <a:srgbClr val="4F81BD">
                <a:shade val="95000"/>
                <a:satMod val="105000"/>
              </a:srgbClr>
            </a:solidFill>
            <a:prstDash val="sysDash"/>
          </a:ln>
          <a:effectLst/>
        </p:spPr>
      </p:cxnSp>
      <p:sp>
        <p:nvSpPr>
          <p:cNvPr id="407" name="Abgerundetes Rechteck 201"/>
          <p:cNvSpPr/>
          <p:nvPr/>
        </p:nvSpPr>
        <p:spPr>
          <a:xfrm>
            <a:off x="4308240" y="3532015"/>
            <a:ext cx="839824" cy="357665"/>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MEBT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chopper</a:t>
            </a:r>
            <a:r>
              <a:rPr kumimoji="0" lang="de-DE" sz="8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de-DE" sz="800" b="0" i="0" u="none" strike="noStrike" kern="0" cap="none" spc="0" normalizeH="0" baseline="0" noProof="0" dirty="0" err="1" smtClean="0">
                <a:ln>
                  <a:noFill/>
                </a:ln>
                <a:solidFill>
                  <a:sysClr val="window" lastClr="FFFFFF"/>
                </a:solidFill>
                <a:effectLst/>
                <a:uLnTx/>
                <a:uFillTx/>
                <a:latin typeface="Calibri"/>
                <a:ea typeface="+mn-ea"/>
                <a:cs typeface="+mn-cs"/>
              </a:rPr>
              <a:t>protection</a:t>
            </a:r>
            <a:endParaRPr kumimoji="0" lang="de-DE" sz="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408" name="Gerade Verbindung mit Pfeil 202"/>
          <p:cNvCxnSpPr/>
          <p:nvPr/>
        </p:nvCxnSpPr>
        <p:spPr>
          <a:xfrm>
            <a:off x="3948200" y="3655410"/>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409" name="Gerade Verbindung mit Pfeil 203"/>
          <p:cNvCxnSpPr/>
          <p:nvPr/>
        </p:nvCxnSpPr>
        <p:spPr>
          <a:xfrm>
            <a:off x="3948188" y="3783474"/>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410" name="Gerade Verbindung mit Pfeil 205"/>
          <p:cNvCxnSpPr/>
          <p:nvPr/>
        </p:nvCxnSpPr>
        <p:spPr>
          <a:xfrm>
            <a:off x="5148064" y="3709820"/>
            <a:ext cx="735135" cy="790"/>
          </a:xfrm>
          <a:prstGeom prst="straightConnector1">
            <a:avLst/>
          </a:prstGeom>
          <a:noFill/>
          <a:ln w="12700" cap="flat" cmpd="sng" algn="ctr">
            <a:solidFill>
              <a:srgbClr val="FF0000"/>
            </a:solidFill>
            <a:prstDash val="solid"/>
            <a:tailEnd type="arrow"/>
          </a:ln>
          <a:effectLst/>
        </p:spPr>
      </p:cxnSp>
      <p:sp>
        <p:nvSpPr>
          <p:cNvPr id="411" name="Legende mit Linie 2 207"/>
          <p:cNvSpPr/>
          <p:nvPr/>
        </p:nvSpPr>
        <p:spPr>
          <a:xfrm>
            <a:off x="6824015" y="3973024"/>
            <a:ext cx="700313" cy="588304"/>
          </a:xfrm>
          <a:prstGeom prst="borderCallout2">
            <a:avLst>
              <a:gd name="adj1" fmla="val -54"/>
              <a:gd name="adj2" fmla="val 75919"/>
              <a:gd name="adj3" fmla="val -39959"/>
              <a:gd name="adj4" fmla="val -985"/>
              <a:gd name="adj5" fmla="val -202141"/>
              <a:gd name="adj6" fmla="val -16376"/>
            </a:avLst>
          </a:prstGeom>
          <a:solidFill>
            <a:srgbClr val="EEECE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Text" lastClr="000000"/>
                </a:solidFill>
                <a:effectLst/>
                <a:uLnTx/>
                <a:uFillTx/>
                <a:latin typeface="Calibri"/>
                <a:ea typeface="+mn-ea"/>
                <a:cs typeface="+mn-cs"/>
              </a:rPr>
              <a:t>Single PERMIT </a:t>
            </a:r>
            <a:r>
              <a:rPr kumimoji="0" lang="de-DE" sz="1200" b="0" i="0" u="none" strike="noStrike" kern="0" cap="none" spc="0" normalizeH="0" baseline="0" noProof="0" dirty="0" err="1" smtClean="0">
                <a:ln>
                  <a:noFill/>
                </a:ln>
                <a:solidFill>
                  <a:sysClr val="windowText" lastClr="000000"/>
                </a:solidFill>
                <a:effectLst/>
                <a:uLnTx/>
                <a:uFillTx/>
                <a:latin typeface="Calibri"/>
                <a:ea typeface="+mn-ea"/>
                <a:cs typeface="+mn-cs"/>
              </a:rPr>
              <a:t>signal</a:t>
            </a:r>
            <a:endParaRPr kumimoji="0" lang="de-DE"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2" name="Legende mit Linie 2 208"/>
          <p:cNvSpPr/>
          <p:nvPr/>
        </p:nvSpPr>
        <p:spPr>
          <a:xfrm>
            <a:off x="8107984" y="3991719"/>
            <a:ext cx="914400" cy="409175"/>
          </a:xfrm>
          <a:prstGeom prst="borderCallout2">
            <a:avLst>
              <a:gd name="adj1" fmla="val -54"/>
              <a:gd name="adj2" fmla="val 75919"/>
              <a:gd name="adj3" fmla="val -91830"/>
              <a:gd name="adj4" fmla="val 84121"/>
              <a:gd name="adj5" fmla="val -302656"/>
              <a:gd name="adj6" fmla="val 74592"/>
            </a:avLst>
          </a:prstGeom>
          <a:solidFill>
            <a:srgbClr val="EEECE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Text" lastClr="000000"/>
                </a:solidFill>
                <a:effectLst/>
                <a:uLnTx/>
                <a:uFillTx/>
                <a:latin typeface="Calibri"/>
                <a:ea typeface="+mn-ea"/>
                <a:cs typeface="+mn-cs"/>
              </a:rPr>
              <a:t>BIS Backbone</a:t>
            </a:r>
            <a:endParaRPr kumimoji="0" lang="de-DE"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3" name="Textfeld 209"/>
          <p:cNvSpPr txBox="1"/>
          <p:nvPr/>
        </p:nvSpPr>
        <p:spPr>
          <a:xfrm>
            <a:off x="238821" y="4822534"/>
            <a:ext cx="482824" cy="215444"/>
          </a:xfrm>
          <a:prstGeom prst="rect">
            <a:avLst/>
          </a:prstGeom>
          <a:noFill/>
          <a:ln w="12700">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smtClean="0">
                <a:ln>
                  <a:noFill/>
                </a:ln>
                <a:solidFill>
                  <a:sysClr val="windowText" lastClr="000000"/>
                </a:solidFill>
                <a:effectLst/>
                <a:uLnTx/>
                <a:uFillTx/>
              </a:rPr>
              <a:t>Trigger</a:t>
            </a:r>
            <a:endParaRPr kumimoji="0" lang="de-DE" sz="800" b="1" i="0" u="none" strike="noStrike" kern="0" cap="none" spc="0" normalizeH="0" baseline="0" noProof="0" dirty="0">
              <a:ln>
                <a:noFill/>
              </a:ln>
              <a:solidFill>
                <a:sysClr val="windowText" lastClr="000000"/>
              </a:solidFill>
              <a:effectLst/>
              <a:uLnTx/>
              <a:uFillTx/>
            </a:endParaRPr>
          </a:p>
        </p:txBody>
      </p:sp>
      <p:cxnSp>
        <p:nvCxnSpPr>
          <p:cNvPr id="414" name="Gerade Verbindung 22"/>
          <p:cNvCxnSpPr>
            <a:stCxn id="413" idx="3"/>
          </p:cNvCxnSpPr>
          <p:nvPr/>
        </p:nvCxnSpPr>
        <p:spPr>
          <a:xfrm>
            <a:off x="721645" y="4930256"/>
            <a:ext cx="1330075" cy="0"/>
          </a:xfrm>
          <a:prstGeom prst="line">
            <a:avLst/>
          </a:prstGeom>
          <a:noFill/>
          <a:ln w="9525" cap="flat" cmpd="sng" algn="ctr">
            <a:solidFill>
              <a:srgbClr val="4F81BD">
                <a:shade val="95000"/>
                <a:satMod val="105000"/>
              </a:srgbClr>
            </a:solidFill>
            <a:prstDash val="solid"/>
          </a:ln>
          <a:effectLst/>
        </p:spPr>
      </p:cxnSp>
      <p:cxnSp>
        <p:nvCxnSpPr>
          <p:cNvPr id="415" name="Gerade Verbindung mit Pfeil 24"/>
          <p:cNvCxnSpPr/>
          <p:nvPr/>
        </p:nvCxnSpPr>
        <p:spPr>
          <a:xfrm flipV="1">
            <a:off x="2051720" y="4760592"/>
            <a:ext cx="0" cy="169664"/>
          </a:xfrm>
          <a:prstGeom prst="straightConnector1">
            <a:avLst/>
          </a:prstGeom>
          <a:noFill/>
          <a:ln w="9525" cap="flat" cmpd="sng" algn="ctr">
            <a:solidFill>
              <a:srgbClr val="4F81BD">
                <a:shade val="95000"/>
                <a:satMod val="105000"/>
              </a:srgbClr>
            </a:solidFill>
            <a:prstDash val="solid"/>
            <a:tailEnd type="arrow"/>
          </a:ln>
          <a:effectLst/>
        </p:spPr>
      </p:cxnSp>
      <p:cxnSp>
        <p:nvCxnSpPr>
          <p:cNvPr id="416" name="Gerade Verbindung mit Pfeil 28"/>
          <p:cNvCxnSpPr>
            <a:endCxn id="226" idx="2"/>
          </p:cNvCxnSpPr>
          <p:nvPr/>
        </p:nvCxnSpPr>
        <p:spPr>
          <a:xfrm flipV="1">
            <a:off x="1239981" y="4689376"/>
            <a:ext cx="0" cy="240880"/>
          </a:xfrm>
          <a:prstGeom prst="straightConnector1">
            <a:avLst/>
          </a:prstGeom>
          <a:noFill/>
          <a:ln w="9525" cap="flat" cmpd="sng" algn="ctr">
            <a:solidFill>
              <a:srgbClr val="4F81BD">
                <a:shade val="95000"/>
                <a:satMod val="105000"/>
              </a:srgbClr>
            </a:solidFill>
            <a:prstDash val="solid"/>
            <a:tailEnd type="arrow"/>
          </a:ln>
          <a:effectLst/>
        </p:spPr>
      </p:cxnSp>
      <p:sp>
        <p:nvSpPr>
          <p:cNvPr id="417" name="Rechteck 14"/>
          <p:cNvSpPr/>
          <p:nvPr/>
        </p:nvSpPr>
        <p:spPr>
          <a:xfrm>
            <a:off x="7801780" y="5498954"/>
            <a:ext cx="979500" cy="306310"/>
          </a:xfrm>
          <a:prstGeom prst="rect">
            <a:avLst/>
          </a:prstGeom>
          <a:solidFill>
            <a:srgbClr val="EEECE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Text" lastClr="000000"/>
                </a:solidFill>
                <a:effectLst/>
                <a:uLnTx/>
                <a:uFillTx/>
                <a:latin typeface="Calibri"/>
                <a:ea typeface="+mn-ea"/>
                <a:cs typeface="+mn-cs"/>
              </a:rPr>
              <a:t>Register(s)</a:t>
            </a:r>
            <a:endParaRPr kumimoji="0" lang="de-DE" sz="12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418" name="Gerade Verbindung mit Pfeil 210"/>
          <p:cNvCxnSpPr/>
          <p:nvPr/>
        </p:nvCxnSpPr>
        <p:spPr>
          <a:xfrm>
            <a:off x="7452320" y="5661248"/>
            <a:ext cx="360040" cy="0"/>
          </a:xfrm>
          <a:prstGeom prst="straightConnector1">
            <a:avLst/>
          </a:prstGeom>
          <a:noFill/>
          <a:ln w="12700" cap="flat" cmpd="sng" algn="ctr">
            <a:solidFill>
              <a:srgbClr val="4F81BD">
                <a:shade val="95000"/>
                <a:satMod val="105000"/>
              </a:srgbClr>
            </a:solidFill>
            <a:prstDash val="solid"/>
            <a:tailEnd type="arrow"/>
          </a:ln>
          <a:effectLst/>
        </p:spPr>
      </p:cxnSp>
      <p:sp>
        <p:nvSpPr>
          <p:cNvPr id="419" name="Rechteck 211"/>
          <p:cNvSpPr/>
          <p:nvPr/>
        </p:nvSpPr>
        <p:spPr>
          <a:xfrm>
            <a:off x="7383856" y="6335671"/>
            <a:ext cx="1181328" cy="306310"/>
          </a:xfrm>
          <a:prstGeom prst="rect">
            <a:avLst/>
          </a:prstGeom>
          <a:solidFill>
            <a:srgbClr val="EEECE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Text" lastClr="000000"/>
                </a:solidFill>
                <a:effectLst/>
                <a:uLnTx/>
                <a:uFillTx/>
                <a:latin typeface="Calibri"/>
                <a:ea typeface="+mn-ea"/>
                <a:cs typeface="+mn-cs"/>
              </a:rPr>
              <a:t>DDR </a:t>
            </a:r>
            <a:r>
              <a:rPr kumimoji="0" lang="de-DE" sz="1200" b="0" i="0" u="none" strike="noStrike" kern="0" cap="none" spc="0" normalizeH="0" baseline="0" noProof="0" dirty="0" err="1" smtClean="0">
                <a:ln>
                  <a:noFill/>
                </a:ln>
                <a:solidFill>
                  <a:sysClr val="windowText" lastClr="000000"/>
                </a:solidFill>
                <a:effectLst/>
                <a:uLnTx/>
                <a:uFillTx/>
                <a:latin typeface="Calibri"/>
                <a:ea typeface="+mn-ea"/>
                <a:cs typeface="+mn-cs"/>
              </a:rPr>
              <a:t>memory</a:t>
            </a:r>
            <a:endParaRPr kumimoji="0" lang="de-DE" sz="12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420" name="Gerade Verbindung mit Pfeil 212"/>
          <p:cNvCxnSpPr/>
          <p:nvPr/>
        </p:nvCxnSpPr>
        <p:spPr>
          <a:xfrm>
            <a:off x="7023816" y="6476474"/>
            <a:ext cx="360040" cy="0"/>
          </a:xfrm>
          <a:prstGeom prst="straightConnector1">
            <a:avLst/>
          </a:prstGeom>
          <a:noFill/>
          <a:ln w="12700" cap="flat" cmpd="sng" algn="ctr">
            <a:solidFill>
              <a:srgbClr val="4F81BD">
                <a:shade val="95000"/>
                <a:satMod val="105000"/>
              </a:srgbClr>
            </a:solidFill>
            <a:prstDash val="solid"/>
            <a:tailEnd type="arrow"/>
          </a:ln>
          <a:effectLst/>
        </p:spPr>
      </p:cxnSp>
      <p:cxnSp>
        <p:nvCxnSpPr>
          <p:cNvPr id="421" name="Gerade Verbindung mit Pfeil 217"/>
          <p:cNvCxnSpPr/>
          <p:nvPr/>
        </p:nvCxnSpPr>
        <p:spPr>
          <a:xfrm>
            <a:off x="2088895" y="5792928"/>
            <a:ext cx="4161149" cy="0"/>
          </a:xfrm>
          <a:prstGeom prst="straightConnector1">
            <a:avLst/>
          </a:prstGeom>
          <a:noFill/>
          <a:ln w="12700" cap="flat" cmpd="sng" algn="ctr">
            <a:solidFill>
              <a:srgbClr val="4F81BD">
                <a:shade val="95000"/>
                <a:satMod val="105000"/>
              </a:srgbClr>
            </a:solidFill>
            <a:prstDash val="solid"/>
            <a:tailEnd type="none"/>
          </a:ln>
          <a:effectLst/>
        </p:spPr>
      </p:cxnSp>
      <p:cxnSp>
        <p:nvCxnSpPr>
          <p:cNvPr id="422" name="Gerade Verbindung mit Pfeil 240"/>
          <p:cNvCxnSpPr/>
          <p:nvPr/>
        </p:nvCxnSpPr>
        <p:spPr>
          <a:xfrm flipV="1">
            <a:off x="6250044" y="5293809"/>
            <a:ext cx="0" cy="511455"/>
          </a:xfrm>
          <a:prstGeom prst="straightConnector1">
            <a:avLst/>
          </a:prstGeom>
          <a:noFill/>
          <a:ln w="12700" cap="flat" cmpd="sng" algn="ctr">
            <a:solidFill>
              <a:srgbClr val="4F81BD">
                <a:shade val="95000"/>
                <a:satMod val="105000"/>
              </a:srgbClr>
            </a:solidFill>
            <a:prstDash val="solid"/>
            <a:tailEnd type="arrow"/>
          </a:ln>
          <a:effectLst/>
        </p:spPr>
      </p:cxnSp>
      <p:sp>
        <p:nvSpPr>
          <p:cNvPr id="423" name="Textfeld 250"/>
          <p:cNvSpPr txBox="1"/>
          <p:nvPr/>
        </p:nvSpPr>
        <p:spPr>
          <a:xfrm>
            <a:off x="4595294" y="5617210"/>
            <a:ext cx="92044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Text" lastClr="000000"/>
                </a:solidFill>
                <a:effectLst/>
                <a:uLnTx/>
                <a:uFillTx/>
              </a:rPr>
              <a:t>Beam </a:t>
            </a:r>
            <a:r>
              <a:rPr kumimoji="0" lang="de-DE" sz="800" b="0" i="0" u="none" strike="noStrike" kern="0" cap="none" spc="0" normalizeH="0" baseline="0" noProof="0" dirty="0" err="1" smtClean="0">
                <a:ln>
                  <a:noFill/>
                </a:ln>
                <a:solidFill>
                  <a:sysClr val="windowText" lastClr="000000"/>
                </a:solidFill>
                <a:effectLst/>
                <a:uLnTx/>
                <a:uFillTx/>
              </a:rPr>
              <a:t>destination</a:t>
            </a:r>
            <a:endParaRPr kumimoji="0" lang="de-DE" sz="800" b="0" i="0" u="none" strike="noStrike" kern="0" cap="none" spc="0" normalizeH="0" baseline="0" noProof="0" dirty="0">
              <a:ln>
                <a:noFill/>
              </a:ln>
              <a:solidFill>
                <a:sysClr val="windowText" lastClr="000000"/>
              </a:solidFill>
              <a:effectLst/>
              <a:uLnTx/>
              <a:uFillTx/>
            </a:endParaRPr>
          </a:p>
        </p:txBody>
      </p:sp>
      <p:sp>
        <p:nvSpPr>
          <p:cNvPr id="424" name="Textfeld 252"/>
          <p:cNvSpPr txBox="1"/>
          <p:nvPr/>
        </p:nvSpPr>
        <p:spPr>
          <a:xfrm>
            <a:off x="4595294" y="5391232"/>
            <a:ext cx="101662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Processed</a:t>
            </a:r>
            <a:r>
              <a:rPr kumimoji="0" lang="de-DE" sz="800" b="0" i="0" u="none" strike="noStrike" kern="0" cap="none" spc="0" normalizeH="0" baseline="0" noProof="0" dirty="0" smtClean="0">
                <a:ln>
                  <a:noFill/>
                </a:ln>
                <a:solidFill>
                  <a:sysClr val="windowText" lastClr="000000"/>
                </a:solidFill>
                <a:effectLst/>
                <a:uLnTx/>
                <a:uFillTx/>
              </a:rPr>
              <a:t> ADC </a:t>
            </a:r>
            <a:r>
              <a:rPr kumimoji="0" lang="de-DE" sz="800" b="0" i="0" u="none" strike="noStrike" kern="0" cap="none" spc="0" normalizeH="0" baseline="0" noProof="0" dirty="0" err="1" smtClean="0">
                <a:ln>
                  <a:noFill/>
                </a:ln>
                <a:solidFill>
                  <a:sysClr val="windowText" lastClr="000000"/>
                </a:solidFill>
                <a:effectLst/>
                <a:uLnTx/>
                <a:uFillTx/>
              </a:rPr>
              <a:t>data</a:t>
            </a:r>
            <a:endParaRPr kumimoji="0" lang="de-DE" sz="800" b="0" i="0" u="none" strike="noStrike" kern="0" cap="none" spc="0" normalizeH="0" baseline="0" noProof="0" dirty="0">
              <a:ln>
                <a:noFill/>
              </a:ln>
              <a:solidFill>
                <a:sysClr val="windowText" lastClr="000000"/>
              </a:solidFill>
              <a:effectLst/>
              <a:uLnTx/>
              <a:uFillTx/>
            </a:endParaRPr>
          </a:p>
        </p:txBody>
      </p:sp>
      <p:sp>
        <p:nvSpPr>
          <p:cNvPr id="425" name="Textfeld 258"/>
          <p:cNvSpPr txBox="1"/>
          <p:nvPr/>
        </p:nvSpPr>
        <p:spPr>
          <a:xfrm>
            <a:off x="4595294" y="5838968"/>
            <a:ext cx="772969"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err="1" smtClean="0">
                <a:ln>
                  <a:noFill/>
                </a:ln>
                <a:solidFill>
                  <a:sysClr val="windowText" lastClr="000000"/>
                </a:solidFill>
                <a:effectLst/>
                <a:uLnTx/>
                <a:uFillTx/>
              </a:rPr>
              <a:t>Raw</a:t>
            </a:r>
            <a:r>
              <a:rPr kumimoji="0" lang="de-DE" sz="800" b="0" i="0" u="none" strike="noStrike" kern="0" cap="none" spc="0" normalizeH="0" baseline="0" noProof="0" dirty="0" smtClean="0">
                <a:ln>
                  <a:noFill/>
                </a:ln>
                <a:solidFill>
                  <a:sysClr val="windowText" lastClr="000000"/>
                </a:solidFill>
                <a:effectLst/>
                <a:uLnTx/>
                <a:uFillTx/>
              </a:rPr>
              <a:t> ADC </a:t>
            </a:r>
            <a:r>
              <a:rPr kumimoji="0" lang="de-DE" sz="800" b="0" i="0" u="none" strike="noStrike" kern="0" cap="none" spc="0" normalizeH="0" baseline="0" noProof="0" dirty="0" err="1" smtClean="0">
                <a:ln>
                  <a:noFill/>
                </a:ln>
                <a:solidFill>
                  <a:sysClr val="windowText" lastClr="000000"/>
                </a:solidFill>
                <a:effectLst/>
                <a:uLnTx/>
                <a:uFillTx/>
              </a:rPr>
              <a:t>data</a:t>
            </a:r>
            <a:endParaRPr kumimoji="0" lang="de-DE" sz="800" b="0" i="0" u="none" strike="noStrike" kern="0" cap="none" spc="0" normalizeH="0" baseline="0" noProof="0" dirty="0">
              <a:ln>
                <a:noFill/>
              </a:ln>
              <a:solidFill>
                <a:sysClr val="windowText" lastClr="000000"/>
              </a:solidFill>
              <a:effectLst/>
              <a:uLnTx/>
              <a:uFillTx/>
            </a:endParaRPr>
          </a:p>
        </p:txBody>
      </p:sp>
      <p:sp>
        <p:nvSpPr>
          <p:cNvPr id="426" name="Legende mit Linie 2 259"/>
          <p:cNvSpPr/>
          <p:nvPr/>
        </p:nvSpPr>
        <p:spPr>
          <a:xfrm>
            <a:off x="1594520" y="6284238"/>
            <a:ext cx="914400" cy="409175"/>
          </a:xfrm>
          <a:prstGeom prst="borderCallout2">
            <a:avLst>
              <a:gd name="adj1" fmla="val -54"/>
              <a:gd name="adj2" fmla="val 75919"/>
              <a:gd name="adj3" fmla="val -93589"/>
              <a:gd name="adj4" fmla="val 88845"/>
              <a:gd name="adj5" fmla="val -232271"/>
              <a:gd name="adj6" fmla="val 74592"/>
            </a:avLst>
          </a:prstGeom>
          <a:solidFill>
            <a:srgbClr val="EEECE1"/>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Text" lastClr="000000"/>
                </a:solidFill>
                <a:effectLst/>
                <a:uLnTx/>
                <a:uFillTx/>
                <a:latin typeface="Calibri"/>
                <a:ea typeface="+mn-ea"/>
                <a:cs typeface="+mn-cs"/>
              </a:rPr>
              <a:t>Beam </a:t>
            </a:r>
            <a:r>
              <a:rPr kumimoji="0" lang="de-DE" sz="800" b="0" i="0" u="none" strike="noStrike" kern="0" cap="none" spc="0" normalizeH="0" baseline="0" noProof="0" dirty="0" err="1" smtClean="0">
                <a:ln>
                  <a:noFill/>
                </a:ln>
                <a:solidFill>
                  <a:sysClr val="windowText" lastClr="000000"/>
                </a:solidFill>
                <a:effectLst/>
                <a:uLnTx/>
                <a:uFillTx/>
                <a:latin typeface="Calibri"/>
                <a:ea typeface="+mn-ea"/>
                <a:cs typeface="+mn-cs"/>
              </a:rPr>
              <a:t>current</a:t>
            </a:r>
            <a:r>
              <a:rPr kumimoji="0" lang="de-DE" sz="800" b="0" i="0" u="none" strike="noStrike" kern="0" cap="none" spc="0" normalizeH="0" baseline="0" noProof="0" dirty="0" smtClean="0">
                <a:ln>
                  <a:noFill/>
                </a:ln>
                <a:solidFill>
                  <a:sysClr val="windowText" lastClr="000000"/>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Text" lastClr="000000"/>
                </a:solidFill>
                <a:effectLst/>
                <a:uLnTx/>
                <a:uFillTx/>
                <a:latin typeface="Calibri"/>
                <a:ea typeface="+mn-ea"/>
                <a:cs typeface="+mn-cs"/>
              </a:rPr>
              <a:t>Pulse </a:t>
            </a:r>
            <a:r>
              <a:rPr kumimoji="0" lang="de-DE" sz="800" b="0" i="0" u="none" strike="noStrike" kern="0" cap="none" spc="0" normalizeH="0" baseline="0" noProof="0" dirty="0" err="1" smtClean="0">
                <a:ln>
                  <a:noFill/>
                </a:ln>
                <a:solidFill>
                  <a:sysClr val="windowText" lastClr="000000"/>
                </a:solidFill>
                <a:effectLst/>
                <a:uLnTx/>
                <a:uFillTx/>
                <a:latin typeface="Calibri"/>
                <a:ea typeface="+mn-ea"/>
                <a:cs typeface="+mn-cs"/>
              </a:rPr>
              <a:t>width</a:t>
            </a:r>
            <a:r>
              <a:rPr kumimoji="0" lang="de-DE" sz="800" b="0" i="0" u="none" strike="noStrike" kern="0" cap="none" spc="0" normalizeH="0" baseline="0" noProof="0" dirty="0" smtClean="0">
                <a:ln>
                  <a:noFill/>
                </a:ln>
                <a:solidFill>
                  <a:sysClr val="windowText" lastClr="000000"/>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ysClr val="windowText" lastClr="000000"/>
                </a:solidFill>
                <a:effectLst/>
                <a:uLnTx/>
                <a:uFillTx/>
                <a:latin typeface="Calibri"/>
                <a:ea typeface="+mn-ea"/>
                <a:cs typeface="+mn-cs"/>
              </a:rPr>
              <a:t>Pulse </a:t>
            </a:r>
            <a:r>
              <a:rPr kumimoji="0" lang="de-DE" sz="800" b="0" i="0" u="none" strike="noStrike" kern="0" cap="none" spc="0" normalizeH="0" baseline="0" noProof="0" dirty="0" err="1" smtClean="0">
                <a:ln>
                  <a:noFill/>
                </a:ln>
                <a:solidFill>
                  <a:sysClr val="windowText" lastClr="000000"/>
                </a:solidFill>
                <a:effectLst/>
                <a:uLnTx/>
                <a:uFillTx/>
                <a:latin typeface="Calibri"/>
                <a:ea typeface="+mn-ea"/>
                <a:cs typeface="+mn-cs"/>
              </a:rPr>
              <a:t>period</a:t>
            </a:r>
            <a:endParaRPr kumimoji="0" lang="de-DE" sz="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62829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14</a:t>
            </a:fld>
            <a:endParaRPr lang="en-US"/>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ACCT software summary</a:t>
            </a:r>
          </a:p>
        </p:txBody>
      </p:sp>
      <p:sp>
        <p:nvSpPr>
          <p:cNvPr id="6" name="Content Placeholder 2"/>
          <p:cNvSpPr>
            <a:spLocks noGrp="1"/>
          </p:cNvSpPr>
          <p:nvPr>
            <p:ph idx="1"/>
          </p:nvPr>
        </p:nvSpPr>
        <p:spPr>
          <a:xfrm>
            <a:off x="427010" y="1325440"/>
            <a:ext cx="8399490" cy="1940780"/>
          </a:xfrm>
        </p:spPr>
        <p:txBody>
          <a:bodyPr>
            <a:noAutofit/>
          </a:bodyPr>
          <a:lstStyle/>
          <a:p>
            <a:pPr>
              <a:spcAft>
                <a:spcPts val="600"/>
              </a:spcAft>
            </a:pPr>
            <a:r>
              <a:rPr lang="en-US" sz="1600" dirty="0" smtClean="0">
                <a:latin typeface="+mj-lt"/>
              </a:rPr>
              <a:t>BCM software including EPICS modules for the timing and digitizer cards, application-specific BCM functionality as well as generic and BCM-specific CSS operator panels was provided earlier by the ICS for the demo BCM. </a:t>
            </a:r>
          </a:p>
          <a:p>
            <a:pPr>
              <a:spcAft>
                <a:spcPts val="600"/>
              </a:spcAft>
            </a:pPr>
            <a:r>
              <a:rPr lang="en-US" sz="1600" dirty="0" smtClean="0">
                <a:latin typeface="+mj-lt"/>
              </a:rPr>
              <a:t>Due to the lack of resources with the ICS division, software support for the BCM system is mainly provided by the BI section for the near-term BCM developments.</a:t>
            </a:r>
          </a:p>
          <a:p>
            <a:pPr>
              <a:spcAft>
                <a:spcPts val="600"/>
              </a:spcAft>
            </a:pPr>
            <a:r>
              <a:rPr lang="en-US" sz="1600" dirty="0" smtClean="0">
                <a:latin typeface="+mj-lt"/>
              </a:rPr>
              <a:t>ICS support is needed for the BCM system in long-term.</a:t>
            </a:r>
          </a:p>
          <a:p>
            <a:pPr>
              <a:spcAft>
                <a:spcPts val="600"/>
              </a:spcAft>
            </a:pPr>
            <a:endParaRPr lang="en-US" sz="1800" dirty="0" smtClean="0">
              <a:latin typeface="+mj-lt"/>
            </a:endParaRPr>
          </a:p>
        </p:txBody>
      </p:sp>
      <p:pic>
        <p:nvPicPr>
          <p:cNvPr id="2" name="Picture 1"/>
          <p:cNvPicPr>
            <a:picLocks noChangeAspect="1"/>
          </p:cNvPicPr>
          <p:nvPr/>
        </p:nvPicPr>
        <p:blipFill>
          <a:blip r:embed="rId2"/>
          <a:stretch>
            <a:fillRect/>
          </a:stretch>
        </p:blipFill>
        <p:spPr>
          <a:xfrm>
            <a:off x="1689099" y="3257550"/>
            <a:ext cx="5772957" cy="3533775"/>
          </a:xfrm>
          <a:prstGeom prst="rect">
            <a:avLst/>
          </a:prstGeom>
        </p:spPr>
      </p:pic>
    </p:spTree>
    <p:extLst>
      <p:ext uri="{BB962C8B-B14F-4D97-AF65-F5344CB8AC3E}">
        <p14:creationId xmlns:p14="http://schemas.microsoft.com/office/powerpoint/2010/main" val="28439082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15</a:t>
            </a:fld>
            <a:endParaRPr lang="en-US" dirty="0">
              <a:solidFill>
                <a:srgbClr val="000000"/>
              </a:solidFill>
            </a:endParaRPr>
          </a:p>
        </p:txBody>
      </p:sp>
      <p:sp>
        <p:nvSpPr>
          <p:cNvPr id="5" name="Content Placeholder 2"/>
          <p:cNvSpPr>
            <a:spLocks noGrp="1"/>
          </p:cNvSpPr>
          <p:nvPr>
            <p:ph idx="1"/>
          </p:nvPr>
        </p:nvSpPr>
        <p:spPr>
          <a:xfrm>
            <a:off x="279400" y="1447731"/>
            <a:ext cx="8407400" cy="4798552"/>
          </a:xfrm>
        </p:spPr>
        <p:txBody>
          <a:bodyPr>
            <a:noAutofit/>
          </a:bodyPr>
          <a:lstStyle/>
          <a:p>
            <a:pPr>
              <a:spcAft>
                <a:spcPts val="1200"/>
              </a:spcAft>
            </a:pPr>
            <a:r>
              <a:rPr lang="en-US" sz="1800" dirty="0" smtClean="0"/>
              <a:t>Delivery of the LEBT ACCT system with reduced functionality to Catania (possibly with the demo firmware/software): </a:t>
            </a:r>
            <a:r>
              <a:rPr lang="en-US" sz="1800" u="sng" dirty="0" smtClean="0"/>
              <a:t>Jan. 31</a:t>
            </a:r>
            <a:r>
              <a:rPr lang="en-US" sz="1800" u="sng" baseline="30000" dirty="0" smtClean="0"/>
              <a:t>st</a:t>
            </a:r>
            <a:r>
              <a:rPr lang="en-US" sz="1800" u="sng" dirty="0" smtClean="0"/>
              <a:t> 2017 </a:t>
            </a:r>
          </a:p>
          <a:p>
            <a:pPr>
              <a:spcAft>
                <a:spcPts val="1200"/>
              </a:spcAft>
            </a:pPr>
            <a:r>
              <a:rPr lang="en-US" sz="1800" dirty="0" smtClean="0"/>
              <a:t>Delivery of the Catania custom firmware (delivered): </a:t>
            </a:r>
            <a:r>
              <a:rPr lang="en-US" sz="1800" u="sng" dirty="0" smtClean="0"/>
              <a:t>Dec. 31</a:t>
            </a:r>
            <a:r>
              <a:rPr lang="en-US" sz="1800" u="sng" baseline="30000" dirty="0" smtClean="0"/>
              <a:t>st</a:t>
            </a:r>
            <a:r>
              <a:rPr lang="en-US" sz="1800" u="sng" dirty="0" smtClean="0"/>
              <a:t> 2016</a:t>
            </a:r>
          </a:p>
          <a:p>
            <a:pPr>
              <a:spcAft>
                <a:spcPts val="1200"/>
              </a:spcAft>
            </a:pPr>
            <a:r>
              <a:rPr lang="en-US" sz="1800" dirty="0" smtClean="0"/>
              <a:t>Delivery of the Catania integration firmware: </a:t>
            </a:r>
            <a:r>
              <a:rPr lang="en-US" sz="1800" u="sng" dirty="0" smtClean="0"/>
              <a:t>Jan. 31</a:t>
            </a:r>
            <a:r>
              <a:rPr lang="en-US" sz="1800" u="sng" baseline="30000" dirty="0" smtClean="0"/>
              <a:t>st</a:t>
            </a:r>
            <a:r>
              <a:rPr lang="en-US" sz="1800" u="sng" dirty="0" smtClean="0"/>
              <a:t> 2017</a:t>
            </a:r>
          </a:p>
          <a:p>
            <a:pPr>
              <a:spcAft>
                <a:spcPts val="1200"/>
              </a:spcAft>
            </a:pPr>
            <a:r>
              <a:rPr lang="en-US" sz="1800" dirty="0" smtClean="0"/>
              <a:t>BCM CDR: May 2017</a:t>
            </a:r>
          </a:p>
          <a:p>
            <a:pPr>
              <a:spcAft>
                <a:spcPts val="1200"/>
              </a:spcAft>
            </a:pPr>
            <a:r>
              <a:rPr lang="en-US" sz="1800" dirty="0" smtClean="0"/>
              <a:t>Purchase authorization signed for the procurement of the final electronics: </a:t>
            </a:r>
            <a:r>
              <a:rPr lang="en-US" sz="1800" u="sng" dirty="0" smtClean="0"/>
              <a:t>June 2017</a:t>
            </a:r>
          </a:p>
          <a:p>
            <a:pPr>
              <a:spcAft>
                <a:spcPts val="1200"/>
              </a:spcAft>
            </a:pPr>
            <a:r>
              <a:rPr lang="en-US" sz="1800" dirty="0" smtClean="0"/>
              <a:t>Final electronics installation and system integration: </a:t>
            </a:r>
            <a:r>
              <a:rPr lang="en-US" sz="1800" u="sng" dirty="0" smtClean="0"/>
              <a:t>March 2018</a:t>
            </a:r>
          </a:p>
        </p:txBody>
      </p:sp>
      <p:sp>
        <p:nvSpPr>
          <p:cNvPr id="6" name="Text Box 4"/>
          <p:cNvSpPr txBox="1">
            <a:spLocks noChangeArrowheads="1"/>
          </p:cNvSpPr>
          <p:nvPr/>
        </p:nvSpPr>
        <p:spPr bwMode="auto">
          <a:xfrm>
            <a:off x="1346199" y="739775"/>
            <a:ext cx="6604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Milestones</a:t>
            </a:r>
            <a:endParaRPr lang="en-US" b="1" dirty="0">
              <a:latin typeface="Times New Roman" charset="0"/>
              <a:cs typeface="Times New Roman" charset="0"/>
            </a:endParaRPr>
          </a:p>
        </p:txBody>
      </p:sp>
    </p:spTree>
    <p:extLst>
      <p:ext uri="{BB962C8B-B14F-4D97-AF65-F5344CB8AC3E}">
        <p14:creationId xmlns:p14="http://schemas.microsoft.com/office/powerpoint/2010/main" val="7003928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2</a:t>
            </a:fld>
            <a:endParaRPr lang="en-US"/>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Requirements</a:t>
            </a:r>
          </a:p>
        </p:txBody>
      </p:sp>
      <p:sp>
        <p:nvSpPr>
          <p:cNvPr id="14" name="Content Placeholder 2"/>
          <p:cNvSpPr>
            <a:spLocks noGrp="1"/>
          </p:cNvSpPr>
          <p:nvPr>
            <p:ph idx="1"/>
          </p:nvPr>
        </p:nvSpPr>
        <p:spPr>
          <a:xfrm>
            <a:off x="427010" y="1418370"/>
            <a:ext cx="8259790" cy="5007829"/>
          </a:xfrm>
        </p:spPr>
        <p:txBody>
          <a:bodyPr>
            <a:noAutofit/>
          </a:bodyPr>
          <a:lstStyle/>
          <a:p>
            <a:pPr marL="457200" indent="-457200">
              <a:spcAft>
                <a:spcPts val="600"/>
              </a:spcAft>
              <a:buFont typeface="+mj-lt"/>
              <a:buAutoNum type="arabicPeriod"/>
            </a:pPr>
            <a:r>
              <a:rPr lang="en-US" sz="2000" dirty="0" smtClean="0">
                <a:latin typeface="+mj-lt"/>
              </a:rPr>
              <a:t>BCM number and location have been defined by the BI taking into account space limitations and the requirements relevant to Beam Physics and machine protection as well. </a:t>
            </a:r>
          </a:p>
          <a:p>
            <a:pPr marL="457200" indent="-457200">
              <a:spcAft>
                <a:spcPts val="600"/>
              </a:spcAft>
              <a:buFont typeface="+mj-lt"/>
              <a:buAutoNum type="arabicPeriod"/>
            </a:pPr>
            <a:r>
              <a:rPr lang="en-US" sz="2000" dirty="0" smtClean="0">
                <a:latin typeface="+mj-lt"/>
              </a:rPr>
              <a:t>The BCM design needs to satisfy the L4 requirements. These includes ex. current and pulse rate ranges, accuracy, time resolution, bandwidth, MPS response time etc. </a:t>
            </a:r>
          </a:p>
          <a:p>
            <a:pPr marL="457200" indent="-457200">
              <a:spcAft>
                <a:spcPts val="600"/>
              </a:spcAft>
              <a:buFont typeface="+mj-lt"/>
              <a:buAutoNum type="arabicPeriod"/>
            </a:pPr>
            <a:r>
              <a:rPr lang="en-US" sz="2000" dirty="0" smtClean="0">
                <a:latin typeface="+mj-lt"/>
              </a:rPr>
              <a:t>Other requirements include those of LLRF and the ones defined by the BI to satisfy the performance requirements, maximize synergy with other systems and facilitate long-term operation and support. </a:t>
            </a:r>
          </a:p>
          <a:p>
            <a:pPr marL="457200" indent="-457200">
              <a:spcAft>
                <a:spcPts val="600"/>
              </a:spcAft>
              <a:buFont typeface="+mj-lt"/>
              <a:buAutoNum type="arabicPeriod"/>
            </a:pPr>
            <a:r>
              <a:rPr lang="en-US" sz="2000" dirty="0" smtClean="0">
                <a:latin typeface="+mj-lt"/>
              </a:rPr>
              <a:t>A BCM PDR was held on Nov. 12</a:t>
            </a:r>
            <a:r>
              <a:rPr lang="en-US" sz="2000" baseline="30000" dirty="0" smtClean="0">
                <a:latin typeface="+mj-lt"/>
              </a:rPr>
              <a:t>th</a:t>
            </a:r>
            <a:r>
              <a:rPr lang="en-US" sz="2000" dirty="0" smtClean="0">
                <a:latin typeface="+mj-lt"/>
              </a:rPr>
              <a:t> 2015 with the outcome of 51 recommendations by the attendees. Some of these can influence the BCM design. </a:t>
            </a:r>
          </a:p>
          <a:p>
            <a:pPr>
              <a:spcAft>
                <a:spcPts val="600"/>
              </a:spcAft>
              <a:buFontTx/>
              <a:buChar char="-"/>
            </a:pPr>
            <a:endParaRPr lang="en-US" sz="2000" dirty="0" smtClean="0">
              <a:latin typeface="+mj-lt"/>
            </a:endParaRPr>
          </a:p>
          <a:p>
            <a:pPr marL="0" indent="0">
              <a:spcAft>
                <a:spcPts val="600"/>
              </a:spcAft>
              <a:buNone/>
            </a:pPr>
            <a:endParaRPr lang="en-US" sz="2000" dirty="0" smtClean="0">
              <a:latin typeface="+mj-lt"/>
            </a:endParaRPr>
          </a:p>
        </p:txBody>
      </p:sp>
    </p:spTree>
    <p:extLst>
      <p:ext uri="{BB962C8B-B14F-4D97-AF65-F5344CB8AC3E}">
        <p14:creationId xmlns:p14="http://schemas.microsoft.com/office/powerpoint/2010/main" val="2619569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3</a:t>
            </a:fld>
            <a:endParaRPr lang="en-US"/>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Other </a:t>
            </a:r>
            <a:r>
              <a:rPr lang="en-US" b="1" dirty="0" smtClean="0">
                <a:latin typeface="Times New Roman" charset="0"/>
                <a:cs typeface="Times New Roman" charset="0"/>
              </a:rPr>
              <a:t>requirements/considerations</a:t>
            </a:r>
            <a:endParaRPr lang="en-US" b="1" dirty="0" smtClean="0">
              <a:latin typeface="Times New Roman" charset="0"/>
              <a:cs typeface="Times New Roman" charset="0"/>
            </a:endParaRPr>
          </a:p>
        </p:txBody>
      </p:sp>
      <p:sp>
        <p:nvSpPr>
          <p:cNvPr id="14" name="Content Placeholder 2"/>
          <p:cNvSpPr>
            <a:spLocks noGrp="1"/>
          </p:cNvSpPr>
          <p:nvPr>
            <p:ph idx="1"/>
          </p:nvPr>
        </p:nvSpPr>
        <p:spPr>
          <a:xfrm>
            <a:off x="427010" y="1304070"/>
            <a:ext cx="8259790" cy="5007829"/>
          </a:xfrm>
        </p:spPr>
        <p:txBody>
          <a:bodyPr>
            <a:noAutofit/>
          </a:bodyPr>
          <a:lstStyle/>
          <a:p>
            <a:pPr>
              <a:spcAft>
                <a:spcPts val="600"/>
              </a:spcAft>
            </a:pPr>
            <a:r>
              <a:rPr lang="en-US" sz="2000" dirty="0" err="1" smtClean="0">
                <a:latin typeface="+mj-lt"/>
              </a:rPr>
              <a:t>uTCA</a:t>
            </a:r>
            <a:r>
              <a:rPr lang="en-US" sz="2000" dirty="0" smtClean="0">
                <a:latin typeface="+mj-lt"/>
              </a:rPr>
              <a:t> is the chosen standard for the ESS BCM system.</a:t>
            </a:r>
          </a:p>
          <a:p>
            <a:pPr>
              <a:spcAft>
                <a:spcPts val="600"/>
              </a:spcAft>
            </a:pPr>
            <a:r>
              <a:rPr lang="en-US" sz="2000" dirty="0" smtClean="0">
                <a:latin typeface="+mj-lt"/>
              </a:rPr>
              <a:t>BCM electronics is under the ESS (not in-kind) responsibility. Considering near-term developments, part of the work needs to be outsourced due to manpower limitations and tight schedule.</a:t>
            </a:r>
          </a:p>
          <a:p>
            <a:pPr>
              <a:spcAft>
                <a:spcPts val="600"/>
              </a:spcAft>
            </a:pPr>
            <a:r>
              <a:rPr lang="en-US" sz="2000" dirty="0"/>
              <a:t>The BCM cable length from the </a:t>
            </a:r>
            <a:r>
              <a:rPr lang="en-US" sz="2000" dirty="0" smtClean="0"/>
              <a:t>toroid </a:t>
            </a:r>
            <a:r>
              <a:rPr lang="en-US" sz="2000" dirty="0"/>
              <a:t>to the AFE can have a large influence on the overall measurement bandwidth. The estimated range of the cable length is from ~25m (LEBT and MEBT) to ~65m </a:t>
            </a:r>
            <a:r>
              <a:rPr lang="en-US" sz="2000" dirty="0" smtClean="0"/>
              <a:t>(A2T and </a:t>
            </a:r>
            <a:r>
              <a:rPr lang="en-US" sz="2000" dirty="0" err="1" smtClean="0"/>
              <a:t>DmpL</a:t>
            </a:r>
            <a:r>
              <a:rPr lang="en-US" sz="2000" dirty="0" smtClean="0"/>
              <a:t>).</a:t>
            </a:r>
          </a:p>
          <a:p>
            <a:pPr>
              <a:spcAft>
                <a:spcPts val="600"/>
              </a:spcAft>
            </a:pPr>
            <a:r>
              <a:rPr lang="en-US" sz="2000" dirty="0" smtClean="0"/>
              <a:t>The BCM cables will be routed through the RF stubs with a high temperature.</a:t>
            </a:r>
            <a:endParaRPr lang="en-US" sz="2000" dirty="0"/>
          </a:p>
          <a:p>
            <a:pPr>
              <a:spcAft>
                <a:spcPts val="600"/>
              </a:spcAft>
            </a:pPr>
            <a:r>
              <a:rPr lang="en-US" sz="2000" dirty="0" smtClean="0">
                <a:latin typeface="+mj-lt"/>
              </a:rPr>
              <a:t>The BCM sensors will be of different types. Also, the pulse current and width will change along the </a:t>
            </a:r>
            <a:r>
              <a:rPr lang="en-US" sz="2000" dirty="0" err="1" smtClean="0">
                <a:latin typeface="+mj-lt"/>
              </a:rPr>
              <a:t>linac</a:t>
            </a:r>
            <a:r>
              <a:rPr lang="en-US" sz="2000" dirty="0">
                <a:latin typeface="+mj-lt"/>
              </a:rPr>
              <a:t> </a:t>
            </a:r>
            <a:r>
              <a:rPr lang="en-US" sz="2000" dirty="0" smtClean="0">
                <a:latin typeface="+mj-lt"/>
              </a:rPr>
              <a:t>(ex. about 10% of the current is expected to be lost in the RFQ). Despite these changes, it is planned to use same type of electronics for all the BCMs with the exception of the fast ones (</a:t>
            </a:r>
            <a:r>
              <a:rPr lang="en-US" sz="2000" dirty="0" err="1" smtClean="0">
                <a:latin typeface="+mj-lt"/>
              </a:rPr>
              <a:t>i.e</a:t>
            </a:r>
            <a:r>
              <a:rPr lang="en-US" sz="2000" dirty="0" smtClean="0">
                <a:latin typeface="+mj-lt"/>
              </a:rPr>
              <a:t> the MEBT FCT and the current-monitor BPM).  </a:t>
            </a:r>
          </a:p>
        </p:txBody>
      </p:sp>
    </p:spTree>
    <p:extLst>
      <p:ext uri="{BB962C8B-B14F-4D97-AF65-F5344CB8AC3E}">
        <p14:creationId xmlns:p14="http://schemas.microsoft.com/office/powerpoint/2010/main" val="22253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4</a:t>
            </a:fld>
            <a:endParaRPr lang="en-US"/>
          </a:p>
        </p:txBody>
      </p:sp>
      <p:sp>
        <p:nvSpPr>
          <p:cNvPr id="6" name="Text Box 4"/>
          <p:cNvSpPr txBox="1">
            <a:spLocks noChangeArrowheads="1"/>
          </p:cNvSpPr>
          <p:nvPr/>
        </p:nvSpPr>
        <p:spPr bwMode="auto">
          <a:xfrm>
            <a:off x="-84667" y="2229909"/>
            <a:ext cx="2319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2000" b="1" dirty="0" smtClean="0">
                <a:latin typeface="+mj-lt"/>
                <a:cs typeface="Times New Roman" charset="0"/>
              </a:rPr>
              <a:t>BCM system layout</a:t>
            </a:r>
          </a:p>
          <a:p>
            <a:pPr algn="r" eaLnBrk="1" hangingPunct="1">
              <a:spcBef>
                <a:spcPct val="50000"/>
              </a:spcBef>
            </a:pPr>
            <a:r>
              <a:rPr lang="en-US" sz="2000" b="1" dirty="0" smtClean="0">
                <a:solidFill>
                  <a:srgbClr val="FF0000"/>
                </a:solidFill>
                <a:latin typeface="+mj-lt"/>
                <a:cs typeface="Times New Roman" charset="0"/>
              </a:rPr>
              <a:t>(not final)</a:t>
            </a:r>
          </a:p>
        </p:txBody>
      </p:sp>
      <p:pic>
        <p:nvPicPr>
          <p:cNvPr id="8" name="Picture 7"/>
          <p:cNvPicPr>
            <a:picLocks noChangeAspect="1"/>
          </p:cNvPicPr>
          <p:nvPr/>
        </p:nvPicPr>
        <p:blipFill>
          <a:blip r:embed="rId2"/>
          <a:stretch>
            <a:fillRect/>
          </a:stretch>
        </p:blipFill>
        <p:spPr>
          <a:xfrm>
            <a:off x="2235200" y="0"/>
            <a:ext cx="5498224" cy="6858000"/>
          </a:xfrm>
          <a:prstGeom prst="rect">
            <a:avLst/>
          </a:prstGeom>
        </p:spPr>
      </p:pic>
    </p:spTree>
    <p:extLst>
      <p:ext uri="{BB962C8B-B14F-4D97-AF65-F5344CB8AC3E}">
        <p14:creationId xmlns:p14="http://schemas.microsoft.com/office/powerpoint/2010/main" val="26378816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5</a:t>
            </a:fld>
            <a:endParaRPr lang="en-US"/>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err="1" smtClean="0">
                <a:latin typeface="Times New Roman" charset="0"/>
                <a:cs typeface="Times New Roman" charset="0"/>
              </a:rPr>
              <a:t>Bergoz</a:t>
            </a:r>
            <a:r>
              <a:rPr lang="en-US" b="1" dirty="0" smtClean="0">
                <a:latin typeface="Times New Roman" charset="0"/>
                <a:cs typeface="Times New Roman" charset="0"/>
              </a:rPr>
              <a:t> front-end electronics</a:t>
            </a:r>
            <a:endParaRPr lang="en-US" b="1" dirty="0">
              <a:latin typeface="Times New Roman" charset="0"/>
              <a:cs typeface="Times New Roman" charset="0"/>
            </a:endParaRPr>
          </a:p>
        </p:txBody>
      </p:sp>
      <p:sp>
        <p:nvSpPr>
          <p:cNvPr id="14" name="Content Placeholder 2"/>
          <p:cNvSpPr>
            <a:spLocks noGrp="1"/>
          </p:cNvSpPr>
          <p:nvPr>
            <p:ph idx="1"/>
          </p:nvPr>
        </p:nvSpPr>
        <p:spPr>
          <a:xfrm>
            <a:off x="427010" y="1303337"/>
            <a:ext cx="8032750" cy="2561432"/>
          </a:xfrm>
        </p:spPr>
        <p:txBody>
          <a:bodyPr>
            <a:noAutofit/>
          </a:bodyPr>
          <a:lstStyle/>
          <a:p>
            <a:r>
              <a:rPr lang="en-US" sz="2000" dirty="0"/>
              <a:t>The </a:t>
            </a:r>
            <a:r>
              <a:rPr lang="en-US" sz="2000" dirty="0" err="1"/>
              <a:t>Bergoz</a:t>
            </a:r>
            <a:r>
              <a:rPr lang="en-US" sz="2000" dirty="0"/>
              <a:t> front-end unit (i.e. ACCT-</a:t>
            </a:r>
            <a:r>
              <a:rPr lang="en-US" sz="2000" dirty="0" smtClean="0"/>
              <a:t>E) </a:t>
            </a:r>
            <a:r>
              <a:rPr lang="en-US" sz="2000" dirty="0"/>
              <a:t>converts the ACCT output current into a proportional voltage </a:t>
            </a:r>
            <a:r>
              <a:rPr lang="en-US" sz="2000" dirty="0" smtClean="0"/>
              <a:t>of </a:t>
            </a:r>
            <a:r>
              <a:rPr lang="en-US" sz="2000" dirty="0"/>
              <a:t>+/-10 </a:t>
            </a:r>
            <a:r>
              <a:rPr lang="en-US" sz="2000" dirty="0" smtClean="0"/>
              <a:t>V full-scale.</a:t>
            </a:r>
          </a:p>
          <a:p>
            <a:r>
              <a:rPr lang="en-US" sz="2000" dirty="0" smtClean="0"/>
              <a:t>The ACCT-E output needs to be connected to high impedance.</a:t>
            </a:r>
          </a:p>
          <a:p>
            <a:r>
              <a:rPr lang="en-US" sz="2000" dirty="0"/>
              <a:t>The ACCT-</a:t>
            </a:r>
            <a:r>
              <a:rPr lang="en-US" sz="2000" dirty="0" smtClean="0"/>
              <a:t>E </a:t>
            </a:r>
            <a:r>
              <a:rPr lang="en-US" sz="2000" dirty="0"/>
              <a:t>is supplied by a </a:t>
            </a:r>
            <a:r>
              <a:rPr lang="en-US" sz="2000" dirty="0" err="1"/>
              <a:t>Bergoz</a:t>
            </a:r>
            <a:r>
              <a:rPr lang="en-US" sz="2000" dirty="0"/>
              <a:t> +/-15 V power supply. </a:t>
            </a:r>
          </a:p>
          <a:p>
            <a:r>
              <a:rPr lang="en-US" sz="2000" dirty="0"/>
              <a:t>Both the ACCT-E-RM and power supply are rail </a:t>
            </a:r>
            <a:r>
              <a:rPr lang="en-US" sz="2000" dirty="0" smtClean="0"/>
              <a:t>mount. </a:t>
            </a:r>
          </a:p>
          <a:p>
            <a:r>
              <a:rPr lang="en-US" sz="2000" dirty="0" smtClean="0"/>
              <a:t>The 1 MHz ACCT bandwidth can only be achieved with a cable length of max 25 m from the toroid to the front-end.</a:t>
            </a:r>
            <a:endParaRPr lang="en-US" sz="2000" dirty="0"/>
          </a:p>
        </p:txBody>
      </p:sp>
      <p:pic>
        <p:nvPicPr>
          <p:cNvPr id="6" name="Picture 5" descr="Macintosh HD:Users:hoomanhassanzadegan:Home:Beam Instrumentation:BCM:ACCT Measurements:DTL ACCT tests 11 March 2016:photo:IMG_2984.JPG"/>
          <p:cNvPicPr/>
          <p:nvPr/>
        </p:nvPicPr>
        <p:blipFill>
          <a:blip r:embed="rId2">
            <a:extLst>
              <a:ext uri="{28A0092B-C50C-407E-A947-70E740481C1C}">
                <a14:useLocalDpi xmlns:a14="http://schemas.microsoft.com/office/drawing/2010/main" val="0"/>
              </a:ext>
            </a:extLst>
          </a:blip>
          <a:srcRect/>
          <a:stretch>
            <a:fillRect/>
          </a:stretch>
        </p:blipFill>
        <p:spPr bwMode="auto">
          <a:xfrm>
            <a:off x="5836206" y="4074584"/>
            <a:ext cx="2850594" cy="2529153"/>
          </a:xfrm>
          <a:prstGeom prst="rect">
            <a:avLst/>
          </a:prstGeom>
          <a:noFill/>
          <a:ln>
            <a:noFill/>
          </a:ln>
        </p:spPr>
      </p:pic>
      <p:pic>
        <p:nvPicPr>
          <p:cNvPr id="8" name="Picture 7" descr="Macintosh HD:Users:hoomanhassanzadegan:Home:Beam Instrumentation:BCM:ACCT Measurements:DTL ACCT tests 11 March 2016:photo:IMG_2985.JPG"/>
          <p:cNvPicPr/>
          <p:nvPr/>
        </p:nvPicPr>
        <p:blipFill>
          <a:blip r:embed="rId3">
            <a:extLst>
              <a:ext uri="{28A0092B-C50C-407E-A947-70E740481C1C}">
                <a14:useLocalDpi xmlns:a14="http://schemas.microsoft.com/office/drawing/2010/main" val="0"/>
              </a:ext>
            </a:extLst>
          </a:blip>
          <a:srcRect/>
          <a:stretch>
            <a:fillRect/>
          </a:stretch>
        </p:blipFill>
        <p:spPr bwMode="auto">
          <a:xfrm>
            <a:off x="3194050" y="4167717"/>
            <a:ext cx="2349500" cy="2349500"/>
          </a:xfrm>
          <a:prstGeom prst="rect">
            <a:avLst/>
          </a:prstGeom>
          <a:noFill/>
          <a:ln>
            <a:noFill/>
          </a:ln>
        </p:spPr>
      </p:pic>
      <p:pic>
        <p:nvPicPr>
          <p:cNvPr id="2" name="Picture 1"/>
          <p:cNvPicPr>
            <a:picLocks noChangeAspect="1"/>
          </p:cNvPicPr>
          <p:nvPr/>
        </p:nvPicPr>
        <p:blipFill>
          <a:blip r:embed="rId4"/>
          <a:stretch>
            <a:fillRect/>
          </a:stretch>
        </p:blipFill>
        <p:spPr>
          <a:xfrm>
            <a:off x="285751" y="4343400"/>
            <a:ext cx="2554111" cy="1915583"/>
          </a:xfrm>
          <a:prstGeom prst="rect">
            <a:avLst/>
          </a:prstGeom>
        </p:spPr>
      </p:pic>
    </p:spTree>
    <p:extLst>
      <p:ext uri="{BB962C8B-B14F-4D97-AF65-F5344CB8AC3E}">
        <p14:creationId xmlns:p14="http://schemas.microsoft.com/office/powerpoint/2010/main" val="38866268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65870"/>
            <a:ext cx="2133600" cy="365125"/>
          </a:xfrm>
        </p:spPr>
        <p:txBody>
          <a:bodyPr/>
          <a:lstStyle/>
          <a:p>
            <a:fld id="{448A0EE2-EEEB-DA48-9E6B-30E2CD798BC3}" type="slidenum">
              <a:rPr lang="en-US" smtClean="0"/>
              <a:t>6</a:t>
            </a:fld>
            <a:endParaRPr lang="en-US"/>
          </a:p>
        </p:txBody>
      </p:sp>
      <p:sp>
        <p:nvSpPr>
          <p:cNvPr id="5" name="Text Box 4"/>
          <p:cNvSpPr txBox="1">
            <a:spLocks noChangeArrowheads="1"/>
          </p:cNvSpPr>
          <p:nvPr/>
        </p:nvSpPr>
        <p:spPr bwMode="auto">
          <a:xfrm>
            <a:off x="1346200" y="739775"/>
            <a:ext cx="2446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err="1" smtClean="0">
                <a:latin typeface="Times New Roman" charset="0"/>
                <a:cs typeface="Times New Roman" charset="0"/>
              </a:rPr>
              <a:t>uTCA</a:t>
            </a:r>
            <a:r>
              <a:rPr lang="en-US" b="1" dirty="0" smtClean="0">
                <a:latin typeface="Times New Roman" charset="0"/>
                <a:cs typeface="Times New Roman" charset="0"/>
              </a:rPr>
              <a:t> crates</a:t>
            </a:r>
            <a:endParaRPr lang="en-US" b="1" dirty="0">
              <a:latin typeface="Times New Roman" charset="0"/>
              <a:cs typeface="Times New Roman" charset="0"/>
            </a:endParaRPr>
          </a:p>
        </p:txBody>
      </p:sp>
      <p:sp>
        <p:nvSpPr>
          <p:cNvPr id="20" name="Content Placeholder 2"/>
          <p:cNvSpPr>
            <a:spLocks noGrp="1"/>
          </p:cNvSpPr>
          <p:nvPr>
            <p:ph idx="1"/>
          </p:nvPr>
        </p:nvSpPr>
        <p:spPr>
          <a:xfrm>
            <a:off x="427010" y="1303337"/>
            <a:ext cx="8513790" cy="2405063"/>
          </a:xfrm>
        </p:spPr>
        <p:txBody>
          <a:bodyPr>
            <a:noAutofit/>
          </a:bodyPr>
          <a:lstStyle/>
          <a:p>
            <a:r>
              <a:rPr lang="en-US" sz="1600" dirty="0" smtClean="0"/>
              <a:t>Tests with different types of crates are going on within the ESS BI. </a:t>
            </a:r>
          </a:p>
          <a:p>
            <a:r>
              <a:rPr lang="en-US" sz="1600" dirty="0" smtClean="0"/>
              <a:t>The large 19-inch crate can provide full redundancy for power, cooling. In particular in can support two WIENER 1000W power supplies of double-width. </a:t>
            </a:r>
          </a:p>
          <a:p>
            <a:r>
              <a:rPr lang="en-US" sz="1600" dirty="0" smtClean="0"/>
              <a:t>The compact crate does not provide full redundancy within each crate, but it can be a good solution due to price and space limitations.</a:t>
            </a:r>
          </a:p>
          <a:p>
            <a:r>
              <a:rPr lang="en-US" sz="1600" dirty="0" smtClean="0"/>
              <a:t>The ACCT separation in the MB, HB and HEBT sections will be large that basically means 1 (2 for redundancy) crate per ACCT. The larger crates are less attractive particularly for these sections.      </a:t>
            </a:r>
            <a:endParaRPr lang="en-US" sz="1600" dirty="0"/>
          </a:p>
        </p:txBody>
      </p:sp>
      <p:pic>
        <p:nvPicPr>
          <p:cNvPr id="2" name="Picture 1"/>
          <p:cNvPicPr>
            <a:picLocks noChangeAspect="1"/>
          </p:cNvPicPr>
          <p:nvPr/>
        </p:nvPicPr>
        <p:blipFill>
          <a:blip r:embed="rId2"/>
          <a:stretch>
            <a:fillRect/>
          </a:stretch>
        </p:blipFill>
        <p:spPr>
          <a:xfrm>
            <a:off x="3729123" y="5521851"/>
            <a:ext cx="3546820" cy="1209144"/>
          </a:xfrm>
          <a:prstGeom prst="rect">
            <a:avLst/>
          </a:prstGeom>
        </p:spPr>
      </p:pic>
      <p:pic>
        <p:nvPicPr>
          <p:cNvPr id="7" name="Picture 6"/>
          <p:cNvPicPr>
            <a:picLocks noChangeAspect="1"/>
          </p:cNvPicPr>
          <p:nvPr/>
        </p:nvPicPr>
        <p:blipFill>
          <a:blip r:embed="rId3"/>
          <a:stretch>
            <a:fillRect/>
          </a:stretch>
        </p:blipFill>
        <p:spPr>
          <a:xfrm>
            <a:off x="546101" y="3582453"/>
            <a:ext cx="3183022" cy="2700865"/>
          </a:xfrm>
          <a:prstGeom prst="rect">
            <a:avLst/>
          </a:prstGeom>
        </p:spPr>
      </p:pic>
      <p:pic>
        <p:nvPicPr>
          <p:cNvPr id="8" name="Picture 7"/>
          <p:cNvPicPr>
            <a:picLocks noChangeAspect="1"/>
          </p:cNvPicPr>
          <p:nvPr/>
        </p:nvPicPr>
        <p:blipFill>
          <a:blip r:embed="rId4"/>
          <a:stretch>
            <a:fillRect/>
          </a:stretch>
        </p:blipFill>
        <p:spPr>
          <a:xfrm>
            <a:off x="5943601" y="3427360"/>
            <a:ext cx="2489199" cy="2009824"/>
          </a:xfrm>
          <a:prstGeom prst="rect">
            <a:avLst/>
          </a:prstGeom>
        </p:spPr>
      </p:pic>
      <p:pic>
        <p:nvPicPr>
          <p:cNvPr id="10" name="Picture 9"/>
          <p:cNvPicPr>
            <a:picLocks noChangeAspect="1"/>
          </p:cNvPicPr>
          <p:nvPr/>
        </p:nvPicPr>
        <p:blipFill>
          <a:blip r:embed="rId5"/>
          <a:stretch>
            <a:fillRect/>
          </a:stretch>
        </p:blipFill>
        <p:spPr>
          <a:xfrm>
            <a:off x="3937141" y="3708400"/>
            <a:ext cx="1490508" cy="1813451"/>
          </a:xfrm>
          <a:prstGeom prst="rect">
            <a:avLst/>
          </a:prstGeom>
        </p:spPr>
      </p:pic>
    </p:spTree>
    <p:extLst>
      <p:ext uri="{BB962C8B-B14F-4D97-AF65-F5344CB8AC3E}">
        <p14:creationId xmlns:p14="http://schemas.microsoft.com/office/powerpoint/2010/main" val="31061942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0198" y="5329916"/>
            <a:ext cx="2133600" cy="365125"/>
          </a:xfrm>
        </p:spPr>
        <p:txBody>
          <a:bodyPr/>
          <a:lstStyle/>
          <a:p>
            <a:fld id="{448A0EE2-EEEB-DA48-9E6B-30E2CD798BC3}" type="slidenum">
              <a:rPr lang="en-US" smtClean="0"/>
              <a:t>7</a:t>
            </a:fld>
            <a:endParaRPr lang="en-US"/>
          </a:p>
        </p:txBody>
      </p:sp>
      <p:sp>
        <p:nvSpPr>
          <p:cNvPr id="5" name="Text Box 4"/>
          <p:cNvSpPr txBox="1">
            <a:spLocks noChangeArrowheads="1"/>
          </p:cNvSpPr>
          <p:nvPr/>
        </p:nvSpPr>
        <p:spPr bwMode="auto">
          <a:xfrm>
            <a:off x="1346200" y="739775"/>
            <a:ext cx="2446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err="1" smtClean="0">
                <a:latin typeface="Times New Roman" charset="0"/>
                <a:cs typeface="Times New Roman" charset="0"/>
              </a:rPr>
              <a:t>uTCA</a:t>
            </a:r>
            <a:r>
              <a:rPr lang="en-US" b="1" dirty="0" smtClean="0">
                <a:latin typeface="Times New Roman" charset="0"/>
                <a:cs typeface="Times New Roman" charset="0"/>
              </a:rPr>
              <a:t> modules</a:t>
            </a:r>
            <a:endParaRPr lang="en-US" b="1" dirty="0">
              <a:latin typeface="Times New Roman" charset="0"/>
              <a:cs typeface="Times New Roman" charset="0"/>
            </a:endParaRPr>
          </a:p>
        </p:txBody>
      </p:sp>
      <p:pic>
        <p:nvPicPr>
          <p:cNvPr id="3" name="Picture 2"/>
          <p:cNvPicPr>
            <a:picLocks noChangeAspect="1"/>
          </p:cNvPicPr>
          <p:nvPr/>
        </p:nvPicPr>
        <p:blipFill>
          <a:blip r:embed="rId2"/>
          <a:stretch>
            <a:fillRect/>
          </a:stretch>
        </p:blipFill>
        <p:spPr>
          <a:xfrm>
            <a:off x="427010" y="4486275"/>
            <a:ext cx="3792004" cy="1933575"/>
          </a:xfrm>
          <a:prstGeom prst="rect">
            <a:avLst/>
          </a:prstGeom>
        </p:spPr>
      </p:pic>
      <p:pic>
        <p:nvPicPr>
          <p:cNvPr id="15" name="Picture 14"/>
          <p:cNvPicPr>
            <a:picLocks noChangeAspect="1"/>
          </p:cNvPicPr>
          <p:nvPr/>
        </p:nvPicPr>
        <p:blipFill>
          <a:blip r:embed="rId3"/>
          <a:stretch>
            <a:fillRect/>
          </a:stretch>
        </p:blipFill>
        <p:spPr>
          <a:xfrm>
            <a:off x="4325317" y="5467351"/>
            <a:ext cx="1333381" cy="869950"/>
          </a:xfrm>
          <a:prstGeom prst="rect">
            <a:avLst/>
          </a:prstGeom>
        </p:spPr>
      </p:pic>
      <p:pic>
        <p:nvPicPr>
          <p:cNvPr id="6" name="Picture 5"/>
          <p:cNvPicPr>
            <a:picLocks noChangeAspect="1"/>
          </p:cNvPicPr>
          <p:nvPr/>
        </p:nvPicPr>
        <p:blipFill>
          <a:blip r:embed="rId4"/>
          <a:stretch>
            <a:fillRect/>
          </a:stretch>
        </p:blipFill>
        <p:spPr>
          <a:xfrm>
            <a:off x="7485577" y="3362325"/>
            <a:ext cx="1500779" cy="2332716"/>
          </a:xfrm>
          <a:prstGeom prst="rect">
            <a:avLst/>
          </a:prstGeom>
        </p:spPr>
      </p:pic>
      <p:pic>
        <p:nvPicPr>
          <p:cNvPr id="7" name="Picture 6"/>
          <p:cNvPicPr>
            <a:picLocks noChangeAspect="1"/>
          </p:cNvPicPr>
          <p:nvPr/>
        </p:nvPicPr>
        <p:blipFill>
          <a:blip r:embed="rId5"/>
          <a:stretch>
            <a:fillRect/>
          </a:stretch>
        </p:blipFill>
        <p:spPr>
          <a:xfrm>
            <a:off x="6043768" y="3404733"/>
            <a:ext cx="1486259" cy="2247900"/>
          </a:xfrm>
          <a:prstGeom prst="rect">
            <a:avLst/>
          </a:prstGeom>
        </p:spPr>
      </p:pic>
      <p:pic>
        <p:nvPicPr>
          <p:cNvPr id="13" name="Picture 12"/>
          <p:cNvPicPr>
            <a:picLocks noChangeAspect="1"/>
          </p:cNvPicPr>
          <p:nvPr/>
        </p:nvPicPr>
        <p:blipFill>
          <a:blip r:embed="rId6"/>
          <a:stretch>
            <a:fillRect/>
          </a:stretch>
        </p:blipFill>
        <p:spPr>
          <a:xfrm>
            <a:off x="4373581" y="3295650"/>
            <a:ext cx="1329567" cy="1617640"/>
          </a:xfrm>
          <a:prstGeom prst="rect">
            <a:avLst/>
          </a:prstGeom>
        </p:spPr>
      </p:pic>
      <p:pic>
        <p:nvPicPr>
          <p:cNvPr id="8" name="Picture 7"/>
          <p:cNvPicPr>
            <a:picLocks noChangeAspect="1"/>
          </p:cNvPicPr>
          <p:nvPr/>
        </p:nvPicPr>
        <p:blipFill>
          <a:blip r:embed="rId7"/>
          <a:stretch>
            <a:fillRect/>
          </a:stretch>
        </p:blipFill>
        <p:spPr>
          <a:xfrm>
            <a:off x="1257300" y="2883939"/>
            <a:ext cx="2232586" cy="1486903"/>
          </a:xfrm>
          <a:prstGeom prst="rect">
            <a:avLst/>
          </a:prstGeom>
        </p:spPr>
      </p:pic>
      <p:sp>
        <p:nvSpPr>
          <p:cNvPr id="20" name="Content Placeholder 2"/>
          <p:cNvSpPr>
            <a:spLocks noGrp="1"/>
          </p:cNvSpPr>
          <p:nvPr>
            <p:ph idx="1"/>
          </p:nvPr>
        </p:nvSpPr>
        <p:spPr>
          <a:xfrm>
            <a:off x="427010" y="1303337"/>
            <a:ext cx="8437590" cy="1992313"/>
          </a:xfrm>
        </p:spPr>
        <p:txBody>
          <a:bodyPr>
            <a:noAutofit/>
          </a:bodyPr>
          <a:lstStyle/>
          <a:p>
            <a:r>
              <a:rPr lang="en-US" sz="2000" dirty="0" smtClean="0"/>
              <a:t>Current developments are based on Struck SIS8300-L / L2 AMC and SIS8900 RTM.</a:t>
            </a:r>
          </a:p>
          <a:p>
            <a:r>
              <a:rPr lang="en-US" sz="2000" dirty="0" smtClean="0"/>
              <a:t>A Struck-compatible AMC is being developed by </a:t>
            </a:r>
            <a:r>
              <a:rPr lang="en-US" sz="2000" dirty="0" err="1" smtClean="0"/>
              <a:t>IOxOS</a:t>
            </a:r>
            <a:r>
              <a:rPr lang="en-US" sz="2000" dirty="0" smtClean="0"/>
              <a:t>. </a:t>
            </a:r>
          </a:p>
          <a:p>
            <a:r>
              <a:rPr lang="en-US" sz="2000" dirty="0" smtClean="0"/>
              <a:t>Infrastructure modules consist of crate power, cooling, CPU, MCH and timing and event-receiver timing module.</a:t>
            </a:r>
            <a:endParaRPr lang="en-US" sz="2000" dirty="0"/>
          </a:p>
        </p:txBody>
      </p:sp>
    </p:spTree>
    <p:extLst>
      <p:ext uri="{BB962C8B-B14F-4D97-AF65-F5344CB8AC3E}">
        <p14:creationId xmlns:p14="http://schemas.microsoft.com/office/powerpoint/2010/main" val="1847613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8</a:t>
            </a:fld>
            <a:endParaRPr lang="en-US"/>
          </a:p>
        </p:txBody>
      </p:sp>
      <p:sp>
        <p:nvSpPr>
          <p:cNvPr id="5" name="Text Box 4"/>
          <p:cNvSpPr txBox="1">
            <a:spLocks noChangeArrowheads="1"/>
          </p:cNvSpPr>
          <p:nvPr/>
        </p:nvSpPr>
        <p:spPr bwMode="auto">
          <a:xfrm>
            <a:off x="1346200" y="739775"/>
            <a:ext cx="551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BIS interface (machine protection)</a:t>
            </a:r>
            <a:endParaRPr lang="en-US" b="1" dirty="0">
              <a:latin typeface="Times New Roman" charset="0"/>
              <a:cs typeface="Times New Roman" charset="0"/>
            </a:endParaRPr>
          </a:p>
        </p:txBody>
      </p:sp>
      <p:pic>
        <p:nvPicPr>
          <p:cNvPr id="8" name="Content Placeholder 7"/>
          <p:cNvPicPr>
            <a:picLocks noGrp="1" noChangeAspect="1"/>
          </p:cNvPicPr>
          <p:nvPr>
            <p:ph idx="1"/>
          </p:nvPr>
        </p:nvPicPr>
        <p:blipFill>
          <a:blip r:embed="rId2"/>
          <a:srcRect t="10389" b="10389"/>
          <a:stretch>
            <a:fillRect/>
          </a:stretch>
        </p:blipFill>
        <p:spPr>
          <a:xfrm>
            <a:off x="69586" y="5561608"/>
            <a:ext cx="1894681" cy="1159867"/>
          </a:xfrm>
        </p:spPr>
      </p:pic>
      <p:pic>
        <p:nvPicPr>
          <p:cNvPr id="6" name="Picture 5"/>
          <p:cNvPicPr>
            <a:picLocks noChangeAspect="1"/>
          </p:cNvPicPr>
          <p:nvPr/>
        </p:nvPicPr>
        <p:blipFill>
          <a:blip r:embed="rId3"/>
          <a:stretch>
            <a:fillRect/>
          </a:stretch>
        </p:blipFill>
        <p:spPr>
          <a:xfrm>
            <a:off x="2297287" y="4444570"/>
            <a:ext cx="2978769" cy="2234076"/>
          </a:xfrm>
          <a:prstGeom prst="rect">
            <a:avLst/>
          </a:prstGeom>
        </p:spPr>
      </p:pic>
      <p:pic>
        <p:nvPicPr>
          <p:cNvPr id="7" name="Picture 6"/>
          <p:cNvPicPr>
            <a:picLocks noChangeAspect="1"/>
          </p:cNvPicPr>
          <p:nvPr/>
        </p:nvPicPr>
        <p:blipFill>
          <a:blip r:embed="rId4"/>
          <a:stretch>
            <a:fillRect/>
          </a:stretch>
        </p:blipFill>
        <p:spPr>
          <a:xfrm>
            <a:off x="5588001" y="1398289"/>
            <a:ext cx="3327400" cy="5154910"/>
          </a:xfrm>
          <a:prstGeom prst="rect">
            <a:avLst/>
          </a:prstGeom>
        </p:spPr>
      </p:pic>
      <p:pic>
        <p:nvPicPr>
          <p:cNvPr id="10" name="Picture 9"/>
          <p:cNvPicPr>
            <a:picLocks noChangeAspect="1"/>
          </p:cNvPicPr>
          <p:nvPr/>
        </p:nvPicPr>
        <p:blipFill>
          <a:blip r:embed="rId5"/>
          <a:stretch>
            <a:fillRect/>
          </a:stretch>
        </p:blipFill>
        <p:spPr>
          <a:xfrm>
            <a:off x="342068" y="4482108"/>
            <a:ext cx="1622199" cy="1079500"/>
          </a:xfrm>
          <a:prstGeom prst="rect">
            <a:avLst/>
          </a:prstGeom>
        </p:spPr>
      </p:pic>
      <p:sp>
        <p:nvSpPr>
          <p:cNvPr id="16" name="Content Placeholder 2"/>
          <p:cNvSpPr txBox="1">
            <a:spLocks/>
          </p:cNvSpPr>
          <p:nvPr/>
        </p:nvSpPr>
        <p:spPr>
          <a:xfrm>
            <a:off x="215343" y="1319741"/>
            <a:ext cx="5177924" cy="30485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The ESS BIS interface will be based on the CERN CIBU design</a:t>
            </a:r>
          </a:p>
          <a:p>
            <a:r>
              <a:rPr lang="en-US" sz="2000" dirty="0" smtClean="0"/>
              <a:t>The ESS MPS group plans to replace the bulky </a:t>
            </a:r>
            <a:r>
              <a:rPr lang="en-US" sz="2000" dirty="0" err="1" smtClean="0"/>
              <a:t>Burndy</a:t>
            </a:r>
            <a:r>
              <a:rPr lang="en-US" sz="2000" dirty="0" smtClean="0"/>
              <a:t> connectors with micro-D.</a:t>
            </a:r>
          </a:p>
          <a:p>
            <a:r>
              <a:rPr lang="en-US" sz="2000" dirty="0" smtClean="0"/>
              <a:t>The ESS MPS group has provided a circuit schematics for the electrical interface. The ‘user’ side of this interface should be integrated into the ACCT electronics and maintained by the BI section.</a:t>
            </a:r>
            <a:endParaRPr lang="en-US" sz="2000" dirty="0"/>
          </a:p>
        </p:txBody>
      </p:sp>
    </p:spTree>
    <p:extLst>
      <p:ext uri="{BB962C8B-B14F-4D97-AF65-F5344CB8AC3E}">
        <p14:creationId xmlns:p14="http://schemas.microsoft.com/office/powerpoint/2010/main" val="6218708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9</a:t>
            </a:fld>
            <a:endParaRPr lang="en-US"/>
          </a:p>
        </p:txBody>
      </p:sp>
      <p:sp>
        <p:nvSpPr>
          <p:cNvPr id="5" name="Text Box 4"/>
          <p:cNvSpPr txBox="1">
            <a:spLocks noChangeArrowheads="1"/>
          </p:cNvSpPr>
          <p:nvPr/>
        </p:nvSpPr>
        <p:spPr bwMode="auto">
          <a:xfrm>
            <a:off x="-84667" y="2229909"/>
            <a:ext cx="25124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2000" b="1" dirty="0" smtClean="0">
                <a:latin typeface="+mj-lt"/>
                <a:cs typeface="Times New Roman" charset="0"/>
              </a:rPr>
              <a:t>BCM system layout</a:t>
            </a:r>
          </a:p>
          <a:p>
            <a:pPr algn="r" eaLnBrk="1" hangingPunct="1">
              <a:spcBef>
                <a:spcPct val="50000"/>
              </a:spcBef>
            </a:pPr>
            <a:r>
              <a:rPr lang="en-US" sz="2000" b="1" dirty="0" smtClean="0">
                <a:solidFill>
                  <a:srgbClr val="FF0000"/>
                </a:solidFill>
                <a:latin typeface="+mj-lt"/>
                <a:cs typeface="Times New Roman" charset="0"/>
              </a:rPr>
              <a:t>not final (some interfaces will possibly change) </a:t>
            </a:r>
          </a:p>
        </p:txBody>
      </p:sp>
      <p:pic>
        <p:nvPicPr>
          <p:cNvPr id="2" name="Picture 1"/>
          <p:cNvPicPr>
            <a:picLocks noChangeAspect="1"/>
          </p:cNvPicPr>
          <p:nvPr/>
        </p:nvPicPr>
        <p:blipFill>
          <a:blip r:embed="rId2"/>
          <a:stretch>
            <a:fillRect/>
          </a:stretch>
        </p:blipFill>
        <p:spPr>
          <a:xfrm>
            <a:off x="0" y="1337904"/>
            <a:ext cx="8932333" cy="5383571"/>
          </a:xfrm>
          <a:prstGeom prst="rect">
            <a:avLst/>
          </a:prstGeom>
        </p:spPr>
      </p:pic>
      <p:sp>
        <p:nvSpPr>
          <p:cNvPr id="7"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ACCT Interface Unit</a:t>
            </a:r>
          </a:p>
        </p:txBody>
      </p:sp>
      <p:sp>
        <p:nvSpPr>
          <p:cNvPr id="8" name="Text Box 4"/>
          <p:cNvSpPr txBox="1">
            <a:spLocks noChangeArrowheads="1"/>
          </p:cNvSpPr>
          <p:nvPr/>
        </p:nvSpPr>
        <p:spPr bwMode="auto">
          <a:xfrm>
            <a:off x="4906433" y="1492482"/>
            <a:ext cx="35390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dirty="0" smtClean="0">
                <a:solidFill>
                  <a:srgbClr val="0000FF"/>
                </a:solidFill>
                <a:latin typeface="+mj-lt"/>
                <a:cs typeface="Times New Roman" charset="0"/>
              </a:rPr>
              <a:t>A simplified and non-redundant version of this system is planned for the early LEBT BCM tests in Catania in 2017.</a:t>
            </a:r>
          </a:p>
        </p:txBody>
      </p:sp>
    </p:spTree>
    <p:extLst>
      <p:ext uri="{BB962C8B-B14F-4D97-AF65-F5344CB8AC3E}">
        <p14:creationId xmlns:p14="http://schemas.microsoft.com/office/powerpoint/2010/main" val="10770449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9876</TotalTime>
  <Words>1519</Words>
  <Application>Microsoft Macintosh PowerPoint</Application>
  <PresentationFormat>On-screen Show (4:3)</PresentationFormat>
  <Paragraphs>218</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BCM electronics (requirements, design, interfaces and planning)   ESS BI forum, 3-4 Oct. 2016, Bilbao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BCM interlock layout - preliminary</vt:lpstr>
      <vt:lpstr>PowerPoint Presentation</vt:lpstr>
      <vt:lpstr>PowerPoint Presentation</vt:lpstr>
      <vt:lpstr>PowerPoint Presentation</vt:lpstr>
      <vt:lpstr>PowerPoint Presentation</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ESS User</dc:creator>
  <cp:lastModifiedBy>Hooman Hassanzadegan</cp:lastModifiedBy>
  <cp:revision>493</cp:revision>
  <cp:lastPrinted>2012-03-19T15:36:36Z</cp:lastPrinted>
  <dcterms:created xsi:type="dcterms:W3CDTF">2011-10-24T13:01:32Z</dcterms:created>
  <dcterms:modified xsi:type="dcterms:W3CDTF">2016-10-03T07:41:59Z</dcterms:modified>
</cp:coreProperties>
</file>