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81" r:id="rId3"/>
    <p:sldId id="272" r:id="rId4"/>
    <p:sldId id="273" r:id="rId5"/>
    <p:sldId id="278" r:id="rId6"/>
    <p:sldId id="276" r:id="rId7"/>
    <p:sldId id="279" r:id="rId8"/>
    <p:sldId id="280" r:id="rId9"/>
    <p:sldId id="275" r:id="rId10"/>
    <p:sldId id="274" r:id="rId11"/>
  </p:sldIdLst>
  <p:sldSz cx="9144000" cy="6858000" type="screen4x3"/>
  <p:notesSz cx="6734175" cy="9853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A4D94-B3A6-4E52-9AA2-899B90CF241C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418" y="4680466"/>
            <a:ext cx="5387340" cy="443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4474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1D2A8-4819-467B-8BA8-A284ECCF2B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D1AE-6FAB-4E4D-AA2B-53E1437263D0}" type="datetimeFigureOut">
              <a:rPr lang="it-IT" smtClean="0"/>
              <a:pPr/>
              <a:t>01/10/2016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0"/>
            <a:ext cx="725493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600" b="1" dirty="0" smtClean="0">
              <a:solidFill>
                <a:srgbClr val="FF0000"/>
              </a:solidFill>
            </a:endParaRPr>
          </a:p>
          <a:p>
            <a:r>
              <a:rPr lang="it-IT" sz="1400" b="1" dirty="0" smtClean="0"/>
              <a:t>                                                               </a:t>
            </a:r>
            <a:endParaRPr lang="it-IT" sz="1400" b="1" dirty="0" smtClean="0">
              <a:solidFill>
                <a:srgbClr val="FF0000"/>
              </a:solidFill>
            </a:endParaRPr>
          </a:p>
          <a:p>
            <a:r>
              <a:rPr lang="it-IT" sz="3600" b="1" dirty="0" smtClean="0">
                <a:solidFill>
                  <a:srgbClr val="FF0000"/>
                </a:solidFill>
              </a:rPr>
              <a:t>INFN- </a:t>
            </a:r>
            <a:r>
              <a:rPr lang="it-IT" sz="3600" b="1" dirty="0" err="1" smtClean="0">
                <a:solidFill>
                  <a:srgbClr val="FF0000"/>
                </a:solidFill>
              </a:rPr>
              <a:t>Legnaro</a:t>
            </a:r>
            <a:r>
              <a:rPr lang="it-IT" sz="3600" b="1" dirty="0" smtClean="0">
                <a:solidFill>
                  <a:srgbClr val="FF0000"/>
                </a:solidFill>
              </a:rPr>
              <a:t> National </a:t>
            </a:r>
            <a:r>
              <a:rPr lang="it-IT" sz="3600" b="1" dirty="0" err="1" smtClean="0">
                <a:solidFill>
                  <a:srgbClr val="FF0000"/>
                </a:solidFill>
              </a:rPr>
              <a:t>Lab</a:t>
            </a:r>
            <a:r>
              <a:rPr lang="it-IT" sz="3600" b="1" dirty="0" smtClean="0">
                <a:solidFill>
                  <a:srgbClr val="FF0000"/>
                </a:solidFill>
              </a:rPr>
              <a:t>. </a:t>
            </a:r>
            <a:r>
              <a:rPr lang="it-IT" sz="3600" b="1" dirty="0" err="1" smtClean="0">
                <a:solidFill>
                  <a:srgbClr val="FF0000"/>
                </a:solidFill>
              </a:rPr>
              <a:t>Activity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on ESS DTL </a:t>
            </a:r>
            <a:r>
              <a:rPr lang="it-IT" sz="3600" b="1" dirty="0" err="1" smtClean="0">
                <a:solidFill>
                  <a:srgbClr val="FF0000"/>
                </a:solidFill>
              </a:rPr>
              <a:t>Diagnostics</a:t>
            </a:r>
            <a:r>
              <a:rPr lang="it-IT" sz="3600" b="1" dirty="0" smtClean="0">
                <a:solidFill>
                  <a:srgbClr val="FF0000"/>
                </a:solidFill>
              </a:rPr>
              <a:t>: BPM &amp; BCM</a:t>
            </a:r>
          </a:p>
          <a:p>
            <a:r>
              <a:rPr lang="it-IT" sz="1400" dirty="0" smtClean="0"/>
              <a:t>                                                                  </a:t>
            </a:r>
          </a:p>
          <a:p>
            <a:endParaRPr lang="it-IT" sz="1400" dirty="0" smtClean="0"/>
          </a:p>
          <a:p>
            <a:endParaRPr lang="it-IT" sz="1400" dirty="0" smtClean="0"/>
          </a:p>
          <a:p>
            <a:pPr marL="457200" indent="-457200"/>
            <a:r>
              <a:rPr lang="it-IT" sz="2800" b="1" dirty="0" err="1" smtClean="0"/>
              <a:t>Beam</a:t>
            </a:r>
            <a:r>
              <a:rPr lang="it-IT" sz="2800" b="1" dirty="0" smtClean="0"/>
              <a:t> position monitor </a:t>
            </a:r>
            <a:r>
              <a:rPr lang="it-IT" sz="2800" b="1" dirty="0" err="1" smtClean="0"/>
              <a:t>prototype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development</a:t>
            </a:r>
            <a:endParaRPr lang="it-IT" sz="2800" b="1" dirty="0" smtClean="0"/>
          </a:p>
          <a:p>
            <a:pPr marL="457200" indent="-457200"/>
            <a:endParaRPr lang="it-IT" sz="2800" b="1" dirty="0" smtClean="0"/>
          </a:p>
          <a:p>
            <a:pPr marL="457200" indent="-457200"/>
            <a:r>
              <a:rPr lang="it-IT" sz="2800" b="1" dirty="0" err="1" smtClean="0"/>
              <a:t>Beam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current</a:t>
            </a:r>
            <a:r>
              <a:rPr lang="it-IT" sz="2800" b="1" dirty="0" smtClean="0"/>
              <a:t> monitor</a:t>
            </a:r>
          </a:p>
          <a:p>
            <a:pPr marL="457200" indent="-457200"/>
            <a:endParaRPr lang="it-IT" sz="2800" b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6300192" y="6381328"/>
            <a:ext cx="183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Marco Poggi INFN-LNL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95536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BEAM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323528" y="4437112"/>
            <a:ext cx="122413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4644008" y="479715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7291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51853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95936" y="62068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SMA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4355976" y="980728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467544" y="4221088"/>
            <a:ext cx="108012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51520" y="4005064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beam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635896" y="2132856"/>
            <a:ext cx="504056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3635896" y="2204864"/>
            <a:ext cx="288032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059832" y="1916832"/>
            <a:ext cx="63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EBW</a:t>
            </a:r>
            <a:endParaRPr lang="it-IT" b="1" dirty="0">
              <a:solidFill>
                <a:srgbClr val="0070C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1907704" y="2204864"/>
            <a:ext cx="1728192" cy="12961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899592" y="1700808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BPM</a:t>
            </a:r>
            <a:endParaRPr lang="it-IT" sz="4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635896" y="4653136"/>
            <a:ext cx="4156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BPM + DRIFT TUBE</a:t>
            </a:r>
            <a:endParaRPr lang="it-IT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0"/>
            <a:ext cx="856895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cap="all" dirty="0" smtClean="0">
                <a:solidFill>
                  <a:schemeClr val="tx2"/>
                </a:solidFill>
              </a:rPr>
              <a:t>ESSENTIALLY concentrated on  mechanical problems.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cap="all" dirty="0" smtClean="0">
                <a:solidFill>
                  <a:srgbClr val="FF0000"/>
                </a:solidFill>
              </a:rPr>
              <a:t>first version with </a:t>
            </a:r>
            <a:r>
              <a:rPr lang="en-US" sz="2400" b="1" cap="all" dirty="0" smtClean="0">
                <a:solidFill>
                  <a:schemeClr val="tx2"/>
                </a:solidFill>
              </a:rPr>
              <a:t>SMA</a:t>
            </a:r>
            <a:r>
              <a:rPr lang="en-US" sz="2400" b="1" cap="all" dirty="0" smtClean="0">
                <a:solidFill>
                  <a:srgbClr val="FF0000"/>
                </a:solidFill>
              </a:rPr>
              <a:t> connectors (AS </a:t>
            </a:r>
            <a:r>
              <a:rPr lang="en-US" sz="2400" b="1" cap="all" dirty="0" err="1" smtClean="0">
                <a:solidFill>
                  <a:srgbClr val="FF0000"/>
                </a:solidFill>
              </a:rPr>
              <a:t>SnS</a:t>
            </a:r>
            <a:r>
              <a:rPr lang="en-US" sz="2400" b="1" cap="all" dirty="0" smtClean="0">
                <a:solidFill>
                  <a:srgbClr val="FF00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FF0000"/>
                </a:solidFill>
              </a:rPr>
              <a:t>bpm</a:t>
            </a:r>
            <a:r>
              <a:rPr lang="en-US" sz="2400" b="1" cap="all" dirty="0" smtClean="0">
                <a:solidFill>
                  <a:srgbClr val="FF0000"/>
                </a:solidFill>
              </a:rPr>
              <a:t>) broken at first electron beam welding attempts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cap="all" dirty="0" smtClean="0">
                <a:solidFill>
                  <a:srgbClr val="FF0000"/>
                </a:solidFill>
              </a:rPr>
              <a:t>second prototype with </a:t>
            </a:r>
            <a:r>
              <a:rPr lang="en-US" sz="2400" b="1" cap="all" dirty="0" smtClean="0">
                <a:solidFill>
                  <a:schemeClr val="tx2"/>
                </a:solidFill>
              </a:rPr>
              <a:t>SMP</a:t>
            </a:r>
            <a:r>
              <a:rPr lang="en-US" sz="2400" b="1" cap="all" dirty="0" smtClean="0">
                <a:solidFill>
                  <a:srgbClr val="FF0000"/>
                </a:solidFill>
              </a:rPr>
              <a:t> connectors failed again 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cap="all" dirty="0" smtClean="0">
                <a:solidFill>
                  <a:srgbClr val="FF0000"/>
                </a:solidFill>
              </a:rPr>
              <a:t>The prototype with the SMP connectors was </a:t>
            </a:r>
            <a:r>
              <a:rPr lang="en-US" sz="2400" b="1" cap="all" dirty="0" smtClean="0">
                <a:solidFill>
                  <a:srgbClr val="FF0000"/>
                </a:solidFill>
              </a:rPr>
              <a:t>repaired with </a:t>
            </a:r>
            <a:r>
              <a:rPr lang="en-US" sz="2400" b="1" cap="all" dirty="0" smtClean="0">
                <a:solidFill>
                  <a:srgbClr val="FF0000"/>
                </a:solidFill>
              </a:rPr>
              <a:t>tin soldering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cap="all" dirty="0" smtClean="0">
                <a:solidFill>
                  <a:srgbClr val="FF0000"/>
                </a:solidFill>
              </a:rPr>
              <a:t>Electrically it works, but it is not good for the vacuum, it is not reliable as it is the </a:t>
            </a:r>
            <a:r>
              <a:rPr lang="en-US" sz="2400" b="1" cap="all" dirty="0" err="1" smtClean="0">
                <a:solidFill>
                  <a:srgbClr val="FF0000"/>
                </a:solidFill>
              </a:rPr>
              <a:t>Elecron</a:t>
            </a:r>
            <a:r>
              <a:rPr lang="en-US" sz="2400" b="1" cap="all" dirty="0" smtClean="0">
                <a:solidFill>
                  <a:srgbClr val="FF0000"/>
                </a:solidFill>
              </a:rPr>
              <a:t> Beam </a:t>
            </a:r>
            <a:r>
              <a:rPr lang="en-US" sz="2400" b="1" cap="all" dirty="0" err="1" smtClean="0">
                <a:solidFill>
                  <a:srgbClr val="FF0000"/>
                </a:solidFill>
              </a:rPr>
              <a:t>weldings</a:t>
            </a:r>
            <a:r>
              <a:rPr lang="en-US" sz="2400" b="1" cap="all" dirty="0" smtClean="0">
                <a:solidFill>
                  <a:srgbClr val="FF0000"/>
                </a:solidFill>
              </a:rPr>
              <a:t>. </a:t>
            </a:r>
          </a:p>
          <a:p>
            <a:endParaRPr lang="en-US" sz="2400" b="1" cap="all" dirty="0" smtClean="0">
              <a:solidFill>
                <a:srgbClr val="FF0000"/>
              </a:solidFill>
            </a:endParaRPr>
          </a:p>
          <a:p>
            <a:r>
              <a:rPr lang="en-US" sz="2400" b="1" cap="all" dirty="0" smtClean="0">
                <a:solidFill>
                  <a:srgbClr val="FF0000"/>
                </a:solidFill>
              </a:rPr>
              <a:t>Problems with SMA connectors purchase!</a:t>
            </a:r>
          </a:p>
          <a:p>
            <a:endParaRPr lang="en-US" sz="2400" b="1" cap="all" dirty="0" smtClean="0">
              <a:solidFill>
                <a:srgbClr val="FF0000"/>
              </a:solidFill>
            </a:endParaRPr>
          </a:p>
          <a:p>
            <a:endParaRPr lang="it-IT" sz="2400" b="1" cap="all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Rettangolo 2"/>
          <p:cNvSpPr/>
          <p:nvPr/>
        </p:nvSpPr>
        <p:spPr>
          <a:xfrm>
            <a:off x="323528" y="5445225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cap="all" dirty="0" smtClean="0">
                <a:solidFill>
                  <a:srgbClr val="0070C0"/>
                </a:solidFill>
              </a:rPr>
              <a:t>NEW tender for another prototype</a:t>
            </a:r>
          </a:p>
          <a:p>
            <a:r>
              <a:rPr lang="en-US" sz="2800" b="1" u="sng" cap="all" dirty="0" smtClean="0">
                <a:solidFill>
                  <a:srgbClr val="0070C0"/>
                </a:solidFill>
              </a:rPr>
              <a:t>with again SMA connectors.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89040" y="-9460432"/>
            <a:ext cx="4930783" cy="87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43538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359704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1043608" y="908720"/>
            <a:ext cx="80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Signal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b="1" dirty="0" err="1" smtClean="0">
                <a:solidFill>
                  <a:srgbClr val="FF0000"/>
                </a:solidFill>
              </a:rPr>
              <a:t>cables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8" name="Connettore 2 7"/>
          <p:cNvCxnSpPr>
            <a:stCxn id="9" idx="2"/>
          </p:cNvCxnSpPr>
          <p:nvPr/>
        </p:nvCxnSpPr>
        <p:spPr>
          <a:xfrm flipV="1">
            <a:off x="1370493" y="4005064"/>
            <a:ext cx="465203" cy="92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043608" y="3645024"/>
            <a:ext cx="65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stem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50851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bpm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1403648" y="5445224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339752" y="465313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Drift</a:t>
            </a:r>
            <a:r>
              <a:rPr lang="it-IT" b="1" dirty="0" smtClean="0">
                <a:solidFill>
                  <a:srgbClr val="FF0000"/>
                </a:solidFill>
              </a:rPr>
              <a:t> tube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2267744" y="4941168"/>
            <a:ext cx="43204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1691680" y="1268760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4914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 smtClean="0">
                <a:solidFill>
                  <a:srgbClr val="FF0000"/>
                </a:solidFill>
              </a:rPr>
              <a:t>Beam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current</a:t>
            </a:r>
            <a:r>
              <a:rPr lang="it-IT" sz="4000" b="1" dirty="0" smtClean="0">
                <a:solidFill>
                  <a:srgbClr val="FF0000"/>
                </a:solidFill>
              </a:rPr>
              <a:t> monitor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DSC02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1736"/>
            <a:ext cx="3168352" cy="2376264"/>
          </a:xfrm>
          <a:prstGeom prst="rect">
            <a:avLst/>
          </a:prstGeom>
        </p:spPr>
      </p:pic>
      <p:pic>
        <p:nvPicPr>
          <p:cNvPr id="5" name="Immagine 4" descr="DSC02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052736"/>
            <a:ext cx="3707904" cy="2780928"/>
          </a:xfrm>
          <a:prstGeom prst="rect">
            <a:avLst/>
          </a:prstGeom>
        </p:spPr>
      </p:pic>
      <p:pic>
        <p:nvPicPr>
          <p:cNvPr id="6" name="Immagine 5" descr="DSC02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836712"/>
            <a:ext cx="2592288" cy="19442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2780928"/>
            <a:ext cx="4211960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In </a:t>
            </a:r>
            <a:r>
              <a:rPr lang="it-IT" sz="2800" b="1" dirty="0" err="1" smtClean="0"/>
              <a:t>vacuum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sensor</a:t>
            </a:r>
            <a:r>
              <a:rPr lang="it-IT" sz="2800" b="1" dirty="0" smtClean="0"/>
              <a:t>: </a:t>
            </a:r>
          </a:p>
          <a:p>
            <a:r>
              <a:rPr lang="it-IT" sz="2800" b="1" dirty="0" smtClean="0"/>
              <a:t>22 mm </a:t>
            </a:r>
            <a:r>
              <a:rPr lang="it-IT" sz="2800" b="1" dirty="0" err="1" smtClean="0"/>
              <a:t>height</a:t>
            </a:r>
            <a:r>
              <a:rPr lang="it-IT" sz="2800" b="1" dirty="0" smtClean="0"/>
              <a:t>, ID=30 mm, OD=102 mm</a:t>
            </a:r>
            <a:endParaRPr lang="it-IT" sz="28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20072" y="3789040"/>
            <a:ext cx="33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Front-end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electronics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03848" y="4221088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Cable</a:t>
            </a:r>
            <a:endParaRPr lang="it-IT" sz="2800" b="1" dirty="0"/>
          </a:p>
        </p:txBody>
      </p:sp>
      <p:sp>
        <p:nvSpPr>
          <p:cNvPr id="12" name="Rettangolo 11"/>
          <p:cNvSpPr/>
          <p:nvPr/>
        </p:nvSpPr>
        <p:spPr>
          <a:xfrm>
            <a:off x="4355976" y="48691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latin typeface="Arial" charset="0"/>
              </a:rPr>
              <a:t>Low </a:t>
            </a:r>
            <a:r>
              <a:rPr lang="it-IT" sz="2000" b="1" dirty="0" err="1" smtClean="0">
                <a:latin typeface="Arial" charset="0"/>
              </a:rPr>
              <a:t>cutoff</a:t>
            </a:r>
            <a:r>
              <a:rPr lang="it-IT" sz="2000" b="1" dirty="0" smtClean="0">
                <a:latin typeface="Arial" charset="0"/>
              </a:rPr>
              <a:t> </a:t>
            </a:r>
            <a:r>
              <a:rPr lang="it-IT" sz="2000" b="1" dirty="0" err="1" smtClean="0">
                <a:latin typeface="Arial" charset="0"/>
              </a:rPr>
              <a:t>frequency</a:t>
            </a:r>
            <a:r>
              <a:rPr lang="it-IT" sz="2000" b="1" dirty="0" smtClean="0">
                <a:latin typeface="Arial" charset="0"/>
              </a:rPr>
              <a:t>: 3Hz </a:t>
            </a:r>
            <a:br>
              <a:rPr lang="it-IT" sz="2000" b="1" dirty="0" smtClean="0">
                <a:latin typeface="Arial" charset="0"/>
              </a:rPr>
            </a:br>
            <a:r>
              <a:rPr lang="it-IT" sz="2000" b="1" dirty="0" smtClean="0">
                <a:latin typeface="Arial" charset="0"/>
              </a:rPr>
              <a:t>High </a:t>
            </a:r>
            <a:r>
              <a:rPr lang="it-IT" sz="2000" b="1" dirty="0" err="1" smtClean="0">
                <a:latin typeface="Arial" charset="0"/>
              </a:rPr>
              <a:t>cutoff</a:t>
            </a:r>
            <a:r>
              <a:rPr lang="it-IT" sz="2000" b="1" dirty="0" smtClean="0">
                <a:latin typeface="Arial" charset="0"/>
              </a:rPr>
              <a:t> </a:t>
            </a:r>
            <a:r>
              <a:rPr lang="it-IT" sz="2000" b="1" dirty="0" err="1" smtClean="0">
                <a:latin typeface="Arial" charset="0"/>
              </a:rPr>
              <a:t>frequency</a:t>
            </a:r>
            <a:r>
              <a:rPr lang="it-IT" sz="2000" b="1" dirty="0" smtClean="0">
                <a:latin typeface="Arial" charset="0"/>
              </a:rPr>
              <a:t>: 1MHz </a:t>
            </a:r>
            <a:br>
              <a:rPr lang="it-IT" sz="2000" b="1" dirty="0" smtClean="0">
                <a:latin typeface="Arial" charset="0"/>
              </a:rPr>
            </a:br>
            <a:r>
              <a:rPr lang="it-IT" sz="2000" b="1" dirty="0" err="1" smtClean="0">
                <a:latin typeface="Arial" charset="0"/>
              </a:rPr>
              <a:t>Droop</a:t>
            </a:r>
            <a:r>
              <a:rPr lang="it-IT" sz="2000" b="1" dirty="0" smtClean="0">
                <a:latin typeface="Arial" charset="0"/>
              </a:rPr>
              <a:t>: &lt;2%/ms </a:t>
            </a:r>
            <a:br>
              <a:rPr lang="it-IT" sz="2000" b="1" dirty="0" smtClean="0">
                <a:latin typeface="Arial" charset="0"/>
              </a:rPr>
            </a:br>
            <a:r>
              <a:rPr lang="it-IT" sz="2000" b="1" dirty="0" smtClean="0">
                <a:latin typeface="Arial" charset="0"/>
              </a:rPr>
              <a:t>Full scale output </a:t>
            </a:r>
            <a:r>
              <a:rPr lang="it-IT" sz="2000" b="1" dirty="0" err="1" smtClean="0">
                <a:latin typeface="Arial" charset="0"/>
              </a:rPr>
              <a:t>voltage</a:t>
            </a:r>
            <a:r>
              <a:rPr lang="it-IT" sz="2000" b="1" dirty="0" smtClean="0">
                <a:latin typeface="Arial" charset="0"/>
              </a:rPr>
              <a:t>: +/-10V </a:t>
            </a:r>
            <a:br>
              <a:rPr lang="it-IT" sz="2000" b="1" dirty="0" smtClean="0">
                <a:latin typeface="Arial" charset="0"/>
              </a:rPr>
            </a:br>
            <a:r>
              <a:rPr lang="it-IT" sz="2000" b="1" dirty="0" smtClean="0">
                <a:latin typeface="Arial" charset="0"/>
              </a:rPr>
              <a:t>Full scale </a:t>
            </a:r>
            <a:r>
              <a:rPr lang="it-IT" sz="2000" b="1" dirty="0" err="1" smtClean="0">
                <a:latin typeface="Arial" charset="0"/>
              </a:rPr>
              <a:t>range</a:t>
            </a:r>
            <a:r>
              <a:rPr lang="it-IT" sz="2000" b="1" dirty="0" smtClean="0">
                <a:latin typeface="Arial" charset="0"/>
              </a:rPr>
              <a:t>: 80 </a:t>
            </a:r>
            <a:r>
              <a:rPr lang="it-IT" sz="2000" b="1" dirty="0" err="1" smtClean="0">
                <a:latin typeface="Arial" charset="0"/>
              </a:rPr>
              <a:t>mA</a:t>
            </a:r>
            <a:endParaRPr lang="it-IT" sz="2000" b="1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948690"/>
            <a:ext cx="8964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sz="2000" b="1" cap="all" dirty="0" smtClean="0">
                <a:solidFill>
                  <a:srgbClr val="FF0000"/>
                </a:solidFill>
              </a:rPr>
              <a:t>Epoxy resin </a:t>
            </a:r>
            <a:r>
              <a:rPr lang="en-US" b="1" cap="all" dirty="0" smtClean="0">
                <a:solidFill>
                  <a:srgbClr val="0070C0"/>
                </a:solidFill>
              </a:rPr>
              <a:t>(SNS design) not allowed according to the ESS vacuum regulations.</a:t>
            </a:r>
          </a:p>
          <a:p>
            <a:endParaRPr lang="en-US" b="1" cap="all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000" b="1" cap="all" dirty="0" smtClean="0">
                <a:solidFill>
                  <a:srgbClr val="FF0000"/>
                </a:solidFill>
              </a:rPr>
              <a:t>overshoot/undershoot</a:t>
            </a:r>
            <a:r>
              <a:rPr lang="en-US" b="1" cap="all" dirty="0" smtClean="0">
                <a:solidFill>
                  <a:srgbClr val="0070C0"/>
                </a:solidFill>
              </a:rPr>
              <a:t> issues after the rising/falling edge of the pulse: problems for the differential current measurements.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cap="all" dirty="0" smtClean="0">
                <a:solidFill>
                  <a:srgbClr val="0070C0"/>
                </a:solidFill>
              </a:rPr>
              <a:t>The </a:t>
            </a:r>
            <a:r>
              <a:rPr lang="en-US" sz="2000" b="1" cap="all" dirty="0" smtClean="0">
                <a:solidFill>
                  <a:srgbClr val="FF0000"/>
                </a:solidFill>
              </a:rPr>
              <a:t>wires</a:t>
            </a:r>
            <a:r>
              <a:rPr lang="en-US" b="1" cap="all" dirty="0" smtClean="0">
                <a:solidFill>
                  <a:srgbClr val="0070C0"/>
                </a:solidFill>
              </a:rPr>
              <a:t> from and towards ACCT should not pick up noise from the environment. It is preferred to use shielding/screening for these wires. </a:t>
            </a:r>
          </a:p>
          <a:p>
            <a:pPr>
              <a:buFontTx/>
              <a:buChar char="-"/>
            </a:pPr>
            <a:endParaRPr lang="en-US" b="1" cap="all" dirty="0" smtClean="0">
              <a:solidFill>
                <a:srgbClr val="0070C0"/>
              </a:solidFill>
            </a:endParaRPr>
          </a:p>
          <a:p>
            <a:r>
              <a:rPr lang="en-US" sz="2800" b="1" cap="all" dirty="0" smtClean="0">
                <a:solidFill>
                  <a:srgbClr val="FF0000"/>
                </a:solidFill>
              </a:rPr>
              <a:t>SO FAR NONE OF THESE issues has been adequately addressed!!</a:t>
            </a:r>
          </a:p>
          <a:p>
            <a:r>
              <a:rPr lang="en-US" b="1" cap="all" dirty="0" smtClean="0">
                <a:solidFill>
                  <a:srgbClr val="0070C0"/>
                </a:solidFill>
              </a:rPr>
              <a:t/>
            </a:r>
            <a:br>
              <a:rPr lang="en-US" b="1" cap="all" dirty="0" smtClean="0">
                <a:solidFill>
                  <a:srgbClr val="0070C0"/>
                </a:solidFill>
              </a:rPr>
            </a:br>
            <a:endParaRPr lang="en-US" b="1" cap="all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5872" y="0"/>
            <a:ext cx="7040069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INFN duty </a:t>
            </a:r>
            <a:r>
              <a:rPr lang="it-IT" sz="2400" b="1" dirty="0" err="1" smtClean="0">
                <a:solidFill>
                  <a:srgbClr val="FF0000"/>
                </a:solidFill>
              </a:rPr>
              <a:t>about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issues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from</a:t>
            </a:r>
            <a:r>
              <a:rPr lang="it-IT" sz="2400" b="1" dirty="0" smtClean="0">
                <a:solidFill>
                  <a:srgbClr val="FF0000"/>
                </a:solidFill>
              </a:rPr>
              <a:t> March 31, 2016 meeting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Hooman</a:t>
            </a:r>
            <a:r>
              <a:rPr lang="it-IT" dirty="0" smtClean="0"/>
              <a:t> e-mail)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141277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it-IT" sz="2400" dirty="0" smtClean="0">
                <a:latin typeface="Arial" charset="0"/>
              </a:rPr>
              <a:t>LBM1 in MEBT: </a:t>
            </a:r>
            <a:r>
              <a:rPr lang="it-IT" sz="2400" dirty="0" err="1" smtClean="0">
                <a:latin typeface="Arial" charset="0"/>
              </a:rPr>
              <a:t>sigma=</a:t>
            </a:r>
            <a:r>
              <a:rPr lang="it-IT" sz="2400" dirty="0" smtClean="0">
                <a:latin typeface="Arial" charset="0"/>
              </a:rPr>
              <a:t> ~80ps, Ek=3.6MeV  BSM </a:t>
            </a:r>
            <a:r>
              <a:rPr lang="it-IT" sz="2400" dirty="0" err="1" smtClean="0">
                <a:latin typeface="Arial" charset="0"/>
              </a:rPr>
              <a:t>Feschenko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Method</a:t>
            </a:r>
            <a:endParaRPr lang="it-IT" sz="2400" dirty="0" smtClean="0">
              <a:latin typeface="Arial" charset="0"/>
            </a:endParaRPr>
          </a:p>
          <a:p>
            <a:pPr>
              <a:buFontTx/>
              <a:buChar char="-"/>
            </a:pPr>
            <a:endParaRPr lang="it-IT" sz="2400" dirty="0" smtClean="0">
              <a:latin typeface="Arial" charset="0"/>
            </a:endParaRPr>
          </a:p>
          <a:p>
            <a:r>
              <a:rPr lang="it-IT" sz="2400" dirty="0" smtClean="0">
                <a:latin typeface="Arial" charset="0"/>
              </a:rPr>
              <a:t/>
            </a:r>
            <a:br>
              <a:rPr lang="it-IT" sz="2400" dirty="0" smtClean="0">
                <a:latin typeface="Arial" charset="0"/>
              </a:rPr>
            </a:br>
            <a:r>
              <a:rPr lang="it-IT" sz="2400" dirty="0" smtClean="0">
                <a:latin typeface="Arial" charset="0"/>
              </a:rPr>
              <a:t>- LBM2 </a:t>
            </a:r>
            <a:r>
              <a:rPr lang="it-IT" sz="2400" dirty="0" err="1" smtClean="0">
                <a:latin typeface="Arial" charset="0"/>
              </a:rPr>
              <a:t>after</a:t>
            </a:r>
            <a:r>
              <a:rPr lang="it-IT" sz="2400" dirty="0" smtClean="0">
                <a:latin typeface="Arial" charset="0"/>
              </a:rPr>
              <a:t> DTL: sigma=~18ps, Ek=90MeV  BSM </a:t>
            </a:r>
            <a:r>
              <a:rPr lang="it-IT" sz="2400" dirty="0" err="1" smtClean="0">
                <a:latin typeface="Arial" charset="0"/>
              </a:rPr>
              <a:t>Feschenko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Method</a:t>
            </a:r>
            <a:r>
              <a:rPr lang="it-IT" sz="2400" dirty="0" smtClean="0">
                <a:latin typeface="Arial" charset="0"/>
              </a:rPr>
              <a:t> </a:t>
            </a:r>
          </a:p>
          <a:p>
            <a:endParaRPr lang="it-IT" sz="2400" dirty="0" smtClean="0">
              <a:latin typeface="Arial" charset="0"/>
            </a:endParaRPr>
          </a:p>
          <a:p>
            <a:r>
              <a:rPr lang="it-IT" sz="2400" dirty="0" smtClean="0">
                <a:latin typeface="Arial" charset="0"/>
              </a:rPr>
              <a:t/>
            </a:r>
            <a:br>
              <a:rPr lang="it-IT" sz="2400" dirty="0" smtClean="0">
                <a:latin typeface="Arial" charset="0"/>
              </a:rPr>
            </a:br>
            <a:r>
              <a:rPr lang="it-IT" sz="2400" dirty="0" smtClean="0">
                <a:latin typeface="Arial" charset="0"/>
              </a:rPr>
              <a:t>- LBM3 </a:t>
            </a:r>
            <a:r>
              <a:rPr lang="it-IT" sz="2400" dirty="0" err="1" smtClean="0">
                <a:latin typeface="Arial" charset="0"/>
              </a:rPr>
              <a:t>beginning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of</a:t>
            </a:r>
            <a:r>
              <a:rPr lang="it-IT" sz="2400" dirty="0" smtClean="0">
                <a:latin typeface="Arial" charset="0"/>
              </a:rPr>
              <a:t> medium Beta </a:t>
            </a:r>
            <a:r>
              <a:rPr lang="it-IT" sz="2400" dirty="0" err="1" smtClean="0">
                <a:latin typeface="Arial" charset="0"/>
              </a:rPr>
              <a:t>sections</a:t>
            </a:r>
            <a:r>
              <a:rPr lang="it-IT" sz="2400" dirty="0" smtClean="0">
                <a:latin typeface="Arial" charset="0"/>
              </a:rPr>
              <a:t>: sigma=~12-9ps, Ek~220MeV  </a:t>
            </a:r>
            <a:r>
              <a:rPr lang="it-IT" sz="2400" dirty="0" err="1" smtClean="0">
                <a:latin typeface="Arial" charset="0"/>
              </a:rPr>
              <a:t>Shishlo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method</a:t>
            </a:r>
            <a:r>
              <a:rPr lang="it-IT" sz="2400" dirty="0" smtClean="0">
                <a:latin typeface="Arial" charset="0"/>
              </a:rPr>
              <a:t>?</a:t>
            </a:r>
          </a:p>
          <a:p>
            <a:endParaRPr lang="it-IT" sz="2400" dirty="0" smtClean="0">
              <a:latin typeface="Arial" charset="0"/>
            </a:endParaRPr>
          </a:p>
          <a:p>
            <a:endParaRPr lang="it-IT" sz="2400" dirty="0" smtClean="0">
              <a:latin typeface="Arial" charset="0"/>
            </a:endParaRPr>
          </a:p>
          <a:p>
            <a:r>
              <a:rPr lang="it-IT" sz="2400" dirty="0" smtClean="0">
                <a:latin typeface="Arial" charset="0"/>
              </a:rPr>
              <a:t>- LBM4 end </a:t>
            </a:r>
            <a:r>
              <a:rPr lang="it-IT" sz="2400" dirty="0" err="1" smtClean="0">
                <a:latin typeface="Arial" charset="0"/>
              </a:rPr>
              <a:t>of</a:t>
            </a:r>
            <a:r>
              <a:rPr lang="it-IT" sz="2400" dirty="0" smtClean="0">
                <a:latin typeface="Arial" charset="0"/>
              </a:rPr>
              <a:t> high Beta </a:t>
            </a:r>
            <a:r>
              <a:rPr lang="it-IT" sz="2400" dirty="0" err="1" smtClean="0">
                <a:latin typeface="Arial" charset="0"/>
              </a:rPr>
              <a:t>section</a:t>
            </a:r>
            <a:r>
              <a:rPr lang="it-IT" sz="2400" dirty="0" smtClean="0">
                <a:latin typeface="Arial" charset="0"/>
              </a:rPr>
              <a:t>: sigma=~3ps, Ek=2GeV  </a:t>
            </a:r>
            <a:r>
              <a:rPr lang="it-IT" sz="2400" dirty="0" err="1" smtClean="0">
                <a:latin typeface="Arial" charset="0"/>
              </a:rPr>
              <a:t>Cherenkov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radiation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method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548680"/>
            <a:ext cx="3991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</a:rPr>
              <a:t>Bunch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Length</a:t>
            </a:r>
            <a:r>
              <a:rPr lang="it-IT" sz="3200" b="1" dirty="0" smtClean="0">
                <a:solidFill>
                  <a:srgbClr val="FF0000"/>
                </a:solidFill>
              </a:rPr>
              <a:t> Monitor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404664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Arial" charset="0"/>
              </a:rPr>
              <a:t>Cherenkov</a:t>
            </a:r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 charset="0"/>
              </a:rPr>
              <a:t>radiation</a:t>
            </a:r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 charset="0"/>
              </a:rPr>
              <a:t>method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482307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323528" y="4581129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Contact with Prof. </a:t>
            </a:r>
            <a:r>
              <a:rPr lang="en-US" b="1" dirty="0" err="1" smtClean="0">
                <a:solidFill>
                  <a:srgbClr val="FF0000"/>
                </a:solidFill>
              </a:rPr>
              <a:t>Potylitsyn</a:t>
            </a:r>
            <a:r>
              <a:rPr lang="en-US" b="1" dirty="0" smtClean="0">
                <a:solidFill>
                  <a:srgbClr val="FF0000"/>
                </a:solidFill>
              </a:rPr>
              <a:t>, from Tomsk Polytechnic in Moscow: possibility to make a simulation to choose the radiator for proton bunch</a:t>
            </a:r>
          </a:p>
          <a:p>
            <a:pPr>
              <a:buFontTx/>
              <a:buChar char="-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Meeting with M. </a:t>
            </a:r>
            <a:r>
              <a:rPr lang="en-US" b="1" dirty="0" err="1" smtClean="0">
                <a:solidFill>
                  <a:srgbClr val="FF0000"/>
                </a:solidFill>
              </a:rPr>
              <a:t>Ferianis</a:t>
            </a:r>
            <a:r>
              <a:rPr lang="en-US" b="1" dirty="0" smtClean="0">
                <a:solidFill>
                  <a:srgbClr val="FF0000"/>
                </a:solidFill>
              </a:rPr>
              <a:t> and M. Veronese from Trieste:  experiences </a:t>
            </a:r>
            <a:r>
              <a:rPr lang="en-US" b="1" smtClean="0">
                <a:solidFill>
                  <a:srgbClr val="FF0000"/>
                </a:solidFill>
              </a:rPr>
              <a:t>and collaboration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716016" y="4869160"/>
            <a:ext cx="417646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11261</TotalTime>
  <Words>211</Words>
  <Application>Microsoft Office PowerPoint</Application>
  <PresentationFormat>Presentazione su schermo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windows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piave</dc:creator>
  <cp:lastModifiedBy>Famiglia</cp:lastModifiedBy>
  <cp:revision>505</cp:revision>
  <dcterms:created xsi:type="dcterms:W3CDTF">2015-07-16T07:54:42Z</dcterms:created>
  <dcterms:modified xsi:type="dcterms:W3CDTF">2016-10-01T06:43:56Z</dcterms:modified>
</cp:coreProperties>
</file>