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84" r:id="rId6"/>
    <p:sldMasterId id="2147484544" r:id="rId7"/>
    <p:sldMasterId id="2147484556" r:id="rId8"/>
  </p:sldMasterIdLst>
  <p:notesMasterIdLst>
    <p:notesMasterId r:id="rId41"/>
  </p:notesMasterIdLst>
  <p:sldIdLst>
    <p:sldId id="522" r:id="rId9"/>
    <p:sldId id="622" r:id="rId10"/>
    <p:sldId id="623" r:id="rId11"/>
    <p:sldId id="541" r:id="rId12"/>
    <p:sldId id="463" r:id="rId13"/>
    <p:sldId id="599" r:id="rId14"/>
    <p:sldId id="601" r:id="rId15"/>
    <p:sldId id="476" r:id="rId16"/>
    <p:sldId id="645" r:id="rId17"/>
    <p:sldId id="644" r:id="rId18"/>
    <p:sldId id="643" r:id="rId19"/>
    <p:sldId id="655" r:id="rId20"/>
    <p:sldId id="662" r:id="rId21"/>
    <p:sldId id="657" r:id="rId22"/>
    <p:sldId id="658" r:id="rId23"/>
    <p:sldId id="659" r:id="rId24"/>
    <p:sldId id="602" r:id="rId25"/>
    <p:sldId id="600" r:id="rId26"/>
    <p:sldId id="615" r:id="rId27"/>
    <p:sldId id="569" r:id="rId28"/>
    <p:sldId id="570" r:id="rId29"/>
    <p:sldId id="646" r:id="rId30"/>
    <p:sldId id="649" r:id="rId31"/>
    <p:sldId id="571" r:id="rId32"/>
    <p:sldId id="630" r:id="rId33"/>
    <p:sldId id="628" r:id="rId34"/>
    <p:sldId id="629" r:id="rId35"/>
    <p:sldId id="617" r:id="rId36"/>
    <p:sldId id="618" r:id="rId37"/>
    <p:sldId id="640" r:id="rId38"/>
    <p:sldId id="653" r:id="rId39"/>
    <p:sldId id="641" r:id="rId4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9pPr>
  </p:defaultTextStyle>
  <p:extLst>
    <p:ext uri="{521415D9-36F7-43E2-AB2F-B90AF26B5E84}">
      <p14:sectionLst xmlns:p14="http://schemas.microsoft.com/office/powerpoint/2010/main">
        <p14:section name="Default Section" id="{DC67554E-1C37-4895-BAD4-C7FC62E439CB}">
          <p14:sldIdLst>
            <p14:sldId id="522"/>
            <p14:sldId id="622"/>
            <p14:sldId id="623"/>
            <p14:sldId id="541"/>
            <p14:sldId id="463"/>
            <p14:sldId id="599"/>
            <p14:sldId id="601"/>
            <p14:sldId id="476"/>
            <p14:sldId id="645"/>
            <p14:sldId id="644"/>
            <p14:sldId id="643"/>
            <p14:sldId id="655"/>
            <p14:sldId id="662"/>
            <p14:sldId id="657"/>
            <p14:sldId id="658"/>
            <p14:sldId id="659"/>
            <p14:sldId id="602"/>
            <p14:sldId id="600"/>
            <p14:sldId id="615"/>
            <p14:sldId id="569"/>
            <p14:sldId id="570"/>
            <p14:sldId id="646"/>
            <p14:sldId id="649"/>
            <p14:sldId id="571"/>
            <p14:sldId id="630"/>
            <p14:sldId id="628"/>
            <p14:sldId id="629"/>
            <p14:sldId id="617"/>
            <p14:sldId id="618"/>
            <p14:sldId id="640"/>
            <p14:sldId id="653"/>
            <p14:sldId id="641"/>
          </p14:sldIdLst>
        </p14:section>
        <p14:section name="Extra Slides" id="{0F38F896-020C-4E30-B6FB-35FFA1856BF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7525" autoAdjust="0"/>
  </p:normalViewPr>
  <p:slideViewPr>
    <p:cSldViewPr>
      <p:cViewPr>
        <p:scale>
          <a:sx n="90" d="100"/>
          <a:sy n="90" d="100"/>
        </p:scale>
        <p:origin x="-231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</inkml:channelProperties>
      </inkml:inkSource>
      <inkml:timestamp xml:id="ts0" timeString="2016-02-08T09:55:58.84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21 0 163,'-15'0'0,"9"0"-67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</inkml:channelProperties>
      </inkml:inkSource>
      <inkml:timestamp xml:id="ts0" timeString="2016-02-08T09:56:31.38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50 56,'0'-27'0,"0"14"-23,0 3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5C93D303-7AAE-4BED-9F5E-9C5FACDB0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5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7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152527-9A43-4BAB-B436-E3B7C2BF82E8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8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3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9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4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the next four years we have</a:t>
            </a:r>
            <a:r>
              <a:rPr lang="en-GB" baseline="0" dirty="0" smtClean="0"/>
              <a:t> been asked to delivery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6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the next four years we have</a:t>
            </a:r>
            <a:r>
              <a:rPr lang="en-GB" baseline="0" dirty="0" smtClean="0"/>
              <a:t> been asked to delivery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6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2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the next four years we have</a:t>
            </a:r>
            <a:r>
              <a:rPr lang="en-GB" baseline="0" dirty="0" smtClean="0"/>
              <a:t> been asked to delivery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6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the next four years we have</a:t>
            </a:r>
            <a:r>
              <a:rPr lang="en-GB" baseline="0" dirty="0" smtClean="0"/>
              <a:t> been asked to delivery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6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Similar to</a:t>
            </a:r>
            <a:r>
              <a:rPr lang="en-GB" baseline="0" dirty="0" smtClean="0"/>
              <a:t> previous work at </a:t>
            </a:r>
            <a:r>
              <a:rPr lang="en-GB" baseline="0" dirty="0" err="1" smtClean="0"/>
              <a:t>stfc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0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7296-224B-4AD4-B288-213BD63C6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5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7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86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69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6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4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13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0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1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7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99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7FFC-CC68-427F-AE54-FF160C5F6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50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04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035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52" descr="SCI_PPT_templ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2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526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/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20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34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189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0374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8294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78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3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8500-F223-4501-9B01-C227D7E65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38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783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41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/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69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2034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439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2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884D2C-6221-4959-A8E1-ACAD22F18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30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1" name="Picture 19" descr="SCI_PPT_templ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162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1826652-9597-45ED-B522-5F8B70D6A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76AB30E3-747C-49F9-AF51-5DEC350513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19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30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051" name="Picture 19" descr="SCI_PPT_templ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162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1826652-9597-45ED-B522-5F8B70D6A8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5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ustomXml" Target="../ink/ink1.xml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87759"/>
            <a:ext cx="5211144" cy="42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-8928" y="1340768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C8C93"/>
                </a:solidFill>
                <a:latin typeface="Calibri" pitchFamily="34" charset="0"/>
              </a:rPr>
              <a:t>LWU update</a:t>
            </a:r>
            <a:br>
              <a:rPr lang="en-US" altLang="en-US" dirty="0" smtClean="0">
                <a:solidFill>
                  <a:srgbClr val="3C8C93"/>
                </a:solidFill>
                <a:latin typeface="Calibri" pitchFamily="34" charset="0"/>
              </a:rPr>
            </a:br>
            <a:r>
              <a:rPr lang="en-US" altLang="en-US" sz="2000" dirty="0" smtClean="0">
                <a:solidFill>
                  <a:srgbClr val="3C8C93"/>
                </a:solidFill>
                <a:latin typeface="Calibri" pitchFamily="34" charset="0"/>
              </a:rPr>
              <a:t>Beam Transport Modules (LWUs) - UK-A-6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9144000" cy="720080"/>
          </a:xfrm>
        </p:spPr>
        <p:txBody>
          <a:bodyPr/>
          <a:lstStyle/>
          <a:p>
            <a:pPr algn="l" eaLnBrk="1" hangingPunct="1"/>
            <a:r>
              <a:rPr lang="en-US" altLang="en-US" sz="1800" dirty="0" err="1" smtClean="0">
                <a:latin typeface="Calibri" pitchFamily="34" charset="0"/>
              </a:rPr>
              <a:t>Dr</a:t>
            </a:r>
            <a:r>
              <a:rPr lang="en-US" altLang="en-US" sz="1800" dirty="0" smtClean="0">
                <a:latin typeface="Calibri" pitchFamily="34" charset="0"/>
              </a:rPr>
              <a:t> Paul Aden, STFC Daresbury Laboratory</a:t>
            </a:r>
            <a:endParaRPr lang="en-US" altLang="en-US" sz="1800" dirty="0">
              <a:latin typeface="Calibri" pitchFamily="34" charset="0"/>
            </a:endParaRPr>
          </a:p>
          <a:p>
            <a:pPr algn="l" eaLnBrk="1" hangingPunct="1"/>
            <a:r>
              <a:rPr lang="en-US" altLang="en-US" sz="1800" dirty="0" smtClean="0">
                <a:latin typeface="Calibri" pitchFamily="34" charset="0"/>
              </a:rPr>
              <a:t>3</a:t>
            </a:r>
            <a:r>
              <a:rPr lang="en-US" altLang="en-US" sz="1800" baseline="30000" dirty="0" smtClean="0">
                <a:latin typeface="Calibri" pitchFamily="34" charset="0"/>
              </a:rPr>
              <a:t>rd</a:t>
            </a:r>
            <a:r>
              <a:rPr lang="en-US" altLang="en-US" sz="1800" dirty="0" smtClean="0">
                <a:latin typeface="Calibri" pitchFamily="34" charset="0"/>
              </a:rPr>
              <a:t> October 2016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421" name="Ink 12420"/>
              <p14:cNvContentPartPr/>
              <p14:nvPr/>
            </p14:nvContentPartPr>
            <p14:xfrm>
              <a:off x="6730642" y="4358905"/>
              <a:ext cx="7920" cy="0"/>
            </p14:xfrm>
          </p:contentPart>
        </mc:Choice>
        <mc:Fallback xmlns="">
          <p:pic>
            <p:nvPicPr>
              <p:cNvPr id="12421" name="Ink 124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7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469" name="Ink 12468"/>
              <p14:cNvContentPartPr/>
              <p14:nvPr/>
            </p14:nvContentPartPr>
            <p14:xfrm>
              <a:off x="7242922" y="4752025"/>
              <a:ext cx="0" cy="18360"/>
            </p14:xfrm>
          </p:contentPart>
        </mc:Choice>
        <mc:Fallback xmlns="">
          <p:pic>
            <p:nvPicPr>
              <p:cNvPr id="12469" name="Ink 124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4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wo60316\Desktop\20160906_0821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3960"/>
          <a:stretch/>
        </p:blipFill>
        <p:spPr bwMode="auto">
          <a:xfrm>
            <a:off x="0" y="-146284"/>
            <a:ext cx="9193194" cy="74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74755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6813376"/>
            <a:ext cx="9193194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4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wo60316\Desktop\06092016-229-28-RE_External_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60" y="-27384"/>
            <a:ext cx="9175459" cy="74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74755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6813376"/>
            <a:ext cx="9193194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6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t="9310" r="20862"/>
          <a:stretch/>
        </p:blipFill>
        <p:spPr bwMode="auto">
          <a:xfrm>
            <a:off x="348115" y="1382672"/>
            <a:ext cx="4381569" cy="376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Media Coverage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11916" r="25000"/>
          <a:stretch/>
        </p:blipFill>
        <p:spPr bwMode="auto">
          <a:xfrm>
            <a:off x="2538900" y="1988840"/>
            <a:ext cx="4283968" cy="424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t="8391" r="23966"/>
          <a:stretch/>
        </p:blipFill>
        <p:spPr bwMode="auto">
          <a:xfrm>
            <a:off x="4562959" y="2852936"/>
            <a:ext cx="398402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updates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BPM and BCM integrated into design</a:t>
            </a:r>
          </a:p>
          <a:p>
            <a:endParaRPr lang="en-GB" dirty="0"/>
          </a:p>
          <a:p>
            <a:r>
              <a:rPr lang="en-GB" dirty="0" smtClean="0"/>
              <a:t>CDR </a:t>
            </a:r>
            <a:r>
              <a:rPr lang="en-GB" dirty="0" smtClean="0"/>
              <a:t>took Place in June</a:t>
            </a:r>
          </a:p>
          <a:p>
            <a:endParaRPr lang="en-GB" dirty="0"/>
          </a:p>
          <a:p>
            <a:r>
              <a:rPr lang="en-GB" dirty="0" smtClean="0"/>
              <a:t>All designs complete and agreed, up to the 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smtClean="0"/>
              <a:t>Dipole</a:t>
            </a:r>
          </a:p>
          <a:p>
            <a:pPr lvl="1"/>
            <a:r>
              <a:rPr lang="en-GB" dirty="0" smtClean="0"/>
              <a:t>14 variations of LWU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Procurement of the LWUs has begun</a:t>
            </a:r>
          </a:p>
          <a:p>
            <a:endParaRPr lang="en-GB" dirty="0"/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Prototype under test</a:t>
            </a:r>
          </a:p>
          <a:p>
            <a:endParaRPr lang="en-GB" dirty="0"/>
          </a:p>
          <a:p>
            <a:r>
              <a:rPr lang="en-GB" dirty="0" smtClean="0"/>
              <a:t>Pre-Series Assembly starting in 12 weeks.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6439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CDR Decision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9993" y="1964945"/>
            <a:ext cx="7897763" cy="4038981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2400" dirty="0" smtClean="0"/>
              <a:t>The committee finds that the design presented is sufficiently advanced and ready to move to procurement and manufacture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 </a:t>
            </a:r>
            <a:r>
              <a:rPr lang="en-GB" sz="2400" u="sng" dirty="0" smtClean="0"/>
              <a:t>if the the heating due to eddy currents is eliminated. If the heating remains, the current design must be re-evaluated to examine the impact of this effect.</a:t>
            </a:r>
          </a:p>
          <a:p>
            <a:endParaRPr lang="en-GB" u="sng" dirty="0" smtClean="0"/>
          </a:p>
          <a:p>
            <a:endParaRPr lang="en-GB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35411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12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20-21 June 2016</a:t>
            </a:r>
            <a:endParaRPr lang="sv-SE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3656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457200" rtl="0" eaLnBrk="1" latinLnBrk="0" hangingPunct="1">
              <a:defRPr sz="12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CDR for LWU - J.G. Weisend II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86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Eddy Currents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Expected to be heating the chambers to at least 100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</a:p>
          <a:p>
            <a:endParaRPr lang="en-GB" dirty="0"/>
          </a:p>
          <a:p>
            <a:r>
              <a:rPr lang="en-GB" dirty="0" smtClean="0"/>
              <a:t>Likely to be cycling around once a week</a:t>
            </a:r>
          </a:p>
          <a:p>
            <a:endParaRPr lang="en-GB" dirty="0"/>
          </a:p>
          <a:p>
            <a:r>
              <a:rPr lang="en-GB" dirty="0" smtClean="0"/>
              <a:t>Obviously detrimental to and sensitive instrumentation</a:t>
            </a:r>
          </a:p>
          <a:p>
            <a:endParaRPr lang="en-GB" dirty="0"/>
          </a:p>
          <a:p>
            <a:r>
              <a:rPr lang="en-GB" dirty="0" smtClean="0"/>
              <a:t>Could cause problems with outgassing from the chambers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CDR Decision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9993" y="1964945"/>
            <a:ext cx="7897763" cy="4038981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sz="2400" dirty="0" smtClean="0"/>
              <a:t>The committee finds that the design presented is sufficiently advanced and ready to move to procurement and manufacture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 </a:t>
            </a:r>
            <a:r>
              <a:rPr lang="en-GB" sz="2400" u="sng" dirty="0" smtClean="0"/>
              <a:t>if the the heating due to eddy currents is eliminated. If the heating remains, the current design must be re-evaluated to examine the impact of this effect. </a:t>
            </a:r>
            <a:endParaRPr lang="en-GB" sz="2200" u="sng" dirty="0" smtClean="0"/>
          </a:p>
          <a:p>
            <a:endParaRPr lang="en-GB" u="sng" dirty="0"/>
          </a:p>
          <a:p>
            <a:r>
              <a:rPr lang="en-GB" sz="2400" u="sng" dirty="0" smtClean="0"/>
              <a:t>This has now been resolved, and a decision has been taken to revert to DC magnets.</a:t>
            </a:r>
          </a:p>
          <a:p>
            <a:endParaRPr lang="en-GB" u="sng" dirty="0" smtClean="0"/>
          </a:p>
          <a:p>
            <a:endParaRPr lang="en-GB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35411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12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20-21 June 2016</a:t>
            </a:r>
            <a:endParaRPr lang="sv-SE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3656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457200" rtl="0" eaLnBrk="1" latinLnBrk="0" hangingPunct="1">
              <a:defRPr sz="12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 smtClean="0"/>
              <a:t>CDR for LWU - J.G. Weisend II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29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BTM WP Scope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To design, procurement and assemble;</a:t>
            </a:r>
          </a:p>
          <a:p>
            <a:pPr lvl="1"/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 Prototypes</a:t>
            </a:r>
          </a:p>
          <a:p>
            <a:pPr lvl="1"/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 Test Chambers</a:t>
            </a:r>
          </a:p>
          <a:p>
            <a:pPr lvl="1"/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74 </a:t>
            </a:r>
            <a:r>
              <a:rPr lang="en-GB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Linac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Warm Units</a:t>
            </a:r>
          </a:p>
          <a:p>
            <a:pPr lvl="1"/>
            <a:r>
              <a:rPr lang="en-GB" u="sng" dirty="0" smtClean="0"/>
              <a:t>52 Beam </a:t>
            </a:r>
            <a:r>
              <a:rPr lang="en-GB" u="sng" dirty="0"/>
              <a:t>p</a:t>
            </a:r>
            <a:r>
              <a:rPr lang="en-GB" u="sng" dirty="0" smtClean="0"/>
              <a:t>ipe modules</a:t>
            </a:r>
            <a:endParaRPr lang="en-GB" u="sng" dirty="0"/>
          </a:p>
          <a:p>
            <a:pPr lvl="1"/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 </a:t>
            </a: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Differential pumping systems </a:t>
            </a:r>
          </a:p>
          <a:p>
            <a:pPr lvl="1"/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 </a:t>
            </a: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mobile installation 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cleanrooms</a:t>
            </a:r>
          </a:p>
          <a:p>
            <a:endParaRPr lang="en-GB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Total Cost £10.5m</a:t>
            </a:r>
          </a:p>
          <a:p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Approximately 30 FTEs</a:t>
            </a:r>
          </a:p>
          <a:p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2016-2019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46" y="3717032"/>
            <a:ext cx="381775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5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Pipe Modules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454039" cy="46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H="1" flipV="1">
            <a:off x="1835696" y="3284984"/>
            <a:ext cx="1467840" cy="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 bwMode="auto">
          <a:xfrm>
            <a:off x="3289780" y="3239323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801780" y="3023300"/>
            <a:ext cx="1512168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4788024" y="2977637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410" y="3115707"/>
            <a:ext cx="3082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Pipe Adjustment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6444208" y="2852936"/>
            <a:ext cx="3082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Pumping Ports</a:t>
            </a:r>
            <a:endParaRPr lang="en-GB" sz="16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4993591" y="2560046"/>
            <a:ext cx="1320357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4979835" y="2514382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4208" y="2390769"/>
            <a:ext cx="3082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ISO 5 Low particulate Chamber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021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BTM WP Scope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To design, procurement and assemble;</a:t>
            </a:r>
          </a:p>
          <a:p>
            <a:pPr lvl="1"/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 Prototypes</a:t>
            </a:r>
          </a:p>
          <a:p>
            <a:pPr lvl="1"/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 Test Chambers</a:t>
            </a:r>
          </a:p>
          <a:p>
            <a:pPr lvl="1"/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74 </a:t>
            </a:r>
            <a:r>
              <a:rPr lang="en-GB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Linac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Warm Units</a:t>
            </a:r>
          </a:p>
          <a:p>
            <a:pPr lvl="1"/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52 Beam </a:t>
            </a: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ipe modules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GB" u="sng" dirty="0" smtClean="0"/>
              <a:t>2 </a:t>
            </a:r>
            <a:r>
              <a:rPr lang="en-GB" u="sng" dirty="0"/>
              <a:t>Differential pumping systems </a:t>
            </a:r>
          </a:p>
          <a:p>
            <a:pPr lvl="1"/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 </a:t>
            </a: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mobile installation 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cleanrooms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Total Cost £10.5m</a:t>
            </a:r>
          </a:p>
          <a:p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Approximately 30 FTEs</a:t>
            </a:r>
          </a:p>
          <a:p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2016-2019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46" y="3717032"/>
            <a:ext cx="381775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3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STFC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03465" y="1283906"/>
            <a:ext cx="8240713" cy="5464175"/>
            <a:chOff x="292100" y="773113"/>
            <a:chExt cx="8240713" cy="5464175"/>
          </a:xfrm>
        </p:grpSpPr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6137275" y="3573463"/>
              <a:ext cx="71438" cy="714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6" name="Rectangle 46"/>
            <p:cNvSpPr>
              <a:spLocks noChangeArrowheads="1"/>
            </p:cNvSpPr>
            <p:nvPr/>
          </p:nvSpPr>
          <p:spPr bwMode="auto">
            <a:xfrm>
              <a:off x="6137275" y="4797425"/>
              <a:ext cx="71438" cy="7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2973388" y="1670050"/>
              <a:ext cx="71437" cy="7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2973388" y="3573463"/>
              <a:ext cx="71437" cy="714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2973388" y="4867275"/>
              <a:ext cx="71437" cy="7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pic>
          <p:nvPicPr>
            <p:cNvPr id="10" name="Picture 33" descr="UK Map for powerpoi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588" y="1258888"/>
              <a:ext cx="3024187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map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" y="1196975"/>
              <a:ext cx="2406650" cy="116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map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288" y="2708275"/>
              <a:ext cx="2422525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map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" y="4211638"/>
              <a:ext cx="2406650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map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" y="2717800"/>
              <a:ext cx="2406650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map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5" y="4203700"/>
              <a:ext cx="2408238" cy="1166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292100" y="981075"/>
              <a:ext cx="2484438" cy="706438"/>
              <a:chOff x="179512" y="1052736"/>
              <a:chExt cx="2484438" cy="707415"/>
            </a:xfrm>
          </p:grpSpPr>
          <p:sp>
            <p:nvSpPr>
              <p:cNvPr id="45" name="Right Triangle 6"/>
              <p:cNvSpPr>
                <a:spLocks noChangeArrowheads="1"/>
              </p:cNvSpPr>
              <p:nvPr/>
            </p:nvSpPr>
            <p:spPr bwMode="auto">
              <a:xfrm rot="10800000">
                <a:off x="193444" y="147211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6" name="Rectangle 13"/>
              <p:cNvSpPr>
                <a:spLocks noChangeArrowheads="1"/>
              </p:cNvSpPr>
              <p:nvPr/>
            </p:nvSpPr>
            <p:spPr bwMode="auto">
              <a:xfrm>
                <a:off x="179512" y="105273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UK Astronomy Technology Centre</a:t>
                </a:r>
              </a:p>
              <a:p>
                <a:r>
                  <a:rPr lang="en-GB" altLang="en-US" sz="1000">
                    <a:latin typeface="Calibri" pitchFamily="34" charset="0"/>
                  </a:rPr>
                  <a:t>Edinburgh, Scotland</a:t>
                </a:r>
                <a:endParaRPr lang="en-US" altLang="en-US" sz="1000">
                  <a:latin typeface="Calibri" pitchFamily="34" charset="0"/>
                </a:endParaRPr>
              </a:p>
            </p:txBody>
          </p:sp>
        </p:grpSp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292100" y="2492375"/>
              <a:ext cx="2484438" cy="708025"/>
              <a:chOff x="179512" y="2492896"/>
              <a:chExt cx="2484438" cy="707415"/>
            </a:xfrm>
          </p:grpSpPr>
          <p:sp>
            <p:nvSpPr>
              <p:cNvPr id="43" name="Right Triangle 61"/>
              <p:cNvSpPr>
                <a:spLocks noChangeArrowheads="1"/>
              </p:cNvSpPr>
              <p:nvPr/>
            </p:nvSpPr>
            <p:spPr bwMode="auto">
              <a:xfrm rot="10800000">
                <a:off x="193444" y="291227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auto">
              <a:xfrm>
                <a:off x="179512" y="249289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Polaris House</a:t>
                </a:r>
              </a:p>
              <a:p>
                <a:r>
                  <a:rPr lang="en-GB" altLang="en-US" sz="1000">
                    <a:latin typeface="Calibri" pitchFamily="34" charset="0"/>
                  </a:rPr>
                  <a:t>Swindon, Wiltshire</a:t>
                </a:r>
                <a:endParaRPr lang="en-US" altLang="en-US" sz="1000">
                  <a:latin typeface="Calibri" pitchFamily="34" charset="0"/>
                </a:endParaRPr>
              </a:p>
            </p:txBody>
          </p: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292100" y="4005263"/>
              <a:ext cx="2484438" cy="706437"/>
              <a:chOff x="179512" y="4151585"/>
              <a:chExt cx="2484438" cy="707415"/>
            </a:xfrm>
          </p:grpSpPr>
          <p:sp>
            <p:nvSpPr>
              <p:cNvPr id="41" name="Right Triangle 64"/>
              <p:cNvSpPr>
                <a:spLocks noChangeArrowheads="1"/>
              </p:cNvSpPr>
              <p:nvPr/>
            </p:nvSpPr>
            <p:spPr bwMode="auto">
              <a:xfrm rot="10800000">
                <a:off x="193444" y="4570968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179512" y="4151585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Chilbolton Observatory</a:t>
                </a:r>
              </a:p>
              <a:p>
                <a:r>
                  <a:rPr lang="en-GB" altLang="en-US" sz="900">
                    <a:latin typeface="Calibri" pitchFamily="34" charset="0"/>
                  </a:rPr>
                  <a:t>Stockbridge, Hampshire</a:t>
                </a:r>
                <a:endParaRPr lang="en-US" altLang="en-US" sz="900">
                  <a:latin typeface="Calibri" pitchFamily="34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5757863" y="2492375"/>
              <a:ext cx="2484437" cy="708025"/>
              <a:chOff x="5436096" y="1052736"/>
              <a:chExt cx="2484438" cy="707415"/>
            </a:xfrm>
          </p:grpSpPr>
          <p:sp>
            <p:nvSpPr>
              <p:cNvPr id="39" name="Right Triangle 68"/>
              <p:cNvSpPr>
                <a:spLocks noChangeArrowheads="1"/>
              </p:cNvSpPr>
              <p:nvPr/>
            </p:nvSpPr>
            <p:spPr bwMode="auto">
              <a:xfrm rot="10800000">
                <a:off x="5450028" y="147211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5436096" y="105273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 dirty="0">
                    <a:latin typeface="Calibri" pitchFamily="34" charset="0"/>
                  </a:rPr>
                  <a:t>Daresbury Laboratory</a:t>
                </a:r>
              </a:p>
              <a:p>
                <a:r>
                  <a:rPr lang="en-GB" altLang="en-US" sz="1000" dirty="0" err="1">
                    <a:latin typeface="Calibri" pitchFamily="34" charset="0"/>
                  </a:rPr>
                  <a:t>Sci</a:t>
                </a:r>
                <a:r>
                  <a:rPr lang="en-GB" altLang="en-US" sz="1000" dirty="0">
                    <a:latin typeface="Calibri" pitchFamily="34" charset="0"/>
                  </a:rPr>
                  <a:t>-Tech Daresbury Warrington, Cheshire</a:t>
                </a:r>
                <a:endParaRPr lang="en-US" altLang="en-US" sz="1000" dirty="0">
                  <a:latin typeface="Calibri" pitchFamily="34" charset="0"/>
                </a:endParaRPr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5757863" y="4005263"/>
              <a:ext cx="2484437" cy="706437"/>
              <a:chOff x="5436096" y="2492896"/>
              <a:chExt cx="2484438" cy="707415"/>
            </a:xfrm>
          </p:grpSpPr>
          <p:sp>
            <p:nvSpPr>
              <p:cNvPr id="37" name="Right Triangle 71"/>
              <p:cNvSpPr>
                <a:spLocks noChangeArrowheads="1"/>
              </p:cNvSpPr>
              <p:nvPr/>
            </p:nvSpPr>
            <p:spPr bwMode="auto">
              <a:xfrm rot="10800000">
                <a:off x="5450028" y="291227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5436096" y="249289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Rutherford Appleton Laboratory</a:t>
                </a:r>
              </a:p>
              <a:p>
                <a:r>
                  <a:rPr lang="en-GB" altLang="en-US" sz="1000">
                    <a:latin typeface="Calibri" pitchFamily="34" charset="0"/>
                  </a:rPr>
                  <a:t>Harwell Didcot, Oxfordshire</a:t>
                </a:r>
                <a:endParaRPr lang="en-US" altLang="en-US" sz="1000">
                  <a:latin typeface="Calibri" pitchFamily="34" charset="0"/>
                </a:endParaRPr>
              </a:p>
            </p:txBody>
          </p:sp>
        </p:grp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189413" y="2989263"/>
              <a:ext cx="79375" cy="79375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2" name="Elbow Connector 21"/>
            <p:cNvCxnSpPr>
              <a:stCxn id="7" idx="3"/>
              <a:endCxn id="21" idx="0"/>
            </p:cNvCxnSpPr>
            <p:nvPr/>
          </p:nvCxnSpPr>
          <p:spPr bwMode="auto">
            <a:xfrm>
              <a:off x="3044825" y="1704975"/>
              <a:ext cx="1184275" cy="128428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37"/>
            <p:cNvSpPr>
              <a:spLocks noChangeArrowheads="1"/>
            </p:cNvSpPr>
            <p:nvPr/>
          </p:nvSpPr>
          <p:spPr bwMode="auto">
            <a:xfrm>
              <a:off x="4616450" y="4411663"/>
              <a:ext cx="80963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4" name="Elbow Connector 23"/>
            <p:cNvCxnSpPr>
              <a:stCxn id="23" idx="0"/>
              <a:endCxn id="5" idx="1"/>
            </p:cNvCxnSpPr>
            <p:nvPr/>
          </p:nvCxnSpPr>
          <p:spPr bwMode="auto">
            <a:xfrm rot="5400000" flipH="1" flipV="1">
              <a:off x="4995862" y="3270251"/>
              <a:ext cx="803275" cy="14795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014913" y="5237163"/>
              <a:ext cx="80962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6" name="Elbow Connector 25"/>
            <p:cNvCxnSpPr>
              <a:stCxn id="25" idx="0"/>
              <a:endCxn id="6" idx="1"/>
            </p:cNvCxnSpPr>
            <p:nvPr/>
          </p:nvCxnSpPr>
          <p:spPr bwMode="auto">
            <a:xfrm rot="5400000" flipH="1" flipV="1">
              <a:off x="5394325" y="4494213"/>
              <a:ext cx="403225" cy="108267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49"/>
            <p:cNvSpPr>
              <a:spLocks noChangeArrowheads="1"/>
            </p:cNvSpPr>
            <p:nvPr/>
          </p:nvSpPr>
          <p:spPr bwMode="auto">
            <a:xfrm>
              <a:off x="4849813" y="5338763"/>
              <a:ext cx="80962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8" name="Elbow Connector 27"/>
            <p:cNvCxnSpPr>
              <a:stCxn id="27" idx="2"/>
              <a:endCxn id="8" idx="3"/>
            </p:cNvCxnSpPr>
            <p:nvPr/>
          </p:nvCxnSpPr>
          <p:spPr bwMode="auto">
            <a:xfrm rot="10800000">
              <a:off x="3044825" y="3608388"/>
              <a:ext cx="1804988" cy="1771650"/>
            </a:xfrm>
            <a:prstGeom prst="bentConnector3">
              <a:avLst>
                <a:gd name="adj1" fmla="val 72516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57"/>
            <p:cNvSpPr>
              <a:spLocks noChangeArrowheads="1"/>
            </p:cNvSpPr>
            <p:nvPr/>
          </p:nvSpPr>
          <p:spPr bwMode="auto">
            <a:xfrm>
              <a:off x="5019675" y="5516563"/>
              <a:ext cx="79375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30" name="Elbow Connector 29"/>
            <p:cNvCxnSpPr>
              <a:stCxn id="9" idx="3"/>
              <a:endCxn id="29" idx="2"/>
            </p:cNvCxnSpPr>
            <p:nvPr/>
          </p:nvCxnSpPr>
          <p:spPr bwMode="auto">
            <a:xfrm>
              <a:off x="3044825" y="4902200"/>
              <a:ext cx="1974850" cy="655638"/>
            </a:xfrm>
            <a:prstGeom prst="bentConnector3">
              <a:avLst>
                <a:gd name="adj1" fmla="val 15263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4779963" y="3308350"/>
              <a:ext cx="79375" cy="79375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32" name="Elbow Connector 31"/>
            <p:cNvCxnSpPr>
              <a:stCxn id="31" idx="0"/>
            </p:cNvCxnSpPr>
            <p:nvPr/>
          </p:nvCxnSpPr>
          <p:spPr bwMode="auto">
            <a:xfrm rot="5400000" flipH="1" flipV="1">
              <a:off x="5331619" y="1188244"/>
              <a:ext cx="1608137" cy="263207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3" name="Picture 15" descr="http://www.stfc.ac.uk/resources/image/jpg/boulbydiagram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125" y="773113"/>
              <a:ext cx="1298575" cy="172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7198"/>
            <p:cNvGrpSpPr>
              <a:grpSpLocks/>
            </p:cNvGrpSpPr>
            <p:nvPr/>
          </p:nvGrpSpPr>
          <p:grpSpPr bwMode="auto">
            <a:xfrm>
              <a:off x="6875463" y="908050"/>
              <a:ext cx="1549400" cy="790575"/>
              <a:chOff x="6876256" y="908720"/>
              <a:chExt cx="1548334" cy="789717"/>
            </a:xfrm>
          </p:grpSpPr>
          <p:sp>
            <p:nvSpPr>
              <p:cNvPr id="35" name="Right Triangle 74"/>
              <p:cNvSpPr>
                <a:spLocks noChangeArrowheads="1"/>
              </p:cNvSpPr>
              <p:nvPr/>
            </p:nvSpPr>
            <p:spPr bwMode="auto">
              <a:xfrm rot="10800000">
                <a:off x="6876256" y="1410405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6876256" y="908720"/>
                <a:ext cx="1548334" cy="50616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 dirty="0" err="1">
                    <a:latin typeface="Calibri" pitchFamily="34" charset="0"/>
                  </a:rPr>
                  <a:t>Boulby</a:t>
                </a:r>
                <a:r>
                  <a:rPr lang="en-GB" altLang="en-US" sz="1000" b="1" dirty="0">
                    <a:latin typeface="Calibri" pitchFamily="34" charset="0"/>
                  </a:rPr>
                  <a:t> Underground</a:t>
                </a:r>
                <a:br>
                  <a:rPr lang="en-GB" altLang="en-US" sz="1000" b="1" dirty="0">
                    <a:latin typeface="Calibri" pitchFamily="34" charset="0"/>
                  </a:rPr>
                </a:br>
                <a:r>
                  <a:rPr lang="en-GB" altLang="en-US" sz="1000" b="1" dirty="0">
                    <a:latin typeface="Calibri" pitchFamily="34" charset="0"/>
                  </a:rPr>
                  <a:t>Laboratory</a:t>
                </a:r>
                <a:endParaRPr lang="en-GB" altLang="en-US" sz="1000" dirty="0">
                  <a:latin typeface="Calibri" pitchFamily="34" charset="0"/>
                </a:endParaRPr>
              </a:p>
              <a:p>
                <a:r>
                  <a:rPr lang="en-GB" altLang="en-US" sz="900" dirty="0">
                    <a:latin typeface="Calibri" pitchFamily="34" charset="0"/>
                  </a:rPr>
                  <a:t>North Yorkshire</a:t>
                </a:r>
              </a:p>
            </p:txBody>
          </p:sp>
        </p:grpSp>
      </p:grpSp>
      <p:sp>
        <p:nvSpPr>
          <p:cNvPr id="47" name="Rectangle 46"/>
          <p:cNvSpPr/>
          <p:nvPr/>
        </p:nvSpPr>
        <p:spPr bwMode="auto">
          <a:xfrm>
            <a:off x="5796136" y="3015074"/>
            <a:ext cx="2952328" cy="150098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5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Pumping 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Pumping ratio to be 10:1 (1 x 10</a:t>
            </a:r>
            <a:r>
              <a:rPr lang="en-GB" baseline="30000" dirty="0" smtClean="0"/>
              <a:t>-9</a:t>
            </a:r>
            <a:r>
              <a:rPr lang="en-GB" dirty="0" smtClean="0"/>
              <a:t> mbar on </a:t>
            </a:r>
            <a:r>
              <a:rPr lang="en-GB" dirty="0" err="1" smtClean="0"/>
              <a:t>cryo</a:t>
            </a:r>
            <a:r>
              <a:rPr lang="en-GB" dirty="0" smtClean="0"/>
              <a:t> side)</a:t>
            </a:r>
          </a:p>
          <a:p>
            <a:r>
              <a:rPr lang="en-GB" dirty="0" smtClean="0"/>
              <a:t>Concepts;</a:t>
            </a:r>
          </a:p>
          <a:p>
            <a:endParaRPr lang="en-GB" dirty="0"/>
          </a:p>
        </p:txBody>
      </p:sp>
      <p:pic>
        <p:nvPicPr>
          <p:cNvPr id="4" name="Picture 3" descr="\\ENGSERVE\Projects\tdl-1224 ESS Vacuum Beam Transport System (WP6)\meng - Mechanical Engineering\prs - Presentations\Concept images\14-05-15\289-10096-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250" y="3363302"/>
            <a:ext cx="2808312" cy="3450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26" y="4302720"/>
            <a:ext cx="4951730" cy="200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2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Installation Cleanrooms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258243" cy="47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Cleanroom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now in progress</a:t>
            </a:r>
          </a:p>
          <a:p>
            <a:r>
              <a:rPr lang="en-GB" dirty="0" smtClean="0"/>
              <a:t>Any requirements for installing instrumentation should be made now.</a:t>
            </a:r>
          </a:p>
          <a:p>
            <a:pPr lvl="1"/>
            <a:r>
              <a:rPr lang="en-GB" dirty="0" smtClean="0"/>
              <a:t>E.g. lifting equipment, space constraints etc.</a:t>
            </a:r>
          </a:p>
          <a:p>
            <a:r>
              <a:rPr lang="en-GB" dirty="0" smtClean="0"/>
              <a:t>‘Prototype’ cleanroom to be delivered in December</a:t>
            </a:r>
          </a:p>
          <a:p>
            <a:pPr lvl="1"/>
            <a:r>
              <a:rPr lang="en-GB" dirty="0" smtClean="0"/>
              <a:t>Will allow testing of installation procedures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92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3C8C93"/>
                </a:solidFill>
                <a:latin typeface="Calibri" pitchFamily="34" charset="0"/>
              </a:rPr>
              <a:t>Space Constraints</a:t>
            </a:r>
            <a:endParaRPr lang="en-US" altLang="en-US" sz="2000" dirty="0" smtClean="0">
              <a:solidFill>
                <a:srgbClr val="3C8C93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9874" y="1867124"/>
            <a:ext cx="3207990" cy="4320480"/>
            <a:chOff x="35496" y="1867124"/>
            <a:chExt cx="3207990" cy="4320480"/>
          </a:xfrm>
        </p:grpSpPr>
        <p:sp>
          <p:nvSpPr>
            <p:cNvPr id="2" name="Rectangle 1"/>
            <p:cNvSpPr/>
            <p:nvPr/>
          </p:nvSpPr>
          <p:spPr bwMode="auto">
            <a:xfrm>
              <a:off x="35496" y="1867124"/>
              <a:ext cx="3207990" cy="43204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pic>
          <p:nvPicPr>
            <p:cNvPr id="1843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3" r="10339"/>
            <a:stretch/>
          </p:blipFill>
          <p:spPr bwMode="auto">
            <a:xfrm>
              <a:off x="35496" y="1988840"/>
              <a:ext cx="3207990" cy="41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70" y="1867123"/>
            <a:ext cx="570003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8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 bwMode="auto">
          <a:xfrm>
            <a:off x="6362154" y="1799574"/>
            <a:ext cx="10046" cy="5013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635896" y="1817440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83768" y="1761057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805247" y="1340768"/>
            <a:ext cx="0" cy="61098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131840" y="1772816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691680" y="1772816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571864" y="1772816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6012160" y="1817440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452320" y="1817440"/>
            <a:ext cx="0" cy="5040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2483768" y="4096180"/>
            <a:ext cx="4032448" cy="11946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BTM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918648" cy="4968006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38619"/>
              </p:ext>
            </p:extLst>
          </p:nvPr>
        </p:nvGraphicFramePr>
        <p:xfrm>
          <a:off x="251517" y="1484784"/>
          <a:ext cx="864096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1"/>
                <a:gridCol w="1440161"/>
                <a:gridCol w="1440161"/>
                <a:gridCol w="1440161"/>
                <a:gridCol w="1440161"/>
                <a:gridCol w="14401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3419872" y="3248186"/>
            <a:ext cx="2347431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Magnet Deliveries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59292" y="6060725"/>
            <a:ext cx="2806733" cy="307777"/>
            <a:chOff x="4306441" y="4682454"/>
            <a:chExt cx="2806733" cy="307777"/>
          </a:xfrm>
        </p:grpSpPr>
        <p:sp>
          <p:nvSpPr>
            <p:cNvPr id="9" name="Diamond 8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2465" y="4682454"/>
              <a:ext cx="2590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Differential Pumping System 2</a:t>
              </a:r>
              <a:endParaRPr lang="en-GB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7844" y="5412485"/>
            <a:ext cx="2271395" cy="307777"/>
            <a:chOff x="4306441" y="4682454"/>
            <a:chExt cx="2271395" cy="307777"/>
          </a:xfrm>
        </p:grpSpPr>
        <p:sp>
          <p:nvSpPr>
            <p:cNvPr id="15" name="Diamond 14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2465" y="4682454"/>
              <a:ext cx="2055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Installation Cleanrooms</a:t>
              </a:r>
              <a:endParaRPr lang="en-GB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47914" y="5736204"/>
            <a:ext cx="2806733" cy="307777"/>
            <a:chOff x="4306441" y="4682454"/>
            <a:chExt cx="2806733" cy="307777"/>
          </a:xfrm>
        </p:grpSpPr>
        <p:sp>
          <p:nvSpPr>
            <p:cNvPr id="18" name="Diamond 17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2465" y="4682454"/>
              <a:ext cx="2590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Differential Pumping System 1</a:t>
              </a:r>
              <a:endParaRPr lang="en-GB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10137" y="2420888"/>
            <a:ext cx="1455466" cy="307777"/>
            <a:chOff x="4306441" y="4682454"/>
            <a:chExt cx="1455466" cy="307777"/>
          </a:xfrm>
        </p:grpSpPr>
        <p:sp>
          <p:nvSpPr>
            <p:cNvPr id="21" name="Diamond 20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2465" y="4682454"/>
              <a:ext cx="123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</a:t>
              </a:r>
              <a:r>
                <a:rPr lang="en-GB" sz="1400" baseline="30000" dirty="0" smtClean="0"/>
                <a:t>st</a:t>
              </a:r>
              <a:r>
                <a:rPr lang="en-GB" sz="1400" dirty="0" smtClean="0"/>
                <a:t> Prototype</a:t>
              </a:r>
              <a:endParaRPr lang="en-GB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47230" y="2710239"/>
            <a:ext cx="1450657" cy="307777"/>
            <a:chOff x="4306441" y="4682454"/>
            <a:chExt cx="1450657" cy="307777"/>
          </a:xfrm>
        </p:grpSpPr>
        <p:sp>
          <p:nvSpPr>
            <p:cNvPr id="24" name="Diamond 23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22465" y="4682454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2</a:t>
              </a:r>
              <a:r>
                <a:rPr lang="en-GB" sz="1400" baseline="30000" dirty="0" smtClean="0"/>
                <a:t>nd</a:t>
              </a:r>
              <a:r>
                <a:rPr lang="en-GB" sz="1400" dirty="0" smtClean="0"/>
                <a:t> Prototype</a:t>
              </a:r>
              <a:endParaRPr lang="en-GB" sz="1400" dirty="0"/>
            </a:p>
          </p:txBody>
        </p:sp>
      </p:grpSp>
      <p:sp>
        <p:nvSpPr>
          <p:cNvPr id="26" name="Rounded Rectangle 25"/>
          <p:cNvSpPr/>
          <p:nvPr/>
        </p:nvSpPr>
        <p:spPr bwMode="auto">
          <a:xfrm>
            <a:off x="3190223" y="3628280"/>
            <a:ext cx="2347430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BPM Deliveries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51520" y="1916832"/>
            <a:ext cx="2353766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BTM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Design 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419872" y="3340680"/>
            <a:ext cx="0" cy="34726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3190223" y="3773213"/>
            <a:ext cx="0" cy="3084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ounded Rectangle 4"/>
          <p:cNvSpPr/>
          <p:nvPr/>
        </p:nvSpPr>
        <p:spPr bwMode="auto">
          <a:xfrm>
            <a:off x="2605286" y="4488963"/>
            <a:ext cx="2110729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BP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75855" y="4883122"/>
            <a:ext cx="3096345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LWU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8994" y="1962006"/>
            <a:ext cx="2112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Tunnel available (May 2017)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95458" y="2437632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LWU by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March 2019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02125" y="2973313"/>
            <a:ext cx="790220" cy="307777"/>
            <a:chOff x="4306441" y="4682454"/>
            <a:chExt cx="790220" cy="307777"/>
          </a:xfrm>
        </p:grpSpPr>
        <p:sp>
          <p:nvSpPr>
            <p:cNvPr id="41" name="Diamond 40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22465" y="4682454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CDR</a:t>
              </a:r>
              <a:endParaRPr lang="en-GB" sz="1400" dirty="0"/>
            </a:p>
          </p:txBody>
        </p:sp>
      </p:grpSp>
      <p:cxnSp>
        <p:nvCxnSpPr>
          <p:cNvPr id="46" name="Straight Arrow Connector 45"/>
          <p:cNvCxnSpPr/>
          <p:nvPr/>
        </p:nvCxnSpPr>
        <p:spPr bwMode="auto">
          <a:xfrm>
            <a:off x="2805247" y="112474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481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Annex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Submitted to the In-kind review committee</a:t>
            </a:r>
          </a:p>
          <a:p>
            <a:pPr lvl="1"/>
            <a:r>
              <a:rPr lang="en-GB" dirty="0" smtClean="0"/>
              <a:t>(not likely to be formally signed until December)</a:t>
            </a:r>
          </a:p>
          <a:p>
            <a:endParaRPr lang="en-GB" dirty="0" smtClean="0"/>
          </a:p>
          <a:p>
            <a:r>
              <a:rPr lang="en-GB" dirty="0" smtClean="0"/>
              <a:t>Considered complete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675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 Milestone Weighting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170176"/>
              </p:ext>
            </p:extLst>
          </p:nvPr>
        </p:nvGraphicFramePr>
        <p:xfrm>
          <a:off x="142876" y="2202180"/>
          <a:ext cx="8791574" cy="36271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04924"/>
                <a:gridCol w="1533525"/>
                <a:gridCol w="1552745"/>
                <a:gridCol w="1047272"/>
                <a:gridCol w="2213970"/>
                <a:gridCol w="1139138"/>
              </a:tblGrid>
              <a:tr h="404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Milestone ID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Short description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Planned/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Baseline date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Location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Comment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Weighted MS value %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See 5.1.5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Progress meetings and reporting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Twice-monthly meetings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Monthly reports 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As agreed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Physical meetings or via video/teleconference as agreed by Parties in advance of each meeting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1 %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A41910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Vacuum Lab commissioned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 July 2015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ESS Lund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8 %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A20146050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PDR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 Nov 2015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ESS Lund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1 %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A20146060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CDRs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Jun 20-21, 2016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November 2016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Partner premises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x CDR for each major equipment type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15 %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A20146060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SARs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Timetable to be agreed by Parties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Partner premises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x SAR for each major equipment type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50 %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Final Report &amp; final deliverables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25 %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Total Weighted Milestone Value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-114300" y="4509120"/>
            <a:ext cx="946785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052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5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93725" y="1196752"/>
            <a:ext cx="8208963" cy="59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lvl="1" indent="-285750" eaLnBrk="0" hangingPunct="0">
              <a:spcBef>
                <a:spcPct val="20000"/>
              </a:spcBef>
              <a:buChar char="–"/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lvl="2" indent="-228600" eaLnBrk="0" hangingPunct="0">
              <a:spcBef>
                <a:spcPct val="20000"/>
              </a:spcBef>
              <a:buChar char="•"/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None/>
              <a:defRPr sz="2000"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GB" altLang="en-US" sz="1800" dirty="0" smtClean="0"/>
              <a:t>Paul Aden</a:t>
            </a:r>
            <a:endParaRPr lang="en-GB" altLang="en-US" sz="1600" dirty="0"/>
          </a:p>
          <a:p>
            <a:pPr lvl="1"/>
            <a:r>
              <a:rPr lang="en-GB" altLang="en-US" sz="1600" dirty="0" smtClean="0"/>
              <a:t>Project manager</a:t>
            </a:r>
          </a:p>
          <a:p>
            <a:r>
              <a:rPr lang="en-GB" altLang="en-US" sz="1800" dirty="0" smtClean="0"/>
              <a:t>Keith Middleman </a:t>
            </a:r>
          </a:p>
          <a:p>
            <a:pPr lvl="1"/>
            <a:r>
              <a:rPr lang="en-GB" altLang="en-US" sz="1600" dirty="0" smtClean="0"/>
              <a:t>Deputy PM, Vacuum Work Package Manager</a:t>
            </a:r>
            <a:r>
              <a:rPr lang="en-GB" altLang="en-US" sz="1600" dirty="0"/>
              <a:t>				</a:t>
            </a:r>
          </a:p>
          <a:p>
            <a:r>
              <a:rPr lang="en-GB" altLang="en-US" sz="1800" dirty="0" smtClean="0"/>
              <a:t>John Simpson</a:t>
            </a:r>
          </a:p>
          <a:p>
            <a:pPr lvl="1"/>
            <a:r>
              <a:rPr lang="en-GB" altLang="en-US" sz="1600" dirty="0" smtClean="0"/>
              <a:t>Project Sponsor</a:t>
            </a:r>
          </a:p>
          <a:p>
            <a:r>
              <a:rPr lang="en-GB" altLang="en-US" sz="1800" dirty="0" smtClean="0"/>
              <a:t>Neil Bliss</a:t>
            </a:r>
          </a:p>
          <a:p>
            <a:pPr lvl="1"/>
            <a:r>
              <a:rPr lang="en-GB" altLang="en-US" sz="1600" dirty="0" smtClean="0"/>
              <a:t>PME Group Leader</a:t>
            </a:r>
            <a:endParaRPr lang="en-GB" altLang="en-US" sz="1600" dirty="0"/>
          </a:p>
          <a:p>
            <a:r>
              <a:rPr lang="en-GB" altLang="en-US" sz="1800" b="1" dirty="0" smtClean="0"/>
              <a:t>Richard Smith</a:t>
            </a:r>
            <a:endParaRPr lang="en-GB" altLang="en-US" sz="1800" b="1" dirty="0"/>
          </a:p>
          <a:p>
            <a:pPr lvl="1"/>
            <a:r>
              <a:rPr lang="en-GB" altLang="en-US" sz="1600" dirty="0"/>
              <a:t>Mechanical </a:t>
            </a:r>
            <a:r>
              <a:rPr lang="en-GB" altLang="en-US" sz="1600" dirty="0" smtClean="0"/>
              <a:t>Engineer</a:t>
            </a:r>
          </a:p>
          <a:p>
            <a:r>
              <a:rPr lang="en-GB" altLang="en-US" sz="1800" b="1" dirty="0" smtClean="0"/>
              <a:t>Danish </a:t>
            </a:r>
            <a:r>
              <a:rPr lang="en-GB" altLang="en-US" sz="1800" b="1" dirty="0" err="1" smtClean="0"/>
              <a:t>Naeem</a:t>
            </a:r>
            <a:endParaRPr lang="en-GB" altLang="en-US" sz="1800" b="1" dirty="0" smtClean="0"/>
          </a:p>
          <a:p>
            <a:pPr lvl="1"/>
            <a:r>
              <a:rPr lang="en-GB" altLang="en-US" sz="1600" dirty="0" smtClean="0"/>
              <a:t>Quality &amp; Mechanical Engineer</a:t>
            </a:r>
          </a:p>
          <a:p>
            <a:r>
              <a:rPr lang="en-GB" altLang="en-US" sz="1800" dirty="0" smtClean="0"/>
              <a:t>Alan Muir, Philip </a:t>
            </a:r>
            <a:r>
              <a:rPr lang="en-GB" altLang="en-US" sz="1800" dirty="0" err="1" smtClean="0"/>
              <a:t>Craine</a:t>
            </a:r>
            <a:r>
              <a:rPr lang="en-GB" altLang="en-US" sz="1800" dirty="0" smtClean="0"/>
              <a:t>, Mike Cordwell</a:t>
            </a:r>
            <a:endParaRPr lang="en-GB" altLang="en-US" sz="2000" dirty="0" smtClean="0"/>
          </a:p>
          <a:p>
            <a:pPr lvl="1"/>
            <a:r>
              <a:rPr lang="en-GB" altLang="en-US" sz="1600" dirty="0" smtClean="0"/>
              <a:t>Mechanical Design Engineers</a:t>
            </a:r>
          </a:p>
          <a:p>
            <a:r>
              <a:rPr lang="en-GB" altLang="en-US" sz="1800" dirty="0" smtClean="0"/>
              <a:t>Phil Atkinson</a:t>
            </a:r>
          </a:p>
          <a:p>
            <a:pPr lvl="1"/>
            <a:r>
              <a:rPr lang="en-GB" altLang="en-US" sz="1600" dirty="0" smtClean="0"/>
              <a:t>TMVE group Leader</a:t>
            </a:r>
          </a:p>
          <a:p>
            <a:r>
              <a:rPr lang="en-GB" altLang="en-US" sz="1800" dirty="0" smtClean="0"/>
              <a:t>George Miller</a:t>
            </a:r>
          </a:p>
          <a:p>
            <a:pPr lvl="1"/>
            <a:r>
              <a:rPr lang="en-GB" altLang="en-US" sz="1600" dirty="0" smtClean="0"/>
              <a:t>Lead Technician</a:t>
            </a:r>
          </a:p>
        </p:txBody>
      </p:sp>
      <p:sp>
        <p:nvSpPr>
          <p:cNvPr id="1331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C8C93"/>
                </a:solidFill>
              </a:rPr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12634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fc.ac.uk/stfc/cache/file/8B2B4471-43D7-4854-B446FB5ED243C4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STFC, Daresbury Laboratory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7092280" cy="150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2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Technical Annex Completed</a:t>
            </a:r>
          </a:p>
          <a:p>
            <a:r>
              <a:rPr lang="en-GB" dirty="0" smtClean="0"/>
              <a:t>Prototype Delivered</a:t>
            </a:r>
          </a:p>
          <a:p>
            <a:r>
              <a:rPr lang="en-GB" dirty="0" smtClean="0"/>
              <a:t>CDR Passed, (up to 1</a:t>
            </a:r>
            <a:r>
              <a:rPr lang="en-GB" baseline="30000" dirty="0" smtClean="0"/>
              <a:t>st</a:t>
            </a:r>
            <a:r>
              <a:rPr lang="en-GB" dirty="0" smtClean="0"/>
              <a:t> Dipole) designs now fixed</a:t>
            </a:r>
          </a:p>
          <a:p>
            <a:r>
              <a:rPr lang="en-GB" dirty="0" smtClean="0"/>
              <a:t>Procurement Started</a:t>
            </a:r>
          </a:p>
          <a:p>
            <a:r>
              <a:rPr lang="en-GB" dirty="0" smtClean="0"/>
              <a:t>BPM manufacture started</a:t>
            </a:r>
          </a:p>
          <a:p>
            <a:r>
              <a:rPr lang="en-GB" dirty="0" smtClean="0"/>
              <a:t>Installation Cleanroom designs started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CDR to take place early next year</a:t>
            </a:r>
          </a:p>
          <a:p>
            <a:r>
              <a:rPr lang="en-GB" dirty="0" smtClean="0"/>
              <a:t>More staff now hired to cope with project management and quality control work load.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Reality</a:t>
            </a:r>
            <a:endParaRPr lang="en-GB" dirty="0"/>
          </a:p>
        </p:txBody>
      </p:sp>
      <p:pic>
        <p:nvPicPr>
          <p:cNvPr id="1026" name="Picture 2" descr="https://lh3.googleusercontent.com/RZjX_zqpkfhgBQNQ8qBpi3LXZyE0iSyIMNHiN-zKKJUKHuYEmvCgrRpUp4Vol1HRTzWdPjew6gdrUitqt0AMSVVlQqYK5iKk0N-CT1ygk96ykwg7deGpGB5cOADMaF2BPr2je3HKKPj-JNb6IaaDQXFFnJI5DdTxJ77Yf0q627AAaJ5aaFUddDuSEiVMf-8Hd4qsd-pzBftgdBe_AQbW1wa0CbT60iFXk7GfK61QuouwTtIy6xwq8XH_aocrNBK6wEuUPMCr6KHPPG_nLmqXhfn1tWTA3zm5rP2LKJtiIYYx-dV2a398P6s_tPrmmtJg8qvEoDPRPXPzaRycwIkaIv5x8YaI5hesiDXNH1DX311xp8ux0HBhDGCOvkUEgvfZdNTsTnSB5QghaX9PE9yCa6wx6o1ZoaZryFR5QQeYFXK5EOSqRP9-Ts5oRRKorYL_ceSdZisiXTl6SLS64_pqVZo2ejy3HU6D-G_BgF2bQphvON4UUJNy9VAJLdpcsNJIbkwpZrZvXV4JLVoGGGm4oQXQK81hVJFoR6tG_Q-hqgJrXlJYndeT7ooajFNM0WvI8BcOBCNsSJ8lBa7o5Ihu0ypgGXU7xpZLfsR4F5IZJg1TJqAe7w=w557-h991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13142" b="13871"/>
          <a:stretch/>
        </p:blipFill>
        <p:spPr bwMode="auto">
          <a:xfrm>
            <a:off x="3275856" y="1772816"/>
            <a:ext cx="268285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wo60316\Desktop\20160906_1651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 r="51486"/>
          <a:stretch/>
        </p:blipFill>
        <p:spPr bwMode="auto">
          <a:xfrm>
            <a:off x="251520" y="1772816"/>
            <a:ext cx="283939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R6laIymHfEDHJ-qHsIPBCpPaYq_ok6rlSQnmsViFAXa617zCGtiQ1PdjOscMFCrdEMCUWu4eLRI5UmQbUieGSNMNI0z4WPxAx2qlxfv1uUiEw2RY2xibQWSuC8je5J1-HNjdR4Tydm7jMDrCKpNRdEinxly4fgy7pPGUxL3nfiBtZdrf_Fhh015EQodASkJ1W8fBj_vx47HPzTkzti9u5csg-NqWC8TGvWLhKots9MB5xZYmJ2iedAZRqP8pqoKZrBxdrViyRQDKVnvGwu7wY6C0N79WmNFb2NfaKWoTVgyK3tr-nR5MVP0cgHRhkvgFNc4WHc1GbvUM1Mvv1BBjeSmE-R5H-5ygus65ecgeXogdeQLgg6pV4F1huai4VfGTvVhvbLiQ8gN4mYV4M0uN3Ye3rws2X_Na-4LWlTZkOn-ceMcD_mU0xwZ4ue9dqXEvWHQN5SY1gcibe2-klQZnSWgWze2N4eGJ9Kea_6VkHWfTu1XhNYnmjp1DaMYaat-fDdtQeAGLJulxXZOqugC6o3opx6i8slmiJpk5mr0HM9dgaKzr-blL-_SLDC5MOyTMcrd9wOjDXa--qODI0YOI1T6Z_JXBSsrW_8k4x1xEJd3BjV5RaA=w557-h991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 bwMode="auto">
          <a:xfrm>
            <a:off x="6137615" y="1772816"/>
            <a:ext cx="2682857" cy="45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43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9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scope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46" y="3717032"/>
            <a:ext cx="381775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BTM WP Scope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To design, procurement and assemble;</a:t>
            </a:r>
          </a:p>
          <a:p>
            <a:pPr lvl="1"/>
            <a:r>
              <a:rPr lang="en-GB" dirty="0"/>
              <a:t>2 Prototypes</a:t>
            </a:r>
          </a:p>
          <a:p>
            <a:pPr lvl="1"/>
            <a:r>
              <a:rPr lang="en-GB" dirty="0"/>
              <a:t>3 Test Chambers</a:t>
            </a:r>
          </a:p>
          <a:p>
            <a:pPr lvl="1"/>
            <a:r>
              <a:rPr lang="en-GB" dirty="0" smtClean="0"/>
              <a:t>74 </a:t>
            </a:r>
            <a:r>
              <a:rPr lang="en-GB" dirty="0" err="1" smtClean="0"/>
              <a:t>Linac</a:t>
            </a:r>
            <a:r>
              <a:rPr lang="en-GB" dirty="0" smtClean="0"/>
              <a:t> Warm Units</a:t>
            </a:r>
          </a:p>
          <a:p>
            <a:pPr lvl="1"/>
            <a:r>
              <a:rPr lang="en-GB" dirty="0" smtClean="0"/>
              <a:t>52 Beam </a:t>
            </a:r>
            <a:r>
              <a:rPr lang="en-GB" dirty="0"/>
              <a:t>p</a:t>
            </a:r>
            <a:r>
              <a:rPr lang="en-GB" dirty="0" smtClean="0"/>
              <a:t>ipe modules</a:t>
            </a:r>
            <a:endParaRPr lang="en-GB" dirty="0"/>
          </a:p>
          <a:p>
            <a:pPr lvl="1"/>
            <a:r>
              <a:rPr lang="en-GB" dirty="0" smtClean="0"/>
              <a:t>2 </a:t>
            </a:r>
            <a:r>
              <a:rPr lang="en-GB" dirty="0"/>
              <a:t>Differential pumping systems </a:t>
            </a:r>
          </a:p>
          <a:p>
            <a:pPr lvl="1"/>
            <a:r>
              <a:rPr lang="en-GB" dirty="0" smtClean="0"/>
              <a:t>4 </a:t>
            </a:r>
            <a:r>
              <a:rPr lang="en-GB" dirty="0"/>
              <a:t>mobile installation </a:t>
            </a:r>
            <a:r>
              <a:rPr lang="en-GB" dirty="0" smtClean="0"/>
              <a:t>cleanrooms</a:t>
            </a:r>
          </a:p>
          <a:p>
            <a:endParaRPr lang="en-GB" dirty="0"/>
          </a:p>
          <a:p>
            <a:r>
              <a:rPr lang="en-GB" dirty="0" smtClean="0"/>
              <a:t>Total Cost £10.5m</a:t>
            </a:r>
          </a:p>
          <a:p>
            <a:r>
              <a:rPr lang="en-GB" dirty="0" smtClean="0"/>
              <a:t>Approximately 30 FTEs</a:t>
            </a:r>
          </a:p>
          <a:p>
            <a:r>
              <a:rPr lang="en-GB" dirty="0" smtClean="0"/>
              <a:t>2016-2019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BTM WP Scope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To design, procurement and assemble;</a:t>
            </a:r>
          </a:p>
          <a:p>
            <a:pPr lvl="1"/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 Prototypes</a:t>
            </a:r>
          </a:p>
          <a:p>
            <a:pPr lvl="1"/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 Test Chambers</a:t>
            </a:r>
          </a:p>
          <a:p>
            <a:pPr lvl="1"/>
            <a:r>
              <a:rPr lang="en-GB" u="sng" dirty="0" smtClean="0"/>
              <a:t>74 </a:t>
            </a:r>
            <a:r>
              <a:rPr lang="en-GB" u="sng" dirty="0" err="1" smtClean="0"/>
              <a:t>Linac</a:t>
            </a:r>
            <a:r>
              <a:rPr lang="en-GB" u="sng" dirty="0" smtClean="0"/>
              <a:t> Warm Units</a:t>
            </a:r>
          </a:p>
          <a:p>
            <a:pPr lvl="1"/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52 Beam </a:t>
            </a: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ipe modules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 </a:t>
            </a: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Differential pumping systems </a:t>
            </a:r>
          </a:p>
          <a:p>
            <a:pPr lvl="1"/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 </a:t>
            </a: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mobile installation 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cleanrooms</a:t>
            </a:r>
          </a:p>
          <a:p>
            <a:endParaRPr lang="en-GB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Total Cost £10.5m</a:t>
            </a:r>
          </a:p>
          <a:p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Approximately 30 FTEs</a:t>
            </a:r>
          </a:p>
          <a:p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2016-2019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46" y="3717032"/>
            <a:ext cx="381775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1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7610" r="18982"/>
          <a:stretch/>
        </p:blipFill>
        <p:spPr bwMode="auto">
          <a:xfrm rot="626231">
            <a:off x="562345" y="220258"/>
            <a:ext cx="8126316" cy="696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74755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6813376"/>
            <a:ext cx="9193194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6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15" y="1640653"/>
            <a:ext cx="5025690" cy="48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LWU Design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 bwMode="auto">
          <a:xfrm flipH="1" flipV="1">
            <a:off x="2209042" y="3795064"/>
            <a:ext cx="714629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496" y="3612628"/>
            <a:ext cx="3082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Aluminium slotted </a:t>
            </a:r>
            <a:r>
              <a:rPr lang="en-GB" sz="1600" dirty="0">
                <a:latin typeface="Calibri Light" panose="020F0302020204030204" pitchFamily="34" charset="0"/>
              </a:rPr>
              <a:t>g</a:t>
            </a:r>
            <a:r>
              <a:rPr lang="en-GB" sz="1600" dirty="0" smtClean="0">
                <a:latin typeface="Calibri Light" panose="020F0302020204030204" pitchFamily="34" charset="0"/>
              </a:rPr>
              <a:t>irder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0468" y="2619581"/>
            <a:ext cx="3573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BPM on entrance or </a:t>
            </a:r>
            <a:r>
              <a:rPr lang="en-GB" sz="1600" dirty="0" smtClean="0">
                <a:latin typeface="Calibri Light" panose="020F0302020204030204" pitchFamily="34" charset="0"/>
              </a:rPr>
              <a:t>exit</a:t>
            </a:r>
          </a:p>
          <a:p>
            <a:endParaRPr lang="en-GB" sz="1600" dirty="0"/>
          </a:p>
        </p:txBody>
      </p:sp>
      <p:cxnSp>
        <p:nvCxnSpPr>
          <p:cNvPr id="13" name="Straight Connector 12"/>
          <p:cNvCxnSpPr>
            <a:stCxn id="30" idx="2"/>
          </p:cNvCxnSpPr>
          <p:nvPr/>
        </p:nvCxnSpPr>
        <p:spPr bwMode="auto">
          <a:xfrm flipH="1">
            <a:off x="1808655" y="4274118"/>
            <a:ext cx="1408071" cy="28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1" idx="2"/>
          </p:cNvCxnSpPr>
          <p:nvPr/>
        </p:nvCxnSpPr>
        <p:spPr bwMode="auto">
          <a:xfrm flipH="1">
            <a:off x="2270340" y="4988887"/>
            <a:ext cx="10487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H="1">
            <a:off x="5342237" y="4595647"/>
            <a:ext cx="1157296" cy="28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4" idx="6"/>
          </p:cNvCxnSpPr>
          <p:nvPr/>
        </p:nvCxnSpPr>
        <p:spPr bwMode="auto">
          <a:xfrm flipH="1">
            <a:off x="5740541" y="4011302"/>
            <a:ext cx="56255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H="1" flipV="1">
            <a:off x="2209042" y="2811474"/>
            <a:ext cx="1467840" cy="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33" idx="6"/>
          </p:cNvCxnSpPr>
          <p:nvPr/>
        </p:nvCxnSpPr>
        <p:spPr bwMode="auto">
          <a:xfrm flipH="1">
            <a:off x="3959088" y="2014101"/>
            <a:ext cx="573023" cy="36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496" y="4044676"/>
            <a:ext cx="1786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Semi–kinematic</a:t>
            </a:r>
          </a:p>
          <a:p>
            <a:r>
              <a:rPr lang="en-GB" sz="1600" dirty="0" smtClean="0">
                <a:latin typeface="Calibri Light" panose="020F0302020204030204" pitchFamily="34" charset="0"/>
              </a:rPr>
              <a:t>girder adjustment</a:t>
            </a:r>
            <a:endParaRPr lang="en-GB" sz="1600" dirty="0"/>
          </a:p>
        </p:txBody>
      </p:sp>
      <p:sp>
        <p:nvSpPr>
          <p:cNvPr id="21" name="Rectangle 20"/>
          <p:cNvSpPr/>
          <p:nvPr/>
        </p:nvSpPr>
        <p:spPr>
          <a:xfrm>
            <a:off x="591324" y="447175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600" dirty="0"/>
          </a:p>
        </p:txBody>
      </p:sp>
      <p:sp>
        <p:nvSpPr>
          <p:cNvPr id="22" name="Rectangle 21"/>
          <p:cNvSpPr/>
          <p:nvPr/>
        </p:nvSpPr>
        <p:spPr>
          <a:xfrm>
            <a:off x="1187624" y="4786242"/>
            <a:ext cx="977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Pedestals</a:t>
            </a: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4565225" y="1844824"/>
            <a:ext cx="2902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latin typeface="Calibri Light" panose="020F0302020204030204" pitchFamily="34" charset="0"/>
              </a:rPr>
              <a:t>Quadrupole</a:t>
            </a:r>
            <a:r>
              <a:rPr lang="en-GB" sz="1600" dirty="0" smtClean="0">
                <a:latin typeface="Calibri Light" panose="020F0302020204030204" pitchFamily="34" charset="0"/>
              </a:rPr>
              <a:t> Magnets</a:t>
            </a:r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6303100" y="3826609"/>
            <a:ext cx="306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Fiducials, laser tracker alignment</a:t>
            </a:r>
          </a:p>
          <a:p>
            <a:r>
              <a:rPr lang="en-GB" sz="1600" dirty="0" smtClean="0">
                <a:latin typeface="Calibri Light" panose="020F0302020204030204" pitchFamily="34" charset="0"/>
              </a:rPr>
              <a:t>	-100µm Accuracy</a:t>
            </a:r>
            <a:endParaRPr lang="en-GB" sz="1600" dirty="0"/>
          </a:p>
        </p:txBody>
      </p:sp>
      <p:sp>
        <p:nvSpPr>
          <p:cNvPr id="25" name="Rectangle 24"/>
          <p:cNvSpPr/>
          <p:nvPr/>
        </p:nvSpPr>
        <p:spPr>
          <a:xfrm>
            <a:off x="6524263" y="4411384"/>
            <a:ext cx="2811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Built in lifting points</a:t>
            </a:r>
            <a:endParaRPr lang="en-GB" sz="160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868929" y="2573918"/>
            <a:ext cx="174926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35214" y="2348880"/>
            <a:ext cx="319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Low Particulate Chamber</a:t>
            </a:r>
          </a:p>
          <a:p>
            <a:r>
              <a:rPr lang="en-GB" sz="1600" dirty="0" smtClean="0">
                <a:latin typeface="Calibri Light" panose="020F0302020204030204" pitchFamily="34" charset="0"/>
              </a:rPr>
              <a:t>	- ISO 5 or better</a:t>
            </a:r>
            <a:endParaRPr lang="en-GB" sz="1600" dirty="0"/>
          </a:p>
        </p:txBody>
      </p:sp>
      <p:sp>
        <p:nvSpPr>
          <p:cNvPr id="28" name="Oval 27"/>
          <p:cNvSpPr/>
          <p:nvPr/>
        </p:nvSpPr>
        <p:spPr bwMode="auto">
          <a:xfrm>
            <a:off x="5248310" y="4552800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216726" y="4228456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319062" y="4943225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663126" y="2765813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865161" y="1972126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646614" y="3965640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903988" y="3749401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15979" y="2528257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nikolaosgazis\Copy nikolaos.gazis@esss.se\Photos_bACK_uP\20160208_STATUS\20160208_SPK_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r="24792"/>
          <a:stretch/>
        </p:blipFill>
        <p:spPr bwMode="auto">
          <a:xfrm>
            <a:off x="0" y="-27384"/>
            <a:ext cx="9193194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74755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6813376"/>
            <a:ext cx="9193194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3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f198c3dfa143f328b4bfb76fd905c4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FE0F91F-3269-48A5-A273-B2688DAEC695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FA70B-2EBB-489B-8E34-F6A10FA68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17421</TotalTime>
  <Words>745</Words>
  <Application>Microsoft Office PowerPoint</Application>
  <PresentationFormat>On-screen Show (4:3)</PresentationFormat>
  <Paragraphs>259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blank</vt:lpstr>
      <vt:lpstr>1_Blank Presentation</vt:lpstr>
      <vt:lpstr>2_Blank Presentation</vt:lpstr>
      <vt:lpstr>3_Blank Presentation</vt:lpstr>
      <vt:lpstr>LWU update Beam Transport Modules (LWUs) - UK-A-6</vt:lpstr>
      <vt:lpstr>STFC</vt:lpstr>
      <vt:lpstr>STFC, Daresbury Laboratory</vt:lpstr>
      <vt:lpstr>Overview of the scope</vt:lpstr>
      <vt:lpstr>BTM WP Scope</vt:lpstr>
      <vt:lpstr>BTM WP Scope</vt:lpstr>
      <vt:lpstr>PowerPoint Presentation</vt:lpstr>
      <vt:lpstr>LWU Design</vt:lpstr>
      <vt:lpstr>PowerPoint Presentation</vt:lpstr>
      <vt:lpstr>PowerPoint Presentation</vt:lpstr>
      <vt:lpstr>PowerPoint Presentation</vt:lpstr>
      <vt:lpstr>Local Media Coverage</vt:lpstr>
      <vt:lpstr>Design updates</vt:lpstr>
      <vt:lpstr>CDR Decision</vt:lpstr>
      <vt:lpstr>Eddy Currents</vt:lpstr>
      <vt:lpstr>CDR Decision</vt:lpstr>
      <vt:lpstr>BTM WP Scope</vt:lpstr>
      <vt:lpstr>Beam Pipe Modules</vt:lpstr>
      <vt:lpstr>BTM WP Scope</vt:lpstr>
      <vt:lpstr>Differential Pumping Sections</vt:lpstr>
      <vt:lpstr>Mobile Installation Cleanrooms</vt:lpstr>
      <vt:lpstr>Cleanroom Design</vt:lpstr>
      <vt:lpstr>Space Constraints</vt:lpstr>
      <vt:lpstr>Schedule</vt:lpstr>
      <vt:lpstr>Schedule</vt:lpstr>
      <vt:lpstr>Technical Annex</vt:lpstr>
      <vt:lpstr>ESS Milestone Weighting</vt:lpstr>
      <vt:lpstr>Project Team</vt:lpstr>
      <vt:lpstr>Project Team</vt:lpstr>
      <vt:lpstr>Summary </vt:lpstr>
      <vt:lpstr>Virtual Reality</vt:lpstr>
      <vt:lpstr>Thanks</vt:lpstr>
    </vt:vector>
  </TitlesOfParts>
  <Company>Daresbury Laboratory (STFC)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BTM Updates</dc:title>
  <dc:creator>Paul Aden</dc:creator>
  <cp:lastModifiedBy>Paul Aden</cp:lastModifiedBy>
  <cp:revision>223</cp:revision>
  <dcterms:created xsi:type="dcterms:W3CDTF">2015-09-14T13:39:54Z</dcterms:created>
  <dcterms:modified xsi:type="dcterms:W3CDTF">2016-10-03T08:35:26Z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