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337" r:id="rId3"/>
    <p:sldId id="338" r:id="rId4"/>
    <p:sldId id="325" r:id="rId5"/>
    <p:sldId id="324" r:id="rId6"/>
    <p:sldId id="344" r:id="rId7"/>
    <p:sldId id="278" r:id="rId8"/>
    <p:sldId id="339" r:id="rId9"/>
    <p:sldId id="346" r:id="rId10"/>
    <p:sldId id="347" r:id="rId11"/>
    <p:sldId id="323" r:id="rId12"/>
    <p:sldId id="290" r:id="rId13"/>
    <p:sldId id="322" r:id="rId14"/>
    <p:sldId id="340" r:id="rId15"/>
    <p:sldId id="345" r:id="rId16"/>
    <p:sldId id="348" r:id="rId17"/>
    <p:sldId id="300" r:id="rId18"/>
    <p:sldId id="320" r:id="rId19"/>
    <p:sldId id="304" r:id="rId20"/>
    <p:sldId id="326" r:id="rId21"/>
    <p:sldId id="353" r:id="rId22"/>
    <p:sldId id="309" r:id="rId23"/>
    <p:sldId id="334" r:id="rId24"/>
    <p:sldId id="331" r:id="rId25"/>
    <p:sldId id="335" r:id="rId26"/>
    <p:sldId id="333" r:id="rId27"/>
    <p:sldId id="276" r:id="rId28"/>
    <p:sldId id="286" r:id="rId29"/>
    <p:sldId id="336" r:id="rId30"/>
    <p:sldId id="343" r:id="rId31"/>
    <p:sldId id="330" r:id="rId32"/>
    <p:sldId id="349" r:id="rId33"/>
    <p:sldId id="350" r:id="rId34"/>
    <p:sldId id="351" r:id="rId35"/>
    <p:sldId id="352" r:id="rId3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88" autoAdjust="0"/>
    <p:restoredTop sz="95293" autoAdjust="0"/>
  </p:normalViewPr>
  <p:slideViewPr>
    <p:cSldViewPr>
      <p:cViewPr varScale="1">
        <p:scale>
          <a:sx n="101" d="100"/>
          <a:sy n="101" d="100"/>
        </p:scale>
        <p:origin x="-14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09/11/16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09/11/16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09/11/16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09/11/16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09/11/16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09/11/16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34.JP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3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hyperlink" Target="http://dx.doi.org/10.1016/j.nima.2012.12.021iJ" TargetMode="External"/><Relationship Id="rId8" Type="http://schemas.openxmlformats.org/officeDocument/2006/relationships/hyperlink" Target="http://dx.doi.org/10.1088/1742-6596/528/1/012040" TargetMode="External"/><Relationship Id="rId9" Type="http://schemas.openxmlformats.org/officeDocument/2006/relationships/hyperlink" Target="http://iopscience.iop.org/article/10.1088/1748-0221/10/10/P10019/meta" TargetMode="External"/><Relationship Id="rId10" Type="http://schemas.openxmlformats.org/officeDocument/2006/relationships/image" Target="../media/image5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6.png"/><Relationship Id="rId9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3.emf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55.png"/><Relationship Id="rId6" Type="http://schemas.openxmlformats.org/officeDocument/2006/relationships/image" Target="../media/image5.png"/><Relationship Id="rId7" Type="http://schemas.openxmlformats.org/officeDocument/2006/relationships/image" Target="../media/image56.png"/><Relationship Id="rId8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10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58.png"/><Relationship Id="rId6" Type="http://schemas.openxmlformats.org/officeDocument/2006/relationships/image" Target="../media/image59.emf"/><Relationship Id="rId7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JPG"/><Relationship Id="rId5" Type="http://schemas.openxmlformats.org/officeDocument/2006/relationships/image" Target="../media/image17.jpeg"/><Relationship Id="rId6" Type="http://schemas.openxmlformats.org/officeDocument/2006/relationships/image" Target="../media/image18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eg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8497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Design and Testing of the Multi-Grid Boron-10</a:t>
            </a:r>
            <a:br>
              <a:rPr lang="en-US" sz="4000" dirty="0"/>
            </a:br>
            <a:r>
              <a:rPr lang="en-US" sz="4000" dirty="0"/>
              <a:t>Demonstrator on the Time-of-Flight </a:t>
            </a:r>
            <a:r>
              <a:rPr lang="en-US" sz="4000" dirty="0" smtClean="0"/>
              <a:t>Spectrometer, CNCS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400800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Anton </a:t>
            </a:r>
            <a:r>
              <a:rPr lang="en-US" sz="2000" dirty="0" err="1" smtClean="0">
                <a:solidFill>
                  <a:schemeClr val="bg1"/>
                </a:solidFill>
              </a:rPr>
              <a:t>Khaplanov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On behalf of ESS Detector Group and Collaborators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2016-11-09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32656"/>
            <a:ext cx="1024508" cy="683005"/>
          </a:xfrm>
          <a:prstGeom prst="rect">
            <a:avLst/>
          </a:prstGeom>
        </p:spPr>
      </p:pic>
      <p:pic>
        <p:nvPicPr>
          <p:cNvPr id="6" name="Picture 5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04663"/>
            <a:ext cx="792088" cy="748325"/>
          </a:xfrm>
          <a:prstGeom prst="rect">
            <a:avLst/>
          </a:prstGeom>
        </p:spPr>
      </p:pic>
      <p:pic>
        <p:nvPicPr>
          <p:cNvPr id="7" name="Picture 6" descr="linkopings_universitet_logo_detail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656"/>
            <a:ext cx="599058" cy="599058"/>
          </a:xfrm>
          <a:prstGeom prst="rect">
            <a:avLst/>
          </a:prstGeom>
        </p:spPr>
      </p:pic>
      <p:pic>
        <p:nvPicPr>
          <p:cNvPr id="8" name="Picture 7" descr="ek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936104" cy="5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9926" y="0"/>
            <a:ext cx="6851462" cy="1441531"/>
          </a:xfrm>
        </p:spPr>
        <p:txBody>
          <a:bodyPr/>
          <a:lstStyle/>
          <a:p>
            <a:r>
              <a:rPr lang="en-US" dirty="0" smtClean="0"/>
              <a:t>Source measurements</a:t>
            </a:r>
            <a:endParaRPr lang="en-US" sz="1800" dirty="0"/>
          </a:p>
        </p:txBody>
      </p:sp>
      <p:pic>
        <p:nvPicPr>
          <p:cNvPr id="3" name="Picture 2" descr="forward_proj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4" y="1441531"/>
            <a:ext cx="785500" cy="4614817"/>
          </a:xfrm>
          <a:prstGeom prst="rect">
            <a:avLst/>
          </a:prstGeom>
        </p:spPr>
      </p:pic>
      <p:pic>
        <p:nvPicPr>
          <p:cNvPr id="4" name="Picture 3" descr="full_proj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052"/>
            <a:ext cx="6184909" cy="4477921"/>
          </a:xfrm>
          <a:prstGeom prst="rect">
            <a:avLst/>
          </a:prstGeom>
        </p:spPr>
      </p:pic>
      <p:pic>
        <p:nvPicPr>
          <p:cNvPr id="5" name="Picture 4" descr="side_proje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840" y="1441531"/>
            <a:ext cx="1488067" cy="4614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9184" y="6103559"/>
            <a:ext cx="1111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Calibri"/>
              </a:rPr>
              <a:t>Wire rows</a:t>
            </a:r>
            <a:endParaRPr lang="en-US" sz="1600" kern="0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62228" y="5737467"/>
            <a:ext cx="84597" cy="323420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Straight Arrow Connector 11"/>
          <p:cNvCxnSpPr/>
          <p:nvPr/>
        </p:nvCxnSpPr>
        <p:spPr>
          <a:xfrm flipH="1" flipV="1">
            <a:off x="2182861" y="5771407"/>
            <a:ext cx="426629" cy="284942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Arrow Connector 12"/>
          <p:cNvCxnSpPr/>
          <p:nvPr/>
        </p:nvCxnSpPr>
        <p:spPr>
          <a:xfrm flipV="1">
            <a:off x="3105570" y="5676429"/>
            <a:ext cx="496080" cy="379919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Arrow Connector 13"/>
          <p:cNvCxnSpPr/>
          <p:nvPr/>
        </p:nvCxnSpPr>
        <p:spPr>
          <a:xfrm flipV="1">
            <a:off x="3294081" y="5771408"/>
            <a:ext cx="993118" cy="284940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6013028" y="5932973"/>
            <a:ext cx="127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projection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47547" y="5932973"/>
            <a:ext cx="127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of MG.CNCS in Lund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transparent_vess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1622190" cy="5637878"/>
          </a:xfrm>
          <a:prstGeom prst="rect">
            <a:avLst/>
          </a:prstGeom>
        </p:spPr>
      </p:pic>
      <p:pic>
        <p:nvPicPr>
          <p:cNvPr id="8" name="Picture 7" descr="IMG_20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3264363" cy="2448272"/>
          </a:xfrm>
          <a:prstGeom prst="rect">
            <a:avLst/>
          </a:prstGeom>
        </p:spPr>
      </p:pic>
      <p:pic>
        <p:nvPicPr>
          <p:cNvPr id="10" name="Picture 9" descr="IMG_21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63991"/>
            <a:ext cx="3680296" cy="2760222"/>
          </a:xfrm>
          <a:prstGeom prst="rect">
            <a:avLst/>
          </a:prstGeom>
        </p:spPr>
      </p:pic>
      <p:pic>
        <p:nvPicPr>
          <p:cNvPr id="11" name="Picture 10" descr="IMG_210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240360" cy="2430270"/>
          </a:xfrm>
          <a:prstGeom prst="rect">
            <a:avLst/>
          </a:prstGeom>
        </p:spPr>
      </p:pic>
      <p:pic>
        <p:nvPicPr>
          <p:cNvPr id="12" name="Picture 11" descr="IMG_213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77072"/>
            <a:ext cx="3670988" cy="27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4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139136" cy="1143000"/>
          </a:xfrm>
        </p:spPr>
        <p:txBody>
          <a:bodyPr/>
          <a:lstStyle/>
          <a:p>
            <a:r>
              <a:rPr lang="en-US" dirty="0"/>
              <a:t>Multi-Grid test at CNCS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P621026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087"/>
            <a:ext cx="4032448" cy="3024336"/>
          </a:xfrm>
          <a:prstGeom prst="rect">
            <a:avLst/>
          </a:prstGeom>
        </p:spPr>
      </p:pic>
      <p:pic>
        <p:nvPicPr>
          <p:cNvPr id="5" name="Picture 4" descr="P6300423_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067944" cy="27238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378904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Installation completed!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Detector inaccessible for next 6 months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1916832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 installed at 57° scattering angle</a:t>
            </a:r>
          </a:p>
          <a:p>
            <a:r>
              <a:rPr lang="en-US" dirty="0" smtClean="0"/>
              <a:t>shielded with boron and cadmium</a:t>
            </a:r>
          </a:p>
          <a:p>
            <a:endParaRPr lang="en-US" dirty="0"/>
          </a:p>
          <a:p>
            <a:r>
              <a:rPr lang="en-US" dirty="0" smtClean="0"/>
              <a:t>(~same location as Proportional Technologies detector test)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2160" y="3501008"/>
            <a:ext cx="288032" cy="28083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72200" y="3501008"/>
            <a:ext cx="288032" cy="28083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32240" y="3501008"/>
            <a:ext cx="288032" cy="28083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92280" y="3501008"/>
            <a:ext cx="288032" cy="28083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24328" y="4725144"/>
            <a:ext cx="288032" cy="151216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5508104" y="4941168"/>
            <a:ext cx="3168352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88024" y="4392452"/>
            <a:ext cx="1163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3</a:t>
            </a:r>
            <a:r>
              <a:rPr lang="en-US" sz="1600" dirty="0" smtClean="0"/>
              <a:t>He 8-packs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524328" y="4293096"/>
            <a:ext cx="55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M-G</a:t>
            </a:r>
            <a:endParaRPr lang="en-US" sz="16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508104" y="3501008"/>
            <a:ext cx="3168352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08104" y="6309320"/>
            <a:ext cx="3168352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08104" y="3501008"/>
            <a:ext cx="0" cy="280831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460432" y="4725144"/>
            <a:ext cx="0" cy="1512168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60432" y="5301208"/>
            <a:ext cx="608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1.1m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452320" y="6453336"/>
            <a:ext cx="643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19cm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588224" y="6453336"/>
            <a:ext cx="643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20cm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524328" y="645333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732240" y="645333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9952" y="6400427"/>
            <a:ext cx="188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from sample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203848" y="980728"/>
            <a:ext cx="720080" cy="280831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07504" y="3140968"/>
            <a:ext cx="2880320" cy="28803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75856" y="3356992"/>
            <a:ext cx="5760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MG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475656" y="3356992"/>
            <a:ext cx="108012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He-tubes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09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63004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1" b="1655"/>
          <a:stretch/>
        </p:blipFill>
        <p:spPr>
          <a:xfrm>
            <a:off x="504055" y="4077072"/>
            <a:ext cx="2322793" cy="1208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056" y="378904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Digitization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P63004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5301208"/>
            <a:ext cx="2339752" cy="1347591"/>
          </a:xfrm>
          <a:prstGeom prst="rect">
            <a:avLst/>
          </a:prstGeom>
        </p:spPr>
      </p:pic>
      <p:pic>
        <p:nvPicPr>
          <p:cNvPr id="5" name="Picture 4" descr="P629040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416" r="3339" b="10447"/>
          <a:stretch/>
        </p:blipFill>
        <p:spPr>
          <a:xfrm>
            <a:off x="2843808" y="1484784"/>
            <a:ext cx="2808000" cy="2142000"/>
          </a:xfrm>
          <a:prstGeom prst="rect">
            <a:avLst/>
          </a:prstGeom>
        </p:spPr>
      </p:pic>
      <p:pic>
        <p:nvPicPr>
          <p:cNvPr id="10" name="Picture 9" descr="P622027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1700808"/>
            <a:ext cx="2195736" cy="20676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155679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/>
              </a:rPr>
              <a:t>Acquisition</a:t>
            </a:r>
            <a:endParaRPr lang="en-US" sz="16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056" y="141277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Front-end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1920" y="4149080"/>
            <a:ext cx="4896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Collected data per event: </a:t>
            </a:r>
          </a:p>
          <a:p>
            <a:r>
              <a:rPr lang="en-US" dirty="0" smtClean="0"/>
              <a:t>1-2 wires – pulse height + position for each</a:t>
            </a:r>
          </a:p>
          <a:p>
            <a:r>
              <a:rPr lang="en-US" dirty="0"/>
              <a:t>1-2 </a:t>
            </a:r>
            <a:r>
              <a:rPr lang="en-US" dirty="0" smtClean="0"/>
              <a:t>grids </a:t>
            </a:r>
            <a:r>
              <a:rPr lang="en-US" dirty="0"/>
              <a:t>– pulse height + position for </a:t>
            </a:r>
            <a:r>
              <a:rPr lang="en-US" dirty="0" smtClean="0"/>
              <a:t>each</a:t>
            </a:r>
          </a:p>
          <a:p>
            <a:r>
              <a:rPr lang="en-US" dirty="0" smtClean="0"/>
              <a:t>Time stamp for each event</a:t>
            </a:r>
          </a:p>
          <a:p>
            <a:endParaRPr lang="en-US" dirty="0"/>
          </a:p>
          <a:p>
            <a:r>
              <a:rPr lang="en-US" dirty="0" smtClean="0"/>
              <a:t>1-2, in order to account for multiplicity 2</a:t>
            </a:r>
          </a:p>
          <a:p>
            <a:r>
              <a:rPr lang="en-US" dirty="0" smtClean="0"/>
              <a:t>Usually multiplicity 1 in wires, 2 in grids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499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</a:t>
            </a:r>
            <a:endParaRPr lang="en-US" sz="1800" dirty="0"/>
          </a:p>
        </p:txBody>
      </p:sp>
      <p:pic>
        <p:nvPicPr>
          <p:cNvPr id="4" name="Picture 3" descr="spectr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4612"/>
            <a:ext cx="9144000" cy="3624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1844824"/>
            <a:ext cx="211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Pulse height spectra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6084004"/>
            <a:ext cx="1720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Position spectra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2226350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Wire 1  PHS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948264" y="2226350"/>
            <a:ext cx="1111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Grid 1  PHS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2226350"/>
            <a:ext cx="1111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Grid 1  PHS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2226350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Wire 2  PHS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331640" y="5754742"/>
            <a:ext cx="1125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Wire 1  </a:t>
            </a:r>
            <a:r>
              <a:rPr lang="en-US" sz="1600" dirty="0" err="1" smtClean="0"/>
              <a:t>Pos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8264" y="5754742"/>
            <a:ext cx="107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Grid 1  </a:t>
            </a:r>
            <a:r>
              <a:rPr lang="en-US" sz="1600" dirty="0" err="1" smtClean="0"/>
              <a:t>Pos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5754742"/>
            <a:ext cx="107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Grid 1  </a:t>
            </a:r>
            <a:r>
              <a:rPr lang="en-US" sz="1600" dirty="0" err="1" smtClean="0"/>
              <a:t>Pos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203848" y="5754742"/>
            <a:ext cx="1125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Wire 2  </a:t>
            </a:r>
            <a:r>
              <a:rPr lang="en-US" sz="1600" dirty="0" err="1" smtClean="0"/>
              <a:t>Pos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322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Data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132856"/>
            <a:ext cx="8388424" cy="4695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025" y="1595199"/>
            <a:ext cx="571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height spectra and channel counts monitored on-line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7_13_V_9A_AreaNorm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r="6990"/>
          <a:stretch/>
        </p:blipFill>
        <p:spPr>
          <a:xfrm>
            <a:off x="755576" y="2636912"/>
            <a:ext cx="6094359" cy="4045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4" name="Picture 13" descr="image_UGe2_BraggInMG_300Hz_lo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1961" r="52529" b="4033"/>
          <a:stretch/>
        </p:blipFill>
        <p:spPr>
          <a:xfrm>
            <a:off x="7092280" y="1769712"/>
            <a:ext cx="1224136" cy="49229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1920" y="170080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Collected data: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Time-of-Flight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Position of detection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6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5" name="Picture 4" descr="07_27_V_E_1p55m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263962"/>
            <a:ext cx="5148064" cy="2594038"/>
          </a:xfrm>
          <a:prstGeom prst="rect">
            <a:avLst/>
          </a:prstGeom>
        </p:spPr>
      </p:pic>
      <p:pic>
        <p:nvPicPr>
          <p:cNvPr id="6" name="Picture 5" descr="07_27_V_1p55meV_zoo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5004048" cy="2521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5696" y="134076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Time-of-Flight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0112" y="38610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transfer,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err="1" smtClean="0"/>
              <a:t>-E</a:t>
            </a:r>
            <a:r>
              <a:rPr lang="en-US" baseline="-25000" dirty="0" err="1" smtClean="0"/>
              <a:t>f</a:t>
            </a:r>
            <a:endParaRPr lang="en-US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16016" y="2996952"/>
            <a:ext cx="1728192" cy="936104"/>
          </a:xfrm>
          <a:prstGeom prst="straightConnector1">
            <a:avLst/>
          </a:prstGeom>
          <a:ln w="38100" cmpd="dbl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555776" y="278092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95736" y="234888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555776" y="2204864"/>
            <a:ext cx="2664296" cy="28803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15816" y="2564904"/>
            <a:ext cx="2376264" cy="36004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20072" y="1988840"/>
            <a:ext cx="3222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Front of MG ~20cm closer to sample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292080" y="2348880"/>
            <a:ext cx="3086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Back of MG ~same distance as He3</a:t>
            </a:r>
            <a:endParaRPr lang="en-US" sz="1600" dirty="0"/>
          </a:p>
        </p:txBody>
      </p:sp>
      <p:grpSp>
        <p:nvGrpSpPr>
          <p:cNvPr id="72" name="Group 71"/>
          <p:cNvGrpSpPr/>
          <p:nvPr/>
        </p:nvGrpSpPr>
        <p:grpSpPr>
          <a:xfrm>
            <a:off x="216024" y="4320513"/>
            <a:ext cx="3923928" cy="2304134"/>
            <a:chOff x="216024" y="4320513"/>
            <a:chExt cx="3923928" cy="2304134"/>
          </a:xfrm>
        </p:grpSpPr>
        <p:grpSp>
          <p:nvGrpSpPr>
            <p:cNvPr id="69" name="Group 68"/>
            <p:cNvGrpSpPr/>
            <p:nvPr/>
          </p:nvGrpSpPr>
          <p:grpSpPr>
            <a:xfrm>
              <a:off x="216024" y="4365104"/>
              <a:ext cx="3923928" cy="2259543"/>
              <a:chOff x="216024" y="4365104"/>
              <a:chExt cx="3923928" cy="225954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403648" y="443711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411760" y="4653136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distance</a:t>
                </a:r>
                <a:endParaRPr lang="en-US" sz="16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216024" y="4509120"/>
                <a:ext cx="127849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3872" y="4581128"/>
                <a:ext cx="6480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E</a:t>
                </a:r>
                <a:r>
                  <a:rPr lang="en-US" sz="1600" baseline="-25000" dirty="0" err="1" smtClean="0"/>
                  <a:t>i</a:t>
                </a:r>
                <a:endParaRPr lang="en-US" sz="1600" baseline="-25000" dirty="0" smtClean="0"/>
              </a:p>
              <a:p>
                <a:pPr algn="ctr"/>
                <a:r>
                  <a:rPr lang="en-US" sz="1600" dirty="0" smtClean="0"/>
                  <a:t>v</a:t>
                </a:r>
                <a:r>
                  <a:rPr lang="en-US" sz="1600" baseline="-25000" dirty="0" smtClean="0"/>
                  <a:t>i</a:t>
                </a:r>
              </a:p>
              <a:p>
                <a:pPr algn="ctr"/>
                <a:r>
                  <a:rPr lang="en-US" sz="1600" dirty="0" err="1" smtClean="0"/>
                  <a:t>λ</a:t>
                </a:r>
                <a:r>
                  <a:rPr lang="en-US" sz="1600" baseline="-25000" dirty="0" err="1" smtClean="0"/>
                  <a:t>i</a:t>
                </a:r>
                <a:endParaRPr lang="en-US" sz="1600" baseline="-250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691680" y="5301208"/>
                <a:ext cx="144016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E</a:t>
                </a:r>
                <a:r>
                  <a:rPr lang="en-US" sz="1600" baseline="-25000" dirty="0" err="1"/>
                  <a:t>f</a:t>
                </a:r>
                <a:endParaRPr lang="en-US" sz="1600" baseline="-25000" dirty="0" smtClean="0"/>
              </a:p>
              <a:p>
                <a:pPr algn="ctr"/>
                <a:r>
                  <a:rPr lang="en-US" sz="1600" dirty="0" err="1" smtClean="0"/>
                  <a:t>v</a:t>
                </a:r>
                <a:r>
                  <a:rPr lang="en-US" sz="1600" baseline="-25000" dirty="0" err="1"/>
                  <a:t>f</a:t>
                </a:r>
                <a:endParaRPr lang="en-US" sz="1600" baseline="-25000" dirty="0" smtClean="0"/>
              </a:p>
              <a:p>
                <a:pPr algn="ctr"/>
                <a:r>
                  <a:rPr lang="en-US" sz="1600" dirty="0" err="1" smtClean="0"/>
                  <a:t>λ</a:t>
                </a:r>
                <a:r>
                  <a:rPr lang="en-US" sz="1600" baseline="-25000" dirty="0" err="1" smtClean="0"/>
                  <a:t>f</a:t>
                </a:r>
                <a:endParaRPr lang="en-US" sz="1600" baseline="-25000" dirty="0" smtClean="0"/>
              </a:p>
              <a:p>
                <a:pPr algn="ctr"/>
                <a:r>
                  <a:rPr lang="en-US" sz="1600" dirty="0" smtClean="0"/>
                  <a:t>Reconstructed for each n</a:t>
                </a:r>
                <a:endParaRPr lang="en-US" sz="16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59632" y="4653136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t</a:t>
                </a:r>
                <a:r>
                  <a:rPr lang="en-US" sz="1600" baseline="-25000" dirty="0" err="1" smtClean="0"/>
                  <a:t>s</a:t>
                </a:r>
                <a:endParaRPr lang="en-US" sz="1600" baseline="-25000" dirty="0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3635896" y="4365104"/>
                <a:ext cx="504056" cy="2232248"/>
                <a:chOff x="5292080" y="2420888"/>
                <a:chExt cx="1008112" cy="4032448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5292080" y="2420888"/>
                  <a:ext cx="1008112" cy="4032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292080" y="2996952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5580112" y="2420888"/>
                  <a:ext cx="0" cy="403244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5724128" y="2420888"/>
                  <a:ext cx="0" cy="403244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5868144" y="2420888"/>
                  <a:ext cx="0" cy="403244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6012160" y="2420888"/>
                  <a:ext cx="0" cy="403244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6156176" y="2420888"/>
                  <a:ext cx="0" cy="403244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5436096" y="2420888"/>
                  <a:ext cx="0" cy="403244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292080" y="3140968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292080" y="3284984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292080" y="4293096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5292080" y="4437112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5292080" y="4581128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5292080" y="4725144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5292080" y="4869160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5292080" y="5013176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5292080" y="5157192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5292080" y="5301208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5292080" y="5445224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292080" y="5589240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5292080" y="5733256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5292080" y="5877272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5292080" y="6021288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292080" y="6165304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5292080" y="6309320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5292080" y="3429000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5292080" y="3573016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5292080" y="3717032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5292080" y="3861048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292080" y="4005064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292080" y="4149080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92080" y="2564904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292080" y="2708920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292080" y="2852936"/>
                  <a:ext cx="1008112" cy="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Arrow Connector 22"/>
              <p:cNvCxnSpPr/>
              <p:nvPr/>
            </p:nvCxnSpPr>
            <p:spPr>
              <a:xfrm>
                <a:off x="1475656" y="4509120"/>
                <a:ext cx="2376264" cy="10801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/>
            <p:cNvSpPr txBox="1"/>
            <p:nvPr/>
          </p:nvSpPr>
          <p:spPr>
            <a:xfrm>
              <a:off x="1649962" y="4320513"/>
              <a:ext cx="833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(0,0,0)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915816" y="5517232"/>
              <a:ext cx="833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x,</a:t>
              </a:r>
              <a:r>
                <a:rPr lang="en-US" dirty="0" err="1"/>
                <a:t>y</a:t>
              </a:r>
              <a:r>
                <a:rPr lang="en-US" dirty="0" err="1" smtClean="0"/>
                <a:t>,</a:t>
              </a:r>
              <a:r>
                <a:rPr lang="en-US" dirty="0" err="1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09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Relative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995039"/>
              </p:ext>
            </p:extLst>
          </p:nvPr>
        </p:nvGraphicFramePr>
        <p:xfrm>
          <a:off x="1115617" y="3743280"/>
          <a:ext cx="2088231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351"/>
                <a:gridCol w="706940"/>
                <a:gridCol w="706940"/>
              </a:tblGrid>
              <a:tr h="346328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meV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Å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Peak ratio</a:t>
                      </a:r>
                      <a:endParaRPr lang="en-US" sz="1200" dirty="0"/>
                    </a:p>
                  </a:txBody>
                  <a:tcPr/>
                </a:tc>
              </a:tr>
              <a:tr h="2470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1.155</a:t>
                      </a:r>
                      <a:endParaRPr lang="en-US" sz="1200" dirty="0"/>
                    </a:p>
                  </a:txBody>
                  <a:tcPr/>
                </a:tc>
              </a:tr>
              <a:tr h="2470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0.956</a:t>
                      </a:r>
                    </a:p>
                  </a:txBody>
                  <a:tcPr/>
                </a:tc>
              </a:tr>
              <a:tr h="2470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0.964</a:t>
                      </a:r>
                      <a:endParaRPr lang="en-US" sz="1200" dirty="0"/>
                    </a:p>
                  </a:txBody>
                  <a:tcPr/>
                </a:tc>
              </a:tr>
              <a:tr h="2470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5.73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0.956</a:t>
                      </a:r>
                      <a:endParaRPr lang="en-US" sz="1200" dirty="0"/>
                    </a:p>
                  </a:txBody>
                  <a:tcPr/>
                </a:tc>
              </a:tr>
              <a:tr h="2470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4.96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0.915</a:t>
                      </a:r>
                      <a:endParaRPr lang="en-US" sz="1200" dirty="0"/>
                    </a:p>
                  </a:txBody>
                  <a:tcPr/>
                </a:tc>
              </a:tr>
              <a:tr h="2470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0.841</a:t>
                      </a:r>
                      <a:endParaRPr lang="en-US" sz="1200" dirty="0"/>
                    </a:p>
                  </a:txBody>
                  <a:tcPr/>
                </a:tc>
              </a:tr>
              <a:tr h="2470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0.774</a:t>
                      </a:r>
                      <a:endParaRPr lang="en-US" sz="1200" dirty="0"/>
                    </a:p>
                  </a:txBody>
                  <a:tcPr/>
                </a:tc>
              </a:tr>
              <a:tr h="2470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2.61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0.717</a:t>
                      </a:r>
                      <a:endParaRPr lang="en-US" sz="1200" dirty="0"/>
                    </a:p>
                  </a:txBody>
                  <a:tcPr/>
                </a:tc>
              </a:tr>
              <a:tr h="2470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0.697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 descr="07_27_V_E_1p55meV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r="8034"/>
          <a:stretch/>
        </p:blipFill>
        <p:spPr>
          <a:xfrm>
            <a:off x="4283968" y="1700808"/>
            <a:ext cx="4400592" cy="2580941"/>
          </a:xfrm>
          <a:prstGeom prst="rect">
            <a:avLst/>
          </a:prstGeom>
        </p:spPr>
      </p:pic>
      <p:pic>
        <p:nvPicPr>
          <p:cNvPr id="13" name="Picture 12" descr="07_27_V_E_3p32meV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r="8047"/>
          <a:stretch/>
        </p:blipFill>
        <p:spPr>
          <a:xfrm>
            <a:off x="4283968" y="4221088"/>
            <a:ext cx="4383695" cy="2571031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628800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Spectra normalized to detector area and acquisition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Peak area ratio ≈ relative efficiency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(peak counts in MG) / (peak counts in He3)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Efficiency comparable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Multi-Grid will produce at least the same quality of data</a:t>
            </a:r>
          </a:p>
        </p:txBody>
      </p:sp>
    </p:spTree>
    <p:extLst>
      <p:ext uri="{BB962C8B-B14F-4D97-AF65-F5344CB8AC3E}">
        <p14:creationId xmlns:p14="http://schemas.microsoft.com/office/powerpoint/2010/main" val="421850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7_11and07_27_V_resolution_1HRpoin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6" y="1907696"/>
            <a:ext cx="6192688" cy="4134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Energy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>
            <a:off x="4497572" y="5373216"/>
            <a:ext cx="216024" cy="1224136"/>
          </a:xfrm>
          <a:prstGeom prst="rightBrac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6804248" y="4365104"/>
            <a:ext cx="216024" cy="3312368"/>
          </a:xfrm>
          <a:prstGeom prst="rightBrac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21508" y="6093296"/>
            <a:ext cx="145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runs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69780" y="6093296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runs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829" y="6518463"/>
            <a:ext cx="5603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 for AI 240Hz, HF 300Hz, HR 180 </a:t>
            </a:r>
            <a:r>
              <a:rPr lang="en-US" sz="1600" dirty="0"/>
              <a:t>Hz from http://</a:t>
            </a:r>
            <a:r>
              <a:rPr lang="en-US" sz="1600" dirty="0" err="1"/>
              <a:t>sns.gov</a:t>
            </a:r>
            <a:r>
              <a:rPr lang="en-US" sz="1600" dirty="0"/>
              <a:t>/</a:t>
            </a:r>
            <a:r>
              <a:rPr lang="en-US" sz="1600" dirty="0" err="1"/>
              <a:t>cncs</a:t>
            </a:r>
            <a:endParaRPr lang="en-US" sz="1600" dirty="0"/>
          </a:p>
        </p:txBody>
      </p:sp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03" y="1988840"/>
            <a:ext cx="309819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Instrument energy resolution independent of detector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Dominated by incoming beam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flux and high resolution settings correspond to published data for CNCS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5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5013176"/>
            <a:ext cx="1024508" cy="68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220072" y="162880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linkopings_universitet_logo_detail_b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37112"/>
            <a:ext cx="599058" cy="59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6172308"/>
            <a:ext cx="1859865" cy="666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81" y="1620664"/>
            <a:ext cx="455597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ILL:</a:t>
            </a:r>
          </a:p>
          <a:p>
            <a:r>
              <a:rPr lang="en-US" sz="1400" dirty="0" smtClean="0"/>
              <a:t>Bruno </a:t>
            </a:r>
            <a:r>
              <a:rPr lang="en-US" sz="1400" dirty="0" err="1" smtClean="0"/>
              <a:t>Guerard</a:t>
            </a:r>
            <a:r>
              <a:rPr lang="en-US" sz="1400" dirty="0" smtClean="0"/>
              <a:t>, Jean-Claude Buffet, </a:t>
            </a:r>
          </a:p>
          <a:p>
            <a:r>
              <a:rPr lang="en-US" sz="1400" dirty="0" smtClean="0"/>
              <a:t>Jean-Francois </a:t>
            </a:r>
            <a:r>
              <a:rPr lang="en-US" sz="1400" dirty="0" err="1" smtClean="0"/>
              <a:t>Clergeau</a:t>
            </a:r>
            <a:r>
              <a:rPr lang="en-US" sz="1400" dirty="0" smtClean="0"/>
              <a:t>, Anthony </a:t>
            </a:r>
            <a:r>
              <a:rPr lang="en-US" sz="1400" dirty="0" err="1"/>
              <a:t>Leandri</a:t>
            </a:r>
            <a:r>
              <a:rPr lang="en-US" sz="1400" dirty="0" smtClean="0"/>
              <a:t> </a:t>
            </a:r>
          </a:p>
          <a:p>
            <a:endParaRPr lang="en-US" sz="1400" dirty="0"/>
          </a:p>
          <a:p>
            <a:r>
              <a:rPr lang="en-US" sz="1400" u="sng" dirty="0" smtClean="0"/>
              <a:t>ESS:</a:t>
            </a:r>
          </a:p>
          <a:p>
            <a:r>
              <a:rPr lang="en-US" sz="1400" dirty="0" smtClean="0"/>
              <a:t>Anton </a:t>
            </a:r>
            <a:r>
              <a:rPr lang="en-US" sz="1400" dirty="0" err="1" smtClean="0"/>
              <a:t>Khaplanov</a:t>
            </a:r>
            <a:r>
              <a:rPr lang="en-US" sz="1400" dirty="0" smtClean="0"/>
              <a:t>, Fatima </a:t>
            </a:r>
            <a:r>
              <a:rPr lang="en-US" sz="1400" dirty="0" err="1" smtClean="0"/>
              <a:t>Issa</a:t>
            </a:r>
            <a:r>
              <a:rPr lang="en-US" sz="1400" dirty="0" smtClean="0"/>
              <a:t>, Richard Hall-Wilton, Oliver Kirstein, Tomasz </a:t>
            </a:r>
            <a:r>
              <a:rPr lang="en-US" sz="1400" dirty="0" err="1" smtClean="0"/>
              <a:t>Brys</a:t>
            </a:r>
            <a:r>
              <a:rPr lang="en-US" sz="1400" dirty="0" smtClean="0"/>
              <a:t>, </a:t>
            </a:r>
            <a:r>
              <a:rPr lang="en-US" sz="1400" dirty="0" err="1" smtClean="0"/>
              <a:t>Michail</a:t>
            </a:r>
            <a:r>
              <a:rPr lang="en-US" sz="1400" dirty="0" smtClean="0"/>
              <a:t> </a:t>
            </a:r>
            <a:r>
              <a:rPr lang="en-US" sz="1400" dirty="0" err="1" smtClean="0"/>
              <a:t>Anastasopoulos</a:t>
            </a:r>
            <a:r>
              <a:rPr lang="en-US" sz="1400" dirty="0" smtClean="0"/>
              <a:t>, </a:t>
            </a:r>
            <a:r>
              <a:rPr lang="en-US" sz="1400" dirty="0" err="1" smtClean="0"/>
              <a:t>Isaak</a:t>
            </a:r>
            <a:r>
              <a:rPr lang="en-US" sz="1400" dirty="0" smtClean="0"/>
              <a:t> Lopez </a:t>
            </a:r>
            <a:r>
              <a:rPr lang="en-US" sz="1400" dirty="0" err="1" smtClean="0"/>
              <a:t>Higuera</a:t>
            </a:r>
            <a:r>
              <a:rPr lang="en-US" sz="1400" dirty="0" smtClean="0"/>
              <a:t>, Richard </a:t>
            </a:r>
            <a:r>
              <a:rPr lang="en-US" sz="1400" dirty="0" err="1" smtClean="0"/>
              <a:t>Bebb</a:t>
            </a:r>
            <a:r>
              <a:rPr lang="en-US" sz="1400" dirty="0" smtClean="0"/>
              <a:t>, Sara </a:t>
            </a:r>
            <a:r>
              <a:rPr lang="en-US" sz="1400" dirty="0" err="1" smtClean="0"/>
              <a:t>Arranz</a:t>
            </a:r>
            <a:r>
              <a:rPr lang="en-US" sz="1400" dirty="0" smtClean="0"/>
              <a:t>, Carina </a:t>
            </a:r>
            <a:r>
              <a:rPr lang="en-US" sz="1400" dirty="0" err="1" smtClean="0"/>
              <a:t>Höglund</a:t>
            </a:r>
            <a:r>
              <a:rPr lang="en-US" sz="1400" dirty="0" smtClean="0"/>
              <a:t>*, Linda Robinson*, Susan Schmidt*</a:t>
            </a:r>
          </a:p>
          <a:p>
            <a:endParaRPr lang="en-US" sz="1400" dirty="0" smtClean="0"/>
          </a:p>
          <a:p>
            <a:r>
              <a:rPr lang="en-US" sz="1400" u="sng" dirty="0" smtClean="0"/>
              <a:t>Centre for Energy Research (Hungary):</a:t>
            </a:r>
            <a:endParaRPr lang="en-US" sz="1400" u="sng" dirty="0"/>
          </a:p>
          <a:p>
            <a:r>
              <a:rPr lang="en-US" sz="1400" dirty="0" err="1"/>
              <a:t>Eszter</a:t>
            </a:r>
            <a:r>
              <a:rPr lang="en-US" sz="1400" dirty="0"/>
              <a:t> </a:t>
            </a:r>
            <a:r>
              <a:rPr lang="en-US" sz="1400" dirty="0" smtClean="0"/>
              <a:t>Dian</a:t>
            </a:r>
          </a:p>
          <a:p>
            <a:endParaRPr lang="en-US" sz="1400" dirty="0"/>
          </a:p>
          <a:p>
            <a:r>
              <a:rPr lang="en-US" sz="1400" u="sng" dirty="0" smtClean="0"/>
              <a:t>Linköping University:</a:t>
            </a:r>
          </a:p>
          <a:p>
            <a:r>
              <a:rPr lang="en-US" sz="1400" dirty="0" smtClean="0"/>
              <a:t>Jens Birch, Lars </a:t>
            </a:r>
            <a:r>
              <a:rPr lang="en-US" sz="1400" dirty="0" err="1" smtClean="0"/>
              <a:t>Hultman</a:t>
            </a:r>
            <a:r>
              <a:rPr lang="en-US" sz="1400" dirty="0" smtClean="0"/>
              <a:t>, (also *)</a:t>
            </a:r>
          </a:p>
          <a:p>
            <a:endParaRPr lang="en-US" sz="1400" dirty="0"/>
          </a:p>
          <a:p>
            <a:r>
              <a:rPr lang="en-US" sz="1400" u="sng" dirty="0" smtClean="0"/>
              <a:t>SNS:</a:t>
            </a:r>
          </a:p>
          <a:p>
            <a:r>
              <a:rPr lang="en-US" sz="1400" dirty="0" smtClean="0"/>
              <a:t>Ken </a:t>
            </a:r>
            <a:r>
              <a:rPr lang="en-US" sz="1400" dirty="0" err="1" smtClean="0"/>
              <a:t>Herwig</a:t>
            </a:r>
            <a:r>
              <a:rPr lang="en-US" sz="1400" dirty="0" smtClean="0"/>
              <a:t>, Georg Ehlers, Michelle Everett, Kevin Berry</a:t>
            </a:r>
          </a:p>
          <a:p>
            <a:endParaRPr lang="en-US" sz="1400" dirty="0"/>
          </a:p>
          <a:p>
            <a:r>
              <a:rPr lang="en-US" sz="1400" dirty="0" smtClean="0"/>
              <a:t>Earlier – the participants of the CRISP project on Large-Area detectors.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04110" y="3284984"/>
            <a:ext cx="3851920" cy="3416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Previous publications:</a:t>
            </a:r>
          </a:p>
          <a:p>
            <a:endParaRPr lang="en-US" sz="1200" u="sng" dirty="0"/>
          </a:p>
          <a:p>
            <a:r>
              <a:rPr lang="en-US" sz="1200" u="sng" dirty="0" smtClean="0"/>
              <a:t>B4C layers:</a:t>
            </a:r>
          </a:p>
          <a:p>
            <a:r>
              <a:rPr lang="en-US" sz="1200" dirty="0" smtClean="0"/>
              <a:t>*C. </a:t>
            </a:r>
            <a:r>
              <a:rPr lang="en-US" sz="1200" dirty="0" err="1" smtClean="0"/>
              <a:t>Höglund</a:t>
            </a:r>
            <a:r>
              <a:rPr lang="en-US" sz="1200" dirty="0" smtClean="0"/>
              <a:t> et al, J of Appl. Phys. 111, 104908 (2012)</a:t>
            </a:r>
          </a:p>
          <a:p>
            <a:r>
              <a:rPr lang="en-US" sz="1200" u="sng" dirty="0" smtClean="0"/>
              <a:t>Characterization: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*A. </a:t>
            </a:r>
            <a:r>
              <a:rPr lang="en-US" sz="1200" dirty="0" err="1" smtClean="0"/>
              <a:t>Khaplanov</a:t>
            </a:r>
            <a:r>
              <a:rPr lang="en-US" sz="1200" dirty="0" smtClean="0"/>
              <a:t> et al., arXiv:1209.0566 (2012)</a:t>
            </a:r>
            <a:endParaRPr lang="en-US" sz="1200" dirty="0"/>
          </a:p>
          <a:p>
            <a:r>
              <a:rPr lang="en-US" sz="1200" dirty="0" smtClean="0"/>
              <a:t>*B </a:t>
            </a:r>
            <a:r>
              <a:rPr lang="en-US" sz="1200" dirty="0" err="1" smtClean="0"/>
              <a:t>Guerard</a:t>
            </a:r>
            <a:r>
              <a:rPr lang="en-US" sz="1200" dirty="0" smtClean="0"/>
              <a:t> et al., NIMA, 720, 116-121 (2013), </a:t>
            </a:r>
            <a:r>
              <a:rPr lang="en-US" sz="1200" dirty="0" smtClean="0">
                <a:hlinkClick r:id="rId7"/>
              </a:rPr>
              <a:t>http://dx.doi.org/10.1016/j.nima.2012.12.021iJ</a:t>
            </a:r>
            <a:endParaRPr lang="en-US" sz="1200" dirty="0" smtClean="0"/>
          </a:p>
          <a:p>
            <a:r>
              <a:rPr lang="en-US" sz="1200" dirty="0" smtClean="0"/>
              <a:t>*J. Correa et al., Trans. </a:t>
            </a:r>
            <a:r>
              <a:rPr lang="en-US" sz="1200" dirty="0" err="1" smtClean="0"/>
              <a:t>Nucl</a:t>
            </a:r>
            <a:r>
              <a:rPr lang="en-US" sz="1200" dirty="0" smtClean="0"/>
              <a:t>. Sc. (2013), DOI: 10.1109/TNS.2012.2227798</a:t>
            </a:r>
          </a:p>
          <a:p>
            <a:r>
              <a:rPr lang="en-US" sz="1200" dirty="0"/>
              <a:t>*A. </a:t>
            </a:r>
            <a:r>
              <a:rPr lang="en-US" sz="1200" dirty="0" err="1"/>
              <a:t>Khaplanov</a:t>
            </a:r>
            <a:r>
              <a:rPr lang="en-US" sz="1200" dirty="0"/>
              <a:t> et al., (2014) </a:t>
            </a:r>
            <a:r>
              <a:rPr lang="en-US" sz="1200" i="1" dirty="0"/>
              <a:t>J. Phys.: Conf. Ser.</a:t>
            </a:r>
            <a:r>
              <a:rPr lang="en-US" sz="1200" dirty="0"/>
              <a:t> </a:t>
            </a:r>
            <a:r>
              <a:rPr lang="en-US" sz="1200" b="1" dirty="0"/>
              <a:t>528</a:t>
            </a:r>
            <a:r>
              <a:rPr lang="en-US" sz="1200" dirty="0"/>
              <a:t> 012040 </a:t>
            </a:r>
            <a:r>
              <a:rPr lang="en-US" sz="1200" dirty="0">
                <a:hlinkClick r:id="rId8"/>
              </a:rPr>
              <a:t>doi:10.1088/1742-6596/528/1/012040</a:t>
            </a:r>
            <a:endParaRPr lang="en-US" sz="1200" dirty="0"/>
          </a:p>
          <a:p>
            <a:r>
              <a:rPr lang="en-US" sz="1200" u="sng" dirty="0" smtClean="0"/>
              <a:t>Gamma sensitivity:</a:t>
            </a:r>
          </a:p>
          <a:p>
            <a:r>
              <a:rPr lang="en-US" sz="1200" dirty="0"/>
              <a:t>*</a:t>
            </a:r>
            <a:r>
              <a:rPr lang="en-US" sz="1200" dirty="0" smtClean="0"/>
              <a:t>A. </a:t>
            </a:r>
            <a:r>
              <a:rPr lang="en-US" sz="1200" dirty="0" err="1" smtClean="0"/>
              <a:t>Khaplanov</a:t>
            </a:r>
            <a:r>
              <a:rPr lang="en-US" sz="1200" dirty="0" smtClean="0"/>
              <a:t> et al., JINST 8, P10025 (2013), arXiv:1306.6247</a:t>
            </a:r>
          </a:p>
          <a:p>
            <a:r>
              <a:rPr lang="en-US" sz="1200" u="sng" dirty="0" smtClean="0"/>
              <a:t>Alpha background:</a:t>
            </a:r>
            <a:endParaRPr lang="en-US" sz="1200" u="sng" dirty="0"/>
          </a:p>
          <a:p>
            <a:r>
              <a:rPr lang="en-US" sz="1200" dirty="0" smtClean="0"/>
              <a:t>*A. </a:t>
            </a:r>
            <a:r>
              <a:rPr lang="en-US" sz="1200" dirty="0" err="1" smtClean="0"/>
              <a:t>Khaplanov</a:t>
            </a:r>
            <a:r>
              <a:rPr lang="en-US" sz="1200" dirty="0" smtClean="0"/>
              <a:t> et al., JINST 10</a:t>
            </a:r>
            <a:r>
              <a:rPr lang="en-US" sz="1200" dirty="0"/>
              <a:t>, P10019 (2015); </a:t>
            </a:r>
            <a:r>
              <a:rPr lang="en-US" sz="1200" dirty="0">
                <a:hlinkClick r:id="rId9"/>
              </a:rPr>
              <a:t>doi:10.1088/1748-0221/10/10/P10019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20072" y="2276872"/>
            <a:ext cx="2649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WP 4.3: Large-Area Detectors</a:t>
            </a:r>
            <a:endParaRPr lang="en-US" sz="1600" dirty="0"/>
          </a:p>
        </p:txBody>
      </p:sp>
      <p:pic>
        <p:nvPicPr>
          <p:cNvPr id="13" name="Picture 12" descr="ek_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89040"/>
            <a:ext cx="936104" cy="5085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20072" y="2060848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 2020 grant </a:t>
            </a:r>
            <a:r>
              <a:rPr lang="en-US" sz="1200" dirty="0"/>
              <a:t>agreement 676548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608" y="1484784"/>
            <a:ext cx="1144196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0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</a:t>
            </a:r>
            <a:r>
              <a:rPr lang="en-US" dirty="0"/>
              <a:t>M</a:t>
            </a:r>
            <a:r>
              <a:rPr lang="en-US" dirty="0" smtClean="0"/>
              <a:t>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5" name="Picture 4" descr="image_UGe2_BraggInMG_300Hz_lo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1961" r="52529" b="4033"/>
          <a:stretch/>
        </p:blipFill>
        <p:spPr>
          <a:xfrm>
            <a:off x="7493958" y="2771636"/>
            <a:ext cx="864096" cy="3475007"/>
          </a:xfrm>
          <a:prstGeom prst="rect">
            <a:avLst/>
          </a:prstGeom>
        </p:spPr>
      </p:pic>
      <p:pic>
        <p:nvPicPr>
          <p:cNvPr id="8" name="Picture 7" descr="He3_image_1802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3856" r="8262" b="5218"/>
          <a:stretch/>
        </p:blipFill>
        <p:spPr>
          <a:xfrm>
            <a:off x="683568" y="3573016"/>
            <a:ext cx="5076056" cy="1728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3878" y="6372036"/>
            <a:ext cx="14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(Not to scale)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521" y="1556792"/>
            <a:ext cx="54005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UGe2 sample</a:t>
            </a:r>
          </a:p>
          <a:p>
            <a:pPr fontAlgn="t"/>
            <a:endParaRPr lang="en-US" dirty="0" smtClean="0"/>
          </a:p>
          <a:p>
            <a:pPr fontAlgn="t"/>
            <a:r>
              <a:rPr lang="en-US" dirty="0" smtClean="0"/>
              <a:t>Sample rotation and neutron energy adjusted so that a Bragg reflection moves between He3 and Multi-Grid</a:t>
            </a:r>
          </a:p>
          <a:p>
            <a:pPr fontAlgn="t"/>
            <a:r>
              <a:rPr lang="en-US" dirty="0" smtClean="0"/>
              <a:t>13.74 </a:t>
            </a:r>
            <a:r>
              <a:rPr lang="en-US" dirty="0" err="1" smtClean="0"/>
              <a:t>meV</a:t>
            </a:r>
            <a:r>
              <a:rPr lang="en-US" dirty="0" smtClean="0"/>
              <a:t> (2.44 </a:t>
            </a:r>
            <a:r>
              <a:rPr lang="en-US" dirty="0" err="1" smtClean="0"/>
              <a:t>Å</a:t>
            </a:r>
            <a:r>
              <a:rPr lang="en-US" dirty="0" smtClean="0"/>
              <a:t>) – reflection in MG</a:t>
            </a:r>
            <a:endParaRPr lang="en-US" dirty="0"/>
          </a:p>
          <a:p>
            <a:pPr fontAlgn="t"/>
            <a:r>
              <a:rPr lang="en-US" dirty="0" smtClean="0"/>
              <a:t>17.20 </a:t>
            </a:r>
            <a:r>
              <a:rPr lang="en-US" dirty="0" err="1" smtClean="0"/>
              <a:t>meV</a:t>
            </a:r>
            <a:r>
              <a:rPr lang="en-US" dirty="0" smtClean="0"/>
              <a:t> (2.18 </a:t>
            </a:r>
            <a:r>
              <a:rPr lang="en-US" dirty="0" err="1" smtClean="0"/>
              <a:t>Å</a:t>
            </a:r>
            <a:r>
              <a:rPr lang="en-US" dirty="0" smtClean="0"/>
              <a:t>) – reflection in He3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21950" y="2339588"/>
            <a:ext cx="118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Multi-Grid</a:t>
            </a:r>
            <a:endParaRPr lang="en-US" b="1" dirty="0">
              <a:solidFill>
                <a:srgbClr val="C0504D"/>
              </a:solidFill>
            </a:endParaRPr>
          </a:p>
        </p:txBody>
      </p:sp>
      <p:pic>
        <p:nvPicPr>
          <p:cNvPr id="17" name="Picture 16" descr="He3_16_tubes_long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 b="5774"/>
          <a:stretch/>
        </p:blipFill>
        <p:spPr>
          <a:xfrm>
            <a:off x="6341830" y="1763524"/>
            <a:ext cx="1008112" cy="45075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5138" y="3284984"/>
            <a:ext cx="408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Full He3 array. 400 tubes, 400x128 pixels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5056" y="1403484"/>
            <a:ext cx="100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16 tubes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651" y="5589240"/>
            <a:ext cx="4174341" cy="1200329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He3: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Saturation, loss of counts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Loss of position resolution </a:t>
            </a:r>
          </a:p>
          <a:p>
            <a:r>
              <a:rPr lang="en-US" b="1" dirty="0" smtClean="0"/>
              <a:t>MG: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008000"/>
                </a:solidFill>
              </a:rPr>
              <a:t>No Saturation</a:t>
            </a:r>
          </a:p>
          <a:p>
            <a:r>
              <a:rPr lang="en-US" dirty="0">
                <a:solidFill>
                  <a:srgbClr val="008000"/>
                </a:solidFill>
              </a:rPr>
              <a:t>	</a:t>
            </a:r>
            <a:r>
              <a:rPr lang="en-US" dirty="0" smtClean="0">
                <a:solidFill>
                  <a:srgbClr val="008000"/>
                </a:solidFill>
              </a:rPr>
              <a:t>Position reconstructed correctly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21" name="Picture 20" descr="image_UGe2_BraggInMG_300Hz_lo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1961" r="52529" b="4033"/>
          <a:stretch/>
        </p:blipFill>
        <p:spPr>
          <a:xfrm>
            <a:off x="5724128" y="3933056"/>
            <a:ext cx="344836" cy="138677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39544" y="3573016"/>
            <a:ext cx="1188640" cy="187220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00538" y="5157192"/>
            <a:ext cx="52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0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0" grpId="0"/>
      <p:bldP spid="6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He3_16tubes_60Hz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013" y="2084425"/>
            <a:ext cx="1662974" cy="4391227"/>
          </a:xfrm>
          <a:prstGeom prst="rect">
            <a:avLst/>
          </a:prstGeom>
        </p:spPr>
      </p:pic>
      <p:pic>
        <p:nvPicPr>
          <p:cNvPr id="6" name="MG_60Hz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4590" y="2084425"/>
            <a:ext cx="4582149" cy="43912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499" y="1715093"/>
            <a:ext cx="197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CNCS He3 detector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06956" y="1696625"/>
            <a:ext cx="420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Multi-Grid detector installed at CNCS (SNS)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Bragg Peak measured in both detectors</a:t>
            </a:r>
            <a:endParaRPr lang="en-US" dirty="0"/>
          </a:p>
        </p:txBody>
      </p:sp>
      <p:pic>
        <p:nvPicPr>
          <p:cNvPr id="10" name="Picture 9" descr="logo_green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277386" y="1471200"/>
            <a:ext cx="1059651" cy="302064"/>
          </a:xfrm>
          <a:prstGeom prst="rect">
            <a:avLst/>
          </a:prstGeom>
        </p:spPr>
      </p:pic>
      <p:pic>
        <p:nvPicPr>
          <p:cNvPr id="11" name="Picture 10" descr="ILL-web-p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77153" y="1471200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8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556792"/>
            <a:ext cx="828944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Operation with no access for 3.5 months so far.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data compared to He3. Good performance demonstrated for </a:t>
            </a:r>
            <a:r>
              <a:rPr lang="en-US" dirty="0" err="1" smtClean="0"/>
              <a:t>ToF</a:t>
            </a:r>
            <a:r>
              <a:rPr lang="en-US" dirty="0" smtClean="0"/>
              <a:t> spectrometer.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Spectra comparable between MG and He3. </a:t>
            </a:r>
            <a:r>
              <a:rPr lang="en-US" dirty="0" smtClean="0"/>
              <a:t>All known </a:t>
            </a:r>
            <a:r>
              <a:rPr lang="en-US" dirty="0"/>
              <a:t>features in both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Backgrounds on similar levels. Some better in He3, some in </a:t>
            </a:r>
            <a:r>
              <a:rPr lang="en-US" dirty="0" smtClean="0"/>
              <a:t>MG.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Energy resolution of He3 reproduced.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GEANT4 simulations reproduce features due to scattering.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Detector endorsed for CSPEC, T-REX at ESS</a:t>
            </a:r>
          </a:p>
          <a:p>
            <a:endParaRPr lang="en-US" dirty="0"/>
          </a:p>
        </p:txBody>
      </p:sp>
      <p:pic>
        <p:nvPicPr>
          <p:cNvPr id="8" name="Picture 7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23311" y="5949280"/>
            <a:ext cx="1691752" cy="482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0691" y="6525344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 2020 grant </a:t>
            </a:r>
            <a:r>
              <a:rPr lang="en-US" sz="1200" dirty="0"/>
              <a:t>agreement 676548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6171084"/>
            <a:ext cx="1859865" cy="666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319" y="5949280"/>
            <a:ext cx="1359681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6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untrate_07_14_till_10_17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r="7473"/>
          <a:stretch/>
        </p:blipFill>
        <p:spPr>
          <a:xfrm>
            <a:off x="107504" y="2564903"/>
            <a:ext cx="8997244" cy="2963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over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2924944"/>
            <a:ext cx="10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 14th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84368" y="2924944"/>
            <a:ext cx="100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Oct 17th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944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2582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248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217840" y="2708920"/>
            <a:ext cx="1008112" cy="4032448"/>
            <a:chOff x="5292080" y="2420888"/>
            <a:chExt cx="1008112" cy="4032448"/>
          </a:xfrm>
        </p:grpSpPr>
        <p:sp>
          <p:nvSpPr>
            <p:cNvPr id="5" name="Rectangle 4"/>
            <p:cNvSpPr/>
            <p:nvPr/>
          </p:nvSpPr>
          <p:spPr>
            <a:xfrm>
              <a:off x="5292080" y="2420888"/>
              <a:ext cx="1008112" cy="4032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92080" y="299695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580112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4128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868144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12160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56176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436096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92080" y="314096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92080" y="328498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292080" y="429309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92080" y="443711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92080" y="458112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92080" y="472514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92080" y="486916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92080" y="501317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92080" y="515719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92080" y="530120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92080" y="544522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92080" y="558924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92080" y="573325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92080" y="587727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92080" y="602128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92080" y="616530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92080" y="630932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92080" y="342900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92080" y="357301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92080" y="371703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92080" y="386104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92080" y="400506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92080" y="414908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92080" y="256490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92080" y="270892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92080" y="285293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1609328" y="314096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1753344" y="3212976"/>
            <a:ext cx="6624736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306072" y="2708920"/>
            <a:ext cx="0" cy="50405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3264" y="256490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Sample center (0, 0, 0)</a:t>
            </a:r>
            <a:endParaRPr lang="en-US" sz="16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681336" y="3212976"/>
            <a:ext cx="4896544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73824" y="2060848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Grid reference</a:t>
            </a:r>
          </a:p>
          <a:p>
            <a:pPr algn="ctr"/>
            <a:r>
              <a:rPr lang="en-US" sz="1600" dirty="0" smtClean="0"/>
              <a:t>(2981.9, 149.6, 1943.9)</a:t>
            </a:r>
            <a:endParaRPr lang="en-US" sz="1600" dirty="0"/>
          </a:p>
        </p:txBody>
      </p:sp>
      <p:sp>
        <p:nvSpPr>
          <p:cNvPr id="52" name="Oval 51"/>
          <p:cNvSpPr/>
          <p:nvPr/>
        </p:nvSpPr>
        <p:spPr>
          <a:xfrm>
            <a:off x="7153944" y="263691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481536" y="400506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dist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7081936" y="4941168"/>
            <a:ext cx="1512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Pixel position (</a:t>
            </a:r>
            <a:r>
              <a:rPr lang="en-US" sz="1600" dirty="0"/>
              <a:t>x</a:t>
            </a:r>
            <a:r>
              <a:rPr lang="en-US" sz="1600" dirty="0" smtClean="0"/>
              <a:t>, y, z)</a:t>
            </a:r>
            <a:endParaRPr lang="en-US" sz="16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21704" y="3212976"/>
            <a:ext cx="12784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681336" y="1988840"/>
            <a:ext cx="5544616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13584" y="165028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3559.6</a:t>
            </a:r>
            <a:endParaRPr lang="en-US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8378080" y="2780928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149.6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539552" y="3284984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E</a:t>
            </a:r>
            <a:r>
              <a:rPr lang="en-US" sz="1600" baseline="-25000" dirty="0" err="1" smtClean="0"/>
              <a:t>i</a:t>
            </a:r>
            <a:endParaRPr lang="en-US" sz="1600" baseline="-25000" dirty="0" smtClean="0"/>
          </a:p>
          <a:p>
            <a:pPr algn="ctr"/>
            <a:r>
              <a:rPr lang="en-US" sz="1600" dirty="0" smtClean="0"/>
              <a:t>v</a:t>
            </a:r>
            <a:r>
              <a:rPr lang="en-US" sz="1600" baseline="-25000" dirty="0" smtClean="0"/>
              <a:t>i</a:t>
            </a:r>
          </a:p>
          <a:p>
            <a:pPr algn="ctr"/>
            <a:r>
              <a:rPr lang="en-US" sz="1600" dirty="0" err="1" smtClean="0"/>
              <a:t>λ</a:t>
            </a:r>
            <a:r>
              <a:rPr lang="en-US" sz="1600" baseline="-25000" dirty="0" err="1" smtClean="0"/>
              <a:t>i</a:t>
            </a:r>
            <a:endParaRPr lang="en-US" sz="1600" baseline="-25000" dirty="0"/>
          </a:p>
        </p:txBody>
      </p:sp>
      <p:sp>
        <p:nvSpPr>
          <p:cNvPr id="65" name="TextBox 64"/>
          <p:cNvSpPr txBox="1"/>
          <p:nvPr/>
        </p:nvSpPr>
        <p:spPr>
          <a:xfrm>
            <a:off x="2545432" y="4077072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E</a:t>
            </a:r>
            <a:r>
              <a:rPr lang="en-US" sz="1600" baseline="-25000" dirty="0" err="1"/>
              <a:t>f</a:t>
            </a:r>
            <a:endParaRPr lang="en-US" sz="1600" baseline="-25000" dirty="0" smtClean="0"/>
          </a:p>
          <a:p>
            <a:pPr algn="ctr"/>
            <a:r>
              <a:rPr lang="en-US" sz="1600" dirty="0" err="1" smtClean="0"/>
              <a:t>v</a:t>
            </a:r>
            <a:r>
              <a:rPr lang="en-US" sz="1600" baseline="-25000" dirty="0" err="1"/>
              <a:t>f</a:t>
            </a:r>
            <a:endParaRPr lang="en-US" sz="1600" baseline="-25000" dirty="0" smtClean="0"/>
          </a:p>
          <a:p>
            <a:pPr algn="ctr"/>
            <a:r>
              <a:rPr lang="en-US" sz="1600" dirty="0" err="1" smtClean="0"/>
              <a:t>λ</a:t>
            </a:r>
            <a:r>
              <a:rPr lang="en-US" sz="1600" baseline="-25000" dirty="0" err="1" smtClean="0"/>
              <a:t>f</a:t>
            </a:r>
            <a:endParaRPr lang="en-US" sz="1600" baseline="-25000" dirty="0" smtClean="0"/>
          </a:p>
          <a:p>
            <a:pPr algn="ctr"/>
            <a:r>
              <a:rPr lang="en-US" sz="1600" dirty="0" smtClean="0"/>
              <a:t>Reconstructed for each n</a:t>
            </a:r>
            <a:endParaRPr lang="en-US" sz="1600" dirty="0"/>
          </a:p>
        </p:txBody>
      </p:sp>
      <p:sp>
        <p:nvSpPr>
          <p:cNvPr id="66" name="TextBox 65"/>
          <p:cNvSpPr txBox="1"/>
          <p:nvPr/>
        </p:nvSpPr>
        <p:spPr>
          <a:xfrm>
            <a:off x="1465312" y="335699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</a:t>
            </a:r>
            <a:r>
              <a:rPr lang="en-US" sz="1600" baseline="-25000" dirty="0" err="1" smtClean="0"/>
              <a:t>s</a:t>
            </a:r>
            <a:endParaRPr lang="en-US" sz="1600" baseline="-25000" dirty="0"/>
          </a:p>
        </p:txBody>
      </p:sp>
      <p:sp>
        <p:nvSpPr>
          <p:cNvPr id="67" name="TextBox 66"/>
          <p:cNvSpPr txBox="1"/>
          <p:nvPr/>
        </p:nvSpPr>
        <p:spPr>
          <a:xfrm>
            <a:off x="7585992" y="551723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</a:t>
            </a:r>
            <a:r>
              <a:rPr lang="en-US" sz="1600" baseline="-25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9088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07_11_hist_E_9A_firstCell_thick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21088"/>
            <a:ext cx="5233151" cy="263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br>
              <a:rPr lang="en-US" dirty="0" smtClean="0"/>
            </a:br>
            <a:r>
              <a:rPr lang="en-US" dirty="0" smtClean="0"/>
              <a:t>Front </a:t>
            </a:r>
            <a:r>
              <a:rPr lang="en-US" dirty="0"/>
              <a:t>C</a:t>
            </a:r>
            <a:r>
              <a:rPr lang="en-US" dirty="0" smtClean="0"/>
              <a:t>ells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248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217840" y="2708920"/>
            <a:ext cx="1008112" cy="4032448"/>
            <a:chOff x="5292080" y="2420888"/>
            <a:chExt cx="1008112" cy="4032448"/>
          </a:xfrm>
        </p:grpSpPr>
        <p:sp>
          <p:nvSpPr>
            <p:cNvPr id="5" name="Rectangle 4"/>
            <p:cNvSpPr/>
            <p:nvPr/>
          </p:nvSpPr>
          <p:spPr>
            <a:xfrm>
              <a:off x="5292080" y="2420888"/>
              <a:ext cx="1008112" cy="4032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92080" y="299695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580112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4128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868144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12160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56176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436096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92080" y="314096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92080" y="328498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292080" y="429309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92080" y="443711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92080" y="458112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92080" y="472514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92080" y="486916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92080" y="501317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92080" y="515719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92080" y="530120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92080" y="544522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92080" y="558924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92080" y="573325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92080" y="587727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92080" y="602128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92080" y="616530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92080" y="630932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92080" y="342900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92080" y="357301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92080" y="371703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92080" y="386104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92080" y="400506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92080" y="414908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92080" y="256490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92080" y="270892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92080" y="285293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1609328" y="314096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1753344" y="3212976"/>
            <a:ext cx="6624736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306072" y="2708920"/>
            <a:ext cx="0" cy="50405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3264" y="256490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Sample center (0, 0, 0)</a:t>
            </a:r>
            <a:endParaRPr lang="en-US" sz="16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681336" y="3212976"/>
            <a:ext cx="4618856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73824" y="2060848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Grid reference</a:t>
            </a:r>
          </a:p>
          <a:p>
            <a:pPr algn="ctr"/>
            <a:r>
              <a:rPr lang="en-US" sz="1600" dirty="0" smtClean="0"/>
              <a:t>(2981.9, 149.6, 1943.9)</a:t>
            </a:r>
            <a:endParaRPr lang="en-US" sz="1600" dirty="0"/>
          </a:p>
        </p:txBody>
      </p:sp>
      <p:sp>
        <p:nvSpPr>
          <p:cNvPr id="52" name="Oval 51"/>
          <p:cNvSpPr/>
          <p:nvPr/>
        </p:nvSpPr>
        <p:spPr>
          <a:xfrm>
            <a:off x="7153944" y="263691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203848" y="3501008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dist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7081936" y="4941168"/>
            <a:ext cx="1512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Pixel position (</a:t>
            </a:r>
            <a:r>
              <a:rPr lang="en-US" sz="1600" dirty="0"/>
              <a:t>x</a:t>
            </a:r>
            <a:r>
              <a:rPr lang="en-US" sz="1600" dirty="0" smtClean="0"/>
              <a:t>, y, z)</a:t>
            </a:r>
            <a:endParaRPr lang="en-US" sz="16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21704" y="3212976"/>
            <a:ext cx="12784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378080" y="2780928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149.6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395536" y="227687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E</a:t>
            </a:r>
            <a:r>
              <a:rPr lang="en-US" sz="1600" baseline="-25000" dirty="0" err="1" smtClean="0"/>
              <a:t>i</a:t>
            </a:r>
            <a:endParaRPr lang="en-US" sz="1600" baseline="-25000" dirty="0" smtClean="0"/>
          </a:p>
          <a:p>
            <a:pPr algn="ctr"/>
            <a:r>
              <a:rPr lang="en-US" sz="1600" dirty="0" smtClean="0"/>
              <a:t>v</a:t>
            </a:r>
            <a:r>
              <a:rPr lang="en-US" sz="1600" baseline="-25000" dirty="0" smtClean="0"/>
              <a:t>i</a:t>
            </a:r>
          </a:p>
          <a:p>
            <a:pPr algn="ctr"/>
            <a:r>
              <a:rPr lang="en-US" sz="1600" dirty="0" err="1" smtClean="0"/>
              <a:t>λ</a:t>
            </a:r>
            <a:r>
              <a:rPr lang="en-US" sz="1600" baseline="-25000" dirty="0" err="1" smtClean="0"/>
              <a:t>i</a:t>
            </a:r>
            <a:endParaRPr lang="en-US" sz="1600" baseline="-25000" dirty="0"/>
          </a:p>
        </p:txBody>
      </p:sp>
      <p:sp>
        <p:nvSpPr>
          <p:cNvPr id="65" name="TextBox 64"/>
          <p:cNvSpPr txBox="1"/>
          <p:nvPr/>
        </p:nvSpPr>
        <p:spPr>
          <a:xfrm>
            <a:off x="4211960" y="3356992"/>
            <a:ext cx="802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E</a:t>
            </a:r>
            <a:r>
              <a:rPr lang="en-US" sz="1600" baseline="-25000" dirty="0" err="1"/>
              <a:t>f</a:t>
            </a:r>
            <a:endParaRPr lang="en-US" sz="1600" baseline="-25000" dirty="0" smtClean="0"/>
          </a:p>
          <a:p>
            <a:pPr algn="ctr"/>
            <a:r>
              <a:rPr lang="en-US" sz="1600" dirty="0" err="1" smtClean="0"/>
              <a:t>v</a:t>
            </a:r>
            <a:r>
              <a:rPr lang="en-US" sz="1600" baseline="-25000" dirty="0" err="1"/>
              <a:t>f</a:t>
            </a:r>
            <a:endParaRPr lang="en-US" sz="1600" baseline="-25000" dirty="0" smtClean="0"/>
          </a:p>
          <a:p>
            <a:pPr algn="ctr"/>
            <a:r>
              <a:rPr lang="en-US" sz="1600" dirty="0" err="1" smtClean="0"/>
              <a:t>λ</a:t>
            </a:r>
            <a:r>
              <a:rPr lang="en-US" sz="1600" baseline="-25000" dirty="0" err="1" smtClean="0"/>
              <a:t>f</a:t>
            </a:r>
            <a:endParaRPr lang="en-US" sz="1600" baseline="-25000" dirty="0" smtClean="0"/>
          </a:p>
        </p:txBody>
      </p:sp>
      <p:sp>
        <p:nvSpPr>
          <p:cNvPr id="66" name="TextBox 65"/>
          <p:cNvSpPr txBox="1"/>
          <p:nvPr/>
        </p:nvSpPr>
        <p:spPr>
          <a:xfrm>
            <a:off x="1465312" y="335699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</a:t>
            </a:r>
            <a:r>
              <a:rPr lang="en-US" sz="1600" baseline="-25000" dirty="0" err="1" smtClean="0"/>
              <a:t>s</a:t>
            </a:r>
            <a:endParaRPr lang="en-US" sz="1600" baseline="-25000" dirty="0"/>
          </a:p>
        </p:txBody>
      </p:sp>
      <p:sp>
        <p:nvSpPr>
          <p:cNvPr id="67" name="TextBox 66"/>
          <p:cNvSpPr txBox="1"/>
          <p:nvPr/>
        </p:nvSpPr>
        <p:spPr>
          <a:xfrm>
            <a:off x="7585992" y="551723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</a:t>
            </a:r>
            <a:r>
              <a:rPr lang="en-US" sz="1600" baseline="-25000" dirty="0"/>
              <a:t>d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28184" y="2708920"/>
            <a:ext cx="144016" cy="403244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51520" y="1484784"/>
            <a:ext cx="6062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Correction for depth does not compromise data quality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Detector equivalent to a flat detector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479715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~16% of events in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cells for 9Å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79512" y="443711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PRELIMINARY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5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Sensitivity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 descr="Threshold_onOff_230_1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6372200" cy="3205890"/>
          </a:xfrm>
          <a:prstGeom prst="rect">
            <a:avLst/>
          </a:prstGeom>
        </p:spPr>
      </p:pic>
      <p:pic>
        <p:nvPicPr>
          <p:cNvPr id="5" name="Picture 4" descr="08_17to18_gam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74" y="4509119"/>
            <a:ext cx="5613626" cy="234499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63688" y="2924944"/>
            <a:ext cx="576064" cy="15841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8" idx="0"/>
          </p:cNvCxnSpPr>
          <p:nvPr/>
        </p:nvCxnSpPr>
        <p:spPr>
          <a:xfrm flipH="1">
            <a:off x="1691680" y="4509120"/>
            <a:ext cx="288032" cy="792088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7584" y="530120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γ</a:t>
            </a:r>
            <a:r>
              <a:rPr lang="en-US" sz="1400" dirty="0" smtClean="0"/>
              <a:t> flashes as neutrons approach sample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56601" y="1802435"/>
            <a:ext cx="2507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MG threshold set so </a:t>
            </a:r>
            <a:r>
              <a:rPr lang="en-US" dirty="0" err="1" smtClean="0"/>
              <a:t>γ</a:t>
            </a:r>
            <a:r>
              <a:rPr lang="en-US" dirty="0" smtClean="0"/>
              <a:t> just barely detected</a:t>
            </a:r>
          </a:p>
          <a:p>
            <a:endParaRPr lang="en-US" dirty="0"/>
          </a:p>
          <a:p>
            <a:r>
              <a:rPr lang="en-US" dirty="0" smtClean="0"/>
              <a:t>Fully removed using software threshold</a:t>
            </a:r>
          </a:p>
          <a:p>
            <a:endParaRPr lang="en-US" dirty="0"/>
          </a:p>
          <a:p>
            <a:r>
              <a:rPr lang="en-US" dirty="0" smtClean="0"/>
              <a:t>All data shown is with the threshold 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224" y="479889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Independent </a:t>
            </a:r>
            <a:r>
              <a:rPr lang="en-US" dirty="0" err="1" smtClean="0"/>
              <a:t>γ</a:t>
            </a:r>
            <a:r>
              <a:rPr lang="en-US" dirty="0" smtClean="0"/>
              <a:t> detector </a:t>
            </a:r>
            <a:r>
              <a:rPr lang="en-US" dirty="0" err="1" smtClean="0"/>
              <a:t>ToF</a:t>
            </a:r>
            <a:r>
              <a:rPr lang="en-US" dirty="0" smtClean="0"/>
              <a:t> data 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8" idx="3"/>
          </p:cNvCxnSpPr>
          <p:nvPr/>
        </p:nvCxnSpPr>
        <p:spPr>
          <a:xfrm flipH="1" flipV="1">
            <a:off x="2555776" y="5562818"/>
            <a:ext cx="2520280" cy="45847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7584" y="170080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PRELIMINARY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6084" y="609329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PRELIMINARY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5" name="Picture 14" descr="logo_gree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Multi-Grid test at CNCS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MG_ef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43740"/>
            <a:ext cx="4968552" cy="31142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451" y="1653468"/>
            <a:ext cx="2850987" cy="461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Efficiency optimized depending on the wavelength range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Efficiency for CNCS: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Using 32 layers (16 cells)</a:t>
            </a:r>
          </a:p>
          <a:p>
            <a:r>
              <a:rPr lang="en-US" dirty="0">
                <a:solidFill>
                  <a:prstClr val="black"/>
                </a:solidFill>
              </a:rPr>
              <a:t>and </a:t>
            </a:r>
            <a:r>
              <a:rPr lang="en-US" b="1" dirty="0">
                <a:solidFill>
                  <a:srgbClr val="C0504D"/>
                </a:solidFill>
              </a:rPr>
              <a:t>optimized for 4Å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Constant layer thickness: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0.75um optimal.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~2% improvement using varied thickness: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7blades 0.5um,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7blades 1.0um,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3 blades 1.5um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DSCF03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40768"/>
            <a:ext cx="3608992" cy="252028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95936" y="2852936"/>
            <a:ext cx="1008112" cy="3600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076056" y="3212976"/>
            <a:ext cx="936104" cy="288032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84168" y="3501008"/>
            <a:ext cx="576064" cy="144016"/>
          </a:xfrm>
          <a:prstGeom prst="straightConnector1">
            <a:avLst/>
          </a:prstGeom>
          <a:ln>
            <a:solidFill>
              <a:srgbClr val="E4DD1E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08104" y="1196752"/>
            <a:ext cx="1800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Optimized grid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566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ultiGrid ar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-80" r="13540" b="5380"/>
          <a:stretch/>
        </p:blipFill>
        <p:spPr>
          <a:xfrm>
            <a:off x="107504" y="1484784"/>
            <a:ext cx="2685600" cy="194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Multi-Grid 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826675"/>
            <a:ext cx="4139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ESS Detector Group Framework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Extension of GEANT4 including crystal structure and thermal cross sections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solidFill>
                  <a:srgbClr val="C0504D"/>
                </a:solidFill>
              </a:rPr>
              <a:t>Work of </a:t>
            </a:r>
            <a:r>
              <a:rPr lang="en-US" u="sng" dirty="0" err="1" smtClean="0">
                <a:solidFill>
                  <a:srgbClr val="C0504D"/>
                </a:solidFill>
              </a:rPr>
              <a:t>Eszter</a:t>
            </a:r>
            <a:r>
              <a:rPr lang="en-US" u="sng" dirty="0" smtClean="0">
                <a:solidFill>
                  <a:srgbClr val="C0504D"/>
                </a:solidFill>
              </a:rPr>
              <a:t> Dian, </a:t>
            </a:r>
            <a:r>
              <a:rPr lang="en-US" u="sng" dirty="0">
                <a:solidFill>
                  <a:srgbClr val="C0504D"/>
                </a:solidFill>
              </a:rPr>
              <a:t>poster #N28-18, Tuesday, Nov. 1 @ 14:00 </a:t>
            </a:r>
            <a:endParaRPr lang="en-US" u="sng" dirty="0" smtClean="0">
              <a:solidFill>
                <a:srgbClr val="C0504D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CER, Hungary in-kind contribution</a:t>
            </a:r>
          </a:p>
        </p:txBody>
      </p:sp>
      <p:pic>
        <p:nvPicPr>
          <p:cNvPr id="9" name="Picture 8" descr="Screen Shot 2015-11-05 at 00.13.2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r="17401"/>
          <a:stretch/>
        </p:blipFill>
        <p:spPr>
          <a:xfrm>
            <a:off x="3635896" y="1484784"/>
            <a:ext cx="2084179" cy="2160240"/>
          </a:xfrm>
          <a:prstGeom prst="rect">
            <a:avLst/>
          </a:prstGeom>
        </p:spPr>
      </p:pic>
      <p:pic>
        <p:nvPicPr>
          <p:cNvPr id="5" name="Picture 4" descr="ek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52736"/>
            <a:ext cx="1031024" cy="560062"/>
          </a:xfrm>
          <a:prstGeom prst="rect">
            <a:avLst/>
          </a:prstGeom>
        </p:spPr>
      </p:pic>
      <p:pic>
        <p:nvPicPr>
          <p:cNvPr id="10" name="Picture 9" descr="MultiGrid arc struc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43" r="13763" b="1424"/>
          <a:stretch/>
        </p:blipFill>
        <p:spPr>
          <a:xfrm>
            <a:off x="1619672" y="2780928"/>
            <a:ext cx="2016224" cy="2019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267744" y="1916832"/>
            <a:ext cx="504056" cy="57606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2" idx="6"/>
          </p:cNvCxnSpPr>
          <p:nvPr/>
        </p:nvCxnSpPr>
        <p:spPr>
          <a:xfrm>
            <a:off x="2771800" y="2204864"/>
            <a:ext cx="72008" cy="86409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72000" y="5579354"/>
            <a:ext cx="4572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dirty="0" smtClean="0">
                <a:solidFill>
                  <a:prstClr val="black"/>
                </a:solidFill>
              </a:rPr>
              <a:t>Simulation </a:t>
            </a:r>
            <a:r>
              <a:rPr lang="en-US" sz="1100" dirty="0">
                <a:solidFill>
                  <a:prstClr val="black"/>
                </a:solidFill>
              </a:rPr>
              <a:t>package:</a:t>
            </a:r>
          </a:p>
          <a:p>
            <a:pPr lvl="0"/>
            <a:r>
              <a:rPr lang="en-US" sz="1100" dirty="0">
                <a:solidFill>
                  <a:prstClr val="black"/>
                </a:solidFill>
              </a:rPr>
              <a:t>*T. </a:t>
            </a:r>
            <a:r>
              <a:rPr lang="en-US" sz="1100" dirty="0" err="1">
                <a:solidFill>
                  <a:prstClr val="black"/>
                </a:solidFill>
              </a:rPr>
              <a:t>Kittelmannet</a:t>
            </a:r>
            <a:r>
              <a:rPr lang="en-US" sz="1100" dirty="0">
                <a:solidFill>
                  <a:prstClr val="black"/>
                </a:solidFill>
              </a:rPr>
              <a:t> al., "Geant4 Based Simulations for Novel Neutron Detector Development", (CHEP) (2013); doi:10.1088/1742-6596/513/2/022017; </a:t>
            </a:r>
          </a:p>
          <a:p>
            <a:pPr lvl="0"/>
            <a:r>
              <a:rPr lang="en-US" sz="1100" dirty="0">
                <a:solidFill>
                  <a:prstClr val="black"/>
                </a:solidFill>
              </a:rPr>
              <a:t>*arXiv:1311.1009v1.</a:t>
            </a:r>
          </a:p>
          <a:p>
            <a:pPr lvl="0"/>
            <a:r>
              <a:rPr lang="en-US" sz="1100" dirty="0">
                <a:solidFill>
                  <a:prstClr val="black"/>
                </a:solidFill>
              </a:rPr>
              <a:t>T. </a:t>
            </a:r>
            <a:r>
              <a:rPr lang="en-US" sz="1100" dirty="0" err="1">
                <a:solidFill>
                  <a:prstClr val="black"/>
                </a:solidFill>
              </a:rPr>
              <a:t>Kittelmann</a:t>
            </a:r>
            <a:r>
              <a:rPr lang="en-US" sz="1100" dirty="0">
                <a:solidFill>
                  <a:prstClr val="black"/>
                </a:solidFill>
              </a:rPr>
              <a:t>, M. </a:t>
            </a:r>
            <a:r>
              <a:rPr lang="en-US" sz="1100" dirty="0" err="1">
                <a:solidFill>
                  <a:prstClr val="black"/>
                </a:solidFill>
              </a:rPr>
              <a:t>Boin</a:t>
            </a:r>
            <a:r>
              <a:rPr lang="en-US" sz="1100" dirty="0">
                <a:solidFill>
                  <a:prstClr val="black"/>
                </a:solidFill>
              </a:rPr>
              <a:t>. "Polycrystalline neutron scattering for Geant4: NXSG4", Computer Physics Communications 189, 114-118 (2015); doi:10.1016/j.cpc.2014.11.009</a:t>
            </a:r>
          </a:p>
        </p:txBody>
      </p:sp>
      <p:sp>
        <p:nvSpPr>
          <p:cNvPr id="15" name="Oval 14"/>
          <p:cNvSpPr/>
          <p:nvPr/>
        </p:nvSpPr>
        <p:spPr>
          <a:xfrm>
            <a:off x="2771800" y="3140968"/>
            <a:ext cx="792088" cy="115212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5" idx="7"/>
            <a:endCxn id="9" idx="1"/>
          </p:cNvCxnSpPr>
          <p:nvPr/>
        </p:nvCxnSpPr>
        <p:spPr>
          <a:xfrm flipV="1">
            <a:off x="3447889" y="2564904"/>
            <a:ext cx="188007" cy="74478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hep2013_xsect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20888"/>
            <a:ext cx="2579488" cy="378904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0" name="TextBox 19"/>
          <p:cNvSpPr txBox="1"/>
          <p:nvPr/>
        </p:nvSpPr>
        <p:spPr>
          <a:xfrm>
            <a:off x="6300192" y="2636912"/>
            <a:ext cx="246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Aluminium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ross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6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556792"/>
            <a:ext cx="2804826" cy="217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Multi-Grid </a:t>
            </a:r>
            <a:r>
              <a:rPr lang="en-US" dirty="0" smtClean="0"/>
              <a:t>Test </a:t>
            </a:r>
            <a:r>
              <a:rPr lang="en-US" dirty="0"/>
              <a:t>at </a:t>
            </a:r>
            <a:r>
              <a:rPr lang="en-US" dirty="0" smtClean="0"/>
              <a:t>CNCS, SNS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638" y="1402233"/>
            <a:ext cx="465894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Goals: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Side-by-side comparison to He3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Test at spectrometer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User experiments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Dedicated tests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Operation for 6+ </a:t>
            </a:r>
            <a:r>
              <a:rPr lang="en-US" dirty="0" smtClean="0"/>
              <a:t>months</a:t>
            </a:r>
          </a:p>
          <a:p>
            <a:r>
              <a:rPr lang="en-US" b="1" dirty="0" smtClean="0"/>
              <a:t>Solution: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Size = half of “8-pack” module – </a:t>
            </a:r>
            <a:r>
              <a:rPr lang="en-US" dirty="0" smtClean="0"/>
              <a:t>0.2m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96 grids, 2 </a:t>
            </a:r>
            <a:r>
              <a:rPr lang="en-US" dirty="0"/>
              <a:t>modules of 48 grids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32 boron </a:t>
            </a:r>
            <a:r>
              <a:rPr lang="en-US" dirty="0"/>
              <a:t>layers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Adapted layer thickness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Gas flow</a:t>
            </a:r>
            <a:r>
              <a:rPr lang="en-US" dirty="0"/>
              <a:t>-</a:t>
            </a:r>
            <a:r>
              <a:rPr lang="en-US" dirty="0" smtClean="0"/>
              <a:t>through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Installation June-July </a:t>
            </a:r>
            <a:r>
              <a:rPr lang="en-US" dirty="0" smtClean="0"/>
              <a:t>2016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Detector inaccessible</a:t>
            </a:r>
          </a:p>
          <a:p>
            <a:endParaRPr lang="en-US" b="1" dirty="0" smtClean="0"/>
          </a:p>
          <a:p>
            <a:r>
              <a:rPr lang="en-US" b="1" dirty="0" smtClean="0"/>
              <a:t>Currently 4</a:t>
            </a:r>
            <a:r>
              <a:rPr lang="en-US" b="1" baseline="30000" dirty="0" smtClean="0"/>
              <a:t>th</a:t>
            </a:r>
            <a:r>
              <a:rPr lang="en-US" b="1" dirty="0" smtClean="0"/>
              <a:t> month of operation</a:t>
            </a:r>
          </a:p>
          <a:p>
            <a:r>
              <a:rPr lang="en-US" b="1" dirty="0" smtClean="0"/>
              <a:t>As CNCS experiment 17219</a:t>
            </a:r>
            <a:endParaRPr lang="en-US" b="1" dirty="0"/>
          </a:p>
        </p:txBody>
      </p:sp>
      <p:pic>
        <p:nvPicPr>
          <p:cNvPr id="9" name="Picture 8" descr="P71303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56" y="3747266"/>
            <a:ext cx="4147644" cy="3110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996" y="2276872"/>
            <a:ext cx="1024508" cy="6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0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 Bragg Edge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ek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52736"/>
            <a:ext cx="1008112" cy="547616"/>
          </a:xfrm>
          <a:prstGeom prst="rect">
            <a:avLst/>
          </a:prstGeom>
        </p:spPr>
      </p:pic>
      <p:pic>
        <p:nvPicPr>
          <p:cNvPr id="11" name="Picture 10" descr="07_27_V_E_3p32meV_sim_meas_he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r="7914"/>
          <a:stretch/>
        </p:blipFill>
        <p:spPr>
          <a:xfrm>
            <a:off x="159031" y="4185262"/>
            <a:ext cx="4845017" cy="2559596"/>
          </a:xfrm>
          <a:prstGeom prst="rect">
            <a:avLst/>
          </a:prstGeom>
        </p:spPr>
      </p:pic>
      <p:pic>
        <p:nvPicPr>
          <p:cNvPr id="12" name="Picture 11" descr="07_27_V_E_4p5meV_sim_meas_he3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r="7933"/>
          <a:stretch/>
        </p:blipFill>
        <p:spPr>
          <a:xfrm>
            <a:off x="179512" y="1501821"/>
            <a:ext cx="4831184" cy="25577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1628800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Vanadium energy transfer spectrum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Scattering on Al above and below Al Bragg edge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Reproduced by simulations. 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Sample environment and incoming beam complicate the effect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7550" y="6167045"/>
            <a:ext cx="354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C0504D"/>
                </a:solidFill>
              </a:rPr>
              <a:t>Work of </a:t>
            </a:r>
            <a:r>
              <a:rPr lang="en-US" u="sng" dirty="0" err="1">
                <a:solidFill>
                  <a:srgbClr val="C0504D"/>
                </a:solidFill>
              </a:rPr>
              <a:t>Eszter</a:t>
            </a:r>
            <a:r>
              <a:rPr lang="en-US" u="sng" dirty="0">
                <a:solidFill>
                  <a:srgbClr val="C0504D"/>
                </a:solidFill>
              </a:rPr>
              <a:t> Dian, poster #N28-18, Tuesday, Nov. 1 @ 14:00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644008" y="3562552"/>
            <a:ext cx="3816424" cy="3034800"/>
            <a:chOff x="4644008" y="3562552"/>
            <a:chExt cx="3816424" cy="3034800"/>
          </a:xfrm>
        </p:grpSpPr>
        <p:grpSp>
          <p:nvGrpSpPr>
            <p:cNvPr id="5" name="Group 4"/>
            <p:cNvGrpSpPr/>
            <p:nvPr/>
          </p:nvGrpSpPr>
          <p:grpSpPr>
            <a:xfrm>
              <a:off x="6084168" y="3562552"/>
              <a:ext cx="2376264" cy="3034800"/>
              <a:chOff x="6372200" y="4104456"/>
              <a:chExt cx="2376264" cy="3034800"/>
            </a:xfrm>
          </p:grpSpPr>
          <p:pic>
            <p:nvPicPr>
              <p:cNvPr id="13" name="Picture 12" descr="chep2013_xsects.pdf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11" t="750" r="1181" b="31407"/>
              <a:stretch/>
            </p:blipFill>
            <p:spPr>
              <a:xfrm>
                <a:off x="6372200" y="4104456"/>
                <a:ext cx="2037600" cy="3034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308304" y="4682261"/>
                <a:ext cx="14401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Aluminium</a:t>
                </a:r>
                <a:r>
                  <a:rPr lang="en-US" dirty="0" smtClean="0"/>
                  <a:t> </a:t>
                </a:r>
                <a:r>
                  <a:rPr lang="en-US" dirty="0"/>
                  <a:t>c</a:t>
                </a:r>
                <a:r>
                  <a:rPr lang="en-US" dirty="0" smtClean="0"/>
                  <a:t>ross section</a:t>
                </a:r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44008" y="4869160"/>
              <a:ext cx="1417050" cy="369332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Cross section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88224" y="5867980"/>
              <a:ext cx="103105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 energy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51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Neutrons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07_31_UGe2_2p0me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7"/>
            <a:ext cx="7632848" cy="444401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004048" y="4869160"/>
            <a:ext cx="50405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95736" y="4005064"/>
            <a:ext cx="504056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9" idx="0"/>
            <a:endCxn id="13" idx="2"/>
          </p:cNvCxnSpPr>
          <p:nvPr/>
        </p:nvCxnSpPr>
        <p:spPr>
          <a:xfrm flipH="1" flipV="1">
            <a:off x="2231740" y="3376156"/>
            <a:ext cx="216024" cy="628908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5256076" y="4365104"/>
            <a:ext cx="1044116" cy="504056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672" y="285293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 fast n pulse from sample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24128" y="386104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Prompt pulse from target</a:t>
            </a:r>
            <a:endParaRPr lang="en-US" sz="1400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5877272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Same detector area considered</a:t>
            </a:r>
          </a:p>
          <a:p>
            <a:r>
              <a:rPr lang="en-US" dirty="0" smtClean="0"/>
              <a:t>Fast n pulses appear to be ~ x2 lower in MG</a:t>
            </a:r>
          </a:p>
          <a:p>
            <a:r>
              <a:rPr lang="en-US" dirty="0" smtClean="0"/>
              <a:t>Under investigation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7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Rates Assumptions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35450" y="1653468"/>
            <a:ext cx="82765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Generic assumptions for ESS direct spectrometers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1e6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n/s/cm2 per monochromatic pulse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10x monochromatic pulses per period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14x periods in a second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Sample size – 1cm2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Sample scatters 10% of the beam (all modes combined)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Sample scatters 0.1% of the beam in one Bragg reflection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Typical scattering come (for powder) at ~90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deg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Elastic peak width – 50us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34" y="6017754"/>
            <a:ext cx="480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Analogous analysis for </a:t>
            </a:r>
            <a:r>
              <a:rPr lang="en-US" sz="1600" dirty="0" err="1" smtClean="0"/>
              <a:t>diffractometers</a:t>
            </a:r>
            <a:r>
              <a:rPr lang="en-US" sz="1600" dirty="0" smtClean="0"/>
              <a:t>:</a:t>
            </a:r>
          </a:p>
          <a:p>
            <a:r>
              <a:rPr lang="en-US" sz="1600" dirty="0" smtClean="0"/>
              <a:t>Paper in preparation: I. </a:t>
            </a:r>
            <a:r>
              <a:rPr lang="en-US" sz="1600" dirty="0" err="1" smtClean="0"/>
              <a:t>Stefanescu</a:t>
            </a:r>
            <a:r>
              <a:rPr lang="en-US" sz="1600" dirty="0" smtClean="0"/>
              <a:t>, B</a:t>
            </a:r>
            <a:r>
              <a:rPr lang="en-US" sz="1600" dirty="0"/>
              <a:t>-based detectors for the diffraction instruments at ESS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34418" y="1267015"/>
            <a:ext cx="1656908" cy="2658041"/>
            <a:chOff x="6994732" y="1765966"/>
            <a:chExt cx="1656908" cy="2658041"/>
          </a:xfrm>
        </p:grpSpPr>
        <p:sp>
          <p:nvSpPr>
            <p:cNvPr id="6" name="Rectangle 5"/>
            <p:cNvSpPr/>
            <p:nvPr/>
          </p:nvSpPr>
          <p:spPr>
            <a:xfrm>
              <a:off x="6994732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94732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994732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94732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94732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94732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94732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94732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94732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94732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72537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72537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72537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72537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72537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72537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72537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72537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72537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72537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40420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40420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40420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40420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0420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40420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540420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40420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540420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40420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818225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18225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18225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18225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18225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18225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818225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8225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18225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8225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096030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096030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96030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096030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096030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096030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96030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096030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096030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096030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373835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373835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373835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373835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373835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373835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373835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73835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373835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373835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6" name="Arc 65"/>
          <p:cNvSpPr/>
          <p:nvPr/>
        </p:nvSpPr>
        <p:spPr>
          <a:xfrm>
            <a:off x="6810045" y="1048750"/>
            <a:ext cx="1221494" cy="6280092"/>
          </a:xfrm>
          <a:prstGeom prst="arc">
            <a:avLst/>
          </a:prstGeom>
          <a:ln w="254000" cmpd="sng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374631" y="4061062"/>
            <a:ext cx="1656908" cy="2658041"/>
            <a:chOff x="6994732" y="1765966"/>
            <a:chExt cx="1656908" cy="2658041"/>
          </a:xfrm>
        </p:grpSpPr>
        <p:sp>
          <p:nvSpPr>
            <p:cNvPr id="68" name="Rectangle 67"/>
            <p:cNvSpPr/>
            <p:nvPr/>
          </p:nvSpPr>
          <p:spPr>
            <a:xfrm>
              <a:off x="6994732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994732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994732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994732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994732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994732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994732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994732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994732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994732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272537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272537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272537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272537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272537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272537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272537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272537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272537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272537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540420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540420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540420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540420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540420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540420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540420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7540420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540420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540420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818225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818225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818225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818225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18225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818225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818225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818225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818225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818225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96030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096030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096030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8096030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096030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096030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096030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096030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8096030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096030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373835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8373835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8373835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8373835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373835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373835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8373835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373835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373835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373835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8" name="Oval 127"/>
          <p:cNvSpPr/>
          <p:nvPr/>
        </p:nvSpPr>
        <p:spPr>
          <a:xfrm>
            <a:off x="7009614" y="5034943"/>
            <a:ext cx="466316" cy="471255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606" y="4072732"/>
            <a:ext cx="4899466" cy="27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6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Rates Assumptions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35450" y="1653468"/>
            <a:ext cx="55838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4 rate situations to consider: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Average rates – mixed elastic and inelastic scattering, averaged over time and detector area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Average instant rates – mostly elastic incoherent, spread over the detector area, but pulses in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Worst-case average – elastic and inelastic coherent, averaged over time, but focused on a few pixels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Worst-case instant – </a:t>
            </a:r>
            <a:r>
              <a:rPr lang="en-US" dirty="0" smtClean="0">
                <a:solidFill>
                  <a:prstClr val="black"/>
                </a:solidFill>
              </a:rPr>
              <a:t>mostly </a:t>
            </a:r>
            <a:r>
              <a:rPr lang="en-US" dirty="0">
                <a:solidFill>
                  <a:prstClr val="black"/>
                </a:solidFill>
              </a:rPr>
              <a:t>elastic coherent, </a:t>
            </a:r>
            <a:r>
              <a:rPr lang="en-US" dirty="0" smtClean="0">
                <a:solidFill>
                  <a:prstClr val="black"/>
                </a:solidFill>
              </a:rPr>
              <a:t>focused in time and focused </a:t>
            </a:r>
            <a:r>
              <a:rPr lang="en-US" dirty="0">
                <a:solidFill>
                  <a:prstClr val="black"/>
                </a:solidFill>
              </a:rPr>
              <a:t>on a few pixels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34418" y="1267015"/>
            <a:ext cx="1656908" cy="2658041"/>
            <a:chOff x="6994732" y="1765966"/>
            <a:chExt cx="1656908" cy="2658041"/>
          </a:xfrm>
        </p:grpSpPr>
        <p:sp>
          <p:nvSpPr>
            <p:cNvPr id="6" name="Rectangle 5"/>
            <p:cNvSpPr/>
            <p:nvPr/>
          </p:nvSpPr>
          <p:spPr>
            <a:xfrm>
              <a:off x="6994732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94732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994732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94732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94732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94732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94732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94732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94732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94732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72537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72537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72537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72537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72537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72537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72537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72537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72537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72537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40420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40420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40420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40420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0420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40420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540420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40420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540420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40420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818225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18225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18225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18225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18225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18225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818225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8225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18225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8225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096030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096030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96030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096030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096030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096030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96030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096030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096030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096030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373835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373835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373835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373835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373835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373835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373835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73835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373835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373835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6" name="Arc 65"/>
          <p:cNvSpPr/>
          <p:nvPr/>
        </p:nvSpPr>
        <p:spPr>
          <a:xfrm>
            <a:off x="6810045" y="1048750"/>
            <a:ext cx="1221494" cy="6280092"/>
          </a:xfrm>
          <a:prstGeom prst="arc">
            <a:avLst/>
          </a:prstGeom>
          <a:ln w="254000" cmpd="sng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374631" y="4061062"/>
            <a:ext cx="1656908" cy="2658041"/>
            <a:chOff x="6994732" y="1765966"/>
            <a:chExt cx="1656908" cy="2658041"/>
          </a:xfrm>
        </p:grpSpPr>
        <p:sp>
          <p:nvSpPr>
            <p:cNvPr id="68" name="Rectangle 67"/>
            <p:cNvSpPr/>
            <p:nvPr/>
          </p:nvSpPr>
          <p:spPr>
            <a:xfrm>
              <a:off x="6994732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994732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994732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994732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994732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994732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994732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994732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994732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994732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272537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272537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272537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272537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272537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272537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272537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272537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272537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272537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540420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540420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540420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540420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540420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540420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540420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7540420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540420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540420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818225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818225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818225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818225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18225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818225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818225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818225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818225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818225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96030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096030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096030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8096030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096030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096030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096030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096030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8096030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096030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373835" y="176596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8373835" y="2033837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8373835" y="2301708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8373835" y="2569579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373835" y="2814301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373835" y="3082172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8373835" y="3350043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373835" y="3617914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373835" y="3888265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373835" y="4156136"/>
              <a:ext cx="277805" cy="267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8" name="Oval 127"/>
          <p:cNvSpPr/>
          <p:nvPr/>
        </p:nvSpPr>
        <p:spPr>
          <a:xfrm>
            <a:off x="7009614" y="5034943"/>
            <a:ext cx="466316" cy="471255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83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Rates Summary, in Hz</a:t>
            </a:r>
            <a:endParaRPr lang="en-US" sz="1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708632"/>
              </p:ext>
            </p:extLst>
          </p:nvPr>
        </p:nvGraphicFramePr>
        <p:xfrm>
          <a:off x="184728" y="1320212"/>
          <a:ext cx="8866908" cy="2670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818"/>
                <a:gridCol w="1477818"/>
                <a:gridCol w="1477818"/>
                <a:gridCol w="1477818"/>
                <a:gridCol w="1477818"/>
                <a:gridCol w="1477818"/>
              </a:tblGrid>
              <a:tr h="384925">
                <a:tc>
                  <a:txBody>
                    <a:bodyPr/>
                    <a:lstStyle/>
                    <a:p>
                      <a:r>
                        <a:rPr lang="en-US" dirty="0" smtClean="0"/>
                        <a:t>B10 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voxel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grid</a:t>
                      </a:r>
                      <a:endParaRPr lang="en-US" dirty="0"/>
                    </a:p>
                  </a:txBody>
                  <a:tcPr/>
                </a:tc>
              </a:tr>
              <a:tr h="340826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</a:tr>
              <a:tr h="596445">
                <a:tc>
                  <a:txBody>
                    <a:bodyPr/>
                    <a:lstStyle/>
                    <a:p>
                      <a:r>
                        <a:rPr lang="en-US" dirty="0" smtClean="0"/>
                        <a:t>Incoherent instant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8000</a:t>
                      </a:r>
                      <a:endParaRPr lang="en-US" dirty="0"/>
                    </a:p>
                  </a:txBody>
                  <a:tcPr/>
                </a:tc>
              </a:tr>
              <a:tr h="596445">
                <a:tc>
                  <a:txBody>
                    <a:bodyPr/>
                    <a:lstStyle/>
                    <a:p>
                      <a:r>
                        <a:rPr lang="en-US" dirty="0" smtClean="0"/>
                        <a:t>Worst-case average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</a:tr>
              <a:tr h="596445">
                <a:tc>
                  <a:txBody>
                    <a:bodyPr/>
                    <a:lstStyle/>
                    <a:p>
                      <a:r>
                        <a:rPr lang="en-US" dirty="0" smtClean="0"/>
                        <a:t>Worst-case instant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4e6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1e6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1e7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919068"/>
              </p:ext>
            </p:extLst>
          </p:nvPr>
        </p:nvGraphicFramePr>
        <p:xfrm>
          <a:off x="184728" y="4088519"/>
          <a:ext cx="43988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272"/>
                <a:gridCol w="1466272"/>
                <a:gridCol w="1466272"/>
              </a:tblGrid>
              <a:tr h="327503">
                <a:tc>
                  <a:txBody>
                    <a:bodyPr/>
                    <a:lstStyle/>
                    <a:p>
                      <a:r>
                        <a:rPr lang="en-US" dirty="0" smtClean="0"/>
                        <a:t>He3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tube</a:t>
                      </a:r>
                      <a:endParaRPr lang="en-US" dirty="0"/>
                    </a:p>
                  </a:txBody>
                  <a:tcPr/>
                </a:tc>
              </a:tr>
              <a:tr h="327503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565280">
                <a:tc>
                  <a:txBody>
                    <a:bodyPr/>
                    <a:lstStyle/>
                    <a:p>
                      <a:r>
                        <a:rPr lang="en-US" dirty="0" smtClean="0"/>
                        <a:t>Incoherent instant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</a:tr>
              <a:tr h="565280">
                <a:tc>
                  <a:txBody>
                    <a:bodyPr/>
                    <a:lstStyle/>
                    <a:p>
                      <a:r>
                        <a:rPr lang="en-US" dirty="0" smtClean="0"/>
                        <a:t>Worst-case average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</a:tr>
              <a:tr h="565280">
                <a:tc>
                  <a:txBody>
                    <a:bodyPr/>
                    <a:lstStyle/>
                    <a:p>
                      <a:r>
                        <a:rPr lang="en-US" dirty="0" smtClean="0"/>
                        <a:t>Worst-case instant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1e7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83544" y="4280702"/>
            <a:ext cx="4343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To convert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to rates in 1’’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He3: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Same physical rates, but readout only by a single tube in place of a wire row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 Rate (He3 tube) = rate (MG wire) *10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56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Rates Summary, in Hz</a:t>
            </a:r>
            <a:endParaRPr lang="en-US" sz="1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559739"/>
              </p:ext>
            </p:extLst>
          </p:nvPr>
        </p:nvGraphicFramePr>
        <p:xfrm>
          <a:off x="184728" y="1320212"/>
          <a:ext cx="8866908" cy="2670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818"/>
                <a:gridCol w="1477818"/>
                <a:gridCol w="1477818"/>
                <a:gridCol w="1477818"/>
                <a:gridCol w="1477818"/>
                <a:gridCol w="1477818"/>
              </a:tblGrid>
              <a:tr h="384925">
                <a:tc>
                  <a:txBody>
                    <a:bodyPr/>
                    <a:lstStyle/>
                    <a:p>
                      <a:r>
                        <a:rPr lang="en-US" dirty="0" smtClean="0"/>
                        <a:t>B10 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voxel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grid</a:t>
                      </a:r>
                      <a:endParaRPr lang="en-US" dirty="0"/>
                    </a:p>
                  </a:txBody>
                  <a:tcPr/>
                </a:tc>
              </a:tr>
              <a:tr h="340826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</a:tr>
              <a:tr h="596445">
                <a:tc>
                  <a:txBody>
                    <a:bodyPr/>
                    <a:lstStyle/>
                    <a:p>
                      <a:r>
                        <a:rPr lang="en-US" dirty="0" smtClean="0"/>
                        <a:t>Incoherent instant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8000</a:t>
                      </a:r>
                      <a:endParaRPr lang="en-US" dirty="0"/>
                    </a:p>
                  </a:txBody>
                  <a:tcPr/>
                </a:tc>
              </a:tr>
              <a:tr h="596445">
                <a:tc>
                  <a:txBody>
                    <a:bodyPr/>
                    <a:lstStyle/>
                    <a:p>
                      <a:r>
                        <a:rPr lang="en-US" dirty="0" smtClean="0"/>
                        <a:t>Worst-case average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</a:tr>
              <a:tr h="596445">
                <a:tc>
                  <a:txBody>
                    <a:bodyPr/>
                    <a:lstStyle/>
                    <a:p>
                      <a:r>
                        <a:rPr lang="en-US" dirty="0" smtClean="0"/>
                        <a:t>Worst-case instant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4e6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1e6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1e7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290043"/>
              </p:ext>
            </p:extLst>
          </p:nvPr>
        </p:nvGraphicFramePr>
        <p:xfrm>
          <a:off x="184728" y="4088519"/>
          <a:ext cx="43988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272"/>
                <a:gridCol w="1466272"/>
                <a:gridCol w="1466272"/>
              </a:tblGrid>
              <a:tr h="327503">
                <a:tc>
                  <a:txBody>
                    <a:bodyPr/>
                    <a:lstStyle/>
                    <a:p>
                      <a:r>
                        <a:rPr lang="en-US" dirty="0" smtClean="0"/>
                        <a:t>He3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tube</a:t>
                      </a:r>
                      <a:endParaRPr lang="en-US" dirty="0"/>
                    </a:p>
                  </a:txBody>
                  <a:tcPr/>
                </a:tc>
              </a:tr>
              <a:tr h="327503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565280">
                <a:tc>
                  <a:txBody>
                    <a:bodyPr/>
                    <a:lstStyle/>
                    <a:p>
                      <a:r>
                        <a:rPr lang="en-US" dirty="0" smtClean="0"/>
                        <a:t>Incoherent instant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</a:tr>
              <a:tr h="565280">
                <a:tc>
                  <a:txBody>
                    <a:bodyPr/>
                    <a:lstStyle/>
                    <a:p>
                      <a:r>
                        <a:rPr lang="en-US" dirty="0" smtClean="0"/>
                        <a:t>Worst-case average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</a:tr>
              <a:tr h="565280">
                <a:tc>
                  <a:txBody>
                    <a:bodyPr/>
                    <a:lstStyle/>
                    <a:p>
                      <a:r>
                        <a:rPr lang="en-US" dirty="0" smtClean="0"/>
                        <a:t>Worst-case instant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2e8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1e7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3905" y="4204790"/>
            <a:ext cx="4237731" cy="17543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Average and peak rates OK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Bragg peaks will saturate,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Incoherent elastic peak will not saturate in MG; may saturate in He3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He3 – higher gain (needed for charge division) + x10 higher rate </a:t>
            </a:r>
            <a:r>
              <a:rPr lang="en-US" dirty="0" smtClean="0">
                <a:sym typeface="Wingdings"/>
              </a:rPr>
              <a:t> ageing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531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T_tof_spe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624"/>
            <a:ext cx="3059832" cy="2702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953" y="1412776"/>
            <a:ext cx="39569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Neutron scattering instruments</a:t>
            </a:r>
          </a:p>
          <a:p>
            <a:r>
              <a:rPr lang="en-US" b="1" dirty="0"/>
              <a:t>a</a:t>
            </a:r>
            <a:r>
              <a:rPr lang="en-US" b="1" dirty="0" smtClean="0"/>
              <a:t>ddressing 0.1-100 </a:t>
            </a:r>
            <a:r>
              <a:rPr lang="en-US" b="1" dirty="0" err="1" smtClean="0"/>
              <a:t>meV</a:t>
            </a:r>
            <a:r>
              <a:rPr lang="en-US" b="1" dirty="0" smtClean="0"/>
              <a:t> states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Time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-of-flight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2-4 m sample to detector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distance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Energy transfer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20-40 m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detector area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Position resolution O(1inch) 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Momentum transfer</a:t>
            </a:r>
          </a:p>
          <a:p>
            <a:r>
              <a:rPr lang="en-US" dirty="0" smtClean="0">
                <a:solidFill>
                  <a:schemeClr val="accent2"/>
                </a:solidFill>
                <a:sym typeface="Wingdings"/>
              </a:rPr>
              <a:t>High dynamic range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Low </a:t>
            </a:r>
            <a:r>
              <a:rPr lang="en-US" dirty="0" smtClean="0">
                <a:solidFill>
                  <a:schemeClr val="accent2"/>
                </a:solidFill>
              </a:rPr>
              <a:t>background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988642"/>
            <a:ext cx="2771800" cy="2869358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b="1" dirty="0"/>
              <a:t>Time-of-Flight Spectrometers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5589240"/>
            <a:ext cx="196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 on energy transfer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08304" y="5445224"/>
            <a:ext cx="1620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Information on momentum transfer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788024" y="1916832"/>
            <a:ext cx="3331911" cy="2846439"/>
            <a:chOff x="5080324" y="523395"/>
            <a:chExt cx="3331911" cy="2846439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5080324" y="1666075"/>
              <a:ext cx="1328341" cy="2330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6561065" y="1095182"/>
              <a:ext cx="1455593" cy="57089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n 35"/>
            <p:cNvSpPr/>
            <p:nvPr/>
          </p:nvSpPr>
          <p:spPr>
            <a:xfrm>
              <a:off x="6408665" y="1491313"/>
              <a:ext cx="152400" cy="372828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88256" y="523395"/>
              <a:ext cx="2323979" cy="2846439"/>
              <a:chOff x="6589892" y="493809"/>
              <a:chExt cx="2323979" cy="2846439"/>
            </a:xfrm>
          </p:grpSpPr>
          <p:sp>
            <p:nvSpPr>
              <p:cNvPr id="40" name="Arc 39"/>
              <p:cNvSpPr/>
              <p:nvPr/>
            </p:nvSpPr>
            <p:spPr>
              <a:xfrm>
                <a:off x="6589892" y="493809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>
              <a:xfrm>
                <a:off x="6589892" y="995717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1" idx="0"/>
                <a:endCxn id="40" idx="0"/>
              </p:cNvCxnSpPr>
              <p:nvPr/>
            </p:nvCxnSpPr>
            <p:spPr>
              <a:xfrm flipV="1">
                <a:off x="7751881" y="49380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8055759" y="550255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8719929" y="1024358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8336332" y="639080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8558645" y="820926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8913871" y="1613187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8836451" y="124035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5080324" y="1269945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 smtClean="0"/>
                <a:t>i</a:t>
              </a:r>
              <a:r>
                <a:rPr lang="en-US" dirty="0" smtClean="0"/>
                <a:t>, Q</a:t>
              </a:r>
              <a:r>
                <a:rPr lang="en-US" baseline="-25000" dirty="0" smtClean="0"/>
                <a:t>i</a:t>
              </a:r>
              <a:endParaRPr lang="en-US" baseline="-25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35671" y="1504711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/>
                <a:t>f</a:t>
              </a:r>
              <a:r>
                <a:rPr lang="en-US" dirty="0" smtClean="0"/>
                <a:t>, </a:t>
              </a:r>
              <a:r>
                <a:rPr lang="en-US" dirty="0" err="1" smtClean="0"/>
                <a:t>Q</a:t>
              </a:r>
              <a:r>
                <a:rPr lang="en-US" baseline="-25000" dirty="0" err="1"/>
                <a:t>f</a:t>
              </a:r>
              <a:endParaRPr lang="en-US" baseline="-25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23928" y="2348880"/>
            <a:ext cx="153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Incident beam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96136" y="3356992"/>
            <a:ext cx="87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76137" y="2268812"/>
            <a:ext cx="101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3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34" y="1412776"/>
            <a:ext cx="2620034" cy="1296144"/>
          </a:xfrm>
          <a:prstGeom prst="rect">
            <a:avLst/>
          </a:prstGeom>
        </p:spPr>
      </p:pic>
      <p:pic>
        <p:nvPicPr>
          <p:cNvPr id="6" name="Picture 8" descr="in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0" y="2492896"/>
            <a:ext cx="3052996" cy="202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408" y="2924944"/>
            <a:ext cx="2330535" cy="1806942"/>
          </a:xfrm>
          <a:prstGeom prst="rect">
            <a:avLst/>
          </a:prstGeom>
        </p:spPr>
      </p:pic>
      <p:pic>
        <p:nvPicPr>
          <p:cNvPr id="8" name="Picture 7" descr="P71303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04" y="2276872"/>
            <a:ext cx="2699792" cy="202484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23528" y="1484784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present-day examples:</a:t>
            </a:r>
          </a:p>
          <a:p>
            <a:r>
              <a:rPr lang="en-US" dirty="0" smtClean="0"/>
              <a:t>IN5 at ILL, CNCS at SNS</a:t>
            </a:r>
            <a:endParaRPr lang="en-US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b="1" dirty="0"/>
              <a:t>Time-of-Flight </a:t>
            </a:r>
            <a:r>
              <a:rPr lang="en-US" b="1" dirty="0" smtClean="0"/>
              <a:t>Spectrometers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4869160"/>
            <a:ext cx="8136904" cy="1754327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He3</a:t>
            </a:r>
            <a:r>
              <a:rPr lang="en-US" dirty="0" smtClean="0"/>
              <a:t> tubes used in many current instruments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Pros: 	Good efficiency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FF0000"/>
                </a:solidFill>
              </a:rPr>
              <a:t>Cons:	Rate limitations</a:t>
            </a: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008000"/>
                </a:solidFill>
              </a:rPr>
              <a:t>Low background</a:t>
            </a:r>
            <a:r>
              <a:rPr lang="en-US" dirty="0" smtClean="0"/>
              <a:t>			</a:t>
            </a:r>
            <a:r>
              <a:rPr lang="en-US" dirty="0" smtClean="0">
                <a:solidFill>
                  <a:srgbClr val="FF0000"/>
                </a:solidFill>
              </a:rPr>
              <a:t>Cost, availability of He3</a:t>
            </a:r>
          </a:p>
          <a:p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We show </a:t>
            </a:r>
            <a:r>
              <a:rPr lang="en-US" b="1" dirty="0" smtClean="0">
                <a:solidFill>
                  <a:srgbClr val="008000"/>
                </a:solidFill>
              </a:rPr>
              <a:t>Multi-Grid </a:t>
            </a:r>
            <a:r>
              <a:rPr lang="en-US" dirty="0" smtClean="0">
                <a:solidFill>
                  <a:srgbClr val="008000"/>
                </a:solidFill>
              </a:rPr>
              <a:t>meets Efficiency and Background requirements and improves on Rate and Cost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760640" y="3789040"/>
            <a:ext cx="576064" cy="211714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104094" y="2204864"/>
            <a:ext cx="405769" cy="395104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04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US" dirty="0" smtClean="0"/>
              <a:t>Multi-Grid for Direct </a:t>
            </a:r>
            <a:r>
              <a:rPr lang="en-US" dirty="0"/>
              <a:t>Spectrometers </a:t>
            </a:r>
            <a:r>
              <a:rPr lang="en-US" dirty="0" smtClean="0"/>
              <a:t>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64684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18863"/>
              </p:ext>
            </p:extLst>
          </p:nvPr>
        </p:nvGraphicFramePr>
        <p:xfrm>
          <a:off x="0" y="4089864"/>
          <a:ext cx="3672408" cy="214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441"/>
                <a:gridCol w="851551"/>
                <a:gridCol w="848208"/>
                <a:gridCol w="848208"/>
              </a:tblGrid>
              <a:tr h="4100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VOR</a:t>
                      </a: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– detector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98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height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2.2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29 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21 m</a:t>
                      </a:r>
                      <a:r>
                        <a:rPr lang="en-US" sz="1600" baseline="30000" dirty="0" smtClean="0"/>
                        <a:t>2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37 </a:t>
                      </a:r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2 </a:t>
                      </a:r>
                      <a:r>
                        <a:rPr lang="en-US" sz="1600" baseline="0" dirty="0" smtClean="0"/>
                        <a:t>*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Screen Shot 2016-10-07 at 14.03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3652748" y="2276872"/>
            <a:ext cx="5491252" cy="4389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24328" y="2805286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63368" y="381339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95936" y="489351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504" y="1807656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ToF</a:t>
            </a:r>
            <a:r>
              <a:rPr lang="en-US" dirty="0" smtClean="0"/>
              <a:t> spectrometers for 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CSPEC and T-REX – design phase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VOR – accepted proposal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C0504D"/>
                </a:solidFill>
              </a:rPr>
              <a:t>Multi-Grid </a:t>
            </a:r>
            <a:r>
              <a:rPr lang="en-US" dirty="0" smtClean="0"/>
              <a:t>confirmed as </a:t>
            </a:r>
            <a:r>
              <a:rPr lang="en-US" b="1" dirty="0" smtClean="0">
                <a:solidFill>
                  <a:srgbClr val="C0504D"/>
                </a:solidFill>
              </a:rPr>
              <a:t>baseline</a:t>
            </a:r>
            <a:r>
              <a:rPr lang="en-US" dirty="0" smtClean="0"/>
              <a:t> detector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2348" y="6165304"/>
            <a:ext cx="1111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*preliminary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6090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Multi-Grid Principle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photo 2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2965702" cy="22365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860032" y="191683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98212" y="2127476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7504" y="1484784"/>
            <a:ext cx="3883360" cy="2706317"/>
            <a:chOff x="158190" y="2899315"/>
            <a:chExt cx="3883360" cy="2706317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1723118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 sz="1700"/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877154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 sz="1700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773687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>
                <a:defRPr/>
              </a:pPr>
              <a:endParaRPr lang="en-US" sz="170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1363698" y="4541689"/>
              <a:ext cx="359420" cy="611684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1806833" y="4971671"/>
              <a:ext cx="321469" cy="32035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372502" y="5069657"/>
              <a:ext cx="966639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400"/>
                <a:t>B-10 film</a:t>
              </a:r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1671773" y="5325269"/>
              <a:ext cx="101686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400"/>
                <a:t>Al substrate</a:t>
              </a: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265346" y="3503613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chemeClr val="accent2"/>
                  </a:solidFill>
                </a:rPr>
                <a:t>n</a:t>
              </a: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640393" y="3403154"/>
              <a:ext cx="1082725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400"/>
                <a:t>conversion</a:t>
              </a: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 bwMode="auto">
            <a:xfrm>
              <a:off x="1182872" y="3684439"/>
              <a:ext cx="488900" cy="107156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1774463" y="3735785"/>
              <a:ext cx="154037" cy="16743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1031067" y="3905449"/>
              <a:ext cx="743396" cy="747861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24"/>
            <p:cNvSpPr txBox="1">
              <a:spLocks noChangeArrowheads="1"/>
            </p:cNvSpPr>
            <p:nvPr/>
          </p:nvSpPr>
          <p:spPr bwMode="auto">
            <a:xfrm>
              <a:off x="158190" y="4360862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400"/>
                <a:t>gas</a:t>
              </a:r>
            </a:p>
          </p:txBody>
        </p:sp>
        <p:sp>
          <p:nvSpPr>
            <p:cNvPr id="24" name="Explosion 2 25"/>
            <p:cNvSpPr>
              <a:spLocks noChangeArrowheads="1"/>
            </p:cNvSpPr>
            <p:nvPr/>
          </p:nvSpPr>
          <p:spPr bwMode="auto">
            <a:xfrm>
              <a:off x="1723117" y="3847406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 sz="1700"/>
            </a:p>
          </p:txBody>
        </p:sp>
        <p:sp>
          <p:nvSpPr>
            <p:cNvPr id="25" name="TextBox 28"/>
            <p:cNvSpPr txBox="1">
              <a:spLocks noChangeArrowheads="1"/>
            </p:cNvSpPr>
            <p:nvPr/>
          </p:nvSpPr>
          <p:spPr bwMode="auto">
            <a:xfrm>
              <a:off x="479658" y="4039394"/>
              <a:ext cx="964406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1872690" y="3450034"/>
              <a:ext cx="957709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0000"/>
                  </a:solidFill>
                </a:rPr>
                <a:t>fragment 2</a:t>
              </a: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>
              <a:off x="2128302" y="2899315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400" dirty="0"/>
                <a:t>gas</a:t>
              </a: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2736592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 sz="1700"/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2890628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 sz="1700"/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787161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>
                <a:defRPr/>
              </a:pPr>
              <a:endParaRPr lang="en-US" sz="1700"/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3784823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 sz="1700"/>
            </a:p>
          </p:txBody>
        </p:sp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3938859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 sz="1700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835392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>
                <a:defRPr/>
              </a:pPr>
              <a:endParaRPr lang="en-US" sz="170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277985" y="3915446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4238456" y="2079224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accent2"/>
                </a:solidFill>
              </a:rPr>
              <a:t>n</a:t>
            </a:r>
          </a:p>
        </p:txBody>
      </p:sp>
      <p:pic>
        <p:nvPicPr>
          <p:cNvPr id="36" name="Picture 35" descr="DSCF03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365104"/>
            <a:ext cx="2677072" cy="186948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406201" y="4567533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46322" y="497422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14"/>
          <p:cNvSpPr txBox="1">
            <a:spLocks noChangeArrowheads="1"/>
          </p:cNvSpPr>
          <p:nvPr/>
        </p:nvSpPr>
        <p:spPr bwMode="auto">
          <a:xfrm>
            <a:off x="225306" y="4495682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512" y="616530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Introduced at ILL, jointly developed by ILL and ESS under CRISP project, and now under </a:t>
            </a:r>
            <a:r>
              <a:rPr lang="en-US" dirty="0" err="1" smtClean="0"/>
              <a:t>BrightnESS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4437112"/>
            <a:ext cx="4320480" cy="120032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High total efficiency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Readout split over many layers – lower local rate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No need for resistive readout – low gain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6165304"/>
            <a:ext cx="1859865" cy="6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4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Earlier </a:t>
            </a:r>
            <a:br>
              <a:rPr lang="en-US" dirty="0" smtClean="0"/>
            </a:br>
            <a:r>
              <a:rPr lang="en-US" dirty="0" smtClean="0"/>
              <a:t>Prototypes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02" y="2204864"/>
            <a:ext cx="1921198" cy="688523"/>
          </a:xfrm>
          <a:prstGeom prst="rect">
            <a:avLst/>
          </a:prstGeom>
        </p:spPr>
      </p:pic>
      <p:pic>
        <p:nvPicPr>
          <p:cNvPr id="8" name="Picture 7" descr="P9211249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68760"/>
            <a:ext cx="3617136" cy="2600081"/>
          </a:xfrm>
          <a:prstGeom prst="rect">
            <a:avLst/>
          </a:prstGeom>
        </p:spPr>
      </p:pic>
      <p:pic>
        <p:nvPicPr>
          <p:cNvPr id="9" name="Picture 8" descr="P11101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" y="4509120"/>
            <a:ext cx="4374078" cy="2348880"/>
          </a:xfrm>
          <a:prstGeom prst="rect">
            <a:avLst/>
          </a:prstGeom>
        </p:spPr>
      </p:pic>
      <p:pic>
        <p:nvPicPr>
          <p:cNvPr id="10" name="Picture 9" descr="P9131025_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82806"/>
            <a:ext cx="3312368" cy="2484276"/>
          </a:xfrm>
          <a:prstGeom prst="rect">
            <a:avLst/>
          </a:prstGeom>
        </p:spPr>
      </p:pic>
      <p:sp>
        <p:nvSpPr>
          <p:cNvPr id="11" name="Rectangle 2"/>
          <p:cNvSpPr>
            <a:spLocks/>
          </p:cNvSpPr>
          <p:nvPr/>
        </p:nvSpPr>
        <p:spPr bwMode="auto">
          <a:xfrm>
            <a:off x="12818" y="1412776"/>
            <a:ext cx="3479062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Proto1 – 6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/ 12 grids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Dec 2010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11550" y="4221088"/>
            <a:ext cx="4416434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lang="en-US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Proto2 – 96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grids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Jul 2011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3580624" y="1027167"/>
            <a:ext cx="3651254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lang="en-US" sz="2000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IN6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demo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96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grids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</a:t>
            </a:r>
            <a:r>
              <a:rPr lang="en-US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Oct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2012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  <p:pic>
        <p:nvPicPr>
          <p:cNvPr id="14" name="Picture 13" descr="IMG_0876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35453" r="15104" b="4840"/>
          <a:stretch/>
        </p:blipFill>
        <p:spPr>
          <a:xfrm>
            <a:off x="4427984" y="4309278"/>
            <a:ext cx="4608512" cy="2538964"/>
          </a:xfrm>
          <a:prstGeom prst="rect">
            <a:avLst/>
          </a:prstGeom>
        </p:spPr>
      </p:pic>
      <p:sp>
        <p:nvSpPr>
          <p:cNvPr id="15" name="Rectangle 2"/>
          <p:cNvSpPr>
            <a:spLocks/>
          </p:cNvSpPr>
          <p:nvPr/>
        </p:nvSpPr>
        <p:spPr bwMode="auto">
          <a:xfrm>
            <a:off x="4413053" y="4005064"/>
            <a:ext cx="4716016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lang="en-US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IN5 demonstrator – 1024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grids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</a:t>
            </a:r>
            <a:r>
              <a:rPr lang="en-US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Sep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2014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4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full_proj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7" y="3502385"/>
            <a:ext cx="3799173" cy="2750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Scheme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97316" y="1484687"/>
            <a:ext cx="52321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Grid-wire coincidences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Signals in 1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grid and 1 wire define an event</a:t>
            </a:r>
          </a:p>
          <a:p>
            <a:r>
              <a:rPr lang="en-US" b="1" dirty="0">
                <a:solidFill>
                  <a:prstClr val="black"/>
                </a:solidFill>
                <a:latin typeface="Calibri"/>
              </a:rPr>
              <a:t>3d-position localization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grid # and wire # </a:t>
            </a:r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 unique voxel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b="1" dirty="0">
                <a:solidFill>
                  <a:prstClr val="black"/>
                </a:solidFill>
                <a:latin typeface="Calibri"/>
              </a:rPr>
              <a:t>Voxel position in spherical coordinates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Theta and phi </a:t>
            </a:r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 scattering angle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	Radial coordinate  e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nergy </a:t>
            </a:r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determination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48292" y="1374769"/>
            <a:ext cx="2596659" cy="3402036"/>
            <a:chOff x="3755772" y="382450"/>
            <a:chExt cx="2596659" cy="3402036"/>
          </a:xfrm>
        </p:grpSpPr>
        <p:grpSp>
          <p:nvGrpSpPr>
            <p:cNvPr id="6" name="Group 5"/>
            <p:cNvGrpSpPr/>
            <p:nvPr/>
          </p:nvGrpSpPr>
          <p:grpSpPr>
            <a:xfrm>
              <a:off x="4405349" y="382450"/>
              <a:ext cx="1947082" cy="3402036"/>
              <a:chOff x="790028" y="1964279"/>
              <a:chExt cx="1947082" cy="340203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007241" y="2469931"/>
                <a:ext cx="1644869" cy="2592221"/>
                <a:chOff x="1007241" y="2469931"/>
                <a:chExt cx="2003973" cy="3107561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1007241" y="2820277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" name="Parallelogram 14"/>
                <p:cNvSpPr/>
                <p:nvPr/>
              </p:nvSpPr>
              <p:spPr>
                <a:xfrm>
                  <a:off x="1007241" y="2469931"/>
                  <a:ext cx="1996966" cy="350346"/>
                </a:xfrm>
                <a:prstGeom prst="parallelogram">
                  <a:avLst>
                    <a:gd name="adj" fmla="val 207499"/>
                  </a:avLst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2286000" y="2706414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1007241" y="3048001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007241" y="3275725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007241" y="3503449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1007241" y="3731173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007241" y="3958897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007241" y="4186621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1007241" y="4414345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007241" y="4642069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007241" y="4873297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1007241" y="5101021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007241" y="5331373"/>
                  <a:ext cx="1278759" cy="2277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2286000" y="2934138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2282497" y="3163614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2286000" y="3389586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2282497" y="3617310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2286000" y="3845034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2293007" y="4078014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2293007" y="4300482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2282497" y="4522952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2293007" y="4762939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2293007" y="4989786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2293007" y="5217510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3011214" y="2469931"/>
                  <a:ext cx="0" cy="274145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1341820" y="2469931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1602827" y="2478690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1933903" y="2476938"/>
                  <a:ext cx="718207" cy="3415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1933903" y="2820277"/>
                  <a:ext cx="0" cy="274145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1602827" y="2836042"/>
                  <a:ext cx="0" cy="274145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1324303" y="2811518"/>
                  <a:ext cx="0" cy="274145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1215696" y="2723932"/>
                  <a:ext cx="1254235" cy="1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Arrow Connector 8"/>
              <p:cNvCxnSpPr/>
              <p:nvPr/>
            </p:nvCxnSpPr>
            <p:spPr>
              <a:xfrm>
                <a:off x="1693250" y="2315262"/>
                <a:ext cx="776681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790028" y="2815022"/>
                <a:ext cx="0" cy="224713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871372" y="4881584"/>
                <a:ext cx="846249" cy="360716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677097" y="1964279"/>
                <a:ext cx="7595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rows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977602" y="5027761"/>
                <a:ext cx="759508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150000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wires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755772" y="2204301"/>
              <a:ext cx="945931" cy="338554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frames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270673" y="6515668"/>
            <a:ext cx="1111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Calibri"/>
              </a:rPr>
              <a:t>Wire rows</a:t>
            </a:r>
            <a:endParaRPr lang="en-US" sz="1600" kern="0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673717" y="6149576"/>
            <a:ext cx="84597" cy="323420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Arrow Connector 49"/>
          <p:cNvCxnSpPr/>
          <p:nvPr/>
        </p:nvCxnSpPr>
        <p:spPr>
          <a:xfrm flipH="1" flipV="1">
            <a:off x="1994350" y="6183516"/>
            <a:ext cx="426629" cy="284942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1" name="Straight Arrow Connector 50"/>
          <p:cNvCxnSpPr/>
          <p:nvPr/>
        </p:nvCxnSpPr>
        <p:spPr>
          <a:xfrm flipV="1">
            <a:off x="2917059" y="6088538"/>
            <a:ext cx="496080" cy="379919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2" name="Straight Arrow Connector 51"/>
          <p:cNvCxnSpPr/>
          <p:nvPr/>
        </p:nvCxnSpPr>
        <p:spPr>
          <a:xfrm flipV="1">
            <a:off x="3105570" y="6183517"/>
            <a:ext cx="993118" cy="284940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3" name="Straight Arrow Connector 52"/>
          <p:cNvCxnSpPr/>
          <p:nvPr/>
        </p:nvCxnSpPr>
        <p:spPr>
          <a:xfrm flipV="1">
            <a:off x="5154050" y="4078022"/>
            <a:ext cx="799259" cy="447224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824824" y="4467439"/>
            <a:ext cx="50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504D"/>
                </a:solidFill>
                <a:latin typeface="Calibri"/>
              </a:rPr>
              <a:t>n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158680" y="4461704"/>
            <a:ext cx="799259" cy="447224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522206" y="4953618"/>
            <a:ext cx="3331911" cy="2846439"/>
            <a:chOff x="5080324" y="523395"/>
            <a:chExt cx="3331911" cy="2846439"/>
          </a:xfrm>
        </p:grpSpPr>
        <p:cxnSp>
          <p:nvCxnSpPr>
            <p:cNvPr id="58" name="Straight Arrow Connector 57"/>
            <p:cNvCxnSpPr/>
            <p:nvPr/>
          </p:nvCxnSpPr>
          <p:spPr>
            <a:xfrm flipV="1">
              <a:off x="5080324" y="1666075"/>
              <a:ext cx="1328341" cy="2330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6561065" y="1095182"/>
              <a:ext cx="1455593" cy="57089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n 59"/>
            <p:cNvSpPr/>
            <p:nvPr/>
          </p:nvSpPr>
          <p:spPr>
            <a:xfrm>
              <a:off x="6408665" y="1491313"/>
              <a:ext cx="152400" cy="372828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6088256" y="523395"/>
              <a:ext cx="2323979" cy="2846439"/>
              <a:chOff x="6589892" y="493809"/>
              <a:chExt cx="2323979" cy="2846439"/>
            </a:xfrm>
          </p:grpSpPr>
          <p:sp>
            <p:nvSpPr>
              <p:cNvPr id="64" name="Arc 63"/>
              <p:cNvSpPr/>
              <p:nvPr/>
            </p:nvSpPr>
            <p:spPr>
              <a:xfrm>
                <a:off x="6589892" y="493809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Arc 64"/>
              <p:cNvSpPr/>
              <p:nvPr/>
            </p:nvSpPr>
            <p:spPr>
              <a:xfrm>
                <a:off x="6589892" y="995717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/>
              <p:cNvCxnSpPr>
                <a:stCxn id="65" idx="0"/>
                <a:endCxn id="64" idx="0"/>
              </p:cNvCxnSpPr>
              <p:nvPr/>
            </p:nvCxnSpPr>
            <p:spPr>
              <a:xfrm flipV="1">
                <a:off x="7751881" y="49380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8055759" y="550255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8719929" y="1024358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8336332" y="639080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8558645" y="820926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8913871" y="1613187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8836451" y="124035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5080324" y="1269945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 smtClean="0"/>
                <a:t>i</a:t>
              </a:r>
              <a:r>
                <a:rPr lang="en-US" dirty="0" smtClean="0"/>
                <a:t>, Q</a:t>
              </a:r>
              <a:r>
                <a:rPr lang="en-US" baseline="-25000" dirty="0" smtClean="0"/>
                <a:t>i</a:t>
              </a:r>
              <a:endParaRPr lang="en-US" baseline="-250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035671" y="1504711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/>
                <a:t>f</a:t>
              </a:r>
              <a:r>
                <a:rPr lang="en-US" dirty="0" smtClean="0"/>
                <a:t>, </a:t>
              </a:r>
              <a:r>
                <a:rPr lang="en-US" dirty="0" err="1" smtClean="0"/>
                <a:t>Q</a:t>
              </a:r>
              <a:r>
                <a:rPr lang="en-US" baseline="-25000" dirty="0" err="1"/>
                <a:t>f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520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22204</TotalTime>
  <Words>2063</Words>
  <Application>Microsoft Macintosh PowerPoint</Application>
  <PresentationFormat>On-screen Show (4:3)</PresentationFormat>
  <Paragraphs>516</Paragraphs>
  <Slides>35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Design and Testing of the Multi-Grid Boron-10 Demonstrator on the Time-of-Flight Spectrometer, CNCS</vt:lpstr>
      <vt:lpstr>Introduction</vt:lpstr>
      <vt:lpstr>Multi-Grid Test at CNCS, SNS</vt:lpstr>
      <vt:lpstr>Time-of-Flight Spectrometers</vt:lpstr>
      <vt:lpstr>Time-of-Flight Spectrometers</vt:lpstr>
      <vt:lpstr>Multi-Grid for Direct Spectrometers at ESS</vt:lpstr>
      <vt:lpstr>Multi-Grid Principle</vt:lpstr>
      <vt:lpstr>Earlier  Prototypes</vt:lpstr>
      <vt:lpstr>Readout Scheme</vt:lpstr>
      <vt:lpstr>Source measurements</vt:lpstr>
      <vt:lpstr>Construction of MG.CNCS in Lund</vt:lpstr>
      <vt:lpstr>Multi-Grid test at CNCS</vt:lpstr>
      <vt:lpstr>Data Collection</vt:lpstr>
      <vt:lpstr>Spectra</vt:lpstr>
      <vt:lpstr>Raw Data Monitoring</vt:lpstr>
      <vt:lpstr>Data Collection</vt:lpstr>
      <vt:lpstr>Energy Reconstruction</vt:lpstr>
      <vt:lpstr>Approximate Relative Efficiency</vt:lpstr>
      <vt:lpstr>Instrument Energy Resolution</vt:lpstr>
      <vt:lpstr>Single Crystal Measurement</vt:lpstr>
      <vt:lpstr>Bragg Peak measured in both detectors</vt:lpstr>
      <vt:lpstr>Conclusions</vt:lpstr>
      <vt:lpstr>Rate over time</vt:lpstr>
      <vt:lpstr>Extras</vt:lpstr>
      <vt:lpstr>Energy Reconstruction</vt:lpstr>
      <vt:lpstr>Energy Reconstruction Front Cells Only</vt:lpstr>
      <vt:lpstr>Gamma Sensitivity</vt:lpstr>
      <vt:lpstr>Multi-Grid test at CNCS</vt:lpstr>
      <vt:lpstr>Multi-Grid Simulations</vt:lpstr>
      <vt:lpstr>Al Bragg Edge Test</vt:lpstr>
      <vt:lpstr>Fast Neutrons</vt:lpstr>
      <vt:lpstr>Rates Assumptions</vt:lpstr>
      <vt:lpstr>Rates Assumptions</vt:lpstr>
      <vt:lpstr>Rates Summary, in Hz</vt:lpstr>
      <vt:lpstr>Rates Summary, in Hz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ESS User</cp:lastModifiedBy>
  <cp:revision>201</cp:revision>
  <dcterms:created xsi:type="dcterms:W3CDTF">2013-10-29T16:05:10Z</dcterms:created>
  <dcterms:modified xsi:type="dcterms:W3CDTF">2016-11-09T08:40:18Z</dcterms:modified>
</cp:coreProperties>
</file>