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2" r:id="rId2"/>
    <p:sldId id="274" r:id="rId3"/>
    <p:sldId id="275" r:id="rId4"/>
    <p:sldId id="276" r:id="rId5"/>
    <p:sldId id="273" r:id="rId6"/>
    <p:sldId id="278" r:id="rId7"/>
    <p:sldId id="277" r:id="rId8"/>
    <p:sldId id="271" r:id="rId9"/>
    <p:sldId id="279" r:id="rId10"/>
    <p:sldId id="280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B7"/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7" autoAdjust="0"/>
    <p:restoredTop sz="96598" autoAdjust="0"/>
  </p:normalViewPr>
  <p:slideViewPr>
    <p:cSldViewPr>
      <p:cViewPr varScale="1">
        <p:scale>
          <a:sx n="181" d="100"/>
          <a:sy n="181" d="100"/>
        </p:scale>
        <p:origin x="-112" y="-296"/>
      </p:cViewPr>
      <p:guideLst>
        <p:guide orient="horz" pos="3333"/>
        <p:guide pos="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06/10/16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06/10/16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06/10/16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06/10/16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06/10/16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06/10/16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.@..@.@.&amp;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.@..@.@.&amp;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.@..@.@.&amp;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.@..@.@.&amp;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.@..@.@.&amp;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43608" y="1628800"/>
            <a:ext cx="3240360" cy="2304256"/>
            <a:chOff x="1043608" y="1628800"/>
            <a:chExt cx="3240360" cy="2304256"/>
          </a:xfrm>
        </p:grpSpPr>
        <p:sp>
          <p:nvSpPr>
            <p:cNvPr id="13" name="Rectangle 12"/>
            <p:cNvSpPr/>
            <p:nvPr/>
          </p:nvSpPr>
          <p:spPr>
            <a:xfrm>
              <a:off x="1043608" y="1628800"/>
              <a:ext cx="3240360" cy="2160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43608" y="2708920"/>
              <a:ext cx="3240360" cy="2160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43608" y="3717032"/>
              <a:ext cx="3240360" cy="21602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59016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.@..@.@.&amp;.......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60 56 4d  ...v.v.,.....`VM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00 05 76 00 00 60 11 c6 01 f8 00 00 00 60 39  2..v..`.......`9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4d b7 fc 00 00 00 60 b9 c4 0c fa 00 00 00        M.....`...........</a:t>
            </a:r>
          </a:p>
          <a:p>
            <a:pPr marL="0" indent="0">
              <a:buNone/>
            </a:pPr>
            <a:endParaRPr lang="en-US" sz="110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</a:t>
            </a:r>
            <a:r>
              <a:rPr lang="de-DE" sz="1100">
                <a:latin typeface="Consolas"/>
                <a:cs typeface="Consolas"/>
                <a:hlinkClick r:id="rId2"/>
              </a:rPr>
              <a:t>.@..@.@.&amp;</a:t>
            </a:r>
            <a:r>
              <a:rPr lang="de-DE" sz="1100">
                <a:latin typeface="Consolas"/>
                <a:cs typeface="Consolas"/>
              </a:rPr>
              <a:t>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61 56 4d  ...v.v.,.....aVM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01 05 76 00 00 60 39 cf 08 f8 00 00 00 60 29  2..v..`9......`)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63 0f fc 00 00 00 60 89 44 07 fa 00 00 00        c.....`.D.....</a:t>
            </a:r>
            <a:endParaRPr lang="en-US" sz="110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100">
                <a:latin typeface="Consolas"/>
                <a:cs typeface="Consolas"/>
              </a:rPr>
              <a:t/>
            </a:r>
            <a:br>
              <a:rPr lang="en-US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20 00 00 40 00 40 11 26 c9 0a 00 00 02 0a 00  . 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0c 00 00 fa fa fa fa 00 00  ...v.v..........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0030   00 00 00 00 00 00 00 00 00 00 00 00              ............</a:t>
            </a:r>
            <a:endParaRPr lang="en-US" sz="1100">
              <a:latin typeface="Consolas"/>
              <a:cs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Raw VMM data (wireshark)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</a:t>
            </a:fld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162880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onsolas"/>
                <a:cs typeface="Consolas"/>
              </a:rPr>
              <a:t>Ethernet</a:t>
            </a:r>
          </a:p>
          <a:p>
            <a:r>
              <a:rPr lang="en-US" sz="1200">
                <a:latin typeface="Consolas"/>
                <a:cs typeface="Consolas"/>
              </a:rPr>
              <a:t>smac  </a:t>
            </a:r>
            <a:r>
              <a:rPr lang="de-DE" sz="1200">
                <a:latin typeface="Consolas"/>
                <a:cs typeface="Consolas"/>
              </a:rPr>
              <a:t>00:0a:cd:2b:7c:b9</a:t>
            </a:r>
            <a:r>
              <a:rPr lang="en-US" sz="1200">
                <a:latin typeface="Consolas"/>
                <a:cs typeface="Consolas"/>
              </a:rPr>
              <a:t>  </a:t>
            </a:r>
          </a:p>
          <a:p>
            <a:r>
              <a:rPr lang="en-US" sz="1200">
                <a:latin typeface="Consolas"/>
                <a:cs typeface="Consolas"/>
              </a:rPr>
              <a:t>dmac  </a:t>
            </a:r>
            <a:r>
              <a:rPr lang="de-DE" sz="1200">
                <a:latin typeface="Consolas"/>
                <a:cs typeface="Consolas"/>
              </a:rPr>
              <a:t>00:50:c2:f2:51:2b</a:t>
            </a:r>
          </a:p>
          <a:p>
            <a:r>
              <a:rPr lang="de-DE" sz="1200">
                <a:latin typeface="Consolas"/>
                <a:cs typeface="Consolas"/>
              </a:rPr>
              <a:t>proto ipv4 </a:t>
            </a:r>
            <a:endParaRPr lang="en-US" sz="1200"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16530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Data from wireshark: CAPTURE_vmm2  </a:t>
            </a:r>
          </a:p>
          <a:p>
            <a:r>
              <a:rPr lang="en-US" sz="1200"/>
              <a:t>Frames 4213 - 4215</a:t>
            </a:r>
          </a:p>
        </p:txBody>
      </p:sp>
    </p:spTree>
    <p:extLst>
      <p:ext uri="{BB962C8B-B14F-4D97-AF65-F5344CB8AC3E}">
        <p14:creationId xmlns:p14="http://schemas.microsoft.com/office/powerpoint/2010/main" val="2863738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Data1 + Data2 packing seems weird</a:t>
            </a:r>
          </a:p>
          <a:p>
            <a:pPr lvl="1"/>
            <a:r>
              <a:rPr lang="en-US"/>
              <a:t>data words needs to be bit-swapped</a:t>
            </a:r>
          </a:p>
          <a:p>
            <a:pPr lvl="1"/>
            <a:r>
              <a:rPr lang="en-US"/>
              <a:t>adc, tdc, bcid bits are fragmented and needs reassembly</a:t>
            </a:r>
          </a:p>
          <a:p>
            <a:pPr lvl="1"/>
            <a:r>
              <a:rPr lang="en-US"/>
              <a:t>Suggest data is delivered in the correct bit-order and in contiguous chunks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954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43608" y="1628800"/>
            <a:ext cx="3672408" cy="2650309"/>
            <a:chOff x="1043608" y="1628800"/>
            <a:chExt cx="3672408" cy="2650309"/>
          </a:xfrm>
        </p:grpSpPr>
        <p:grpSp>
          <p:nvGrpSpPr>
            <p:cNvPr id="8" name="Group 7"/>
            <p:cNvGrpSpPr/>
            <p:nvPr/>
          </p:nvGrpSpPr>
          <p:grpSpPr>
            <a:xfrm>
              <a:off x="1043608" y="1628800"/>
              <a:ext cx="3672408" cy="549604"/>
              <a:chOff x="1043608" y="1628800"/>
              <a:chExt cx="3672408" cy="549604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43608" y="1812506"/>
                <a:ext cx="3672408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290583" y="1628800"/>
                <a:ext cx="423664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043608" y="1988840"/>
                <a:ext cx="423664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043608" y="2695690"/>
              <a:ext cx="3672408" cy="549604"/>
              <a:chOff x="1043608" y="1628800"/>
              <a:chExt cx="3672408" cy="54960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043608" y="1812506"/>
                <a:ext cx="3672408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90583" y="1628800"/>
                <a:ext cx="423664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043608" y="1988840"/>
                <a:ext cx="423664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043608" y="3729505"/>
              <a:ext cx="3672408" cy="549604"/>
              <a:chOff x="1043608" y="1628800"/>
              <a:chExt cx="3672408" cy="549604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43608" y="1812506"/>
                <a:ext cx="3672408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290583" y="1628800"/>
                <a:ext cx="423664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043608" y="1988840"/>
                <a:ext cx="423664" cy="18956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en-US" sz="1200" dirty="0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59016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.@..@.@.&amp;.......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60 56 4d  ...v.v.,.....`VM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00 05 76 00 00 60 11 c6 01 f8 00 00 00 60 39  2..v..`.......`9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4d b7 fc 00 00 00 60 b9 c4 0c fa 00 00 00        M.....`...........</a:t>
            </a:r>
          </a:p>
          <a:p>
            <a:pPr marL="0" indent="0">
              <a:buNone/>
            </a:pPr>
            <a:endParaRPr lang="en-US" sz="110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</a:t>
            </a:r>
            <a:r>
              <a:rPr lang="de-DE" sz="1100">
                <a:latin typeface="Consolas"/>
                <a:cs typeface="Consolas"/>
                <a:hlinkClick r:id="rId2"/>
              </a:rPr>
              <a:t>.@..@.@.&amp;</a:t>
            </a:r>
            <a:r>
              <a:rPr lang="de-DE" sz="1100">
                <a:latin typeface="Consolas"/>
                <a:cs typeface="Consolas"/>
              </a:rPr>
              <a:t>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61 56 4d  ...v.v.,.....aVM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01 05 76 00 00 60 39 cf 08 f8 00 00 00 60 29  2..v..`9......`)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63 0f fc 00 00 00 60 89 44 07 fa 00 00 00        c.....`.D.....</a:t>
            </a:r>
            <a:endParaRPr lang="en-US" sz="110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100">
                <a:latin typeface="Consolas"/>
                <a:cs typeface="Consolas"/>
              </a:rPr>
              <a:t/>
            </a:r>
            <a:br>
              <a:rPr lang="en-US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20 00 00 40 00 40 11 26 c9 0a 00 00 02 0a 00  . 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0c 00 00 fa fa fa fa 00 00  ...v.v..........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0030   00 00 00 00 00 00 00 00 00 00 00 00              ............</a:t>
            </a:r>
            <a:endParaRPr lang="en-US" sz="1100">
              <a:latin typeface="Consolas"/>
              <a:cs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Raw VMM data (wireshark)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162880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onsolas"/>
                <a:cs typeface="Consolas"/>
              </a:rPr>
              <a:t>IPv4</a:t>
            </a:r>
          </a:p>
          <a:p>
            <a:r>
              <a:rPr lang="en-US" sz="1200">
                <a:latin typeface="Consolas"/>
                <a:cs typeface="Consolas"/>
              </a:rPr>
              <a:t>sip   10.0.0.2</a:t>
            </a:r>
          </a:p>
          <a:p>
            <a:r>
              <a:rPr lang="en-US" sz="1200">
                <a:latin typeface="Consolas"/>
                <a:cs typeface="Consolas"/>
              </a:rPr>
              <a:t>dip   10.0.0.3</a:t>
            </a:r>
          </a:p>
          <a:p>
            <a:r>
              <a:rPr lang="en-US" sz="1200">
                <a:latin typeface="Consolas"/>
                <a:cs typeface="Consolas"/>
              </a:rPr>
              <a:t>proto udp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616530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Data from wireshark: CAPTURE_vmm2  </a:t>
            </a:r>
          </a:p>
          <a:p>
            <a:r>
              <a:rPr lang="en-US" sz="1200"/>
              <a:t>Frames 4213 - 4215</a:t>
            </a:r>
          </a:p>
        </p:txBody>
      </p:sp>
    </p:spTree>
    <p:extLst>
      <p:ext uri="{BB962C8B-B14F-4D97-AF65-F5344CB8AC3E}">
        <p14:creationId xmlns:p14="http://schemas.microsoft.com/office/powerpoint/2010/main" val="53738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47664" y="1988840"/>
            <a:ext cx="1800200" cy="2258708"/>
            <a:chOff x="1547664" y="1988840"/>
            <a:chExt cx="1800200" cy="2258708"/>
          </a:xfrm>
        </p:grpSpPr>
        <p:sp>
          <p:nvSpPr>
            <p:cNvPr id="13" name="Rectangle 12"/>
            <p:cNvSpPr/>
            <p:nvPr/>
          </p:nvSpPr>
          <p:spPr>
            <a:xfrm>
              <a:off x="1547664" y="1988840"/>
              <a:ext cx="1800200" cy="1440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47664" y="3068960"/>
              <a:ext cx="1800200" cy="1440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47664" y="4103532"/>
              <a:ext cx="1800200" cy="14401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59016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.@..@.@.&amp;.......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60 56 4d  ...v.v.,.....`VM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00 05 76 00 00 60 11 c6 01 f8 00 00 00 60 39  2..v..`.......`9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4d b7 fc 00 00 00 60 b9 c4 0c fa 00 00 00        M.....`...........</a:t>
            </a:r>
          </a:p>
          <a:p>
            <a:pPr marL="0" indent="0">
              <a:buNone/>
            </a:pPr>
            <a:endParaRPr lang="en-US" sz="110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</a:t>
            </a:r>
            <a:r>
              <a:rPr lang="de-DE" sz="1100">
                <a:latin typeface="Consolas"/>
                <a:cs typeface="Consolas"/>
                <a:hlinkClick r:id="rId2"/>
              </a:rPr>
              <a:t>.@..@.@.&amp;</a:t>
            </a:r>
            <a:r>
              <a:rPr lang="de-DE" sz="1100">
                <a:latin typeface="Consolas"/>
                <a:cs typeface="Consolas"/>
              </a:rPr>
              <a:t>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61 56 4d  ...v.v.,.....aVM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01 05 76 00 00 60 39 cf 08 f8 00 00 00 60 29  2..v..`9......`)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63 0f fc 00 00 00 60 89 44 07 fa 00 00 00        c.....`.D.....</a:t>
            </a:r>
            <a:endParaRPr lang="en-US" sz="110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100">
                <a:latin typeface="Consolas"/>
                <a:cs typeface="Consolas"/>
              </a:rPr>
              <a:t/>
            </a:r>
            <a:br>
              <a:rPr lang="en-US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20 00 00 40 00 40 11 26 c9 0a 00 00 02 0a 00  . 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0c 00 00 fa fa fa fa 00 00  ...v.v..........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0030   00 00 00 00 00 00 00 00 00 00 00 00              ............</a:t>
            </a:r>
            <a:endParaRPr lang="en-US" sz="1100">
              <a:latin typeface="Consolas"/>
              <a:cs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Raw VMM data (wireshark)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1628800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onsolas"/>
                <a:cs typeface="Consolas"/>
              </a:rPr>
              <a:t>udp</a:t>
            </a:r>
          </a:p>
          <a:p>
            <a:r>
              <a:rPr lang="en-US" sz="1200">
                <a:latin typeface="Consolas"/>
                <a:cs typeface="Consolas"/>
              </a:rPr>
              <a:t>sport 6006</a:t>
            </a:r>
          </a:p>
          <a:p>
            <a:r>
              <a:rPr lang="en-US" sz="1200">
                <a:latin typeface="Consolas"/>
                <a:cs typeface="Consolas"/>
              </a:rPr>
              <a:t>dport 6006</a:t>
            </a:r>
          </a:p>
          <a:p>
            <a:r>
              <a:rPr lang="en-US" sz="1200">
                <a:latin typeface="Consolas"/>
                <a:cs typeface="Consolas"/>
              </a:rPr>
              <a:t>no cksum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616530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Data from wireshark: CAPTURE_vmm2  </a:t>
            </a:r>
          </a:p>
          <a:p>
            <a:r>
              <a:rPr lang="en-US" sz="1200"/>
              <a:t>Frames 4213 - 4215</a:t>
            </a:r>
          </a:p>
        </p:txBody>
      </p:sp>
    </p:spTree>
    <p:extLst>
      <p:ext uri="{BB962C8B-B14F-4D97-AF65-F5344CB8AC3E}">
        <p14:creationId xmlns:p14="http://schemas.microsoft.com/office/powerpoint/2010/main" val="152248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43608" y="1988840"/>
            <a:ext cx="3672408" cy="2285848"/>
            <a:chOff x="1043608" y="1988840"/>
            <a:chExt cx="3672408" cy="2285848"/>
          </a:xfrm>
        </p:grpSpPr>
        <p:sp>
          <p:nvSpPr>
            <p:cNvPr id="26" name="Rectangle 25"/>
            <p:cNvSpPr/>
            <p:nvPr/>
          </p:nvSpPr>
          <p:spPr>
            <a:xfrm>
              <a:off x="3347864" y="4086145"/>
              <a:ext cx="936104" cy="18854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47864" y="3068960"/>
              <a:ext cx="1368152" cy="50405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43608" y="3212976"/>
              <a:ext cx="2376264" cy="3600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47864" y="1988840"/>
              <a:ext cx="1368152" cy="50405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43608" y="2132856"/>
              <a:ext cx="2376264" cy="3600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59016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.@..@.@.&amp;.......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60 56 4d  ...v.v.,.....`VM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00 05 76 00 00 60 11 c6 01 f8 00 00 00 60 39  2..v..`.......`9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4d b7 fc 00 00 00 60 b9 c4 0c fa 00 00 00        M.....`...........</a:t>
            </a:r>
          </a:p>
          <a:p>
            <a:pPr marL="0" indent="0">
              <a:buNone/>
            </a:pPr>
            <a:endParaRPr lang="en-US" sz="110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</a:t>
            </a:r>
            <a:r>
              <a:rPr lang="de-DE" sz="1100">
                <a:latin typeface="Consolas"/>
                <a:cs typeface="Consolas"/>
                <a:hlinkClick r:id="rId2"/>
              </a:rPr>
              <a:t>.@..@.@.&amp;</a:t>
            </a:r>
            <a:r>
              <a:rPr lang="de-DE" sz="1100">
                <a:latin typeface="Consolas"/>
                <a:cs typeface="Consolas"/>
              </a:rPr>
              <a:t>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61 56 4d  ...v.v.,.....aVM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01 05 76 00 00 60 39 cf 08 f8 00 00 00 60 29  2..v..`9......`)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63 0f fc 00 00 00 60 89 44 07 fa 00 00 00        c.....`.D.....</a:t>
            </a:r>
            <a:endParaRPr lang="en-US" sz="110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100">
                <a:latin typeface="Consolas"/>
                <a:cs typeface="Consolas"/>
              </a:rPr>
              <a:t/>
            </a:r>
            <a:br>
              <a:rPr lang="en-US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20 00 00 40 00 40 11 26 c9 0a 00 00 02 0a 00  . 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0c 00 00 fa fa fa fa 00 00  ...v.v..........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0030   00 00 00 00 00 00 00 00 00 00 00 00              ............</a:t>
            </a:r>
            <a:endParaRPr lang="en-US" sz="1100">
              <a:latin typeface="Consolas"/>
              <a:cs typeface="Consola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Raw VMM data (wireshark)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162880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onsolas"/>
                <a:cs typeface="Consolas"/>
              </a:rPr>
              <a:t>SRS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616530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Data from wireshark: CAPTURE_vmm2  </a:t>
            </a:r>
          </a:p>
          <a:p>
            <a:r>
              <a:rPr lang="en-US" sz="1200"/>
              <a:t>Frames 4213 - 4215</a:t>
            </a:r>
          </a:p>
        </p:txBody>
      </p:sp>
    </p:spTree>
    <p:extLst>
      <p:ext uri="{BB962C8B-B14F-4D97-AF65-F5344CB8AC3E}">
        <p14:creationId xmlns:p14="http://schemas.microsoft.com/office/powerpoint/2010/main" val="361333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468392" y="4874862"/>
            <a:ext cx="1065415" cy="1735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6857" y="4859338"/>
            <a:ext cx="1065415" cy="1735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Raw VMM data (wireshark)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  <p:sp>
        <p:nvSpPr>
          <p:cNvPr id="26" name="Rectangle 25"/>
          <p:cNvSpPr/>
          <p:nvPr/>
        </p:nvSpPr>
        <p:spPr>
          <a:xfrm>
            <a:off x="3347864" y="4086145"/>
            <a:ext cx="936104" cy="1885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7864" y="3068960"/>
            <a:ext cx="136815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43608" y="3212976"/>
            <a:ext cx="2376264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47864" y="1988840"/>
            <a:ext cx="136815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43608" y="2132856"/>
            <a:ext cx="2376264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59016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.@..@.@.&amp;.......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60 56 4d  ...v.v.,.....`VM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00 05 76 00 00 60 11 c6 01 f8 00 00 00 60 39  2..v..`.......`9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4d b7 fc 00 00 00 60 b9 c4 0c fa 00 00 00        M.....`...........</a:t>
            </a:r>
          </a:p>
          <a:p>
            <a:pPr marL="0" indent="0">
              <a:buNone/>
            </a:pPr>
            <a:endParaRPr lang="en-US" sz="110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40 00 00 40 00 40 11 26 a9 0a 00 00 02 0a 00  </a:t>
            </a:r>
            <a:r>
              <a:rPr lang="de-DE" sz="1100">
                <a:latin typeface="Consolas"/>
                <a:cs typeface="Consolas"/>
                <a:hlinkClick r:id="rId2"/>
              </a:rPr>
              <a:t>.@..@.@.&amp;</a:t>
            </a:r>
            <a:r>
              <a:rPr lang="de-DE" sz="1100">
                <a:latin typeface="Consolas"/>
                <a:cs typeface="Consolas"/>
              </a:rPr>
              <a:t>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2c 00 00 00 06 db 61 56 4d  ...v.v.,.....aVM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32 01 05 76 00 00 60 39 cf 08 f8 00 00 00 60 29  2..v..`9......`)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0040   63 0f fc 00 00 00 60 89 44 07 fa 00 00 00        c.....`.D.....</a:t>
            </a:r>
            <a:endParaRPr lang="en-US" sz="110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100">
                <a:latin typeface="Consolas"/>
                <a:cs typeface="Consolas"/>
              </a:rPr>
              <a:t/>
            </a:r>
            <a:br>
              <a:rPr lang="en-US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0000   00 0a cd 2b 7c b9 00 50 c2 f2 51 2b 08 00 45 00  ...+|..P..Q+..E.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0010   00 20 00 00 40 00 40 11 26 c9 0a 00 00 02 0a 00  . ..@.@.&amp;.......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0020   00 03 17 76 17 76 00 0c 00 00 fa fa fa fa 00 00  ...v.v..........</a:t>
            </a:r>
            <a:br>
              <a:rPr lang="de-DE" sz="1100">
                <a:latin typeface="Consolas"/>
                <a:cs typeface="Consolas"/>
              </a:rPr>
            </a:br>
            <a:r>
              <a:rPr lang="de-DE" sz="1100">
                <a:latin typeface="Consolas"/>
                <a:cs typeface="Consolas"/>
              </a:rPr>
              <a:t>0030   00 00 00 00 00 00 00 00 00 00 00 00              ............</a:t>
            </a:r>
            <a:endParaRPr lang="en-US" sz="1100">
              <a:latin typeface="Consolas"/>
              <a:cs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488" y="4848968"/>
            <a:ext cx="35474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>
                <a:latin typeface="Consolas"/>
                <a:cs typeface="Consolas"/>
              </a:rPr>
              <a:t>00 06 db 60   Frame Counter(449376) 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56 4d 32 00   Data Marker  (VM2,  ch0)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05 76 00 00   ctr + time   (1398, 0  )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11 c6 01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f8 00 00 00   Data2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39 4d b7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fc 00 00 00   Data2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b9 c4 0c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fa 00 00 00   Data2</a:t>
            </a:r>
            <a:endParaRPr lang="en-US" sz="12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15616" y="2492896"/>
            <a:ext cx="0" cy="2376264"/>
          </a:xfrm>
          <a:prstGeom prst="line">
            <a:avLst/>
          </a:prstGeom>
          <a:ln w="1905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24191" y="4843025"/>
            <a:ext cx="461230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>
                <a:latin typeface="Consolas"/>
                <a:cs typeface="Consolas"/>
              </a:rPr>
              <a:t>00 06 db 61   Frame Counter(449377) 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56 4d 32 01   Data Marker  (VM2,  ch1)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05 76 00 00   ctr + time   (1398, 0  )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39 cf 08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f8 00 00 00   Data2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29 63 0f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fc 00 00 00   Data2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89 44 07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fa 00 00 00   Data2</a:t>
            </a:r>
            <a:endParaRPr lang="en-US" sz="120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644008" y="3573016"/>
            <a:ext cx="0" cy="1296144"/>
          </a:xfrm>
          <a:prstGeom prst="line">
            <a:avLst/>
          </a:prstGeom>
          <a:ln w="1905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300192" y="321297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All words are stored as </a:t>
            </a:r>
            <a:r>
              <a:rPr lang="en-US" sz="1200" b="1"/>
              <a:t>big</a:t>
            </a:r>
            <a:r>
              <a:rPr lang="en-US" sz="1200"/>
              <a:t> endian</a:t>
            </a:r>
          </a:p>
          <a:p>
            <a:endParaRPr lang="en-US" sz="1200"/>
          </a:p>
          <a:p>
            <a:r>
              <a:rPr lang="en-US" sz="1200"/>
              <a:t>Data words must be bit-swapped!</a:t>
            </a:r>
          </a:p>
          <a:p>
            <a:r>
              <a:rPr lang="en-US" sz="1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294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259632" y="2276872"/>
            <a:ext cx="1152128" cy="1633295"/>
            <a:chOff x="1259632" y="2276872"/>
            <a:chExt cx="1152128" cy="1633295"/>
          </a:xfrm>
        </p:grpSpPr>
        <p:sp>
          <p:nvSpPr>
            <p:cNvPr id="30" name="Rectangle 29"/>
            <p:cNvSpPr/>
            <p:nvPr/>
          </p:nvSpPr>
          <p:spPr>
            <a:xfrm>
              <a:off x="1259632" y="2276872"/>
              <a:ext cx="1152128" cy="3600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59632" y="3550127"/>
              <a:ext cx="1152128" cy="3600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87624" y="1754232"/>
            <a:ext cx="1800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>
              <a:latin typeface="Consolas"/>
              <a:cs typeface="Consolas"/>
            </a:endParaRPr>
          </a:p>
          <a:p>
            <a:r>
              <a:rPr lang="de-DE" sz="1400">
                <a:latin typeface="Consolas"/>
                <a:cs typeface="Consolas"/>
              </a:rPr>
              <a:t>Data1 (first)</a:t>
            </a:r>
          </a:p>
          <a:p>
            <a:r>
              <a:rPr lang="de-DE" sz="1400">
                <a:latin typeface="Consolas"/>
                <a:cs typeface="Consolas"/>
              </a:rPr>
              <a:t>60 11 c6 01</a:t>
            </a:r>
          </a:p>
          <a:p>
            <a:r>
              <a:rPr lang="de-DE" sz="1400">
                <a:latin typeface="Consolas"/>
                <a:cs typeface="Consolas"/>
              </a:rPr>
              <a:t>80 63 88 06</a:t>
            </a:r>
          </a:p>
          <a:p>
            <a:endParaRPr lang="de-DE" sz="1400">
              <a:latin typeface="Consolas"/>
              <a:cs typeface="Consolas"/>
            </a:endParaRPr>
          </a:p>
          <a:p>
            <a:endParaRPr lang="de-DE" sz="1400">
              <a:latin typeface="Consolas"/>
              <a:cs typeface="Consolas"/>
            </a:endParaRPr>
          </a:p>
          <a:p>
            <a:endParaRPr lang="de-DE" sz="1400">
              <a:latin typeface="Consolas"/>
              <a:cs typeface="Consolas"/>
            </a:endParaRPr>
          </a:p>
          <a:p>
            <a:r>
              <a:rPr lang="de-DE" sz="1400">
                <a:latin typeface="Consolas"/>
                <a:cs typeface="Consolas"/>
              </a:rPr>
              <a:t>Data2</a:t>
            </a:r>
          </a:p>
          <a:p>
            <a:r>
              <a:rPr lang="de-DE" sz="1400">
                <a:latin typeface="Consolas"/>
                <a:cs typeface="Consolas"/>
              </a:rPr>
              <a:t>f8 00 00 00</a:t>
            </a:r>
          </a:p>
          <a:p>
            <a:r>
              <a:rPr lang="de-DE" sz="1400">
                <a:latin typeface="Consolas"/>
                <a:cs typeface="Consolas"/>
              </a:rPr>
              <a:t>00 00 00 1f</a:t>
            </a:r>
            <a:endParaRPr lang="en-US" sz="1400"/>
          </a:p>
        </p:txBody>
      </p:sp>
      <p:sp>
        <p:nvSpPr>
          <p:cNvPr id="8" name="TextBox 7"/>
          <p:cNvSpPr txBox="1"/>
          <p:nvPr/>
        </p:nvSpPr>
        <p:spPr>
          <a:xfrm>
            <a:off x="2915816" y="3679818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onsolas"/>
                <a:cs typeface="Consolas"/>
              </a:rPr>
              <a:t>0000 0000   0000 0000   0000 0000   0001 1111</a:t>
            </a:r>
          </a:p>
        </p:txBody>
      </p:sp>
      <p:sp>
        <p:nvSpPr>
          <p:cNvPr id="9" name="Rectangle 8"/>
          <p:cNvSpPr/>
          <p:nvPr/>
        </p:nvSpPr>
        <p:spPr>
          <a:xfrm>
            <a:off x="6516216" y="3737792"/>
            <a:ext cx="685001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52176" y="3529076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359264" y="3933056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13040" y="4171678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chNo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43240" y="407707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‘flag’ 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2192" y="3313052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over threshold flag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964144" y="40050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5536" y="2216477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/>
          </a:p>
          <a:p>
            <a:r>
              <a:rPr lang="en-US" sz="1200"/>
              <a:t>bitswapped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5536" y="3512621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/>
          </a:p>
          <a:p>
            <a:r>
              <a:rPr lang="en-US" sz="1200"/>
              <a:t>bitswapped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15816" y="2387109"/>
            <a:ext cx="6048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onsolas"/>
                <a:cs typeface="Consolas"/>
              </a:rPr>
              <a:t>1000 0000   0110 0011   1000 1000   0000 0110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parse (wshark)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766857" y="4859338"/>
            <a:ext cx="1065415" cy="1735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488" y="4848968"/>
            <a:ext cx="35474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>
                <a:latin typeface="Consolas"/>
                <a:cs typeface="Consolas"/>
              </a:rPr>
              <a:t>00 06 db 60   Frame Counter(449376) 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56 4d 32 00   Data Marker  (VM2,  ch0)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05 76 00 00   ctr + time   (1398, 0  )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11 c6 01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f8 00 00 00   Data2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39 4d b7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fc 00 00 00   Data2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60 b9 c4 0c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fa 00 00 00   Data2</a:t>
            </a:r>
            <a:endParaRPr lang="en-US" sz="1200"/>
          </a:p>
        </p:txBody>
      </p:sp>
      <p:sp>
        <p:nvSpPr>
          <p:cNvPr id="33" name="Rectangle 32"/>
          <p:cNvSpPr/>
          <p:nvPr/>
        </p:nvSpPr>
        <p:spPr>
          <a:xfrm>
            <a:off x="683568" y="5445224"/>
            <a:ext cx="1224136" cy="39271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87823" y="2441939"/>
            <a:ext cx="948323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67048" y="2441939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75032" y="2441939"/>
            <a:ext cx="68533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42072" y="2443777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49726" y="2441939"/>
            <a:ext cx="68533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17878" y="2443777"/>
            <a:ext cx="68533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7092280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62224" y="20010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bcidH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485208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62168" y="20010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bcidL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133280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10240" y="20010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tdcH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981152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58112" y="20010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adcH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362992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61000" y="20010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tdcL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3405840" y="2204864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03848" y="20010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adcL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87824" y="2852936"/>
            <a:ext cx="4752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adc  = 3</a:t>
            </a:r>
            <a:r>
              <a:rPr lang="en-US" sz="100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/>
              <a:t>256 + 128 = 896 </a:t>
            </a:r>
            <a:br>
              <a:rPr lang="en-US" sz="1000"/>
            </a:br>
            <a:r>
              <a:rPr lang="en-US" sz="1000"/>
              <a:t>tdc   = 0</a:t>
            </a:r>
            <a:r>
              <a:rPr lang="en-US" sz="100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/>
              <a:t>64 + 24 = 24</a:t>
            </a:r>
            <a:br>
              <a:rPr lang="en-US" sz="1000"/>
            </a:br>
            <a:r>
              <a:rPr lang="en-US" sz="1000"/>
              <a:t>bcid = 6</a:t>
            </a:r>
            <a:r>
              <a:rPr lang="en-US" sz="100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/>
              <a:t>64 + 34 = 418 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6976328" y="4437112"/>
            <a:ext cx="259968" cy="504056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236296" y="4797152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Is this a strip ID?</a:t>
            </a:r>
          </a:p>
        </p:txBody>
      </p:sp>
    </p:spTree>
    <p:extLst>
      <p:ext uri="{BB962C8B-B14F-4D97-AF65-F5344CB8AC3E}">
        <p14:creationId xmlns:p14="http://schemas.microsoft.com/office/powerpoint/2010/main" val="306213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DATE Header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pic>
        <p:nvPicPr>
          <p:cNvPr id="5" name="Picture 4" descr="Screen Shot 2016-10-06 at 08.50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04864"/>
            <a:ext cx="4461036" cy="33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5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187624" y="1661876"/>
            <a:ext cx="3384376" cy="4431420"/>
            <a:chOff x="1187624" y="1661876"/>
            <a:chExt cx="3384376" cy="4431420"/>
          </a:xfrm>
        </p:grpSpPr>
        <p:sp>
          <p:nvSpPr>
            <p:cNvPr id="46" name="Rectangle 45"/>
            <p:cNvSpPr/>
            <p:nvPr/>
          </p:nvSpPr>
          <p:spPr>
            <a:xfrm>
              <a:off x="2915816" y="4626676"/>
              <a:ext cx="1656184" cy="11065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187624" y="1988840"/>
              <a:ext cx="3384376" cy="93610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87624" y="2735380"/>
              <a:ext cx="2520280" cy="3600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760067" y="5936807"/>
              <a:ext cx="811933" cy="15648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187624" y="1661876"/>
              <a:ext cx="3384376" cy="14401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87624" y="4797152"/>
              <a:ext cx="1728192" cy="93610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87624" y="5276800"/>
              <a:ext cx="792088" cy="61707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187624" y="3429000"/>
              <a:ext cx="2520280" cy="100811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1720" y="3284984"/>
              <a:ext cx="2520280" cy="115212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00000000  50 00 00 00 fe 5a 1e da  50 00 00 00 0e 00 03 00  |P....Z..P.......|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...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000000a0  84 00 00 00 fe 5a 1e da  50 00 00 00 0e 00 03 00  |.....Z..P.......|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000000b0  07 00 00 00 55 01 00 00  01 00 00 00 00 00 00 00  |....U...........|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000000c0  02 00 00 00 00 00 00 00  00 00 00 00 00 00 00 80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000000d0  00 00 00 00 00 00 00 00  00 00 00 00 00 02 00 00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000000e0  01 00 00 00 ff ff ff ff  a0 ef 7c 57 2f 23 0d 00  |..........|W/#..|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000000f0  34 00 00 00 16 00 00 00  01 00 00 00 00 00 00 00  |4...............|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00000100  00 00 00 00 00 00 00 00  04 00 00 00 00 00 00 00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00000110  0e 32 4d 56 00 00 01 00  06 c5 1e 80 00 00 00 fc  |.2MV............|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00000120  fa fa fa fa 84 00 00 00  fe 5a 1e da 50 00 00 00  |.........Z..P...|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00000130  0e 00 03 00 07 00 00 00  55 01 00 00 02 00 00 00  |........U.......|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00000140  00 00 00 00 02 00 00 00  00 00 00 00 00 00 00 00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00000150  00 00 00 80 00 00 00 00  00 00 00 00 00 00 00 00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00000160  00 02 00 00 01 00 00 00  ff ff ff ff a0 ef 7c 57  |..............|W|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00000170  95 3c 0d 00 34 00 00 00  16 00 00 00 01 00 00 00  |.&lt;..4...........|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00000180  00 00 00 00 00 00 00 00  00 00 00 00 04 00 00 00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00000190  00 00 00 00 0e 32 4d 56  00 00 02 00 0a c3 3c c0  |.....2MV......&lt;.|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000001a0  00 00 00 fc fa fa fa fa  84 00 00 00 fe 5a 1e da  |.............Z..|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000001b0  50 00 00 00 0e 00 03 00  07 00 00 00 55 01 00 00  |P...........U...|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000001c0  03 00 00 00 00 00 00 00  02 00 00 00 00 00 00 00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000001d0  00 00 00 00 00 00 00 80  00 00 00 00 00 00 00 00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000001e0  00 00 00 00 00 02 00 00  01 00 00 00 ff ff ff ff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000001f0  a0 ef 7c 57 27 56 0d 00  34 00 00 00 16 00 00 00  |..|W'V..4.......|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00000200  01 00 00 00 00 00 00 00  00 00 00 00 00 00 00 00  |................|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00000210  04 00 00 00 00 00 00 00  0e 32 4d 56 00 00 03 00  |.........2MV....|</a:t>
            </a:r>
          </a:p>
          <a:p>
            <a:pPr marL="0" indent="0">
              <a:buNone/>
            </a:pPr>
            <a:r>
              <a:rPr lang="de-DE" sz="900">
                <a:latin typeface="Courier New"/>
                <a:cs typeface="Courier New"/>
              </a:rPr>
              <a:t>00000220  06 c5 2c c0 00 00 00 fc  fa fa fa fa 84 00 00 00  |..,.............|</a:t>
            </a:r>
            <a:endParaRPr lang="en-US" sz="900">
              <a:latin typeface="Courier New"/>
              <a:cs typeface="Courier New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87624" y="2983722"/>
            <a:ext cx="3357916" cy="3082392"/>
            <a:chOff x="1187624" y="2983722"/>
            <a:chExt cx="3357916" cy="3082392"/>
          </a:xfrm>
        </p:grpSpPr>
        <p:sp>
          <p:nvSpPr>
            <p:cNvPr id="8" name="Rectangle 7"/>
            <p:cNvSpPr/>
            <p:nvPr/>
          </p:nvSpPr>
          <p:spPr>
            <a:xfrm>
              <a:off x="1207469" y="3312166"/>
              <a:ext cx="792088" cy="11683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53452" y="2983722"/>
              <a:ext cx="792088" cy="116834"/>
            </a:xfrm>
            <a:prstGeom prst="rect">
              <a:avLst/>
            </a:prstGeom>
            <a:noFill/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15816" y="3140968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753452" y="3147583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87624" y="3140968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51720" y="3140968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00854" y="4463572"/>
              <a:ext cx="792088" cy="116834"/>
            </a:xfrm>
            <a:prstGeom prst="rect">
              <a:avLst/>
            </a:prstGeom>
            <a:noFill/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051720" y="4464294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915816" y="4464294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746837" y="4464294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94239" y="4626676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038490" y="4628155"/>
              <a:ext cx="792088" cy="11683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031875" y="5772946"/>
              <a:ext cx="792088" cy="116834"/>
            </a:xfrm>
            <a:prstGeom prst="rect">
              <a:avLst/>
            </a:prstGeom>
            <a:noFill/>
            <a:ln w="1270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915816" y="5772946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746837" y="5772946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208226" y="5942665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45862" y="5949280"/>
              <a:ext cx="792088" cy="116834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22431" y="5942665"/>
              <a:ext cx="792088" cy="11683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67544" y="6187370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Data from dg_epool/SRS/vmm2root/testdata</a:t>
            </a:r>
          </a:p>
          <a:p>
            <a:r>
              <a:rPr lang="en-US" sz="1200" dirty="0"/>
              <a:t>hexdump –v –C run_341_pulse_1vmm_no_neighbor.raw</a:t>
            </a: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VMM2 Raw data (DATE)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6707309" y="5933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372200" y="1556792"/>
            <a:ext cx="2520280" cy="1569660"/>
            <a:chOff x="5940152" y="1556792"/>
            <a:chExt cx="2520280" cy="1569660"/>
          </a:xfrm>
        </p:grpSpPr>
        <p:sp>
          <p:nvSpPr>
            <p:cNvPr id="38" name="TextBox 37"/>
            <p:cNvSpPr txBox="1"/>
            <p:nvPr/>
          </p:nvSpPr>
          <p:spPr>
            <a:xfrm>
              <a:off x="6228184" y="1556792"/>
              <a:ext cx="22322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This seems to be in DATE format</a:t>
              </a:r>
            </a:p>
            <a:p>
              <a:endParaRPr lang="en-US" sz="1200" dirty="0"/>
            </a:p>
            <a:p>
              <a:r>
                <a:rPr lang="en-US" sz="1200" dirty="0"/>
                <a:t>Frame Counter</a:t>
              </a:r>
            </a:p>
            <a:p>
              <a:r>
                <a:rPr lang="en-US" sz="1200" dirty="0"/>
                <a:t>Data Header</a:t>
              </a:r>
            </a:p>
            <a:p>
              <a:r>
                <a:rPr lang="en-US" sz="1200" dirty="0"/>
                <a:t>Header Info</a:t>
              </a:r>
            </a:p>
            <a:p>
              <a:r>
                <a:rPr lang="en-US" sz="1200" dirty="0"/>
                <a:t>Data 1</a:t>
              </a:r>
            </a:p>
            <a:p>
              <a:r>
                <a:rPr lang="en-US" sz="1200" dirty="0"/>
                <a:t>Data 2</a:t>
              </a:r>
            </a:p>
            <a:p>
              <a:r>
                <a:rPr lang="en-US" sz="1200" dirty="0"/>
                <a:t>End Frame</a:t>
              </a: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5940152" y="2985236"/>
              <a:ext cx="288032" cy="0"/>
            </a:xfrm>
            <a:prstGeom prst="line">
              <a:avLst/>
            </a:prstGeom>
            <a:ln w="31750">
              <a:solidFill>
                <a:schemeClr val="tx1"/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940152" y="2808145"/>
              <a:ext cx="288032" cy="0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940152" y="2631054"/>
              <a:ext cx="288032" cy="0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5940152" y="2434118"/>
              <a:ext cx="288032" cy="0"/>
            </a:xfrm>
            <a:prstGeom prst="line">
              <a:avLst/>
            </a:prstGeom>
            <a:ln w="31750">
              <a:solidFill>
                <a:schemeClr val="accent6">
                  <a:lumMod val="60000"/>
                  <a:lumOff val="4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940152" y="2257027"/>
              <a:ext cx="288032" cy="0"/>
            </a:xfrm>
            <a:prstGeom prst="line">
              <a:avLst/>
            </a:prstGeom>
            <a:ln w="31750">
              <a:solidFill>
                <a:schemeClr val="accent6">
                  <a:lumMod val="60000"/>
                  <a:lumOff val="4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940152" y="2060848"/>
              <a:ext cx="288032" cy="0"/>
            </a:xfrm>
            <a:prstGeom prst="line">
              <a:avLst/>
            </a:prstGeom>
            <a:ln w="31750">
              <a:solidFill>
                <a:schemeClr val="tx2">
                  <a:lumMod val="40000"/>
                  <a:lumOff val="60000"/>
                </a:schemeClr>
              </a:solidFill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300192" y="321297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All words are stored as </a:t>
            </a:r>
            <a:r>
              <a:rPr lang="en-US" sz="1200" b="1"/>
              <a:t>little</a:t>
            </a:r>
            <a:r>
              <a:rPr lang="en-US" sz="1200"/>
              <a:t> endian</a:t>
            </a:r>
          </a:p>
          <a:p>
            <a:endParaRPr lang="en-US" sz="1200"/>
          </a:p>
          <a:p>
            <a:r>
              <a:rPr lang="en-US" sz="1200"/>
              <a:t>Data words must be bit-swapped!</a:t>
            </a:r>
          </a:p>
          <a:p>
            <a:r>
              <a:rPr lang="en-US" sz="1200"/>
              <a:t> 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4607080" y="4530171"/>
            <a:ext cx="1512168" cy="0"/>
          </a:xfrm>
          <a:prstGeom prst="line">
            <a:avLst/>
          </a:prstGeom>
          <a:ln w="3175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38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259632" y="2276872"/>
            <a:ext cx="1152128" cy="2088233"/>
            <a:chOff x="1259632" y="2276872"/>
            <a:chExt cx="1152128" cy="1633296"/>
          </a:xfrm>
        </p:grpSpPr>
        <p:sp>
          <p:nvSpPr>
            <p:cNvPr id="30" name="Rectangle 29"/>
            <p:cNvSpPr/>
            <p:nvPr/>
          </p:nvSpPr>
          <p:spPr>
            <a:xfrm>
              <a:off x="1259632" y="2276872"/>
              <a:ext cx="1152128" cy="57606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59632" y="3403283"/>
              <a:ext cx="1152128" cy="50688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2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187624" y="1754232"/>
            <a:ext cx="180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>
              <a:latin typeface="Consolas"/>
              <a:cs typeface="Consolas"/>
            </a:endParaRPr>
          </a:p>
          <a:p>
            <a:r>
              <a:rPr lang="de-DE" sz="1400">
                <a:latin typeface="Consolas"/>
                <a:cs typeface="Consolas"/>
              </a:rPr>
              <a:t>Data1 (first)</a:t>
            </a:r>
          </a:p>
          <a:p>
            <a:r>
              <a:rPr lang="de-DE" sz="1400">
                <a:latin typeface="Consolas"/>
                <a:cs typeface="Consolas"/>
              </a:rPr>
              <a:t>0a c3 3c c0</a:t>
            </a:r>
          </a:p>
          <a:p>
            <a:r>
              <a:rPr lang="de-DE" sz="1400">
                <a:latin typeface="Consolas"/>
                <a:cs typeface="Consolas"/>
              </a:rPr>
              <a:t>c0 3c c3 0a</a:t>
            </a:r>
          </a:p>
          <a:p>
            <a:r>
              <a:rPr lang="de-DE" sz="1400">
                <a:latin typeface="Consolas"/>
                <a:cs typeface="Consolas"/>
              </a:rPr>
              <a:t>50 c3 3c 03</a:t>
            </a:r>
          </a:p>
          <a:p>
            <a:endParaRPr lang="de-DE" sz="1400">
              <a:latin typeface="Consolas"/>
              <a:cs typeface="Consolas"/>
            </a:endParaRPr>
          </a:p>
          <a:p>
            <a:endParaRPr lang="de-DE" sz="1400">
              <a:latin typeface="Consolas"/>
              <a:cs typeface="Consolas"/>
            </a:endParaRPr>
          </a:p>
          <a:p>
            <a:endParaRPr lang="de-DE" sz="1400">
              <a:latin typeface="Consolas"/>
              <a:cs typeface="Consolas"/>
            </a:endParaRPr>
          </a:p>
          <a:p>
            <a:r>
              <a:rPr lang="de-DE" sz="1400">
                <a:latin typeface="Consolas"/>
                <a:cs typeface="Consolas"/>
              </a:rPr>
              <a:t>Data2</a:t>
            </a:r>
          </a:p>
          <a:p>
            <a:r>
              <a:rPr lang="de-DE" sz="1400">
                <a:latin typeface="Consolas"/>
                <a:cs typeface="Consolas"/>
              </a:rPr>
              <a:t>00 00 00 fc</a:t>
            </a:r>
          </a:p>
          <a:p>
            <a:r>
              <a:rPr lang="de-DE" sz="1400">
                <a:latin typeface="Consolas"/>
                <a:cs typeface="Consolas"/>
              </a:rPr>
              <a:t>fc 00 00 00</a:t>
            </a:r>
          </a:p>
          <a:p>
            <a:r>
              <a:rPr lang="de-DE" sz="1400">
                <a:latin typeface="Consolas"/>
                <a:cs typeface="Consolas"/>
              </a:rPr>
              <a:t>00 00 00 3f</a:t>
            </a:r>
            <a:endParaRPr lang="en-US" sz="1400"/>
          </a:p>
        </p:txBody>
      </p:sp>
      <p:sp>
        <p:nvSpPr>
          <p:cNvPr id="8" name="TextBox 7"/>
          <p:cNvSpPr txBox="1"/>
          <p:nvPr/>
        </p:nvSpPr>
        <p:spPr>
          <a:xfrm>
            <a:off x="2915816" y="4081669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onsolas"/>
                <a:cs typeface="Consolas"/>
              </a:rPr>
              <a:t>0000 0000   0000 0000   0000 0000   0011 1111</a:t>
            </a:r>
          </a:p>
        </p:txBody>
      </p:sp>
      <p:sp>
        <p:nvSpPr>
          <p:cNvPr id="9" name="Rectangle 8"/>
          <p:cNvSpPr/>
          <p:nvPr/>
        </p:nvSpPr>
        <p:spPr>
          <a:xfrm>
            <a:off x="6516216" y="4139643"/>
            <a:ext cx="685001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252176" y="3930927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359264" y="4334907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713040" y="4573529"/>
            <a:ext cx="667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chNo 15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43240" y="4478923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‘flag’ 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2192" y="3714903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over threshold flag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964144" y="4406915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5536" y="2432501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BE</a:t>
            </a:r>
          </a:p>
          <a:p>
            <a:r>
              <a:rPr lang="en-US" sz="1200"/>
              <a:t>bitswapped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5536" y="3872661"/>
            <a:ext cx="12961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BE</a:t>
            </a:r>
          </a:p>
          <a:p>
            <a:r>
              <a:rPr lang="en-US" sz="1200"/>
              <a:t>bitswapped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15816" y="2801156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Consolas"/>
                <a:cs typeface="Consolas"/>
              </a:rPr>
              <a:t>0101 0000   1100 0011   0011 1100   0000 0011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987823" y="2843790"/>
            <a:ext cx="948323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67048" y="2843790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75032" y="2843790"/>
            <a:ext cx="68533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42072" y="2845628"/>
            <a:ext cx="216024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49726" y="2843790"/>
            <a:ext cx="68533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17878" y="2845628"/>
            <a:ext cx="68533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7092280" y="2606715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62224" y="240288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bcidH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5485208" y="2606715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62168" y="240288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bcidL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133280" y="2606715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10240" y="240288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tdcH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981152" y="2606715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58112" y="240288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adcH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V="1">
            <a:off x="4362992" y="2606715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61000" y="240288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tdcL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3405840" y="2606715"/>
            <a:ext cx="0" cy="216024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03848" y="240288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adcL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87824" y="3254787"/>
            <a:ext cx="4752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adc  = 3</a:t>
            </a:r>
            <a:r>
              <a:rPr lang="en-US" sz="100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/>
              <a:t>256 + 80 = 848  </a:t>
            </a:r>
            <a:br>
              <a:rPr lang="en-US" sz="1000"/>
            </a:br>
            <a:r>
              <a:rPr lang="en-US" sz="1000"/>
              <a:t>tdc   = 0</a:t>
            </a:r>
            <a:r>
              <a:rPr lang="en-US" sz="100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/>
              <a:t>64 + 48 = 48</a:t>
            </a:r>
            <a:br>
              <a:rPr lang="en-US" sz="1000"/>
            </a:br>
            <a:r>
              <a:rPr lang="en-US" sz="1000"/>
              <a:t>bcid = 3</a:t>
            </a:r>
            <a:r>
              <a:rPr lang="en-US" sz="100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000"/>
              <a:t>64 + 15 = 207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6976328" y="4838963"/>
            <a:ext cx="259968" cy="504056"/>
          </a:xfrm>
          <a:prstGeom prst="line">
            <a:avLst/>
          </a:pr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236296" y="5199003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Is this a strip ID?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parse (DATE)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766857" y="4859338"/>
            <a:ext cx="1065415" cy="1161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488" y="4848968"/>
            <a:ext cx="3547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>
                <a:latin typeface="Consolas"/>
                <a:cs typeface="Consolas"/>
              </a:rPr>
              <a:t>00 00 00 00   Frame Counter(0) 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0e 32 4d 56   Data Marker  (VM2,  ch14)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00 00 02 00   ctr + time   (2, 0  )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0a c3 3c c0   Data1</a:t>
            </a:r>
            <a:br>
              <a:rPr lang="de-DE" sz="1200">
                <a:latin typeface="Consolas"/>
                <a:cs typeface="Consolas"/>
              </a:rPr>
            </a:br>
            <a:r>
              <a:rPr lang="de-DE" sz="1200">
                <a:latin typeface="Consolas"/>
                <a:cs typeface="Consolas"/>
              </a:rPr>
              <a:t>00 00 00 fc   Data2</a:t>
            </a:r>
          </a:p>
          <a:p>
            <a:r>
              <a:rPr lang="de-DE" sz="1200">
                <a:latin typeface="Consolas"/>
                <a:cs typeface="Consolas"/>
              </a:rPr>
              <a:t>fa fa fa fa   End of Frame</a:t>
            </a:r>
            <a:r>
              <a:rPr lang="de-DE" sz="1200">
                <a:latin typeface="Consolas"/>
                <a:cs typeface="Consolas"/>
              </a:rPr>
              <a:t/>
            </a:r>
            <a:br>
              <a:rPr lang="de-DE" sz="1200">
                <a:latin typeface="Consolas"/>
                <a:cs typeface="Consolas"/>
              </a:rPr>
            </a:br>
            <a:endParaRPr lang="en-US" sz="1200"/>
          </a:p>
        </p:txBody>
      </p:sp>
      <p:sp>
        <p:nvSpPr>
          <p:cNvPr id="33" name="Rectangle 32"/>
          <p:cNvSpPr/>
          <p:nvPr/>
        </p:nvSpPr>
        <p:spPr>
          <a:xfrm>
            <a:off x="755650" y="5445224"/>
            <a:ext cx="1080046" cy="39271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9059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2896</TotalTime>
  <Words>1493</Words>
  <Application>Microsoft Macintosh PowerPoint</Application>
  <PresentationFormat>On-screen Show (4:3)</PresentationFormat>
  <Paragraphs>172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 Core Powerpoint</vt:lpstr>
      <vt:lpstr>Raw VMM data (wireshark)</vt:lpstr>
      <vt:lpstr>Raw VMM data (wireshark)</vt:lpstr>
      <vt:lpstr>Raw VMM data (wireshark)</vt:lpstr>
      <vt:lpstr>Raw VMM data (wireshark)</vt:lpstr>
      <vt:lpstr>Raw VMM data (wireshark)</vt:lpstr>
      <vt:lpstr>Data parse (wshark)</vt:lpstr>
      <vt:lpstr>DATE Header </vt:lpstr>
      <vt:lpstr>VMM2 Raw data (DATE)</vt:lpstr>
      <vt:lpstr>Data parse (DATE)</vt:lpstr>
      <vt:lpstr>Suggestions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Morten Christensen</cp:lastModifiedBy>
  <cp:revision>117</cp:revision>
  <cp:lastPrinted>2016-10-06T09:11:16Z</cp:lastPrinted>
  <dcterms:created xsi:type="dcterms:W3CDTF">2013-10-29T16:05:10Z</dcterms:created>
  <dcterms:modified xsi:type="dcterms:W3CDTF">2016-10-06T10:46:08Z</dcterms:modified>
</cp:coreProperties>
</file>