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86" r:id="rId2"/>
    <p:sldId id="304" r:id="rId3"/>
    <p:sldId id="315" r:id="rId4"/>
    <p:sldId id="305" r:id="rId5"/>
    <p:sldId id="306" r:id="rId6"/>
    <p:sldId id="316" r:id="rId7"/>
    <p:sldId id="319" r:id="rId8"/>
    <p:sldId id="320" r:id="rId9"/>
    <p:sldId id="299" r:id="rId10"/>
    <p:sldId id="313" r:id="rId11"/>
    <p:sldId id="300" r:id="rId12"/>
    <p:sldId id="314" r:id="rId13"/>
    <p:sldId id="321" r:id="rId14"/>
    <p:sldId id="303" r:id="rId15"/>
    <p:sldId id="307" r:id="rId16"/>
    <p:sldId id="308" r:id="rId17"/>
    <p:sldId id="309" r:id="rId18"/>
    <p:sldId id="310" r:id="rId19"/>
    <p:sldId id="312" r:id="rId20"/>
    <p:sldId id="311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B7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1" autoAdjust="0"/>
    <p:restoredTop sz="92922" autoAdjust="0"/>
  </p:normalViewPr>
  <p:slideViewPr>
    <p:cSldViewPr>
      <p:cViewPr varScale="1">
        <p:scale>
          <a:sx n="170" d="100"/>
          <a:sy n="170" d="100"/>
        </p:scale>
        <p:origin x="-1128" y="-104"/>
      </p:cViewPr>
      <p:guideLst>
        <p:guide orient="horz" pos="853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07/11/16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07/11/16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07/11/16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07/11/16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07/11/16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07/11/16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enkins.esss.dk/dm/job/event-processing-sw-experiments/" TargetMode="External"/><Relationship Id="rId4" Type="http://schemas.openxmlformats.org/officeDocument/2006/relationships/hyperlink" Target="https://ess-ics.atlassian.net/wiki/display/DMSC/Event+Formation+Fil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itbucket.org/europeanspallationsource/event-processing-sw-experiments.gi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err="1" smtClean="0"/>
              <a:t>Event Formation Unit:</a:t>
            </a:r>
            <a:br>
              <a:rPr lang="en-GB" sz="4000" dirty="0" err="1" smtClean="0"/>
            </a:br>
            <a:r>
              <a:rPr lang="en-GB" sz="4000" dirty="0" err="1"/>
              <a:t>Event Formation Pipeline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Morten </a:t>
            </a:r>
            <a:r>
              <a:rPr lang="en-GB" sz="2000" noProof="0" dirty="0" err="1" smtClean="0">
                <a:solidFill>
                  <a:schemeClr val="bg1"/>
                </a:solidFill>
              </a:rPr>
              <a:t>Jagd</a:t>
            </a:r>
            <a:r>
              <a:rPr lang="en-GB" sz="2000" noProof="0" dirty="0" smtClean="0">
                <a:solidFill>
                  <a:schemeClr val="bg1"/>
                </a:solidFill>
              </a:rPr>
              <a:t> </a:t>
            </a:r>
            <a:r>
              <a:rPr lang="en-GB" sz="2000" noProof="0" dirty="0" err="1" smtClean="0">
                <a:solidFill>
                  <a:schemeClr val="bg1"/>
                </a:solidFill>
              </a:rPr>
              <a:t>Cristensen</a:t>
            </a:r>
            <a:endParaRPr lang="en-GB" sz="2000" noProof="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7 November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Software event processing pipeline</a:t>
            </a:r>
          </a:p>
          <a:p>
            <a:pPr lvl="1"/>
            <a:r>
              <a:rPr lang="en-US"/>
              <a:t>From System Architecture document</a:t>
            </a:r>
          </a:p>
          <a:p>
            <a:pPr lvl="1"/>
            <a:r>
              <a:rPr lang="en-US"/>
              <a:t>Current is prototype 2</a:t>
            </a:r>
          </a:p>
          <a:p>
            <a:pPr lvl="1"/>
            <a:r>
              <a:rPr lang="en-US"/>
              <a:t>Implements CSPEC and TREX fully, NMX not so much yet</a:t>
            </a:r>
          </a:p>
          <a:p>
            <a:r>
              <a:rPr lang="en-US"/>
              <a:t>CSPEC (TREX) data generator</a:t>
            </a:r>
          </a:p>
          <a:p>
            <a:pPr lvl="1"/>
            <a:r>
              <a:rPr lang="en-US"/>
              <a:t>Transmits over Ethernet </a:t>
            </a:r>
          </a:p>
          <a:p>
            <a:pPr lvl="1"/>
            <a:r>
              <a:rPr lang="en-US"/>
              <a:t>Single packets or continuous transmission</a:t>
            </a:r>
          </a:p>
          <a:p>
            <a:r>
              <a:rPr lang="en-US"/>
              <a:t>Kafka producer</a:t>
            </a:r>
          </a:p>
          <a:p>
            <a:pPr lvl="1"/>
            <a:r>
              <a:rPr lang="en-US"/>
              <a:t>Buffers event data into 1MB and transmits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843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SW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1907704" y="3140968"/>
            <a:ext cx="864096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8" name="Rectangle 7"/>
          <p:cNvSpPr/>
          <p:nvPr/>
        </p:nvSpPr>
        <p:spPr>
          <a:xfrm>
            <a:off x="4139952" y="3140968"/>
            <a:ext cx="86409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processing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372200" y="3140968"/>
            <a:ext cx="864096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output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350842" y="2708920"/>
            <a:ext cx="216024" cy="360040"/>
            <a:chOff x="1475656" y="2348880"/>
            <a:chExt cx="216024" cy="36004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1691680" y="2348880"/>
              <a:ext cx="0" cy="36004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475656" y="2348880"/>
              <a:ext cx="0" cy="36004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75656" y="2708920"/>
              <a:ext cx="216024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11994" y="2636912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511994" y="2564904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11994" y="2492896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11994" y="2420888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691680" y="2060848"/>
            <a:ext cx="5760640" cy="21602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1720" y="2060848"/>
            <a:ext cx="1656184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cs typeface="Consolas"/>
              </a:rPr>
              <a:t>Eth. RingBuffer </a:t>
            </a:r>
            <a:r>
              <a:rPr lang="en-US" sz="900" b="1" dirty="0">
                <a:cs typeface="Consolas"/>
              </a:rPr>
              <a:t>&lt;9000&gt;</a:t>
            </a:r>
          </a:p>
          <a:p>
            <a:endParaRPr lang="en-US" sz="900" dirty="0">
              <a:cs typeface="Consolas"/>
            </a:endParaRPr>
          </a:p>
          <a:p>
            <a:endParaRPr lang="en-US" sz="900" dirty="0">
              <a:cs typeface="Consolas"/>
            </a:endParaRPr>
          </a:p>
          <a:p>
            <a:endParaRPr lang="en-US" sz="900" dirty="0">
              <a:cs typeface="Consolas"/>
            </a:endParaRPr>
          </a:p>
          <a:p>
            <a:r>
              <a:rPr lang="en-US" sz="900" dirty="0">
                <a:cs typeface="Consolas"/>
              </a:rPr>
              <a:t>           Lockless FIFO </a:t>
            </a:r>
            <a:r>
              <a:rPr lang="en-US" sz="900" b="1" dirty="0">
                <a:cs typeface="Consolas"/>
              </a:rPr>
              <a:t>&lt;int&gt;</a:t>
            </a:r>
            <a:endParaRPr lang="en-US" sz="900" b="1" dirty="0">
              <a:cs typeface="Consola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43608" y="3573016"/>
            <a:ext cx="792088" cy="0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43808" y="3068960"/>
            <a:ext cx="432048" cy="472118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3068960"/>
            <a:ext cx="432048" cy="472118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076056" y="3068960"/>
            <a:ext cx="432048" cy="472118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96136" y="3068960"/>
            <a:ext cx="504056" cy="472118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08304" y="3573016"/>
            <a:ext cx="432048" cy="0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35696" y="2924944"/>
            <a:ext cx="64807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cs typeface="Consolas"/>
              </a:rPr>
              <a:t>p</a:t>
            </a:r>
            <a:r>
              <a:rPr lang="en-US" sz="1000" dirty="0">
                <a:cs typeface="Consolas"/>
              </a:rPr>
              <a:t>thread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7944" y="2924944"/>
            <a:ext cx="64807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cs typeface="Consolas"/>
              </a:rPr>
              <a:t>p</a:t>
            </a:r>
            <a:r>
              <a:rPr lang="en-US" sz="1000" dirty="0">
                <a:cs typeface="Consolas"/>
              </a:rPr>
              <a:t>thread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00192" y="2924944"/>
            <a:ext cx="64807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cs typeface="Consolas"/>
              </a:rPr>
              <a:t>p</a:t>
            </a:r>
            <a:r>
              <a:rPr lang="en-US" sz="1000" dirty="0">
                <a:cs typeface="Consolas"/>
              </a:rPr>
              <a:t>thread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19672" y="1772816"/>
            <a:ext cx="187220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cs typeface="Consolas"/>
              </a:rPr>
              <a:t>Prototype Pipeline Process v2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59632" y="3326795"/>
            <a:ext cx="64807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cs typeface="Consolas"/>
              </a:rPr>
              <a:t>UDP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80312" y="3326795"/>
            <a:ext cx="64807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cs typeface="Consolas"/>
              </a:rPr>
              <a:t>TCP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-115452" y="-6482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4627001"/>
            <a:ext cx="619268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cs typeface="Consolas"/>
              </a:rPr>
              <a:t>input thread writes data to buffers by socket receive()</a:t>
            </a:r>
          </a:p>
          <a:p>
            <a:endParaRPr lang="en-US" sz="1200">
              <a:cs typeface="Consolas"/>
            </a:endParaRPr>
          </a:p>
          <a:p>
            <a:r>
              <a:rPr lang="en-US" sz="1200">
                <a:cs typeface="Consolas"/>
              </a:rPr>
              <a:t>processing thread reads data from RingBuffer, writes (event) data to event RingBuffer</a:t>
            </a:r>
          </a:p>
          <a:p>
            <a:endParaRPr lang="en-US" sz="1200">
              <a:cs typeface="Consolas"/>
            </a:endParaRPr>
          </a:p>
          <a:p>
            <a:r>
              <a:rPr lang="en-US" sz="1200">
                <a:cs typeface="Consolas"/>
              </a:rPr>
              <a:t>output thread reads (event) data from RingBuffer and appends to Kafka transmit buffer. Sends when full.</a:t>
            </a:r>
          </a:p>
          <a:p>
            <a:endParaRPr lang="en-US" sz="1200">
              <a:cs typeface="Consolas"/>
            </a:endParaRPr>
          </a:p>
          <a:p>
            <a:r>
              <a:rPr lang="en-US" sz="1200">
                <a:cs typeface="Consolas"/>
              </a:rPr>
              <a:t>No dynamic allocation of memory, no mutexes, small data structures, minimal copying.</a:t>
            </a:r>
          </a:p>
          <a:p>
            <a:endParaRPr lang="en-US" sz="1200">
              <a:cs typeface="Consolas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247642" y="2132856"/>
            <a:ext cx="432048" cy="432048"/>
            <a:chOff x="2267744" y="2996952"/>
            <a:chExt cx="432048" cy="432048"/>
          </a:xfrm>
        </p:grpSpPr>
        <p:sp>
          <p:nvSpPr>
            <p:cNvPr id="47" name="Oval 46"/>
            <p:cNvSpPr/>
            <p:nvPr/>
          </p:nvSpPr>
          <p:spPr>
            <a:xfrm>
              <a:off x="2267744" y="2996952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47" idx="0"/>
            </p:cNvCxnSpPr>
            <p:nvPr/>
          </p:nvCxnSpPr>
          <p:spPr>
            <a:xfrm flipV="1">
              <a:off x="2483768" y="2996952"/>
              <a:ext cx="0" cy="216024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47" idx="7"/>
            </p:cNvCxnSpPr>
            <p:nvPr/>
          </p:nvCxnSpPr>
          <p:spPr>
            <a:xfrm flipV="1">
              <a:off x="2483768" y="3060224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47" idx="1"/>
            </p:cNvCxnSpPr>
            <p:nvPr/>
          </p:nvCxnSpPr>
          <p:spPr>
            <a:xfrm flipH="1" flipV="1">
              <a:off x="2331016" y="3060224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7" idx="2"/>
            </p:cNvCxnSpPr>
            <p:nvPr/>
          </p:nvCxnSpPr>
          <p:spPr>
            <a:xfrm flipH="1">
              <a:off x="2267744" y="3212976"/>
              <a:ext cx="216024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47" idx="6"/>
            </p:cNvCxnSpPr>
            <p:nvPr/>
          </p:nvCxnSpPr>
          <p:spPr>
            <a:xfrm>
              <a:off x="2483768" y="3212976"/>
              <a:ext cx="216024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47" idx="5"/>
            </p:cNvCxnSpPr>
            <p:nvPr/>
          </p:nvCxnSpPr>
          <p:spPr>
            <a:xfrm>
              <a:off x="2483768" y="3212976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47" idx="4"/>
            </p:cNvCxnSpPr>
            <p:nvPr/>
          </p:nvCxnSpPr>
          <p:spPr>
            <a:xfrm>
              <a:off x="2483768" y="3212976"/>
              <a:ext cx="0" cy="216024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47" idx="3"/>
            </p:cNvCxnSpPr>
            <p:nvPr/>
          </p:nvCxnSpPr>
          <p:spPr>
            <a:xfrm flipH="1">
              <a:off x="2331016" y="3212976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320925" y="3051175"/>
              <a:ext cx="325686" cy="32360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123728" y="3429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/>
          </a:p>
        </p:txBody>
      </p:sp>
      <p:grpSp>
        <p:nvGrpSpPr>
          <p:cNvPr id="63" name="Group 62"/>
          <p:cNvGrpSpPr/>
          <p:nvPr/>
        </p:nvGrpSpPr>
        <p:grpSpPr>
          <a:xfrm>
            <a:off x="5539296" y="2708920"/>
            <a:ext cx="216024" cy="360040"/>
            <a:chOff x="1475656" y="2348880"/>
            <a:chExt cx="216024" cy="360040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1691680" y="2348880"/>
              <a:ext cx="0" cy="36004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475656" y="2348880"/>
              <a:ext cx="0" cy="36004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475656" y="2708920"/>
              <a:ext cx="216024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511994" y="2636912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511994" y="2564904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511994" y="2492896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511994" y="2420888"/>
              <a:ext cx="144016" cy="0"/>
            </a:xfrm>
            <a:prstGeom prst="line">
              <a:avLst/>
            </a:prstGeom>
            <a:ln w="12700" cap="rnd">
              <a:solidFill>
                <a:schemeClr val="tx1"/>
              </a:solidFill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5436096" y="2132856"/>
            <a:ext cx="432048" cy="432048"/>
            <a:chOff x="2267744" y="2996952"/>
            <a:chExt cx="432048" cy="432048"/>
          </a:xfrm>
        </p:grpSpPr>
        <p:sp>
          <p:nvSpPr>
            <p:cNvPr id="80" name="Oval 79"/>
            <p:cNvSpPr/>
            <p:nvPr/>
          </p:nvSpPr>
          <p:spPr>
            <a:xfrm>
              <a:off x="2267744" y="2996952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endCxn id="80" idx="0"/>
            </p:cNvCxnSpPr>
            <p:nvPr/>
          </p:nvCxnSpPr>
          <p:spPr>
            <a:xfrm flipV="1">
              <a:off x="2483768" y="2996952"/>
              <a:ext cx="0" cy="216024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endCxn id="80" idx="7"/>
            </p:cNvCxnSpPr>
            <p:nvPr/>
          </p:nvCxnSpPr>
          <p:spPr>
            <a:xfrm flipV="1">
              <a:off x="2483768" y="3060224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80" idx="1"/>
            </p:cNvCxnSpPr>
            <p:nvPr/>
          </p:nvCxnSpPr>
          <p:spPr>
            <a:xfrm flipH="1" flipV="1">
              <a:off x="2331016" y="3060224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80" idx="2"/>
            </p:cNvCxnSpPr>
            <p:nvPr/>
          </p:nvCxnSpPr>
          <p:spPr>
            <a:xfrm flipH="1">
              <a:off x="2267744" y="3212976"/>
              <a:ext cx="216024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80" idx="6"/>
            </p:cNvCxnSpPr>
            <p:nvPr/>
          </p:nvCxnSpPr>
          <p:spPr>
            <a:xfrm>
              <a:off x="2483768" y="3212976"/>
              <a:ext cx="216024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endCxn id="80" idx="5"/>
            </p:cNvCxnSpPr>
            <p:nvPr/>
          </p:nvCxnSpPr>
          <p:spPr>
            <a:xfrm>
              <a:off x="2483768" y="3212976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80" idx="4"/>
            </p:cNvCxnSpPr>
            <p:nvPr/>
          </p:nvCxnSpPr>
          <p:spPr>
            <a:xfrm>
              <a:off x="2483768" y="3212976"/>
              <a:ext cx="0" cy="216024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80" idx="3"/>
            </p:cNvCxnSpPr>
            <p:nvPr/>
          </p:nvCxnSpPr>
          <p:spPr>
            <a:xfrm flipH="1">
              <a:off x="2331016" y="3212976"/>
              <a:ext cx="152752" cy="152752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2320925" y="3051175"/>
              <a:ext cx="325686" cy="32360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24128" y="2060848"/>
            <a:ext cx="21602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cs typeface="Consolas"/>
              </a:rPr>
              <a:t>    Event RingBuffer </a:t>
            </a:r>
            <a:r>
              <a:rPr lang="en-US" sz="900" b="1" dirty="0">
                <a:cs typeface="Consolas"/>
              </a:rPr>
              <a:t>&lt;12&gt;</a:t>
            </a:r>
            <a:r>
              <a:rPr lang="en-US" sz="900" dirty="0">
                <a:cs typeface="Consolas"/>
              </a:rPr>
              <a:t> (</a:t>
            </a:r>
          </a:p>
          <a:p>
            <a:endParaRPr lang="en-US" sz="900" dirty="0">
              <a:cs typeface="Consolas"/>
            </a:endParaRPr>
          </a:p>
          <a:p>
            <a:endParaRPr lang="en-US" sz="900" dirty="0">
              <a:cs typeface="Consolas"/>
            </a:endParaRPr>
          </a:p>
          <a:p>
            <a:endParaRPr lang="en-US" sz="900" dirty="0">
              <a:cs typeface="Consolas"/>
            </a:endParaRPr>
          </a:p>
          <a:p>
            <a:r>
              <a:rPr lang="en-US" sz="900" dirty="0">
                <a:cs typeface="Consolas"/>
              </a:rPr>
              <a:t>Lockless FIFO </a:t>
            </a:r>
            <a:r>
              <a:rPr lang="en-US" sz="900" b="1" dirty="0">
                <a:cs typeface="Consolas"/>
              </a:rPr>
              <a:t>&lt;int&gt;</a:t>
            </a:r>
            <a:endParaRPr lang="en-US" sz="900" b="1" dirty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2976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/>
              <a:t>Working prototype ready to accept more realistic data than what is currently being generated (by DMSC)</a:t>
            </a:r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r>
              <a:rPr lang="en-US" sz="2600"/>
              <a:t>Further Information</a:t>
            </a:r>
          </a:p>
          <a:p>
            <a:pPr marL="0" indent="0">
              <a:buNone/>
            </a:pPr>
            <a:endParaRPr lang="en-US"/>
          </a:p>
          <a:p>
            <a:r>
              <a:rPr lang="en-US" sz="2000"/>
              <a:t>Event processing software </a:t>
            </a:r>
          </a:p>
          <a:p>
            <a:pPr lvl="1"/>
            <a:r>
              <a:rPr lang="en-US" sz="1800">
                <a:hlinkClick r:id="rId2"/>
              </a:rPr>
              <a:t>https://bitbucket.org/europeanspallationsource/event-processing-sw-experiments.git</a:t>
            </a:r>
            <a:endParaRPr lang="en-US" sz="1800"/>
          </a:p>
          <a:p>
            <a:pPr lvl="1"/>
            <a:endParaRPr lang="en-US" sz="1800"/>
          </a:p>
          <a:p>
            <a:r>
              <a:rPr lang="en-US" sz="2000"/>
              <a:t>Continuous Integration</a:t>
            </a:r>
          </a:p>
          <a:p>
            <a:pPr lvl="1"/>
            <a:r>
              <a:rPr lang="en-US" sz="1800">
                <a:hlinkClick r:id="rId3"/>
              </a:rPr>
              <a:t>https://jenkins.esss.dk/dm/job/event-processing-sw-experiments/</a:t>
            </a:r>
            <a:endParaRPr lang="en-US" sz="1800"/>
          </a:p>
          <a:p>
            <a:pPr lvl="1"/>
            <a:endParaRPr lang="en-US" sz="1800"/>
          </a:p>
          <a:p>
            <a:r>
              <a:rPr lang="en-US" sz="2000"/>
              <a:t>System Architecture</a:t>
            </a:r>
          </a:p>
          <a:p>
            <a:pPr lvl="1"/>
            <a:r>
              <a:rPr lang="en-US" sz="1800">
                <a:hlinkClick r:id="rId4"/>
              </a:rPr>
              <a:t>https://ess-ics.atlassian.net/wiki/display/DMSC/Event+Formation+Files</a:t>
            </a:r>
            <a:endParaRPr lang="en-US" sz="1800"/>
          </a:p>
          <a:p>
            <a:pPr marL="457200" lvl="1" indent="0">
              <a:buNone/>
            </a:pP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746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0937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4618856" cy="3888432"/>
          </a:xfrm>
        </p:spPr>
        <p:txBody>
          <a:bodyPr>
            <a:normAutofit/>
          </a:bodyPr>
          <a:lstStyle/>
          <a:p>
            <a:r>
              <a:rPr lang="en-US" sz="1600"/>
              <a:t>Producer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796136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0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4618856" cy="3888432"/>
          </a:xfrm>
        </p:spPr>
        <p:txBody>
          <a:bodyPr>
            <a:normAutofit/>
          </a:bodyPr>
          <a:lstStyle/>
          <a:p>
            <a:r>
              <a:rPr lang="en-US" sz="1600"/>
              <a:t>Producer</a:t>
            </a:r>
          </a:p>
          <a:p>
            <a:pPr marL="457200" lvl="1" indent="0">
              <a:buNone/>
            </a:pPr>
            <a:r>
              <a:rPr lang="en-US" sz="1400"/>
              <a:t>idx = getindex()                       // idx is now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796136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692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4618856" cy="3888432"/>
          </a:xfrm>
        </p:spPr>
        <p:txBody>
          <a:bodyPr>
            <a:normAutofit/>
          </a:bodyPr>
          <a:lstStyle/>
          <a:p>
            <a:r>
              <a:rPr lang="en-US" sz="1600"/>
              <a:t>Producer</a:t>
            </a:r>
          </a:p>
          <a:p>
            <a:pPr marL="457200" lvl="1" indent="0">
              <a:buNone/>
            </a:pPr>
            <a:r>
              <a:rPr lang="en-US" sz="1400"/>
              <a:t>idx = getindex()                       // idx is now 2</a:t>
            </a:r>
          </a:p>
          <a:p>
            <a:pPr marL="457200" lvl="1" indent="0">
              <a:buNone/>
            </a:pPr>
            <a:r>
              <a:rPr lang="en-US" sz="1400"/>
              <a:t>buffer = getbufferdata(idx)</a:t>
            </a:r>
          </a:p>
          <a:p>
            <a:pPr marL="457200" lvl="1" indent="0">
              <a:buNone/>
            </a:pPr>
            <a:r>
              <a:rPr lang="en-US" sz="1400"/>
              <a:t>rx = receive(buffer, getmaxbuffersize())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1988840"/>
            <a:ext cx="576064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796136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043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4618856" cy="3888432"/>
          </a:xfrm>
        </p:spPr>
        <p:txBody>
          <a:bodyPr>
            <a:normAutofit/>
          </a:bodyPr>
          <a:lstStyle/>
          <a:p>
            <a:r>
              <a:rPr lang="en-US" sz="1600"/>
              <a:t>Producer</a:t>
            </a:r>
          </a:p>
          <a:p>
            <a:pPr marL="457200" lvl="1" indent="0">
              <a:buNone/>
            </a:pPr>
            <a:r>
              <a:rPr lang="en-US" sz="1400"/>
              <a:t>idx = getindex()                       // idx is now 2</a:t>
            </a:r>
          </a:p>
          <a:p>
            <a:pPr marL="457200" lvl="1" indent="0">
              <a:buNone/>
            </a:pPr>
            <a:r>
              <a:rPr lang="en-US" sz="1400"/>
              <a:t>buffer = getbufferdata(idx)</a:t>
            </a:r>
          </a:p>
          <a:p>
            <a:pPr marL="457200" lvl="1" indent="0">
              <a:buNone/>
            </a:pPr>
            <a:r>
              <a:rPr lang="en-US" sz="1400"/>
              <a:t>rx = receive(buffer, getmaxbuffersize())</a:t>
            </a:r>
          </a:p>
          <a:p>
            <a:pPr marL="457200" lvl="1" indent="0">
              <a:buNone/>
            </a:pPr>
            <a:r>
              <a:rPr lang="en-US" sz="1400"/>
              <a:t>setdatalength(rx)</a:t>
            </a:r>
          </a:p>
          <a:p>
            <a:pPr marL="457200" lvl="1" indent="0">
              <a:buNone/>
            </a:pPr>
            <a:r>
              <a:rPr lang="en-US" sz="1400"/>
              <a:t>push(index)</a:t>
            </a:r>
          </a:p>
          <a:p>
            <a:pPr marL="457200" lvl="1" indent="0">
              <a:buNone/>
            </a:pP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1988840"/>
            <a:ext cx="576064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20072" y="4437112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796136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11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4618856" cy="3888432"/>
          </a:xfrm>
        </p:spPr>
        <p:txBody>
          <a:bodyPr>
            <a:normAutofit/>
          </a:bodyPr>
          <a:lstStyle/>
          <a:p>
            <a:r>
              <a:rPr lang="en-US" sz="1600"/>
              <a:t>Producer</a:t>
            </a:r>
          </a:p>
          <a:p>
            <a:pPr marL="457200" lvl="1" indent="0">
              <a:buNone/>
            </a:pPr>
            <a:r>
              <a:rPr lang="en-US" sz="1400"/>
              <a:t>idx = getindex()                       // idx is now 2</a:t>
            </a:r>
          </a:p>
          <a:p>
            <a:pPr marL="457200" lvl="1" indent="0">
              <a:buNone/>
            </a:pPr>
            <a:r>
              <a:rPr lang="en-US" sz="1400"/>
              <a:t>buffer = getbufferdata(idx)</a:t>
            </a:r>
          </a:p>
          <a:p>
            <a:pPr marL="457200" lvl="1" indent="0">
              <a:buNone/>
            </a:pPr>
            <a:r>
              <a:rPr lang="en-US" sz="1400"/>
              <a:t>rx = receive(buffer, getmaxbuffersize())</a:t>
            </a:r>
          </a:p>
          <a:p>
            <a:pPr marL="457200" lvl="1" indent="0">
              <a:buNone/>
            </a:pPr>
            <a:r>
              <a:rPr lang="en-US" sz="1400"/>
              <a:t>setdatalength(rx)</a:t>
            </a:r>
          </a:p>
          <a:p>
            <a:pPr marL="457200" lvl="1" indent="0">
              <a:buNone/>
            </a:pPr>
            <a:r>
              <a:rPr lang="en-US" sz="1400"/>
              <a:t>push(index)</a:t>
            </a:r>
          </a:p>
          <a:p>
            <a:pPr marL="457200" lvl="1" indent="0">
              <a:buNone/>
            </a:pPr>
            <a:r>
              <a:rPr lang="en-US" sz="1400"/>
              <a:t>nextbuffer()</a:t>
            </a:r>
            <a:endParaRPr lang="en-US" sz="1400"/>
          </a:p>
          <a:p>
            <a:pPr marL="457200" lvl="1" indent="0">
              <a:buNone/>
            </a:pP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18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372200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1988840"/>
            <a:ext cx="576064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20072" y="4437112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15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19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372200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1988840"/>
            <a:ext cx="576064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20072" y="4437112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107504" y="1628801"/>
            <a:ext cx="4618856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Producer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/>
              <a:t>idx = getindex()                       // idx is now 2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/>
              <a:t>buffer = getbufferdata(idx)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/>
              <a:t>rx = receive(buffer, getmaxbuffersize())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/>
              <a:t>setdatalength(rx)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/>
              <a:t>push(index)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/>
              <a:t>nextbuffer()</a:t>
            </a:r>
          </a:p>
          <a:p>
            <a:r>
              <a:rPr lang="en-US" sz="1600"/>
              <a:t>Consumer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017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348880"/>
            <a:ext cx="5711180" cy="21653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23928" y="27089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51920" y="3501008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36096" y="3501008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48264" y="306896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36096" y="27089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0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4618856" cy="3888432"/>
          </a:xfrm>
        </p:spPr>
        <p:txBody>
          <a:bodyPr>
            <a:normAutofit/>
          </a:bodyPr>
          <a:lstStyle/>
          <a:p>
            <a:r>
              <a:rPr lang="en-US" sz="1600"/>
              <a:t>Producer</a:t>
            </a:r>
          </a:p>
          <a:p>
            <a:pPr marL="457200" lvl="1" indent="0">
              <a:buNone/>
            </a:pPr>
            <a:r>
              <a:rPr lang="en-US" sz="1400"/>
              <a:t>idx = getindex()                       // idx is now 2</a:t>
            </a:r>
          </a:p>
          <a:p>
            <a:pPr marL="457200" lvl="1" indent="0">
              <a:buNone/>
            </a:pPr>
            <a:r>
              <a:rPr lang="en-US" sz="1400"/>
              <a:t>buffer = getbufferdata(idx)</a:t>
            </a:r>
          </a:p>
          <a:p>
            <a:pPr marL="457200" lvl="1" indent="0">
              <a:buNone/>
            </a:pPr>
            <a:r>
              <a:rPr lang="en-US" sz="1400"/>
              <a:t>rx = receive(buffer, getmaxbuffersize())</a:t>
            </a:r>
          </a:p>
          <a:p>
            <a:pPr marL="457200" lvl="1" indent="0">
              <a:buNone/>
            </a:pPr>
            <a:r>
              <a:rPr lang="en-US" sz="1400"/>
              <a:t>setdatalength(rx)</a:t>
            </a:r>
          </a:p>
          <a:p>
            <a:pPr marL="457200" lvl="1" indent="0">
              <a:buNone/>
            </a:pPr>
            <a:r>
              <a:rPr lang="en-US" sz="1400"/>
              <a:t>push(index)</a:t>
            </a:r>
          </a:p>
          <a:p>
            <a:pPr marL="457200" lvl="1" indent="0">
              <a:buNone/>
            </a:pPr>
            <a:r>
              <a:rPr lang="en-US" sz="1400"/>
              <a:t>nextbuffer()</a:t>
            </a:r>
          </a:p>
          <a:p>
            <a:r>
              <a:rPr lang="en-US" sz="1600"/>
              <a:t>Consumer</a:t>
            </a:r>
          </a:p>
          <a:p>
            <a:pPr marL="457200" lvl="1" indent="0">
              <a:buNone/>
            </a:pPr>
            <a:r>
              <a:rPr lang="en-US" sz="1400"/>
              <a:t>idx = fifo.pop()                       // idx is now 6</a:t>
            </a:r>
          </a:p>
          <a:p>
            <a:pPr marL="457200" lvl="1" indent="0">
              <a:buNone/>
            </a:pPr>
            <a:r>
              <a:rPr lang="en-US" sz="1400"/>
              <a:t>buffer = getbufferdata(idx)</a:t>
            </a:r>
          </a:p>
          <a:p>
            <a:pPr marL="457200" lvl="1" indent="0">
              <a:buNone/>
            </a:pPr>
            <a:r>
              <a:rPr lang="en-US" sz="1400"/>
              <a:t>createevent(buffer)</a:t>
            </a:r>
            <a:endParaRPr lang="en-US" sz="1400"/>
          </a:p>
          <a:p>
            <a:pPr marL="457200" lvl="1" indent="0">
              <a:buNone/>
            </a:pP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20</a:t>
            </a:fld>
            <a:endParaRPr lang="sv-SE" dirty="0"/>
          </a:p>
        </p:txBody>
      </p:sp>
      <p:sp>
        <p:nvSpPr>
          <p:cNvPr id="16" name="Rectangle 15"/>
          <p:cNvSpPr/>
          <p:nvPr/>
        </p:nvSpPr>
        <p:spPr>
          <a:xfrm>
            <a:off x="435597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9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171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7136" y="1988840"/>
            <a:ext cx="576064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1556792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Continuous memory of N buffers of size S</a:t>
            </a:r>
            <a:endParaRPr lang="en-US" sz="1000" dirty="0"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869" y="4077072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Lock less FIFO of N unsigned ints (index)</a:t>
            </a:r>
            <a:endParaRPr lang="en-US" sz="1000" dirty="0"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0072" y="4149080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0072" y="4005064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3861048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7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436096" y="357301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36096" y="4653136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372200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1988840"/>
            <a:ext cx="576064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8104" y="1988840"/>
            <a:ext cx="576064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20072" y="4293096"/>
            <a:ext cx="432048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20072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2120" y="3789040"/>
            <a:ext cx="0" cy="864096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59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348880"/>
            <a:ext cx="5711180" cy="21653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23928" y="27089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51920" y="3501008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36096" y="3501008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48264" y="306896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36096" y="27089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7704" y="5085184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Two data streams per instrument</a:t>
            </a:r>
          </a:p>
          <a:p>
            <a:pPr marL="742950" lvl="1" indent="-285750">
              <a:buFont typeface="Arial"/>
              <a:buChar char="•"/>
            </a:pPr>
            <a:r>
              <a:rPr lang="en-US"/>
              <a:t>Detector Data / EPICS Data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Event Formation processes Detector data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Events are streamed to Aggregator (kafka) for later filewriting to persistent storage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42556" y="3501008"/>
            <a:ext cx="2125588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6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Formation Unit (EFU)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708920"/>
            <a:ext cx="4280396" cy="1973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7704" y="5085184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One EFU per detector panel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Direct fiber connection (10G)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EFU is pure multi core software processing (if possible)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Switched Ethernet on the output side</a:t>
            </a:r>
          </a:p>
        </p:txBody>
      </p:sp>
    </p:spTree>
    <p:extLst>
      <p:ext uri="{BB962C8B-B14F-4D97-AF65-F5344CB8AC3E}">
        <p14:creationId xmlns:p14="http://schemas.microsoft.com/office/powerpoint/2010/main" val="417175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EFU Pipeline and Stages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048"/>
            <a:ext cx="5884912" cy="18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1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EFU Pipeline and Stages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251520" y="1628800"/>
            <a:ext cx="2520280" cy="1584176"/>
          </a:xfrm>
          <a:prstGeom prst="roundRect">
            <a:avLst>
              <a:gd name="adj" fmla="val 905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input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distributor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distribute data to multiple processing cores (load balancing)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validator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detect invalid data (crc errors, etc.)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19672" y="3284984"/>
            <a:ext cx="864096" cy="1080120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048"/>
            <a:ext cx="5884912" cy="18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EFU Pipeline and Stages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251520" y="1628800"/>
            <a:ext cx="2520280" cy="1584176"/>
          </a:xfrm>
          <a:prstGeom prst="roundRect">
            <a:avLst>
              <a:gd name="adj" fmla="val 905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input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distributor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distribute data to multiple processing cores (load balancing)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validator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detect invalid data (crc errors, etc.)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59832" y="1628800"/>
            <a:ext cx="3024980" cy="2016224"/>
          </a:xfrm>
          <a:prstGeom prst="roundRect">
            <a:avLst>
              <a:gd name="adj" fmla="val 905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processing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collection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pick up data until enough to process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rejection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reject data (noise, artifacts, simultaneous, ...)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clustering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determine a dataset suitable for event calculation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event calculation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generate </a:t>
            </a:r>
            <a:r>
              <a:rPr lang="en-US" sz="1200" b="1" dirty="0">
                <a:solidFill>
                  <a:schemeClr val="tx1"/>
                </a:solidFill>
              </a:rPr>
              <a:t>&lt;time, detector pixel id&gt;</a:t>
            </a:r>
            <a:r>
              <a:rPr lang="en-US" sz="1200" dirty="0">
                <a:solidFill>
                  <a:schemeClr val="tx1"/>
                </a:solidFill>
              </a:rPr>
              <a:t> tuple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19672" y="3284984"/>
            <a:ext cx="864096" cy="1080120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048"/>
            <a:ext cx="5884912" cy="185436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508104" y="3645024"/>
            <a:ext cx="0" cy="1152128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5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6156176" y="3284984"/>
            <a:ext cx="1584176" cy="2016224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08104" y="3645024"/>
            <a:ext cx="0" cy="1152128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EFU Pipeline and Stages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251520" y="1628800"/>
            <a:ext cx="2520280" cy="1584176"/>
          </a:xfrm>
          <a:prstGeom prst="roundRect">
            <a:avLst>
              <a:gd name="adj" fmla="val 905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input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distributor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distribute data to multiple processing cores (load balancing)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validator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detect invalid data (crc errors, etc.)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19672" y="3284984"/>
            <a:ext cx="864096" cy="1080120"/>
          </a:xfrm>
          <a:prstGeom prst="line">
            <a:avLst/>
          </a:prstGeom>
          <a:ln w="25400">
            <a:solidFill>
              <a:schemeClr val="tx1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048"/>
            <a:ext cx="5884912" cy="185436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059832" y="1628800"/>
            <a:ext cx="3024980" cy="2016224"/>
          </a:xfrm>
          <a:prstGeom prst="roundRect">
            <a:avLst>
              <a:gd name="adj" fmla="val 905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processing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collection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pick up data until enough to process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rejection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reject data (noise, artifacts, simultaneous, ...)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i="1" dirty="0">
                <a:solidFill>
                  <a:schemeClr val="tx1"/>
                </a:solidFill>
              </a:rPr>
              <a:t>clustering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determine a dataset suitable for event calculation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event calculation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generate </a:t>
            </a:r>
            <a:r>
              <a:rPr lang="en-US" sz="1200" b="1" dirty="0">
                <a:solidFill>
                  <a:schemeClr val="tx1"/>
                </a:solidFill>
              </a:rPr>
              <a:t>&lt;time, detector pixel id&gt;</a:t>
            </a:r>
            <a:r>
              <a:rPr lang="en-US" sz="1200" dirty="0">
                <a:solidFill>
                  <a:schemeClr val="tx1"/>
                </a:solidFill>
              </a:rPr>
              <a:t> tuple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372200" y="1628800"/>
            <a:ext cx="2520280" cy="1584176"/>
          </a:xfrm>
          <a:prstGeom prst="roundRect">
            <a:avLst>
              <a:gd name="adj" fmla="val 905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output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serialization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convert data structures to buffers for transmission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sorting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sort data by time or pixel id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producer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transmit data to Kafka cluster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0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Processes, plugins and pipelines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51" name="TextBox 50"/>
          <p:cNvSpPr txBox="1"/>
          <p:nvPr/>
        </p:nvSpPr>
        <p:spPr>
          <a:xfrm>
            <a:off x="-115452" y="-6482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348880"/>
            <a:ext cx="5899513" cy="2232248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 flipH="1">
            <a:off x="3809108" y="2996952"/>
            <a:ext cx="1554980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07704" y="508518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EFU is a single linux process with pthreads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Detectors are loadable (supports test versions)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Contains the input, processing and output functions</a:t>
            </a:r>
          </a:p>
        </p:txBody>
      </p:sp>
    </p:spTree>
    <p:extLst>
      <p:ext uri="{BB962C8B-B14F-4D97-AF65-F5344CB8AC3E}">
        <p14:creationId xmlns:p14="http://schemas.microsoft.com/office/powerpoint/2010/main" val="128504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5955</TotalTime>
  <Words>999</Words>
  <Application>Microsoft Macintosh PowerPoint</Application>
  <PresentationFormat>On-screen Show (4:3)</PresentationFormat>
  <Paragraphs>282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ESS Core Powerpoint</vt:lpstr>
      <vt:lpstr>Event Formation Unit: Event Formation Pipeline</vt:lpstr>
      <vt:lpstr>System overview</vt:lpstr>
      <vt:lpstr>System overview</vt:lpstr>
      <vt:lpstr>Event Formation Unit (EFU)</vt:lpstr>
      <vt:lpstr>EFU Pipeline and Stages</vt:lpstr>
      <vt:lpstr>EFU Pipeline and Stages</vt:lpstr>
      <vt:lpstr>EFU Pipeline and Stages</vt:lpstr>
      <vt:lpstr>EFU Pipeline and Stages</vt:lpstr>
      <vt:lpstr>Processes, plugins and pipelines</vt:lpstr>
      <vt:lpstr>Current status</vt:lpstr>
      <vt:lpstr>Pipeline SW Architecture</vt:lpstr>
      <vt:lpstr>Summary</vt:lpstr>
      <vt:lpstr>PowerPoint Presentation</vt:lpstr>
      <vt:lpstr>Producer</vt:lpstr>
      <vt:lpstr>Producer</vt:lpstr>
      <vt:lpstr>Producer</vt:lpstr>
      <vt:lpstr>Producer</vt:lpstr>
      <vt:lpstr>Producer</vt:lpstr>
      <vt:lpstr>Producer</vt:lpstr>
      <vt:lpstr>Consumer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Morten Christensen</cp:lastModifiedBy>
  <cp:revision>176</cp:revision>
  <cp:lastPrinted>2016-08-11T14:26:28Z</cp:lastPrinted>
  <dcterms:created xsi:type="dcterms:W3CDTF">2013-10-29T16:05:10Z</dcterms:created>
  <dcterms:modified xsi:type="dcterms:W3CDTF">2016-11-07T15:41:45Z</dcterms:modified>
</cp:coreProperties>
</file>