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4"/>
  </p:sldMasterIdLst>
  <p:notesMasterIdLst>
    <p:notesMasterId r:id="rId34"/>
  </p:notesMasterIdLst>
  <p:sldIdLst>
    <p:sldId id="256" r:id="rId5"/>
    <p:sldId id="457" r:id="rId6"/>
    <p:sldId id="454" r:id="rId7"/>
    <p:sldId id="455" r:id="rId8"/>
    <p:sldId id="442" r:id="rId9"/>
    <p:sldId id="476" r:id="rId10"/>
    <p:sldId id="478" r:id="rId11"/>
    <p:sldId id="493" r:id="rId12"/>
    <p:sldId id="471" r:id="rId13"/>
    <p:sldId id="510" r:id="rId14"/>
    <p:sldId id="494" r:id="rId15"/>
    <p:sldId id="492" r:id="rId16"/>
    <p:sldId id="496" r:id="rId17"/>
    <p:sldId id="498" r:id="rId18"/>
    <p:sldId id="499" r:id="rId19"/>
    <p:sldId id="500" r:id="rId20"/>
    <p:sldId id="501" r:id="rId21"/>
    <p:sldId id="502" r:id="rId22"/>
    <p:sldId id="504" r:id="rId23"/>
    <p:sldId id="503" r:id="rId24"/>
    <p:sldId id="505" r:id="rId25"/>
    <p:sldId id="506" r:id="rId26"/>
    <p:sldId id="507" r:id="rId27"/>
    <p:sldId id="516" r:id="rId28"/>
    <p:sldId id="511" r:id="rId29"/>
    <p:sldId id="512" r:id="rId30"/>
    <p:sldId id="513" r:id="rId31"/>
    <p:sldId id="514" r:id="rId32"/>
    <p:sldId id="51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C40000"/>
    <a:srgbClr val="AF0000"/>
    <a:srgbClr val="950000"/>
    <a:srgbClr val="812C9E"/>
    <a:srgbClr val="66247B"/>
    <a:srgbClr val="3B1547"/>
    <a:srgbClr val="A32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7" autoAdjust="0"/>
    <p:restoredTop sz="90143" autoAdjust="0"/>
  </p:normalViewPr>
  <p:slideViewPr>
    <p:cSldViewPr>
      <p:cViewPr>
        <p:scale>
          <a:sx n="100" d="100"/>
          <a:sy n="100" d="100"/>
        </p:scale>
        <p:origin x="-8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E823D-1244-4E8A-9F25-806694E36F57}" type="datetimeFigureOut">
              <a:rPr lang="en-GB" smtClean="0"/>
              <a:t>09/11/2016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FF39-58B4-4CAF-A13F-D2DC47EB5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6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4FF39-58B4-4CAF-A13F-D2DC47EB52E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64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Dorothea Pfeiffer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29.06.2012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99-8D7F-4555-B1F8-00CDF4A366A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GB" dirty="0" smtClean="0"/>
              <a:t>29.06.2012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Dorothea Pfeiffer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99-8D7F-4555-B1F8-00CDF4A366A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Dorothea Pfeiffer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29.06.2012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99-8D7F-4555-B1F8-00CDF4A366A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Dorothea Pfeiffer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29.06.2012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99-8D7F-4555-B1F8-00CDF4A366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60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Dorothea Pfeiffer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29.06.2012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EDD99-8D7F-4555-B1F8-00CDF4A36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hyperlink" Target="https://zzz.physics.umn.edu/lowrad/_media/meeting8/ychen_gdgammas_aarm2015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96944" cy="1828800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US" sz="4000" dirty="0" smtClean="0"/>
              <a:t>High</a:t>
            </a:r>
            <a:r>
              <a:rPr lang="en-US" sz="4000" dirty="0"/>
              <a:t>-Resolution Gadolinium-GEM Neutron Detectors for the NMX Instrument at ESS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179512" y="6309320"/>
            <a:ext cx="124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09.11.2016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097657"/>
            <a:ext cx="720080" cy="728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504" y="6127036"/>
            <a:ext cx="81792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105252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616530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This work was partially funded by </a:t>
            </a:r>
            <a:r>
              <a:rPr lang="en-US" b="1" dirty="0" smtClean="0">
                <a:solidFill>
                  <a:schemeClr val="bg1"/>
                </a:solidFill>
              </a:rPr>
              <a:t>the EU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Horizon 2020 framework, BrightnESS </a:t>
            </a:r>
            <a:r>
              <a:rPr lang="en-US" b="1" dirty="0">
                <a:solidFill>
                  <a:schemeClr val="bg1"/>
                </a:solidFill>
              </a:rPr>
              <a:t>project </a:t>
            </a:r>
            <a:r>
              <a:rPr lang="en-US" b="1" dirty="0" smtClean="0">
                <a:solidFill>
                  <a:schemeClr val="bg1"/>
                </a:solidFill>
              </a:rPr>
              <a:t>676548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Screen Shot 2015-11-01 at 22.04.18 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52" y="5443484"/>
            <a:ext cx="2339752" cy="577804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8208912" cy="1152128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Dorothea </a:t>
            </a:r>
            <a:r>
              <a:rPr lang="en-US" sz="1800" dirty="0" smtClean="0">
                <a:solidFill>
                  <a:srgbClr val="FFFFFF"/>
                </a:solidFill>
              </a:rPr>
              <a:t>Pfeiffer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Geant4 </a:t>
            </a:r>
            <a:r>
              <a:rPr lang="de-DE" sz="4000" dirty="0" err="1" smtClean="0"/>
              <a:t>Gd</a:t>
            </a:r>
            <a:r>
              <a:rPr lang="de-DE" sz="4000" dirty="0" smtClean="0"/>
              <a:t> </a:t>
            </a:r>
            <a:r>
              <a:rPr lang="de-DE" sz="4000" dirty="0" err="1" smtClean="0"/>
              <a:t>simulation</a:t>
            </a:r>
            <a:r>
              <a:rPr lang="de-DE" sz="4000" dirty="0" smtClean="0"/>
              <a:t> </a:t>
            </a:r>
            <a:r>
              <a:rPr lang="de-DE" sz="4000" dirty="0" err="1" smtClean="0"/>
              <a:t>problems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err="1" smtClean="0"/>
              <a:t>Getting</a:t>
            </a:r>
            <a:r>
              <a:rPr lang="de-DE" sz="4000" dirty="0" smtClean="0"/>
              <a:t> </a:t>
            </a:r>
            <a:r>
              <a:rPr lang="de-DE" sz="4000" dirty="0" err="1" smtClean="0"/>
              <a:t>worse</a:t>
            </a:r>
            <a:r>
              <a:rPr lang="de-DE" sz="4000" dirty="0" smtClean="0"/>
              <a:t> in 10.2.p02</a:t>
            </a:r>
            <a:endParaRPr lang="en-GB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" y="1484784"/>
            <a:ext cx="3060000" cy="2075172"/>
          </a:xfrm>
        </p:spPr>
      </p:pic>
      <p:pic>
        <p:nvPicPr>
          <p:cNvPr id="8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3059999" cy="2075172"/>
          </a:xfrm>
        </p:spPr>
      </p:pic>
      <p:pic>
        <p:nvPicPr>
          <p:cNvPr id="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97844"/>
            <a:ext cx="3059999" cy="2075172"/>
          </a:xfrm>
        </p:spPr>
      </p:pic>
      <p:sp>
        <p:nvSpPr>
          <p:cNvPr id="7" name="TextBox 6"/>
          <p:cNvSpPr txBox="1"/>
          <p:nvPr/>
        </p:nvSpPr>
        <p:spPr>
          <a:xfrm>
            <a:off x="179512" y="3501008"/>
            <a:ext cx="251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Evaporation 10.1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3501008"/>
            <a:ext cx="251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Evaporation 10.2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61931" y="3573016"/>
            <a:ext cx="288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Photon Evaporation</a:t>
            </a:r>
            <a:endParaRPr lang="en-US" dirty="0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" y="4005064"/>
            <a:ext cx="3051101" cy="2075172"/>
          </a:xfrm>
        </p:spPr>
      </p:pic>
      <p:pic>
        <p:nvPicPr>
          <p:cNvPr id="1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77072"/>
            <a:ext cx="3012686" cy="2075172"/>
          </a:xfrm>
        </p:spPr>
      </p:pic>
      <p:sp>
        <p:nvSpPr>
          <p:cNvPr id="16" name="TextBox 15"/>
          <p:cNvSpPr txBox="1"/>
          <p:nvPr/>
        </p:nvSpPr>
        <p:spPr>
          <a:xfrm>
            <a:off x="1619672" y="2204864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gamma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2276872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gamma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2348880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gamma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91680" y="4653136"/>
            <a:ext cx="39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76056" y="4653136"/>
            <a:ext cx="49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9512" y="6165304"/>
            <a:ext cx="80132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sz="1600" dirty="0" smtClean="0"/>
              <a:t>Problems with gamma spectra:</a:t>
            </a:r>
            <a:endParaRPr lang="en-US" sz="1600" dirty="0" smtClean="0"/>
          </a:p>
          <a:p>
            <a:pPr marL="400050" lvl="1" indent="0">
              <a:buNone/>
            </a:pPr>
            <a:r>
              <a:rPr lang="en-US" sz="1600" u="sng" dirty="0" smtClean="0"/>
              <a:t>https</a:t>
            </a:r>
            <a:r>
              <a:rPr lang="en-US" sz="1600" u="sng" dirty="0"/>
              <a:t>://</a:t>
            </a:r>
            <a:r>
              <a:rPr lang="en-US" sz="1600" u="sng" dirty="0" err="1"/>
              <a:t>zzz.physics.umn.edu</a:t>
            </a:r>
            <a:r>
              <a:rPr lang="en-US" sz="1600" u="sng" dirty="0"/>
              <a:t>/</a:t>
            </a:r>
            <a:r>
              <a:rPr lang="en-US" sz="1600" u="sng" dirty="0" err="1"/>
              <a:t>lowrad</a:t>
            </a:r>
            <a:r>
              <a:rPr lang="en-US" sz="1600" u="sng" dirty="0"/>
              <a:t>/_media/meeting8/ychen_gdgammas_aarm2015.pdf</a:t>
            </a:r>
            <a:endParaRPr lang="en-US" sz="1600" u="sng" dirty="0"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198187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1044" y="4782178"/>
            <a:ext cx="8978596" cy="207582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1044" y="1806431"/>
            <a:ext cx="8978596" cy="29757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7914310" y="2665374"/>
            <a:ext cx="4234" cy="327228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605275" y="2680551"/>
            <a:ext cx="4234" cy="327228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2"/>
          </p:cNvCxnSpPr>
          <p:nvPr/>
        </p:nvCxnSpPr>
        <p:spPr>
          <a:xfrm flipH="1">
            <a:off x="3232649" y="2680551"/>
            <a:ext cx="4234" cy="327228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Task division Geant4/Garfield++</a:t>
            </a:r>
            <a:endParaRPr lang="en-GB" sz="4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11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906548" y="1850836"/>
            <a:ext cx="1980000" cy="84365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gamma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6548" y="2861950"/>
            <a:ext cx="1980000" cy="84365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(Standard and low energy EM physics)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06548" y="3883211"/>
            <a:ext cx="1980000" cy="84365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“Kill” gamma when entering gas region in Geant4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97668" y="4914783"/>
            <a:ext cx="1980000" cy="843652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TransportPhoton</a:t>
            </a:r>
            <a:r>
              <a:rPr lang="en-US" dirty="0" smtClean="0"/>
              <a:t>()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38003" y="5952837"/>
            <a:ext cx="6679472" cy="843652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Garfield++ simulation according to needs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46883" y="1836899"/>
            <a:ext cx="1980000" cy="84365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Charged particle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6883" y="2848013"/>
            <a:ext cx="1980000" cy="84365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PAI/</a:t>
            </a:r>
            <a:r>
              <a:rPr lang="en-US" dirty="0" err="1" smtClean="0"/>
              <a:t>PAIPhot</a:t>
            </a:r>
            <a:r>
              <a:rPr lang="en-US" dirty="0" smtClean="0"/>
              <a:t> Model</a:t>
            </a:r>
          </a:p>
          <a:p>
            <a:pPr algn="ctr"/>
            <a:r>
              <a:rPr lang="en-US" dirty="0" smtClean="0"/>
              <a:t>In gas region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46883" y="3869274"/>
            <a:ext cx="1980000" cy="84365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“Kill” secondary e</a:t>
            </a:r>
            <a:r>
              <a:rPr lang="en-US" baseline="30000" dirty="0" smtClean="0"/>
              <a:t>- </a:t>
            </a:r>
            <a:r>
              <a:rPr lang="en-US" dirty="0" smtClean="0"/>
              <a:t>produced in gas region in Geant4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38003" y="4900846"/>
            <a:ext cx="1980000" cy="843652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TransportDeltaElectron</a:t>
            </a:r>
            <a:r>
              <a:rPr lang="en-US" sz="1400" dirty="0"/>
              <a:t>(</a:t>
            </a:r>
            <a:r>
              <a:rPr lang="en-US" sz="1400" dirty="0" smtClean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82080" y="1849154"/>
            <a:ext cx="1980000" cy="84365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Charged particle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82080" y="2860268"/>
            <a:ext cx="1980000" cy="84365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(Standard </a:t>
            </a:r>
            <a:r>
              <a:rPr lang="en-US" dirty="0"/>
              <a:t>and low energy EM </a:t>
            </a:r>
            <a:r>
              <a:rPr lang="en-US" dirty="0" smtClean="0"/>
              <a:t>physics)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82080" y="3881529"/>
            <a:ext cx="1980000" cy="84365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“Kill” primary when entering gas region in Geant4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73200" y="4913101"/>
            <a:ext cx="1980000" cy="843652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SetParticle</a:t>
            </a:r>
            <a:r>
              <a:rPr lang="en-US" dirty="0" smtClean="0"/>
              <a:t>()</a:t>
            </a:r>
          </a:p>
          <a:p>
            <a:pPr algn="ctr"/>
            <a:r>
              <a:rPr lang="en-US" dirty="0" err="1" smtClean="0"/>
              <a:t>NewTrack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355" y="1964439"/>
            <a:ext cx="1675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particle </a:t>
            </a:r>
            <a:br>
              <a:rPr lang="en-US" dirty="0" smtClean="0"/>
            </a:br>
            <a:r>
              <a:rPr lang="en-US" dirty="0" smtClean="0"/>
              <a:t>entering gas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0831" y="2942729"/>
            <a:ext cx="1508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model</a:t>
            </a:r>
            <a:br>
              <a:rPr lang="en-US" dirty="0" smtClean="0"/>
            </a:br>
            <a:r>
              <a:rPr lang="en-US" dirty="0" smtClean="0"/>
              <a:t>in Geant4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4188" y="3858849"/>
            <a:ext cx="1967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of transfer of</a:t>
            </a:r>
          </a:p>
          <a:p>
            <a:r>
              <a:rPr lang="en-US" dirty="0" smtClean="0"/>
              <a:t>Control between</a:t>
            </a:r>
          </a:p>
          <a:p>
            <a:r>
              <a:rPr lang="en-US" dirty="0" smtClean="0"/>
              <a:t>Geant4/Garfield++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8597" y="4994240"/>
            <a:ext cx="199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TrackHeed</a:t>
            </a:r>
            <a:r>
              <a:rPr lang="en-US" dirty="0" smtClean="0"/>
              <a:t> Method </a:t>
            </a:r>
          </a:p>
          <a:p>
            <a:r>
              <a:rPr lang="en-US" dirty="0" smtClean="0"/>
              <a:t>in Heed/Garfield++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294446" y="1446431"/>
            <a:ext cx="584716" cy="360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1b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622666" y="1446431"/>
            <a:ext cx="584716" cy="360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969074" y="1446431"/>
            <a:ext cx="584716" cy="360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-355238" y="3047799"/>
            <a:ext cx="138542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2400" dirty="0" smtClean="0"/>
              <a:t>Geant4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-559501" y="5617007"/>
            <a:ext cx="159856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2400" dirty="0" smtClean="0"/>
              <a:t>Garfield++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08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497"/>
            <a:ext cx="3297793" cy="3204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/>
              <a:t>Degrad</a:t>
            </a:r>
            <a:r>
              <a:rPr lang="de-DE" sz="4000" dirty="0" smtClean="0"/>
              <a:t> </a:t>
            </a:r>
            <a:r>
              <a:rPr lang="de-DE" sz="4000" dirty="0" err="1" smtClean="0"/>
              <a:t>Simulations</a:t>
            </a:r>
            <a:endParaRPr lang="en-GB" sz="4000" baseline="-25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12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4437112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DEGRAD simulation </a:t>
            </a:r>
            <a:r>
              <a:rPr lang="en-US" sz="2400" dirty="0"/>
              <a:t>of </a:t>
            </a:r>
            <a:r>
              <a:rPr lang="en-US" sz="2400" dirty="0" smtClean="0"/>
              <a:t>70 keV electron in Ar/CO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70/30</a:t>
            </a:r>
            <a:r>
              <a:rPr lang="en-US" dirty="0" smtClean="0"/>
              <a:t> </a:t>
            </a:r>
          </a:p>
          <a:p>
            <a:r>
              <a:rPr lang="en-US" sz="1400" dirty="0" smtClean="0"/>
              <a:t>DEGRAD by Steve Biagi: http</a:t>
            </a:r>
            <a:r>
              <a:rPr lang="en-US" sz="1400" dirty="0"/>
              <a:t>://magboltz.web.cern.ch/magboltz/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34" y="1484784"/>
            <a:ext cx="3186350" cy="3096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84784"/>
            <a:ext cx="3211209" cy="3120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93715" y="1916832"/>
            <a:ext cx="530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3D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7984" y="1916832"/>
            <a:ext cx="439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xz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08304" y="1988840"/>
            <a:ext cx="445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z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55576" y="5085184"/>
            <a:ext cx="77048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Only Monte Carlo program that incorporates all relevant physics processes for electrons in gas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Simulations with Geant4/Garfield interface have to be benchmarked against </a:t>
            </a:r>
            <a:r>
              <a:rPr lang="en-US" sz="2200" dirty="0" err="1" smtClean="0"/>
              <a:t>Degrad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Check of primary ionization distribution in Geant4/Garfield++</a:t>
            </a:r>
          </a:p>
        </p:txBody>
      </p:sp>
    </p:spTree>
    <p:extLst>
      <p:ext uri="{BB962C8B-B14F-4D97-AF65-F5344CB8AC3E}">
        <p14:creationId xmlns:p14="http://schemas.microsoft.com/office/powerpoint/2010/main" val="3769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err="1" smtClean="0"/>
              <a:t>Detection</a:t>
            </a:r>
            <a:r>
              <a:rPr lang="de-DE" sz="4000" dirty="0" smtClean="0"/>
              <a:t> </a:t>
            </a:r>
            <a:r>
              <a:rPr lang="de-DE" sz="4000" dirty="0" err="1" smtClean="0"/>
              <a:t>efficiency</a:t>
            </a:r>
            <a:r>
              <a:rPr lang="de-DE" sz="4000" dirty="0" smtClean="0"/>
              <a:t> </a:t>
            </a:r>
            <a:r>
              <a:rPr lang="de-DE" sz="4000" dirty="0" err="1" smtClean="0"/>
              <a:t>gammas</a:t>
            </a:r>
            <a:r>
              <a:rPr lang="de-DE" sz="4000" dirty="0" smtClean="0"/>
              <a:t> </a:t>
            </a:r>
            <a:r>
              <a:rPr lang="de-DE" sz="4000" dirty="0" err="1" smtClean="0"/>
              <a:t>based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on </a:t>
            </a:r>
            <a:r>
              <a:rPr lang="de-DE" sz="4000" dirty="0" err="1" smtClean="0"/>
              <a:t>threshold</a:t>
            </a:r>
            <a:endParaRPr lang="en-GB" sz="4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13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3" y="1500331"/>
            <a:ext cx="4428526" cy="3032396"/>
          </a:xfr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14" y="1454625"/>
            <a:ext cx="4456762" cy="3087178"/>
          </a:xfrm>
        </p:spPr>
      </p:pic>
      <p:sp>
        <p:nvSpPr>
          <p:cNvPr id="6" name="TextBox 5"/>
          <p:cNvSpPr txBox="1"/>
          <p:nvPr/>
        </p:nvSpPr>
        <p:spPr>
          <a:xfrm>
            <a:off x="628814" y="4615985"/>
            <a:ext cx="368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where 10% of </a:t>
            </a:r>
            <a:r>
              <a:rPr lang="en-US" dirty="0" err="1" smtClean="0"/>
              <a:t>ce</a:t>
            </a:r>
            <a:r>
              <a:rPr lang="en-US" dirty="0" smtClean="0"/>
              <a:t> are lost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0225" y="4632007"/>
            <a:ext cx="368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where </a:t>
            </a:r>
            <a:r>
              <a:rPr lang="en-US" dirty="0" smtClean="0"/>
              <a:t>25% </a:t>
            </a:r>
            <a:r>
              <a:rPr lang="en-US" dirty="0"/>
              <a:t>of </a:t>
            </a:r>
            <a:r>
              <a:rPr lang="en-US" dirty="0" err="1"/>
              <a:t>ce</a:t>
            </a:r>
            <a:r>
              <a:rPr lang="en-US" dirty="0"/>
              <a:t> are lost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301208"/>
            <a:ext cx="8174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Brightness Report </a:t>
            </a:r>
            <a:r>
              <a:rPr lang="en-US" sz="2000" dirty="0"/>
              <a:t>on Natural and enriched Gadolinium converters design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imulations of converter and gamma sensitivity will be published soon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056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Arrival </a:t>
            </a:r>
            <a:r>
              <a:rPr lang="de-DE" sz="4000" dirty="0" err="1" smtClean="0"/>
              <a:t>position</a:t>
            </a:r>
            <a:r>
              <a:rPr lang="de-DE" sz="4000" dirty="0" smtClean="0"/>
              <a:t> </a:t>
            </a:r>
            <a:r>
              <a:rPr lang="de-DE" sz="4000" dirty="0" err="1" smtClean="0"/>
              <a:t>neutron</a:t>
            </a:r>
            <a:r>
              <a:rPr lang="de-DE" sz="4000" dirty="0" smtClean="0"/>
              <a:t> on </a:t>
            </a:r>
            <a:r>
              <a:rPr lang="de-DE" sz="4000" dirty="0" err="1" smtClean="0"/>
              <a:t>converter</a:t>
            </a:r>
            <a:r>
              <a:rPr lang="de-DE" sz="4000" dirty="0" smtClean="0"/>
              <a:t> 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0" y="1437159"/>
            <a:ext cx="7900064" cy="5420841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6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Arrival time </a:t>
            </a:r>
            <a:r>
              <a:rPr lang="de-DE" sz="4000" dirty="0" err="1" smtClean="0"/>
              <a:t>neutron</a:t>
            </a:r>
            <a:r>
              <a:rPr lang="de-DE" sz="4000" dirty="0" smtClean="0"/>
              <a:t> on </a:t>
            </a:r>
            <a:r>
              <a:rPr lang="de-DE" sz="4000" dirty="0" err="1" smtClean="0"/>
              <a:t>converter</a:t>
            </a:r>
            <a:r>
              <a:rPr lang="de-DE" sz="4000" dirty="0" smtClean="0"/>
              <a:t> 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0" y="1463520"/>
            <a:ext cx="7900064" cy="5368118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06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Arrival </a:t>
            </a:r>
            <a:r>
              <a:rPr lang="de-DE" sz="4000" dirty="0" err="1" smtClean="0"/>
              <a:t>position</a:t>
            </a:r>
            <a:r>
              <a:rPr lang="de-DE" sz="4000" dirty="0" smtClean="0"/>
              <a:t> </a:t>
            </a:r>
            <a:r>
              <a:rPr lang="de-DE" sz="4000" dirty="0" err="1" smtClean="0"/>
              <a:t>ce</a:t>
            </a:r>
            <a:r>
              <a:rPr lang="de-DE" sz="4000" dirty="0" smtClean="0"/>
              <a:t> in </a:t>
            </a:r>
            <a:r>
              <a:rPr lang="de-DE" sz="4000" dirty="0" err="1" smtClean="0"/>
              <a:t>drift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5" y="1463520"/>
            <a:ext cx="7887234" cy="5368118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98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Arrival </a:t>
            </a:r>
            <a:r>
              <a:rPr lang="de-DE" sz="4000" dirty="0" err="1" smtClean="0"/>
              <a:t>position</a:t>
            </a:r>
            <a:r>
              <a:rPr lang="de-DE" sz="4000" dirty="0" smtClean="0"/>
              <a:t> Compton </a:t>
            </a:r>
            <a:r>
              <a:rPr lang="de-DE" sz="4000" dirty="0" err="1" smtClean="0"/>
              <a:t>e</a:t>
            </a:r>
            <a:r>
              <a:rPr lang="de-DE" sz="4000" baseline="30000" dirty="0" smtClean="0"/>
              <a:t>- </a:t>
            </a:r>
            <a:r>
              <a:rPr lang="de-DE" sz="4000" dirty="0" smtClean="0"/>
              <a:t>in </a:t>
            </a:r>
            <a:r>
              <a:rPr lang="de-DE" sz="4000" dirty="0" err="1" smtClean="0"/>
              <a:t>drift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6" y="1463520"/>
            <a:ext cx="7764952" cy="5368118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68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Arrival </a:t>
            </a:r>
            <a:r>
              <a:rPr lang="de-DE" sz="4000" dirty="0" err="1" smtClean="0"/>
              <a:t>position</a:t>
            </a:r>
            <a:r>
              <a:rPr lang="de-DE" sz="4000" dirty="0" smtClean="0"/>
              <a:t> </a:t>
            </a:r>
            <a:r>
              <a:rPr lang="de-DE" sz="4000" dirty="0" err="1" smtClean="0"/>
              <a:t>gamma</a:t>
            </a:r>
            <a:r>
              <a:rPr lang="de-DE" sz="4000" dirty="0" smtClean="0"/>
              <a:t> in </a:t>
            </a:r>
            <a:r>
              <a:rPr lang="de-DE" sz="4000" dirty="0" err="1" smtClean="0"/>
              <a:t>drift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7" y="1463520"/>
            <a:ext cx="7804570" cy="5368118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07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err="1" smtClean="0"/>
              <a:t>Number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conduction</a:t>
            </a:r>
            <a:r>
              <a:rPr lang="de-DE" sz="4000" dirty="0" smtClean="0"/>
              <a:t> </a:t>
            </a:r>
            <a:r>
              <a:rPr lang="de-DE" sz="4000" dirty="0" err="1" smtClean="0"/>
              <a:t>electrons</a:t>
            </a:r>
            <a:r>
              <a:rPr lang="de-DE" sz="4000" dirty="0" smtClean="0"/>
              <a:t> in</a:t>
            </a:r>
            <a:r>
              <a:rPr lang="de-DE" sz="4000" dirty="0" smtClean="0"/>
              <a:t> </a:t>
            </a:r>
            <a:r>
              <a:rPr lang="de-DE" sz="4000" dirty="0" err="1" smtClean="0"/>
              <a:t>drift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5" y="1518414"/>
            <a:ext cx="7785813" cy="5258329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19</a:t>
            </a:fld>
            <a:endParaRPr lang="en-GB" dirty="0"/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3500055" cy="2395228"/>
          </a:xfrm>
        </p:spPr>
      </p:pic>
    </p:spTree>
    <p:extLst>
      <p:ext uri="{BB962C8B-B14F-4D97-AF65-F5344CB8AC3E}">
        <p14:creationId xmlns:p14="http://schemas.microsoft.com/office/powerpoint/2010/main" val="149549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NMX detectors</a:t>
            </a:r>
            <a:endParaRPr lang="en-US" sz="4000" dirty="0"/>
          </a:p>
        </p:txBody>
      </p:sp>
      <p:pic>
        <p:nvPicPr>
          <p:cNvPr id="4" name="Content Placeholder 3" descr="Screen Shot 2015-03-16 at 02.21.22 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b="4120"/>
          <a:stretch>
            <a:fillRect/>
          </a:stretch>
        </p:blipFill>
        <p:spPr>
          <a:xfrm>
            <a:off x="0" y="1412776"/>
            <a:ext cx="9165296" cy="50405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201622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1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/>
              <a:t>Number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CE </a:t>
            </a:r>
            <a:r>
              <a:rPr lang="de-DE" sz="4000" dirty="0" err="1" smtClean="0"/>
              <a:t>electrons</a:t>
            </a:r>
            <a:r>
              <a:rPr lang="de-DE" sz="4000" dirty="0" smtClean="0"/>
              <a:t> in</a:t>
            </a:r>
            <a:r>
              <a:rPr lang="de-DE" sz="4000" dirty="0" smtClean="0"/>
              <a:t> </a:t>
            </a:r>
            <a:r>
              <a:rPr lang="de-DE" sz="4000" dirty="0" err="1" smtClean="0"/>
              <a:t>drift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7" y="1518414"/>
            <a:ext cx="7804570" cy="5258329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65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Limits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/>
              <a:t>r</a:t>
            </a:r>
            <a:r>
              <a:rPr lang="de-DE" sz="4000" dirty="0" err="1" smtClean="0"/>
              <a:t>econstructed</a:t>
            </a:r>
            <a:r>
              <a:rPr lang="de-DE" sz="4000" dirty="0" smtClean="0"/>
              <a:t> </a:t>
            </a:r>
            <a:r>
              <a:rPr lang="de-DE" sz="4000" dirty="0" err="1" smtClean="0"/>
              <a:t>position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CE (relative </a:t>
            </a:r>
            <a:r>
              <a:rPr lang="de-DE" sz="4000" dirty="0" err="1" smtClean="0"/>
              <a:t>to</a:t>
            </a:r>
            <a:r>
              <a:rPr lang="de-DE" sz="4000" dirty="0" smtClean="0"/>
              <a:t> </a:t>
            </a:r>
            <a:r>
              <a:rPr lang="de-DE" sz="4000" dirty="0" err="1" smtClean="0"/>
              <a:t>arrival</a:t>
            </a:r>
            <a:r>
              <a:rPr lang="de-DE" sz="4000" dirty="0" smtClean="0"/>
              <a:t> </a:t>
            </a:r>
            <a:r>
              <a:rPr lang="de-DE" sz="4000" dirty="0" err="1" smtClean="0"/>
              <a:t>position</a:t>
            </a:r>
            <a:r>
              <a:rPr lang="de-DE" sz="4000" dirty="0" smtClean="0"/>
              <a:t> in </a:t>
            </a:r>
            <a:r>
              <a:rPr lang="de-DE" sz="4000" dirty="0" err="1" smtClean="0"/>
              <a:t>drift</a:t>
            </a:r>
            <a:r>
              <a:rPr lang="de-DE" sz="4000" dirty="0" smtClean="0"/>
              <a:t>)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19" y="1518414"/>
            <a:ext cx="7751166" cy="5258329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21</a:t>
            </a:fld>
            <a:endParaRPr lang="en-GB" dirty="0"/>
          </a:p>
        </p:txBody>
      </p:sp>
      <p:pic>
        <p:nvPicPr>
          <p:cNvPr id="4" name="Picture 3" descr="Screen Shot 2016-11-09 at 06.46.40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2825933" cy="1944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3429000"/>
            <a:ext cx="2899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Compare to DEGRAD!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2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discussed at CERN meeting (July 2016) and per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Implemented (Michael, </a:t>
            </a:r>
            <a:r>
              <a:rPr lang="en-US" sz="2000" dirty="0" err="1" smtClean="0"/>
              <a:t>Patrik</a:t>
            </a:r>
            <a:r>
              <a:rPr lang="en-US" sz="2000" dirty="0" smtClean="0"/>
              <a:t>, Doro)</a:t>
            </a:r>
          </a:p>
          <a:p>
            <a:pPr lvl="1"/>
            <a:r>
              <a:rPr lang="en-US" sz="2000" dirty="0" smtClean="0"/>
              <a:t>Fast conversion of DATE </a:t>
            </a:r>
            <a:r>
              <a:rPr lang="en-US" sz="2000" dirty="0"/>
              <a:t>APV-25 </a:t>
            </a:r>
            <a:r>
              <a:rPr lang="en-US" sz="2000" dirty="0" err="1" smtClean="0"/>
              <a:t>rawdata</a:t>
            </a:r>
            <a:r>
              <a:rPr lang="en-US" sz="2000" dirty="0" smtClean="0"/>
              <a:t> to root file</a:t>
            </a:r>
          </a:p>
          <a:p>
            <a:pPr lvl="1"/>
            <a:r>
              <a:rPr lang="en-US" sz="2000" dirty="0" smtClean="0"/>
              <a:t>Study of VMM-2 data format (now understood)</a:t>
            </a:r>
          </a:p>
          <a:p>
            <a:pPr lvl="1"/>
            <a:r>
              <a:rPr lang="en-US" sz="2000" dirty="0" smtClean="0"/>
              <a:t>Fast </a:t>
            </a:r>
            <a:r>
              <a:rPr lang="en-US" sz="2000" dirty="0"/>
              <a:t>conversion of DATE </a:t>
            </a:r>
            <a:r>
              <a:rPr lang="en-US" sz="2000" dirty="0" smtClean="0"/>
              <a:t>VMM-2 </a:t>
            </a:r>
            <a:r>
              <a:rPr lang="en-US" sz="2000" dirty="0" err="1" smtClean="0"/>
              <a:t>rawdata</a:t>
            </a:r>
            <a:r>
              <a:rPr lang="en-US" sz="2000" dirty="0" smtClean="0"/>
              <a:t> </a:t>
            </a:r>
            <a:r>
              <a:rPr lang="en-US" sz="2000" dirty="0"/>
              <a:t>to root </a:t>
            </a:r>
            <a:r>
              <a:rPr lang="en-US" sz="2000" dirty="0" smtClean="0"/>
              <a:t>file</a:t>
            </a:r>
          </a:p>
          <a:p>
            <a:pPr lvl="1"/>
            <a:r>
              <a:rPr lang="en-US" sz="2000" dirty="0" smtClean="0"/>
              <a:t>Extensive measurements with APV-25 to compare with simulations and decide detector geometry (converter, drift, readout)</a:t>
            </a:r>
          </a:p>
          <a:p>
            <a:pPr lvl="1"/>
            <a:r>
              <a:rPr lang="en-US" sz="2000" dirty="0" smtClean="0"/>
              <a:t>First measurements with VMM-2 with gamma sources</a:t>
            </a:r>
          </a:p>
          <a:p>
            <a:pPr lvl="1"/>
            <a:r>
              <a:rPr lang="en-US" sz="2000" dirty="0"/>
              <a:t>First measurements with VMM-2 with </a:t>
            </a:r>
            <a:r>
              <a:rPr lang="en-US" sz="2000" dirty="0" smtClean="0"/>
              <a:t>neutrons</a:t>
            </a:r>
          </a:p>
          <a:p>
            <a:pPr lvl="1"/>
            <a:r>
              <a:rPr lang="en-US" sz="2000" dirty="0" smtClean="0"/>
              <a:t>Extensive detector simulations</a:t>
            </a:r>
          </a:p>
          <a:p>
            <a:r>
              <a:rPr lang="en-US" sz="2000" dirty="0" smtClean="0"/>
              <a:t>Implemented (Martin)</a:t>
            </a:r>
          </a:p>
          <a:p>
            <a:pPr marL="1200150" lvl="3" indent="-342900"/>
            <a:r>
              <a:rPr lang="en-US" sz="2000" dirty="0"/>
              <a:t>Software to convert root </a:t>
            </a:r>
            <a:r>
              <a:rPr lang="en-US" sz="2000" dirty="0" smtClean="0"/>
              <a:t>file</a:t>
            </a:r>
          </a:p>
          <a:p>
            <a:pPr marL="1200150" lvl="3" indent="-342900"/>
            <a:r>
              <a:rPr lang="en-US" sz="2000" dirty="0"/>
              <a:t>Software to </a:t>
            </a:r>
            <a:r>
              <a:rPr lang="en-US" sz="2000" dirty="0" smtClean="0"/>
              <a:t>display events and generate metric </a:t>
            </a:r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Dorothea Pfeiffer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29.06.2012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99-8D7F-4555-B1F8-00CDF4A366A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5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discussed at CERN meeting (July 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Implemented</a:t>
            </a:r>
          </a:p>
          <a:p>
            <a:pPr lvl="1"/>
            <a:r>
              <a:rPr lang="en-US" sz="2000" dirty="0" smtClean="0"/>
              <a:t>NMX Data storage (</a:t>
            </a:r>
            <a:r>
              <a:rPr lang="en-US" sz="2000" dirty="0" err="1" smtClean="0"/>
              <a:t>Carsten</a:t>
            </a:r>
            <a:r>
              <a:rPr lang="en-US" sz="2000" dirty="0" smtClean="0"/>
              <a:t>, DMSC)</a:t>
            </a:r>
          </a:p>
          <a:p>
            <a:r>
              <a:rPr lang="en-US" sz="2000" dirty="0" smtClean="0"/>
              <a:t>In progress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</a:rPr>
              <a:t>Search for better metric for position resolution using real data (Martin, </a:t>
            </a:r>
            <a:r>
              <a:rPr lang="en-US" sz="2000" b="1" dirty="0" err="1" smtClean="0">
                <a:solidFill>
                  <a:srgbClr val="000000"/>
                </a:solidFill>
              </a:rPr>
              <a:t>Carsten</a:t>
            </a:r>
            <a:r>
              <a:rPr lang="en-US" sz="2000" b="1" dirty="0" smtClean="0">
                <a:solidFill>
                  <a:srgbClr val="000000"/>
                </a:solidFill>
              </a:rPr>
              <a:t>, Doro)</a:t>
            </a:r>
          </a:p>
          <a:p>
            <a:pPr lvl="1"/>
            <a:r>
              <a:rPr lang="en-US" sz="2000" dirty="0" smtClean="0"/>
              <a:t>Integrating Geant4/Garfield interface into ESS simulation framework (</a:t>
            </a:r>
            <a:r>
              <a:rPr lang="en-US" sz="2000" dirty="0" err="1" smtClean="0"/>
              <a:t>Carsten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Understanding of  implications of VMM-2 data format for achievable rates </a:t>
            </a:r>
            <a:r>
              <a:rPr lang="en-US" sz="2000" dirty="0" err="1" smtClean="0"/>
              <a:t>etc</a:t>
            </a:r>
            <a:r>
              <a:rPr lang="en-US" sz="2000" dirty="0" smtClean="0"/>
              <a:t> (Morten)</a:t>
            </a:r>
          </a:p>
          <a:p>
            <a:pPr lvl="1"/>
            <a:r>
              <a:rPr lang="en-US" sz="2000" dirty="0" smtClean="0"/>
              <a:t>Modification of VMM-2 slow control to facilitate the work with several chips (Michael)</a:t>
            </a:r>
          </a:p>
          <a:p>
            <a:r>
              <a:rPr lang="en-US" sz="2000" dirty="0" smtClean="0"/>
              <a:t>Open or unknown:</a:t>
            </a:r>
          </a:p>
          <a:p>
            <a:pPr lvl="1"/>
            <a:r>
              <a:rPr lang="en-US" sz="2000" dirty="0" smtClean="0"/>
              <a:t>Use of GPU to do tracking (</a:t>
            </a:r>
            <a:r>
              <a:rPr lang="en-US" sz="2000" dirty="0" err="1" smtClean="0"/>
              <a:t>Troels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Use of DSP board for tracking (Hans, Doro)</a:t>
            </a:r>
            <a:endParaRPr lang="en-US" sz="2000" dirty="0"/>
          </a:p>
          <a:p>
            <a:pPr lvl="1"/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Dorothea Pfeiffer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99-8D7F-4555-B1F8-00CDF4A366AB}" type="slidenum">
              <a:rPr lang="en-GB" smtClean="0"/>
              <a:t>23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smtClean="0"/>
              <a:t>0</a:t>
            </a:r>
            <a:r>
              <a:rPr lang="en-GB" dirty="0" smtClean="0"/>
              <a:t>9.11.2016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584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Complete analysis of the 2016 measurements</a:t>
            </a:r>
          </a:p>
          <a:p>
            <a:pPr lvl="1"/>
            <a:r>
              <a:rPr lang="en-US" sz="2800" smtClean="0"/>
              <a:t>2016 measurements needed </a:t>
            </a:r>
            <a:r>
              <a:rPr lang="en-US" sz="2800" dirty="0" smtClean="0"/>
              <a:t>to finalize detector design</a:t>
            </a:r>
          </a:p>
          <a:p>
            <a:pPr lvl="1"/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Dorothea Pfeiffer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99-8D7F-4555-B1F8-00CDF4A366AB}" type="slidenum">
              <a:rPr lang="en-GB" smtClean="0"/>
              <a:t>24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smtClean="0"/>
              <a:t>0</a:t>
            </a:r>
            <a:r>
              <a:rPr lang="en-GB" dirty="0" smtClean="0"/>
              <a:t>9.11.2016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597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SRS Data Format for VMM-2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21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4319" y="350840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238" y="3508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counter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19603" y="773487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564d32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9522" y="773487"/>
            <a:ext cx="135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marker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19600" y="1204500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9519" y="1204500"/>
            <a:ext cx="98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VMM-ID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14884" y="1627147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4238" y="1654122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 counter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23261" y="2054521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2615" y="2081496"/>
            <a:ext cx="190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 timestamp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47913" y="2485382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801ec506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7832" y="2498476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50037" y="2878203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fc000000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9956" y="2878203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2</a:t>
            </a:r>
            <a:endParaRPr lang="en-US" dirty="0"/>
          </a:p>
        </p:txBody>
      </p:sp>
      <p:sp>
        <p:nvSpPr>
          <p:cNvPr id="20" name="Double Brace 19"/>
          <p:cNvSpPr/>
          <p:nvPr/>
        </p:nvSpPr>
        <p:spPr>
          <a:xfrm>
            <a:off x="220867" y="2407909"/>
            <a:ext cx="4099906" cy="914400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8104" y="2680443"/>
            <a:ext cx="356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Repeated n times (for each strip hit)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47913" y="3322309"/>
            <a:ext cx="1518817" cy="37972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fafafafa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7832" y="3322309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marker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01789" y="1623993"/>
            <a:ext cx="303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Incremented with each trigger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51917" y="147544"/>
            <a:ext cx="2762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One VMM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99322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4319" y="193712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238" y="1937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counter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19603" y="616359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564d32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9522" y="616359"/>
            <a:ext cx="135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marker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19600" y="1047372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9519" y="1047372"/>
            <a:ext cx="98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VMM-ID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14884" y="1470019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4238" y="1496994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 counter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23261" y="1897393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2615" y="1924368"/>
            <a:ext cx="190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 timestamp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47913" y="2328254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c038d60a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7832" y="2341348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50037" y="2721075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fc000000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9956" y="2721075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2</a:t>
            </a:r>
            <a:endParaRPr lang="en-US" dirty="0"/>
          </a:p>
        </p:txBody>
      </p:sp>
      <p:sp>
        <p:nvSpPr>
          <p:cNvPr id="20" name="Double Brace 19"/>
          <p:cNvSpPr/>
          <p:nvPr/>
        </p:nvSpPr>
        <p:spPr>
          <a:xfrm>
            <a:off x="220867" y="2328253"/>
            <a:ext cx="4099906" cy="836927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8104" y="2523315"/>
            <a:ext cx="356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Repeated n times (for each strip hit)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49447" y="6373219"/>
            <a:ext cx="1518817" cy="37972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fafafafa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9366" y="6373219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marker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52632" y="3305793"/>
            <a:ext cx="1518817" cy="37972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2551" y="330579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counter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47916" y="3728440"/>
            <a:ext cx="1518817" cy="37972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564d32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7835" y="3728440"/>
            <a:ext cx="135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marker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247913" y="4159453"/>
            <a:ext cx="1518817" cy="37972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0f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7832" y="4159453"/>
            <a:ext cx="98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VMM-ID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43197" y="4582100"/>
            <a:ext cx="1518817" cy="37972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42551" y="4609075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 counter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251574" y="5009474"/>
            <a:ext cx="1518817" cy="37972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50928" y="5036449"/>
            <a:ext cx="190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 timestamp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76226" y="5440335"/>
            <a:ext cx="1518817" cy="37972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c0345e07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66145" y="5453429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78350" y="5833156"/>
            <a:ext cx="1518817" cy="37972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fc000000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68269" y="5833156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01789" y="1457258"/>
            <a:ext cx="303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Incremented with each trigger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901789" y="4612107"/>
            <a:ext cx="303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Incremented with each trigger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872213" y="205244"/>
            <a:ext cx="3030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Two VMMs</a:t>
            </a:r>
            <a:endParaRPr lang="en-US" sz="4800" dirty="0"/>
          </a:p>
        </p:txBody>
      </p:sp>
      <p:sp>
        <p:nvSpPr>
          <p:cNvPr id="41" name="TextBox 40"/>
          <p:cNvSpPr txBox="1"/>
          <p:nvPr/>
        </p:nvSpPr>
        <p:spPr>
          <a:xfrm>
            <a:off x="3901789" y="1057767"/>
            <a:ext cx="116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VMM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901789" y="4154574"/>
            <a:ext cx="144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VMM</a:t>
            </a:r>
            <a:endParaRPr lang="en-US" dirty="0"/>
          </a:p>
        </p:txBody>
      </p:sp>
      <p:sp>
        <p:nvSpPr>
          <p:cNvPr id="43" name="Double Brace 42"/>
          <p:cNvSpPr/>
          <p:nvPr/>
        </p:nvSpPr>
        <p:spPr>
          <a:xfrm>
            <a:off x="147390" y="5453428"/>
            <a:ext cx="4099906" cy="766685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574627" y="5578248"/>
            <a:ext cx="356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Repeated n times (for each strip hit)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77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37694" y="659101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801ec506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10644" y="289769"/>
            <a:ext cx="1810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Data 1</a:t>
            </a:r>
            <a:endParaRPr lang="en-US" sz="4800" dirty="0"/>
          </a:p>
        </p:txBody>
      </p:sp>
      <p:sp>
        <p:nvSpPr>
          <p:cNvPr id="18" name="Rectangle 17"/>
          <p:cNvSpPr/>
          <p:nvPr/>
        </p:nvSpPr>
        <p:spPr>
          <a:xfrm>
            <a:off x="2037694" y="1621175"/>
            <a:ext cx="4312516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1000 0000 0001 1110 1100 0101 0000 0110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9743" y="680106"/>
            <a:ext cx="86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Bytes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9743" y="1618362"/>
            <a:ext cx="81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Bits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037694" y="2454464"/>
            <a:ext cx="4312516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0110 0000 1010 0011 0111 1000 0000 0001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9743" y="2451651"/>
            <a:ext cx="169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Bits reversed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7582" y="3781249"/>
            <a:ext cx="140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 (10 Bits)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26391" y="1251843"/>
            <a:ext cx="6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06654" y="1219577"/>
            <a:ext cx="72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31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37694" y="2085132"/>
            <a:ext cx="6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53883" y="2085132"/>
            <a:ext cx="72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31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556511" y="3770854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dirty="0" smtClean="0"/>
              <a:t>0110 0000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51657" y="3358757"/>
            <a:ext cx="90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0 - 7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006654" y="3765342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s-IS" dirty="0" smtClean="0"/>
              <a:t>11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32840" y="3366895"/>
            <a:ext cx="11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14 - 15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68234" y="379434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0x360 = 864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551657" y="4727944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dirty="0" smtClean="0"/>
              <a:t>10 1000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546803" y="4315847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8 - 13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001800" y="4722432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s-IS" dirty="0" smtClean="0"/>
              <a:t>00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27986" y="4323985"/>
            <a:ext cx="11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22 - 23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63380" y="4751433"/>
            <a:ext cx="103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0x28= 40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56511" y="5808795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dirty="0" smtClean="0"/>
              <a:t>01 1110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51657" y="5396698"/>
            <a:ext cx="11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16 - 21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006654" y="5803283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s-IS" dirty="0" smtClean="0"/>
              <a:t>0000 01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032840" y="5404836"/>
            <a:ext cx="11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26 - 31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368234" y="5832284"/>
            <a:ext cx="108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0x5e = 94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2182" y="4717476"/>
            <a:ext cx="126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TDC (8 Bits)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10720" y="5794616"/>
            <a:ext cx="145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BCID (12 Bits)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34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37694" y="659101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fc000000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10644" y="289769"/>
            <a:ext cx="1810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Data 2</a:t>
            </a:r>
            <a:endParaRPr lang="en-US" sz="4800" dirty="0"/>
          </a:p>
        </p:txBody>
      </p:sp>
      <p:sp>
        <p:nvSpPr>
          <p:cNvPr id="18" name="Rectangle 17"/>
          <p:cNvSpPr/>
          <p:nvPr/>
        </p:nvSpPr>
        <p:spPr>
          <a:xfrm>
            <a:off x="2037694" y="1621175"/>
            <a:ext cx="4312516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1111 1100 0000 0000 0000 0000 0000 0000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9743" y="680106"/>
            <a:ext cx="86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Bytes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9743" y="1618362"/>
            <a:ext cx="81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Bits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037694" y="2454464"/>
            <a:ext cx="4312516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0000 0000 0000 0000 0000 0000 0011 1111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9743" y="2451651"/>
            <a:ext cx="169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Bits reversed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467" y="3781249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Flag (1 Bits)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26391" y="1251843"/>
            <a:ext cx="6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06654" y="1219577"/>
            <a:ext cx="72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31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37694" y="2085132"/>
            <a:ext cx="6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53883" y="2085132"/>
            <a:ext cx="72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31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006654" y="3765342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s-I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32840" y="3366895"/>
            <a:ext cx="72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31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001800" y="4722432"/>
            <a:ext cx="151881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s-IS" dirty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27986" y="4323985"/>
            <a:ext cx="72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30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006653" y="5803283"/>
            <a:ext cx="4529437" cy="37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s-IS" dirty="0" smtClean="0"/>
              <a:t>00 0000 0000 0000 0000 0000 0000 1111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032840" y="5404836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0 - 29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910644" y="5820731"/>
            <a:ext cx="9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 = 15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2329" y="4717476"/>
            <a:ext cx="1984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threshold flag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 Bits)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329" y="5803283"/>
            <a:ext cx="209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No (</a:t>
            </a:r>
            <a:r>
              <a:rPr lang="en-US" dirty="0" smtClean="0"/>
              <a:t>12 Bits)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3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Reflections of example crystal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49378"/>
            <a:ext cx="7193193" cy="540862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19525" y="1772816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NMX: Macromolecular Diffractometer</a:t>
            </a:r>
          </a:p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cience goal: Protein crystallography with neutrons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0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TOF separation of reflections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497800"/>
            <a:ext cx="7128792" cy="53601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9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Requirements and challenges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556792"/>
            <a:ext cx="4824536" cy="5040560"/>
          </a:xfrm>
        </p:spPr>
        <p:txBody>
          <a:bodyPr>
            <a:noAutofit/>
          </a:bodyPr>
          <a:lstStyle/>
          <a:p>
            <a:r>
              <a:rPr lang="en-US" sz="2400" dirty="0" smtClean="0"/>
              <a:t>200 μm position resolution (beyond state of art for time resolved neutron detectors)</a:t>
            </a:r>
          </a:p>
          <a:p>
            <a:r>
              <a:rPr lang="en-US" sz="2400" dirty="0" smtClean="0"/>
              <a:t>High rate requirements with up to MHz/cm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/>
              <a:t>High gain stability and count rate stability</a:t>
            </a:r>
          </a:p>
          <a:p>
            <a:r>
              <a:rPr lang="en-US" sz="2400" dirty="0" smtClean="0"/>
              <a:t>Mechanical robustness (detectors mounted on freely movable robotic arms)</a:t>
            </a:r>
          </a:p>
          <a:p>
            <a:r>
              <a:rPr lang="en-US" sz="2400" dirty="0" smtClean="0"/>
              <a:t>Reasonable gamma suppression</a:t>
            </a:r>
          </a:p>
          <a:p>
            <a:r>
              <a:rPr lang="en-US" sz="2400" dirty="0" smtClean="0"/>
              <a:t>Idea: Use GEM detector with Gd converter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5</a:t>
            </a:fld>
            <a:endParaRPr lang="en-GB" dirty="0"/>
          </a:p>
        </p:txBody>
      </p:sp>
      <p:pic>
        <p:nvPicPr>
          <p:cNvPr id="3" name="Picture 2" descr="Screen Shot 2015-09-21 at 10.26.14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04" y="1426964"/>
            <a:ext cx="3594100" cy="539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5833" y="1412776"/>
            <a:ext cx="99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GEM foil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2575" y="4077072"/>
            <a:ext cx="227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Electrical field in holes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Gd-GEM backwards setup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13.11.2014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Dorothea Pfeiffer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99-8D7F-4555-B1F8-00CDF4A366AB}" type="slidenum">
              <a:rPr lang="en-GB" smtClean="0"/>
              <a:t>6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" y="1461121"/>
            <a:ext cx="8244406" cy="5496271"/>
          </a:xfrm>
          <a:prstGeom prst="rect">
            <a:avLst/>
          </a:prstGeom>
        </p:spPr>
      </p:pic>
      <p:grpSp>
        <p:nvGrpSpPr>
          <p:cNvPr id="41" name="D2 Avalanche"/>
          <p:cNvGrpSpPr/>
          <p:nvPr/>
        </p:nvGrpSpPr>
        <p:grpSpPr>
          <a:xfrm>
            <a:off x="4211960" y="4149160"/>
            <a:ext cx="180000" cy="72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42" name="Oval 41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4" name="Oval 53"/>
          <p:cNvSpPr/>
          <p:nvPr/>
        </p:nvSpPr>
        <p:spPr>
          <a:xfrm>
            <a:off x="3995936" y="3176976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262760" y="3356992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D2 Avalanche"/>
          <p:cNvGrpSpPr/>
          <p:nvPr/>
        </p:nvGrpSpPr>
        <p:grpSpPr>
          <a:xfrm>
            <a:off x="4788024" y="4149160"/>
            <a:ext cx="180000" cy="72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59" name="Oval 58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5" name="D2 Avalanche"/>
          <p:cNvGrpSpPr/>
          <p:nvPr/>
        </p:nvGrpSpPr>
        <p:grpSpPr>
          <a:xfrm>
            <a:off x="5328104" y="4149160"/>
            <a:ext cx="180000" cy="72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66" name="Oval 65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3995936" y="3187576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283968" y="3429000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923928" y="566124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95936" y="3212976"/>
            <a:ext cx="0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43808" y="5517232"/>
            <a:ext cx="95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499992" y="3465008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688400" y="3573016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932040" y="3645024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184072" y="3645024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499992" y="3560316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716016" y="3645024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965948" y="3717032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20072" y="3750940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004048" y="3212976"/>
            <a:ext cx="208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onversion electron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79" name="D2 Avalanche"/>
          <p:cNvGrpSpPr/>
          <p:nvPr/>
        </p:nvGrpSpPr>
        <p:grpSpPr>
          <a:xfrm>
            <a:off x="3661296" y="4161780"/>
            <a:ext cx="180000" cy="72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80" name="Oval 79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96130" y="5013176"/>
            <a:ext cx="140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of 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7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3" grpId="0" animBg="1"/>
      <p:bldP spid="3" grpId="1" animBg="1"/>
      <p:bldP spid="8" grpId="0"/>
      <p:bldP spid="8" grpId="1"/>
      <p:bldP spid="50" grpId="0" animBg="1"/>
      <p:bldP spid="51" grpId="0" animBg="1"/>
      <p:bldP spid="52" grpId="0" animBg="1"/>
      <p:bldP spid="56" grpId="0" animBg="1"/>
      <p:bldP spid="7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aseline="30000" dirty="0" smtClean="0"/>
              <a:t>10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4</a:t>
            </a:r>
            <a:r>
              <a:rPr lang="en-US" sz="4000" dirty="0" smtClean="0"/>
              <a:t>C GEM μTPC Results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258422" cy="4648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89" y="3140968"/>
            <a:ext cx="3155843" cy="23668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6043935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/>
              <a:t>Pristine position resolution σ &lt;200 μm reached with Single GEM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Detection efficiency &lt; 5 % at  normal incidence of neutron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3645024"/>
            <a:ext cx="3542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D. Pfeiffer </a:t>
            </a:r>
            <a:r>
              <a:rPr lang="de-DE" dirty="0"/>
              <a:t>et al</a:t>
            </a:r>
            <a:r>
              <a:rPr lang="de-DE" dirty="0" smtClean="0"/>
              <a:t>., </a:t>
            </a:r>
            <a:r>
              <a:rPr lang="de-DE" dirty="0"/>
              <a:t>JINST 10 (2015) 04,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P04004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Gd</a:t>
            </a:r>
            <a:r>
              <a:rPr lang="en-US" sz="4000" dirty="0" smtClean="0"/>
              <a:t>-GEM </a:t>
            </a:r>
            <a:r>
              <a:rPr lang="en-US" sz="4000" dirty="0" smtClean="0"/>
              <a:t>μTPC Results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4" y="1484784"/>
            <a:ext cx="7676384" cy="46481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6043935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Position </a:t>
            </a:r>
            <a:r>
              <a:rPr lang="en-US" sz="2200" dirty="0"/>
              <a:t>resolution </a:t>
            </a:r>
            <a:r>
              <a:rPr lang="en-US" sz="2200" dirty="0" err="1"/>
              <a:t>σ</a:t>
            </a:r>
            <a:r>
              <a:rPr lang="en-US" sz="2200" dirty="0"/>
              <a:t> </a:t>
            </a:r>
            <a:r>
              <a:rPr lang="en-US" sz="2200" dirty="0" smtClean="0"/>
              <a:t>&lt;300 </a:t>
            </a:r>
            <a:r>
              <a:rPr lang="en-US" sz="2200" dirty="0"/>
              <a:t>μm reached with </a:t>
            </a:r>
            <a:r>
              <a:rPr lang="en-US" sz="2200" dirty="0" smtClean="0"/>
              <a:t>Triple GEM, APV-25 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Detection efficiency &lt; </a:t>
            </a:r>
            <a:r>
              <a:rPr lang="en-US" sz="2200" dirty="0" smtClean="0"/>
              <a:t>12 </a:t>
            </a:r>
            <a:r>
              <a:rPr lang="en-US" sz="2200" dirty="0"/>
              <a:t>% at  normal incidence of neutron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3968" y="2996952"/>
            <a:ext cx="3804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D. Pfeiffer et </a:t>
            </a:r>
            <a:r>
              <a:rPr lang="de-DE" dirty="0" smtClean="0"/>
              <a:t>al, </a:t>
            </a:r>
            <a:r>
              <a:rPr lang="de-DE" dirty="0"/>
              <a:t>2016 JINST 11 P05011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err="1" smtClean="0"/>
              <a:t>Better</a:t>
            </a:r>
            <a:r>
              <a:rPr lang="de-DE" sz="4000" dirty="0" smtClean="0"/>
              <a:t> </a:t>
            </a:r>
            <a:r>
              <a:rPr lang="de-DE" sz="4000" dirty="0" err="1" smtClean="0"/>
              <a:t>tracking</a:t>
            </a:r>
            <a:r>
              <a:rPr lang="de-DE" sz="4000" dirty="0" smtClean="0"/>
              <a:t> </a:t>
            </a:r>
            <a:r>
              <a:rPr lang="de-DE" sz="4000" dirty="0" err="1" smtClean="0"/>
              <a:t>algorithms</a:t>
            </a:r>
            <a:r>
              <a:rPr lang="de-DE" sz="4000" dirty="0" smtClean="0"/>
              <a:t> </a:t>
            </a:r>
            <a:r>
              <a:rPr lang="de-DE" sz="4000" dirty="0" err="1" smtClean="0"/>
              <a:t>needed</a:t>
            </a:r>
            <a:endParaRPr lang="en-GB" sz="4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9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" y="4149080"/>
            <a:ext cx="4635110" cy="27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4784"/>
            <a:ext cx="4635104" cy="27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90" y="4164699"/>
            <a:ext cx="4635110" cy="27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95" y="1484784"/>
            <a:ext cx="4635109" cy="27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6142" y="1844824"/>
            <a:ext cx="15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for </a:t>
            </a:r>
            <a:r>
              <a:rPr lang="en-US" baseline="30000" dirty="0" smtClean="0"/>
              <a:t>10</a:t>
            </a:r>
            <a:r>
              <a:rPr lang="en-US" dirty="0" smtClean="0"/>
              <a:t>B</a:t>
            </a:r>
            <a:r>
              <a:rPr lang="en-US" baseline="-25000" dirty="0" smtClean="0"/>
              <a:t>4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2204864"/>
            <a:ext cx="121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VMM-like?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4581128"/>
            <a:ext cx="172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for APV-25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5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7924C60414D41A195D4A1E6152CE1" ma:contentTypeVersion="0" ma:contentTypeDescription="Create a new document." ma:contentTypeScope="" ma:versionID="37b4ee3ac9b439d1865bec2e045abfd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0C2F62-D7E7-472E-8DD6-C90EED51B4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CFD458-56C5-418E-A0E9-69BF7F62E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C2C622D-61EE-43C7-ADC2-0379C84D1B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26944</TotalTime>
  <Words>1066</Words>
  <Application>Microsoft Macintosh PowerPoint</Application>
  <PresentationFormat>On-screen Show (4:3)</PresentationFormat>
  <Paragraphs>266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ESS</vt:lpstr>
      <vt:lpstr> High-Resolution Gadolinium-GEM Neutron Detectors for the NMX Instrument at ESS</vt:lpstr>
      <vt:lpstr>NMX detectors</vt:lpstr>
      <vt:lpstr>Reflections of example crystal</vt:lpstr>
      <vt:lpstr>TOF separation of reflections</vt:lpstr>
      <vt:lpstr>Requirements and challenges</vt:lpstr>
      <vt:lpstr>Gd-GEM backwards setup</vt:lpstr>
      <vt:lpstr>10B4C GEM μTPC Results</vt:lpstr>
      <vt:lpstr>Gd-GEM μTPC Results</vt:lpstr>
      <vt:lpstr>Better tracking algorithms needed</vt:lpstr>
      <vt:lpstr>Geant4 Gd simulation problems Getting worse in 10.2.p02</vt:lpstr>
      <vt:lpstr>Task division Geant4/Garfield++</vt:lpstr>
      <vt:lpstr>Degrad Simulations</vt:lpstr>
      <vt:lpstr>Detection efficiency gammas based on threshold</vt:lpstr>
      <vt:lpstr>Arrival position neutron on converter </vt:lpstr>
      <vt:lpstr>Arrival time neutron on converter </vt:lpstr>
      <vt:lpstr>Arrival position ce in drift</vt:lpstr>
      <vt:lpstr>Arrival position Compton e- in drift</vt:lpstr>
      <vt:lpstr>Arrival position gamma in drift</vt:lpstr>
      <vt:lpstr>Number of conduction electrons in drift</vt:lpstr>
      <vt:lpstr>Number of CE electrons in drift</vt:lpstr>
      <vt:lpstr>Limits of reconstructed position of CE (relative to arrival position in drift)</vt:lpstr>
      <vt:lpstr>Tasks discussed at CERN meeting (July 2016) and per email</vt:lpstr>
      <vt:lpstr>Tasks discussed at CERN meeting (July 2016)</vt:lpstr>
      <vt:lpstr>TO DO</vt:lpstr>
      <vt:lpstr>SRS Data Format for VMM-2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Dorothea Pfeiffer</dc:creator>
  <cp:lastModifiedBy>Dorothea Pfeiffer</cp:lastModifiedBy>
  <cp:revision>759</cp:revision>
  <cp:lastPrinted>2014-09-08T15:18:35Z</cp:lastPrinted>
  <dcterms:created xsi:type="dcterms:W3CDTF">2012-06-28T13:53:04Z</dcterms:created>
  <dcterms:modified xsi:type="dcterms:W3CDTF">2016-11-09T08:24:14Z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0x0101000D27924C60414D41A195D4A1E6152CE1</vt:lpwstr>
  </property>
</Properties>
</file>