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263" r:id="rId3"/>
    <p:sldId id="264" r:id="rId4"/>
    <p:sldId id="265" r:id="rId5"/>
    <p:sldId id="267" r:id="rId6"/>
    <p:sldId id="266" r:id="rId7"/>
    <p:sldId id="271" r:id="rId8"/>
    <p:sldId id="272" r:id="rId9"/>
    <p:sldId id="262" r:id="rId10"/>
    <p:sldId id="268" r:id="rId11"/>
    <p:sldId id="269" r:id="rId12"/>
    <p:sldId id="270" r:id="rId13"/>
    <p:sldId id="273" r:id="rId14"/>
    <p:sldId id="274" r:id="rId15"/>
    <p:sldId id="276" r:id="rId16"/>
    <p:sldId id="275" r:id="rId17"/>
    <p:sldId id="277" r:id="rId18"/>
    <p:sldId id="278" r:id="rId19"/>
    <p:sldId id="279" r:id="rId20"/>
  </p:sldIdLst>
  <p:sldSz cx="9144000" cy="6858000" type="screen4x3"/>
  <p:notesSz cx="6858000" cy="97234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B82"/>
    <a:srgbClr val="515151"/>
    <a:srgbClr val="B9B9B9"/>
    <a:srgbClr val="9C9C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 varScale="1">
        <p:scale>
          <a:sx n="85" d="100"/>
          <a:sy n="85" d="100"/>
        </p:scale>
        <p:origin x="-1672" y="-104"/>
      </p:cViewPr>
      <p:guideLst>
        <p:guide orient="horz" pos="143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61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61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8BD61-3547-424D-8836-725BF677DED4}" type="datetimeFigureOut">
              <a:rPr lang="de-DE" smtClean="0"/>
              <a:t>27.09.16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8538" y="728663"/>
            <a:ext cx="4860925" cy="3646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618633"/>
            <a:ext cx="5486400" cy="437554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235578"/>
            <a:ext cx="2971800" cy="4861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9235578"/>
            <a:ext cx="2971800" cy="4861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97C32-0F4A-40F6-B67C-728988A86F3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2018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251520" y="2286000"/>
            <a:ext cx="8892480" cy="4572000"/>
          </a:xfrm>
          <a:prstGeom prst="rect">
            <a:avLst/>
          </a:prstGeom>
          <a:solidFill>
            <a:srgbClr val="005B82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D7389EBD-AAEF-4835-B46E-4A0823516810}" type="datetime4">
              <a:rPr lang="de-DE" smtClean="0"/>
              <a:pPr/>
              <a:t>September 27, 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7EB9AEA1-3281-46F0-9EDB-48FF2E5FF267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9" name="Rechteck 8"/>
          <p:cNvSpPr/>
          <p:nvPr userDrawn="1"/>
        </p:nvSpPr>
        <p:spPr>
          <a:xfrm>
            <a:off x="7308304" y="2142"/>
            <a:ext cx="1835696" cy="978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Picture 60" descr="logo_699c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225" y="249053"/>
            <a:ext cx="2517775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827584" y="2708275"/>
            <a:ext cx="7254875" cy="7927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Unsere Ziele</a:t>
            </a:r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827584" y="3501008"/>
            <a:ext cx="7254875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Das Forschungszentrum im Fokus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827584" y="4868863"/>
            <a:ext cx="6481763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10. Mai 2011 | Theo Mustermann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38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720000" y="1988840"/>
            <a:ext cx="8075240" cy="41044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Hier steht Blindtext zu einem Thema mit Einleitung und folgenden Aufzählungspunkten: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dirty="0" err="1" smtClean="0"/>
              <a:t>Consectetuer</a:t>
            </a:r>
            <a:r>
              <a:rPr lang="de-DE" dirty="0" smtClean="0"/>
              <a:t> </a:t>
            </a:r>
            <a:r>
              <a:rPr lang="de-DE" dirty="0" err="1" smtClean="0"/>
              <a:t>adipiscing</a:t>
            </a:r>
            <a:r>
              <a:rPr lang="de-DE" dirty="0" smtClean="0"/>
              <a:t> </a:t>
            </a:r>
            <a:r>
              <a:rPr lang="de-DE" dirty="0" err="1" smtClean="0"/>
              <a:t>elit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nonummy</a:t>
            </a:r>
            <a:r>
              <a:rPr lang="de-DE" dirty="0" smtClean="0"/>
              <a:t> </a:t>
            </a:r>
            <a:r>
              <a:rPr lang="de-DE" dirty="0" err="1" smtClean="0"/>
              <a:t>nibh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tincidunt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laoreet</a:t>
            </a:r>
            <a:r>
              <a:rPr lang="de-DE" dirty="0" smtClean="0"/>
              <a:t>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dirty="0" err="1" smtClean="0"/>
              <a:t>Consectetuer</a:t>
            </a:r>
            <a:r>
              <a:rPr lang="de-DE" dirty="0" smtClean="0"/>
              <a:t> </a:t>
            </a:r>
            <a:r>
              <a:rPr lang="de-DE" dirty="0" err="1" smtClean="0"/>
              <a:t>adipiscing</a:t>
            </a:r>
            <a:r>
              <a:rPr lang="de-DE" dirty="0" smtClean="0"/>
              <a:t> </a:t>
            </a:r>
            <a:r>
              <a:rPr lang="de-DE" dirty="0" err="1" smtClean="0"/>
              <a:t>elit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nonummy</a:t>
            </a:r>
            <a:r>
              <a:rPr lang="de-DE" dirty="0" smtClean="0"/>
              <a:t> </a:t>
            </a:r>
            <a:r>
              <a:rPr lang="de-DE" dirty="0" err="1" smtClean="0"/>
              <a:t>tincidunt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laoreet</a:t>
            </a:r>
            <a:r>
              <a:rPr lang="de-DE" dirty="0" smtClean="0"/>
              <a:t>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. </a:t>
            </a:r>
            <a:r>
              <a:rPr lang="de-DE" dirty="0" err="1" smtClean="0"/>
              <a:t>Consectetuer</a:t>
            </a:r>
            <a:r>
              <a:rPr lang="de-DE" dirty="0" smtClean="0"/>
              <a:t> </a:t>
            </a:r>
            <a:r>
              <a:rPr lang="de-DE" dirty="0" err="1" smtClean="0"/>
              <a:t>adipiscing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elit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nonummy</a:t>
            </a:r>
            <a:r>
              <a:rPr lang="de-DE" dirty="0" smtClean="0"/>
              <a:t> </a:t>
            </a:r>
            <a:r>
              <a:rPr lang="de-DE" dirty="0" err="1" smtClean="0"/>
              <a:t>nibh</a:t>
            </a:r>
            <a:r>
              <a:rPr lang="de-DE" dirty="0" smtClean="0"/>
              <a:t> </a:t>
            </a:r>
            <a:r>
              <a:rPr lang="de-DE" dirty="0" err="1" smtClean="0"/>
              <a:t>euismod</a:t>
            </a:r>
            <a:r>
              <a:rPr lang="de-DE" dirty="0" smtClean="0"/>
              <a:t> </a:t>
            </a:r>
            <a:r>
              <a:rPr lang="de-DE" dirty="0" err="1" smtClean="0"/>
              <a:t>tincidunt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laoreet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. 	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6AEF-35B4-43AE-9A3F-FBFB3D6BED1E}" type="datetime4">
              <a:rPr lang="de-DE" smtClean="0"/>
              <a:t>September 27, 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7" hasCustomPrompt="1"/>
          </p:nvPr>
        </p:nvSpPr>
        <p:spPr>
          <a:xfrm>
            <a:off x="720000" y="1152000"/>
            <a:ext cx="7488832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800" b="1" baseline="0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Musterpräsentation</a:t>
            </a:r>
          </a:p>
        </p:txBody>
      </p:sp>
    </p:spTree>
    <p:extLst>
      <p:ext uri="{BB962C8B-B14F-4D97-AF65-F5344CB8AC3E}">
        <p14:creationId xmlns:p14="http://schemas.microsoft.com/office/powerpoint/2010/main" val="3191010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5599-B2A3-43CE-B17D-D44A935562DD}" type="datetime4">
              <a:rPr lang="de-DE" smtClean="0"/>
              <a:t>September 27, 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‹#›</a:t>
            </a:fld>
            <a:endParaRPr lang="de-DE"/>
          </a:p>
        </p:txBody>
      </p:sp>
      <p:sp>
        <p:nvSpPr>
          <p:cNvPr id="8" name="Inhaltsplatzhalter 2"/>
          <p:cNvSpPr>
            <a:spLocks noGrp="1"/>
          </p:cNvSpPr>
          <p:nvPr>
            <p:ph idx="1" hasCustomPrompt="1"/>
          </p:nvPr>
        </p:nvSpPr>
        <p:spPr>
          <a:xfrm>
            <a:off x="720000" y="1990800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Überschrift zu einem Thema mit Bildern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4"/>
          </p:nvPr>
        </p:nvSpPr>
        <p:spPr>
          <a:xfrm>
            <a:off x="720000" y="2638800"/>
            <a:ext cx="3600400" cy="31664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idx="16"/>
          </p:nvPr>
        </p:nvSpPr>
        <p:spPr>
          <a:xfrm>
            <a:off x="4572000" y="2638800"/>
            <a:ext cx="4320480" cy="31664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7" hasCustomPrompt="1"/>
          </p:nvPr>
        </p:nvSpPr>
        <p:spPr>
          <a:xfrm>
            <a:off x="720000" y="1152000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800" b="1" baseline="0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Falls Sie Bilder zeigen möchten …</a:t>
            </a:r>
          </a:p>
        </p:txBody>
      </p:sp>
      <p:sp>
        <p:nvSpPr>
          <p:cNvPr id="14" name="Inhaltsplatzhalter 13"/>
          <p:cNvSpPr>
            <a:spLocks noGrp="1"/>
          </p:cNvSpPr>
          <p:nvPr>
            <p:ph idx="18"/>
          </p:nvPr>
        </p:nvSpPr>
        <p:spPr>
          <a:xfrm>
            <a:off x="720000" y="5949280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15" name="Inhaltsplatzhalter 13"/>
          <p:cNvSpPr>
            <a:spLocks noGrp="1"/>
          </p:cNvSpPr>
          <p:nvPr>
            <p:ph idx="19"/>
          </p:nvPr>
        </p:nvSpPr>
        <p:spPr>
          <a:xfrm>
            <a:off x="4572000" y="5949280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8597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799E-4934-4B86-9899-1FEB5F14B328}" type="datetime4">
              <a:rPr lang="de-DE" smtClean="0"/>
              <a:t>September 27, 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‹#›</a:t>
            </a:fld>
            <a:endParaRPr lang="de-DE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720000" y="1988841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Überschrift zu einem Thema mit Grafiken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idx="14" hasCustomPrompt="1"/>
          </p:nvPr>
        </p:nvSpPr>
        <p:spPr>
          <a:xfrm>
            <a:off x="720000" y="2636912"/>
            <a:ext cx="3491960" cy="31683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Grafik 1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6" hasCustomPrompt="1"/>
          </p:nvPr>
        </p:nvSpPr>
        <p:spPr>
          <a:xfrm>
            <a:off x="4572000" y="2636912"/>
            <a:ext cx="4320480" cy="31683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Grafik 2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idx="17" hasCustomPrompt="1"/>
          </p:nvPr>
        </p:nvSpPr>
        <p:spPr>
          <a:xfrm>
            <a:off x="720000" y="1152000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800" b="1" baseline="0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… oder Grafiken</a:t>
            </a:r>
          </a:p>
        </p:txBody>
      </p:sp>
      <p:sp>
        <p:nvSpPr>
          <p:cNvPr id="15" name="Inhaltsplatzhalter 13"/>
          <p:cNvSpPr>
            <a:spLocks noGrp="1"/>
          </p:cNvSpPr>
          <p:nvPr>
            <p:ph idx="18" hasCustomPrompt="1"/>
          </p:nvPr>
        </p:nvSpPr>
        <p:spPr>
          <a:xfrm>
            <a:off x="720000" y="5949280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Grafik 1: Blindtext</a:t>
            </a:r>
            <a:endParaRPr lang="de-DE" dirty="0"/>
          </a:p>
        </p:txBody>
      </p:sp>
      <p:sp>
        <p:nvSpPr>
          <p:cNvPr id="16" name="Inhaltsplatzhalter 13"/>
          <p:cNvSpPr>
            <a:spLocks noGrp="1"/>
          </p:cNvSpPr>
          <p:nvPr>
            <p:ph idx="19" hasCustomPrompt="1"/>
          </p:nvPr>
        </p:nvSpPr>
        <p:spPr>
          <a:xfrm>
            <a:off x="4572000" y="5949280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Grafik 2: Blindtext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7673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799E-4934-4B86-9899-1FEB5F14B328}" type="datetime4">
              <a:rPr lang="de-DE" smtClean="0"/>
              <a:t>September 27, 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‹#›</a:t>
            </a:fld>
            <a:endParaRPr lang="de-DE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720000" y="1988841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Überschrift zu einem Thema mit Grafiken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idx="14" hasCustomPrompt="1"/>
          </p:nvPr>
        </p:nvSpPr>
        <p:spPr>
          <a:xfrm>
            <a:off x="720000" y="2636912"/>
            <a:ext cx="3024336" cy="31683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Grafik 1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6" hasCustomPrompt="1"/>
          </p:nvPr>
        </p:nvSpPr>
        <p:spPr>
          <a:xfrm>
            <a:off x="4572000" y="2636912"/>
            <a:ext cx="4320480" cy="31683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Grafik 2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idx="17" hasCustomPrompt="1"/>
          </p:nvPr>
        </p:nvSpPr>
        <p:spPr>
          <a:xfrm>
            <a:off x="720000" y="1152000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800" b="1" baseline="0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Sie können auch kombinieren</a:t>
            </a:r>
          </a:p>
        </p:txBody>
      </p:sp>
      <p:sp>
        <p:nvSpPr>
          <p:cNvPr id="15" name="Inhaltsplatzhalter 13"/>
          <p:cNvSpPr>
            <a:spLocks noGrp="1"/>
          </p:cNvSpPr>
          <p:nvPr>
            <p:ph idx="18" hasCustomPrompt="1"/>
          </p:nvPr>
        </p:nvSpPr>
        <p:spPr>
          <a:xfrm>
            <a:off x="720000" y="5949280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Blindtext für eine Bildunterschrift</a:t>
            </a:r>
            <a:endParaRPr lang="de-DE" dirty="0"/>
          </a:p>
        </p:txBody>
      </p:sp>
      <p:sp>
        <p:nvSpPr>
          <p:cNvPr id="16" name="Inhaltsplatzhalter 13"/>
          <p:cNvSpPr>
            <a:spLocks noGrp="1"/>
          </p:cNvSpPr>
          <p:nvPr>
            <p:ph idx="19" hasCustomPrompt="1"/>
          </p:nvPr>
        </p:nvSpPr>
        <p:spPr>
          <a:xfrm>
            <a:off x="4572000" y="5949280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Diagramm: Blindtext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2977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799E-4934-4B86-9899-1FEB5F14B328}" type="datetime4">
              <a:rPr lang="de-DE" smtClean="0"/>
              <a:t>September 27, 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0833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26C00-2140-594D-AB24-2AEDC0B16D3D}" type="datetimeFigureOut">
              <a:rPr lang="de-DE" smtClean="0"/>
              <a:t>28.09.16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3F89-1F75-2F44-848E-39A630E673E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6012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20000" y="6356350"/>
            <a:ext cx="21336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D9A182C-CFE1-43D7-B315-74C564866B9C}" type="datetime4">
              <a:rPr lang="de-DE" smtClean="0"/>
              <a:pPr/>
              <a:t>September 27, 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EB9AEA1-3281-46F0-9EDB-48FF2E5FF267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0" y="2286000"/>
            <a:ext cx="126000" cy="2286000"/>
          </a:xfrm>
          <a:prstGeom prst="rect">
            <a:avLst/>
          </a:prstGeom>
          <a:solidFill>
            <a:srgbClr val="B9B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5B82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126000" y="2286000"/>
            <a:ext cx="126000" cy="2286000"/>
          </a:xfrm>
          <a:prstGeom prst="rect">
            <a:avLst/>
          </a:prstGeom>
          <a:solidFill>
            <a:srgbClr val="515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9C9C9C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0" y="0"/>
            <a:ext cx="126000" cy="2286000"/>
          </a:xfrm>
          <a:prstGeom prst="rect">
            <a:avLst/>
          </a:prstGeom>
          <a:solidFill>
            <a:srgbClr val="005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5B82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26000" y="0"/>
            <a:ext cx="126000" cy="2286000"/>
          </a:xfrm>
          <a:prstGeom prst="rect">
            <a:avLst/>
          </a:prstGeom>
          <a:solidFill>
            <a:srgbClr val="9C9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9C9C9C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0" y="4572000"/>
            <a:ext cx="126000" cy="228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5B82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126000" y="4572000"/>
            <a:ext cx="126000" cy="2286000"/>
          </a:xfrm>
          <a:prstGeom prst="rect">
            <a:avLst/>
          </a:prstGeom>
          <a:solidFill>
            <a:srgbClr val="9C9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9C9C9C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000" y="151200"/>
            <a:ext cx="1440000" cy="46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hteck 12"/>
          <p:cNvSpPr/>
          <p:nvPr/>
        </p:nvSpPr>
        <p:spPr>
          <a:xfrm rot="-5400000">
            <a:off x="-1076400" y="5665703"/>
            <a:ext cx="2276872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de-DE" sz="700" dirty="0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Mitglied der Helmholtz-Gemeinschaft</a:t>
            </a:r>
            <a:endParaRPr lang="de-DE" sz="700" dirty="0">
              <a:solidFill>
                <a:srgbClr val="51515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829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SKADI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Budget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Agreed</a:t>
            </a:r>
            <a:r>
              <a:rPr lang="de-DE" dirty="0"/>
              <a:t> </a:t>
            </a:r>
            <a:r>
              <a:rPr lang="de-DE" dirty="0" err="1"/>
              <a:t>Scope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 smtClean="0"/>
              <a:t>29</a:t>
            </a:r>
            <a:r>
              <a:rPr lang="de-DE" dirty="0" smtClean="0"/>
              <a:t>. </a:t>
            </a:r>
            <a:r>
              <a:rPr lang="de-DE" dirty="0" smtClean="0"/>
              <a:t>September 2016</a:t>
            </a:r>
            <a:r>
              <a:rPr lang="de-DE" dirty="0" smtClean="0"/>
              <a:t> </a:t>
            </a:r>
            <a:r>
              <a:rPr lang="de-DE" dirty="0" smtClean="0"/>
              <a:t>| </a:t>
            </a:r>
            <a:r>
              <a:rPr lang="de-DE" dirty="0" smtClean="0"/>
              <a:t>Sebastian Jaksch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6230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6AEF-35B4-43AE-9A3F-FBFB3D6BED1E}" type="datetime4">
              <a:rPr lang="de-DE" smtClean="0"/>
              <a:t>September 28, 2016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10</a:t>
            </a:fld>
            <a:endParaRPr 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idx="17"/>
          </p:nvPr>
        </p:nvSpPr>
        <p:spPr>
          <a:xfrm>
            <a:off x="827584" y="116632"/>
            <a:ext cx="7488832" cy="576064"/>
          </a:xfrm>
        </p:spPr>
        <p:txBody>
          <a:bodyPr/>
          <a:lstStyle/>
          <a:p>
            <a:r>
              <a:rPr lang="de-DE" dirty="0" smtClean="0"/>
              <a:t>Neutron </a:t>
            </a:r>
            <a:r>
              <a:rPr lang="de-DE" dirty="0" err="1" smtClean="0"/>
              <a:t>Optics</a:t>
            </a:r>
            <a:r>
              <a:rPr lang="de-DE" dirty="0" smtClean="0"/>
              <a:t>: </a:t>
            </a:r>
            <a:r>
              <a:rPr lang="de-DE" dirty="0" err="1" smtClean="0"/>
              <a:t>Collimation</a:t>
            </a:r>
            <a:r>
              <a:rPr lang="de-DE" dirty="0" smtClean="0"/>
              <a:t> </a:t>
            </a:r>
            <a:r>
              <a:rPr lang="de-DE" dirty="0" err="1" smtClean="0"/>
              <a:t>Housing</a:t>
            </a:r>
            <a:endParaRPr lang="de-DE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686535"/>
              </p:ext>
            </p:extLst>
          </p:nvPr>
        </p:nvGraphicFramePr>
        <p:xfrm>
          <a:off x="755576" y="692696"/>
          <a:ext cx="8229600" cy="1755864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18859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Collimation housing (23.1 m)</a:t>
                      </a:r>
                    </a:p>
                  </a:txBody>
                  <a:tcPr marL="12246" marR="12246" marT="1224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246" marR="12246" marT="1224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246" marR="12246" marT="1224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246" marR="12246" marT="1224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Project Management</a:t>
                      </a:r>
                    </a:p>
                  </a:txBody>
                  <a:tcPr marL="12246" marR="12246" marT="1224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Procument/Fabrication</a:t>
                      </a:r>
                    </a:p>
                  </a:txBody>
                  <a:tcPr marL="12246" marR="12246" marT="1224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Installation</a:t>
                      </a:r>
                    </a:p>
                  </a:txBody>
                  <a:tcPr marL="12246" marR="12246" marT="1224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Cold commisioning</a:t>
                      </a:r>
                    </a:p>
                  </a:txBody>
                  <a:tcPr marL="12246" marR="12246" marT="1224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4PM engineer</a:t>
                      </a:r>
                    </a:p>
                  </a:txBody>
                  <a:tcPr marL="12246" marR="12246" marT="1224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12PM technician</a:t>
                      </a:r>
                    </a:p>
                  </a:txBody>
                  <a:tcPr marL="12246" marR="12246" marT="1224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12PM technician (2 for 6 months)</a:t>
                      </a:r>
                    </a:p>
                  </a:txBody>
                  <a:tcPr marL="12246" marR="12246" marT="1224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4PM engineer (2 for 2 months)</a:t>
                      </a:r>
                    </a:p>
                  </a:txBody>
                  <a:tcPr marL="12246" marR="12246" marT="1224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lump sum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246" marR="12246" marT="1224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231k€</a:t>
                      </a:r>
                    </a:p>
                  </a:txBody>
                  <a:tcPr marL="12246" marR="12246" marT="1224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23k€</a:t>
                      </a:r>
                    </a:p>
                  </a:txBody>
                  <a:tcPr marL="12246" marR="12246" marT="1224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as monolith inset</a:t>
                      </a:r>
                    </a:p>
                  </a:txBody>
                  <a:tcPr marL="12246" marR="12246" marT="1224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5576" y="2636912"/>
            <a:ext cx="79928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de-DE" dirty="0" err="1" smtClean="0">
                <a:latin typeface="Calibri"/>
                <a:cs typeface="Calibri"/>
              </a:rPr>
              <a:t>Houses</a:t>
            </a:r>
            <a:r>
              <a:rPr lang="de-DE" dirty="0" smtClean="0">
                <a:latin typeface="Calibri"/>
                <a:cs typeface="Calibri"/>
              </a:rPr>
              <a:t> </a:t>
            </a:r>
            <a:r>
              <a:rPr lang="de-DE" dirty="0" err="1" smtClean="0">
                <a:latin typeface="Calibri"/>
                <a:cs typeface="Calibri"/>
              </a:rPr>
              <a:t>the</a:t>
            </a:r>
            <a:r>
              <a:rPr lang="de-DE" dirty="0" smtClean="0">
                <a:latin typeface="Calibri"/>
                <a:cs typeface="Calibri"/>
              </a:rPr>
              <a:t> </a:t>
            </a:r>
            <a:r>
              <a:rPr lang="de-DE" dirty="0" err="1" smtClean="0">
                <a:latin typeface="Calibri"/>
                <a:cs typeface="Calibri"/>
              </a:rPr>
              <a:t>optics</a:t>
            </a:r>
            <a:r>
              <a:rPr lang="de-DE" dirty="0" smtClean="0">
                <a:latin typeface="Calibri"/>
                <a:cs typeface="Calibri"/>
              </a:rPr>
              <a:t> </a:t>
            </a:r>
            <a:r>
              <a:rPr lang="de-DE" dirty="0" err="1" smtClean="0">
                <a:latin typeface="Calibri"/>
                <a:cs typeface="Calibri"/>
              </a:rPr>
              <a:t>of</a:t>
            </a:r>
            <a:r>
              <a:rPr lang="de-DE" dirty="0" smtClean="0">
                <a:latin typeface="Calibri"/>
                <a:cs typeface="Calibri"/>
              </a:rPr>
              <a:t> </a:t>
            </a:r>
            <a:r>
              <a:rPr lang="de-DE" dirty="0" err="1" smtClean="0">
                <a:latin typeface="Calibri"/>
                <a:cs typeface="Calibri"/>
              </a:rPr>
              <a:t>the</a:t>
            </a:r>
            <a:r>
              <a:rPr lang="de-DE" dirty="0" smtClean="0">
                <a:latin typeface="Calibri"/>
                <a:cs typeface="Calibri"/>
              </a:rPr>
              <a:t> </a:t>
            </a:r>
            <a:r>
              <a:rPr lang="de-DE" dirty="0" err="1" smtClean="0">
                <a:latin typeface="Calibri"/>
                <a:cs typeface="Calibri"/>
              </a:rPr>
              <a:t>instrument</a:t>
            </a:r>
            <a:r>
              <a:rPr lang="de-DE" dirty="0" smtClean="0">
                <a:latin typeface="Calibri"/>
                <a:cs typeface="Calibri"/>
              </a:rPr>
              <a:t> (also </a:t>
            </a:r>
            <a:r>
              <a:rPr lang="de-DE" dirty="0" err="1" smtClean="0">
                <a:latin typeface="Calibri"/>
                <a:cs typeface="Calibri"/>
              </a:rPr>
              <a:t>polarizer</a:t>
            </a:r>
            <a:r>
              <a:rPr lang="de-DE" dirty="0" smtClean="0">
                <a:latin typeface="Calibri"/>
                <a:cs typeface="Calibri"/>
              </a:rPr>
              <a:t>)</a:t>
            </a:r>
          </a:p>
          <a:p>
            <a:pPr marL="285750" indent="-285750">
              <a:buFont typeface="Arial"/>
              <a:buChar char="•"/>
            </a:pPr>
            <a:r>
              <a:rPr lang="de-DE" dirty="0" err="1" smtClean="0">
                <a:latin typeface="Calibri"/>
                <a:cs typeface="Calibri"/>
              </a:rPr>
              <a:t>Reaches</a:t>
            </a:r>
            <a:r>
              <a:rPr lang="de-DE" dirty="0" smtClean="0">
                <a:latin typeface="Calibri"/>
                <a:cs typeface="Calibri"/>
              </a:rPr>
              <a:t> </a:t>
            </a:r>
            <a:r>
              <a:rPr lang="de-DE" dirty="0" err="1" smtClean="0">
                <a:latin typeface="Calibri"/>
                <a:cs typeface="Calibri"/>
              </a:rPr>
              <a:t>from</a:t>
            </a:r>
            <a:r>
              <a:rPr lang="de-DE" dirty="0" smtClean="0">
                <a:latin typeface="Calibri"/>
                <a:cs typeface="Calibri"/>
              </a:rPr>
              <a:t> </a:t>
            </a:r>
            <a:r>
              <a:rPr lang="de-DE" dirty="0" err="1" smtClean="0">
                <a:latin typeface="Calibri"/>
                <a:cs typeface="Calibri"/>
              </a:rPr>
              <a:t>the</a:t>
            </a:r>
            <a:r>
              <a:rPr lang="de-DE" dirty="0" smtClean="0">
                <a:latin typeface="Calibri"/>
                <a:cs typeface="Calibri"/>
              </a:rPr>
              <a:t> </a:t>
            </a:r>
            <a:r>
              <a:rPr lang="de-DE" dirty="0" err="1" smtClean="0">
                <a:latin typeface="Calibri"/>
                <a:cs typeface="Calibri"/>
              </a:rPr>
              <a:t>bunker</a:t>
            </a:r>
            <a:r>
              <a:rPr lang="de-DE" dirty="0" smtClean="0">
                <a:latin typeface="Calibri"/>
                <a:cs typeface="Calibri"/>
              </a:rPr>
              <a:t> </a:t>
            </a:r>
            <a:r>
              <a:rPr lang="de-DE" dirty="0" err="1" smtClean="0">
                <a:latin typeface="Calibri"/>
                <a:cs typeface="Calibri"/>
              </a:rPr>
              <a:t>to</a:t>
            </a:r>
            <a:r>
              <a:rPr lang="de-DE" dirty="0" smtClean="0">
                <a:latin typeface="Calibri"/>
                <a:cs typeface="Calibri"/>
              </a:rPr>
              <a:t> </a:t>
            </a:r>
            <a:r>
              <a:rPr lang="de-DE" dirty="0" err="1" smtClean="0">
                <a:latin typeface="Calibri"/>
                <a:cs typeface="Calibri"/>
              </a:rPr>
              <a:t>the</a:t>
            </a:r>
            <a:r>
              <a:rPr lang="de-DE" dirty="0" smtClean="0">
                <a:latin typeface="Calibri"/>
                <a:cs typeface="Calibri"/>
              </a:rPr>
              <a:t> sample </a:t>
            </a:r>
            <a:r>
              <a:rPr lang="de-DE" dirty="0" err="1" smtClean="0">
                <a:latin typeface="Calibri"/>
                <a:cs typeface="Calibri"/>
              </a:rPr>
              <a:t>position</a:t>
            </a:r>
            <a:endParaRPr lang="de-DE" dirty="0" smtClean="0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de-DE" dirty="0" smtClean="0">
                <a:latin typeface="Calibri"/>
                <a:cs typeface="Calibri"/>
              </a:rPr>
              <a:t>3 </a:t>
            </a:r>
            <a:r>
              <a:rPr lang="de-DE" dirty="0" err="1" smtClean="0">
                <a:latin typeface="Calibri"/>
                <a:cs typeface="Calibri"/>
              </a:rPr>
              <a:t>positions</a:t>
            </a:r>
            <a:r>
              <a:rPr lang="de-DE" dirty="0" smtClean="0">
                <a:latin typeface="Calibri"/>
                <a:cs typeface="Calibri"/>
              </a:rPr>
              <a:t> </a:t>
            </a:r>
            <a:r>
              <a:rPr lang="de-DE" dirty="0" err="1" smtClean="0">
                <a:latin typeface="Calibri"/>
                <a:cs typeface="Calibri"/>
              </a:rPr>
              <a:t>for</a:t>
            </a:r>
            <a:r>
              <a:rPr lang="de-DE" dirty="0" smtClean="0">
                <a:latin typeface="Calibri"/>
                <a:cs typeface="Calibri"/>
              </a:rPr>
              <a:t> </a:t>
            </a:r>
            <a:r>
              <a:rPr lang="de-DE" dirty="0" err="1" smtClean="0">
                <a:latin typeface="Calibri"/>
                <a:cs typeface="Calibri"/>
              </a:rPr>
              <a:t>the</a:t>
            </a:r>
            <a:r>
              <a:rPr lang="de-DE" dirty="0" smtClean="0">
                <a:latin typeface="Calibri"/>
                <a:cs typeface="Calibri"/>
              </a:rPr>
              <a:t> </a:t>
            </a:r>
            <a:r>
              <a:rPr lang="de-DE" dirty="0" err="1" smtClean="0">
                <a:latin typeface="Calibri"/>
                <a:cs typeface="Calibri"/>
              </a:rPr>
              <a:t>guide</a:t>
            </a:r>
            <a:r>
              <a:rPr lang="de-DE" dirty="0" smtClean="0">
                <a:latin typeface="Calibri"/>
                <a:cs typeface="Calibri"/>
              </a:rPr>
              <a:t> </a:t>
            </a:r>
            <a:r>
              <a:rPr lang="de-DE" dirty="0" err="1" smtClean="0">
                <a:latin typeface="Calibri"/>
                <a:cs typeface="Calibri"/>
              </a:rPr>
              <a:t>components</a:t>
            </a:r>
            <a:r>
              <a:rPr lang="de-DE" dirty="0" smtClean="0">
                <a:latin typeface="Calibri"/>
                <a:cs typeface="Calibri"/>
              </a:rPr>
              <a:t> </a:t>
            </a:r>
            <a:r>
              <a:rPr lang="de-DE" dirty="0" err="1" smtClean="0">
                <a:latin typeface="Calibri"/>
                <a:cs typeface="Calibri"/>
              </a:rPr>
              <a:t>possible</a:t>
            </a:r>
            <a:endParaRPr lang="de-DE" dirty="0" smtClean="0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de-DE" dirty="0" smtClean="0">
                <a:latin typeface="Calibri"/>
                <a:cs typeface="Calibri"/>
              </a:rPr>
              <a:t>Steel </a:t>
            </a:r>
            <a:r>
              <a:rPr lang="de-DE" dirty="0" err="1" smtClean="0">
                <a:latin typeface="Calibri"/>
                <a:cs typeface="Calibri"/>
              </a:rPr>
              <a:t>container</a:t>
            </a:r>
            <a:r>
              <a:rPr lang="de-DE" dirty="0" smtClean="0">
                <a:latin typeface="Calibri"/>
                <a:cs typeface="Calibri"/>
              </a:rPr>
              <a:t> </a:t>
            </a:r>
            <a:r>
              <a:rPr lang="de-DE" dirty="0" err="1" smtClean="0">
                <a:latin typeface="Calibri"/>
                <a:cs typeface="Calibri"/>
              </a:rPr>
              <a:t>as</a:t>
            </a:r>
            <a:r>
              <a:rPr lang="de-DE" dirty="0" smtClean="0">
                <a:latin typeface="Calibri"/>
                <a:cs typeface="Calibri"/>
              </a:rPr>
              <a:t> </a:t>
            </a:r>
            <a:r>
              <a:rPr lang="de-DE" dirty="0" err="1" smtClean="0">
                <a:latin typeface="Calibri"/>
                <a:cs typeface="Calibri"/>
              </a:rPr>
              <a:t>vacuum</a:t>
            </a:r>
            <a:r>
              <a:rPr lang="de-DE" dirty="0" smtClean="0">
                <a:latin typeface="Calibri"/>
                <a:cs typeface="Calibri"/>
              </a:rPr>
              <a:t> </a:t>
            </a:r>
            <a:r>
              <a:rPr lang="de-DE" dirty="0" err="1" smtClean="0">
                <a:latin typeface="Calibri"/>
                <a:cs typeface="Calibri"/>
              </a:rPr>
              <a:t>housing</a:t>
            </a:r>
            <a:endParaRPr lang="de-DE" dirty="0" smtClean="0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de-DE" dirty="0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de-DE" dirty="0" err="1" smtClean="0">
                <a:latin typeface="Calibri"/>
                <a:cs typeface="Calibri"/>
              </a:rPr>
              <a:t>Provides</a:t>
            </a:r>
            <a:r>
              <a:rPr lang="de-DE" dirty="0" smtClean="0">
                <a:latin typeface="Calibri"/>
                <a:cs typeface="Calibri"/>
              </a:rPr>
              <a:t> </a:t>
            </a:r>
            <a:r>
              <a:rPr lang="de-DE" dirty="0" err="1" smtClean="0">
                <a:latin typeface="Calibri"/>
                <a:cs typeface="Calibri"/>
              </a:rPr>
              <a:t>needed</a:t>
            </a:r>
            <a:r>
              <a:rPr lang="de-DE" dirty="0" smtClean="0">
                <a:latin typeface="Calibri"/>
                <a:cs typeface="Calibri"/>
              </a:rPr>
              <a:t> </a:t>
            </a:r>
            <a:r>
              <a:rPr lang="de-DE" dirty="0" err="1" smtClean="0">
                <a:latin typeface="Calibri"/>
                <a:cs typeface="Calibri"/>
              </a:rPr>
              <a:t>stability</a:t>
            </a:r>
            <a:r>
              <a:rPr lang="de-DE" dirty="0">
                <a:latin typeface="Calibri"/>
                <a:cs typeface="Calibri"/>
              </a:rPr>
              <a:t>/</a:t>
            </a:r>
            <a:r>
              <a:rPr lang="de-DE" dirty="0" err="1" smtClean="0">
                <a:latin typeface="Calibri"/>
                <a:cs typeface="Calibri"/>
              </a:rPr>
              <a:t>protection</a:t>
            </a:r>
            <a:r>
              <a:rPr lang="de-DE" dirty="0" smtClean="0">
                <a:latin typeface="Calibri"/>
                <a:cs typeface="Calibri"/>
              </a:rPr>
              <a:t> </a:t>
            </a:r>
            <a:r>
              <a:rPr lang="de-DE" dirty="0" err="1" smtClean="0">
                <a:latin typeface="Calibri"/>
                <a:cs typeface="Calibri"/>
              </a:rPr>
              <a:t>for</a:t>
            </a:r>
            <a:r>
              <a:rPr lang="de-DE" dirty="0" smtClean="0">
                <a:latin typeface="Calibri"/>
                <a:cs typeface="Calibri"/>
              </a:rPr>
              <a:t> </a:t>
            </a:r>
            <a:r>
              <a:rPr lang="de-DE" dirty="0" err="1" smtClean="0">
                <a:latin typeface="Calibri"/>
                <a:cs typeface="Calibri"/>
              </a:rPr>
              <a:t>optical</a:t>
            </a:r>
            <a:r>
              <a:rPr lang="de-DE" dirty="0" smtClean="0">
                <a:latin typeface="Calibri"/>
                <a:cs typeface="Calibri"/>
              </a:rPr>
              <a:t> </a:t>
            </a:r>
            <a:r>
              <a:rPr lang="de-DE" dirty="0" err="1" smtClean="0">
                <a:latin typeface="Calibri"/>
                <a:cs typeface="Calibri"/>
              </a:rPr>
              <a:t>components</a:t>
            </a:r>
            <a:endParaRPr lang="de-DE" dirty="0" smtClean="0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de-DE" dirty="0" smtClean="0">
                <a:latin typeface="Calibri"/>
                <a:cs typeface="Calibri"/>
              </a:rPr>
              <a:t>Needs </a:t>
            </a:r>
            <a:r>
              <a:rPr lang="de-DE" dirty="0" err="1" smtClean="0">
                <a:latin typeface="Calibri"/>
                <a:cs typeface="Calibri"/>
              </a:rPr>
              <a:t>to</a:t>
            </a:r>
            <a:r>
              <a:rPr lang="de-DE" dirty="0" smtClean="0">
                <a:latin typeface="Calibri"/>
                <a:cs typeface="Calibri"/>
              </a:rPr>
              <a:t> </a:t>
            </a:r>
            <a:r>
              <a:rPr lang="de-DE" dirty="0" err="1" smtClean="0">
                <a:latin typeface="Calibri"/>
                <a:cs typeface="Calibri"/>
              </a:rPr>
              <a:t>be</a:t>
            </a:r>
            <a:r>
              <a:rPr lang="de-DE" dirty="0" smtClean="0">
                <a:latin typeface="Calibri"/>
                <a:cs typeface="Calibri"/>
              </a:rPr>
              <a:t> </a:t>
            </a:r>
            <a:r>
              <a:rPr lang="de-DE" dirty="0" err="1" smtClean="0">
                <a:latin typeface="Calibri"/>
                <a:cs typeface="Calibri"/>
              </a:rPr>
              <a:t>sturdy</a:t>
            </a:r>
            <a:r>
              <a:rPr lang="de-DE" dirty="0" smtClean="0">
                <a:latin typeface="Calibri"/>
                <a:cs typeface="Calibri"/>
              </a:rPr>
              <a:t>, </a:t>
            </a:r>
            <a:r>
              <a:rPr lang="de-DE" dirty="0" err="1" smtClean="0">
                <a:latin typeface="Calibri"/>
                <a:cs typeface="Calibri"/>
              </a:rPr>
              <a:t>yet</a:t>
            </a:r>
            <a:r>
              <a:rPr lang="de-DE" dirty="0" smtClean="0">
                <a:latin typeface="Calibri"/>
                <a:cs typeface="Calibri"/>
              </a:rPr>
              <a:t> </a:t>
            </a:r>
            <a:r>
              <a:rPr lang="de-DE" dirty="0" err="1" smtClean="0">
                <a:latin typeface="Calibri"/>
                <a:cs typeface="Calibri"/>
              </a:rPr>
              <a:t>highly</a:t>
            </a:r>
            <a:r>
              <a:rPr lang="de-DE" dirty="0" smtClean="0">
                <a:latin typeface="Calibri"/>
                <a:cs typeface="Calibri"/>
              </a:rPr>
              <a:t> </a:t>
            </a:r>
            <a:r>
              <a:rPr lang="de-DE" dirty="0" err="1" smtClean="0">
                <a:latin typeface="Calibri"/>
                <a:cs typeface="Calibri"/>
              </a:rPr>
              <a:t>accurate</a:t>
            </a:r>
            <a:r>
              <a:rPr lang="de-DE" dirty="0" smtClean="0">
                <a:latin typeface="Calibri"/>
                <a:cs typeface="Calibri"/>
              </a:rPr>
              <a:t> </a:t>
            </a:r>
            <a:r>
              <a:rPr lang="de-DE" dirty="0" err="1" smtClean="0">
                <a:latin typeface="Calibri"/>
                <a:cs typeface="Calibri"/>
              </a:rPr>
              <a:t>to</a:t>
            </a:r>
            <a:r>
              <a:rPr lang="de-DE" dirty="0" smtClean="0">
                <a:latin typeface="Calibri"/>
                <a:cs typeface="Calibri"/>
              </a:rPr>
              <a:t> </a:t>
            </a:r>
            <a:r>
              <a:rPr lang="de-DE" dirty="0" err="1" smtClean="0">
                <a:latin typeface="Calibri"/>
                <a:cs typeface="Calibri"/>
              </a:rPr>
              <a:t>maintain</a:t>
            </a:r>
            <a:r>
              <a:rPr lang="de-DE" dirty="0" smtClean="0">
                <a:latin typeface="Calibri"/>
                <a:cs typeface="Calibri"/>
              </a:rPr>
              <a:t> </a:t>
            </a:r>
            <a:r>
              <a:rPr lang="de-DE" dirty="0" err="1" smtClean="0">
                <a:latin typeface="Calibri"/>
                <a:cs typeface="Calibri"/>
              </a:rPr>
              <a:t>flux</a:t>
            </a:r>
            <a:r>
              <a:rPr lang="de-DE" dirty="0" smtClean="0">
                <a:latin typeface="Calibri"/>
                <a:cs typeface="Calibri"/>
              </a:rPr>
              <a:t>/</a:t>
            </a:r>
            <a:r>
              <a:rPr lang="de-DE" dirty="0" err="1" smtClean="0">
                <a:latin typeface="Calibri"/>
                <a:cs typeface="Calibri"/>
              </a:rPr>
              <a:t>resolution</a:t>
            </a:r>
            <a:endParaRPr lang="de-DE" dirty="0" smtClean="0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de-DE" dirty="0" err="1" smtClean="0">
                <a:latin typeface="Calibri"/>
                <a:cs typeface="Calibri"/>
              </a:rPr>
              <a:t>Huge</a:t>
            </a:r>
            <a:r>
              <a:rPr lang="de-DE" dirty="0" smtClean="0">
                <a:latin typeface="Calibri"/>
                <a:cs typeface="Calibri"/>
              </a:rPr>
              <a:t> </a:t>
            </a:r>
            <a:r>
              <a:rPr lang="de-DE" dirty="0" err="1" smtClean="0">
                <a:latin typeface="Calibri"/>
                <a:cs typeface="Calibri"/>
              </a:rPr>
              <a:t>piece</a:t>
            </a:r>
            <a:r>
              <a:rPr lang="de-DE" dirty="0" smtClean="0">
                <a:latin typeface="Calibri"/>
                <a:cs typeface="Calibri"/>
              </a:rPr>
              <a:t> </a:t>
            </a:r>
            <a:r>
              <a:rPr lang="de-DE" dirty="0" err="1" smtClean="0">
                <a:latin typeface="Calibri"/>
                <a:cs typeface="Calibri"/>
              </a:rPr>
              <a:t>of</a:t>
            </a:r>
            <a:r>
              <a:rPr lang="de-DE" dirty="0" smtClean="0">
                <a:latin typeface="Calibri"/>
                <a:cs typeface="Calibri"/>
              </a:rPr>
              <a:t> </a:t>
            </a:r>
            <a:r>
              <a:rPr lang="de-DE" dirty="0" err="1" smtClean="0">
                <a:latin typeface="Calibri"/>
                <a:cs typeface="Calibri"/>
              </a:rPr>
              <a:t>equipment</a:t>
            </a:r>
            <a:endParaRPr lang="de-DE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4518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6AEF-35B4-43AE-9A3F-FBFB3D6BED1E}" type="datetime4">
              <a:rPr lang="de-DE" smtClean="0"/>
              <a:t>September 28, 2016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11</a:t>
            </a:fld>
            <a:endParaRPr 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idx="17"/>
          </p:nvPr>
        </p:nvSpPr>
        <p:spPr>
          <a:xfrm>
            <a:off x="755576" y="116632"/>
            <a:ext cx="7488832" cy="576064"/>
          </a:xfrm>
        </p:spPr>
        <p:txBody>
          <a:bodyPr/>
          <a:lstStyle/>
          <a:p>
            <a:r>
              <a:rPr lang="de-DE" dirty="0" smtClean="0"/>
              <a:t>Neutron </a:t>
            </a:r>
            <a:r>
              <a:rPr lang="de-DE" dirty="0" err="1" smtClean="0"/>
              <a:t>Optics</a:t>
            </a:r>
            <a:r>
              <a:rPr lang="de-DE" dirty="0" smtClean="0"/>
              <a:t>: Neutron Guide</a:t>
            </a:r>
            <a:endParaRPr lang="de-DE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773767"/>
              </p:ext>
            </p:extLst>
          </p:nvPr>
        </p:nvGraphicFramePr>
        <p:xfrm>
          <a:off x="755576" y="692696"/>
          <a:ext cx="8229600" cy="1999704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18859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Neutron Guide (15.1m)</a:t>
                      </a:r>
                    </a:p>
                  </a:txBody>
                  <a:tcPr marL="12246" marR="12246" marT="1224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246" marR="12246" marT="1224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246" marR="12246" marT="1224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246" marR="12246" marT="1224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Project </a:t>
                      </a:r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managment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246" marR="12246" marT="1224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Procument/Fabrication</a:t>
                      </a:r>
                    </a:p>
                  </a:txBody>
                  <a:tcPr marL="12246" marR="12246" marT="1224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Installation</a:t>
                      </a:r>
                    </a:p>
                  </a:txBody>
                  <a:tcPr marL="12246" marR="12246" marT="1224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Cold Commissioning</a:t>
                      </a:r>
                    </a:p>
                  </a:txBody>
                  <a:tcPr marL="12246" marR="12246" marT="1224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1PM Engineer</a:t>
                      </a:r>
                    </a:p>
                  </a:txBody>
                  <a:tcPr marL="12246" marR="12246" marT="1224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1PM Engineer</a:t>
                      </a:r>
                    </a:p>
                  </a:txBody>
                  <a:tcPr marL="12246" marR="12246" marT="1224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included in Collimation Housing</a:t>
                      </a:r>
                    </a:p>
                  </a:txBody>
                  <a:tcPr marL="12246" marR="12246" marT="1224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3PM Enginner</a:t>
                      </a:r>
                    </a:p>
                  </a:txBody>
                  <a:tcPr marL="12246" marR="12246" marT="1224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lump sum</a:t>
                      </a:r>
                    </a:p>
                  </a:txBody>
                  <a:tcPr marL="12246" marR="12246" marT="1224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400k€</a:t>
                      </a:r>
                    </a:p>
                  </a:txBody>
                  <a:tcPr marL="12246" marR="12246" marT="1224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included in Collimation Housing</a:t>
                      </a:r>
                    </a:p>
                  </a:txBody>
                  <a:tcPr marL="12246" marR="12246" marT="1224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included in Collimation Housing</a:t>
                      </a:r>
                    </a:p>
                  </a:txBody>
                  <a:tcPr marL="12246" marR="12246" marT="1224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55576" y="2924944"/>
            <a:ext cx="82089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de-DE" dirty="0" err="1" smtClean="0"/>
              <a:t>Mostly</a:t>
            </a:r>
            <a:r>
              <a:rPr lang="de-DE" dirty="0" smtClean="0"/>
              <a:t> </a:t>
            </a:r>
            <a:r>
              <a:rPr lang="de-DE" dirty="0" err="1" smtClean="0"/>
              <a:t>pre-fabricated</a:t>
            </a:r>
            <a:r>
              <a:rPr lang="de-DE" dirty="0" smtClean="0"/>
              <a:t> </a:t>
            </a:r>
            <a:r>
              <a:rPr lang="de-DE" dirty="0" err="1" smtClean="0"/>
              <a:t>purchase</a:t>
            </a:r>
            <a:endParaRPr lang="de-DE" dirty="0" smtClean="0"/>
          </a:p>
          <a:p>
            <a:pPr marL="285750" indent="-285750">
              <a:buFont typeface="Arial"/>
              <a:buChar char="•"/>
            </a:pPr>
            <a:r>
              <a:rPr lang="de-DE" dirty="0" smtClean="0"/>
              <a:t>Medium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low</a:t>
            </a:r>
            <a:r>
              <a:rPr lang="de-DE" dirty="0" smtClean="0"/>
              <a:t> m </a:t>
            </a:r>
            <a:r>
              <a:rPr lang="de-DE" dirty="0" err="1" smtClean="0"/>
              <a:t>values</a:t>
            </a:r>
            <a:r>
              <a:rPr lang="de-DE" dirty="0" smtClean="0"/>
              <a:t> </a:t>
            </a:r>
            <a:r>
              <a:rPr lang="de-DE" dirty="0" err="1" smtClean="0"/>
              <a:t>necessary</a:t>
            </a:r>
            <a:endParaRPr lang="de-DE" dirty="0" smtClean="0"/>
          </a:p>
          <a:p>
            <a:pPr marL="285750" indent="-285750">
              <a:buFont typeface="Arial"/>
              <a:buChar char="•"/>
            </a:pPr>
            <a:r>
              <a:rPr lang="de-DE" dirty="0" err="1"/>
              <a:t>T</a:t>
            </a:r>
            <a:r>
              <a:rPr lang="de-DE" dirty="0" err="1" smtClean="0"/>
              <a:t>rumpet</a:t>
            </a:r>
            <a:r>
              <a:rPr lang="de-DE" dirty="0" smtClean="0"/>
              <a:t> </a:t>
            </a:r>
            <a:r>
              <a:rPr lang="de-DE" dirty="0" err="1" smtClean="0"/>
              <a:t>geometry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maintain</a:t>
            </a:r>
            <a:r>
              <a:rPr lang="de-DE" dirty="0" smtClean="0"/>
              <a:t> high </a:t>
            </a:r>
            <a:r>
              <a:rPr lang="de-DE" dirty="0" err="1" smtClean="0"/>
              <a:t>flux</a:t>
            </a:r>
            <a:endParaRPr lang="de-DE" dirty="0" smtClean="0"/>
          </a:p>
          <a:p>
            <a:pPr marL="285750" indent="-285750">
              <a:buFont typeface="Arial"/>
              <a:buChar char="•"/>
            </a:pPr>
            <a:r>
              <a:rPr lang="de-DE" dirty="0" smtClean="0"/>
              <a:t>Needs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cut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fitted</a:t>
            </a:r>
            <a:r>
              <a:rPr lang="de-DE" dirty="0" smtClean="0"/>
              <a:t> </a:t>
            </a:r>
            <a:r>
              <a:rPr lang="de-DE" dirty="0" err="1" smtClean="0"/>
              <a:t>exactly</a:t>
            </a:r>
            <a:r>
              <a:rPr lang="de-DE" dirty="0" smtClean="0"/>
              <a:t> in </a:t>
            </a:r>
            <a:r>
              <a:rPr lang="de-DE" dirty="0" err="1" smtClean="0"/>
              <a:t>order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move</a:t>
            </a:r>
            <a:r>
              <a:rPr lang="de-DE" dirty="0" smtClean="0"/>
              <a:t> </a:t>
            </a:r>
            <a:r>
              <a:rPr lang="de-DE" dirty="0" err="1" smtClean="0"/>
              <a:t>around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additional </a:t>
            </a:r>
            <a:r>
              <a:rPr lang="de-DE" dirty="0" err="1" smtClean="0"/>
              <a:t>components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collimation</a:t>
            </a:r>
            <a:endParaRPr lang="de-DE" dirty="0" smtClean="0"/>
          </a:p>
          <a:p>
            <a:pPr marL="285750" indent="-285750">
              <a:buFont typeface="Arial"/>
              <a:buChar char="•"/>
            </a:pPr>
            <a:endParaRPr lang="de-DE" dirty="0"/>
          </a:p>
          <a:p>
            <a:pPr marL="285750" indent="-285750">
              <a:buFont typeface="Arial"/>
              <a:buChar char="•"/>
            </a:pPr>
            <a:r>
              <a:rPr lang="de-DE" dirty="0" err="1"/>
              <a:t>P</a:t>
            </a:r>
            <a:r>
              <a:rPr lang="de-DE" dirty="0" err="1" smtClean="0"/>
              <a:t>rovides</a:t>
            </a:r>
            <a:r>
              <a:rPr lang="de-DE" dirty="0" smtClean="0"/>
              <a:t> </a:t>
            </a:r>
            <a:r>
              <a:rPr lang="de-DE" dirty="0" err="1" smtClean="0"/>
              <a:t>neutron</a:t>
            </a:r>
            <a:r>
              <a:rPr lang="de-DE" dirty="0" smtClean="0"/>
              <a:t> </a:t>
            </a:r>
            <a:r>
              <a:rPr lang="de-DE" dirty="0" err="1" smtClean="0"/>
              <a:t>transport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sample </a:t>
            </a:r>
            <a:r>
              <a:rPr lang="de-DE" dirty="0" err="1" smtClean="0"/>
              <a:t>position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734812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6AEF-35B4-43AE-9A3F-FBFB3D6BED1E}" type="datetime4">
              <a:rPr lang="de-DE" smtClean="0"/>
              <a:t>September 28, 2016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12</a:t>
            </a:fld>
            <a:endParaRPr 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idx="17"/>
          </p:nvPr>
        </p:nvSpPr>
        <p:spPr>
          <a:xfrm>
            <a:off x="755576" y="188640"/>
            <a:ext cx="7488832" cy="576064"/>
          </a:xfrm>
        </p:spPr>
        <p:txBody>
          <a:bodyPr/>
          <a:lstStyle/>
          <a:p>
            <a:r>
              <a:rPr lang="de-DE" dirty="0" smtClean="0"/>
              <a:t>Neutron </a:t>
            </a:r>
            <a:r>
              <a:rPr lang="de-DE" dirty="0" err="1" smtClean="0"/>
              <a:t>Optics</a:t>
            </a:r>
            <a:r>
              <a:rPr lang="de-DE" dirty="0" smtClean="0"/>
              <a:t>: Bender</a:t>
            </a:r>
            <a:endParaRPr lang="de-DE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6622592"/>
              </p:ext>
            </p:extLst>
          </p:nvPr>
        </p:nvGraphicFramePr>
        <p:xfrm>
          <a:off x="755576" y="764704"/>
          <a:ext cx="8229600" cy="1755864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18859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Bender</a:t>
                      </a:r>
                    </a:p>
                  </a:txBody>
                  <a:tcPr marL="12246" marR="12246" marT="1224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246" marR="12246" marT="1224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246" marR="12246" marT="1224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246" marR="12246" marT="1224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Project Management</a:t>
                      </a:r>
                    </a:p>
                  </a:txBody>
                  <a:tcPr marL="12246" marR="12246" marT="1224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Procurement/Fabrication</a:t>
                      </a:r>
                    </a:p>
                  </a:txBody>
                  <a:tcPr marL="12246" marR="12246" marT="1224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Installation</a:t>
                      </a:r>
                    </a:p>
                  </a:txBody>
                  <a:tcPr marL="12246" marR="12246" marT="1224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Cold Commisioning</a:t>
                      </a:r>
                    </a:p>
                  </a:txBody>
                  <a:tcPr marL="12246" marR="12246" marT="1224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1PM engineer</a:t>
                      </a:r>
                    </a:p>
                  </a:txBody>
                  <a:tcPr marL="12246" marR="12246" marT="1224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4PM technician</a:t>
                      </a:r>
                    </a:p>
                  </a:txBody>
                  <a:tcPr marL="12246" marR="12246" marT="1224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1PM engineer</a:t>
                      </a:r>
                    </a:p>
                  </a:txBody>
                  <a:tcPr marL="12246" marR="12246" marT="1224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0.5PM engineer</a:t>
                      </a:r>
                    </a:p>
                  </a:txBody>
                  <a:tcPr marL="12246" marR="12246" marT="1224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94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pauschal</a:t>
                      </a:r>
                    </a:p>
                  </a:txBody>
                  <a:tcPr marL="12246" marR="12246" marT="1224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32 k€ Vacuum tube, 320 k€ Neutron Guide</a:t>
                      </a:r>
                    </a:p>
                  </a:txBody>
                  <a:tcPr marL="12246" marR="12246" marT="1224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2k€</a:t>
                      </a:r>
                    </a:p>
                  </a:txBody>
                  <a:tcPr marL="12246" marR="12246" marT="1224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as monolith inset</a:t>
                      </a:r>
                    </a:p>
                  </a:txBody>
                  <a:tcPr marL="12246" marR="12246" marT="1224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83568" y="2852936"/>
            <a:ext cx="78488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de-DE" dirty="0" err="1" smtClean="0"/>
              <a:t>Prefabricated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specific</a:t>
            </a:r>
            <a:r>
              <a:rPr lang="de-DE" dirty="0" smtClean="0"/>
              <a:t> </a:t>
            </a:r>
            <a:r>
              <a:rPr lang="de-DE" dirty="0" err="1" smtClean="0"/>
              <a:t>specs</a:t>
            </a:r>
            <a:endParaRPr lang="de-DE" dirty="0" smtClean="0"/>
          </a:p>
          <a:p>
            <a:pPr marL="285750" indent="-285750">
              <a:buFont typeface="Arial"/>
              <a:buChar char="•"/>
            </a:pPr>
            <a:r>
              <a:rPr lang="de-DE" dirty="0" smtClean="0"/>
              <a:t>medium m-</a:t>
            </a:r>
            <a:r>
              <a:rPr lang="de-DE" dirty="0" err="1" smtClean="0"/>
              <a:t>values</a:t>
            </a:r>
            <a:r>
              <a:rPr lang="de-DE" dirty="0" smtClean="0"/>
              <a:t> </a:t>
            </a:r>
            <a:r>
              <a:rPr lang="de-DE" dirty="0" err="1" smtClean="0"/>
              <a:t>required</a:t>
            </a:r>
            <a:endParaRPr lang="de-DE" dirty="0" smtClean="0"/>
          </a:p>
          <a:p>
            <a:pPr marL="285750" indent="-285750">
              <a:buFont typeface="Arial"/>
              <a:buChar char="•"/>
            </a:pPr>
            <a:r>
              <a:rPr lang="de-DE" dirty="0" err="1" smtClean="0"/>
              <a:t>needs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maintain</a:t>
            </a:r>
            <a:r>
              <a:rPr lang="de-DE" dirty="0" smtClean="0"/>
              <a:t> </a:t>
            </a:r>
            <a:r>
              <a:rPr lang="de-DE" dirty="0" err="1" smtClean="0"/>
              <a:t>function</a:t>
            </a:r>
            <a:r>
              <a:rPr lang="de-DE" dirty="0" smtClean="0"/>
              <a:t> in high-radiation </a:t>
            </a:r>
            <a:r>
              <a:rPr lang="de-DE" dirty="0" err="1" smtClean="0"/>
              <a:t>shield</a:t>
            </a:r>
            <a:endParaRPr lang="de-DE" dirty="0" smtClean="0"/>
          </a:p>
          <a:p>
            <a:pPr marL="285750" indent="-285750">
              <a:buFont typeface="Arial"/>
              <a:buChar char="•"/>
            </a:pPr>
            <a:r>
              <a:rPr lang="de-DE" dirty="0" err="1" smtClean="0"/>
              <a:t>both</a:t>
            </a:r>
            <a:r>
              <a:rPr lang="de-DE" dirty="0" smtClean="0"/>
              <a:t> </a:t>
            </a:r>
            <a:r>
              <a:rPr lang="de-DE" dirty="0" err="1" smtClean="0"/>
              <a:t>major</a:t>
            </a:r>
            <a:r>
              <a:rPr lang="de-DE" dirty="0" smtClean="0"/>
              <a:t> </a:t>
            </a:r>
            <a:r>
              <a:rPr lang="de-DE" dirty="0" err="1" smtClean="0"/>
              <a:t>source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flux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background</a:t>
            </a:r>
            <a:r>
              <a:rPr lang="de-DE" dirty="0" smtClean="0"/>
              <a:t> (</a:t>
            </a:r>
            <a:r>
              <a:rPr lang="de-DE" dirty="0" err="1" smtClean="0"/>
              <a:t>reduction</a:t>
            </a:r>
            <a:r>
              <a:rPr lang="de-DE" dirty="0" smtClean="0"/>
              <a:t>)</a:t>
            </a:r>
          </a:p>
          <a:p>
            <a:pPr marL="285750" indent="-285750">
              <a:buFont typeface="Arial"/>
              <a:buChar char="•"/>
            </a:pPr>
            <a:endParaRPr lang="de-DE" dirty="0"/>
          </a:p>
          <a:p>
            <a:pPr marL="285750" indent="-285750">
              <a:buFont typeface="Arial"/>
              <a:buChar char="•"/>
            </a:pPr>
            <a:r>
              <a:rPr lang="de-DE" dirty="0" err="1" smtClean="0"/>
              <a:t>Provides</a:t>
            </a:r>
            <a:r>
              <a:rPr lang="de-DE" dirty="0" smtClean="0"/>
              <a:t> </a:t>
            </a:r>
            <a:r>
              <a:rPr lang="de-DE" dirty="0" err="1" smtClean="0"/>
              <a:t>neutron</a:t>
            </a:r>
            <a:r>
              <a:rPr lang="de-DE" dirty="0" smtClean="0"/>
              <a:t> </a:t>
            </a:r>
            <a:r>
              <a:rPr lang="de-DE" dirty="0" err="1" smtClean="0"/>
              <a:t>transport</a:t>
            </a:r>
            <a:r>
              <a:rPr lang="de-DE" dirty="0" smtClean="0"/>
              <a:t> </a:t>
            </a:r>
            <a:r>
              <a:rPr lang="de-DE" dirty="0" err="1" smtClean="0"/>
              <a:t>through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bunker</a:t>
            </a:r>
            <a:endParaRPr lang="de-DE" dirty="0" smtClean="0"/>
          </a:p>
          <a:p>
            <a:pPr marL="285750" indent="-285750">
              <a:buFont typeface="Arial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6052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6AEF-35B4-43AE-9A3F-FBFB3D6BED1E}" type="datetime4">
              <a:rPr lang="de-DE" smtClean="0"/>
              <a:t>September 28, 2016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13</a:t>
            </a:fld>
            <a:endParaRPr 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idx="17"/>
          </p:nvPr>
        </p:nvSpPr>
        <p:spPr>
          <a:xfrm>
            <a:off x="755576" y="188640"/>
            <a:ext cx="7488832" cy="576064"/>
          </a:xfrm>
        </p:spPr>
        <p:txBody>
          <a:bodyPr/>
          <a:lstStyle/>
          <a:p>
            <a:r>
              <a:rPr lang="de-DE" dirty="0" err="1" smtClean="0"/>
              <a:t>SoNDe</a:t>
            </a:r>
            <a:r>
              <a:rPr lang="de-DE" dirty="0" smtClean="0"/>
              <a:t> </a:t>
            </a:r>
            <a:r>
              <a:rPr lang="de-DE" dirty="0" err="1" smtClean="0"/>
              <a:t>inclusion</a:t>
            </a:r>
            <a:endParaRPr lang="de-DE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764704"/>
            <a:ext cx="6912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/>
              <a:t>We</a:t>
            </a:r>
            <a:r>
              <a:rPr lang="de-DE" b="1" dirty="0" smtClean="0"/>
              <a:t> </a:t>
            </a:r>
            <a:r>
              <a:rPr lang="de-DE" b="1" dirty="0" err="1" smtClean="0"/>
              <a:t>buy</a:t>
            </a:r>
            <a:r>
              <a:rPr lang="de-DE" b="1" dirty="0" smtClean="0"/>
              <a:t> </a:t>
            </a:r>
            <a:r>
              <a:rPr lang="de-DE" b="1" dirty="0" err="1" smtClean="0"/>
              <a:t>as</a:t>
            </a:r>
            <a:r>
              <a:rPr lang="de-DE" b="1" dirty="0" smtClean="0"/>
              <a:t> </a:t>
            </a:r>
            <a:r>
              <a:rPr lang="de-DE" b="1" dirty="0" err="1" smtClean="0"/>
              <a:t>many</a:t>
            </a:r>
            <a:r>
              <a:rPr lang="de-DE" b="1" dirty="0" smtClean="0"/>
              <a:t> </a:t>
            </a:r>
            <a:r>
              <a:rPr lang="de-DE" b="1" dirty="0" err="1" smtClean="0"/>
              <a:t>modules</a:t>
            </a:r>
            <a:r>
              <a:rPr lang="de-DE" b="1" dirty="0" smtClean="0"/>
              <a:t> </a:t>
            </a:r>
            <a:r>
              <a:rPr lang="de-DE" b="1" dirty="0" err="1" smtClean="0"/>
              <a:t>from</a:t>
            </a:r>
            <a:r>
              <a:rPr lang="de-DE" b="1" dirty="0" smtClean="0"/>
              <a:t> </a:t>
            </a:r>
            <a:r>
              <a:rPr lang="de-DE" b="1" dirty="0" err="1" smtClean="0"/>
              <a:t>the</a:t>
            </a:r>
            <a:r>
              <a:rPr lang="de-DE" b="1" dirty="0" smtClean="0"/>
              <a:t> </a:t>
            </a:r>
            <a:r>
              <a:rPr lang="de-DE" b="1" dirty="0" err="1" smtClean="0"/>
              <a:t>SoNDe</a:t>
            </a:r>
            <a:r>
              <a:rPr lang="de-DE" b="1" dirty="0" smtClean="0"/>
              <a:t> </a:t>
            </a:r>
            <a:r>
              <a:rPr lang="de-DE" b="1" dirty="0" err="1" smtClean="0"/>
              <a:t>budget</a:t>
            </a:r>
            <a:r>
              <a:rPr lang="de-DE" b="1" dirty="0" smtClean="0"/>
              <a:t> </a:t>
            </a:r>
            <a:r>
              <a:rPr lang="de-DE" b="1" dirty="0" err="1" smtClean="0"/>
              <a:t>as</a:t>
            </a:r>
            <a:r>
              <a:rPr lang="de-DE" b="1" dirty="0" smtClean="0"/>
              <a:t> </a:t>
            </a:r>
            <a:r>
              <a:rPr lang="de-DE" b="1" dirty="0" err="1" smtClean="0"/>
              <a:t>possible</a:t>
            </a:r>
            <a:r>
              <a:rPr lang="de-DE" b="1" dirty="0" smtClean="0"/>
              <a:t>.</a:t>
            </a:r>
          </a:p>
          <a:p>
            <a:endParaRPr lang="de-DE" b="1" dirty="0"/>
          </a:p>
          <a:p>
            <a:r>
              <a:rPr lang="de-DE" dirty="0" smtClean="0"/>
              <a:t>Single Module </a:t>
            </a:r>
            <a:r>
              <a:rPr lang="de-DE" dirty="0" err="1" smtClean="0"/>
              <a:t>Costing</a:t>
            </a:r>
            <a:endParaRPr lang="de-DE" dirty="0" smtClean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9973783"/>
              </p:ext>
            </p:extLst>
          </p:nvPr>
        </p:nvGraphicFramePr>
        <p:xfrm>
          <a:off x="755576" y="1700808"/>
          <a:ext cx="4392488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5590"/>
                <a:gridCol w="1486898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Component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Cost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Scintillator</a:t>
                      </a:r>
                      <a:endParaRPr lang="de-D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€ 300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MaPMT</a:t>
                      </a:r>
                      <a:r>
                        <a:rPr lang="de-DE" dirty="0" smtClean="0"/>
                        <a:t> Modules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€ 3,000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Electronics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€ 5,540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err="1" smtClean="0"/>
                        <a:t>Subtotal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€ 8,840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Rebate</a:t>
                      </a:r>
                      <a:r>
                        <a:rPr lang="de-DE" dirty="0" smtClean="0"/>
                        <a:t> (20%)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€ 1,768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/>
                        <a:t>Total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€ 7,072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55576" y="4509120"/>
            <a:ext cx="72008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de-DE" dirty="0" smtClean="0"/>
              <a:t>Total </a:t>
            </a:r>
            <a:r>
              <a:rPr lang="de-DE" dirty="0" err="1" smtClean="0"/>
              <a:t>procurement</a:t>
            </a:r>
            <a:r>
              <a:rPr lang="de-DE" dirty="0"/>
              <a:t> </a:t>
            </a:r>
            <a:r>
              <a:rPr lang="de-DE" dirty="0" err="1" smtClean="0"/>
              <a:t>budget</a:t>
            </a:r>
            <a:r>
              <a:rPr lang="de-DE" dirty="0" smtClean="0"/>
              <a:t> in </a:t>
            </a:r>
            <a:r>
              <a:rPr lang="de-DE" dirty="0" err="1" smtClean="0"/>
              <a:t>SoNDe</a:t>
            </a:r>
            <a:r>
              <a:rPr lang="de-DE" dirty="0" smtClean="0"/>
              <a:t>: 1.6 M€ </a:t>
            </a:r>
            <a:r>
              <a:rPr lang="de-DE" dirty="0" smtClean="0">
                <a:sym typeface="Wingdings"/>
              </a:rPr>
              <a:t> 226 Modules</a:t>
            </a:r>
          </a:p>
          <a:p>
            <a:pPr marL="742950" lvl="1" indent="-285750">
              <a:buFont typeface="Arial"/>
              <a:buChar char="•"/>
            </a:pPr>
            <a:r>
              <a:rPr lang="de-DE" dirty="0" err="1" smtClean="0">
                <a:sym typeface="Wingdings"/>
              </a:rPr>
              <a:t>Built</a:t>
            </a:r>
            <a:r>
              <a:rPr lang="de-DE" dirty="0" smtClean="0">
                <a:sym typeface="Wingdings"/>
              </a:rPr>
              <a:t> in </a:t>
            </a:r>
            <a:r>
              <a:rPr lang="de-DE" dirty="0" err="1" smtClean="0">
                <a:sym typeface="Wingdings"/>
              </a:rPr>
              <a:t>the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instrument</a:t>
            </a:r>
            <a:r>
              <a:rPr lang="de-DE" dirty="0" smtClean="0">
                <a:sym typeface="Wingdings"/>
              </a:rPr>
              <a:t>, but not </a:t>
            </a:r>
            <a:r>
              <a:rPr lang="de-DE" dirty="0" err="1" smtClean="0">
                <a:sym typeface="Wingdings"/>
              </a:rPr>
              <a:t>costed</a:t>
            </a:r>
            <a:endParaRPr lang="de-DE" dirty="0" smtClean="0">
              <a:sym typeface="Wingdings"/>
            </a:endParaRPr>
          </a:p>
          <a:p>
            <a:pPr marL="285750" indent="-285750">
              <a:buFont typeface="Arial"/>
              <a:buChar char="•"/>
            </a:pPr>
            <a:r>
              <a:rPr lang="de-DE" dirty="0" smtClean="0">
                <a:sym typeface="Wingdings"/>
              </a:rPr>
              <a:t>Still </a:t>
            </a:r>
            <a:r>
              <a:rPr lang="de-DE" dirty="0" err="1" smtClean="0">
                <a:sym typeface="Wingdings"/>
              </a:rPr>
              <a:t>needed</a:t>
            </a:r>
            <a:r>
              <a:rPr lang="de-DE" dirty="0" smtClean="0">
                <a:sym typeface="Wingdings"/>
              </a:rPr>
              <a:t> 174 </a:t>
            </a:r>
            <a:r>
              <a:rPr lang="de-DE" dirty="0" err="1" smtClean="0">
                <a:sym typeface="Wingdings"/>
              </a:rPr>
              <a:t>modules</a:t>
            </a:r>
            <a:r>
              <a:rPr lang="de-DE" dirty="0" smtClean="0">
                <a:sym typeface="Wingdings"/>
              </a:rPr>
              <a:t>  1.23 M€</a:t>
            </a:r>
          </a:p>
          <a:p>
            <a:pPr marL="285750" indent="-285750">
              <a:buFont typeface="Arial"/>
              <a:buChar char="•"/>
            </a:pPr>
            <a:r>
              <a:rPr lang="de-DE" dirty="0" smtClean="0">
                <a:sym typeface="Wingdings"/>
              </a:rPr>
              <a:t>Infrastructure </a:t>
            </a:r>
            <a:r>
              <a:rPr lang="de-DE" dirty="0" err="1" smtClean="0">
                <a:sym typeface="Wingdings"/>
              </a:rPr>
              <a:t>and</a:t>
            </a:r>
            <a:r>
              <a:rPr lang="de-DE" dirty="0" smtClean="0">
                <a:sym typeface="Wingdings"/>
              </a:rPr>
              <a:t> Installation </a:t>
            </a:r>
            <a:r>
              <a:rPr lang="de-DE" dirty="0" err="1" smtClean="0">
                <a:sym typeface="Wingdings"/>
              </a:rPr>
              <a:t>for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the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Detector</a:t>
            </a:r>
            <a:r>
              <a:rPr lang="de-DE" dirty="0" smtClean="0">
                <a:sym typeface="Wingdings"/>
              </a:rPr>
              <a:t> System: 1.2 M€</a:t>
            </a:r>
          </a:p>
          <a:p>
            <a:pPr marL="285750" indent="-285750">
              <a:buFont typeface="Arial"/>
              <a:buChar char="•"/>
            </a:pPr>
            <a:r>
              <a:rPr lang="de-DE" dirty="0" err="1" smtClean="0">
                <a:sym typeface="Wingdings"/>
              </a:rPr>
              <a:t>Complete</a:t>
            </a:r>
            <a:r>
              <a:rPr lang="de-DE" dirty="0" smtClean="0">
                <a:sym typeface="Wingdings"/>
              </a:rPr>
              <a:t> Management </a:t>
            </a:r>
            <a:r>
              <a:rPr lang="de-DE" dirty="0" err="1" smtClean="0">
                <a:sym typeface="Wingdings"/>
              </a:rPr>
              <a:t>and</a:t>
            </a:r>
            <a:r>
              <a:rPr lang="de-DE" dirty="0" smtClean="0">
                <a:sym typeface="Wingdings"/>
              </a:rPr>
              <a:t> Design also </a:t>
            </a:r>
            <a:r>
              <a:rPr lang="de-DE" dirty="0" err="1" smtClean="0">
                <a:sym typeface="Wingdings"/>
              </a:rPr>
              <a:t>delivered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by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SoNDe</a:t>
            </a:r>
            <a:endParaRPr lang="de-DE" dirty="0" smtClean="0">
              <a:sym typeface="Wingdings"/>
            </a:endParaRPr>
          </a:p>
          <a:p>
            <a:pPr marL="285750" indent="-285750">
              <a:buFont typeface="Arial"/>
              <a:buChar char="•"/>
            </a:pPr>
            <a:r>
              <a:rPr lang="de-DE" dirty="0" err="1" smtClean="0">
                <a:sym typeface="Wingdings"/>
              </a:rPr>
              <a:t>Additionally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needed</a:t>
            </a:r>
            <a:r>
              <a:rPr lang="de-DE" dirty="0" smtClean="0">
                <a:sym typeface="Wingdings"/>
              </a:rPr>
              <a:t>: </a:t>
            </a:r>
            <a:r>
              <a:rPr lang="de-DE" dirty="0" err="1" smtClean="0">
                <a:sym typeface="Wingdings"/>
              </a:rPr>
              <a:t>Monitors+Detector</a:t>
            </a:r>
            <a:r>
              <a:rPr lang="de-DE" dirty="0" smtClean="0">
                <a:sym typeface="Wingdings"/>
              </a:rPr>
              <a:t> Infrastructure</a:t>
            </a:r>
            <a:endParaRPr lang="de-DE" dirty="0"/>
          </a:p>
        </p:txBody>
      </p:sp>
      <p:pic>
        <p:nvPicPr>
          <p:cNvPr id="10" name="Picture 45" descr="Macintosh HD:Users:tiris:Documents:Uni:JCNS:Projekte:SoNDe:Reporting:Deliverables:2x2Demonstrator:2x2 Demonstrator sideward - 2 201608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00808"/>
            <a:ext cx="3347864" cy="230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3102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6AEF-35B4-43AE-9A3F-FBFB3D6BED1E}" type="datetime4">
              <a:rPr lang="de-DE" smtClean="0"/>
              <a:t>September 28, 2016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14</a:t>
            </a:fld>
            <a:endParaRPr 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idx="17"/>
          </p:nvPr>
        </p:nvSpPr>
        <p:spPr>
          <a:xfrm>
            <a:off x="755576" y="188640"/>
            <a:ext cx="7488832" cy="576064"/>
          </a:xfrm>
        </p:spPr>
        <p:txBody>
          <a:bodyPr/>
          <a:lstStyle/>
          <a:p>
            <a:r>
              <a:rPr lang="de-DE" dirty="0" smtClean="0"/>
              <a:t>Sample Environment</a:t>
            </a:r>
            <a:endParaRPr lang="de-DE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048889"/>
              </p:ext>
            </p:extLst>
          </p:nvPr>
        </p:nvGraphicFramePr>
        <p:xfrm>
          <a:off x="539552" y="1052736"/>
          <a:ext cx="8368605" cy="3817944"/>
        </p:xfrm>
        <a:graphic>
          <a:graphicData uri="http://schemas.openxmlformats.org/drawingml/2006/table">
            <a:tbl>
              <a:tblPr/>
              <a:tblGrid>
                <a:gridCol w="1673721"/>
                <a:gridCol w="486519"/>
                <a:gridCol w="1152128"/>
                <a:gridCol w="2376264"/>
                <a:gridCol w="1440160"/>
                <a:gridCol w="1239813"/>
              </a:tblGrid>
              <a:tr h="243772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8464" marR="8464" marT="846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in Pool</a:t>
                      </a:r>
                    </a:p>
                  </a:txBody>
                  <a:tcPr marL="8464" marR="8464" marT="846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amount of users</a:t>
                      </a:r>
                    </a:p>
                  </a:txBody>
                  <a:tcPr marL="8464" marR="8464" marT="846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Needed specifically</a:t>
                      </a:r>
                    </a:p>
                  </a:txBody>
                  <a:tcPr marL="8464" marR="8464" marT="846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8464" marR="8464" marT="846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8464" marR="8464" marT="846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77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8000"/>
                          </a:solidFill>
                          <a:effectLst/>
                          <a:latin typeface="Arial"/>
                          <a:cs typeface="Arial"/>
                        </a:rPr>
                        <a:t>6kV HV supply</a:t>
                      </a:r>
                    </a:p>
                  </a:txBody>
                  <a:tcPr marL="8464" marR="8464" marT="846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8000"/>
                          </a:solidFill>
                          <a:effectLst/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8464" marR="8464" marT="846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8000"/>
                          </a:solidFill>
                          <a:effectLst/>
                          <a:latin typeface="Arial"/>
                          <a:cs typeface="Arial"/>
                        </a:rPr>
                        <a:t>occasional</a:t>
                      </a:r>
                    </a:p>
                  </a:txBody>
                  <a:tcPr marL="8464" marR="8464" marT="846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8000"/>
                          </a:solidFill>
                          <a:effectLst/>
                          <a:latin typeface="Arial"/>
                          <a:cs typeface="Arial"/>
                        </a:rPr>
                        <a:t>together with </a:t>
                      </a:r>
                      <a:r>
                        <a:rPr lang="en-US" sz="1600" b="0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Arial"/>
                          <a:cs typeface="Arial"/>
                        </a:rPr>
                        <a:t>Loki</a:t>
                      </a:r>
                      <a:endParaRPr lang="en-US" sz="1600" b="0" i="0" u="none" strike="noStrike" dirty="0">
                        <a:solidFill>
                          <a:srgbClr val="008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8464" marR="8464" marT="846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Arial"/>
                          <a:cs typeface="Arial"/>
                        </a:rPr>
                        <a:t>€ 25,000</a:t>
                      </a:r>
                      <a:endParaRPr lang="en-US" sz="1600" b="0" i="0" u="none" strike="noStrike" dirty="0">
                        <a:solidFill>
                          <a:srgbClr val="008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8464" marR="8464" marT="846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€ 25,000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8464" marR="8464" marT="846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77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  <a:cs typeface="Arial"/>
                        </a:rPr>
                        <a:t>Humidity chamber</a:t>
                      </a:r>
                    </a:p>
                  </a:txBody>
                  <a:tcPr marL="8464" marR="8464" marT="846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8464" marR="8464" marT="846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  <a:cs typeface="Arial"/>
                        </a:rPr>
                        <a:t>occasional</a:t>
                      </a:r>
                    </a:p>
                  </a:txBody>
                  <a:tcPr marL="8464" marR="8464" marT="846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  <a:cs typeface="Arial"/>
                        </a:rPr>
                        <a:t>together with </a:t>
                      </a:r>
                      <a:r>
                        <a:rPr lang="en-US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cs typeface="Arial"/>
                        </a:rPr>
                        <a:t>Loki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8464" marR="8464" marT="846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cs typeface="Arial"/>
                        </a:rPr>
                        <a:t>€ 40,000</a:t>
                      </a:r>
                      <a:endParaRPr lang="it-IT" sz="16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8464" marR="8464" marT="846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€ 40,000</a:t>
                      </a:r>
                      <a:endParaRPr lang="it-IT" sz="1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8464" marR="8464" marT="846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77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8000"/>
                          </a:solidFill>
                          <a:effectLst/>
                          <a:latin typeface="Arial"/>
                          <a:cs typeface="Arial"/>
                        </a:rPr>
                        <a:t>Stopped flow</a:t>
                      </a:r>
                    </a:p>
                  </a:txBody>
                  <a:tcPr marL="8464" marR="8464" marT="846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8000"/>
                          </a:solidFill>
                          <a:effectLst/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8464" marR="8464" marT="846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8000"/>
                          </a:solidFill>
                          <a:effectLst/>
                          <a:latin typeface="Arial"/>
                          <a:cs typeface="Arial"/>
                        </a:rPr>
                        <a:t>occasional</a:t>
                      </a:r>
                    </a:p>
                  </a:txBody>
                  <a:tcPr marL="8464" marR="8464" marT="846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8000"/>
                          </a:solidFill>
                          <a:effectLst/>
                          <a:latin typeface="Arial"/>
                          <a:cs typeface="Arial"/>
                        </a:rPr>
                        <a:t>together with </a:t>
                      </a:r>
                      <a:r>
                        <a:rPr lang="en-US" sz="1600" b="0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Arial"/>
                          <a:cs typeface="Arial"/>
                        </a:rPr>
                        <a:t>Loki</a:t>
                      </a:r>
                      <a:endParaRPr lang="en-US" sz="1600" b="0" i="0" u="none" strike="noStrike" dirty="0">
                        <a:solidFill>
                          <a:srgbClr val="008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8464" marR="8464" marT="846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600" b="0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Arial"/>
                          <a:cs typeface="Arial"/>
                        </a:rPr>
                        <a:t>€ 40,000</a:t>
                      </a:r>
                      <a:endParaRPr lang="is-IS" sz="1600" b="0" i="0" u="none" strike="noStrike" dirty="0">
                        <a:solidFill>
                          <a:srgbClr val="008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8464" marR="8464" marT="846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€ 40,000</a:t>
                      </a:r>
                      <a:endParaRPr lang="is-IS" sz="1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8464" marR="8464" marT="846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77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  <a:cs typeface="Arial"/>
                        </a:rPr>
                        <a:t>Rheometer</a:t>
                      </a:r>
                    </a:p>
                  </a:txBody>
                  <a:tcPr marL="8464" marR="8464" marT="846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8464" marR="8464" marT="846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  <a:cs typeface="Arial"/>
                        </a:rPr>
                        <a:t>occasional</a:t>
                      </a:r>
                    </a:p>
                  </a:txBody>
                  <a:tcPr marL="8464" marR="8464" marT="846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  <a:cs typeface="Arial"/>
                        </a:rPr>
                        <a:t>together with </a:t>
                      </a:r>
                      <a:r>
                        <a:rPr lang="en-US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cs typeface="Arial"/>
                        </a:rPr>
                        <a:t>Loki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8464" marR="8464" marT="846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cs typeface="Arial"/>
                        </a:rPr>
                        <a:t>€ 125,000</a:t>
                      </a:r>
                      <a:endParaRPr lang="it-IT" sz="16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8464" marR="8464" marT="846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€ 125,000</a:t>
                      </a:r>
                      <a:endParaRPr lang="it-IT" sz="1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8464" marR="8464" marT="846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99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Arial"/>
                          <a:cs typeface="Arial"/>
                        </a:rPr>
                        <a:t>Thermo Jet</a:t>
                      </a:r>
                    </a:p>
                  </a:txBody>
                  <a:tcPr marL="8464" marR="8464" marT="846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8000"/>
                          </a:solidFill>
                          <a:effectLst/>
                          <a:latin typeface="Arial"/>
                          <a:cs typeface="Arial"/>
                        </a:rPr>
                        <a:t>3</a:t>
                      </a:r>
                    </a:p>
                  </a:txBody>
                  <a:tcPr marL="8464" marR="8464" marT="846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8000"/>
                          </a:solidFill>
                          <a:effectLst/>
                          <a:latin typeface="Arial"/>
                          <a:cs typeface="Arial"/>
                        </a:rPr>
                        <a:t>frequent</a:t>
                      </a:r>
                    </a:p>
                  </a:txBody>
                  <a:tcPr marL="8464" marR="8464" marT="846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8000"/>
                          </a:solidFill>
                          <a:effectLst/>
                          <a:latin typeface="Arial"/>
                          <a:cs typeface="Arial"/>
                        </a:rPr>
                        <a:t>yes</a:t>
                      </a:r>
                    </a:p>
                  </a:txBody>
                  <a:tcPr marL="8464" marR="8464" marT="846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600" b="0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Arial"/>
                          <a:cs typeface="Arial"/>
                        </a:rPr>
                        <a:t>€ 50,000</a:t>
                      </a:r>
                      <a:endParaRPr lang="is-IS" sz="1600" b="0" i="0" u="none" strike="noStrike" dirty="0">
                        <a:solidFill>
                          <a:srgbClr val="008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8464" marR="8464" marT="846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€ 50,000</a:t>
                      </a:r>
                      <a:endParaRPr lang="is-IS" sz="1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8464" marR="8464" marT="846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99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cs typeface="Arial"/>
                        </a:rPr>
                        <a:t>injection </a:t>
                      </a:r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  <a:cs typeface="Arial"/>
                        </a:rPr>
                        <a:t>systems, syringe pump</a:t>
                      </a:r>
                    </a:p>
                  </a:txBody>
                  <a:tcPr marL="8464" marR="8464" marT="846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8464" marR="8464" marT="846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  <a:cs typeface="Arial"/>
                        </a:rPr>
                        <a:t>frequent</a:t>
                      </a:r>
                    </a:p>
                  </a:txBody>
                  <a:tcPr marL="8464" marR="8464" marT="846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  <a:cs typeface="Arial"/>
                        </a:rPr>
                        <a:t>yes</a:t>
                      </a:r>
                    </a:p>
                  </a:txBody>
                  <a:tcPr marL="8464" marR="8464" marT="846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cs typeface="Arial"/>
                        </a:rPr>
                        <a:t>€ 100,000</a:t>
                      </a:r>
                    </a:p>
                  </a:txBody>
                  <a:tcPr marL="8464" marR="8464" marT="846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€ 100,000</a:t>
                      </a:r>
                    </a:p>
                  </a:txBody>
                  <a:tcPr marL="8464" marR="8464" marT="846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12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8000"/>
                          </a:solidFill>
                          <a:effectLst/>
                          <a:latin typeface="Arial"/>
                          <a:cs typeface="Arial"/>
                        </a:rPr>
                        <a:t>SANS magazine 5*10</a:t>
                      </a:r>
                    </a:p>
                  </a:txBody>
                  <a:tcPr marL="8464" marR="8464" marT="846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8000"/>
                          </a:solidFill>
                          <a:effectLst/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8464" marR="8464" marT="846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Arial"/>
                          <a:cs typeface="Arial"/>
                        </a:rPr>
                        <a:t>frequent</a:t>
                      </a:r>
                      <a:endParaRPr lang="en-US" sz="1600" b="0" i="0" u="none" strike="noStrike" dirty="0">
                        <a:solidFill>
                          <a:srgbClr val="008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8464" marR="8464" marT="846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 err="1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yes</a:t>
                      </a:r>
                      <a:endParaRPr lang="de-DE" sz="1600" dirty="0">
                        <a:solidFill>
                          <a:srgbClr val="008000"/>
                        </a:solidFill>
                        <a:latin typeface="Arial"/>
                        <a:cs typeface="Arial"/>
                      </a:endParaRPr>
                    </a:p>
                  </a:txBody>
                  <a:tcPr marL="8464" marR="8464" marT="846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Arial"/>
                          <a:cs typeface="Arial"/>
                        </a:rPr>
                        <a:t>€ 30,000</a:t>
                      </a:r>
                    </a:p>
                  </a:txBody>
                  <a:tcPr marL="8464" marR="8464" marT="846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€ 30,000</a:t>
                      </a:r>
                    </a:p>
                  </a:txBody>
                  <a:tcPr marL="8464" marR="8464" marT="846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99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8000"/>
                          </a:solidFill>
                          <a:effectLst/>
                          <a:latin typeface="Arial"/>
                          <a:cs typeface="Arial"/>
                        </a:rPr>
                        <a:t>SANS magazine 5*10 </a:t>
                      </a:r>
                      <a:r>
                        <a:rPr lang="en-US" sz="1600" b="0" i="0" u="none" strike="noStrike" dirty="0" err="1">
                          <a:solidFill>
                            <a:srgbClr val="008000"/>
                          </a:solidFill>
                          <a:effectLst/>
                          <a:latin typeface="Arial"/>
                          <a:cs typeface="Arial"/>
                        </a:rPr>
                        <a:t>individ</a:t>
                      </a:r>
                      <a:r>
                        <a:rPr lang="en-US" sz="1600" b="0" i="0" u="none" strike="noStrike" dirty="0">
                          <a:solidFill>
                            <a:srgbClr val="008000"/>
                          </a:solidFill>
                          <a:effectLst/>
                          <a:latin typeface="Arial"/>
                          <a:cs typeface="Arial"/>
                        </a:rPr>
                        <a:t>. </a:t>
                      </a:r>
                      <a:r>
                        <a:rPr lang="en-US" sz="1600" b="0" i="0" u="none" strike="noStrike" dirty="0" err="1">
                          <a:solidFill>
                            <a:srgbClr val="008000"/>
                          </a:solidFill>
                          <a:effectLst/>
                          <a:latin typeface="Arial"/>
                          <a:cs typeface="Arial"/>
                        </a:rPr>
                        <a:t>thermalised</a:t>
                      </a:r>
                      <a:endParaRPr lang="en-US" sz="1600" b="0" i="0" u="none" strike="noStrike" dirty="0">
                        <a:solidFill>
                          <a:srgbClr val="008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8464" marR="8464" marT="846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8000"/>
                          </a:solidFill>
                          <a:effectLst/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8464" marR="8464" marT="846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8000"/>
                          </a:solidFill>
                          <a:effectLst/>
                          <a:latin typeface="Arial"/>
                          <a:cs typeface="Arial"/>
                        </a:rPr>
                        <a:t>frequent</a:t>
                      </a:r>
                    </a:p>
                  </a:txBody>
                  <a:tcPr marL="8464" marR="8464" marT="846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8000"/>
                          </a:solidFill>
                          <a:effectLst/>
                          <a:latin typeface="Arial"/>
                          <a:cs typeface="Arial"/>
                        </a:rPr>
                        <a:t>yes</a:t>
                      </a:r>
                    </a:p>
                  </a:txBody>
                  <a:tcPr marL="8464" marR="8464" marT="846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600" b="0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Arial"/>
                          <a:cs typeface="Arial"/>
                        </a:rPr>
                        <a:t>€ 50,000</a:t>
                      </a:r>
                      <a:endParaRPr lang="is-IS" sz="1600" b="0" i="0" u="none" strike="noStrike" dirty="0">
                        <a:solidFill>
                          <a:srgbClr val="008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8464" marR="8464" marT="846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€ 50,000</a:t>
                      </a:r>
                      <a:endParaRPr lang="is-IS" sz="1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8464" marR="8464" marT="846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322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8464" marR="8464" marT="846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8464" marR="8464" marT="846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8464" marR="8464" marT="846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total</a:t>
                      </a:r>
                    </a:p>
                  </a:txBody>
                  <a:tcPr marL="8464" marR="8464" marT="846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€ 195,000</a:t>
                      </a:r>
                      <a:endParaRPr lang="is-I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8464" marR="8464" marT="846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€ 460,000</a:t>
                      </a:r>
                      <a:endParaRPr lang="is-I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8464" marR="8464" marT="846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39552" y="5157192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pool</a:t>
            </a:r>
            <a:r>
              <a:rPr lang="de-DE" dirty="0" smtClean="0"/>
              <a:t> </a:t>
            </a:r>
            <a:r>
              <a:rPr lang="de-DE" dirty="0" err="1" smtClean="0"/>
              <a:t>efficiently</a:t>
            </a:r>
            <a:endParaRPr lang="de-DE" dirty="0" smtClean="0"/>
          </a:p>
          <a:p>
            <a:pPr marL="285750" indent="-285750">
              <a:buFont typeface="Arial"/>
              <a:buChar char="•"/>
            </a:pPr>
            <a:r>
              <a:rPr lang="de-DE" dirty="0" smtClean="0"/>
              <a:t>Share </a:t>
            </a:r>
            <a:r>
              <a:rPr lang="de-DE" dirty="0" err="1" smtClean="0"/>
              <a:t>with</a:t>
            </a:r>
            <a:r>
              <a:rPr lang="de-DE" dirty="0" smtClean="0"/>
              <a:t> Loki</a:t>
            </a:r>
          </a:p>
        </p:txBody>
      </p:sp>
    </p:spTree>
    <p:extLst>
      <p:ext uri="{BB962C8B-B14F-4D97-AF65-F5344CB8AC3E}">
        <p14:creationId xmlns:p14="http://schemas.microsoft.com/office/powerpoint/2010/main" val="2085833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6AEF-35B4-43AE-9A3F-FBFB3D6BED1E}" type="datetime4">
              <a:rPr lang="de-DE" smtClean="0"/>
              <a:t>September 28, 2016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15</a:t>
            </a:fld>
            <a:endParaRPr 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idx="17"/>
          </p:nvPr>
        </p:nvSpPr>
        <p:spPr>
          <a:xfrm>
            <a:off x="755576" y="188640"/>
            <a:ext cx="7488832" cy="576064"/>
          </a:xfrm>
        </p:spPr>
        <p:txBody>
          <a:bodyPr/>
          <a:lstStyle/>
          <a:p>
            <a:r>
              <a:rPr lang="de-DE" dirty="0" smtClean="0"/>
              <a:t>Schedule</a:t>
            </a:r>
          </a:p>
        </p:txBody>
      </p:sp>
      <p:pic>
        <p:nvPicPr>
          <p:cNvPr id="8" name="Picture 7" descr="Bildschirmfoto 2016-09-28 um 15.24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64703"/>
            <a:ext cx="7344816" cy="553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242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6AEF-35B4-43AE-9A3F-FBFB3D6BED1E}" type="datetime4">
              <a:rPr lang="de-DE" smtClean="0"/>
              <a:t>September 28, 2016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16</a:t>
            </a:fld>
            <a:endParaRPr 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idx="17"/>
          </p:nvPr>
        </p:nvSpPr>
        <p:spPr>
          <a:xfrm>
            <a:off x="683568" y="188640"/>
            <a:ext cx="7488832" cy="576064"/>
          </a:xfrm>
        </p:spPr>
        <p:txBody>
          <a:bodyPr/>
          <a:lstStyle/>
          <a:p>
            <a:r>
              <a:rPr lang="de-DE" dirty="0" smtClean="0"/>
              <a:t>Schedule</a:t>
            </a:r>
            <a:endParaRPr lang="de-DE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2151745"/>
              </p:ext>
            </p:extLst>
          </p:nvPr>
        </p:nvGraphicFramePr>
        <p:xfrm>
          <a:off x="683568" y="1052736"/>
          <a:ext cx="8229605" cy="4289984"/>
        </p:xfrm>
        <a:graphic>
          <a:graphicData uri="http://schemas.openxmlformats.org/drawingml/2006/table">
            <a:tbl>
              <a:tblPr/>
              <a:tblGrid>
                <a:gridCol w="1175657"/>
                <a:gridCol w="587829"/>
                <a:gridCol w="587829"/>
                <a:gridCol w="587829"/>
                <a:gridCol w="587829"/>
                <a:gridCol w="587829"/>
                <a:gridCol w="277686"/>
                <a:gridCol w="310143"/>
                <a:gridCol w="587829"/>
                <a:gridCol w="587829"/>
                <a:gridCol w="587829"/>
                <a:gridCol w="587829"/>
                <a:gridCol w="587829"/>
                <a:gridCol w="587829"/>
              </a:tblGrid>
              <a:tr h="13927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1 -- 2017</a:t>
                      </a: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2 -- 2017</a:t>
                      </a: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1 -- 2018</a:t>
                      </a: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2 -- 2018</a:t>
                      </a: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1 -- 2019</a:t>
                      </a: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2 -- 2019</a:t>
                      </a: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1 -- 2020</a:t>
                      </a: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2 -- 2020</a:t>
                      </a: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1 -- 2021</a:t>
                      </a: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2 -- 2021</a:t>
                      </a: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1 --2022</a:t>
                      </a: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2 -- 2022</a:t>
                      </a: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27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Shielding</a:t>
                      </a: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27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Optics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27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Choppers</a:t>
                      </a: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27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</a:t>
                      </a: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27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Detectors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27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MCA</a:t>
                      </a: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27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Specific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27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Infrastructure</a:t>
                      </a: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27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PSS</a:t>
                      </a: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27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Bunker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27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Shutter</a:t>
                      </a: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27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Design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27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Procurement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27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Installation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27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TG3</a:t>
                      </a: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TG4</a:t>
                      </a: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TG5</a:t>
                      </a:r>
                    </a:p>
                  </a:txBody>
                  <a:tcPr marL="9044" marR="9044" marT="904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83568" y="5517232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de-DE" dirty="0" smtClean="0"/>
              <a:t>Initial Phase: </a:t>
            </a:r>
            <a:r>
              <a:rPr lang="de-DE" dirty="0" err="1" smtClean="0"/>
              <a:t>Get</a:t>
            </a:r>
            <a:r>
              <a:rPr lang="de-DE" dirty="0" smtClean="0"/>
              <a:t> </a:t>
            </a:r>
            <a:r>
              <a:rPr lang="de-DE" dirty="0" err="1" smtClean="0"/>
              <a:t>ready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start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/>
              <a:t> </a:t>
            </a:r>
            <a:r>
              <a:rPr lang="de-DE" dirty="0" err="1" smtClean="0"/>
              <a:t>source</a:t>
            </a:r>
            <a:r>
              <a:rPr lang="de-DE" dirty="0" smtClean="0"/>
              <a:t> (</a:t>
            </a:r>
            <a:r>
              <a:rPr lang="de-DE" dirty="0" err="1" smtClean="0"/>
              <a:t>beginning</a:t>
            </a:r>
            <a:r>
              <a:rPr lang="de-DE" dirty="0" smtClean="0"/>
              <a:t> 2020)</a:t>
            </a:r>
          </a:p>
          <a:p>
            <a:pPr marL="742950" lvl="1" indent="-285750">
              <a:buFont typeface="Arial"/>
              <a:buChar char="•"/>
            </a:pPr>
            <a:r>
              <a:rPr lang="de-DE" dirty="0" smtClean="0"/>
              <a:t>After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shutter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installed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works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independent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source</a:t>
            </a:r>
            <a:endParaRPr lang="de-DE" dirty="0" smtClean="0"/>
          </a:p>
          <a:p>
            <a:pPr marL="285750" indent="-285750">
              <a:buFont typeface="Arial"/>
              <a:buChar char="•"/>
            </a:pPr>
            <a:r>
              <a:rPr lang="de-DE" dirty="0" smtClean="0"/>
              <a:t>Goal: Operation </a:t>
            </a:r>
            <a:r>
              <a:rPr lang="de-DE" dirty="0" err="1" smtClean="0"/>
              <a:t>beginning</a:t>
            </a:r>
            <a:r>
              <a:rPr lang="de-DE" dirty="0" smtClean="0"/>
              <a:t> 2022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earlier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4153644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6AEF-35B4-43AE-9A3F-FBFB3D6BED1E}" type="datetime4">
              <a:rPr lang="de-DE" smtClean="0"/>
              <a:t>September 28, 2016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17</a:t>
            </a:fld>
            <a:endParaRPr 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idx="17"/>
          </p:nvPr>
        </p:nvSpPr>
        <p:spPr>
          <a:xfrm>
            <a:off x="755576" y="188640"/>
            <a:ext cx="7488832" cy="576064"/>
          </a:xfrm>
        </p:spPr>
        <p:txBody>
          <a:bodyPr/>
          <a:lstStyle/>
          <a:p>
            <a:r>
              <a:rPr lang="de-DE" dirty="0" err="1" smtClean="0"/>
              <a:t>Staging</a:t>
            </a:r>
            <a:endParaRPr lang="de-DE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1340768"/>
            <a:ext cx="79208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Components in </a:t>
            </a:r>
            <a:r>
              <a:rPr lang="de-DE" b="1" dirty="0" err="1" smtClean="0"/>
              <a:t>need</a:t>
            </a:r>
            <a:r>
              <a:rPr lang="de-DE" b="1" dirty="0" smtClean="0"/>
              <a:t> </a:t>
            </a:r>
            <a:r>
              <a:rPr lang="de-DE" b="1" dirty="0" err="1" smtClean="0"/>
              <a:t>of</a:t>
            </a:r>
            <a:r>
              <a:rPr lang="de-DE" b="1" dirty="0" smtClean="0"/>
              <a:t> </a:t>
            </a:r>
            <a:r>
              <a:rPr lang="de-DE" b="1" dirty="0" err="1" smtClean="0"/>
              <a:t>staging</a:t>
            </a:r>
            <a:endParaRPr lang="de-DE" b="1" dirty="0" smtClean="0"/>
          </a:p>
          <a:p>
            <a:pPr marL="285750" indent="-285750">
              <a:buFont typeface="Arial"/>
              <a:buChar char="•"/>
            </a:pPr>
            <a:r>
              <a:rPr lang="de-DE" dirty="0" err="1" smtClean="0"/>
              <a:t>Detector</a:t>
            </a:r>
            <a:endParaRPr lang="de-DE" dirty="0" smtClean="0"/>
          </a:p>
          <a:p>
            <a:pPr marL="285750" indent="-285750">
              <a:buFont typeface="Arial"/>
              <a:buChar char="•"/>
            </a:pPr>
            <a:r>
              <a:rPr lang="de-DE" dirty="0" smtClean="0"/>
              <a:t>Sample Environment</a:t>
            </a:r>
          </a:p>
          <a:p>
            <a:pPr marL="285750" indent="-285750">
              <a:buFont typeface="Arial"/>
              <a:buChar char="•"/>
            </a:pPr>
            <a:r>
              <a:rPr lang="de-DE" dirty="0" smtClean="0"/>
              <a:t>PA</a:t>
            </a:r>
          </a:p>
          <a:p>
            <a:pPr marL="285750" indent="-285750">
              <a:buFont typeface="Arial"/>
              <a:buChar char="•"/>
            </a:pPr>
            <a:endParaRPr lang="de-DE" dirty="0"/>
          </a:p>
          <a:p>
            <a:r>
              <a:rPr lang="de-DE" b="1" dirty="0" smtClean="0"/>
              <a:t>Overall </a:t>
            </a:r>
            <a:r>
              <a:rPr lang="de-DE" b="1" dirty="0" err="1" smtClean="0"/>
              <a:t>Strategy</a:t>
            </a:r>
            <a:r>
              <a:rPr lang="de-DE" b="1" dirty="0" smtClean="0"/>
              <a:t> </a:t>
            </a:r>
            <a:r>
              <a:rPr lang="de-DE" b="1" dirty="0" err="1" smtClean="0"/>
              <a:t>for</a:t>
            </a:r>
            <a:r>
              <a:rPr lang="de-DE" b="1" dirty="0" smtClean="0"/>
              <a:t> </a:t>
            </a:r>
            <a:r>
              <a:rPr lang="de-DE" b="1" dirty="0" err="1" smtClean="0"/>
              <a:t>staging</a:t>
            </a:r>
            <a:endParaRPr lang="de-DE" b="1" dirty="0" smtClean="0"/>
          </a:p>
          <a:p>
            <a:pPr marL="285750" indent="-285750">
              <a:buFont typeface="Arial"/>
              <a:buChar char="•"/>
            </a:pPr>
            <a:r>
              <a:rPr lang="de-DE" dirty="0" smtClean="0"/>
              <a:t>break down </a:t>
            </a:r>
            <a:r>
              <a:rPr lang="de-DE" dirty="0" err="1" smtClean="0"/>
              <a:t>into</a:t>
            </a:r>
            <a:r>
              <a:rPr lang="de-DE" dirty="0" smtClean="0"/>
              <a:t> </a:t>
            </a:r>
            <a:r>
              <a:rPr lang="de-DE" dirty="0" err="1" smtClean="0"/>
              <a:t>inexpensive</a:t>
            </a:r>
            <a:r>
              <a:rPr lang="de-DE" dirty="0" smtClean="0"/>
              <a:t> </a:t>
            </a:r>
            <a:r>
              <a:rPr lang="de-DE" dirty="0" err="1" smtClean="0"/>
              <a:t>parts</a:t>
            </a:r>
            <a:endParaRPr lang="de-DE" dirty="0"/>
          </a:p>
          <a:p>
            <a:pPr marL="742950" lvl="1" indent="-285750">
              <a:buFont typeface="Arial"/>
              <a:buChar char="•"/>
            </a:pPr>
            <a:r>
              <a:rPr lang="de-DE" dirty="0" smtClean="0"/>
              <a:t>Single </a:t>
            </a:r>
            <a:r>
              <a:rPr lang="de-DE" dirty="0" err="1" smtClean="0"/>
              <a:t>Detector</a:t>
            </a:r>
            <a:r>
              <a:rPr lang="de-DE" dirty="0" smtClean="0"/>
              <a:t> Modules</a:t>
            </a:r>
          </a:p>
          <a:p>
            <a:pPr marL="742950" lvl="1" indent="-285750">
              <a:buFont typeface="Arial"/>
              <a:buChar char="•"/>
            </a:pPr>
            <a:r>
              <a:rPr lang="de-DE" dirty="0" smtClean="0"/>
              <a:t>Single Sample Environments</a:t>
            </a:r>
          </a:p>
          <a:p>
            <a:pPr marL="742950" lvl="1" indent="-285750">
              <a:buFont typeface="Arial"/>
              <a:buChar char="•"/>
            </a:pPr>
            <a:r>
              <a:rPr lang="de-DE" dirty="0" smtClean="0"/>
              <a:t>Share PA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other</a:t>
            </a:r>
            <a:r>
              <a:rPr lang="de-DE" dirty="0" smtClean="0"/>
              <a:t> </a:t>
            </a:r>
            <a:r>
              <a:rPr lang="de-DE" dirty="0" err="1" smtClean="0"/>
              <a:t>instruments</a:t>
            </a:r>
            <a:endParaRPr lang="de-DE" dirty="0" smtClean="0"/>
          </a:p>
          <a:p>
            <a:pPr marL="285750" indent="-285750">
              <a:buFont typeface="Arial"/>
              <a:buChar char="•"/>
            </a:pPr>
            <a:endParaRPr lang="de-DE" dirty="0" smtClean="0"/>
          </a:p>
          <a:p>
            <a:pPr marL="285750" indent="-285750">
              <a:buFont typeface="Arial"/>
              <a:buChar char="•"/>
            </a:pPr>
            <a:r>
              <a:rPr lang="de-DE" dirty="0" smtClean="0"/>
              <a:t>Due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breakdown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costs</a:t>
            </a:r>
            <a:r>
              <a:rPr lang="de-DE" dirty="0" smtClean="0"/>
              <a:t> </a:t>
            </a:r>
            <a:r>
              <a:rPr lang="de-DE" dirty="0" err="1" smtClean="0"/>
              <a:t>should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possible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cover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operations</a:t>
            </a:r>
            <a:r>
              <a:rPr lang="de-DE" dirty="0" smtClean="0"/>
              <a:t> </a:t>
            </a:r>
            <a:r>
              <a:rPr lang="de-DE" dirty="0" err="1" smtClean="0"/>
              <a:t>budget</a:t>
            </a:r>
            <a:endParaRPr lang="de-DE" dirty="0" smtClean="0"/>
          </a:p>
          <a:p>
            <a:pPr marL="285750" indent="-285750">
              <a:buFont typeface="Arial"/>
              <a:buChar char="•"/>
            </a:pPr>
            <a:endParaRPr lang="de-DE" dirty="0"/>
          </a:p>
          <a:p>
            <a:pPr marL="285750" indent="-285750">
              <a:buFont typeface="Arial"/>
              <a:buChar char="•"/>
            </a:pPr>
            <a:r>
              <a:rPr lang="de-DE" dirty="0" err="1" smtClean="0"/>
              <a:t>Improvement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SKADI </a:t>
            </a:r>
            <a:r>
              <a:rPr lang="de-DE" dirty="0" err="1" smtClean="0"/>
              <a:t>along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ramping</a:t>
            </a:r>
            <a:r>
              <a:rPr lang="de-DE" dirty="0" smtClean="0"/>
              <a:t> </a:t>
            </a:r>
            <a:r>
              <a:rPr lang="de-DE" dirty="0" err="1" smtClean="0"/>
              <a:t>up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overall</a:t>
            </a:r>
            <a:r>
              <a:rPr lang="de-DE" dirty="0" smtClean="0"/>
              <a:t> </a:t>
            </a:r>
            <a:r>
              <a:rPr lang="de-DE" dirty="0" err="1" smtClean="0"/>
              <a:t>facility</a:t>
            </a:r>
            <a:endParaRPr lang="de-DE" dirty="0" smtClean="0"/>
          </a:p>
        </p:txBody>
      </p:sp>
      <p:pic>
        <p:nvPicPr>
          <p:cNvPr id="8" name="Picture 7" descr="SKADI mit Abschirmung geschnitten horizont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08720"/>
            <a:ext cx="4572000" cy="251648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 rot="21205965">
            <a:off x="6982826" y="2245790"/>
            <a:ext cx="2016224" cy="72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Oval 9"/>
          <p:cNvSpPr/>
          <p:nvPr/>
        </p:nvSpPr>
        <p:spPr>
          <a:xfrm rot="21205965">
            <a:off x="6561404" y="2447870"/>
            <a:ext cx="518887" cy="8199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8376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6AEF-35B4-43AE-9A3F-FBFB3D6BED1E}" type="datetime4">
              <a:rPr lang="de-DE" smtClean="0"/>
              <a:t>September 28, 2016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18</a:t>
            </a:fld>
            <a:endParaRPr 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idx="17"/>
          </p:nvPr>
        </p:nvSpPr>
        <p:spPr>
          <a:xfrm>
            <a:off x="755576" y="188640"/>
            <a:ext cx="7488832" cy="576064"/>
          </a:xfrm>
        </p:spPr>
        <p:txBody>
          <a:bodyPr/>
          <a:lstStyle/>
          <a:p>
            <a:r>
              <a:rPr lang="de-DE" dirty="0" smtClean="0"/>
              <a:t>Take </a:t>
            </a:r>
            <a:r>
              <a:rPr lang="de-DE" dirty="0" err="1" smtClean="0"/>
              <a:t>home</a:t>
            </a:r>
            <a:endParaRPr lang="de-DE" dirty="0"/>
          </a:p>
        </p:txBody>
      </p:sp>
      <p:sp>
        <p:nvSpPr>
          <p:cNvPr id="7" name="TextBox 6"/>
          <p:cNvSpPr txBox="1"/>
          <p:nvPr/>
        </p:nvSpPr>
        <p:spPr>
          <a:xfrm>
            <a:off x="755576" y="692696"/>
            <a:ext cx="8280920" cy="5184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Science</a:t>
            </a:r>
          </a:p>
          <a:p>
            <a:pPr marL="285750" indent="-285750">
              <a:buFont typeface="Wingdings" charset="2"/>
              <a:buChar char="ü"/>
            </a:pPr>
            <a:r>
              <a:rPr lang="de-DE" dirty="0" smtClean="0"/>
              <a:t>Overall </a:t>
            </a:r>
            <a:r>
              <a:rPr lang="de-DE" dirty="0" err="1" smtClean="0"/>
              <a:t>scope</a:t>
            </a:r>
            <a:r>
              <a:rPr lang="de-DE" dirty="0" smtClean="0"/>
              <a:t> </a:t>
            </a:r>
            <a:r>
              <a:rPr lang="de-DE" dirty="0" err="1" smtClean="0"/>
              <a:t>maintained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close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possible</a:t>
            </a:r>
            <a:endParaRPr lang="de-DE" dirty="0" smtClean="0"/>
          </a:p>
          <a:p>
            <a:pPr marL="285750" indent="-285750">
              <a:buFont typeface="Wingdings" charset="2"/>
              <a:buChar char="ü"/>
            </a:pPr>
            <a:r>
              <a:rPr lang="de-DE" dirty="0" smtClean="0"/>
              <a:t>World-</a:t>
            </a:r>
            <a:r>
              <a:rPr lang="de-DE" dirty="0" err="1" smtClean="0"/>
              <a:t>class</a:t>
            </a:r>
            <a:r>
              <a:rPr lang="de-DE" dirty="0" smtClean="0"/>
              <a:t> </a:t>
            </a:r>
            <a:r>
              <a:rPr lang="de-DE" dirty="0" err="1" smtClean="0"/>
              <a:t>instrument</a:t>
            </a:r>
            <a:endParaRPr lang="de-DE" dirty="0"/>
          </a:p>
          <a:p>
            <a:pPr marL="285750" indent="-285750">
              <a:buFont typeface="Wingdings" charset="2"/>
              <a:buChar char="ü"/>
            </a:pPr>
            <a:r>
              <a:rPr lang="de-DE" dirty="0" err="1" smtClean="0"/>
              <a:t>About</a:t>
            </a:r>
            <a:r>
              <a:rPr lang="de-DE" dirty="0" smtClean="0"/>
              <a:t> </a:t>
            </a:r>
            <a:r>
              <a:rPr lang="de-DE" dirty="0" err="1" smtClean="0"/>
              <a:t>factor</a:t>
            </a:r>
            <a:r>
              <a:rPr lang="de-DE" dirty="0" smtClean="0"/>
              <a:t> </a:t>
            </a:r>
            <a:r>
              <a:rPr lang="de-DE" dirty="0" err="1" smtClean="0"/>
              <a:t>five</a:t>
            </a:r>
            <a:r>
              <a:rPr lang="de-DE" dirty="0" smtClean="0"/>
              <a:t> </a:t>
            </a:r>
            <a:r>
              <a:rPr lang="de-DE" dirty="0" err="1" smtClean="0"/>
              <a:t>increase</a:t>
            </a:r>
            <a:r>
              <a:rPr lang="de-DE" dirty="0" smtClean="0"/>
              <a:t> </a:t>
            </a:r>
            <a:r>
              <a:rPr lang="de-DE" dirty="0" err="1" smtClean="0"/>
              <a:t>over</a:t>
            </a:r>
            <a:r>
              <a:rPr lang="de-DE" dirty="0" smtClean="0"/>
              <a:t> </a:t>
            </a:r>
            <a:r>
              <a:rPr lang="de-DE" dirty="0" err="1" smtClean="0"/>
              <a:t>today‘s</a:t>
            </a:r>
            <a:r>
              <a:rPr lang="de-DE" dirty="0" smtClean="0"/>
              <a:t> </a:t>
            </a:r>
            <a:r>
              <a:rPr lang="de-DE" dirty="0" err="1" smtClean="0"/>
              <a:t>best</a:t>
            </a:r>
            <a:r>
              <a:rPr lang="de-DE" dirty="0" smtClean="0"/>
              <a:t> </a:t>
            </a:r>
            <a:r>
              <a:rPr lang="de-DE" dirty="0" err="1" smtClean="0"/>
              <a:t>instruments</a:t>
            </a:r>
            <a:endParaRPr lang="de-DE" dirty="0" smtClean="0"/>
          </a:p>
          <a:p>
            <a:pPr marL="285750" indent="-285750">
              <a:buFont typeface="Arial"/>
              <a:buChar char="•"/>
            </a:pPr>
            <a:endParaRPr lang="de-DE" dirty="0"/>
          </a:p>
          <a:p>
            <a:r>
              <a:rPr lang="de-DE" b="1" dirty="0" smtClean="0"/>
              <a:t>Technical</a:t>
            </a:r>
          </a:p>
          <a:p>
            <a:pPr marL="285750" indent="-285750">
              <a:buFont typeface="Wingdings" charset="2"/>
              <a:buChar char="ü"/>
            </a:pPr>
            <a:r>
              <a:rPr lang="de-DE" dirty="0" smtClean="0"/>
              <a:t>Technical </a:t>
            </a:r>
            <a:r>
              <a:rPr lang="de-DE" dirty="0" err="1" smtClean="0"/>
              <a:t>groups</a:t>
            </a:r>
            <a:r>
              <a:rPr lang="de-DE" dirty="0" smtClean="0"/>
              <a:t> </a:t>
            </a:r>
            <a:r>
              <a:rPr lang="de-DE" dirty="0" err="1" smtClean="0"/>
              <a:t>concur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costing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amount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work</a:t>
            </a:r>
            <a:r>
              <a:rPr lang="de-DE" dirty="0" smtClean="0"/>
              <a:t>/</a:t>
            </a:r>
            <a:r>
              <a:rPr lang="de-DE" dirty="0" err="1" smtClean="0"/>
              <a:t>resources</a:t>
            </a:r>
            <a:endParaRPr lang="de-DE" dirty="0" smtClean="0"/>
          </a:p>
          <a:p>
            <a:pPr marL="285750" indent="-285750">
              <a:buFont typeface="Wingdings" charset="2"/>
              <a:buChar char="ü"/>
            </a:pPr>
            <a:r>
              <a:rPr lang="de-DE" dirty="0" err="1" smtClean="0"/>
              <a:t>No</a:t>
            </a:r>
            <a:r>
              <a:rPr lang="de-DE" dirty="0" smtClean="0"/>
              <a:t> high-</a:t>
            </a:r>
            <a:r>
              <a:rPr lang="de-DE" dirty="0" err="1" smtClean="0"/>
              <a:t>risk</a:t>
            </a:r>
            <a:r>
              <a:rPr lang="de-DE" dirty="0" smtClean="0"/>
              <a:t> </a:t>
            </a:r>
            <a:r>
              <a:rPr lang="de-DE" dirty="0" err="1" smtClean="0"/>
              <a:t>components</a:t>
            </a:r>
            <a:endParaRPr lang="de-DE" dirty="0" smtClean="0"/>
          </a:p>
          <a:p>
            <a:pPr marL="285750" indent="-285750">
              <a:buFont typeface="Wingdings" charset="2"/>
              <a:buChar char="ü"/>
            </a:pPr>
            <a:r>
              <a:rPr lang="de-DE" dirty="0" smtClean="0"/>
              <a:t>man power </a:t>
            </a:r>
            <a:r>
              <a:rPr lang="de-DE" dirty="0" err="1" smtClean="0"/>
              <a:t>available</a:t>
            </a:r>
            <a:r>
              <a:rPr lang="de-DE" dirty="0" smtClean="0"/>
              <a:t> </a:t>
            </a:r>
            <a:r>
              <a:rPr lang="de-DE" dirty="0" err="1" smtClean="0"/>
              <a:t>both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FZJ </a:t>
            </a:r>
            <a:r>
              <a:rPr lang="de-DE" dirty="0" err="1" smtClean="0"/>
              <a:t>and</a:t>
            </a:r>
            <a:r>
              <a:rPr lang="de-DE" dirty="0" smtClean="0"/>
              <a:t> LLB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start</a:t>
            </a:r>
            <a:r>
              <a:rPr lang="de-DE" dirty="0" smtClean="0"/>
              <a:t> </a:t>
            </a:r>
            <a:r>
              <a:rPr lang="de-DE" dirty="0" err="1" smtClean="0"/>
              <a:t>work</a:t>
            </a:r>
            <a:r>
              <a:rPr lang="de-DE" dirty="0" smtClean="0"/>
              <a:t> </a:t>
            </a:r>
            <a:r>
              <a:rPr lang="de-DE" dirty="0" err="1" smtClean="0"/>
              <a:t>immediately</a:t>
            </a:r>
            <a:endParaRPr lang="de-DE" dirty="0" smtClean="0"/>
          </a:p>
          <a:p>
            <a:pPr marL="285750" indent="-285750">
              <a:buFont typeface="Wingdings" charset="2"/>
              <a:buChar char="ü"/>
            </a:pPr>
            <a:r>
              <a:rPr lang="de-DE" dirty="0" smtClean="0"/>
              <a:t>Schedule </a:t>
            </a:r>
            <a:r>
              <a:rPr lang="de-DE" dirty="0" err="1" smtClean="0"/>
              <a:t>appropriate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day-one</a:t>
            </a:r>
            <a:r>
              <a:rPr lang="de-DE" dirty="0" smtClean="0"/>
              <a:t> </a:t>
            </a:r>
            <a:r>
              <a:rPr lang="de-DE" dirty="0" err="1" smtClean="0"/>
              <a:t>instrument</a:t>
            </a:r>
            <a:endParaRPr lang="de-DE" dirty="0" smtClean="0"/>
          </a:p>
          <a:p>
            <a:pPr marL="285750" indent="-285750">
              <a:buFont typeface="Arial"/>
              <a:buChar char="•"/>
            </a:pPr>
            <a:endParaRPr lang="de-DE" dirty="0"/>
          </a:p>
          <a:p>
            <a:r>
              <a:rPr lang="de-DE" b="1" dirty="0" smtClean="0"/>
              <a:t>Budget</a:t>
            </a:r>
          </a:p>
          <a:p>
            <a:pPr marL="285750" indent="-285750">
              <a:buFont typeface="Wingdings" charset="2"/>
              <a:buChar char="ü"/>
            </a:pPr>
            <a:r>
              <a:rPr lang="de-DE" dirty="0" smtClean="0"/>
              <a:t>Close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12 M€ </a:t>
            </a:r>
            <a:r>
              <a:rPr lang="de-DE" dirty="0" err="1" smtClean="0"/>
              <a:t>mark</a:t>
            </a:r>
            <a:endParaRPr lang="de-DE" dirty="0" smtClean="0"/>
          </a:p>
          <a:p>
            <a:pPr marL="285750" indent="-285750">
              <a:buFont typeface="Arial"/>
              <a:buChar char="•"/>
            </a:pPr>
            <a:endParaRPr lang="de-DE" dirty="0"/>
          </a:p>
          <a:p>
            <a:r>
              <a:rPr lang="de-DE" b="1" dirty="0" err="1" smtClean="0"/>
              <a:t>Specialties</a:t>
            </a:r>
            <a:endParaRPr lang="de-DE" b="1" dirty="0" smtClean="0"/>
          </a:p>
          <a:p>
            <a:pPr marL="285750" indent="-285750">
              <a:buFont typeface="Arial"/>
              <a:buChar char="•"/>
            </a:pPr>
            <a:r>
              <a:rPr lang="de-DE" dirty="0" err="1" smtClean="0"/>
              <a:t>SoNDe</a:t>
            </a:r>
            <a:r>
              <a:rPr lang="de-DE" dirty="0" smtClean="0"/>
              <a:t> </a:t>
            </a:r>
            <a:r>
              <a:rPr lang="de-DE" dirty="0" err="1" smtClean="0"/>
              <a:t>supports</a:t>
            </a:r>
            <a:r>
              <a:rPr lang="de-DE" dirty="0" smtClean="0"/>
              <a:t> SKADI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full</a:t>
            </a:r>
            <a:r>
              <a:rPr lang="de-DE" dirty="0" smtClean="0"/>
              <a:t> </a:t>
            </a:r>
            <a:r>
              <a:rPr lang="de-DE" dirty="0" err="1" smtClean="0"/>
              <a:t>purchase</a:t>
            </a:r>
            <a:r>
              <a:rPr lang="de-DE" dirty="0" smtClean="0"/>
              <a:t> power</a:t>
            </a:r>
          </a:p>
          <a:p>
            <a:pPr marL="285750" indent="-285750">
              <a:buFont typeface="Arial"/>
              <a:buChar char="•"/>
            </a:pPr>
            <a:r>
              <a:rPr lang="de-DE" dirty="0" smtClean="0"/>
              <a:t>Sharing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equipment</a:t>
            </a:r>
            <a:r>
              <a:rPr lang="de-DE" dirty="0"/>
              <a:t>/</a:t>
            </a:r>
            <a:r>
              <a:rPr lang="de-DE" dirty="0" err="1" smtClean="0"/>
              <a:t>techniques</a:t>
            </a:r>
            <a:r>
              <a:rPr lang="de-DE" dirty="0" smtClean="0"/>
              <a:t> </a:t>
            </a:r>
            <a:r>
              <a:rPr lang="de-DE" dirty="0" err="1" smtClean="0"/>
              <a:t>well</a:t>
            </a:r>
            <a:r>
              <a:rPr lang="de-DE" dirty="0" smtClean="0"/>
              <a:t> </a:t>
            </a:r>
            <a:r>
              <a:rPr lang="de-DE" dirty="0" err="1" smtClean="0"/>
              <a:t>under</a:t>
            </a:r>
            <a:r>
              <a:rPr lang="de-DE" dirty="0" smtClean="0"/>
              <a:t> </a:t>
            </a:r>
            <a:r>
              <a:rPr lang="de-DE" dirty="0" err="1" smtClean="0"/>
              <a:t>way</a:t>
            </a:r>
            <a:endParaRPr lang="de-DE" dirty="0" smtClean="0"/>
          </a:p>
          <a:p>
            <a:pPr marL="285750" indent="-285750">
              <a:buFont typeface="Arial"/>
              <a:buChar char="•"/>
            </a:pPr>
            <a:endParaRPr lang="de-DE" dirty="0"/>
          </a:p>
        </p:txBody>
      </p:sp>
      <p:pic>
        <p:nvPicPr>
          <p:cNvPr id="8" name="Picture 7" descr="SKADI mit Abschirmung tota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64704"/>
            <a:ext cx="8503659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789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Thanks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...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Sylvain </a:t>
            </a:r>
            <a:r>
              <a:rPr lang="de-DE" dirty="0" err="1" smtClean="0"/>
              <a:t>Désert</a:t>
            </a: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Jacques </a:t>
            </a:r>
            <a:r>
              <a:rPr lang="de-DE" dirty="0" err="1" smtClean="0"/>
              <a:t>Jestin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Henrich </a:t>
            </a:r>
            <a:r>
              <a:rPr lang="de-DE" dirty="0" err="1" smtClean="0"/>
              <a:t>Frielinghaus</a:t>
            </a: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Romuald </a:t>
            </a:r>
            <a:r>
              <a:rPr lang="de-DE" dirty="0" err="1" smtClean="0"/>
              <a:t>Hanslik</a:t>
            </a:r>
            <a:r>
              <a:rPr lang="de-DE" dirty="0" smtClean="0"/>
              <a:t>, FZJ</a:t>
            </a:r>
          </a:p>
          <a:p>
            <a:pPr marL="0" indent="0">
              <a:buNone/>
            </a:pPr>
            <a:r>
              <a:rPr lang="de-DE" dirty="0" smtClean="0"/>
              <a:t>Achim </a:t>
            </a:r>
            <a:r>
              <a:rPr lang="de-DE" dirty="0" err="1" smtClean="0"/>
              <a:t>Gussen</a:t>
            </a:r>
            <a:r>
              <a:rPr lang="de-DE" dirty="0" smtClean="0"/>
              <a:t>, FZJ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26C00-2140-594D-AB24-2AEDC0B16D3D}" type="datetimeFigureOut">
              <a:rPr lang="de-DE" smtClean="0"/>
              <a:t>28.09.16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3F89-1F75-2F44-848E-39A630E673E9}" type="slidenum">
              <a:rPr lang="de-DE" smtClean="0"/>
              <a:t>19</a:t>
            </a:fld>
            <a:endParaRPr lang="de-DE"/>
          </a:p>
        </p:txBody>
      </p:sp>
      <p:pic>
        <p:nvPicPr>
          <p:cNvPr id="7" name="Bild 4" descr="CE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700808"/>
            <a:ext cx="1114135" cy="1111431"/>
          </a:xfrm>
          <a:prstGeom prst="rect">
            <a:avLst/>
          </a:prstGeom>
        </p:spPr>
      </p:pic>
      <p:pic>
        <p:nvPicPr>
          <p:cNvPr id="8" name="Bild 1" descr="LLB_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484784"/>
            <a:ext cx="2386400" cy="1594407"/>
          </a:xfrm>
          <a:prstGeom prst="rect">
            <a:avLst/>
          </a:prstGeom>
        </p:spPr>
      </p:pic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1806271"/>
              </p:ext>
            </p:extLst>
          </p:nvPr>
        </p:nvGraphicFramePr>
        <p:xfrm>
          <a:off x="4355976" y="3645024"/>
          <a:ext cx="2730628" cy="11917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Acrobat Document" r:id="rId5" imgW="3340800" imgH="1406880" progId="AcroExch.Document.7">
                  <p:embed/>
                </p:oleObj>
              </mc:Choice>
              <mc:Fallback>
                <p:oleObj name="Acrobat Document" r:id="rId5" imgW="3340800" imgH="1406880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3723"/>
                      <a:stretch>
                        <a:fillRect/>
                      </a:stretch>
                    </p:blipFill>
                    <p:spPr bwMode="auto">
                      <a:xfrm>
                        <a:off x="4355976" y="3645024"/>
                        <a:ext cx="2730628" cy="11917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11560" y="2276872"/>
            <a:ext cx="7344816" cy="23042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lvl="0">
              <a:spcBef>
                <a:spcPct val="20000"/>
              </a:spcBef>
            </a:pPr>
            <a:r>
              <a:rPr lang="de-DE" sz="4000" dirty="0" smtClean="0">
                <a:solidFill>
                  <a:prstClr val="black"/>
                </a:solidFill>
              </a:rPr>
              <a:t> </a:t>
            </a:r>
          </a:p>
          <a:p>
            <a:pPr lvl="0">
              <a:spcBef>
                <a:spcPct val="20000"/>
              </a:spcBef>
            </a:pPr>
            <a:r>
              <a:rPr lang="de-DE" sz="4000" dirty="0" smtClean="0">
                <a:solidFill>
                  <a:prstClr val="black"/>
                </a:solidFill>
              </a:rPr>
              <a:t>... </a:t>
            </a:r>
            <a:r>
              <a:rPr lang="de-DE" sz="4000" dirty="0" err="1" smtClean="0">
                <a:solidFill>
                  <a:prstClr val="black"/>
                </a:solidFill>
              </a:rPr>
              <a:t>and</a:t>
            </a:r>
            <a:r>
              <a:rPr lang="de-DE" sz="4000" dirty="0" smtClean="0">
                <a:solidFill>
                  <a:prstClr val="black"/>
                </a:solidFill>
              </a:rPr>
              <a:t> </a:t>
            </a:r>
            <a:r>
              <a:rPr lang="de-DE" sz="4000" dirty="0" err="1" smtClean="0">
                <a:solidFill>
                  <a:prstClr val="black"/>
                </a:solidFill>
              </a:rPr>
              <a:t>you</a:t>
            </a:r>
            <a:r>
              <a:rPr lang="de-DE" sz="4000" dirty="0" smtClean="0">
                <a:solidFill>
                  <a:prstClr val="black"/>
                </a:solidFill>
              </a:rPr>
              <a:t>, </a:t>
            </a:r>
            <a:r>
              <a:rPr lang="de-DE" sz="4000" dirty="0" err="1" smtClean="0">
                <a:solidFill>
                  <a:prstClr val="black"/>
                </a:solidFill>
              </a:rPr>
              <a:t>for</a:t>
            </a:r>
            <a:r>
              <a:rPr lang="de-DE" sz="4000" dirty="0" smtClean="0">
                <a:solidFill>
                  <a:prstClr val="black"/>
                </a:solidFill>
              </a:rPr>
              <a:t> YOUR </a:t>
            </a:r>
            <a:r>
              <a:rPr lang="de-DE" sz="4000" dirty="0" err="1" smtClean="0">
                <a:solidFill>
                  <a:prstClr val="black"/>
                </a:solidFill>
              </a:rPr>
              <a:t>attention</a:t>
            </a:r>
            <a:r>
              <a:rPr lang="de-DE" sz="4000" dirty="0" smtClean="0">
                <a:solidFill>
                  <a:prstClr val="black"/>
                </a:solidFill>
              </a:rPr>
              <a:t>!</a:t>
            </a:r>
            <a:endParaRPr lang="de-DE" sz="4000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918308" y="236415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3836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755576" y="1196752"/>
            <a:ext cx="8075240" cy="4104455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de-DE" dirty="0" smtClean="0"/>
              <a:t>1m</a:t>
            </a:r>
            <a:r>
              <a:rPr lang="de-DE" baseline="30000" dirty="0" smtClean="0"/>
              <a:t>2</a:t>
            </a:r>
            <a:r>
              <a:rPr lang="de-DE" dirty="0" smtClean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detector</a:t>
            </a:r>
            <a:r>
              <a:rPr lang="de-DE" dirty="0"/>
              <a:t> </a:t>
            </a:r>
            <a:r>
              <a:rPr lang="de-DE" dirty="0" err="1"/>
              <a:t>arranged</a:t>
            </a:r>
            <a:r>
              <a:rPr lang="de-DE" dirty="0"/>
              <a:t> in a </a:t>
            </a:r>
            <a:r>
              <a:rPr lang="de-DE" dirty="0" err="1"/>
              <a:t>balanced</a:t>
            </a:r>
            <a:r>
              <a:rPr lang="de-DE" dirty="0"/>
              <a:t> </a:t>
            </a:r>
            <a:r>
              <a:rPr lang="de-DE" dirty="0" err="1"/>
              <a:t>way</a:t>
            </a:r>
            <a:endParaRPr lang="de-DE" dirty="0"/>
          </a:p>
          <a:p>
            <a:pPr marL="342900" indent="-342900">
              <a:buFont typeface="Arial"/>
              <a:buChar char="•"/>
            </a:pPr>
            <a:r>
              <a:rPr lang="de-DE" dirty="0" smtClean="0"/>
              <a:t>relaxed </a:t>
            </a:r>
            <a:r>
              <a:rPr lang="de-DE" dirty="0" err="1"/>
              <a:t>width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footprint</a:t>
            </a:r>
            <a:r>
              <a:rPr lang="de-DE" dirty="0"/>
              <a:t> </a:t>
            </a:r>
            <a:r>
              <a:rPr lang="de-DE" dirty="0" err="1"/>
              <a:t>at</a:t>
            </a:r>
            <a:r>
              <a:rPr lang="de-DE" dirty="0"/>
              <a:t> front end: &gt;6deg</a:t>
            </a:r>
          </a:p>
          <a:p>
            <a:pPr marL="342900" indent="-342900">
              <a:buFont typeface="Arial"/>
              <a:buChar char="•"/>
            </a:pPr>
            <a:r>
              <a:rPr lang="de-DE" dirty="0" err="1" smtClean="0"/>
              <a:t>polarised</a:t>
            </a:r>
            <a:r>
              <a:rPr lang="de-DE" dirty="0" smtClean="0"/>
              <a:t> </a:t>
            </a:r>
            <a:r>
              <a:rPr lang="de-DE" dirty="0"/>
              <a:t>beam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polariser</a:t>
            </a:r>
            <a:r>
              <a:rPr lang="de-DE" dirty="0"/>
              <a:t> in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collimation</a:t>
            </a:r>
            <a:r>
              <a:rPr lang="de-DE" dirty="0"/>
              <a:t> </a:t>
            </a:r>
            <a:r>
              <a:rPr lang="de-DE" dirty="0" err="1"/>
              <a:t>section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polarisation</a:t>
            </a:r>
            <a:r>
              <a:rPr lang="de-DE" dirty="0"/>
              <a:t> </a:t>
            </a:r>
            <a:r>
              <a:rPr lang="de-DE" dirty="0" err="1"/>
              <a:t>analysis</a:t>
            </a:r>
            <a:r>
              <a:rPr lang="de-DE" dirty="0"/>
              <a:t> (PA)</a:t>
            </a:r>
          </a:p>
          <a:p>
            <a:pPr marL="342900" indent="-342900">
              <a:buFont typeface="Arial"/>
              <a:buChar char="•"/>
            </a:pPr>
            <a:r>
              <a:rPr lang="de-DE" dirty="0" smtClean="0"/>
              <a:t>2m </a:t>
            </a:r>
            <a:r>
              <a:rPr lang="de-DE" dirty="0" err="1"/>
              <a:t>inner</a:t>
            </a:r>
            <a:r>
              <a:rPr lang="de-DE" dirty="0"/>
              <a:t> </a:t>
            </a:r>
            <a:r>
              <a:rPr lang="de-DE" dirty="0" err="1"/>
              <a:t>diameter</a:t>
            </a:r>
            <a:r>
              <a:rPr lang="de-DE" dirty="0"/>
              <a:t> tank (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allow</a:t>
            </a:r>
            <a:r>
              <a:rPr lang="de-DE" dirty="0"/>
              <a:t> 1m</a:t>
            </a:r>
            <a:r>
              <a:rPr lang="de-DE" baseline="30000" dirty="0"/>
              <a:t>2</a:t>
            </a:r>
            <a:r>
              <a:rPr lang="de-DE" dirty="0"/>
              <a:t> </a:t>
            </a:r>
            <a:r>
              <a:rPr lang="de-DE" dirty="0" err="1"/>
              <a:t>square</a:t>
            </a:r>
            <a:r>
              <a:rPr lang="de-DE" dirty="0"/>
              <a:t> </a:t>
            </a:r>
            <a:r>
              <a:rPr lang="de-DE" dirty="0" err="1"/>
              <a:t>detector</a:t>
            </a:r>
            <a:r>
              <a:rPr lang="de-DE" dirty="0"/>
              <a:t>)</a:t>
            </a:r>
          </a:p>
          <a:p>
            <a:pPr marL="342900" indent="-342900">
              <a:buFont typeface="Arial"/>
              <a:buChar char="•"/>
            </a:pPr>
            <a:r>
              <a:rPr lang="de-DE" dirty="0" err="1" smtClean="0"/>
              <a:t>moveable</a:t>
            </a:r>
            <a:r>
              <a:rPr lang="de-DE" dirty="0" smtClean="0"/>
              <a:t> </a:t>
            </a:r>
            <a:r>
              <a:rPr lang="de-DE" dirty="0" err="1"/>
              <a:t>detectors</a:t>
            </a:r>
            <a:r>
              <a:rPr lang="de-DE" dirty="0"/>
              <a:t> (</a:t>
            </a:r>
            <a:r>
              <a:rPr lang="de-DE" dirty="0" err="1"/>
              <a:t>includes</a:t>
            </a:r>
            <a:r>
              <a:rPr lang="de-DE" dirty="0"/>
              <a:t> </a:t>
            </a:r>
            <a:r>
              <a:rPr lang="de-DE" dirty="0" err="1"/>
              <a:t>motion</a:t>
            </a:r>
            <a:r>
              <a:rPr lang="de-DE" dirty="0"/>
              <a:t> </a:t>
            </a:r>
            <a:r>
              <a:rPr lang="de-DE" dirty="0" err="1"/>
              <a:t>control</a:t>
            </a:r>
            <a:r>
              <a:rPr lang="de-DE" dirty="0"/>
              <a:t>)</a:t>
            </a:r>
          </a:p>
          <a:p>
            <a:pPr marL="342900" indent="-342900">
              <a:buFont typeface="Arial"/>
              <a:buChar char="•"/>
            </a:pPr>
            <a:r>
              <a:rPr lang="de-DE" dirty="0" smtClean="0"/>
              <a:t>all </a:t>
            </a:r>
            <a:r>
              <a:rPr lang="de-DE" dirty="0" err="1"/>
              <a:t>choppers</a:t>
            </a:r>
            <a:endParaRPr lang="de-DE" dirty="0"/>
          </a:p>
          <a:p>
            <a:pPr marL="342900" indent="-342900">
              <a:buFont typeface="Arial"/>
              <a:buChar char="•"/>
            </a:pPr>
            <a:r>
              <a:rPr lang="de-DE" dirty="0" err="1" smtClean="0"/>
              <a:t>cold</a:t>
            </a:r>
            <a:r>
              <a:rPr lang="de-DE" dirty="0" smtClean="0"/>
              <a:t> </a:t>
            </a:r>
            <a:r>
              <a:rPr lang="de-DE" dirty="0" err="1"/>
              <a:t>commissioning</a:t>
            </a:r>
            <a:endParaRPr lang="de-DE" dirty="0"/>
          </a:p>
          <a:p>
            <a:pPr marL="342900" indent="-342900">
              <a:buFont typeface="Arial"/>
              <a:buChar char="•"/>
            </a:pPr>
            <a:r>
              <a:rPr lang="de-DE" dirty="0" err="1" smtClean="0"/>
              <a:t>upgradeable</a:t>
            </a:r>
            <a:r>
              <a:rPr lang="de-DE" dirty="0" smtClean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full</a:t>
            </a:r>
            <a:r>
              <a:rPr lang="de-DE" dirty="0"/>
              <a:t> </a:t>
            </a:r>
            <a:r>
              <a:rPr lang="de-DE" dirty="0" err="1"/>
              <a:t>scope</a:t>
            </a:r>
            <a:r>
              <a:rPr lang="de-DE" dirty="0"/>
              <a:t>: </a:t>
            </a:r>
            <a:r>
              <a:rPr lang="de-DE" dirty="0" err="1"/>
              <a:t>full</a:t>
            </a:r>
            <a:r>
              <a:rPr lang="de-DE" dirty="0"/>
              <a:t> </a:t>
            </a:r>
            <a:r>
              <a:rPr lang="de-DE" dirty="0" err="1"/>
              <a:t>detector</a:t>
            </a:r>
            <a:r>
              <a:rPr lang="de-DE" dirty="0"/>
              <a:t> </a:t>
            </a:r>
            <a:r>
              <a:rPr lang="de-DE" dirty="0" err="1"/>
              <a:t>coverage</a:t>
            </a:r>
            <a:r>
              <a:rPr lang="de-DE" dirty="0"/>
              <a:t>, PA, </a:t>
            </a:r>
            <a:r>
              <a:rPr lang="de-DE" dirty="0" err="1"/>
              <a:t>full</a:t>
            </a:r>
            <a:r>
              <a:rPr lang="de-DE" dirty="0"/>
              <a:t> sample </a:t>
            </a:r>
            <a:r>
              <a:rPr lang="de-DE" dirty="0" err="1"/>
              <a:t>environment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6AEF-35B4-43AE-9A3F-FBFB3D6BED1E}" type="datetime4">
              <a:rPr lang="de-DE" smtClean="0"/>
              <a:t>September 27, 2016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2</a:t>
            </a:fld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7"/>
          </p:nvPr>
        </p:nvSpPr>
        <p:spPr>
          <a:xfrm>
            <a:off x="683568" y="188640"/>
            <a:ext cx="7488832" cy="576064"/>
          </a:xfrm>
        </p:spPr>
        <p:txBody>
          <a:bodyPr/>
          <a:lstStyle/>
          <a:p>
            <a:r>
              <a:rPr lang="de-DE" dirty="0" err="1" smtClean="0"/>
              <a:t>Scope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Scope</a:t>
            </a:r>
            <a:r>
              <a:rPr lang="de-DE" dirty="0" smtClean="0"/>
              <a:t> Setting Meeting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87735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6AEF-35B4-43AE-9A3F-FBFB3D6BED1E}" type="datetime4">
              <a:rPr lang="de-DE" smtClean="0"/>
              <a:t>September 27, 2016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3</a:t>
            </a:fld>
            <a:endParaRPr lang="de-DE" dirty="0"/>
          </a:p>
        </p:txBody>
      </p:sp>
      <p:sp>
        <p:nvSpPr>
          <p:cNvPr id="10" name="Inhaltsplatzhalter 9"/>
          <p:cNvSpPr>
            <a:spLocks noGrp="1"/>
          </p:cNvSpPr>
          <p:nvPr>
            <p:ph idx="17"/>
          </p:nvPr>
        </p:nvSpPr>
        <p:spPr>
          <a:xfrm>
            <a:off x="683568" y="188640"/>
            <a:ext cx="8172480" cy="576064"/>
          </a:xfrm>
        </p:spPr>
        <p:txBody>
          <a:bodyPr/>
          <a:lstStyle/>
          <a:p>
            <a:r>
              <a:rPr lang="de-DE" dirty="0" smtClean="0"/>
              <a:t>Top-Level </a:t>
            </a:r>
            <a:r>
              <a:rPr lang="de-DE" dirty="0" err="1" smtClean="0"/>
              <a:t>Requirements</a:t>
            </a:r>
            <a:endParaRPr lang="de-DE" dirty="0" smtClean="0"/>
          </a:p>
        </p:txBody>
      </p:sp>
      <p:sp>
        <p:nvSpPr>
          <p:cNvPr id="17" name="Rectangle 16"/>
          <p:cNvSpPr/>
          <p:nvPr/>
        </p:nvSpPr>
        <p:spPr>
          <a:xfrm>
            <a:off x="827584" y="908720"/>
            <a:ext cx="784887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/>
              <a:buChar char="•"/>
            </a:pPr>
            <a:r>
              <a:rPr lang="en-GB" sz="2200" dirty="0" smtClean="0">
                <a:latin typeface="Arial"/>
                <a:cs typeface="Arial"/>
              </a:rPr>
              <a:t>Q-range </a:t>
            </a:r>
            <a:r>
              <a:rPr lang="en-GB" sz="2200" dirty="0">
                <a:latin typeface="Arial"/>
                <a:cs typeface="Arial"/>
              </a:rPr>
              <a:t>to a </a:t>
            </a:r>
            <a:r>
              <a:rPr lang="en-GB" sz="2200" dirty="0" err="1">
                <a:latin typeface="Arial"/>
                <a:cs typeface="Arial"/>
              </a:rPr>
              <a:t>Q</a:t>
            </a:r>
            <a:r>
              <a:rPr lang="en-GB" sz="2200" baseline="-25000" dirty="0" err="1">
                <a:latin typeface="Arial"/>
                <a:cs typeface="Arial"/>
              </a:rPr>
              <a:t>min</a:t>
            </a:r>
            <a:r>
              <a:rPr lang="en-GB" sz="2200" dirty="0">
                <a:latin typeface="Arial"/>
                <a:cs typeface="Arial"/>
              </a:rPr>
              <a:t>&lt;8</a:t>
            </a:r>
            <a:r>
              <a:rPr lang="en-GB" sz="2200" dirty="0">
                <a:latin typeface="Arial"/>
                <a:cs typeface="Arial"/>
              </a:rPr>
              <a:t>×10</a:t>
            </a:r>
            <a:r>
              <a:rPr lang="en-GB" sz="2200" baseline="30000" dirty="0">
                <a:latin typeface="Arial"/>
                <a:cs typeface="Arial"/>
              </a:rPr>
              <a:t>-4</a:t>
            </a:r>
            <a:r>
              <a:rPr lang="en-GB" sz="2200" dirty="0">
                <a:latin typeface="Arial"/>
                <a:cs typeface="Arial"/>
              </a:rPr>
              <a:t> Å</a:t>
            </a:r>
            <a:r>
              <a:rPr lang="en-GB" sz="2200" baseline="30000" dirty="0">
                <a:latin typeface="Arial"/>
                <a:cs typeface="Arial"/>
              </a:rPr>
              <a:t>-</a:t>
            </a:r>
            <a:r>
              <a:rPr lang="en-GB" sz="2200" baseline="30000" dirty="0" smtClean="0">
                <a:latin typeface="Arial"/>
                <a:cs typeface="Arial"/>
              </a:rPr>
              <a:t>1 </a:t>
            </a:r>
            <a:r>
              <a:rPr lang="en-GB" sz="2200" dirty="0" smtClean="0">
                <a:latin typeface="Arial"/>
                <a:cs typeface="Arial"/>
              </a:rPr>
              <a:t>to </a:t>
            </a:r>
            <a:r>
              <a:rPr lang="en-GB" sz="2200" dirty="0">
                <a:latin typeface="Arial"/>
                <a:cs typeface="Arial"/>
              </a:rPr>
              <a:t>1 Å</a:t>
            </a:r>
            <a:r>
              <a:rPr lang="en-GB" sz="2200" baseline="30000" dirty="0">
                <a:latin typeface="Arial"/>
                <a:cs typeface="Arial"/>
              </a:rPr>
              <a:t>-1</a:t>
            </a:r>
            <a:endParaRPr lang="de-DE" sz="2200" dirty="0">
              <a:latin typeface="Arial"/>
              <a:cs typeface="Arial"/>
            </a:endParaRPr>
          </a:p>
          <a:p>
            <a:pPr marL="342900" lvl="0" indent="-342900">
              <a:buFont typeface="Arial"/>
              <a:buChar char="•"/>
            </a:pPr>
            <a:r>
              <a:rPr lang="en-GB" sz="2200" dirty="0" smtClean="0">
                <a:latin typeface="Arial"/>
                <a:cs typeface="Arial"/>
              </a:rPr>
              <a:t>SKADI </a:t>
            </a:r>
            <a:r>
              <a:rPr lang="en-GB" sz="2200" dirty="0">
                <a:latin typeface="Arial"/>
                <a:cs typeface="Arial"/>
              </a:rPr>
              <a:t>shall allow data to be collected simultaneously over a dynamic Q-range of </a:t>
            </a:r>
            <a:r>
              <a:rPr lang="en-GB" sz="2200" dirty="0" err="1">
                <a:latin typeface="Arial"/>
                <a:cs typeface="Arial"/>
              </a:rPr>
              <a:t>Q</a:t>
            </a:r>
            <a:r>
              <a:rPr lang="en-GB" sz="2200" baseline="-25000" dirty="0" err="1">
                <a:latin typeface="Arial"/>
                <a:cs typeface="Arial"/>
              </a:rPr>
              <a:t>max</a:t>
            </a:r>
            <a:r>
              <a:rPr lang="en-GB" sz="2200" dirty="0">
                <a:latin typeface="Arial"/>
                <a:cs typeface="Arial"/>
              </a:rPr>
              <a:t>/</a:t>
            </a:r>
            <a:r>
              <a:rPr lang="en-GB" sz="2200" dirty="0" err="1">
                <a:latin typeface="Arial"/>
                <a:cs typeface="Arial"/>
              </a:rPr>
              <a:t>Q</a:t>
            </a:r>
            <a:r>
              <a:rPr lang="en-GB" sz="2200" baseline="-25000" dirty="0" err="1">
                <a:latin typeface="Arial"/>
                <a:cs typeface="Arial"/>
              </a:rPr>
              <a:t>min</a:t>
            </a:r>
            <a:r>
              <a:rPr lang="en-GB" sz="2200" dirty="0">
                <a:latin typeface="Arial"/>
                <a:cs typeface="Arial"/>
              </a:rPr>
              <a:t> &gt;1000.</a:t>
            </a:r>
            <a:endParaRPr lang="de-DE" sz="2200" dirty="0">
              <a:latin typeface="Arial"/>
              <a:cs typeface="Arial"/>
            </a:endParaRPr>
          </a:p>
          <a:p>
            <a:pPr marL="342900" lvl="0" indent="-342900">
              <a:buFont typeface="Arial"/>
              <a:buChar char="•"/>
            </a:pPr>
            <a:r>
              <a:rPr lang="en-GB" sz="2200" dirty="0">
                <a:latin typeface="Arial"/>
                <a:cs typeface="Arial"/>
              </a:rPr>
              <a:t>SKADI shall allow time resolved studies with a single shot time resolution below 200 </a:t>
            </a:r>
            <a:r>
              <a:rPr lang="en-GB" sz="2200" dirty="0" err="1">
                <a:latin typeface="Arial"/>
                <a:cs typeface="Arial"/>
              </a:rPr>
              <a:t>ms.</a:t>
            </a:r>
            <a:endParaRPr lang="de-DE" sz="2200" dirty="0">
              <a:latin typeface="Arial"/>
              <a:cs typeface="Arial"/>
            </a:endParaRPr>
          </a:p>
          <a:p>
            <a:pPr marL="342900" lvl="0" indent="-342900">
              <a:buFont typeface="Arial"/>
              <a:buChar char="•"/>
            </a:pPr>
            <a:r>
              <a:rPr lang="en-GB" sz="2200" dirty="0" smtClean="0">
                <a:latin typeface="Arial"/>
                <a:cs typeface="Arial"/>
              </a:rPr>
              <a:t>SKADI </a:t>
            </a:r>
            <a:r>
              <a:rPr lang="en-GB" sz="2200" dirty="0">
                <a:latin typeface="Arial"/>
                <a:cs typeface="Arial"/>
              </a:rPr>
              <a:t>shall provide polarized neutron scattering</a:t>
            </a:r>
            <a:endParaRPr lang="de-DE" sz="2200" dirty="0">
              <a:latin typeface="Arial"/>
              <a:cs typeface="Arial"/>
            </a:endParaRPr>
          </a:p>
          <a:p>
            <a:pPr marL="342900" lvl="0" indent="-342900">
              <a:buFont typeface="Arial"/>
              <a:buChar char="•"/>
            </a:pPr>
            <a:r>
              <a:rPr lang="en-GB" sz="2200" dirty="0" smtClean="0">
                <a:latin typeface="Arial"/>
                <a:cs typeface="Arial"/>
              </a:rPr>
              <a:t>SKADI </a:t>
            </a:r>
            <a:r>
              <a:rPr lang="en-GB" sz="2200" dirty="0">
                <a:latin typeface="Arial"/>
                <a:cs typeface="Arial"/>
              </a:rPr>
              <a:t>shall provide a Q resolution of &lt;10% </a:t>
            </a:r>
            <a:r>
              <a:rPr lang="en-GB" sz="2200" dirty="0" err="1">
                <a:latin typeface="Arial"/>
                <a:cs typeface="Arial"/>
              </a:rPr>
              <a:t>dQ</a:t>
            </a:r>
            <a:r>
              <a:rPr lang="en-GB" sz="2200" dirty="0">
                <a:latin typeface="Arial"/>
                <a:cs typeface="Arial"/>
              </a:rPr>
              <a:t>/Q between Q=1</a:t>
            </a:r>
            <a:r>
              <a:rPr lang="en-GB" sz="2200" dirty="0">
                <a:latin typeface="Arial"/>
                <a:cs typeface="Arial"/>
              </a:rPr>
              <a:t>×10</a:t>
            </a:r>
            <a:r>
              <a:rPr lang="en-GB" sz="2200" baseline="30000" dirty="0">
                <a:latin typeface="Arial"/>
                <a:cs typeface="Arial"/>
              </a:rPr>
              <a:t>-3</a:t>
            </a:r>
            <a:r>
              <a:rPr lang="en-GB" sz="2200" dirty="0">
                <a:latin typeface="Arial"/>
                <a:cs typeface="Arial"/>
              </a:rPr>
              <a:t> Å</a:t>
            </a:r>
            <a:r>
              <a:rPr lang="en-GB" sz="2200" baseline="30000" dirty="0">
                <a:latin typeface="Arial"/>
                <a:cs typeface="Arial"/>
              </a:rPr>
              <a:t>-1</a:t>
            </a:r>
            <a:r>
              <a:rPr lang="en-GB" sz="2200" dirty="0">
                <a:latin typeface="Arial"/>
                <a:cs typeface="Arial"/>
              </a:rPr>
              <a:t> and </a:t>
            </a:r>
            <a:r>
              <a:rPr lang="en-GB" sz="2200" dirty="0" err="1" smtClean="0">
                <a:latin typeface="Arial"/>
                <a:cs typeface="Arial"/>
              </a:rPr>
              <a:t>Q</a:t>
            </a:r>
            <a:r>
              <a:rPr lang="en-GB" sz="2200" baseline="-25000" dirty="0" err="1" smtClean="0">
                <a:latin typeface="Arial"/>
                <a:cs typeface="Arial"/>
              </a:rPr>
              <a:t>max</a:t>
            </a:r>
            <a:r>
              <a:rPr lang="en-GB" sz="2200" baseline="-25000" dirty="0" smtClean="0">
                <a:latin typeface="Arial"/>
                <a:cs typeface="Arial"/>
              </a:rPr>
              <a:t> </a:t>
            </a:r>
            <a:r>
              <a:rPr lang="en-GB" sz="2200" dirty="0" smtClean="0">
                <a:latin typeface="Arial"/>
                <a:cs typeface="Arial"/>
              </a:rPr>
              <a:t>in max flux mode and a high resolution mode</a:t>
            </a:r>
            <a:endParaRPr lang="de-DE" sz="2200" dirty="0">
              <a:latin typeface="Arial"/>
              <a:cs typeface="Arial"/>
            </a:endParaRPr>
          </a:p>
          <a:p>
            <a:pPr marL="342900" lvl="0" indent="-342900">
              <a:buFont typeface="Arial"/>
              <a:buChar char="•"/>
            </a:pPr>
            <a:r>
              <a:rPr lang="en-GB" sz="2200" dirty="0">
                <a:latin typeface="Arial"/>
                <a:cs typeface="Arial"/>
              </a:rPr>
              <a:t>SKADI shall allow for custom sample environments of at least 1.5</a:t>
            </a:r>
            <a:r>
              <a:rPr lang="en-GB" sz="2200" dirty="0">
                <a:latin typeface="Arial"/>
                <a:cs typeface="Arial"/>
              </a:rPr>
              <a:t>×</a:t>
            </a:r>
            <a:r>
              <a:rPr lang="en-GB" sz="2200" dirty="0">
                <a:latin typeface="Arial"/>
                <a:cs typeface="Arial"/>
              </a:rPr>
              <a:t>1.5</a:t>
            </a:r>
            <a:r>
              <a:rPr lang="en-GB" sz="2200" dirty="0">
                <a:latin typeface="Arial"/>
                <a:cs typeface="Arial"/>
              </a:rPr>
              <a:t>×</a:t>
            </a:r>
            <a:r>
              <a:rPr lang="en-GB" sz="2200" dirty="0">
                <a:latin typeface="Arial"/>
                <a:cs typeface="Arial"/>
              </a:rPr>
              <a:t>2 m</a:t>
            </a:r>
            <a:r>
              <a:rPr lang="en-GB" sz="2200" baseline="30000" dirty="0">
                <a:latin typeface="Arial"/>
                <a:cs typeface="Arial"/>
              </a:rPr>
              <a:t>3</a:t>
            </a:r>
            <a:r>
              <a:rPr lang="en-GB" sz="2200" dirty="0">
                <a:latin typeface="Arial"/>
                <a:cs typeface="Arial"/>
              </a:rPr>
              <a:t> with masses of at least 2000 kg</a:t>
            </a:r>
            <a:r>
              <a:rPr lang="en-GB" sz="2200" dirty="0" smtClean="0">
                <a:latin typeface="Arial"/>
                <a:cs typeface="Arial"/>
              </a:rPr>
              <a:t>.</a:t>
            </a:r>
            <a:endParaRPr lang="de-DE" sz="2200" dirty="0"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7584" y="4941168"/>
            <a:ext cx="76328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de-DE" sz="2200" b="1" dirty="0" err="1" smtClean="0">
                <a:latin typeface="Arial"/>
                <a:cs typeface="Arial"/>
              </a:rPr>
              <a:t>Competetive</a:t>
            </a:r>
            <a:r>
              <a:rPr lang="de-DE" sz="2200" b="1" dirty="0" smtClean="0">
                <a:latin typeface="Arial"/>
                <a:cs typeface="Arial"/>
              </a:rPr>
              <a:t> Instrument on </a:t>
            </a:r>
            <a:r>
              <a:rPr lang="de-DE" sz="2200" b="1" dirty="0" err="1" smtClean="0">
                <a:latin typeface="Arial"/>
                <a:cs typeface="Arial"/>
              </a:rPr>
              <a:t>world-class</a:t>
            </a:r>
            <a:r>
              <a:rPr lang="de-DE" sz="2200" b="1" dirty="0" smtClean="0">
                <a:latin typeface="Arial"/>
                <a:cs typeface="Arial"/>
              </a:rPr>
              <a:t> </a:t>
            </a:r>
            <a:r>
              <a:rPr lang="de-DE" sz="2200" b="1" dirty="0" err="1" smtClean="0">
                <a:latin typeface="Arial"/>
                <a:cs typeface="Arial"/>
              </a:rPr>
              <a:t>level</a:t>
            </a:r>
            <a:endParaRPr lang="de-DE" sz="2200" b="1" dirty="0" smtClean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de-DE" sz="2200" b="1" dirty="0" smtClean="0">
                <a:latin typeface="Arial"/>
                <a:cs typeface="Arial"/>
              </a:rPr>
              <a:t>Early </a:t>
            </a:r>
            <a:r>
              <a:rPr lang="de-DE" sz="2200" b="1" dirty="0" err="1" smtClean="0">
                <a:latin typeface="Arial"/>
                <a:cs typeface="Arial"/>
              </a:rPr>
              <a:t>success</a:t>
            </a:r>
            <a:r>
              <a:rPr lang="de-DE" sz="2200" b="1" dirty="0" smtClean="0">
                <a:latin typeface="Arial"/>
                <a:cs typeface="Arial"/>
              </a:rPr>
              <a:t> </a:t>
            </a:r>
            <a:r>
              <a:rPr lang="de-DE" sz="2200" b="1" dirty="0" err="1" smtClean="0">
                <a:latin typeface="Arial"/>
                <a:cs typeface="Arial"/>
              </a:rPr>
              <a:t>by</a:t>
            </a:r>
            <a:r>
              <a:rPr lang="de-DE" sz="2200" b="1" dirty="0" smtClean="0">
                <a:latin typeface="Arial"/>
                <a:cs typeface="Arial"/>
              </a:rPr>
              <a:t> </a:t>
            </a:r>
            <a:r>
              <a:rPr lang="de-DE" sz="2200" b="1" dirty="0" err="1" smtClean="0">
                <a:latin typeface="Arial"/>
                <a:cs typeface="Arial"/>
              </a:rPr>
              <a:t>attractive</a:t>
            </a:r>
            <a:r>
              <a:rPr lang="de-DE" sz="2200" b="1" dirty="0" smtClean="0">
                <a:latin typeface="Arial"/>
                <a:cs typeface="Arial"/>
              </a:rPr>
              <a:t> </a:t>
            </a:r>
            <a:r>
              <a:rPr lang="de-DE" sz="2200" b="1" dirty="0" err="1" smtClean="0">
                <a:latin typeface="Arial"/>
                <a:cs typeface="Arial"/>
              </a:rPr>
              <a:t>scientific</a:t>
            </a:r>
            <a:r>
              <a:rPr lang="de-DE" sz="2200" b="1" dirty="0" smtClean="0">
                <a:latin typeface="Arial"/>
                <a:cs typeface="Arial"/>
              </a:rPr>
              <a:t> </a:t>
            </a:r>
            <a:r>
              <a:rPr lang="de-DE" sz="2200" b="1" dirty="0" err="1" smtClean="0">
                <a:latin typeface="Arial"/>
                <a:cs typeface="Arial"/>
              </a:rPr>
              <a:t>opportunities</a:t>
            </a:r>
            <a:endParaRPr lang="de-DE" sz="2200" b="1" dirty="0" smtClean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de-DE" sz="2200" b="1" dirty="0" smtClean="0">
                <a:latin typeface="Arial"/>
                <a:cs typeface="Arial"/>
              </a:rPr>
              <a:t>Additional </a:t>
            </a:r>
            <a:r>
              <a:rPr lang="de-DE" sz="2200" b="1" dirty="0" err="1" smtClean="0">
                <a:latin typeface="Arial"/>
                <a:cs typeface="Arial"/>
              </a:rPr>
              <a:t>value</a:t>
            </a:r>
            <a:r>
              <a:rPr lang="de-DE" sz="2200" b="1" dirty="0" smtClean="0">
                <a:latin typeface="Arial"/>
                <a:cs typeface="Arial"/>
              </a:rPr>
              <a:t> </a:t>
            </a:r>
            <a:r>
              <a:rPr lang="de-DE" sz="2200" b="1" dirty="0" err="1" smtClean="0">
                <a:latin typeface="Arial"/>
                <a:cs typeface="Arial"/>
              </a:rPr>
              <a:t>to</a:t>
            </a:r>
            <a:r>
              <a:rPr lang="de-DE" sz="2200" b="1" dirty="0" smtClean="0">
                <a:latin typeface="Arial"/>
                <a:cs typeface="Arial"/>
              </a:rPr>
              <a:t> </a:t>
            </a:r>
            <a:r>
              <a:rPr lang="de-DE" sz="2200" b="1" dirty="0" err="1" smtClean="0">
                <a:latin typeface="Arial"/>
                <a:cs typeface="Arial"/>
              </a:rPr>
              <a:t>instrument</a:t>
            </a:r>
            <a:r>
              <a:rPr lang="de-DE" sz="2200" b="1" dirty="0" smtClean="0">
                <a:latin typeface="Arial"/>
                <a:cs typeface="Arial"/>
              </a:rPr>
              <a:t> </a:t>
            </a:r>
            <a:r>
              <a:rPr lang="de-DE" sz="2200" b="1" dirty="0" err="1" smtClean="0">
                <a:latin typeface="Arial"/>
                <a:cs typeface="Arial"/>
              </a:rPr>
              <a:t>suite</a:t>
            </a:r>
            <a:r>
              <a:rPr lang="de-DE" sz="2200" b="1" dirty="0" smtClean="0">
                <a:latin typeface="Arial"/>
                <a:cs typeface="Arial"/>
              </a:rPr>
              <a:t> (</a:t>
            </a:r>
            <a:r>
              <a:rPr lang="de-DE" sz="2200" b="1" dirty="0" err="1" smtClean="0">
                <a:latin typeface="Arial"/>
                <a:cs typeface="Arial"/>
              </a:rPr>
              <a:t>detector</a:t>
            </a:r>
            <a:r>
              <a:rPr lang="de-DE" sz="2200" b="1" dirty="0" smtClean="0">
                <a:latin typeface="Arial"/>
                <a:cs typeface="Arial"/>
              </a:rPr>
              <a:t>/SE)</a:t>
            </a:r>
          </a:p>
        </p:txBody>
      </p:sp>
    </p:spTree>
    <p:extLst>
      <p:ext uri="{BB962C8B-B14F-4D97-AF65-F5344CB8AC3E}">
        <p14:creationId xmlns:p14="http://schemas.microsoft.com/office/powerpoint/2010/main" val="1942065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5599-B2A3-43CE-B17D-D44A935562DD}" type="datetime4">
              <a:rPr lang="de-DE" smtClean="0"/>
              <a:t>September 28, 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4</a:t>
            </a:fld>
            <a:endParaRPr lang="de-DE"/>
          </a:p>
        </p:txBody>
      </p:sp>
      <p:sp>
        <p:nvSpPr>
          <p:cNvPr id="14" name="Inhaltsplatzhalter 13"/>
          <p:cNvSpPr>
            <a:spLocks noGrp="1"/>
          </p:cNvSpPr>
          <p:nvPr>
            <p:ph idx="17"/>
          </p:nvPr>
        </p:nvSpPr>
        <p:spPr>
          <a:xfrm>
            <a:off x="683568" y="188640"/>
            <a:ext cx="8172480" cy="576064"/>
          </a:xfrm>
        </p:spPr>
        <p:txBody>
          <a:bodyPr/>
          <a:lstStyle/>
          <a:p>
            <a:r>
              <a:rPr lang="de-DE" dirty="0" smtClean="0"/>
              <a:t>Budget </a:t>
            </a:r>
            <a:r>
              <a:rPr lang="de-DE" dirty="0" err="1" smtClean="0"/>
              <a:t>Overview</a:t>
            </a:r>
            <a:endParaRPr lang="de-DE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611560" y="764704"/>
            <a:ext cx="3816424" cy="5847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 err="1" smtClean="0">
                <a:latin typeface="Arial"/>
                <a:cs typeface="Arial"/>
              </a:rPr>
              <a:t>What</a:t>
            </a:r>
            <a:r>
              <a:rPr lang="de-DE" sz="2200" b="1" dirty="0" smtClean="0">
                <a:latin typeface="Arial"/>
                <a:cs typeface="Arial"/>
              </a:rPr>
              <a:t> </a:t>
            </a:r>
            <a:r>
              <a:rPr lang="de-DE" sz="2200" b="1" dirty="0" err="1" smtClean="0">
                <a:latin typeface="Arial"/>
                <a:cs typeface="Arial"/>
              </a:rPr>
              <a:t>we</a:t>
            </a:r>
            <a:r>
              <a:rPr lang="de-DE" sz="2200" b="1" dirty="0" smtClean="0">
                <a:latin typeface="Arial"/>
                <a:cs typeface="Arial"/>
              </a:rPr>
              <a:t> </a:t>
            </a:r>
            <a:r>
              <a:rPr lang="de-DE" sz="2200" b="1" dirty="0" err="1" smtClean="0">
                <a:latin typeface="Arial"/>
                <a:cs typeface="Arial"/>
              </a:rPr>
              <a:t>get</a:t>
            </a:r>
            <a:r>
              <a:rPr lang="de-DE" sz="2200" b="1" dirty="0" smtClean="0">
                <a:latin typeface="Arial"/>
                <a:cs typeface="Arial"/>
              </a:rPr>
              <a:t> </a:t>
            </a:r>
            <a:r>
              <a:rPr lang="de-DE" sz="2200" b="1" dirty="0" err="1" smtClean="0">
                <a:latin typeface="Arial"/>
                <a:cs typeface="Arial"/>
              </a:rPr>
              <a:t>for</a:t>
            </a:r>
            <a:r>
              <a:rPr lang="de-DE" sz="2200" b="1" dirty="0" smtClean="0">
                <a:latin typeface="Arial"/>
                <a:cs typeface="Arial"/>
              </a:rPr>
              <a:t> </a:t>
            </a:r>
            <a:r>
              <a:rPr lang="de-DE" sz="2200" b="1" dirty="0" err="1" smtClean="0">
                <a:latin typeface="Arial"/>
                <a:cs typeface="Arial"/>
              </a:rPr>
              <a:t>that</a:t>
            </a:r>
            <a:r>
              <a:rPr lang="de-DE" sz="2200" b="1" dirty="0" smtClean="0">
                <a:latin typeface="Arial"/>
                <a:cs typeface="Arial"/>
              </a:rPr>
              <a:t>:</a:t>
            </a:r>
          </a:p>
          <a:p>
            <a:pPr marL="342900" indent="-342900">
              <a:buFont typeface="Arial"/>
              <a:buChar char="•"/>
            </a:pPr>
            <a:r>
              <a:rPr lang="de-DE" sz="2200" dirty="0" smtClean="0">
                <a:latin typeface="Arial"/>
                <a:cs typeface="Arial"/>
              </a:rPr>
              <a:t>World-</a:t>
            </a:r>
            <a:r>
              <a:rPr lang="de-DE" sz="2200" dirty="0" err="1" smtClean="0">
                <a:latin typeface="Arial"/>
                <a:cs typeface="Arial"/>
              </a:rPr>
              <a:t>class</a:t>
            </a:r>
            <a:r>
              <a:rPr lang="de-DE" sz="2200" dirty="0" smtClean="0">
                <a:latin typeface="Arial"/>
                <a:cs typeface="Arial"/>
              </a:rPr>
              <a:t> </a:t>
            </a:r>
            <a:r>
              <a:rPr lang="de-DE" sz="2200" dirty="0" err="1" smtClean="0">
                <a:latin typeface="Arial"/>
                <a:cs typeface="Arial"/>
              </a:rPr>
              <a:t>instrument</a:t>
            </a:r>
            <a:r>
              <a:rPr lang="de-DE" sz="2200" dirty="0" smtClean="0">
                <a:latin typeface="Arial"/>
                <a:cs typeface="Arial"/>
              </a:rPr>
              <a:t> </a:t>
            </a:r>
            <a:r>
              <a:rPr lang="de-DE" sz="2200" dirty="0" err="1" smtClean="0">
                <a:latin typeface="Arial"/>
                <a:cs typeface="Arial"/>
              </a:rPr>
              <a:t>features</a:t>
            </a:r>
            <a:endParaRPr lang="de-DE" sz="2200" dirty="0" smtClean="0">
              <a:latin typeface="Arial"/>
              <a:cs typeface="Arial"/>
            </a:endParaRPr>
          </a:p>
          <a:p>
            <a:pPr marL="800100" lvl="1" indent="-342900">
              <a:buFont typeface="Arial"/>
              <a:buChar char="•"/>
            </a:pPr>
            <a:r>
              <a:rPr lang="de-DE" sz="2200" dirty="0" smtClean="0">
                <a:latin typeface="Arial"/>
                <a:cs typeface="Arial"/>
              </a:rPr>
              <a:t>Q-range</a:t>
            </a:r>
          </a:p>
          <a:p>
            <a:pPr marL="800100" lvl="1" indent="-342900">
              <a:buFont typeface="Arial"/>
              <a:buChar char="•"/>
            </a:pPr>
            <a:r>
              <a:rPr lang="de-DE" sz="2200" dirty="0" err="1" smtClean="0">
                <a:latin typeface="Arial"/>
                <a:cs typeface="Arial"/>
              </a:rPr>
              <a:t>Flux</a:t>
            </a:r>
            <a:endParaRPr lang="de-DE" sz="2200" dirty="0" smtClean="0">
              <a:latin typeface="Arial"/>
              <a:cs typeface="Arial"/>
            </a:endParaRPr>
          </a:p>
          <a:p>
            <a:pPr marL="800100" lvl="1" indent="-342900">
              <a:buFont typeface="Arial"/>
              <a:buChar char="•"/>
            </a:pPr>
            <a:r>
              <a:rPr lang="de-DE" sz="2200" dirty="0" err="1" smtClean="0">
                <a:latin typeface="Arial"/>
                <a:cs typeface="Arial"/>
              </a:rPr>
              <a:t>Detector</a:t>
            </a:r>
            <a:r>
              <a:rPr lang="de-DE" sz="2200" dirty="0" smtClean="0">
                <a:latin typeface="Arial"/>
                <a:cs typeface="Arial"/>
              </a:rPr>
              <a:t> </a:t>
            </a:r>
            <a:r>
              <a:rPr lang="de-DE" sz="2200" dirty="0" err="1" smtClean="0">
                <a:latin typeface="Arial"/>
                <a:cs typeface="Arial"/>
              </a:rPr>
              <a:t>capabilities</a:t>
            </a:r>
            <a:endParaRPr lang="de-DE" sz="2200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de-DE" sz="2200" dirty="0" smtClean="0">
                <a:latin typeface="Arial"/>
                <a:cs typeface="Arial"/>
              </a:rPr>
              <a:t>Robust/</a:t>
            </a:r>
            <a:r>
              <a:rPr lang="de-DE" sz="2200" dirty="0" err="1" smtClean="0">
                <a:latin typeface="Arial"/>
                <a:cs typeface="Arial"/>
              </a:rPr>
              <a:t>reliable</a:t>
            </a:r>
            <a:r>
              <a:rPr lang="de-DE" sz="2200" dirty="0" smtClean="0">
                <a:latin typeface="Arial"/>
                <a:cs typeface="Arial"/>
              </a:rPr>
              <a:t> </a:t>
            </a:r>
            <a:r>
              <a:rPr lang="de-DE" sz="2200" dirty="0" err="1" smtClean="0">
                <a:latin typeface="Arial"/>
                <a:cs typeface="Arial"/>
              </a:rPr>
              <a:t>technical</a:t>
            </a:r>
            <a:r>
              <a:rPr lang="de-DE" sz="2200" dirty="0" smtClean="0">
                <a:latin typeface="Arial"/>
                <a:cs typeface="Arial"/>
              </a:rPr>
              <a:t> </a:t>
            </a:r>
            <a:r>
              <a:rPr lang="de-DE" sz="2200" dirty="0" err="1" smtClean="0">
                <a:latin typeface="Arial"/>
                <a:cs typeface="Arial"/>
              </a:rPr>
              <a:t>solutions</a:t>
            </a:r>
            <a:endParaRPr lang="de-DE" sz="2200" dirty="0" smtClean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de-DE" sz="2200" dirty="0" err="1" smtClean="0">
                <a:latin typeface="Arial"/>
                <a:cs typeface="Arial"/>
              </a:rPr>
              <a:t>Good</a:t>
            </a:r>
            <a:r>
              <a:rPr lang="de-DE" sz="2200" dirty="0" smtClean="0">
                <a:latin typeface="Arial"/>
                <a:cs typeface="Arial"/>
              </a:rPr>
              <a:t> </a:t>
            </a:r>
            <a:r>
              <a:rPr lang="de-DE" sz="2200" dirty="0" err="1" smtClean="0">
                <a:latin typeface="Arial"/>
                <a:cs typeface="Arial"/>
              </a:rPr>
              <a:t>interconnection</a:t>
            </a:r>
            <a:r>
              <a:rPr lang="de-DE" sz="2200" dirty="0" smtClean="0">
                <a:latin typeface="Arial"/>
                <a:cs typeface="Arial"/>
              </a:rPr>
              <a:t> </a:t>
            </a:r>
            <a:r>
              <a:rPr lang="de-DE" sz="2200" dirty="0" err="1" smtClean="0">
                <a:latin typeface="Arial"/>
                <a:cs typeface="Arial"/>
              </a:rPr>
              <a:t>with</a:t>
            </a:r>
            <a:r>
              <a:rPr lang="de-DE" sz="2200" dirty="0" smtClean="0">
                <a:latin typeface="Arial"/>
                <a:cs typeface="Arial"/>
              </a:rPr>
              <a:t> </a:t>
            </a:r>
            <a:r>
              <a:rPr lang="de-DE" sz="2200" dirty="0" err="1" smtClean="0">
                <a:latin typeface="Arial"/>
                <a:cs typeface="Arial"/>
              </a:rPr>
              <a:t>other</a:t>
            </a:r>
            <a:r>
              <a:rPr lang="de-DE" sz="2200" dirty="0" smtClean="0">
                <a:latin typeface="Arial"/>
                <a:cs typeface="Arial"/>
              </a:rPr>
              <a:t> </a:t>
            </a:r>
            <a:r>
              <a:rPr lang="de-DE" sz="2200" dirty="0" err="1" smtClean="0">
                <a:latin typeface="Arial"/>
                <a:cs typeface="Arial"/>
              </a:rPr>
              <a:t>instruments</a:t>
            </a:r>
            <a:r>
              <a:rPr lang="de-DE" sz="2200" dirty="0" smtClean="0">
                <a:latin typeface="Arial"/>
                <a:cs typeface="Arial"/>
              </a:rPr>
              <a:t> (</a:t>
            </a:r>
            <a:r>
              <a:rPr lang="de-DE" sz="2200" dirty="0" err="1" smtClean="0">
                <a:latin typeface="Arial"/>
                <a:cs typeface="Arial"/>
              </a:rPr>
              <a:t>SE+sharing</a:t>
            </a:r>
            <a:r>
              <a:rPr lang="de-DE" sz="2200" dirty="0" smtClean="0">
                <a:latin typeface="Arial"/>
                <a:cs typeface="Arial"/>
              </a:rPr>
              <a:t> </a:t>
            </a:r>
            <a:r>
              <a:rPr lang="de-DE" sz="2200" dirty="0" err="1" smtClean="0">
                <a:latin typeface="Arial"/>
                <a:cs typeface="Arial"/>
              </a:rPr>
              <a:t>or</a:t>
            </a:r>
            <a:r>
              <a:rPr lang="de-DE" sz="2200" dirty="0" smtClean="0">
                <a:latin typeface="Arial"/>
                <a:cs typeface="Arial"/>
              </a:rPr>
              <a:t> </a:t>
            </a:r>
            <a:r>
              <a:rPr lang="de-DE" sz="2200" dirty="0" err="1" smtClean="0">
                <a:latin typeface="Arial"/>
                <a:cs typeface="Arial"/>
              </a:rPr>
              <a:t>technology</a:t>
            </a:r>
            <a:r>
              <a:rPr lang="de-DE" sz="2200" dirty="0" smtClean="0">
                <a:latin typeface="Arial"/>
                <a:cs typeface="Arial"/>
              </a:rPr>
              <a:t>)</a:t>
            </a:r>
          </a:p>
          <a:p>
            <a:pPr marL="342900" indent="-342900">
              <a:buFont typeface="Arial"/>
              <a:buChar char="•"/>
            </a:pPr>
            <a:r>
              <a:rPr lang="de-DE" sz="2200" dirty="0" err="1" smtClean="0">
                <a:latin typeface="Arial"/>
                <a:cs typeface="Arial"/>
              </a:rPr>
              <a:t>complementarity</a:t>
            </a:r>
            <a:r>
              <a:rPr lang="de-DE" sz="2200" dirty="0" smtClean="0">
                <a:latin typeface="Arial"/>
                <a:cs typeface="Arial"/>
              </a:rPr>
              <a:t> </a:t>
            </a:r>
            <a:r>
              <a:rPr lang="de-DE" sz="2200" dirty="0" err="1" smtClean="0">
                <a:latin typeface="Arial"/>
                <a:cs typeface="Arial"/>
              </a:rPr>
              <a:t>with</a:t>
            </a:r>
            <a:r>
              <a:rPr lang="de-DE" sz="2200" dirty="0" smtClean="0">
                <a:latin typeface="Arial"/>
                <a:cs typeface="Arial"/>
              </a:rPr>
              <a:t> Loki </a:t>
            </a:r>
            <a:r>
              <a:rPr lang="de-DE" sz="2200" dirty="0" err="1" smtClean="0">
                <a:latin typeface="Arial"/>
                <a:cs typeface="Arial"/>
              </a:rPr>
              <a:t>to</a:t>
            </a:r>
            <a:r>
              <a:rPr lang="de-DE" sz="2200" dirty="0" smtClean="0">
                <a:latin typeface="Arial"/>
                <a:cs typeface="Arial"/>
              </a:rPr>
              <a:t> </a:t>
            </a:r>
            <a:r>
              <a:rPr lang="de-DE" sz="2200" dirty="0" err="1" smtClean="0">
                <a:latin typeface="Arial"/>
                <a:cs typeface="Arial"/>
              </a:rPr>
              <a:t>achieve</a:t>
            </a:r>
            <a:r>
              <a:rPr lang="de-DE" sz="2200" dirty="0" smtClean="0">
                <a:latin typeface="Arial"/>
                <a:cs typeface="Arial"/>
              </a:rPr>
              <a:t> a versatile </a:t>
            </a:r>
            <a:r>
              <a:rPr lang="de-DE" sz="2200" dirty="0" err="1" smtClean="0">
                <a:latin typeface="Arial"/>
                <a:cs typeface="Arial"/>
              </a:rPr>
              <a:t>instrument</a:t>
            </a:r>
            <a:r>
              <a:rPr lang="de-DE" sz="2200" dirty="0" smtClean="0">
                <a:latin typeface="Arial"/>
                <a:cs typeface="Arial"/>
              </a:rPr>
              <a:t> </a:t>
            </a:r>
            <a:r>
              <a:rPr lang="de-DE" sz="2200" dirty="0" err="1" smtClean="0">
                <a:latin typeface="Arial"/>
                <a:cs typeface="Arial"/>
              </a:rPr>
              <a:t>suite</a:t>
            </a:r>
            <a:endParaRPr lang="de-DE" sz="2200" dirty="0" smtClean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de-DE" sz="2200" dirty="0" smtClean="0">
                <a:latin typeface="Arial"/>
                <a:cs typeface="Arial"/>
              </a:rPr>
              <a:t>Robust </a:t>
            </a:r>
            <a:r>
              <a:rPr lang="de-DE" sz="2200" dirty="0" err="1" smtClean="0">
                <a:latin typeface="Arial"/>
                <a:cs typeface="Arial"/>
              </a:rPr>
              <a:t>planning</a:t>
            </a:r>
            <a:r>
              <a:rPr lang="de-DE" sz="2200" dirty="0" smtClean="0">
                <a:latin typeface="Arial"/>
                <a:cs typeface="Arial"/>
              </a:rPr>
              <a:t> </a:t>
            </a:r>
            <a:r>
              <a:rPr lang="de-DE" sz="2200" dirty="0" smtClean="0">
                <a:latin typeface="Arial"/>
                <a:cs typeface="Arial"/>
                <a:sym typeface="Wingdings"/>
              </a:rPr>
              <a:t> Early </a:t>
            </a:r>
            <a:r>
              <a:rPr lang="de-DE" sz="2200" dirty="0" err="1" smtClean="0">
                <a:latin typeface="Arial"/>
                <a:cs typeface="Arial"/>
                <a:sym typeface="Wingdings"/>
              </a:rPr>
              <a:t>success</a:t>
            </a:r>
            <a:endParaRPr lang="de-DE" sz="2200" dirty="0" smtClean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de-DE" sz="2200" dirty="0">
              <a:latin typeface="Arial"/>
              <a:cs typeface="Arial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7789888"/>
              </p:ext>
            </p:extLst>
          </p:nvPr>
        </p:nvGraphicFramePr>
        <p:xfrm>
          <a:off x="4932040" y="764704"/>
          <a:ext cx="3816424" cy="5387279"/>
        </p:xfrm>
        <a:graphic>
          <a:graphicData uri="http://schemas.openxmlformats.org/drawingml/2006/table">
            <a:tbl>
              <a:tblPr/>
              <a:tblGrid>
                <a:gridCol w="1908212"/>
                <a:gridCol w="1908212"/>
              </a:tblGrid>
              <a:tr h="156085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10807" marR="10807" marT="108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Total</a:t>
                      </a:r>
                    </a:p>
                  </a:txBody>
                  <a:tcPr marL="10807" marR="10807" marT="10807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34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01 Shielding</a:t>
                      </a:r>
                    </a:p>
                  </a:txBody>
                  <a:tcPr marL="10807" marR="10807" marT="108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€ 1,999,000</a:t>
                      </a:r>
                    </a:p>
                  </a:txBody>
                  <a:tcPr marL="10807" marR="10807" marT="108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7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02 Neutron Optics</a:t>
                      </a:r>
                    </a:p>
                  </a:txBody>
                  <a:tcPr marL="10807" marR="10807" marT="108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€ 3,415,200</a:t>
                      </a:r>
                    </a:p>
                  </a:txBody>
                  <a:tcPr marL="10807" marR="10807" marT="108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34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03 Choppers</a:t>
                      </a:r>
                    </a:p>
                  </a:txBody>
                  <a:tcPr marL="10807" marR="10807" marT="108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€ 767,480</a:t>
                      </a:r>
                    </a:p>
                  </a:txBody>
                  <a:tcPr marL="10807" marR="10807" marT="108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7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04 Sample Environment</a:t>
                      </a:r>
                    </a:p>
                  </a:txBody>
                  <a:tcPr marL="10807" marR="10807" marT="108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€ 427,500</a:t>
                      </a:r>
                    </a:p>
                  </a:txBody>
                  <a:tcPr marL="10807" marR="10807" marT="108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22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05 Detector and Beam Monitors</a:t>
                      </a:r>
                    </a:p>
                  </a:txBody>
                  <a:tcPr marL="10807" marR="10807" marT="108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€ 2,674,200</a:t>
                      </a:r>
                    </a:p>
                  </a:txBody>
                  <a:tcPr marL="10807" marR="10807" marT="108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22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07 Motion Control and Automation</a:t>
                      </a:r>
                    </a:p>
                  </a:txBody>
                  <a:tcPr marL="10807" marR="10807" marT="108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€ 384,000</a:t>
                      </a:r>
                    </a:p>
                  </a:txBody>
                  <a:tcPr marL="10807" marR="10807" marT="108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27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08 Instrument Specific Technical Equipment</a:t>
                      </a:r>
                    </a:p>
                  </a:txBody>
                  <a:tcPr marL="10807" marR="10807" marT="108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€ 836,000</a:t>
                      </a:r>
                    </a:p>
                  </a:txBody>
                  <a:tcPr marL="10807" marR="10807" marT="108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7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09 Instrument Infrastructure</a:t>
                      </a:r>
                    </a:p>
                  </a:txBody>
                  <a:tcPr marL="10807" marR="10807" marT="108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€ 381,000</a:t>
                      </a:r>
                    </a:p>
                  </a:txBody>
                  <a:tcPr marL="10807" marR="10807" marT="108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34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11 PSS</a:t>
                      </a:r>
                    </a:p>
                  </a:txBody>
                  <a:tcPr marL="10807" marR="10807" marT="108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€ 114,640</a:t>
                      </a:r>
                    </a:p>
                  </a:txBody>
                  <a:tcPr marL="10807" marR="10807" marT="108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7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12 Contingency</a:t>
                      </a:r>
                    </a:p>
                  </a:txBody>
                  <a:tcPr marL="10807" marR="10807" marT="108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€ 1,222,113.33</a:t>
                      </a:r>
                    </a:p>
                  </a:txBody>
                  <a:tcPr marL="10807" marR="10807" marT="108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5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Total</a:t>
                      </a:r>
                    </a:p>
                  </a:txBody>
                  <a:tcPr marL="10807" marR="10807" marT="108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€ 12,713,133.3</a:t>
                      </a:r>
                    </a:p>
                  </a:txBody>
                  <a:tcPr marL="10807" marR="10807" marT="108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54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Labour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included in above (Person-Years)</a:t>
                      </a:r>
                    </a:p>
                  </a:txBody>
                  <a:tcPr marL="10807" marR="10807" marT="108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34</a:t>
                      </a:r>
                      <a:r>
                        <a:rPr lang="de-DE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(7</a:t>
                      </a:r>
                      <a:r>
                        <a:rPr lang="de-DE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de-DE" sz="16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years</a:t>
                      </a:r>
                      <a:r>
                        <a:rPr lang="de-DE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de-DE" sz="16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of</a:t>
                      </a:r>
                      <a:r>
                        <a:rPr lang="de-DE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de-DE" sz="16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fabrication</a:t>
                      </a:r>
                      <a:r>
                        <a:rPr lang="de-DE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0807" marR="10807" marT="108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1582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5599-B2A3-43CE-B17D-D44A935562DD}" type="datetime4">
              <a:rPr lang="de-DE" smtClean="0"/>
              <a:t>September 28, 2016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5</a:t>
            </a:fld>
            <a:endParaRPr lang="de-DE"/>
          </a:p>
        </p:txBody>
      </p:sp>
      <p:sp>
        <p:nvSpPr>
          <p:cNvPr id="8" name="Content Placeholder 7"/>
          <p:cNvSpPr>
            <a:spLocks noGrp="1"/>
          </p:cNvSpPr>
          <p:nvPr>
            <p:ph idx="17"/>
          </p:nvPr>
        </p:nvSpPr>
        <p:spPr>
          <a:xfrm>
            <a:off x="683568" y="188640"/>
            <a:ext cx="8172480" cy="576064"/>
          </a:xfrm>
        </p:spPr>
        <p:txBody>
          <a:bodyPr/>
          <a:lstStyle/>
          <a:p>
            <a:r>
              <a:rPr lang="de-DE" dirty="0" err="1" smtClean="0"/>
              <a:t>Changes</a:t>
            </a:r>
            <a:r>
              <a:rPr lang="de-DE" dirty="0" smtClean="0"/>
              <a:t> </a:t>
            </a:r>
            <a:r>
              <a:rPr lang="de-DE" dirty="0" err="1" smtClean="0"/>
              <a:t>compared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June Budget</a:t>
            </a:r>
            <a:endParaRPr lang="de-DE" dirty="0"/>
          </a:p>
        </p:txBody>
      </p:sp>
      <p:sp>
        <p:nvSpPr>
          <p:cNvPr id="11" name="TextBox 10"/>
          <p:cNvSpPr txBox="1"/>
          <p:nvPr/>
        </p:nvSpPr>
        <p:spPr>
          <a:xfrm>
            <a:off x="683568" y="836712"/>
            <a:ext cx="7992888" cy="5509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 smtClean="0">
                <a:latin typeface="Arial"/>
                <a:cs typeface="Arial"/>
              </a:rPr>
              <a:t>As </a:t>
            </a:r>
            <a:r>
              <a:rPr lang="de-DE" sz="2200" b="1" dirty="0" err="1" smtClean="0">
                <a:latin typeface="Arial"/>
                <a:cs typeface="Arial"/>
              </a:rPr>
              <a:t>compared</a:t>
            </a:r>
            <a:r>
              <a:rPr lang="de-DE" sz="2200" b="1" dirty="0" smtClean="0">
                <a:latin typeface="Arial"/>
                <a:cs typeface="Arial"/>
              </a:rPr>
              <a:t> </a:t>
            </a:r>
            <a:r>
              <a:rPr lang="de-DE" sz="2200" b="1" dirty="0" err="1" smtClean="0">
                <a:latin typeface="Arial"/>
                <a:cs typeface="Arial"/>
              </a:rPr>
              <a:t>to</a:t>
            </a:r>
            <a:r>
              <a:rPr lang="de-DE" sz="2200" b="1" dirty="0" smtClean="0">
                <a:latin typeface="Arial"/>
                <a:cs typeface="Arial"/>
              </a:rPr>
              <a:t> </a:t>
            </a:r>
            <a:r>
              <a:rPr lang="de-DE" sz="2200" b="1" dirty="0" err="1" smtClean="0">
                <a:latin typeface="Arial"/>
                <a:cs typeface="Arial"/>
              </a:rPr>
              <a:t>minimum</a:t>
            </a:r>
            <a:r>
              <a:rPr lang="de-DE" sz="2200" b="1" dirty="0" smtClean="0">
                <a:latin typeface="Arial"/>
                <a:cs typeface="Arial"/>
              </a:rPr>
              <a:t> </a:t>
            </a:r>
            <a:r>
              <a:rPr lang="de-DE" sz="2200" b="1" dirty="0" err="1" smtClean="0">
                <a:latin typeface="Arial"/>
                <a:cs typeface="Arial"/>
              </a:rPr>
              <a:t>scope</a:t>
            </a:r>
            <a:r>
              <a:rPr lang="de-DE" sz="2200" b="1" dirty="0" smtClean="0">
                <a:latin typeface="Arial"/>
                <a:cs typeface="Arial"/>
              </a:rPr>
              <a:t> </a:t>
            </a:r>
            <a:r>
              <a:rPr lang="de-DE" sz="2200" b="1" dirty="0" err="1" smtClean="0">
                <a:latin typeface="Arial"/>
                <a:cs typeface="Arial"/>
              </a:rPr>
              <a:t>from</a:t>
            </a:r>
            <a:r>
              <a:rPr lang="de-DE" sz="2200" b="1" dirty="0" smtClean="0">
                <a:latin typeface="Arial"/>
                <a:cs typeface="Arial"/>
              </a:rPr>
              <a:t> June</a:t>
            </a:r>
          </a:p>
          <a:p>
            <a:r>
              <a:rPr lang="de-DE" sz="2200" dirty="0" smtClean="0">
                <a:latin typeface="Arial"/>
                <a:cs typeface="Arial"/>
              </a:rPr>
              <a:t>(</a:t>
            </a:r>
            <a:r>
              <a:rPr lang="de-DE" sz="2200" dirty="0" smtClean="0">
                <a:solidFill>
                  <a:srgbClr val="008000"/>
                </a:solidFill>
                <a:latin typeface="Arial"/>
                <a:cs typeface="Arial"/>
              </a:rPr>
              <a:t>-973 </a:t>
            </a:r>
            <a:r>
              <a:rPr lang="de-DE" sz="2200" dirty="0" err="1" smtClean="0">
                <a:solidFill>
                  <a:srgbClr val="008000"/>
                </a:solidFill>
                <a:latin typeface="Arial"/>
                <a:cs typeface="Arial"/>
              </a:rPr>
              <a:t>k</a:t>
            </a:r>
            <a:r>
              <a:rPr lang="de-DE" sz="2200" dirty="0" smtClean="0">
                <a:solidFill>
                  <a:srgbClr val="008000"/>
                </a:solidFill>
                <a:latin typeface="Arial"/>
                <a:cs typeface="Arial"/>
              </a:rPr>
              <a:t>€ </a:t>
            </a:r>
            <a:r>
              <a:rPr lang="de-DE" sz="2200" dirty="0" smtClean="0">
                <a:latin typeface="Arial"/>
                <a:cs typeface="Arial"/>
              </a:rPr>
              <a:t>not </a:t>
            </a:r>
            <a:r>
              <a:rPr lang="de-DE" sz="2200" dirty="0" err="1" smtClean="0">
                <a:latin typeface="Arial"/>
                <a:cs typeface="Arial"/>
              </a:rPr>
              <a:t>accounting</a:t>
            </a:r>
            <a:r>
              <a:rPr lang="de-DE" sz="2200" dirty="0" smtClean="0">
                <a:latin typeface="Arial"/>
                <a:cs typeface="Arial"/>
              </a:rPr>
              <a:t> </a:t>
            </a:r>
            <a:r>
              <a:rPr lang="de-DE" sz="2200" dirty="0" err="1" smtClean="0">
                <a:latin typeface="Arial"/>
                <a:cs typeface="Arial"/>
              </a:rPr>
              <a:t>for</a:t>
            </a:r>
            <a:r>
              <a:rPr lang="de-DE" sz="2200" dirty="0" smtClean="0">
                <a:latin typeface="Arial"/>
                <a:cs typeface="Arial"/>
              </a:rPr>
              <a:t> </a:t>
            </a:r>
            <a:r>
              <a:rPr lang="de-DE" sz="2200" dirty="0" err="1" smtClean="0">
                <a:latin typeface="Arial"/>
                <a:cs typeface="Arial"/>
              </a:rPr>
              <a:t>phase</a:t>
            </a:r>
            <a:r>
              <a:rPr lang="de-DE" sz="2200" dirty="0" smtClean="0">
                <a:latin typeface="Arial"/>
                <a:cs typeface="Arial"/>
              </a:rPr>
              <a:t> 1+ </a:t>
            </a:r>
            <a:r>
              <a:rPr lang="de-DE" sz="2200" dirty="0" err="1" smtClean="0">
                <a:latin typeface="Arial"/>
                <a:cs typeface="Arial"/>
              </a:rPr>
              <a:t>contingency</a:t>
            </a:r>
            <a:r>
              <a:rPr lang="de-DE" sz="2200" dirty="0" smtClean="0">
                <a:latin typeface="Arial"/>
                <a:cs typeface="Arial"/>
              </a:rPr>
              <a:t>)</a:t>
            </a:r>
            <a:endParaRPr lang="de-DE" sz="2200" dirty="0">
              <a:latin typeface="Arial"/>
              <a:cs typeface="Arial"/>
            </a:endParaRPr>
          </a:p>
          <a:p>
            <a:endParaRPr lang="de-DE" sz="2200" b="1" dirty="0" smtClean="0">
              <a:latin typeface="Arial"/>
              <a:cs typeface="Arial"/>
            </a:endParaRPr>
          </a:p>
          <a:p>
            <a:r>
              <a:rPr lang="de-DE" sz="2200" b="1" dirty="0" smtClean="0">
                <a:latin typeface="Arial"/>
                <a:cs typeface="Arial"/>
              </a:rPr>
              <a:t>Minor</a:t>
            </a:r>
          </a:p>
          <a:p>
            <a:pPr marL="342900" indent="-342900">
              <a:buFont typeface="Arial"/>
              <a:buChar char="•"/>
            </a:pPr>
            <a:r>
              <a:rPr lang="de-DE" sz="2200" dirty="0" err="1" smtClean="0">
                <a:latin typeface="Arial"/>
                <a:cs typeface="Arial"/>
              </a:rPr>
              <a:t>Chopper</a:t>
            </a:r>
            <a:r>
              <a:rPr lang="de-DE" sz="2200" dirty="0" smtClean="0">
                <a:latin typeface="Arial"/>
                <a:cs typeface="Arial"/>
              </a:rPr>
              <a:t>: 720 </a:t>
            </a:r>
            <a:r>
              <a:rPr lang="de-DE" sz="2200" dirty="0" err="1" smtClean="0">
                <a:latin typeface="Arial"/>
                <a:cs typeface="Arial"/>
              </a:rPr>
              <a:t>k</a:t>
            </a:r>
            <a:r>
              <a:rPr lang="de-DE" sz="2200" dirty="0" smtClean="0">
                <a:latin typeface="Arial"/>
                <a:cs typeface="Arial"/>
              </a:rPr>
              <a:t>€ </a:t>
            </a:r>
            <a:r>
              <a:rPr lang="de-DE" sz="2200" dirty="0" smtClean="0">
                <a:latin typeface="Arial"/>
                <a:cs typeface="Arial"/>
                <a:sym typeface="Wingdings"/>
              </a:rPr>
              <a:t> 767 </a:t>
            </a:r>
            <a:r>
              <a:rPr lang="de-DE" sz="2200" dirty="0" err="1" smtClean="0">
                <a:latin typeface="Arial"/>
                <a:cs typeface="Arial"/>
                <a:sym typeface="Wingdings"/>
              </a:rPr>
              <a:t>k</a:t>
            </a:r>
            <a:r>
              <a:rPr lang="de-DE" sz="2200" dirty="0" smtClean="0">
                <a:latin typeface="Arial"/>
                <a:cs typeface="Arial"/>
                <a:sym typeface="Wingdings"/>
              </a:rPr>
              <a:t>€</a:t>
            </a:r>
          </a:p>
          <a:p>
            <a:pPr marL="342900" indent="-342900">
              <a:buFont typeface="Arial"/>
              <a:buChar char="•"/>
            </a:pPr>
            <a:r>
              <a:rPr lang="de-DE" sz="2200" dirty="0" smtClean="0">
                <a:latin typeface="Arial"/>
                <a:cs typeface="Arial"/>
                <a:sym typeface="Wingdings"/>
              </a:rPr>
              <a:t>SE: 250 </a:t>
            </a:r>
            <a:r>
              <a:rPr lang="de-DE" sz="2200" dirty="0" err="1" smtClean="0">
                <a:latin typeface="Arial"/>
                <a:cs typeface="Arial"/>
                <a:sym typeface="Wingdings"/>
              </a:rPr>
              <a:t>k</a:t>
            </a:r>
            <a:r>
              <a:rPr lang="de-DE" sz="2200" dirty="0" smtClean="0">
                <a:latin typeface="Arial"/>
                <a:cs typeface="Arial"/>
                <a:sym typeface="Wingdings"/>
              </a:rPr>
              <a:t>€  </a:t>
            </a:r>
            <a:r>
              <a:rPr lang="de-DE" sz="2200" dirty="0" err="1" smtClean="0">
                <a:latin typeface="Arial"/>
                <a:cs typeface="Arial"/>
                <a:sym typeface="Wingdings"/>
              </a:rPr>
              <a:t>approx</a:t>
            </a:r>
            <a:r>
              <a:rPr lang="de-DE" sz="2200" dirty="0" smtClean="0">
                <a:latin typeface="Arial"/>
                <a:cs typeface="Arial"/>
                <a:sym typeface="Wingdings"/>
              </a:rPr>
              <a:t>. 427 </a:t>
            </a:r>
            <a:r>
              <a:rPr lang="de-DE" sz="2200" dirty="0" err="1" smtClean="0">
                <a:latin typeface="Arial"/>
                <a:cs typeface="Arial"/>
                <a:sym typeface="Wingdings"/>
              </a:rPr>
              <a:t>k</a:t>
            </a:r>
            <a:r>
              <a:rPr lang="de-DE" sz="2200" dirty="0" smtClean="0">
                <a:latin typeface="Arial"/>
                <a:cs typeface="Arial"/>
                <a:sym typeface="Wingdings"/>
              </a:rPr>
              <a:t>€ (</a:t>
            </a:r>
            <a:r>
              <a:rPr lang="de-DE" sz="2200" dirty="0" err="1" smtClean="0">
                <a:latin typeface="Arial"/>
                <a:cs typeface="Arial"/>
                <a:sym typeface="Wingdings"/>
              </a:rPr>
              <a:t>depending</a:t>
            </a:r>
            <a:r>
              <a:rPr lang="de-DE" sz="2200" dirty="0" smtClean="0">
                <a:latin typeface="Arial"/>
                <a:cs typeface="Arial"/>
                <a:sym typeface="Wingdings"/>
              </a:rPr>
              <a:t> on </a:t>
            </a:r>
            <a:r>
              <a:rPr lang="de-DE" sz="2200" dirty="0" err="1" smtClean="0">
                <a:latin typeface="Arial"/>
                <a:cs typeface="Arial"/>
                <a:sym typeface="Wingdings"/>
              </a:rPr>
              <a:t>pool</a:t>
            </a:r>
            <a:r>
              <a:rPr lang="de-DE" sz="2200" dirty="0" smtClean="0">
                <a:latin typeface="Arial"/>
                <a:cs typeface="Arial"/>
                <a:sym typeface="Wingdings"/>
              </a:rPr>
              <a:t> etc.)</a:t>
            </a:r>
          </a:p>
          <a:p>
            <a:pPr marL="342900" indent="-342900">
              <a:buFont typeface="Arial"/>
              <a:buChar char="•"/>
            </a:pPr>
            <a:r>
              <a:rPr lang="de-DE" sz="2200" dirty="0" err="1" smtClean="0">
                <a:latin typeface="Arial"/>
                <a:cs typeface="Arial"/>
                <a:sym typeface="Wingdings"/>
              </a:rPr>
              <a:t>Detectors</a:t>
            </a:r>
            <a:r>
              <a:rPr lang="de-DE" sz="2200" dirty="0" smtClean="0">
                <a:latin typeface="Arial"/>
                <a:cs typeface="Arial"/>
                <a:sym typeface="Wingdings"/>
              </a:rPr>
              <a:t>/Beam Monitors: 2750 </a:t>
            </a:r>
            <a:r>
              <a:rPr lang="de-DE" sz="2200" dirty="0" err="1" smtClean="0">
                <a:latin typeface="Arial"/>
                <a:cs typeface="Arial"/>
                <a:sym typeface="Wingdings"/>
              </a:rPr>
              <a:t>k</a:t>
            </a:r>
            <a:r>
              <a:rPr lang="de-DE" sz="2200" dirty="0" smtClean="0">
                <a:latin typeface="Arial"/>
                <a:cs typeface="Arial"/>
                <a:sym typeface="Wingdings"/>
              </a:rPr>
              <a:t>€  2647 </a:t>
            </a:r>
            <a:r>
              <a:rPr lang="de-DE" sz="2200" dirty="0" err="1" smtClean="0">
                <a:latin typeface="Arial"/>
                <a:cs typeface="Arial"/>
                <a:sym typeface="Wingdings"/>
              </a:rPr>
              <a:t>k</a:t>
            </a:r>
            <a:r>
              <a:rPr lang="de-DE" sz="2200" dirty="0" smtClean="0">
                <a:latin typeface="Arial"/>
                <a:cs typeface="Arial"/>
                <a:sym typeface="Wingdings"/>
              </a:rPr>
              <a:t>€</a:t>
            </a:r>
          </a:p>
          <a:p>
            <a:pPr marL="342900" indent="-342900">
              <a:buFont typeface="Arial"/>
              <a:buChar char="•"/>
            </a:pPr>
            <a:r>
              <a:rPr lang="de-DE" sz="2200" dirty="0" smtClean="0">
                <a:latin typeface="Arial"/>
                <a:cs typeface="Arial"/>
                <a:sym typeface="Wingdings"/>
              </a:rPr>
              <a:t>MCA: 545 </a:t>
            </a:r>
            <a:r>
              <a:rPr lang="de-DE" sz="2200" dirty="0" err="1" smtClean="0">
                <a:latin typeface="Arial"/>
                <a:cs typeface="Arial"/>
                <a:sym typeface="Wingdings"/>
              </a:rPr>
              <a:t>k</a:t>
            </a:r>
            <a:r>
              <a:rPr lang="de-DE" sz="2200" dirty="0" smtClean="0">
                <a:latin typeface="Arial"/>
                <a:cs typeface="Arial"/>
                <a:sym typeface="Wingdings"/>
              </a:rPr>
              <a:t>€  334 </a:t>
            </a:r>
            <a:r>
              <a:rPr lang="de-DE" sz="2200" dirty="0" err="1" smtClean="0">
                <a:latin typeface="Arial"/>
                <a:cs typeface="Arial"/>
                <a:sym typeface="Wingdings"/>
              </a:rPr>
              <a:t>k</a:t>
            </a:r>
            <a:r>
              <a:rPr lang="de-DE" sz="2200" dirty="0" smtClean="0">
                <a:latin typeface="Arial"/>
                <a:cs typeface="Arial"/>
                <a:sym typeface="Wingdings"/>
              </a:rPr>
              <a:t>€</a:t>
            </a:r>
          </a:p>
          <a:p>
            <a:pPr marL="342900" indent="-342900">
              <a:buFont typeface="Arial"/>
              <a:buChar char="•"/>
            </a:pPr>
            <a:r>
              <a:rPr lang="de-DE" sz="2200" dirty="0" err="1" smtClean="0">
                <a:latin typeface="Arial"/>
                <a:cs typeface="Arial"/>
                <a:sym typeface="Wingdings"/>
              </a:rPr>
              <a:t>Instr</a:t>
            </a:r>
            <a:r>
              <a:rPr lang="de-DE" sz="2200" dirty="0" smtClean="0">
                <a:latin typeface="Arial"/>
                <a:cs typeface="Arial"/>
                <a:sym typeface="Wingdings"/>
              </a:rPr>
              <a:t>. </a:t>
            </a:r>
            <a:r>
              <a:rPr lang="de-DE" sz="2200" dirty="0" err="1" smtClean="0">
                <a:latin typeface="Arial"/>
                <a:cs typeface="Arial"/>
                <a:sym typeface="Wingdings"/>
              </a:rPr>
              <a:t>Spec</a:t>
            </a:r>
            <a:r>
              <a:rPr lang="de-DE" sz="2200" dirty="0" smtClean="0">
                <a:latin typeface="Arial"/>
                <a:cs typeface="Arial"/>
                <a:sym typeface="Wingdings"/>
              </a:rPr>
              <a:t>. </a:t>
            </a:r>
            <a:r>
              <a:rPr lang="de-DE" sz="2200" dirty="0" err="1" smtClean="0">
                <a:latin typeface="Arial"/>
                <a:cs typeface="Arial"/>
                <a:sym typeface="Wingdings"/>
              </a:rPr>
              <a:t>Eq</a:t>
            </a:r>
            <a:r>
              <a:rPr lang="de-DE" sz="2200" dirty="0" smtClean="0">
                <a:latin typeface="Arial"/>
                <a:cs typeface="Arial"/>
                <a:sym typeface="Wingdings"/>
              </a:rPr>
              <a:t>.: 1322 </a:t>
            </a:r>
            <a:r>
              <a:rPr lang="de-DE" sz="2200" dirty="0" err="1" smtClean="0">
                <a:latin typeface="Arial"/>
                <a:cs typeface="Arial"/>
                <a:sym typeface="Wingdings"/>
              </a:rPr>
              <a:t>k</a:t>
            </a:r>
            <a:r>
              <a:rPr lang="de-DE" sz="2200" dirty="0" smtClean="0">
                <a:latin typeface="Arial"/>
                <a:cs typeface="Arial"/>
                <a:sym typeface="Wingdings"/>
              </a:rPr>
              <a:t>€  836 </a:t>
            </a:r>
            <a:r>
              <a:rPr lang="de-DE" sz="2200" dirty="0" err="1" smtClean="0">
                <a:latin typeface="Arial"/>
                <a:cs typeface="Arial"/>
                <a:sym typeface="Wingdings"/>
              </a:rPr>
              <a:t>k</a:t>
            </a:r>
            <a:r>
              <a:rPr lang="de-DE" sz="2200" dirty="0" smtClean="0">
                <a:latin typeface="Arial"/>
                <a:cs typeface="Arial"/>
                <a:sym typeface="Wingdings"/>
              </a:rPr>
              <a:t>€</a:t>
            </a:r>
          </a:p>
          <a:p>
            <a:pPr marL="342900" indent="-342900">
              <a:buFont typeface="Arial"/>
              <a:buChar char="•"/>
            </a:pPr>
            <a:r>
              <a:rPr lang="de-DE" sz="2200" dirty="0" smtClean="0">
                <a:latin typeface="Arial"/>
                <a:cs typeface="Arial"/>
                <a:sym typeface="Wingdings"/>
              </a:rPr>
              <a:t>Infrastructure: 510 </a:t>
            </a:r>
            <a:r>
              <a:rPr lang="de-DE" sz="2200" dirty="0" err="1" smtClean="0">
                <a:latin typeface="Arial"/>
                <a:cs typeface="Arial"/>
                <a:sym typeface="Wingdings"/>
              </a:rPr>
              <a:t>k</a:t>
            </a:r>
            <a:r>
              <a:rPr lang="de-DE" sz="2200" dirty="0" smtClean="0">
                <a:latin typeface="Arial"/>
                <a:cs typeface="Arial"/>
                <a:sym typeface="Wingdings"/>
              </a:rPr>
              <a:t>€  381 </a:t>
            </a:r>
            <a:r>
              <a:rPr lang="de-DE" sz="2200" dirty="0" err="1" smtClean="0">
                <a:latin typeface="Arial"/>
                <a:cs typeface="Arial"/>
                <a:sym typeface="Wingdings"/>
              </a:rPr>
              <a:t>k</a:t>
            </a:r>
            <a:r>
              <a:rPr lang="de-DE" sz="2200" dirty="0" smtClean="0">
                <a:latin typeface="Arial"/>
                <a:cs typeface="Arial"/>
                <a:sym typeface="Wingdings"/>
              </a:rPr>
              <a:t>€</a:t>
            </a:r>
          </a:p>
          <a:p>
            <a:r>
              <a:rPr lang="de-DE" sz="2200" b="1" dirty="0" smtClean="0">
                <a:solidFill>
                  <a:srgbClr val="008000"/>
                </a:solidFill>
                <a:latin typeface="Arial"/>
                <a:cs typeface="Arial"/>
                <a:sym typeface="Wingdings"/>
              </a:rPr>
              <a:t>Total: -1083 </a:t>
            </a:r>
            <a:r>
              <a:rPr lang="de-DE" sz="2200" b="1" dirty="0" err="1" smtClean="0">
                <a:solidFill>
                  <a:srgbClr val="008000"/>
                </a:solidFill>
                <a:latin typeface="Arial"/>
                <a:cs typeface="Arial"/>
                <a:sym typeface="Wingdings"/>
              </a:rPr>
              <a:t>k</a:t>
            </a:r>
            <a:r>
              <a:rPr lang="de-DE" sz="2200" b="1" dirty="0" smtClean="0">
                <a:solidFill>
                  <a:srgbClr val="008000"/>
                </a:solidFill>
                <a:latin typeface="Arial"/>
                <a:cs typeface="Arial"/>
                <a:sym typeface="Wingdings"/>
              </a:rPr>
              <a:t>€  (</a:t>
            </a:r>
            <a:r>
              <a:rPr lang="de-DE" sz="2200" b="1" dirty="0" err="1" smtClean="0">
                <a:solidFill>
                  <a:srgbClr val="008000"/>
                </a:solidFill>
                <a:latin typeface="Arial"/>
                <a:cs typeface="Arial"/>
                <a:sym typeface="Wingdings"/>
              </a:rPr>
              <a:t>Pennies</a:t>
            </a:r>
            <a:r>
              <a:rPr lang="de-DE" sz="2200" b="1" dirty="0" smtClean="0">
                <a:solidFill>
                  <a:srgbClr val="008000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de-DE" sz="2200" b="1" dirty="0" err="1" smtClean="0">
                <a:solidFill>
                  <a:srgbClr val="008000"/>
                </a:solidFill>
                <a:latin typeface="Arial"/>
                <a:cs typeface="Arial"/>
                <a:sym typeface="Wingdings"/>
              </a:rPr>
              <a:t>make</a:t>
            </a:r>
            <a:r>
              <a:rPr lang="de-DE" sz="2200" b="1" dirty="0" smtClean="0">
                <a:solidFill>
                  <a:srgbClr val="008000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de-DE" sz="2200" b="1" dirty="0" err="1" smtClean="0">
                <a:solidFill>
                  <a:srgbClr val="008000"/>
                </a:solidFill>
                <a:latin typeface="Arial"/>
                <a:cs typeface="Arial"/>
                <a:sym typeface="Wingdings"/>
              </a:rPr>
              <a:t>the</a:t>
            </a:r>
            <a:r>
              <a:rPr lang="de-DE" sz="2200" b="1" dirty="0" smtClean="0">
                <a:solidFill>
                  <a:srgbClr val="008000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de-DE" sz="2200" b="1" dirty="0" err="1" smtClean="0">
                <a:solidFill>
                  <a:srgbClr val="008000"/>
                </a:solidFill>
                <a:latin typeface="Arial"/>
                <a:cs typeface="Arial"/>
                <a:sym typeface="Wingdings"/>
              </a:rPr>
              <a:t>dollar</a:t>
            </a:r>
            <a:r>
              <a:rPr lang="de-DE" sz="2200" b="1" dirty="0" smtClean="0">
                <a:solidFill>
                  <a:srgbClr val="008000"/>
                </a:solidFill>
                <a:latin typeface="Arial"/>
                <a:cs typeface="Arial"/>
                <a:sym typeface="Wingdings"/>
              </a:rPr>
              <a:t>.)</a:t>
            </a:r>
            <a:endParaRPr lang="de-DE" sz="2200" dirty="0">
              <a:solidFill>
                <a:srgbClr val="008000"/>
              </a:solidFill>
              <a:latin typeface="Arial"/>
              <a:cs typeface="Arial"/>
              <a:sym typeface="Wingdings"/>
            </a:endParaRPr>
          </a:p>
          <a:p>
            <a:endParaRPr lang="de-DE" sz="2200" b="1" dirty="0" smtClean="0">
              <a:latin typeface="Arial"/>
              <a:cs typeface="Arial"/>
              <a:sym typeface="Wingdings"/>
            </a:endParaRPr>
          </a:p>
          <a:p>
            <a:r>
              <a:rPr lang="de-DE" sz="2200" b="1" dirty="0" smtClean="0">
                <a:latin typeface="Arial"/>
                <a:cs typeface="Arial"/>
                <a:sym typeface="Wingdings"/>
              </a:rPr>
              <a:t>Major</a:t>
            </a:r>
          </a:p>
          <a:p>
            <a:pPr marL="342900" indent="-342900">
              <a:buFont typeface="Arial"/>
              <a:buChar char="•"/>
            </a:pPr>
            <a:r>
              <a:rPr lang="de-DE" sz="2200" dirty="0" err="1" smtClean="0">
                <a:latin typeface="Arial"/>
                <a:cs typeface="Arial"/>
                <a:sym typeface="Wingdings"/>
              </a:rPr>
              <a:t>Shielding</a:t>
            </a:r>
            <a:r>
              <a:rPr lang="de-DE" sz="2200" dirty="0" smtClean="0">
                <a:latin typeface="Arial"/>
                <a:cs typeface="Arial"/>
                <a:sym typeface="Wingdings"/>
              </a:rPr>
              <a:t>: 4080 </a:t>
            </a:r>
            <a:r>
              <a:rPr lang="de-DE" sz="2200" dirty="0" err="1" smtClean="0">
                <a:latin typeface="Arial"/>
                <a:cs typeface="Arial"/>
                <a:sym typeface="Wingdings"/>
              </a:rPr>
              <a:t>k</a:t>
            </a:r>
            <a:r>
              <a:rPr lang="de-DE" sz="2200" dirty="0" smtClean="0">
                <a:latin typeface="Arial"/>
                <a:cs typeface="Arial"/>
                <a:sym typeface="Wingdings"/>
              </a:rPr>
              <a:t>€  1999 </a:t>
            </a:r>
            <a:r>
              <a:rPr lang="de-DE" sz="2200" dirty="0" err="1" smtClean="0">
                <a:latin typeface="Arial"/>
                <a:cs typeface="Arial"/>
                <a:sym typeface="Wingdings"/>
              </a:rPr>
              <a:t>k</a:t>
            </a:r>
            <a:r>
              <a:rPr lang="de-DE" sz="2200" dirty="0" smtClean="0">
                <a:latin typeface="Arial"/>
                <a:cs typeface="Arial"/>
                <a:sym typeface="Wingdings"/>
              </a:rPr>
              <a:t>€</a:t>
            </a:r>
          </a:p>
          <a:p>
            <a:pPr marL="342900" indent="-342900">
              <a:buFont typeface="Arial"/>
              <a:buChar char="•"/>
            </a:pPr>
            <a:r>
              <a:rPr lang="de-DE" sz="2200" dirty="0" smtClean="0">
                <a:latin typeface="Arial"/>
                <a:cs typeface="Arial"/>
                <a:sym typeface="Wingdings"/>
              </a:rPr>
              <a:t>Neutron </a:t>
            </a:r>
            <a:r>
              <a:rPr lang="de-DE" sz="2200" dirty="0" err="1" smtClean="0">
                <a:latin typeface="Arial"/>
                <a:cs typeface="Arial"/>
                <a:sym typeface="Wingdings"/>
              </a:rPr>
              <a:t>Optics</a:t>
            </a:r>
            <a:r>
              <a:rPr lang="de-DE" sz="2200" dirty="0" smtClean="0">
                <a:latin typeface="Arial"/>
                <a:cs typeface="Arial"/>
                <a:sym typeface="Wingdings"/>
              </a:rPr>
              <a:t>: 1480k€  3451 </a:t>
            </a:r>
            <a:r>
              <a:rPr lang="de-DE" sz="2200" dirty="0" err="1" smtClean="0">
                <a:latin typeface="Arial"/>
                <a:cs typeface="Arial"/>
                <a:sym typeface="Wingdings"/>
              </a:rPr>
              <a:t>k</a:t>
            </a:r>
            <a:r>
              <a:rPr lang="de-DE" sz="2200" dirty="0" smtClean="0">
                <a:latin typeface="Arial"/>
                <a:cs typeface="Arial"/>
                <a:sym typeface="Wingdings"/>
              </a:rPr>
              <a:t>€</a:t>
            </a:r>
          </a:p>
          <a:p>
            <a:r>
              <a:rPr lang="de-DE" sz="2200" b="1" dirty="0" smtClean="0">
                <a:solidFill>
                  <a:srgbClr val="FF0000"/>
                </a:solidFill>
                <a:latin typeface="Arial"/>
                <a:cs typeface="Arial"/>
                <a:sym typeface="Wingdings"/>
              </a:rPr>
              <a:t>Total: 110 </a:t>
            </a:r>
            <a:r>
              <a:rPr lang="de-DE" sz="2200" b="1" dirty="0" err="1" smtClean="0">
                <a:solidFill>
                  <a:srgbClr val="FF0000"/>
                </a:solidFill>
                <a:latin typeface="Arial"/>
                <a:cs typeface="Arial"/>
                <a:sym typeface="Wingdings"/>
              </a:rPr>
              <a:t>k</a:t>
            </a:r>
            <a:r>
              <a:rPr lang="de-DE" sz="2200" b="1" dirty="0" smtClean="0">
                <a:solidFill>
                  <a:srgbClr val="FF0000"/>
                </a:solidFill>
                <a:latin typeface="Arial"/>
                <a:cs typeface="Arial"/>
                <a:sym typeface="Wingdings"/>
              </a:rPr>
              <a:t>€</a:t>
            </a:r>
            <a:endParaRPr lang="de-DE" sz="2200" b="1" dirty="0">
              <a:solidFill>
                <a:srgbClr val="FF0000"/>
              </a:solidFill>
              <a:latin typeface="Arial"/>
              <a:cs typeface="Arial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2126392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799E-4934-4B86-9899-1FEB5F14B328}" type="datetime4">
              <a:rPr lang="de-DE" smtClean="0"/>
              <a:t>September 28, 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6</a:t>
            </a:fld>
            <a:endParaRPr lang="de-DE" dirty="0"/>
          </a:p>
        </p:txBody>
      </p:sp>
      <p:sp>
        <p:nvSpPr>
          <p:cNvPr id="14" name="Inhaltsplatzhalter 13"/>
          <p:cNvSpPr>
            <a:spLocks noGrp="1"/>
          </p:cNvSpPr>
          <p:nvPr>
            <p:ph idx="17"/>
          </p:nvPr>
        </p:nvSpPr>
        <p:spPr>
          <a:xfrm>
            <a:off x="683568" y="188640"/>
            <a:ext cx="8172480" cy="576064"/>
          </a:xfrm>
        </p:spPr>
        <p:txBody>
          <a:bodyPr/>
          <a:lstStyle/>
          <a:p>
            <a:r>
              <a:rPr lang="de-DE" dirty="0" err="1" smtClean="0"/>
              <a:t>Shielding</a:t>
            </a:r>
            <a:endParaRPr lang="de-DE" dirty="0"/>
          </a:p>
        </p:txBody>
      </p:sp>
      <p:sp>
        <p:nvSpPr>
          <p:cNvPr id="12" name="TextBox 11"/>
          <p:cNvSpPr txBox="1"/>
          <p:nvPr/>
        </p:nvSpPr>
        <p:spPr>
          <a:xfrm>
            <a:off x="683568" y="3568948"/>
            <a:ext cx="8136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de-DE" dirty="0" err="1" smtClean="0"/>
              <a:t>Offer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concrete</a:t>
            </a:r>
            <a:r>
              <a:rPr lang="de-DE" dirty="0" smtClean="0"/>
              <a:t> </a:t>
            </a:r>
            <a:r>
              <a:rPr lang="de-DE" dirty="0" err="1" smtClean="0"/>
              <a:t>shielding</a:t>
            </a:r>
            <a:r>
              <a:rPr lang="de-DE" dirty="0" smtClean="0"/>
              <a:t>: 787 </a:t>
            </a:r>
            <a:r>
              <a:rPr lang="de-DE" dirty="0" err="1" smtClean="0"/>
              <a:t>k</a:t>
            </a:r>
            <a:r>
              <a:rPr lang="de-DE" dirty="0" smtClean="0"/>
              <a:t>€</a:t>
            </a:r>
          </a:p>
          <a:p>
            <a:pPr marL="285750" indent="-285750">
              <a:buFont typeface="Arial"/>
              <a:buChar char="•"/>
            </a:pPr>
            <a:r>
              <a:rPr lang="de-DE" dirty="0" smtClean="0"/>
              <a:t>Steel </a:t>
            </a:r>
            <a:r>
              <a:rPr lang="de-DE" dirty="0" err="1" smtClean="0"/>
              <a:t>sheets</a:t>
            </a:r>
            <a:r>
              <a:rPr lang="de-DE" dirty="0"/>
              <a:t> </a:t>
            </a:r>
            <a:r>
              <a:rPr lang="de-DE" dirty="0" smtClean="0"/>
              <a:t>(</a:t>
            </a:r>
            <a:r>
              <a:rPr lang="de-DE" dirty="0" err="1" smtClean="0"/>
              <a:t>gamma</a:t>
            </a:r>
            <a:r>
              <a:rPr lang="de-DE" dirty="0" smtClean="0"/>
              <a:t> </a:t>
            </a:r>
            <a:r>
              <a:rPr lang="de-DE" dirty="0" err="1" smtClean="0"/>
              <a:t>shielding</a:t>
            </a:r>
            <a:r>
              <a:rPr lang="de-DE" dirty="0" smtClean="0"/>
              <a:t>): 550 </a:t>
            </a:r>
            <a:r>
              <a:rPr lang="de-DE" dirty="0" err="1" smtClean="0"/>
              <a:t>k</a:t>
            </a:r>
            <a:r>
              <a:rPr lang="de-DE" dirty="0" smtClean="0"/>
              <a:t>€</a:t>
            </a:r>
          </a:p>
          <a:p>
            <a:pPr marL="285750" indent="-285750">
              <a:buFont typeface="Arial"/>
              <a:buChar char="•"/>
            </a:pPr>
            <a:r>
              <a:rPr lang="de-DE" dirty="0" err="1" smtClean="0"/>
              <a:t>Boron</a:t>
            </a:r>
            <a:r>
              <a:rPr lang="de-DE" dirty="0" smtClean="0"/>
              <a:t> Plates (</a:t>
            </a:r>
            <a:r>
              <a:rPr lang="de-DE" dirty="0" err="1" smtClean="0"/>
              <a:t>avoid</a:t>
            </a:r>
            <a:r>
              <a:rPr lang="de-DE" dirty="0" smtClean="0"/>
              <a:t> </a:t>
            </a:r>
            <a:r>
              <a:rPr lang="de-DE" dirty="0" err="1" smtClean="0"/>
              <a:t>steel</a:t>
            </a:r>
            <a:r>
              <a:rPr lang="de-DE" dirty="0" smtClean="0"/>
              <a:t> </a:t>
            </a:r>
            <a:r>
              <a:rPr lang="de-DE" dirty="0" err="1" smtClean="0"/>
              <a:t>activation</a:t>
            </a:r>
            <a:r>
              <a:rPr lang="de-DE" dirty="0" smtClean="0"/>
              <a:t>):  152 </a:t>
            </a:r>
            <a:r>
              <a:rPr lang="de-DE" dirty="0" err="1" smtClean="0"/>
              <a:t>k</a:t>
            </a:r>
            <a:r>
              <a:rPr lang="de-DE" dirty="0" smtClean="0"/>
              <a:t>€</a:t>
            </a:r>
          </a:p>
          <a:p>
            <a:pPr marL="285750" indent="-285750">
              <a:buFont typeface="Arial"/>
              <a:buChar char="•"/>
            </a:pPr>
            <a:r>
              <a:rPr lang="de-DE" dirty="0" err="1" smtClean="0"/>
              <a:t>Shutter</a:t>
            </a:r>
            <a:r>
              <a:rPr lang="de-DE" dirty="0" smtClean="0"/>
              <a:t> in Bunker Wall: 250 </a:t>
            </a:r>
            <a:r>
              <a:rPr lang="de-DE" dirty="0" err="1" smtClean="0"/>
              <a:t>k</a:t>
            </a:r>
            <a:r>
              <a:rPr lang="de-DE" dirty="0" smtClean="0"/>
              <a:t>€ + </a:t>
            </a:r>
            <a:r>
              <a:rPr lang="de-DE" dirty="0" err="1" smtClean="0"/>
              <a:t>work</a:t>
            </a:r>
            <a:endParaRPr lang="de-DE" dirty="0" smtClean="0"/>
          </a:p>
          <a:p>
            <a:pPr marL="285750" indent="-285750">
              <a:buFont typeface="Arial"/>
              <a:buChar char="•"/>
            </a:pPr>
            <a:r>
              <a:rPr lang="de-DE" dirty="0" smtClean="0"/>
              <a:t>Installation</a:t>
            </a:r>
          </a:p>
          <a:p>
            <a:pPr marL="285750" indent="-285750">
              <a:buFont typeface="Arial"/>
              <a:buChar char="•"/>
            </a:pPr>
            <a:endParaRPr lang="de-DE" dirty="0"/>
          </a:p>
          <a:p>
            <a:pPr marL="285750" indent="-285750">
              <a:buFont typeface="Arial"/>
              <a:buChar char="•"/>
            </a:pPr>
            <a:r>
              <a:rPr lang="de-DE" dirty="0" err="1" smtClean="0"/>
              <a:t>Provides</a:t>
            </a:r>
            <a:r>
              <a:rPr lang="de-DE" dirty="0" smtClean="0"/>
              <a:t> passive </a:t>
            </a:r>
            <a:r>
              <a:rPr lang="de-DE" dirty="0" err="1" smtClean="0"/>
              <a:t>Shielding</a:t>
            </a:r>
            <a:r>
              <a:rPr lang="de-DE" dirty="0" smtClean="0"/>
              <a:t> </a:t>
            </a:r>
            <a:r>
              <a:rPr lang="de-DE" dirty="0" err="1" smtClean="0"/>
              <a:t>against</a:t>
            </a:r>
            <a:r>
              <a:rPr lang="de-DE" dirty="0" smtClean="0"/>
              <a:t> H1 </a:t>
            </a:r>
            <a:r>
              <a:rPr lang="de-DE" dirty="0" err="1" smtClean="0"/>
              <a:t>events</a:t>
            </a:r>
            <a:endParaRPr lang="de-DE" dirty="0" smtClean="0"/>
          </a:p>
          <a:p>
            <a:pPr marL="285750" indent="-285750">
              <a:buFont typeface="Arial"/>
              <a:buChar char="•"/>
            </a:pPr>
            <a:r>
              <a:rPr lang="de-DE" dirty="0" err="1" smtClean="0"/>
              <a:t>Provides</a:t>
            </a:r>
            <a:r>
              <a:rPr lang="de-DE" dirty="0" smtClean="0"/>
              <a:t> </a:t>
            </a:r>
            <a:r>
              <a:rPr lang="de-DE" dirty="0" err="1" smtClean="0"/>
              <a:t>low</a:t>
            </a:r>
            <a:r>
              <a:rPr lang="de-DE" dirty="0" smtClean="0"/>
              <a:t> </a:t>
            </a:r>
            <a:r>
              <a:rPr lang="de-DE" dirty="0" err="1" smtClean="0"/>
              <a:t>background</a:t>
            </a:r>
            <a:r>
              <a:rPr lang="de-DE" dirty="0" smtClean="0"/>
              <a:t> </a:t>
            </a:r>
            <a:r>
              <a:rPr lang="de-DE" dirty="0" err="1" smtClean="0"/>
              <a:t>conditions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excellent</a:t>
            </a:r>
            <a:r>
              <a:rPr lang="de-DE" dirty="0" smtClean="0"/>
              <a:t> </a:t>
            </a:r>
            <a:r>
              <a:rPr lang="de-DE" dirty="0" err="1" smtClean="0"/>
              <a:t>measurements</a:t>
            </a:r>
            <a:endParaRPr lang="de-DE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100519"/>
              </p:ext>
            </p:extLst>
          </p:nvPr>
        </p:nvGraphicFramePr>
        <p:xfrm>
          <a:off x="683568" y="936860"/>
          <a:ext cx="8136905" cy="2564148"/>
        </p:xfrm>
        <a:graphic>
          <a:graphicData uri="http://schemas.openxmlformats.org/drawingml/2006/table">
            <a:tbl>
              <a:tblPr/>
              <a:tblGrid>
                <a:gridCol w="1162415"/>
                <a:gridCol w="1162415"/>
                <a:gridCol w="1162415"/>
                <a:gridCol w="1162415"/>
                <a:gridCol w="1162415"/>
                <a:gridCol w="1162415"/>
                <a:gridCol w="1162415"/>
              </a:tblGrid>
              <a:tr h="64683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01 Shielding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02 Project Management &amp; Integration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03 Design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04 Procurement &amp; Fabrication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05 Installation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06 Cold Commissioning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Total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2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Material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€ 1,739,000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€ 1,739,000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2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Labour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€ 24,000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€ 60,000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€ 82,000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€ 94,000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€ 260,000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2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Total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€ 1,999,000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64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Labour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2PM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6PM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8PM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9PM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25PM</a:t>
                      </a:r>
                      <a:endParaRPr lang="is-I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9" name="Picture 18" descr="Bild 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717032"/>
            <a:ext cx="3096344" cy="170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53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799E-4934-4B86-9899-1FEB5F14B328}" type="datetime4">
              <a:rPr lang="de-DE" smtClean="0"/>
              <a:t>September 28, 2016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7</a:t>
            </a:fld>
            <a:endParaRPr lang="de-DE"/>
          </a:p>
        </p:txBody>
      </p:sp>
      <p:sp>
        <p:nvSpPr>
          <p:cNvPr id="8" name="Content Placeholder 7"/>
          <p:cNvSpPr>
            <a:spLocks noGrp="1"/>
          </p:cNvSpPr>
          <p:nvPr>
            <p:ph idx="17"/>
          </p:nvPr>
        </p:nvSpPr>
        <p:spPr>
          <a:xfrm>
            <a:off x="683568" y="116632"/>
            <a:ext cx="8172480" cy="576064"/>
          </a:xfrm>
        </p:spPr>
        <p:txBody>
          <a:bodyPr/>
          <a:lstStyle/>
          <a:p>
            <a:r>
              <a:rPr lang="de-DE" dirty="0" err="1" smtClean="0"/>
              <a:t>Shielding</a:t>
            </a:r>
            <a:r>
              <a:rPr lang="de-DE" dirty="0" smtClean="0"/>
              <a:t>: </a:t>
            </a:r>
            <a:r>
              <a:rPr lang="de-DE" dirty="0" err="1" smtClean="0"/>
              <a:t>Concrete</a:t>
            </a:r>
            <a:r>
              <a:rPr lang="de-DE" dirty="0" smtClean="0"/>
              <a:t> Cave</a:t>
            </a:r>
            <a:endParaRPr lang="de-DE" dirty="0"/>
          </a:p>
        </p:txBody>
      </p:sp>
      <p:sp>
        <p:nvSpPr>
          <p:cNvPr id="11" name="TextBox 10"/>
          <p:cNvSpPr txBox="1"/>
          <p:nvPr/>
        </p:nvSpPr>
        <p:spPr>
          <a:xfrm>
            <a:off x="683568" y="692696"/>
            <a:ext cx="82809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de-DE" dirty="0" smtClean="0"/>
              <a:t>Company </a:t>
            </a:r>
            <a:r>
              <a:rPr lang="de-DE" dirty="0" err="1" smtClean="0"/>
              <a:t>offer</a:t>
            </a:r>
            <a:r>
              <a:rPr lang="de-DE" dirty="0" smtClean="0"/>
              <a:t>:</a:t>
            </a:r>
          </a:p>
          <a:p>
            <a:pPr marL="742950" lvl="1" indent="-285750">
              <a:buFont typeface="Arial"/>
              <a:buChar char="•"/>
            </a:pPr>
            <a:r>
              <a:rPr lang="de-DE" dirty="0" smtClean="0"/>
              <a:t>Radiation </a:t>
            </a:r>
            <a:r>
              <a:rPr lang="de-DE" dirty="0" err="1" smtClean="0"/>
              <a:t>tunnel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complete</a:t>
            </a:r>
            <a:r>
              <a:rPr lang="de-DE" dirty="0" smtClean="0"/>
              <a:t> </a:t>
            </a:r>
            <a:r>
              <a:rPr lang="de-DE" dirty="0" err="1" smtClean="0"/>
              <a:t>instrument</a:t>
            </a:r>
            <a:r>
              <a:rPr lang="de-DE" dirty="0" smtClean="0"/>
              <a:t> (</a:t>
            </a:r>
            <a:r>
              <a:rPr lang="de-DE" dirty="0" err="1" smtClean="0"/>
              <a:t>start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Bunker, </a:t>
            </a:r>
            <a:r>
              <a:rPr lang="de-DE" dirty="0" err="1" smtClean="0"/>
              <a:t>including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detector</a:t>
            </a:r>
            <a:r>
              <a:rPr lang="de-DE" dirty="0" smtClean="0"/>
              <a:t> tank)</a:t>
            </a:r>
          </a:p>
          <a:p>
            <a:pPr marL="742950" lvl="1" indent="-285750">
              <a:buFont typeface="Arial"/>
              <a:buChar char="•"/>
            </a:pPr>
            <a:r>
              <a:rPr lang="de-DE" dirty="0" err="1" smtClean="0"/>
              <a:t>Delivery</a:t>
            </a:r>
            <a:endParaRPr lang="de-DE" dirty="0" smtClean="0"/>
          </a:p>
          <a:p>
            <a:pPr marL="742950" lvl="1" indent="-285750">
              <a:buFont typeface="Arial"/>
              <a:buChar char="•"/>
            </a:pPr>
            <a:r>
              <a:rPr lang="de-DE" dirty="0" smtClean="0"/>
              <a:t>Installation</a:t>
            </a:r>
          </a:p>
          <a:p>
            <a:pPr marL="285750" indent="-285750">
              <a:buFont typeface="Arial"/>
              <a:buChar char="•"/>
            </a:pPr>
            <a:r>
              <a:rPr lang="de-DE" dirty="0" smtClean="0"/>
              <a:t>Form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blocks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defined</a:t>
            </a:r>
            <a:r>
              <a:rPr lang="de-DE" dirty="0" smtClean="0"/>
              <a:t> </a:t>
            </a:r>
            <a:r>
              <a:rPr lang="de-DE" dirty="0" err="1" smtClean="0"/>
              <a:t>freely</a:t>
            </a:r>
            <a:endParaRPr lang="de-DE" dirty="0" smtClean="0"/>
          </a:p>
          <a:p>
            <a:pPr marL="285750" indent="-285750">
              <a:buFont typeface="Arial"/>
              <a:buChar char="•"/>
            </a:pPr>
            <a:r>
              <a:rPr lang="de-DE" dirty="0" err="1" smtClean="0"/>
              <a:t>Meets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shielding</a:t>
            </a:r>
            <a:r>
              <a:rPr lang="de-DE" dirty="0" smtClean="0"/>
              <a:t> </a:t>
            </a:r>
            <a:r>
              <a:rPr lang="de-DE" dirty="0" err="1" smtClean="0"/>
              <a:t>requirements</a:t>
            </a:r>
            <a:r>
              <a:rPr lang="de-DE" dirty="0" smtClean="0"/>
              <a:t> + </a:t>
            </a:r>
            <a:r>
              <a:rPr lang="de-DE" dirty="0" err="1" smtClean="0"/>
              <a:t>structural</a:t>
            </a:r>
            <a:r>
              <a:rPr lang="de-DE" dirty="0" smtClean="0"/>
              <a:t> </a:t>
            </a:r>
            <a:r>
              <a:rPr lang="de-DE" dirty="0" err="1" smtClean="0"/>
              <a:t>stability</a:t>
            </a:r>
            <a:endParaRPr lang="de-DE" dirty="0" smtClean="0"/>
          </a:p>
          <a:p>
            <a:endParaRPr lang="de-DE" dirty="0"/>
          </a:p>
          <a:p>
            <a:r>
              <a:rPr lang="de-DE" b="1" dirty="0" smtClean="0"/>
              <a:t>Total € 787,000</a:t>
            </a:r>
          </a:p>
        </p:txBody>
      </p:sp>
      <p:pic>
        <p:nvPicPr>
          <p:cNvPr id="12" name="Picture 11" descr="Bild 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708920"/>
            <a:ext cx="5887147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859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799E-4934-4B86-9899-1FEB5F14B328}" type="datetime4">
              <a:rPr lang="de-DE" smtClean="0"/>
              <a:t>September 28, 2016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8</a:t>
            </a:fld>
            <a:endParaRPr lang="de-DE"/>
          </a:p>
        </p:txBody>
      </p:sp>
      <p:sp>
        <p:nvSpPr>
          <p:cNvPr id="8" name="Content Placeholder 7"/>
          <p:cNvSpPr>
            <a:spLocks noGrp="1"/>
          </p:cNvSpPr>
          <p:nvPr>
            <p:ph idx="17"/>
          </p:nvPr>
        </p:nvSpPr>
        <p:spPr>
          <a:xfrm>
            <a:off x="683568" y="188640"/>
            <a:ext cx="8172480" cy="576064"/>
          </a:xfrm>
        </p:spPr>
        <p:txBody>
          <a:bodyPr/>
          <a:lstStyle/>
          <a:p>
            <a:r>
              <a:rPr lang="de-DE" dirty="0" err="1" smtClean="0"/>
              <a:t>Shielding</a:t>
            </a:r>
            <a:r>
              <a:rPr lang="de-DE" dirty="0" smtClean="0"/>
              <a:t>: </a:t>
            </a:r>
            <a:r>
              <a:rPr lang="de-DE" dirty="0" err="1" smtClean="0"/>
              <a:t>Boron+Steel</a:t>
            </a:r>
            <a:endParaRPr lang="de-DE" dirty="0"/>
          </a:p>
        </p:txBody>
      </p:sp>
      <p:pic>
        <p:nvPicPr>
          <p:cNvPr id="11" name="Picture 10" descr="Bild 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596" y="2492896"/>
            <a:ext cx="7195404" cy="39604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83568" y="692696"/>
            <a:ext cx="828092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de-DE" dirty="0" smtClean="0"/>
              <a:t>Steel: </a:t>
            </a:r>
            <a:r>
              <a:rPr lang="de-DE" dirty="0" err="1" smtClean="0"/>
              <a:t>Necessary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shield</a:t>
            </a:r>
            <a:r>
              <a:rPr lang="de-DE" dirty="0" smtClean="0"/>
              <a:t> </a:t>
            </a:r>
            <a:r>
              <a:rPr lang="de-DE" dirty="0" err="1" smtClean="0"/>
              <a:t>against</a:t>
            </a:r>
            <a:r>
              <a:rPr lang="de-DE" dirty="0" smtClean="0"/>
              <a:t> H1 </a:t>
            </a:r>
            <a:r>
              <a:rPr lang="de-DE" dirty="0" err="1" smtClean="0"/>
              <a:t>events</a:t>
            </a:r>
            <a:r>
              <a:rPr lang="de-DE" dirty="0" smtClean="0"/>
              <a:t> (</a:t>
            </a:r>
            <a:r>
              <a:rPr lang="de-DE" dirty="0" err="1" smtClean="0"/>
              <a:t>full</a:t>
            </a:r>
            <a:r>
              <a:rPr lang="de-DE" dirty="0" smtClean="0"/>
              <a:t> </a:t>
            </a:r>
            <a:r>
              <a:rPr lang="de-DE" dirty="0" err="1" smtClean="0"/>
              <a:t>conversion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gamma</a:t>
            </a:r>
            <a:r>
              <a:rPr lang="de-DE" dirty="0" smtClean="0"/>
              <a:t>)</a:t>
            </a:r>
          </a:p>
          <a:p>
            <a:pPr marL="285750" indent="-285750">
              <a:buFont typeface="Arial"/>
              <a:buChar char="•"/>
            </a:pPr>
            <a:r>
              <a:rPr lang="de-DE" dirty="0" err="1" smtClean="0"/>
              <a:t>Boron</a:t>
            </a:r>
            <a:r>
              <a:rPr lang="de-DE" dirty="0" smtClean="0"/>
              <a:t>: </a:t>
            </a:r>
            <a:r>
              <a:rPr lang="de-DE" dirty="0" err="1" smtClean="0"/>
              <a:t>Necessary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not </a:t>
            </a:r>
            <a:r>
              <a:rPr lang="de-DE" dirty="0" err="1" smtClean="0"/>
              <a:t>activate</a:t>
            </a:r>
            <a:r>
              <a:rPr lang="de-DE" dirty="0" smtClean="0"/>
              <a:t> all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steel</a:t>
            </a:r>
            <a:endParaRPr lang="de-DE" dirty="0" smtClean="0"/>
          </a:p>
          <a:p>
            <a:pPr marL="285750" indent="-285750">
              <a:buFont typeface="Arial"/>
              <a:buChar char="•"/>
            </a:pPr>
            <a:endParaRPr lang="de-DE" dirty="0"/>
          </a:p>
          <a:p>
            <a:pPr marL="285750" indent="-285750">
              <a:buFont typeface="Arial"/>
              <a:buChar char="•"/>
            </a:pPr>
            <a:r>
              <a:rPr lang="de-DE" dirty="0" err="1" smtClean="0"/>
              <a:t>Strategy</a:t>
            </a:r>
            <a:r>
              <a:rPr lang="de-DE" dirty="0" smtClean="0"/>
              <a:t>: </a:t>
            </a: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concrete</a:t>
            </a:r>
            <a:r>
              <a:rPr lang="de-DE" dirty="0" smtClean="0"/>
              <a:t> cave </a:t>
            </a:r>
            <a:r>
              <a:rPr lang="de-DE" dirty="0" err="1" smtClean="0"/>
              <a:t>as</a:t>
            </a:r>
            <a:r>
              <a:rPr lang="de-DE" dirty="0" smtClean="0"/>
              <a:t> a </a:t>
            </a:r>
            <a:r>
              <a:rPr lang="de-DE" dirty="0" err="1" smtClean="0"/>
              <a:t>basis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put</a:t>
            </a:r>
            <a:r>
              <a:rPr lang="de-DE" dirty="0" smtClean="0"/>
              <a:t> </a:t>
            </a:r>
            <a:r>
              <a:rPr lang="de-DE" dirty="0" err="1" smtClean="0"/>
              <a:t>sheets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endParaRPr lang="de-DE" dirty="0"/>
          </a:p>
          <a:p>
            <a:pPr marL="285750" indent="-285750">
              <a:buFont typeface="Arial"/>
              <a:buChar char="•"/>
            </a:pPr>
            <a:endParaRPr lang="de-DE" dirty="0" smtClean="0"/>
          </a:p>
          <a:p>
            <a:pPr marL="285750" indent="-285750">
              <a:buFont typeface="Arial"/>
              <a:buChar char="•"/>
            </a:pPr>
            <a:r>
              <a:rPr lang="de-DE" dirty="0" err="1" smtClean="0"/>
              <a:t>Cost</a:t>
            </a:r>
            <a:r>
              <a:rPr lang="de-DE" dirty="0" smtClean="0"/>
              <a:t> </a:t>
            </a:r>
            <a:r>
              <a:rPr lang="de-DE" dirty="0" err="1" smtClean="0"/>
              <a:t>estimate</a:t>
            </a:r>
            <a:r>
              <a:rPr lang="de-DE" dirty="0" smtClean="0"/>
              <a:t>:</a:t>
            </a:r>
          </a:p>
          <a:p>
            <a:pPr marL="742950" lvl="1" indent="-285750">
              <a:buFont typeface="Arial"/>
              <a:buChar char="•"/>
            </a:pPr>
            <a:r>
              <a:rPr lang="de-DE" dirty="0" smtClean="0"/>
              <a:t>Material: € 152,000 (</a:t>
            </a:r>
            <a:r>
              <a:rPr lang="de-DE" dirty="0" err="1" smtClean="0"/>
              <a:t>Boron</a:t>
            </a:r>
            <a:r>
              <a:rPr lang="de-DE" dirty="0" smtClean="0"/>
              <a:t>) </a:t>
            </a:r>
            <a:r>
              <a:rPr lang="de-DE" dirty="0" err="1" smtClean="0"/>
              <a:t>and</a:t>
            </a:r>
            <a:r>
              <a:rPr lang="de-DE" dirty="0" smtClean="0"/>
              <a:t> € 550,00 (Steel) </a:t>
            </a:r>
            <a:r>
              <a:rPr lang="de-DE" dirty="0" err="1" smtClean="0"/>
              <a:t>sheet</a:t>
            </a:r>
            <a:r>
              <a:rPr lang="de-DE" dirty="0" smtClean="0"/>
              <a:t> material</a:t>
            </a:r>
          </a:p>
          <a:p>
            <a:pPr marL="742950" lvl="1" indent="-285750">
              <a:buFont typeface="Arial"/>
              <a:buChar char="•"/>
            </a:pPr>
            <a:r>
              <a:rPr lang="de-DE" dirty="0" smtClean="0"/>
              <a:t>9 </a:t>
            </a:r>
            <a:r>
              <a:rPr lang="de-DE" dirty="0" err="1" smtClean="0"/>
              <a:t>Month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installation</a:t>
            </a:r>
            <a:r>
              <a:rPr lang="de-DE" dirty="0" smtClean="0"/>
              <a:t> </a:t>
            </a:r>
            <a:r>
              <a:rPr lang="de-DE" dirty="0" err="1" smtClean="0"/>
              <a:t>work</a:t>
            </a:r>
            <a:r>
              <a:rPr lang="de-DE" dirty="0" smtClean="0"/>
              <a:t> (3 </a:t>
            </a:r>
            <a:r>
              <a:rPr lang="de-DE" dirty="0" err="1" smtClean="0"/>
              <a:t>person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3 </a:t>
            </a:r>
            <a:r>
              <a:rPr lang="de-DE" dirty="0" err="1" smtClean="0"/>
              <a:t>month</a:t>
            </a:r>
            <a:r>
              <a:rPr lang="de-DE" dirty="0" smtClean="0"/>
              <a:t>)</a:t>
            </a:r>
          </a:p>
          <a:p>
            <a:pPr marL="742950" lvl="1" indent="-285750">
              <a:buFont typeface="Arial"/>
              <a:buChar char="•"/>
            </a:pPr>
            <a:endParaRPr lang="de-DE" dirty="0"/>
          </a:p>
          <a:p>
            <a:r>
              <a:rPr lang="de-DE" b="1" dirty="0" smtClean="0"/>
              <a:t>Total € 796,000</a:t>
            </a:r>
          </a:p>
        </p:txBody>
      </p:sp>
    </p:spTree>
    <p:extLst>
      <p:ext uri="{BB962C8B-B14F-4D97-AF65-F5344CB8AC3E}">
        <p14:creationId xmlns:p14="http://schemas.microsoft.com/office/powerpoint/2010/main" val="2528500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CB25D-55AD-460E-B759-D288BEC247D2}" type="datetime4">
              <a:rPr lang="de-DE" smtClean="0"/>
              <a:t>September 28, 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9</a:t>
            </a:fld>
            <a:endParaRPr lang="de-DE" dirty="0"/>
          </a:p>
        </p:txBody>
      </p:sp>
      <p:sp>
        <p:nvSpPr>
          <p:cNvPr id="7" name="Inhaltsplatzhalter 13"/>
          <p:cNvSpPr>
            <a:spLocks noGrp="1"/>
          </p:cNvSpPr>
          <p:nvPr>
            <p:ph idx="17"/>
          </p:nvPr>
        </p:nvSpPr>
        <p:spPr>
          <a:xfrm>
            <a:off x="683568" y="188640"/>
            <a:ext cx="8172480" cy="576064"/>
          </a:xfrm>
        </p:spPr>
        <p:txBody>
          <a:bodyPr/>
          <a:lstStyle/>
          <a:p>
            <a:r>
              <a:rPr lang="de-DE" dirty="0" smtClean="0"/>
              <a:t>Neutron </a:t>
            </a:r>
            <a:r>
              <a:rPr lang="de-DE" dirty="0" err="1" smtClean="0"/>
              <a:t>Optics</a:t>
            </a:r>
            <a:endParaRPr lang="de-DE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209074"/>
              </p:ext>
            </p:extLst>
          </p:nvPr>
        </p:nvGraphicFramePr>
        <p:xfrm>
          <a:off x="683568" y="692696"/>
          <a:ext cx="8352925" cy="2959457"/>
        </p:xfrm>
        <a:graphic>
          <a:graphicData uri="http://schemas.openxmlformats.org/drawingml/2006/table">
            <a:tbl>
              <a:tblPr/>
              <a:tblGrid>
                <a:gridCol w="864094"/>
                <a:gridCol w="1152128"/>
                <a:gridCol w="1224136"/>
                <a:gridCol w="1368152"/>
                <a:gridCol w="1152128"/>
                <a:gridCol w="1224136"/>
                <a:gridCol w="1368151"/>
              </a:tblGrid>
              <a:tr h="8312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02 Neutron Optics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02 Project Management &amp; Integration</a:t>
                      </a:r>
                    </a:p>
                  </a:txBody>
                  <a:tcPr marL="6998" marR="6998" marT="6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03 Design</a:t>
                      </a:r>
                    </a:p>
                  </a:txBody>
                  <a:tcPr marL="6998" marR="6998" marT="6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04 Procurement &amp; Fabrication</a:t>
                      </a:r>
                    </a:p>
                  </a:txBody>
                  <a:tcPr marL="6998" marR="6998" marT="6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05 Installation</a:t>
                      </a:r>
                    </a:p>
                  </a:txBody>
                  <a:tcPr marL="6998" marR="6998" marT="6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06 Cold Commissioning</a:t>
                      </a:r>
                    </a:p>
                  </a:txBody>
                  <a:tcPr marL="6998" marR="6998" marT="6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Total</a:t>
                      </a:r>
                    </a:p>
                  </a:txBody>
                  <a:tcPr marL="6998" marR="6998" marT="6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5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Material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€150,000.00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€150,000.00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€1,307,200.00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€ 78,000.00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€ 122,000.00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€1,807,200.00</a:t>
                      </a:r>
                      <a:endParaRPr lang="is-I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55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Labour</a:t>
                      </a:r>
                    </a:p>
                  </a:txBody>
                  <a:tcPr marL="6998" marR="6998" marT="6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€168,000.00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998" marR="6998" marT="6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€352,000.00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998" marR="6998" marT="6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€ 742,000.00</a:t>
                      </a:r>
                    </a:p>
                  </a:txBody>
                  <a:tcPr marL="6998" marR="6998" marT="6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€232,000.00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998" marR="6998" marT="6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€ 114,000.00</a:t>
                      </a:r>
                    </a:p>
                  </a:txBody>
                  <a:tcPr marL="6998" marR="6998" marT="6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€1,608,000.00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5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Total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€349,800.00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€552,200.00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€2,254,120.00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€341,000.00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€259,600.00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€ 3,794,666.67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4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Labour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13PM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34PM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73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PM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22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PM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8.5</a:t>
                      </a:r>
                      <a:endParaRPr lang="hr-H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150.50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11560" y="3861048"/>
            <a:ext cx="4248472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de-DE" dirty="0" err="1" smtClean="0"/>
              <a:t>Mostly</a:t>
            </a:r>
            <a:r>
              <a:rPr lang="de-DE" dirty="0" smtClean="0"/>
              <a:t> </a:t>
            </a:r>
            <a:r>
              <a:rPr lang="de-DE" dirty="0" err="1" smtClean="0"/>
              <a:t>dedicated</a:t>
            </a:r>
            <a:r>
              <a:rPr lang="de-DE" dirty="0" smtClean="0"/>
              <a:t> in </a:t>
            </a:r>
            <a:r>
              <a:rPr lang="de-DE" dirty="0" err="1" smtClean="0"/>
              <a:t>house</a:t>
            </a:r>
            <a:r>
              <a:rPr lang="de-DE" dirty="0" smtClean="0"/>
              <a:t> </a:t>
            </a:r>
            <a:r>
              <a:rPr lang="de-DE" dirty="0" err="1" smtClean="0"/>
              <a:t>fabrication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components</a:t>
            </a:r>
            <a:endParaRPr lang="de-DE" dirty="0" smtClean="0"/>
          </a:p>
          <a:p>
            <a:pPr marL="285750" indent="-285750">
              <a:buFont typeface="Arial"/>
              <a:buChar char="•"/>
            </a:pPr>
            <a:r>
              <a:rPr lang="de-DE" dirty="0" smtClean="0"/>
              <a:t>Major </a:t>
            </a:r>
            <a:r>
              <a:rPr lang="de-DE" dirty="0" err="1" smtClean="0"/>
              <a:t>cost</a:t>
            </a:r>
            <a:r>
              <a:rPr lang="de-DE" dirty="0" smtClean="0"/>
              <a:t> </a:t>
            </a:r>
            <a:r>
              <a:rPr lang="de-DE" dirty="0" err="1" smtClean="0"/>
              <a:t>drivers</a:t>
            </a:r>
            <a:r>
              <a:rPr lang="de-DE" dirty="0" smtClean="0"/>
              <a:t>:</a:t>
            </a:r>
          </a:p>
          <a:p>
            <a:pPr marL="742950" lvl="1" indent="-285750">
              <a:buFont typeface="Arial"/>
              <a:buChar char="•"/>
            </a:pPr>
            <a:r>
              <a:rPr lang="de-DE" dirty="0" err="1" smtClean="0"/>
              <a:t>Collimation</a:t>
            </a:r>
            <a:r>
              <a:rPr lang="de-DE" dirty="0" smtClean="0"/>
              <a:t> </a:t>
            </a:r>
            <a:r>
              <a:rPr lang="de-DE" dirty="0" err="1" smtClean="0"/>
              <a:t>housing</a:t>
            </a:r>
            <a:endParaRPr lang="de-DE" dirty="0" smtClean="0"/>
          </a:p>
          <a:p>
            <a:pPr marL="742950" lvl="1" indent="-285750">
              <a:buFont typeface="Arial"/>
              <a:buChar char="•"/>
            </a:pPr>
            <a:r>
              <a:rPr lang="de-DE" dirty="0" smtClean="0"/>
              <a:t>Neutron Guide</a:t>
            </a:r>
          </a:p>
          <a:p>
            <a:pPr marL="742950" lvl="1" indent="-285750">
              <a:buFont typeface="Arial"/>
              <a:buChar char="•"/>
            </a:pPr>
            <a:r>
              <a:rPr lang="de-DE" dirty="0" smtClean="0"/>
              <a:t>Bender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0" y="386104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de-DE" dirty="0" err="1"/>
              <a:t>Provides</a:t>
            </a:r>
            <a:r>
              <a:rPr lang="de-DE" dirty="0"/>
              <a:t> beam </a:t>
            </a:r>
            <a:r>
              <a:rPr lang="de-DE" dirty="0" err="1"/>
              <a:t>transport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beam </a:t>
            </a:r>
            <a:r>
              <a:rPr lang="de-DE" dirty="0" err="1"/>
              <a:t>conditioning</a:t>
            </a:r>
            <a:endParaRPr lang="de-DE" dirty="0"/>
          </a:p>
          <a:p>
            <a:pPr marL="285750" indent="-285750">
              <a:buFont typeface="Arial"/>
              <a:buChar char="•"/>
            </a:pPr>
            <a:r>
              <a:rPr lang="de-DE" dirty="0"/>
              <a:t>„Heart“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instrument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55791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JCNS-Presentatio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JCNS-Presentation.pptx</Template>
  <TotalTime>1461</TotalTime>
  <Words>1492</Words>
  <Application>Microsoft Macintosh PowerPoint</Application>
  <PresentationFormat>On-screen Show (4:3)</PresentationFormat>
  <Paragraphs>536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JCNS-Presentation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 to ...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Admin.Reisen</dc:creator>
  <cp:lastModifiedBy>Sebastian Jaksch</cp:lastModifiedBy>
  <cp:revision>144</cp:revision>
  <cp:lastPrinted>2011-05-13T10:04:16Z</cp:lastPrinted>
  <dcterms:created xsi:type="dcterms:W3CDTF">2011-04-21T10:53:40Z</dcterms:created>
  <dcterms:modified xsi:type="dcterms:W3CDTF">2016-09-28T14:19:33Z</dcterms:modified>
</cp:coreProperties>
</file>