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02" r:id="rId2"/>
    <p:sldId id="399" r:id="rId3"/>
    <p:sldId id="386" r:id="rId4"/>
    <p:sldId id="369" r:id="rId5"/>
    <p:sldId id="393" r:id="rId6"/>
    <p:sldId id="394" r:id="rId7"/>
    <p:sldId id="413" r:id="rId8"/>
    <p:sldId id="379" r:id="rId9"/>
    <p:sldId id="406" r:id="rId10"/>
    <p:sldId id="414" r:id="rId11"/>
    <p:sldId id="396" r:id="rId12"/>
    <p:sldId id="403" r:id="rId13"/>
    <p:sldId id="398" r:id="rId14"/>
    <p:sldId id="404" r:id="rId15"/>
    <p:sldId id="397" r:id="rId16"/>
    <p:sldId id="381" r:id="rId17"/>
    <p:sldId id="318" r:id="rId18"/>
    <p:sldId id="408" r:id="rId19"/>
    <p:sldId id="409" r:id="rId20"/>
    <p:sldId id="410" r:id="rId21"/>
    <p:sldId id="411" r:id="rId22"/>
    <p:sldId id="412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00CC"/>
    <a:srgbClr val="0066FF"/>
    <a:srgbClr val="FFFFFF"/>
    <a:srgbClr val="059ED6"/>
    <a:srgbClr val="0094CA"/>
    <a:srgbClr val="F7B447"/>
    <a:srgbClr val="FFFF00"/>
    <a:srgbClr val="163353"/>
    <a:srgbClr val="0B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8" autoAdjust="0"/>
    <p:restoredTop sz="92845" autoAdjust="0"/>
  </p:normalViewPr>
  <p:slideViewPr>
    <p:cSldViewPr>
      <p:cViewPr varScale="1">
        <p:scale>
          <a:sx n="90" d="100"/>
          <a:sy n="90" d="100"/>
        </p:scale>
        <p:origin x="-2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03/10/16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TNBA, Theoretical Neutron Beam Axis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3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03/10/16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03/10/16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03/10/16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03/10/16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03/10/16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Neutron Beam Extraction System</a:t>
            </a:r>
            <a:br>
              <a:rPr lang="en-GB" dirty="0" smtClean="0"/>
            </a:br>
            <a:r>
              <a:rPr lang="en-GB" dirty="0" smtClean="0"/>
              <a:t>Design status for IAC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Jarich </a:t>
            </a:r>
            <a:r>
              <a:rPr lang="en-US" sz="2000" dirty="0" smtClean="0">
                <a:solidFill>
                  <a:schemeClr val="bg1"/>
                </a:solidFill>
              </a:rPr>
              <a:t>Koning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4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Oct 2016</a:t>
            </a:r>
          </a:p>
        </p:txBody>
      </p:sp>
    </p:spTree>
    <p:extLst>
      <p:ext uri="{BB962C8B-B14F-4D97-AF65-F5344CB8AC3E}">
        <p14:creationId xmlns:p14="http://schemas.microsoft.com/office/powerpoint/2010/main" val="33292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richkoning\Documents\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r="38139"/>
          <a:stretch/>
        </p:blipFill>
        <p:spPr bwMode="auto">
          <a:xfrm>
            <a:off x="2325500" y="1916832"/>
            <a:ext cx="218541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Beamlines in NBW &amp; BBG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592796"/>
            <a:ext cx="2160240" cy="4788532"/>
          </a:xfrm>
        </p:spPr>
        <p:txBody>
          <a:bodyPr numCol="1"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Freia (</a:t>
            </a:r>
            <a:r>
              <a:rPr lang="en-US" sz="2000" dirty="0" smtClean="0">
                <a:solidFill>
                  <a:srgbClr val="FF00FF"/>
                </a:solidFill>
              </a:rPr>
              <a:t>pink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Heimdal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red</a:t>
            </a:r>
            <a:r>
              <a:rPr lang="en-US" sz="2000" dirty="0" err="1" smtClean="0">
                <a:solidFill>
                  <a:schemeClr val="tx1"/>
                </a:solidFill>
              </a:rPr>
              <a:t>&amp;</a:t>
            </a:r>
            <a:r>
              <a:rPr lang="en-US" sz="2000" dirty="0" err="1" smtClean="0">
                <a:solidFill>
                  <a:srgbClr val="0066FF"/>
                </a:solidFill>
              </a:rPr>
              <a:t>blue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Loki (</a:t>
            </a:r>
            <a:r>
              <a:rPr lang="en-US" sz="2000" dirty="0" smtClean="0">
                <a:solidFill>
                  <a:srgbClr val="6600CC"/>
                </a:solidFill>
              </a:rPr>
              <a:t>purple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NMX (</a:t>
            </a:r>
            <a:r>
              <a:rPr lang="en-US" sz="2000" dirty="0">
                <a:solidFill>
                  <a:srgbClr val="00B050"/>
                </a:solidFill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reen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smtClean="0"/>
              <a:t>grey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ESTIA (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SKADI (</a:t>
            </a:r>
            <a:r>
              <a:rPr lang="en-US" sz="2000" dirty="0" smtClean="0"/>
              <a:t>grey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Pictures: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Left: Insert back flange@5.5m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Mid: NBW@5.5m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Right: BBG@R6m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1026" name="Picture 2" descr="C:\Users\jarichkoning\Documents\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r="38139"/>
          <a:stretch/>
        </p:blipFill>
        <p:spPr bwMode="auto">
          <a:xfrm>
            <a:off x="4597176" y="1917396"/>
            <a:ext cx="218541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richkoning\Documents\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r="38139"/>
          <a:stretch/>
        </p:blipFill>
        <p:spPr bwMode="auto">
          <a:xfrm>
            <a:off x="6868852" y="1916832"/>
            <a:ext cx="218541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thicknesses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Monolith NBW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Considering </a:t>
            </a: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afety case of chopper failure creating projectile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Different chopper and projectile cases considered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Impacting projectile directly drives NBW thickness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NBW height x width irrelevant for projectile impact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Ongoing investigations are in the order of 10mm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 NBPI: when Instruments requires He </a:t>
            </a:r>
            <a:r>
              <a:rPr lang="en-US" sz="2000" dirty="0" err="1" smtClean="0">
                <a:solidFill>
                  <a:schemeClr val="tx1"/>
                </a:solidFill>
              </a:rPr>
              <a:t>atmophere</a:t>
            </a:r>
            <a:r>
              <a:rPr lang="en-US" sz="2000" dirty="0" smtClean="0">
                <a:solidFill>
                  <a:schemeClr val="tx1"/>
                </a:solidFill>
              </a:rPr>
              <a:t>: 2 x 1mm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Preliminary investigation shows only 15C </a:t>
            </a:r>
            <a:r>
              <a:rPr lang="el-GR" sz="1600" dirty="0" smtClean="0">
                <a:solidFill>
                  <a:schemeClr val="tx1"/>
                </a:solidFill>
              </a:rPr>
              <a:t>Δ</a:t>
            </a:r>
            <a:r>
              <a:rPr lang="en-US" sz="1600" dirty="0" smtClean="0">
                <a:solidFill>
                  <a:schemeClr val="tx1"/>
                </a:solidFill>
              </a:rPr>
              <a:t>T on Si benders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 light shutter to enclose air: 2 x 0.5mm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Further beamline: up to instruments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34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Handling 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74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Shutter </a:t>
            </a:r>
            <a:r>
              <a:rPr lang="en-US" sz="2000" dirty="0">
                <a:solidFill>
                  <a:schemeClr val="tx1"/>
                </a:solidFill>
              </a:rPr>
              <a:t>blocks </a:t>
            </a:r>
            <a:r>
              <a:rPr lang="en-US" sz="2000" dirty="0" smtClean="0">
                <a:solidFill>
                  <a:schemeClr val="tx1"/>
                </a:solidFill>
              </a:rPr>
              <a:t>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Remove shutter actuator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Remove blocks one by one in basement using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Rigid chain actuator from basement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Block locking system in basement ceiling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Radiating blocks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Shall use shielded vault in basement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Shall use shutter cask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NBPI 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Leave GBS in vault, in target floor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Clear beamline and adjacent beamlines’ choppers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Install and use NBPI exchange tool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handling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Use several tools from basement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Move in vertical vault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grpSp>
        <p:nvGrpSpPr>
          <p:cNvPr id="6" name="Group 5"/>
          <p:cNvGrpSpPr/>
          <p:nvPr/>
        </p:nvGrpSpPr>
        <p:grpSpPr>
          <a:xfrm>
            <a:off x="5873688" y="384177"/>
            <a:ext cx="2769920" cy="2833595"/>
            <a:chOff x="3574387" y="1533207"/>
            <a:chExt cx="3334442" cy="3411095"/>
          </a:xfrm>
        </p:grpSpPr>
        <p:pic>
          <p:nvPicPr>
            <p:cNvPr id="7" name="Picture 6" descr="C:\tmp\LSST - cart.pn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41762" r="50831" b="3125"/>
            <a:stretch/>
          </p:blipFill>
          <p:spPr bwMode="auto">
            <a:xfrm>
              <a:off x="3574387" y="3461577"/>
              <a:ext cx="1064260" cy="1482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C:\tmp\LSST - lower shielding.pn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1" t="2841" r="38084" b="32954"/>
            <a:stretch/>
          </p:blipFill>
          <p:spPr bwMode="auto">
            <a:xfrm>
              <a:off x="5742392" y="1773870"/>
              <a:ext cx="1014095" cy="17259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C:\tmp\LSST - NBS cart.pn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1" t="27273" r="49465" b="3486"/>
            <a:stretch/>
          </p:blipFill>
          <p:spPr bwMode="auto">
            <a:xfrm>
              <a:off x="4638647" y="2833367"/>
              <a:ext cx="1123315" cy="18554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:\tmp\LSST - table.pn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36" t="53977" r="38387" b="8807"/>
            <a:stretch/>
          </p:blipFill>
          <p:spPr bwMode="auto">
            <a:xfrm>
              <a:off x="5800467" y="3501707"/>
              <a:ext cx="1022350" cy="10045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>
              <a:off x="4107225" y="3055642"/>
              <a:ext cx="47063" cy="44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24"/>
            <p:cNvSpPr txBox="1"/>
            <p:nvPr/>
          </p:nvSpPr>
          <p:spPr>
            <a:xfrm>
              <a:off x="3574387" y="2567279"/>
              <a:ext cx="1065675" cy="4883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Lower shielding cart</a:t>
              </a:r>
              <a:endParaRPr lang="nl-NL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>
              <a:off x="5883862" y="1666238"/>
              <a:ext cx="162594" cy="5105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55"/>
            <p:cNvSpPr txBox="1"/>
            <p:nvPr/>
          </p:nvSpPr>
          <p:spPr>
            <a:xfrm>
              <a:off x="4473440" y="1533207"/>
              <a:ext cx="1410422" cy="2660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Lower shielding</a:t>
              </a:r>
              <a:endParaRPr lang="nl-NL" dirty="0"/>
            </a:p>
          </p:txBody>
        </p:sp>
        <p:cxnSp>
          <p:nvCxnSpPr>
            <p:cNvPr id="15" name="Straight Arrow Connector 14"/>
            <p:cNvCxnSpPr>
              <a:stCxn id="16" idx="0"/>
            </p:cNvCxnSpPr>
            <p:nvPr/>
          </p:nvCxnSpPr>
          <p:spPr>
            <a:xfrm flipH="1" flipV="1">
              <a:off x="6115353" y="3898326"/>
              <a:ext cx="195256" cy="7146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61"/>
            <p:cNvSpPr txBox="1"/>
            <p:nvPr/>
          </p:nvSpPr>
          <p:spPr>
            <a:xfrm>
              <a:off x="5712388" y="4612957"/>
              <a:ext cx="1196441" cy="26606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Support table</a:t>
              </a:r>
              <a:endParaRPr lang="nl-NL" dirty="0"/>
            </a:p>
          </p:txBody>
        </p:sp>
        <p:cxnSp>
          <p:nvCxnSpPr>
            <p:cNvPr id="17" name="Straight Arrow Connector 16"/>
            <p:cNvCxnSpPr>
              <a:stCxn id="18" idx="2"/>
              <a:endCxn id="9" idx="0"/>
            </p:cNvCxnSpPr>
            <p:nvPr/>
          </p:nvCxnSpPr>
          <p:spPr>
            <a:xfrm>
              <a:off x="4832520" y="2187590"/>
              <a:ext cx="367784" cy="6457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77"/>
            <p:cNvSpPr txBox="1"/>
            <p:nvPr/>
          </p:nvSpPr>
          <p:spPr>
            <a:xfrm>
              <a:off x="4030388" y="1921528"/>
              <a:ext cx="1604263" cy="26606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Shutter </a:t>
              </a:r>
              <a:r>
                <a:rPr lang="en-GB" dirty="0"/>
                <a:t>cask </a:t>
              </a:r>
              <a:r>
                <a:rPr lang="en-GB" dirty="0" smtClean="0"/>
                <a:t>on cart</a:t>
              </a:r>
              <a:endParaRPr lang="nl-NL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12548" y="3217772"/>
            <a:ext cx="4131451" cy="2095366"/>
            <a:chOff x="5012548" y="3217772"/>
            <a:chExt cx="4131451" cy="2095366"/>
          </a:xfrm>
        </p:grpSpPr>
        <p:pic>
          <p:nvPicPr>
            <p:cNvPr id="8194" name="Picture 2" descr="C:\data\HiT\Projects\ESS 2016\work\Ad-hoc IAC\NBPI Exchange Tool 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3" t="2523" r="7355"/>
            <a:stretch/>
          </p:blipFill>
          <p:spPr bwMode="auto">
            <a:xfrm>
              <a:off x="5724574" y="3217772"/>
              <a:ext cx="3419425" cy="209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012548" y="3392996"/>
              <a:ext cx="2637177" cy="1800201"/>
              <a:chOff x="0" y="-26046"/>
              <a:chExt cx="2637483" cy="1800551"/>
            </a:xfrm>
          </p:grpSpPr>
          <p:cxnSp>
            <p:nvCxnSpPr>
              <p:cNvPr id="40" name="Straight Arrow Connector 39"/>
              <p:cNvCxnSpPr>
                <a:stCxn id="41" idx="3"/>
              </p:cNvCxnSpPr>
              <p:nvPr/>
            </p:nvCxnSpPr>
            <p:spPr>
              <a:xfrm>
                <a:off x="1128395" y="84485"/>
                <a:ext cx="1509088" cy="5711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14"/>
              <p:cNvSpPr txBox="1"/>
              <p:nvPr/>
            </p:nvSpPr>
            <p:spPr>
              <a:xfrm>
                <a:off x="0" y="-26046"/>
                <a:ext cx="1128395" cy="22106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NBPI Exchange</a:t>
                </a:r>
              </a:p>
            </p:txBody>
          </p:sp>
          <p:cxnSp>
            <p:nvCxnSpPr>
              <p:cNvPr id="42" name="Straight Arrow Connector 41"/>
              <p:cNvCxnSpPr>
                <a:stCxn id="43" idx="2"/>
              </p:cNvCxnSpPr>
              <p:nvPr/>
            </p:nvCxnSpPr>
            <p:spPr>
              <a:xfrm>
                <a:off x="449266" y="545124"/>
                <a:ext cx="750006" cy="12293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16"/>
              <p:cNvSpPr txBox="1"/>
              <p:nvPr/>
            </p:nvSpPr>
            <p:spPr>
              <a:xfrm>
                <a:off x="15879" y="324063"/>
                <a:ext cx="866775" cy="22106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Floor Unit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933799" y="5169877"/>
            <a:ext cx="2136069" cy="1342083"/>
            <a:chOff x="5933799" y="5169877"/>
            <a:chExt cx="2136069" cy="1342083"/>
          </a:xfrm>
        </p:grpSpPr>
        <p:pic>
          <p:nvPicPr>
            <p:cNvPr id="5" name="Picture 4" descr="C:\data\HiT\Projects\ESS 2016\work\Bridge\FA handling carriage.png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4391" r="41884" b="3171"/>
            <a:stretch/>
          </p:blipFill>
          <p:spPr bwMode="auto">
            <a:xfrm>
              <a:off x="7467872" y="5169877"/>
              <a:ext cx="601996" cy="13420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" name="Straight Arrow Connector 18"/>
            <p:cNvCxnSpPr>
              <a:stCxn id="20" idx="3"/>
              <a:endCxn id="5" idx="1"/>
            </p:cNvCxnSpPr>
            <p:nvPr/>
          </p:nvCxnSpPr>
          <p:spPr>
            <a:xfrm flipV="1">
              <a:off x="7206258" y="5840919"/>
              <a:ext cx="261614" cy="2698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61"/>
            <p:cNvSpPr txBox="1"/>
            <p:nvPr/>
          </p:nvSpPr>
          <p:spPr>
            <a:xfrm>
              <a:off x="5933799" y="6000265"/>
              <a:ext cx="1272459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NBW handling tool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50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211" y="116635"/>
            <a:ext cx="8497245" cy="6580800"/>
            <a:chOff x="179211" y="116635"/>
            <a:chExt cx="8497245" cy="6580800"/>
          </a:xfrm>
        </p:grpSpPr>
        <p:grpSp>
          <p:nvGrpSpPr>
            <p:cNvPr id="5" name="Group 4"/>
            <p:cNvGrpSpPr/>
            <p:nvPr/>
          </p:nvGrpSpPr>
          <p:grpSpPr>
            <a:xfrm>
              <a:off x="179211" y="116635"/>
              <a:ext cx="2152797" cy="6580800"/>
              <a:chOff x="-713146" y="116635"/>
              <a:chExt cx="2152797" cy="6580800"/>
            </a:xfrm>
          </p:grpSpPr>
          <p:pic>
            <p:nvPicPr>
              <p:cNvPr id="4098" name="Picture 2" descr="C:\data\HiT\Projects\ESS 2016\work\Ad-hoc IAC\01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482" r="2901" b="-1"/>
              <a:stretch/>
            </p:blipFill>
            <p:spPr bwMode="auto">
              <a:xfrm rot="5400000">
                <a:off x="-2927147" y="2330636"/>
                <a:ext cx="6580800" cy="2152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3377" y="5865222"/>
                <a:ext cx="972108" cy="22101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/>
              <a:p>
                <a:pPr algn="ctr"/>
                <a:r>
                  <a:rPr lang="en-US" sz="1200" dirty="0" smtClean="0"/>
                  <a:t>Operational</a:t>
                </a:r>
                <a:endParaRPr lang="nl-NL" sz="1200" dirty="0"/>
              </a:p>
            </p:txBody>
          </p:sp>
        </p:grp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2519772" y="1600201"/>
              <a:ext cx="6156684" cy="10367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211" y="116632"/>
            <a:ext cx="2152797" cy="6580800"/>
            <a:chOff x="730960" y="116632"/>
            <a:chExt cx="2152797" cy="6580800"/>
          </a:xfrm>
        </p:grpSpPr>
        <p:pic>
          <p:nvPicPr>
            <p:cNvPr id="4099" name="Picture 3" descr="C:\data\HiT\Projects\ESS 2016\work\Ad-hoc IAC\0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2" r="2901" b="-1"/>
            <a:stretch/>
          </p:blipFill>
          <p:spPr bwMode="auto">
            <a:xfrm rot="5400000">
              <a:off x="-1483041" y="2330633"/>
              <a:ext cx="6580800" cy="2152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67484" y="5865222"/>
              <a:ext cx="972108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Shutdown</a:t>
              </a:r>
              <a:endParaRPr lang="nl-NL" sz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112568" cy="1143000"/>
          </a:xfrm>
        </p:spPr>
        <p:txBody>
          <a:bodyPr/>
          <a:lstStyle/>
          <a:p>
            <a:r>
              <a:rPr lang="en-US" dirty="0" smtClean="0"/>
              <a:t>NBEX Handling Tasks</a:t>
            </a:r>
            <a:endParaRPr lang="nl-NL" dirty="0"/>
          </a:p>
        </p:txBody>
      </p:sp>
      <p:grpSp>
        <p:nvGrpSpPr>
          <p:cNvPr id="31" name="Group 30"/>
          <p:cNvGrpSpPr/>
          <p:nvPr/>
        </p:nvGrpSpPr>
        <p:grpSpPr>
          <a:xfrm>
            <a:off x="179211" y="116634"/>
            <a:ext cx="8497245" cy="6580800"/>
            <a:chOff x="179211" y="116634"/>
            <a:chExt cx="8497245" cy="6580800"/>
          </a:xfrm>
        </p:grpSpPr>
        <p:pic>
          <p:nvPicPr>
            <p:cNvPr id="32" name="Picture 4" descr="C:\data\HiT\Projects\ESS 2016\work\Ad-hoc IAC\0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2" r="2901"/>
            <a:stretch/>
          </p:blipFill>
          <p:spPr bwMode="auto">
            <a:xfrm rot="5400000">
              <a:off x="-2034791" y="2330636"/>
              <a:ext cx="6580800" cy="21527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00378" y="3406263"/>
              <a:ext cx="972108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NBEX block removal</a:t>
              </a:r>
              <a:endParaRPr lang="nl-NL" sz="1200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19772" y="1600201"/>
              <a:ext cx="6156684" cy="24408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For all maintenance: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Remove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actuator, install shield, tools in basement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rigid-chain actuator with locking system bringing blocks down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BBG block can be brought to ACF for scrapping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Normally GBS remains on locking hooks – with a mechanical override this can be removed as well</a:t>
              </a: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nl-NL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9211" y="116632"/>
            <a:ext cx="8497245" cy="6579258"/>
            <a:chOff x="179211" y="116632"/>
            <a:chExt cx="8497245" cy="6579258"/>
          </a:xfrm>
        </p:grpSpPr>
        <p:pic>
          <p:nvPicPr>
            <p:cNvPr id="40" name="Picture 6" descr="C:\data\HiT\Projects\ESS 2016\work\Ad-hoc IAC\0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81" r="2901" b="-16"/>
            <a:stretch/>
          </p:blipFill>
          <p:spPr bwMode="auto">
            <a:xfrm rot="5400000">
              <a:off x="-2034019" y="2329862"/>
              <a:ext cx="6579258" cy="2152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00378" y="3313929"/>
              <a:ext cx="972108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NBEX maintenance carts</a:t>
              </a:r>
              <a:endParaRPr lang="nl-NL" sz="1200" dirty="0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2519772" y="1603337"/>
              <a:ext cx="6156684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tx1"/>
                  </a:solidFill>
                </a:rPr>
                <a:t>Operational ‘on-off’: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Open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Closed beamlines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Bi-spectral switch = extra positions defined by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positioning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For all maintenance: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Remove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ballscrew</a:t>
              </a:r>
              <a:r>
                <a:rPr lang="en-US" sz="1600" dirty="0" smtClean="0">
                  <a:solidFill>
                    <a:schemeClr val="tx1"/>
                  </a:solidFill>
                </a:rPr>
                <a:t> actuator, install shield, tools in basement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rigid-chain actuator with locking system bringing blocks down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BBG block can be brought to ACF for scrapping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Normally GBS remains on locking hooks – with a mechanical override this can be removed as well</a:t>
              </a:r>
            </a:p>
            <a:p>
              <a:pPr marL="57150" indent="0">
                <a:buFont typeface="Arial" panose="020B0604020202020204" pitchFamily="34" charset="0"/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Then: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NBPI maintenance (replacement)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NBPI exchange tool (next slide)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NBW maintenance (replacement)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several tools from vertical vault (2 slides further)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Sealing surface refurbishment</a:t>
              </a:r>
            </a:p>
            <a:p>
              <a:pPr lvl="1"/>
              <a:r>
                <a:rPr lang="en-US" sz="1600" dirty="0" smtClean="0">
                  <a:solidFill>
                    <a:schemeClr val="tx1"/>
                  </a:solidFill>
                </a:rPr>
                <a:t>Use tool from vertical vault (after NBW removal)</a:t>
              </a: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nl-NL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99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90564" cy="1143000"/>
          </a:xfrm>
        </p:spPr>
        <p:txBody>
          <a:bodyPr/>
          <a:lstStyle/>
          <a:p>
            <a:r>
              <a:rPr lang="en-US" dirty="0" smtClean="0"/>
              <a:t>Insert exchange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2627784" y="116634"/>
            <a:ext cx="6337796" cy="6579256"/>
            <a:chOff x="2309118" y="116634"/>
            <a:chExt cx="6337796" cy="65792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4" b="3559"/>
            <a:stretch/>
          </p:blipFill>
          <p:spPr bwMode="auto">
            <a:xfrm>
              <a:off x="2309118" y="116634"/>
              <a:ext cx="6337796" cy="6579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311860" y="3394860"/>
              <a:ext cx="2016224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NBPI extraction tool</a:t>
              </a:r>
            </a:p>
            <a:p>
              <a:pPr algn="ctr"/>
              <a:r>
                <a:rPr lang="en-US" sz="1200" dirty="0" smtClean="0"/>
                <a:t>Handling carriage forward</a:t>
              </a:r>
              <a:endParaRPr lang="nl-NL" sz="1200" dirty="0"/>
            </a:p>
          </p:txBody>
        </p:sp>
      </p:grpSp>
      <p:pic>
        <p:nvPicPr>
          <p:cNvPr id="9" name="Picture 2" descr="C:\data\HiT\Projects\ESS 2016\work\Ad-hoc IAC\NBPI Exchange Tool 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2523" r="7355"/>
          <a:stretch/>
        </p:blipFill>
        <p:spPr bwMode="auto">
          <a:xfrm>
            <a:off x="323528" y="4725144"/>
            <a:ext cx="2938844" cy="18008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Hoist floor unit in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Hoist tool in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Lower door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Push tool FW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Bring carriage FW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Pick up NBPI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(and bring to ACF)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\HiT\Projects\ESS 2016\work\Ad-hoc IAC\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8" r="3003"/>
          <a:stretch/>
        </p:blipFill>
        <p:spPr bwMode="auto">
          <a:xfrm rot="5400000">
            <a:off x="5584657" y="3298659"/>
            <a:ext cx="5409220" cy="17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Handling the NBW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77336" cy="1792794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tx1"/>
                </a:solidFill>
              </a:rPr>
              <a:t>Uses rigid </a:t>
            </a:r>
            <a:r>
              <a:rPr lang="nl-NL" sz="1800" dirty="0" smtClean="0">
                <a:solidFill>
                  <a:schemeClr val="tx1"/>
                </a:solidFill>
              </a:rPr>
              <a:t>chain actuator from Basement </a:t>
            </a:r>
          </a:p>
          <a:p>
            <a:r>
              <a:rPr lang="nl-NL" sz="1800" dirty="0" smtClean="0">
                <a:solidFill>
                  <a:schemeClr val="tx1"/>
                </a:solidFill>
              </a:rPr>
              <a:t>Unbolts/collects/moves NBW into shutter cask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Polishes/refurbishes vacuum sealing surface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Helium leak testing carriage</a:t>
            </a:r>
            <a:endParaRPr lang="nl-NL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1223856" y="2636912"/>
            <a:ext cx="7621200" cy="3964244"/>
            <a:chOff x="156" y="808615"/>
            <a:chExt cx="5214175" cy="271244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085763" y="1325947"/>
              <a:ext cx="2127717" cy="17339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176714" y="1325947"/>
              <a:ext cx="2753772" cy="17329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56" y="1030329"/>
              <a:ext cx="4043698" cy="2490728"/>
              <a:chOff x="156" y="282200"/>
              <a:chExt cx="4044086" cy="2490875"/>
            </a:xfrm>
          </p:grpSpPr>
          <p:sp>
            <p:nvSpPr>
              <p:cNvPr id="13" name="Text Box 42"/>
              <p:cNvSpPr txBox="1"/>
              <p:nvPr/>
            </p:nvSpPr>
            <p:spPr>
              <a:xfrm>
                <a:off x="92363" y="2621840"/>
                <a:ext cx="770255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Bolting</a:t>
                </a:r>
                <a:endParaRPr lang="nl-NL" dirty="0"/>
              </a:p>
            </p:txBody>
          </p:sp>
          <p:sp>
            <p:nvSpPr>
              <p:cNvPr id="14" name="Text Box 45"/>
              <p:cNvSpPr txBox="1"/>
              <p:nvPr/>
            </p:nvSpPr>
            <p:spPr>
              <a:xfrm>
                <a:off x="1167263" y="2612603"/>
                <a:ext cx="770255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Handling</a:t>
                </a:r>
                <a:endParaRPr lang="nl-NL" dirty="0"/>
              </a:p>
            </p:txBody>
          </p:sp>
          <p:sp>
            <p:nvSpPr>
              <p:cNvPr id="15" name="Text Box 46"/>
              <p:cNvSpPr txBox="1"/>
              <p:nvPr/>
            </p:nvSpPr>
            <p:spPr>
              <a:xfrm>
                <a:off x="2073010" y="2612603"/>
                <a:ext cx="966470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Polishing / Inspection</a:t>
                </a:r>
                <a:endParaRPr lang="nl-NL" dirty="0"/>
              </a:p>
            </p:txBody>
          </p:sp>
          <p:sp>
            <p:nvSpPr>
              <p:cNvPr id="16" name="Text Box 47"/>
              <p:cNvSpPr txBox="1"/>
              <p:nvPr/>
            </p:nvSpPr>
            <p:spPr>
              <a:xfrm>
                <a:off x="3165793" y="2612602"/>
                <a:ext cx="770255" cy="15123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000" tIns="18000" rIns="18000" bIns="18000" rtlCol="0" anchor="ctr" anchorCtr="0">
                <a:spAutoFit/>
              </a:bodyPr>
              <a:lstStyle>
                <a:defPPr>
                  <a:defRPr lang="sv-SE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dirty="0"/>
                  <a:t>He leak testing</a:t>
                </a:r>
                <a:endParaRPr lang="nl-NL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56" y="282200"/>
                <a:ext cx="4044086" cy="2029697"/>
                <a:chOff x="234" y="349636"/>
                <a:chExt cx="6042305" cy="2514728"/>
              </a:xfrm>
            </p:grpSpPr>
            <p:pic>
              <p:nvPicPr>
                <p:cNvPr id="18" name="Picture 17" descr="C:\data\HiT\Projects\ESS 2016\work\Bridge\FA bolting carriage.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1" t="4391" r="41883" b="3171"/>
                <a:stretch/>
              </p:blipFill>
              <p:spPr bwMode="auto">
                <a:xfrm>
                  <a:off x="234" y="349636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9" name="Picture 18" descr="C:\data\HiT\Projects\ESS 2016\work\Bridge\FA handling carriage.png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2" t="4391" r="41884" b="3171"/>
                <a:stretch/>
              </p:blipFill>
              <p:spPr bwMode="auto">
                <a:xfrm>
                  <a:off x="1695583" y="353077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19" descr="C:\data\HiT\Projects\ESS 2016\work\Bridge\FA polishing carriage.png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1" t="4391" r="41884" b="3171"/>
                <a:stretch/>
              </p:blipFill>
              <p:spPr bwMode="auto">
                <a:xfrm>
                  <a:off x="3252561" y="353077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1" name="Picture 20" descr="C:\data\HiT\Projects\ESS 2016\work\Bridge\FA leak testing carriage.png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44" t="4391" r="41884" b="3171"/>
                <a:stretch/>
              </p:blipFill>
              <p:spPr bwMode="auto">
                <a:xfrm>
                  <a:off x="4684191" y="353077"/>
                  <a:ext cx="1358348" cy="25112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10" name="Rectangle 9"/>
            <p:cNvSpPr/>
            <p:nvPr/>
          </p:nvSpPr>
          <p:spPr>
            <a:xfrm>
              <a:off x="4930486" y="808615"/>
              <a:ext cx="283845" cy="517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3085763" y="808615"/>
              <a:ext cx="2127716" cy="2244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76714" y="808615"/>
              <a:ext cx="2753772" cy="22171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9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No cooling/conditioning for the BBG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Humid air to Nitric Acid (under intense gamma)requires confinement of air in beam guides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 trespassing from bunker into shutter space nor contact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Instrument that pushes forward like ESTIA: work out safety implications, check with PSS.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Upcoming tailoring: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Bi-spectral switch in BBG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ESTIA ‘retractable’ beamline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NBW variants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56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\HiT\Projects\ESS 2016\work\Ad-hoc IAC\NBEX overview 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r="2743"/>
          <a:stretch/>
        </p:blipFill>
        <p:spPr bwMode="auto">
          <a:xfrm>
            <a:off x="0" y="1448780"/>
            <a:ext cx="9144000" cy="54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Neutron Beam Extraction System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732240" y="6489340"/>
            <a:ext cx="2196244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en-US" sz="1200" dirty="0" smtClean="0"/>
              <a:t>Model reference: ESS-0065135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83622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results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ESS-0058384, rev 2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Cooling not optimized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Si-wafers-to-BGs in vacuum assumed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BGs passively cooled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350082" y="4194701"/>
            <a:ext cx="3129764" cy="2520000"/>
            <a:chOff x="395536" y="2276872"/>
            <a:chExt cx="3129764" cy="2520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76872"/>
              <a:ext cx="3129764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4744" y="4287033"/>
              <a:ext cx="2736304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BGs with spring-and-screws, </a:t>
              </a:r>
              <a:r>
                <a:rPr lang="el-GR" sz="1200" dirty="0" smtClean="0"/>
                <a:t>Δ</a:t>
              </a:r>
              <a:r>
                <a:rPr lang="en-US" sz="1200" dirty="0" err="1" smtClean="0"/>
                <a:t>T</a:t>
              </a:r>
              <a:r>
                <a:rPr lang="en-US" sz="1200" baseline="-25000" dirty="0" err="1" smtClean="0"/>
                <a:t>max</a:t>
              </a:r>
              <a:r>
                <a:rPr lang="en-US" sz="1200" dirty="0" smtClean="0"/>
                <a:t>=15°C</a:t>
              </a:r>
              <a:endParaRPr lang="nl-NL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48063" y="800708"/>
            <a:ext cx="3129677" cy="2520000"/>
            <a:chOff x="395536" y="2276872"/>
            <a:chExt cx="3129677" cy="252000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76872"/>
              <a:ext cx="3129677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2222" y="4194701"/>
              <a:ext cx="2736304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Wafers in guides with radiative heat transfer, </a:t>
              </a:r>
              <a:r>
                <a:rPr lang="el-GR" sz="1200" dirty="0" smtClean="0"/>
                <a:t>Δ</a:t>
              </a:r>
              <a:r>
                <a:rPr lang="en-US" sz="1200" dirty="0" err="1" smtClean="0"/>
                <a:t>T</a:t>
              </a:r>
              <a:r>
                <a:rPr lang="en-US" sz="1200" baseline="-25000" dirty="0" err="1" smtClean="0"/>
                <a:t>max</a:t>
              </a:r>
              <a:r>
                <a:rPr lang="en-US" sz="1200" dirty="0" smtClean="0"/>
                <a:t>=10°C</a:t>
              </a:r>
              <a:endParaRPr lang="nl-NL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2712" y="3536872"/>
            <a:ext cx="3129764" cy="2520000"/>
            <a:chOff x="3779825" y="2276872"/>
            <a:chExt cx="3129764" cy="25200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25" y="2276872"/>
              <a:ext cx="3129764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71290" y="4194701"/>
              <a:ext cx="2736304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/>
            <a:p>
              <a:pPr algn="ctr"/>
              <a:r>
                <a:rPr lang="en-US" sz="1200" dirty="0" smtClean="0"/>
                <a:t>Cooled NBPI deformation, </a:t>
              </a:r>
              <a:r>
                <a:rPr lang="en-US" sz="1200" dirty="0" err="1" smtClean="0"/>
                <a:t>s</a:t>
              </a:r>
              <a:r>
                <a:rPr lang="en-US" sz="1200" baseline="-25000" dirty="0" err="1" smtClean="0"/>
                <a:t>max</a:t>
              </a:r>
              <a:r>
                <a:rPr lang="en-US" sz="1200" dirty="0" smtClean="0"/>
                <a:t>=49</a:t>
              </a:r>
              <a:r>
                <a:rPr lang="el-GR" sz="1200" dirty="0" smtClean="0"/>
                <a:t>μ</a:t>
              </a:r>
              <a:r>
                <a:rPr lang="en-US" sz="1200" dirty="0" smtClean="0"/>
                <a:t>m (cooling is not optimized)</a:t>
              </a:r>
              <a:endParaRPr lang="nl-N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3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ESTIA retractable beamline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Uses two vacuum ‘actuators’. Unlocked by BBG+GBS moving downwards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BBG+GBS motion then pushes back the grey vessel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Passive motion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5" name="AutoShape 2" descr="imap://jarichkoning%40esss%2Elu%2Ese@mail.esss.lu.se:993/fetch%3EUID%3E/INBOX%3E2375?part=1.2&amp;filename=image001.png"/>
          <p:cNvSpPr>
            <a:spLocks noChangeAspect="1" noChangeArrowheads="1"/>
          </p:cNvSpPr>
          <p:nvPr/>
        </p:nvSpPr>
        <p:spPr bwMode="auto">
          <a:xfrm>
            <a:off x="155575" y="-5418138"/>
            <a:ext cx="14573250" cy="112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imap://jarichkoning%40esss%2Elu%2Ese@mail.esss.lu.se:993/fetch%3EUID%3E/INBOX%3E2375?part=1.2&amp;filename=image001.png"/>
          <p:cNvSpPr>
            <a:spLocks noChangeAspect="1" noChangeArrowheads="1"/>
          </p:cNvSpPr>
          <p:nvPr/>
        </p:nvSpPr>
        <p:spPr bwMode="auto">
          <a:xfrm>
            <a:off x="307975" y="-5265738"/>
            <a:ext cx="14573250" cy="112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imap://jarichkoning%40esss%2Elu%2Ese@mail.esss.lu.se:993/fetch%3EUID%3E/INBOX%3E2375?part=1.2&amp;filename=image001.png"/>
          <p:cNvSpPr>
            <a:spLocks noChangeAspect="1" noChangeArrowheads="1"/>
          </p:cNvSpPr>
          <p:nvPr/>
        </p:nvSpPr>
        <p:spPr bwMode="auto">
          <a:xfrm>
            <a:off x="460375" y="-5113338"/>
            <a:ext cx="14573250" cy="112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5" name="Picture 7" descr="C:\data\HiT\Projects\ESS 2016\work\ESTIA\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82" y="2528103"/>
            <a:ext cx="557301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ata\HiT\Projects\ESS 2016\work\ESTIA\image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65263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ata\HiT\Projects\ESS 2016\work\Ad-hoc IAC\NBEX overview 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r="2743"/>
          <a:stretch/>
        </p:blipFill>
        <p:spPr bwMode="auto">
          <a:xfrm>
            <a:off x="3457575" y="2528900"/>
            <a:ext cx="6730032" cy="43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overview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4740" cy="496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NBEX breakdown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Neutron Beam Port Insert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Neutron Beam </a:t>
            </a:r>
            <a:r>
              <a:rPr lang="en-US" sz="2000" dirty="0" smtClean="0">
                <a:solidFill>
                  <a:schemeClr val="tx1"/>
                </a:solidFill>
              </a:rPr>
              <a:t>Window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Light Shutter System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RH Tooling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this presentation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Light Shutter System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NBEX alignment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Optic envelope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RH Tooling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74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BG tilt 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9804" r="18137"/>
          <a:stretch/>
        </p:blipFill>
        <p:spPr>
          <a:xfrm>
            <a:off x="4355976" y="1425620"/>
            <a:ext cx="4788024" cy="542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BBG tilting engagement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pic>
        <p:nvPicPr>
          <p:cNvPr id="6" name="Picture 2" descr="G:\Machines Directorate\Target division\Public Read Write\Jarich\2016-09-14 IKON\NBEX post-PDR\02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r="8527"/>
          <a:stretch/>
        </p:blipFill>
        <p:spPr bwMode="auto">
          <a:xfrm>
            <a:off x="71500" y="1513781"/>
            <a:ext cx="3480425" cy="3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907704" y="4077072"/>
            <a:ext cx="504056" cy="36004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2380302" y="4437113"/>
            <a:ext cx="220568" cy="562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8684" y="4999646"/>
            <a:ext cx="1384372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Tilting axis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60686" y="5608412"/>
            <a:ext cx="1384372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Actuator force</a:t>
            </a:r>
            <a:endParaRPr lang="en-GB" dirty="0"/>
          </a:p>
        </p:txBody>
      </p:sp>
      <p:sp>
        <p:nvSpPr>
          <p:cNvPr id="20" name="Down Arrow 19"/>
          <p:cNvSpPr/>
          <p:nvPr/>
        </p:nvSpPr>
        <p:spPr>
          <a:xfrm flipV="1">
            <a:off x="1216498" y="4597756"/>
            <a:ext cx="180020" cy="901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4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</a:t>
            </a:r>
            <a:r>
              <a:rPr lang="en-US" dirty="0" smtClean="0">
                <a:sym typeface="Wingdings" panose="05000000000000000000" pitchFamily="2" charset="2"/>
              </a:rPr>
              <a:t> interface  Instrument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Highlighted: Common NBEX fixed features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Vertical relocation of wheels only after discussion with NBEX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Sizing of wheels yet to be confirmed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Rest of volume is up to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1026" name="Picture 2" descr="C:\Users\jarichkoning\Documents\bbg0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3406" r="29608" b="12263"/>
          <a:stretch/>
        </p:blipFill>
        <p:spPr bwMode="auto">
          <a:xfrm>
            <a:off x="419359" y="3214914"/>
            <a:ext cx="2496457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richkoning\Documents\bbg04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29708" b="6239"/>
          <a:stretch/>
        </p:blipFill>
        <p:spPr bwMode="auto">
          <a:xfrm>
            <a:off x="4932040" y="2708920"/>
            <a:ext cx="2714172" cy="40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8"/>
          <p:cNvSpPr txBox="1"/>
          <p:nvPr/>
        </p:nvSpPr>
        <p:spPr>
          <a:xfrm>
            <a:off x="2735796" y="3445206"/>
            <a:ext cx="769224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BBG Side view</a:t>
            </a:r>
            <a:endParaRPr lang="sv-SE" dirty="0"/>
          </a:p>
        </p:txBody>
      </p:sp>
      <p:sp>
        <p:nvSpPr>
          <p:cNvPr id="9" name="Text Box 208"/>
          <p:cNvSpPr txBox="1"/>
          <p:nvPr/>
        </p:nvSpPr>
        <p:spPr>
          <a:xfrm>
            <a:off x="412488" y="4828214"/>
            <a:ext cx="351420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TCS</a:t>
            </a:r>
            <a:endParaRPr lang="sv-SE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3828" y="4937943"/>
            <a:ext cx="368660" cy="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19843952">
            <a:off x="7560332" y="3897052"/>
            <a:ext cx="648072" cy="219458"/>
            <a:chOff x="7560332" y="3897052"/>
            <a:chExt cx="648072" cy="219458"/>
          </a:xfrm>
        </p:grpSpPr>
        <p:sp>
          <p:nvSpPr>
            <p:cNvPr id="14" name="Text Box 208"/>
            <p:cNvSpPr txBox="1"/>
            <p:nvPr/>
          </p:nvSpPr>
          <p:spPr>
            <a:xfrm>
              <a:off x="7560332" y="3897052"/>
              <a:ext cx="351420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TCS</a:t>
              </a:r>
              <a:endParaRPr lang="sv-SE" dirty="0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7911752" y="4006781"/>
              <a:ext cx="296652" cy="0"/>
            </a:xfrm>
            <a:prstGeom prst="straightConnector1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01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</a:t>
            </a:r>
            <a:r>
              <a:rPr lang="en-US" dirty="0" smtClean="0">
                <a:sym typeface="Wingdings" panose="05000000000000000000" pitchFamily="2" charset="2"/>
              </a:rPr>
              <a:t> interface  Instrument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Highlighted: Common NBEX fixed features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Rest of volume is up to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2050" name="Picture 2" descr="C:\Users\jarichkoning\Documents\nbpi05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20081" r="5337" b="15267"/>
          <a:stretch/>
        </p:blipFill>
        <p:spPr bwMode="auto">
          <a:xfrm>
            <a:off x="143508" y="2636912"/>
            <a:ext cx="8418286" cy="41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richkoning\Documents\nbpi0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8" t="6471" r="39643" b="10858"/>
          <a:stretch/>
        </p:blipFill>
        <p:spPr bwMode="auto">
          <a:xfrm>
            <a:off x="7812360" y="1556792"/>
            <a:ext cx="1188132" cy="29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08"/>
          <p:cNvSpPr txBox="1"/>
          <p:nvPr/>
        </p:nvSpPr>
        <p:spPr>
          <a:xfrm>
            <a:off x="6981834" y="1632234"/>
            <a:ext cx="819472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NBPI back</a:t>
            </a:r>
          </a:p>
          <a:p>
            <a:r>
              <a:rPr lang="en-GB" dirty="0"/>
              <a:t>view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27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Gamma-Beam-Shutter (GBS) on top of Bridge-Beam-Guide (BBG).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Not configurable, but some customization is ok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Each ‘Shutter’ has </a:t>
            </a:r>
            <a:r>
              <a:rPr lang="en-US" sz="2000" dirty="0" err="1" smtClean="0">
                <a:solidFill>
                  <a:schemeClr val="tx1"/>
                </a:solidFill>
              </a:rPr>
              <a:t>ballscrew</a:t>
            </a:r>
            <a:r>
              <a:rPr lang="en-US" sz="2000" dirty="0" smtClean="0">
                <a:solidFill>
                  <a:schemeClr val="tx1"/>
                </a:solidFill>
              </a:rPr>
              <a:t>-style actuator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Brake is ‘normally open’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no power means GBS closes by gravity descent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Actuator pushes BBG up to mount against 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During maintenance, GBS will stay in front of beam port on dedicated hooks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Floor-to-vessel shielded as much as possible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All handling from basement, except: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NBPI exchange from bunker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Rescue scenarios from Bunker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sv-SE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8839" cy="1143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Light Shutter System</a:t>
            </a:r>
            <a:endParaRPr lang="nl-NL" sz="1200" dirty="0"/>
          </a:p>
        </p:txBody>
      </p:sp>
      <p:pic>
        <p:nvPicPr>
          <p:cNvPr id="1026" name="Picture 2" descr="G:\Machines Directorate\Target division\Public Read Write\Jarich\2016-09-14 IKON\NBEX post-PDR\overview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1" r="29574"/>
          <a:stretch/>
        </p:blipFill>
        <p:spPr bwMode="auto">
          <a:xfrm>
            <a:off x="5331825" y="-28320"/>
            <a:ext cx="3812175" cy="68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08"/>
          <p:cNvSpPr txBox="1"/>
          <p:nvPr/>
        </p:nvSpPr>
        <p:spPr>
          <a:xfrm>
            <a:off x="5444716" y="1620940"/>
            <a:ext cx="544580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BBG</a:t>
            </a:r>
            <a:endParaRPr lang="sv-SE" dirty="0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>
            <a:off x="5989296" y="1730669"/>
            <a:ext cx="743000" cy="13184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12"/>
          <p:cNvSpPr txBox="1"/>
          <p:nvPr/>
        </p:nvSpPr>
        <p:spPr>
          <a:xfrm>
            <a:off x="7696495" y="1862509"/>
            <a:ext cx="464995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NBPI</a:t>
            </a:r>
            <a:endParaRPr lang="sv-SE" dirty="0"/>
          </a:p>
        </p:txBody>
      </p:sp>
      <p:sp>
        <p:nvSpPr>
          <p:cNvPr id="48" name="Text Box 221"/>
          <p:cNvSpPr txBox="1"/>
          <p:nvPr/>
        </p:nvSpPr>
        <p:spPr>
          <a:xfrm>
            <a:off x="7683048" y="3828478"/>
            <a:ext cx="122045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Floor filler block</a:t>
            </a:r>
            <a:endParaRPr lang="sv-SE" dirty="0"/>
          </a:p>
        </p:txBody>
      </p:sp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7020272" y="3883343"/>
            <a:ext cx="662776" cy="5486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25"/>
          <p:cNvSpPr txBox="1"/>
          <p:nvPr/>
        </p:nvSpPr>
        <p:spPr>
          <a:xfrm>
            <a:off x="7590499" y="5988198"/>
            <a:ext cx="1293224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Rigid chain actuator</a:t>
            </a:r>
            <a:endParaRPr lang="sv-SE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7020272" y="6097927"/>
            <a:ext cx="570227" cy="211393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27"/>
          <p:cNvSpPr txBox="1"/>
          <p:nvPr/>
        </p:nvSpPr>
        <p:spPr>
          <a:xfrm>
            <a:off x="5259595" y="2081967"/>
            <a:ext cx="806612" cy="4109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Bunker roof support</a:t>
            </a:r>
            <a:endParaRPr lang="sv-SE" dirty="0"/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6066207" y="2287432"/>
            <a:ext cx="594025" cy="20546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19"/>
          <p:cNvSpPr txBox="1"/>
          <p:nvPr/>
        </p:nvSpPr>
        <p:spPr>
          <a:xfrm>
            <a:off x="7683048" y="3460445"/>
            <a:ext cx="1293224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Floor fill shielding</a:t>
            </a:r>
            <a:endParaRPr lang="sv-SE" dirty="0"/>
          </a:p>
        </p:txBody>
      </p:sp>
      <p:cxnSp>
        <p:nvCxnSpPr>
          <p:cNvPr id="58" name="Straight Arrow Connector 57"/>
          <p:cNvCxnSpPr>
            <a:stCxn id="57" idx="1"/>
          </p:cNvCxnSpPr>
          <p:nvPr/>
        </p:nvCxnSpPr>
        <p:spPr>
          <a:xfrm flipH="1" flipV="1">
            <a:off x="7242814" y="3460445"/>
            <a:ext cx="440234" cy="109729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21"/>
          <p:cNvSpPr txBox="1"/>
          <p:nvPr/>
        </p:nvSpPr>
        <p:spPr>
          <a:xfrm>
            <a:off x="5216098" y="4505686"/>
            <a:ext cx="111838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Handling tooling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6334486" y="4615415"/>
            <a:ext cx="227679" cy="135879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08"/>
          <p:cNvSpPr txBox="1"/>
          <p:nvPr/>
        </p:nvSpPr>
        <p:spPr>
          <a:xfrm>
            <a:off x="8424428" y="3076204"/>
            <a:ext cx="587132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 smtClean="0"/>
              <a:t>NBW</a:t>
            </a:r>
            <a:endParaRPr lang="sv-SE" dirty="0"/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7176242" y="2240870"/>
            <a:ext cx="1541752" cy="83533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08"/>
          <p:cNvSpPr txBox="1"/>
          <p:nvPr/>
        </p:nvSpPr>
        <p:spPr>
          <a:xfrm>
            <a:off x="5444716" y="908720"/>
            <a:ext cx="544580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GBS</a:t>
            </a:r>
            <a:endParaRPr lang="sv-SE" dirty="0"/>
          </a:p>
        </p:txBody>
      </p:sp>
      <p:cxnSp>
        <p:nvCxnSpPr>
          <p:cNvPr id="66" name="Straight Arrow Connector 65"/>
          <p:cNvCxnSpPr>
            <a:stCxn id="63" idx="3"/>
          </p:cNvCxnSpPr>
          <p:nvPr/>
        </p:nvCxnSpPr>
        <p:spPr>
          <a:xfrm>
            <a:off x="5989296" y="1018449"/>
            <a:ext cx="743000" cy="13184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25"/>
          <p:cNvSpPr txBox="1"/>
          <p:nvPr/>
        </p:nvSpPr>
        <p:spPr>
          <a:xfrm>
            <a:off x="7573368" y="4751294"/>
            <a:ext cx="1139092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Shutter actuator</a:t>
            </a:r>
            <a:endParaRPr lang="sv-SE" dirty="0"/>
          </a:p>
        </p:txBody>
      </p:sp>
      <p:cxnSp>
        <p:nvCxnSpPr>
          <p:cNvPr id="74" name="Straight Arrow Connector 73"/>
          <p:cNvCxnSpPr>
            <a:stCxn id="71" idx="1"/>
          </p:cNvCxnSpPr>
          <p:nvPr/>
        </p:nvCxnSpPr>
        <p:spPr>
          <a:xfrm flipH="1" flipV="1">
            <a:off x="6912260" y="4185085"/>
            <a:ext cx="661108" cy="675938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19"/>
          <p:cNvSpPr txBox="1"/>
          <p:nvPr/>
        </p:nvSpPr>
        <p:spPr>
          <a:xfrm>
            <a:off x="5568083" y="3047066"/>
            <a:ext cx="786752" cy="22835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GBS hooks</a:t>
            </a:r>
            <a:endParaRPr lang="sv-SE" dirty="0"/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V="1">
            <a:off x="5961459" y="2658925"/>
            <a:ext cx="878793" cy="388141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1"/>
          <p:cNvSpPr txBox="1"/>
          <p:nvPr/>
        </p:nvSpPr>
        <p:spPr>
          <a:xfrm>
            <a:off x="5387101" y="3584542"/>
            <a:ext cx="1118388" cy="219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Target level floor</a:t>
            </a:r>
          </a:p>
        </p:txBody>
      </p:sp>
      <p:sp>
        <p:nvSpPr>
          <p:cNvPr id="28" name="Text Box 225"/>
          <p:cNvSpPr txBox="1"/>
          <p:nvPr/>
        </p:nvSpPr>
        <p:spPr>
          <a:xfrm>
            <a:off x="7635939" y="4153216"/>
            <a:ext cx="1139092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 smtClean="0"/>
              <a:t>Block locking system</a:t>
            </a:r>
            <a:endParaRPr lang="sv-SE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6732297" y="4047937"/>
            <a:ext cx="903642" cy="308121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6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richkoning\Documents\nbpi05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20081" r="5337" b="15267"/>
          <a:stretch/>
        </p:blipFill>
        <p:spPr bwMode="auto">
          <a:xfrm flipH="1">
            <a:off x="1540041" y="3098284"/>
            <a:ext cx="7585339" cy="37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rgbClr val="FFFFFF">
              <a:alpha val="50196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Port blocks measured at installation (expected &lt;±2mm)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TNBA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Machine internal mounting pads to correct to within &lt;</a:t>
            </a:r>
            <a:r>
              <a:rPr lang="en-US" sz="2000" dirty="0">
                <a:solidFill>
                  <a:schemeClr val="tx1"/>
                </a:solidFill>
              </a:rPr>
              <a:t>±</a:t>
            </a:r>
            <a:r>
              <a:rPr lang="en-US" sz="2000" dirty="0" smtClean="0">
                <a:solidFill>
                  <a:schemeClr val="tx1"/>
                </a:solidFill>
              </a:rPr>
              <a:t>0.05mm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Replicate port block situation on test-bench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Align NBPI + BBG (=shutter) internal guides there (</a:t>
            </a:r>
            <a:r>
              <a:rPr lang="sv-SE" sz="2000" dirty="0">
                <a:solidFill>
                  <a:schemeClr val="tx1"/>
                </a:solidFill>
              </a:rPr>
              <a:t>±50µm / &lt;</a:t>
            </a:r>
            <a:r>
              <a:rPr lang="sv-SE" sz="2000" dirty="0" smtClean="0">
                <a:solidFill>
                  <a:schemeClr val="tx1"/>
                </a:solidFill>
              </a:rPr>
              <a:t>200µrad guide-to-guide)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BBG provides fiducials to help bunker-mounted equipment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NBPI-to-BBG kinematic mount delivers good repeatability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Blind-folded mounting of NBPI and BBG should each deliver some </a:t>
            </a:r>
            <a:r>
              <a:rPr lang="sv-SE" sz="2000" dirty="0" smtClean="0">
                <a:solidFill>
                  <a:schemeClr val="tx1"/>
                </a:solidFill>
              </a:rPr>
              <a:t>±150µm </a:t>
            </a:r>
            <a:r>
              <a:rPr lang="sv-SE" sz="2000" dirty="0">
                <a:solidFill>
                  <a:schemeClr val="tx1"/>
                </a:solidFill>
              </a:rPr>
              <a:t>/ </a:t>
            </a:r>
            <a:r>
              <a:rPr lang="sv-SE" sz="2000" dirty="0" smtClean="0">
                <a:solidFill>
                  <a:schemeClr val="tx1"/>
                </a:solidFill>
              </a:rPr>
              <a:t>&lt;&lt;200µrad absolute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Before operation many chances to correct: check NBPI without NBW in place, check NBPI+BBG with optically open NBW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0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81256" y="2351720"/>
            <a:ext cx="2543172" cy="1185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Port blocks </a:t>
            </a:r>
            <a:r>
              <a:rPr lang="en-US" sz="1200" dirty="0" smtClean="0">
                <a:solidFill>
                  <a:schemeClr val="tx1"/>
                </a:solidFill>
              </a:rPr>
              <a:t>(±2mm overall)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– one time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5881256" y="2600908"/>
            <a:ext cx="3083232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NBPI               </a:t>
            </a:r>
          </a:p>
          <a:p>
            <a:pPr algn="ctr"/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5544108" y="2380315"/>
            <a:ext cx="283944" cy="11161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NBW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4572000" y="2600908"/>
            <a:ext cx="1044459" cy="1062118"/>
          </a:xfrm>
          <a:custGeom>
            <a:avLst/>
            <a:gdLst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23015 w 923015"/>
              <a:gd name="connsiteY2" fmla="*/ 1062118 h 1062118"/>
              <a:gd name="connsiteX3" fmla="*/ 0 w 923015"/>
              <a:gd name="connsiteY3" fmla="*/ 1062118 h 1062118"/>
              <a:gd name="connsiteX4" fmla="*/ 0 w 923015"/>
              <a:gd name="connsiteY4" fmla="*/ 0 h 1062118"/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14400 w 923015"/>
              <a:gd name="connsiteY2" fmla="*/ 919532 h 1062118"/>
              <a:gd name="connsiteX3" fmla="*/ 923015 w 923015"/>
              <a:gd name="connsiteY3" fmla="*/ 1062118 h 1062118"/>
              <a:gd name="connsiteX4" fmla="*/ 0 w 923015"/>
              <a:gd name="connsiteY4" fmla="*/ 1062118 h 1062118"/>
              <a:gd name="connsiteX5" fmla="*/ 0 w 923015"/>
              <a:gd name="connsiteY5" fmla="*/ 0 h 1062118"/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21544 w 923015"/>
              <a:gd name="connsiteY2" fmla="*/ 919532 h 1062118"/>
              <a:gd name="connsiteX3" fmla="*/ 923015 w 923015"/>
              <a:gd name="connsiteY3" fmla="*/ 1062118 h 1062118"/>
              <a:gd name="connsiteX4" fmla="*/ 0 w 923015"/>
              <a:gd name="connsiteY4" fmla="*/ 1062118 h 1062118"/>
              <a:gd name="connsiteX5" fmla="*/ 0 w 923015"/>
              <a:gd name="connsiteY5" fmla="*/ 0 h 1062118"/>
              <a:gd name="connsiteX0" fmla="*/ 0 w 991745"/>
              <a:gd name="connsiteY0" fmla="*/ 0 h 1062118"/>
              <a:gd name="connsiteX1" fmla="*/ 923015 w 991745"/>
              <a:gd name="connsiteY1" fmla="*/ 0 h 1062118"/>
              <a:gd name="connsiteX2" fmla="*/ 921544 w 991745"/>
              <a:gd name="connsiteY2" fmla="*/ 919532 h 1062118"/>
              <a:gd name="connsiteX3" fmla="*/ 923925 w 991745"/>
              <a:gd name="connsiteY3" fmla="*/ 997161 h 1062118"/>
              <a:gd name="connsiteX4" fmla="*/ 923015 w 991745"/>
              <a:gd name="connsiteY4" fmla="*/ 1062118 h 1062118"/>
              <a:gd name="connsiteX5" fmla="*/ 0 w 991745"/>
              <a:gd name="connsiteY5" fmla="*/ 1062118 h 1062118"/>
              <a:gd name="connsiteX6" fmla="*/ 0 w 991745"/>
              <a:gd name="connsiteY6" fmla="*/ 0 h 1062118"/>
              <a:gd name="connsiteX0" fmla="*/ 0 w 1037598"/>
              <a:gd name="connsiteY0" fmla="*/ 0 h 1062118"/>
              <a:gd name="connsiteX1" fmla="*/ 923015 w 1037598"/>
              <a:gd name="connsiteY1" fmla="*/ 0 h 1062118"/>
              <a:gd name="connsiteX2" fmla="*/ 921544 w 1037598"/>
              <a:gd name="connsiteY2" fmla="*/ 919532 h 1062118"/>
              <a:gd name="connsiteX3" fmla="*/ 1031081 w 1037598"/>
              <a:gd name="connsiteY3" fmla="*/ 970967 h 1062118"/>
              <a:gd name="connsiteX4" fmla="*/ 923015 w 1037598"/>
              <a:gd name="connsiteY4" fmla="*/ 1062118 h 1062118"/>
              <a:gd name="connsiteX5" fmla="*/ 0 w 1037598"/>
              <a:gd name="connsiteY5" fmla="*/ 1062118 h 1062118"/>
              <a:gd name="connsiteX6" fmla="*/ 0 w 1037598"/>
              <a:gd name="connsiteY6" fmla="*/ 0 h 1062118"/>
              <a:gd name="connsiteX0" fmla="*/ 0 w 1035332"/>
              <a:gd name="connsiteY0" fmla="*/ 0 h 1062118"/>
              <a:gd name="connsiteX1" fmla="*/ 923015 w 1035332"/>
              <a:gd name="connsiteY1" fmla="*/ 0 h 1062118"/>
              <a:gd name="connsiteX2" fmla="*/ 921544 w 1035332"/>
              <a:gd name="connsiteY2" fmla="*/ 919532 h 1062118"/>
              <a:gd name="connsiteX3" fmla="*/ 952499 w 1035332"/>
              <a:gd name="connsiteY3" fmla="*/ 999542 h 1062118"/>
              <a:gd name="connsiteX4" fmla="*/ 1031081 w 1035332"/>
              <a:gd name="connsiteY4" fmla="*/ 970967 h 1062118"/>
              <a:gd name="connsiteX5" fmla="*/ 923015 w 1035332"/>
              <a:gd name="connsiteY5" fmla="*/ 1062118 h 1062118"/>
              <a:gd name="connsiteX6" fmla="*/ 0 w 1035332"/>
              <a:gd name="connsiteY6" fmla="*/ 1062118 h 1062118"/>
              <a:gd name="connsiteX7" fmla="*/ 0 w 1035332"/>
              <a:gd name="connsiteY7" fmla="*/ 0 h 1062118"/>
              <a:gd name="connsiteX0" fmla="*/ 0 w 1031344"/>
              <a:gd name="connsiteY0" fmla="*/ 0 h 1062118"/>
              <a:gd name="connsiteX1" fmla="*/ 923015 w 1031344"/>
              <a:gd name="connsiteY1" fmla="*/ 0 h 1062118"/>
              <a:gd name="connsiteX2" fmla="*/ 921544 w 1031344"/>
              <a:gd name="connsiteY2" fmla="*/ 919532 h 1062118"/>
              <a:gd name="connsiteX3" fmla="*/ 952499 w 1031344"/>
              <a:gd name="connsiteY3" fmla="*/ 999542 h 1062118"/>
              <a:gd name="connsiteX4" fmla="*/ 1031081 w 1031344"/>
              <a:gd name="connsiteY4" fmla="*/ 970967 h 1062118"/>
              <a:gd name="connsiteX5" fmla="*/ 923015 w 1031344"/>
              <a:gd name="connsiteY5" fmla="*/ 1062118 h 1062118"/>
              <a:gd name="connsiteX6" fmla="*/ 0 w 1031344"/>
              <a:gd name="connsiteY6" fmla="*/ 1062118 h 1062118"/>
              <a:gd name="connsiteX7" fmla="*/ 0 w 1031344"/>
              <a:gd name="connsiteY7" fmla="*/ 0 h 1062118"/>
              <a:gd name="connsiteX0" fmla="*/ 0 w 1031081"/>
              <a:gd name="connsiteY0" fmla="*/ 0 h 1062118"/>
              <a:gd name="connsiteX1" fmla="*/ 923015 w 1031081"/>
              <a:gd name="connsiteY1" fmla="*/ 0 h 1062118"/>
              <a:gd name="connsiteX2" fmla="*/ 921544 w 1031081"/>
              <a:gd name="connsiteY2" fmla="*/ 919532 h 1062118"/>
              <a:gd name="connsiteX3" fmla="*/ 952499 w 1031081"/>
              <a:gd name="connsiteY3" fmla="*/ 999542 h 1062118"/>
              <a:gd name="connsiteX4" fmla="*/ 1031081 w 1031081"/>
              <a:gd name="connsiteY4" fmla="*/ 970967 h 1062118"/>
              <a:gd name="connsiteX5" fmla="*/ 923015 w 1031081"/>
              <a:gd name="connsiteY5" fmla="*/ 1062118 h 1062118"/>
              <a:gd name="connsiteX6" fmla="*/ 0 w 1031081"/>
              <a:gd name="connsiteY6" fmla="*/ 1062118 h 1062118"/>
              <a:gd name="connsiteX7" fmla="*/ 0 w 1031081"/>
              <a:gd name="connsiteY7" fmla="*/ 0 h 1062118"/>
              <a:gd name="connsiteX0" fmla="*/ 0 w 1031081"/>
              <a:gd name="connsiteY0" fmla="*/ 0 h 1062118"/>
              <a:gd name="connsiteX1" fmla="*/ 923015 w 1031081"/>
              <a:gd name="connsiteY1" fmla="*/ 0 h 1062118"/>
              <a:gd name="connsiteX2" fmla="*/ 921544 w 1031081"/>
              <a:gd name="connsiteY2" fmla="*/ 919532 h 1062118"/>
              <a:gd name="connsiteX3" fmla="*/ 952499 w 1031081"/>
              <a:gd name="connsiteY3" fmla="*/ 999542 h 1062118"/>
              <a:gd name="connsiteX4" fmla="*/ 1031081 w 1031081"/>
              <a:gd name="connsiteY4" fmla="*/ 970967 h 1062118"/>
              <a:gd name="connsiteX5" fmla="*/ 923015 w 1031081"/>
              <a:gd name="connsiteY5" fmla="*/ 1062118 h 1062118"/>
              <a:gd name="connsiteX6" fmla="*/ 0 w 1031081"/>
              <a:gd name="connsiteY6" fmla="*/ 1062118 h 1062118"/>
              <a:gd name="connsiteX7" fmla="*/ 0 w 1031081"/>
              <a:gd name="connsiteY7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952499 w 1044459"/>
              <a:gd name="connsiteY3" fmla="*/ 999542 h 1062118"/>
              <a:gd name="connsiteX4" fmla="*/ 1031081 w 1044459"/>
              <a:gd name="connsiteY4" fmla="*/ 970967 h 1062118"/>
              <a:gd name="connsiteX5" fmla="*/ 1044459 w 1044459"/>
              <a:gd name="connsiteY5" fmla="*/ 1062118 h 1062118"/>
              <a:gd name="connsiteX6" fmla="*/ 0 w 1044459"/>
              <a:gd name="connsiteY6" fmla="*/ 1062118 h 1062118"/>
              <a:gd name="connsiteX7" fmla="*/ 0 w 1044459"/>
              <a:gd name="connsiteY7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1031081 w 1044459"/>
              <a:gd name="connsiteY3" fmla="*/ 9709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1042988 w 1044459"/>
              <a:gd name="connsiteY3" fmla="*/ 9328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8 w 1044459"/>
              <a:gd name="connsiteY3" fmla="*/ 9328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38225 w 1044459"/>
              <a:gd name="connsiteY3" fmla="*/ 940011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5450"/>
              <a:gd name="connsiteY0" fmla="*/ 0 h 1062118"/>
              <a:gd name="connsiteX1" fmla="*/ 923015 w 1045450"/>
              <a:gd name="connsiteY1" fmla="*/ 0 h 1062118"/>
              <a:gd name="connsiteX2" fmla="*/ 921544 w 1045450"/>
              <a:gd name="connsiteY2" fmla="*/ 938582 h 1062118"/>
              <a:gd name="connsiteX3" fmla="*/ 1045369 w 1045450"/>
              <a:gd name="connsiteY3" fmla="*/ 942392 h 1062118"/>
              <a:gd name="connsiteX4" fmla="*/ 1044459 w 1045450"/>
              <a:gd name="connsiteY4" fmla="*/ 1062118 h 1062118"/>
              <a:gd name="connsiteX5" fmla="*/ 0 w 1045450"/>
              <a:gd name="connsiteY5" fmla="*/ 1062118 h 1062118"/>
              <a:gd name="connsiteX6" fmla="*/ 0 w 1045450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7 w 1044459"/>
              <a:gd name="connsiteY3" fmla="*/ 935248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0606 w 1044459"/>
              <a:gd name="connsiteY3" fmla="*/ 947154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7 w 1044459"/>
              <a:gd name="connsiteY3" fmla="*/ 937629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59" h="1062118">
                <a:moveTo>
                  <a:pt x="0" y="0"/>
                </a:moveTo>
                <a:lnTo>
                  <a:pt x="923015" y="0"/>
                </a:lnTo>
                <a:cubicBezTo>
                  <a:pt x="920143" y="306511"/>
                  <a:pt x="924416" y="632071"/>
                  <a:pt x="921544" y="938582"/>
                </a:cubicBezTo>
                <a:lnTo>
                  <a:pt x="1042987" y="937629"/>
                </a:lnTo>
                <a:cubicBezTo>
                  <a:pt x="1043477" y="980713"/>
                  <a:pt x="1043969" y="1019034"/>
                  <a:pt x="1044459" y="1062118"/>
                </a:cubicBezTo>
                <a:lnTo>
                  <a:pt x="0" y="1062118"/>
                </a:lnTo>
                <a:lnTo>
                  <a:pt x="0" y="0"/>
                </a:lnTo>
                <a:close/>
              </a:path>
            </a:pathLst>
          </a:custGeom>
          <a:solidFill>
            <a:srgbClr val="F7B44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BBG</a:t>
            </a:r>
          </a:p>
          <a:p>
            <a:pPr algn="ctr"/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-288540" y="2780928"/>
            <a:ext cx="468052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Bunker beam line</a:t>
            </a:r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2555775" y="3861048"/>
            <a:ext cx="1952423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</a:t>
            </a:r>
          </a:p>
          <a:p>
            <a:pPr algn="ctr"/>
            <a:r>
              <a:rPr lang="en-US" dirty="0" smtClean="0"/>
              <a:t>Bunker floor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(±25mm on edge)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3789040"/>
            <a:ext cx="3312368" cy="234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Monolith concrete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-288540" y="3861048"/>
            <a:ext cx="2751931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Hall </a:t>
            </a:r>
          </a:p>
          <a:p>
            <a:pPr algn="ctr"/>
            <a:r>
              <a:rPr lang="en-US" dirty="0" smtClean="0"/>
              <a:t>floor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2555776" y="6129300"/>
            <a:ext cx="6768752" cy="828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 base slab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2915816" y="4869160"/>
            <a:ext cx="432048" cy="12601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Pillar/walls</a:t>
            </a:r>
            <a:endParaRPr lang="nl-NL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290694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5556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2" name="Rectangle 21"/>
          <p:cNvSpPr/>
          <p:nvPr/>
        </p:nvSpPr>
        <p:spPr>
          <a:xfrm>
            <a:off x="1979712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3" name="Rectangle 22"/>
          <p:cNvSpPr/>
          <p:nvPr/>
        </p:nvSpPr>
        <p:spPr>
          <a:xfrm>
            <a:off x="2771800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3851920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35" name="Freeform 34"/>
          <p:cNvSpPr/>
          <p:nvPr/>
        </p:nvSpPr>
        <p:spPr>
          <a:xfrm>
            <a:off x="4400550" y="4274529"/>
            <a:ext cx="1611610" cy="268928"/>
          </a:xfrm>
          <a:custGeom>
            <a:avLst/>
            <a:gdLst>
              <a:gd name="connsiteX0" fmla="*/ 0 w 1266825"/>
              <a:gd name="connsiteY0" fmla="*/ 164121 h 268928"/>
              <a:gd name="connsiteX1" fmla="*/ 266700 w 1266825"/>
              <a:gd name="connsiteY1" fmla="*/ 2196 h 268928"/>
              <a:gd name="connsiteX2" fmla="*/ 647700 w 1266825"/>
              <a:gd name="connsiteY2" fmla="*/ 268896 h 268928"/>
              <a:gd name="connsiteX3" fmla="*/ 1028700 w 1266825"/>
              <a:gd name="connsiteY3" fmla="*/ 21246 h 268928"/>
              <a:gd name="connsiteX4" fmla="*/ 1266825 w 1266825"/>
              <a:gd name="connsiteY4" fmla="*/ 145071 h 2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825" h="268928">
                <a:moveTo>
                  <a:pt x="0" y="164121"/>
                </a:moveTo>
                <a:cubicBezTo>
                  <a:pt x="79375" y="74427"/>
                  <a:pt x="158750" y="-15266"/>
                  <a:pt x="266700" y="2196"/>
                </a:cubicBezTo>
                <a:cubicBezTo>
                  <a:pt x="374650" y="19658"/>
                  <a:pt x="520700" y="265721"/>
                  <a:pt x="647700" y="268896"/>
                </a:cubicBezTo>
                <a:cubicBezTo>
                  <a:pt x="774700" y="272071"/>
                  <a:pt x="925513" y="41883"/>
                  <a:pt x="1028700" y="21246"/>
                </a:cubicBezTo>
                <a:cubicBezTo>
                  <a:pt x="1131887" y="609"/>
                  <a:pt x="1230313" y="124433"/>
                  <a:pt x="1266825" y="145071"/>
                </a:cubicBezTo>
              </a:path>
            </a:pathLst>
          </a:custGeom>
          <a:noFill/>
          <a:ln w="31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5940152" y="3537012"/>
            <a:ext cx="3384375" cy="2520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Baseplate </a:t>
            </a:r>
            <a:r>
              <a:rPr lang="en-US" sz="1200" dirty="0" smtClean="0">
                <a:solidFill>
                  <a:schemeClr val="tx1"/>
                </a:solidFill>
              </a:rPr>
              <a:t>(±0.1mm flat and level)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19168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52" name="Group 51"/>
          <p:cNvGrpSpPr/>
          <p:nvPr/>
        </p:nvGrpSpPr>
        <p:grpSpPr>
          <a:xfrm>
            <a:off x="5161978" y="2414767"/>
            <a:ext cx="666074" cy="492175"/>
            <a:chOff x="5166066" y="2414767"/>
            <a:chExt cx="666074" cy="492175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5655822" y="2507196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 flipV="1">
              <a:off x="5455949" y="2707069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634118" y="2414767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/>
                <a:t>Z</a:t>
              </a:r>
              <a:endParaRPr lang="nl-NL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6066" y="2696008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X</a:t>
              </a:r>
              <a:endParaRPr lang="nl-NL" sz="12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72200" y="1511149"/>
            <a:ext cx="2520280" cy="1904139"/>
            <a:chOff x="6372200" y="1511149"/>
            <a:chExt cx="2520280" cy="1904139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8280412" y="3002662"/>
              <a:ext cx="0" cy="4126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372200" y="1511149"/>
              <a:ext cx="2520280" cy="7750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Custom machined mount blocks comprising full kinematic mount allow NBPI at &lt; ±100</a:t>
              </a:r>
              <a:r>
                <a:rPr lang="el-GR" dirty="0"/>
                <a:t>μ</a:t>
              </a:r>
              <a:r>
                <a:rPr lang="en-US" dirty="0"/>
                <a:t>m, thus effectively the </a:t>
              </a:r>
              <a:r>
                <a:rPr lang="en-US" dirty="0" err="1"/>
                <a:t>beamguides</a:t>
              </a:r>
              <a:r>
                <a:rPr lang="en-US" dirty="0"/>
                <a:t> are at &lt; ±150</a:t>
              </a:r>
              <a:r>
                <a:rPr lang="el-GR" dirty="0"/>
                <a:t> μ</a:t>
              </a:r>
              <a:r>
                <a:rPr lang="en-US" dirty="0"/>
                <a:t>m vs TNBA</a:t>
              </a:r>
              <a:endParaRPr lang="nl-NL" dirty="0"/>
            </a:p>
          </p:txBody>
        </p:sp>
        <p:cxnSp>
          <p:nvCxnSpPr>
            <p:cNvPr id="58" name="Curved Connector 57"/>
            <p:cNvCxnSpPr>
              <a:stCxn id="56" idx="2"/>
            </p:cNvCxnSpPr>
            <p:nvPr/>
          </p:nvCxnSpPr>
          <p:spPr>
            <a:xfrm rot="16200000" flipH="1">
              <a:off x="7494973" y="2423531"/>
              <a:ext cx="922806" cy="64807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4008293" y="1511150"/>
            <a:ext cx="2067289" cy="874054"/>
            <a:chOff x="4008293" y="1511150"/>
            <a:chExt cx="2067289" cy="874054"/>
          </a:xfrm>
        </p:grpSpPr>
        <p:sp>
          <p:nvSpPr>
            <p:cNvPr id="38" name="Freeform 37"/>
            <p:cNvSpPr/>
            <p:nvPr/>
          </p:nvSpPr>
          <p:spPr>
            <a:xfrm rot="21322518">
              <a:off x="5655647" y="2271182"/>
              <a:ext cx="419935" cy="114022"/>
            </a:xfrm>
            <a:custGeom>
              <a:avLst/>
              <a:gdLst>
                <a:gd name="connsiteX0" fmla="*/ 0 w 962025"/>
                <a:gd name="connsiteY0" fmla="*/ 86070 h 114645"/>
                <a:gd name="connsiteX1" fmla="*/ 542925 w 962025"/>
                <a:gd name="connsiteY1" fmla="*/ 345 h 114645"/>
                <a:gd name="connsiteX2" fmla="*/ 962025 w 962025"/>
                <a:gd name="connsiteY2" fmla="*/ 114645 h 11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14645">
                  <a:moveTo>
                    <a:pt x="0" y="86070"/>
                  </a:moveTo>
                  <a:cubicBezTo>
                    <a:pt x="191294" y="40826"/>
                    <a:pt x="382588" y="-4417"/>
                    <a:pt x="542925" y="345"/>
                  </a:cubicBezTo>
                  <a:cubicBezTo>
                    <a:pt x="703262" y="5107"/>
                    <a:pt x="903288" y="95595"/>
                    <a:pt x="962025" y="11464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08293" y="1511150"/>
              <a:ext cx="1584176" cy="7750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Dowels + good manufacturing allow Y, Z and </a:t>
              </a:r>
              <a:r>
                <a:rPr lang="en-US" dirty="0" err="1"/>
                <a:t>rX</a:t>
              </a:r>
              <a:r>
                <a:rPr lang="en-US" dirty="0"/>
                <a:t> with &lt; ±100</a:t>
              </a:r>
              <a:r>
                <a:rPr lang="el-GR" dirty="0"/>
                <a:t>μ</a:t>
              </a:r>
              <a:r>
                <a:rPr lang="en-US" dirty="0"/>
                <a:t>m on interface</a:t>
              </a:r>
              <a:endParaRPr lang="nl-NL" dirty="0"/>
            </a:p>
          </p:txBody>
        </p:sp>
        <p:cxnSp>
          <p:nvCxnSpPr>
            <p:cNvPr id="69" name="Curved Connector 68"/>
            <p:cNvCxnSpPr>
              <a:stCxn id="68" idx="3"/>
              <a:endCxn id="38" idx="1"/>
            </p:cNvCxnSpPr>
            <p:nvPr/>
          </p:nvCxnSpPr>
          <p:spPr>
            <a:xfrm>
              <a:off x="5592469" y="1898658"/>
              <a:ext cx="295514" cy="370872"/>
            </a:xfrm>
            <a:prstGeom prst="curvedConnector3">
              <a:avLst>
                <a:gd name="adj1" fmla="val 99018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1932484" y="1603485"/>
            <a:ext cx="3637977" cy="944978"/>
            <a:chOff x="1932484" y="1603485"/>
            <a:chExt cx="3637977" cy="944978"/>
          </a:xfrm>
        </p:grpSpPr>
        <p:sp>
          <p:nvSpPr>
            <p:cNvPr id="36" name="Freeform 35"/>
            <p:cNvSpPr/>
            <p:nvPr/>
          </p:nvSpPr>
          <p:spPr>
            <a:xfrm rot="20260605">
              <a:off x="5149537" y="2446673"/>
              <a:ext cx="420924" cy="101790"/>
            </a:xfrm>
            <a:custGeom>
              <a:avLst/>
              <a:gdLst>
                <a:gd name="connsiteX0" fmla="*/ 0 w 962025"/>
                <a:gd name="connsiteY0" fmla="*/ 86070 h 114645"/>
                <a:gd name="connsiteX1" fmla="*/ 542925 w 962025"/>
                <a:gd name="connsiteY1" fmla="*/ 345 h 114645"/>
                <a:gd name="connsiteX2" fmla="*/ 962025 w 962025"/>
                <a:gd name="connsiteY2" fmla="*/ 114645 h 11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14645">
                  <a:moveTo>
                    <a:pt x="0" y="86070"/>
                  </a:moveTo>
                  <a:cubicBezTo>
                    <a:pt x="191294" y="40826"/>
                    <a:pt x="382588" y="-4417"/>
                    <a:pt x="542925" y="345"/>
                  </a:cubicBezTo>
                  <a:cubicBezTo>
                    <a:pt x="703262" y="5107"/>
                    <a:pt x="903288" y="95595"/>
                    <a:pt x="962025" y="11464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32484" y="1603485"/>
              <a:ext cx="1584176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Good manufacturing allows &lt; ±200</a:t>
              </a:r>
              <a:r>
                <a:rPr lang="el-GR" dirty="0"/>
                <a:t>μ</a:t>
              </a:r>
              <a:r>
                <a:rPr lang="en-US" dirty="0"/>
                <a:t>m on interface</a:t>
              </a:r>
              <a:endParaRPr lang="nl-NL" dirty="0"/>
            </a:p>
          </p:txBody>
        </p:sp>
        <p:cxnSp>
          <p:nvCxnSpPr>
            <p:cNvPr id="77" name="Curved Connector 76"/>
            <p:cNvCxnSpPr>
              <a:stCxn id="76" idx="3"/>
              <a:endCxn id="36" idx="1"/>
            </p:cNvCxnSpPr>
            <p:nvPr/>
          </p:nvCxnSpPr>
          <p:spPr>
            <a:xfrm>
              <a:off x="3516660" y="1898660"/>
              <a:ext cx="1849183" cy="541821"/>
            </a:xfrm>
            <a:prstGeom prst="curvedConnector3">
              <a:avLst>
                <a:gd name="adj1" fmla="val 8871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4315583" y="5189775"/>
            <a:ext cx="1050286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en-US" dirty="0"/>
              <a:t>Needs ±25mm seismic clearance</a:t>
            </a:r>
            <a:endParaRPr lang="nl-NL" dirty="0"/>
          </a:p>
        </p:txBody>
      </p:sp>
      <p:cxnSp>
        <p:nvCxnSpPr>
          <p:cNvPr id="81" name="Curved Connector 80"/>
          <p:cNvCxnSpPr>
            <a:stCxn id="80" idx="0"/>
            <a:endCxn id="35" idx="2"/>
          </p:cNvCxnSpPr>
          <p:nvPr/>
        </p:nvCxnSpPr>
        <p:spPr>
          <a:xfrm rot="5400000" flipH="1" flipV="1">
            <a:off x="4709453" y="4674698"/>
            <a:ext cx="646350" cy="383805"/>
          </a:xfrm>
          <a:prstGeom prst="curvedConnector4">
            <a:avLst>
              <a:gd name="adj1" fmla="val 49998"/>
              <a:gd name="adj2" fmla="val 99999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43508" y="1603485"/>
            <a:ext cx="4426502" cy="1162779"/>
            <a:chOff x="143508" y="1603485"/>
            <a:chExt cx="4426502" cy="1162779"/>
          </a:xfrm>
        </p:grpSpPr>
        <p:sp>
          <p:nvSpPr>
            <p:cNvPr id="37" name="Freeform 36"/>
            <p:cNvSpPr/>
            <p:nvPr/>
          </p:nvSpPr>
          <p:spPr>
            <a:xfrm rot="21298473">
              <a:off x="4088998" y="2699734"/>
              <a:ext cx="481012" cy="66530"/>
            </a:xfrm>
            <a:custGeom>
              <a:avLst/>
              <a:gdLst>
                <a:gd name="connsiteX0" fmla="*/ 0 w 962025"/>
                <a:gd name="connsiteY0" fmla="*/ 86070 h 114645"/>
                <a:gd name="connsiteX1" fmla="*/ 542925 w 962025"/>
                <a:gd name="connsiteY1" fmla="*/ 345 h 114645"/>
                <a:gd name="connsiteX2" fmla="*/ 962025 w 962025"/>
                <a:gd name="connsiteY2" fmla="*/ 114645 h 11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14645">
                  <a:moveTo>
                    <a:pt x="0" y="86070"/>
                  </a:moveTo>
                  <a:cubicBezTo>
                    <a:pt x="191294" y="40826"/>
                    <a:pt x="382588" y="-4417"/>
                    <a:pt x="542925" y="345"/>
                  </a:cubicBezTo>
                  <a:cubicBezTo>
                    <a:pt x="703262" y="5107"/>
                    <a:pt x="903288" y="95595"/>
                    <a:pt x="962025" y="11464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3508" y="1603485"/>
              <a:ext cx="1584176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No mechanical interface, use fiducials on BBG as reference</a:t>
              </a:r>
              <a:endParaRPr lang="nl-NL" dirty="0"/>
            </a:p>
          </p:txBody>
        </p:sp>
        <p:cxnSp>
          <p:nvCxnSpPr>
            <p:cNvPr id="100" name="Curved Connector 99"/>
            <p:cNvCxnSpPr>
              <a:stCxn id="99" idx="2"/>
              <a:endCxn id="37" idx="1"/>
            </p:cNvCxnSpPr>
            <p:nvPr/>
          </p:nvCxnSpPr>
          <p:spPr>
            <a:xfrm rot="16200000" flipH="1">
              <a:off x="2394763" y="734666"/>
              <a:ext cx="503515" cy="3421849"/>
            </a:xfrm>
            <a:prstGeom prst="curvedConnector4">
              <a:avLst>
                <a:gd name="adj1" fmla="val 50237"/>
                <a:gd name="adj2" fmla="val 5299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584232" y="5301209"/>
            <a:ext cx="1050286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en-US" dirty="0"/>
              <a:t>Theoretical Neutron Beam Axis</a:t>
            </a:r>
            <a:endParaRPr lang="nl-NL" dirty="0"/>
          </a:p>
        </p:txBody>
      </p:sp>
      <p:cxnSp>
        <p:nvCxnSpPr>
          <p:cNvPr id="115" name="Curved Connector 114"/>
          <p:cNvCxnSpPr>
            <a:stCxn id="114" idx="0"/>
          </p:cNvCxnSpPr>
          <p:nvPr/>
        </p:nvCxnSpPr>
        <p:spPr>
          <a:xfrm rot="5400000" flipH="1" flipV="1">
            <a:off x="1615884" y="3400434"/>
            <a:ext cx="2394267" cy="1407285"/>
          </a:xfrm>
          <a:prstGeom prst="curvedConnector3">
            <a:avLst>
              <a:gd name="adj1" fmla="val 53819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264188" y="4162146"/>
            <a:ext cx="1800200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en-US" dirty="0"/>
              <a:t>Beam guides in NBPI aligned at test-stand to &lt; ±50</a:t>
            </a:r>
            <a:r>
              <a:rPr lang="el-GR" dirty="0"/>
              <a:t>μ</a:t>
            </a:r>
            <a:r>
              <a:rPr lang="en-US" dirty="0"/>
              <a:t>m</a:t>
            </a:r>
            <a:endParaRPr lang="nl-NL" dirty="0"/>
          </a:p>
        </p:txBody>
      </p:sp>
      <p:cxnSp>
        <p:nvCxnSpPr>
          <p:cNvPr id="122" name="Curved Connector 121"/>
          <p:cNvCxnSpPr>
            <a:stCxn id="121" idx="0"/>
          </p:cNvCxnSpPr>
          <p:nvPr/>
        </p:nvCxnSpPr>
        <p:spPr>
          <a:xfrm rot="16200000" flipV="1">
            <a:off x="6176653" y="3174511"/>
            <a:ext cx="1255200" cy="72007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data\HiT\Projects\ESS 2016\work\Ad-hoc IAC\Port Block Alignment surfaces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2" r="32918"/>
          <a:stretch/>
        </p:blipFill>
        <p:spPr bwMode="auto">
          <a:xfrm>
            <a:off x="2762847" y="1773859"/>
            <a:ext cx="2882824" cy="48954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81256" y="2351720"/>
            <a:ext cx="2543172" cy="1185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Port blocks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Repeatability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5881256" y="2600908"/>
            <a:ext cx="3083232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NBPI               </a:t>
            </a:r>
          </a:p>
          <a:p>
            <a:pPr algn="ctr"/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5544108" y="2380315"/>
            <a:ext cx="283944" cy="11161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NBW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4572000" y="2600908"/>
            <a:ext cx="1044459" cy="1062118"/>
          </a:xfrm>
          <a:custGeom>
            <a:avLst/>
            <a:gdLst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23015 w 923015"/>
              <a:gd name="connsiteY2" fmla="*/ 1062118 h 1062118"/>
              <a:gd name="connsiteX3" fmla="*/ 0 w 923015"/>
              <a:gd name="connsiteY3" fmla="*/ 1062118 h 1062118"/>
              <a:gd name="connsiteX4" fmla="*/ 0 w 923015"/>
              <a:gd name="connsiteY4" fmla="*/ 0 h 1062118"/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14400 w 923015"/>
              <a:gd name="connsiteY2" fmla="*/ 919532 h 1062118"/>
              <a:gd name="connsiteX3" fmla="*/ 923015 w 923015"/>
              <a:gd name="connsiteY3" fmla="*/ 1062118 h 1062118"/>
              <a:gd name="connsiteX4" fmla="*/ 0 w 923015"/>
              <a:gd name="connsiteY4" fmla="*/ 1062118 h 1062118"/>
              <a:gd name="connsiteX5" fmla="*/ 0 w 923015"/>
              <a:gd name="connsiteY5" fmla="*/ 0 h 1062118"/>
              <a:gd name="connsiteX0" fmla="*/ 0 w 923015"/>
              <a:gd name="connsiteY0" fmla="*/ 0 h 1062118"/>
              <a:gd name="connsiteX1" fmla="*/ 923015 w 923015"/>
              <a:gd name="connsiteY1" fmla="*/ 0 h 1062118"/>
              <a:gd name="connsiteX2" fmla="*/ 921544 w 923015"/>
              <a:gd name="connsiteY2" fmla="*/ 919532 h 1062118"/>
              <a:gd name="connsiteX3" fmla="*/ 923015 w 923015"/>
              <a:gd name="connsiteY3" fmla="*/ 1062118 h 1062118"/>
              <a:gd name="connsiteX4" fmla="*/ 0 w 923015"/>
              <a:gd name="connsiteY4" fmla="*/ 1062118 h 1062118"/>
              <a:gd name="connsiteX5" fmla="*/ 0 w 923015"/>
              <a:gd name="connsiteY5" fmla="*/ 0 h 1062118"/>
              <a:gd name="connsiteX0" fmla="*/ 0 w 991745"/>
              <a:gd name="connsiteY0" fmla="*/ 0 h 1062118"/>
              <a:gd name="connsiteX1" fmla="*/ 923015 w 991745"/>
              <a:gd name="connsiteY1" fmla="*/ 0 h 1062118"/>
              <a:gd name="connsiteX2" fmla="*/ 921544 w 991745"/>
              <a:gd name="connsiteY2" fmla="*/ 919532 h 1062118"/>
              <a:gd name="connsiteX3" fmla="*/ 923925 w 991745"/>
              <a:gd name="connsiteY3" fmla="*/ 997161 h 1062118"/>
              <a:gd name="connsiteX4" fmla="*/ 923015 w 991745"/>
              <a:gd name="connsiteY4" fmla="*/ 1062118 h 1062118"/>
              <a:gd name="connsiteX5" fmla="*/ 0 w 991745"/>
              <a:gd name="connsiteY5" fmla="*/ 1062118 h 1062118"/>
              <a:gd name="connsiteX6" fmla="*/ 0 w 991745"/>
              <a:gd name="connsiteY6" fmla="*/ 0 h 1062118"/>
              <a:gd name="connsiteX0" fmla="*/ 0 w 1037598"/>
              <a:gd name="connsiteY0" fmla="*/ 0 h 1062118"/>
              <a:gd name="connsiteX1" fmla="*/ 923015 w 1037598"/>
              <a:gd name="connsiteY1" fmla="*/ 0 h 1062118"/>
              <a:gd name="connsiteX2" fmla="*/ 921544 w 1037598"/>
              <a:gd name="connsiteY2" fmla="*/ 919532 h 1062118"/>
              <a:gd name="connsiteX3" fmla="*/ 1031081 w 1037598"/>
              <a:gd name="connsiteY3" fmla="*/ 970967 h 1062118"/>
              <a:gd name="connsiteX4" fmla="*/ 923015 w 1037598"/>
              <a:gd name="connsiteY4" fmla="*/ 1062118 h 1062118"/>
              <a:gd name="connsiteX5" fmla="*/ 0 w 1037598"/>
              <a:gd name="connsiteY5" fmla="*/ 1062118 h 1062118"/>
              <a:gd name="connsiteX6" fmla="*/ 0 w 1037598"/>
              <a:gd name="connsiteY6" fmla="*/ 0 h 1062118"/>
              <a:gd name="connsiteX0" fmla="*/ 0 w 1035332"/>
              <a:gd name="connsiteY0" fmla="*/ 0 h 1062118"/>
              <a:gd name="connsiteX1" fmla="*/ 923015 w 1035332"/>
              <a:gd name="connsiteY1" fmla="*/ 0 h 1062118"/>
              <a:gd name="connsiteX2" fmla="*/ 921544 w 1035332"/>
              <a:gd name="connsiteY2" fmla="*/ 919532 h 1062118"/>
              <a:gd name="connsiteX3" fmla="*/ 952499 w 1035332"/>
              <a:gd name="connsiteY3" fmla="*/ 999542 h 1062118"/>
              <a:gd name="connsiteX4" fmla="*/ 1031081 w 1035332"/>
              <a:gd name="connsiteY4" fmla="*/ 970967 h 1062118"/>
              <a:gd name="connsiteX5" fmla="*/ 923015 w 1035332"/>
              <a:gd name="connsiteY5" fmla="*/ 1062118 h 1062118"/>
              <a:gd name="connsiteX6" fmla="*/ 0 w 1035332"/>
              <a:gd name="connsiteY6" fmla="*/ 1062118 h 1062118"/>
              <a:gd name="connsiteX7" fmla="*/ 0 w 1035332"/>
              <a:gd name="connsiteY7" fmla="*/ 0 h 1062118"/>
              <a:gd name="connsiteX0" fmla="*/ 0 w 1031344"/>
              <a:gd name="connsiteY0" fmla="*/ 0 h 1062118"/>
              <a:gd name="connsiteX1" fmla="*/ 923015 w 1031344"/>
              <a:gd name="connsiteY1" fmla="*/ 0 h 1062118"/>
              <a:gd name="connsiteX2" fmla="*/ 921544 w 1031344"/>
              <a:gd name="connsiteY2" fmla="*/ 919532 h 1062118"/>
              <a:gd name="connsiteX3" fmla="*/ 952499 w 1031344"/>
              <a:gd name="connsiteY3" fmla="*/ 999542 h 1062118"/>
              <a:gd name="connsiteX4" fmla="*/ 1031081 w 1031344"/>
              <a:gd name="connsiteY4" fmla="*/ 970967 h 1062118"/>
              <a:gd name="connsiteX5" fmla="*/ 923015 w 1031344"/>
              <a:gd name="connsiteY5" fmla="*/ 1062118 h 1062118"/>
              <a:gd name="connsiteX6" fmla="*/ 0 w 1031344"/>
              <a:gd name="connsiteY6" fmla="*/ 1062118 h 1062118"/>
              <a:gd name="connsiteX7" fmla="*/ 0 w 1031344"/>
              <a:gd name="connsiteY7" fmla="*/ 0 h 1062118"/>
              <a:gd name="connsiteX0" fmla="*/ 0 w 1031081"/>
              <a:gd name="connsiteY0" fmla="*/ 0 h 1062118"/>
              <a:gd name="connsiteX1" fmla="*/ 923015 w 1031081"/>
              <a:gd name="connsiteY1" fmla="*/ 0 h 1062118"/>
              <a:gd name="connsiteX2" fmla="*/ 921544 w 1031081"/>
              <a:gd name="connsiteY2" fmla="*/ 919532 h 1062118"/>
              <a:gd name="connsiteX3" fmla="*/ 952499 w 1031081"/>
              <a:gd name="connsiteY3" fmla="*/ 999542 h 1062118"/>
              <a:gd name="connsiteX4" fmla="*/ 1031081 w 1031081"/>
              <a:gd name="connsiteY4" fmla="*/ 970967 h 1062118"/>
              <a:gd name="connsiteX5" fmla="*/ 923015 w 1031081"/>
              <a:gd name="connsiteY5" fmla="*/ 1062118 h 1062118"/>
              <a:gd name="connsiteX6" fmla="*/ 0 w 1031081"/>
              <a:gd name="connsiteY6" fmla="*/ 1062118 h 1062118"/>
              <a:gd name="connsiteX7" fmla="*/ 0 w 1031081"/>
              <a:gd name="connsiteY7" fmla="*/ 0 h 1062118"/>
              <a:gd name="connsiteX0" fmla="*/ 0 w 1031081"/>
              <a:gd name="connsiteY0" fmla="*/ 0 h 1062118"/>
              <a:gd name="connsiteX1" fmla="*/ 923015 w 1031081"/>
              <a:gd name="connsiteY1" fmla="*/ 0 h 1062118"/>
              <a:gd name="connsiteX2" fmla="*/ 921544 w 1031081"/>
              <a:gd name="connsiteY2" fmla="*/ 919532 h 1062118"/>
              <a:gd name="connsiteX3" fmla="*/ 952499 w 1031081"/>
              <a:gd name="connsiteY3" fmla="*/ 999542 h 1062118"/>
              <a:gd name="connsiteX4" fmla="*/ 1031081 w 1031081"/>
              <a:gd name="connsiteY4" fmla="*/ 970967 h 1062118"/>
              <a:gd name="connsiteX5" fmla="*/ 923015 w 1031081"/>
              <a:gd name="connsiteY5" fmla="*/ 1062118 h 1062118"/>
              <a:gd name="connsiteX6" fmla="*/ 0 w 1031081"/>
              <a:gd name="connsiteY6" fmla="*/ 1062118 h 1062118"/>
              <a:gd name="connsiteX7" fmla="*/ 0 w 1031081"/>
              <a:gd name="connsiteY7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952499 w 1044459"/>
              <a:gd name="connsiteY3" fmla="*/ 999542 h 1062118"/>
              <a:gd name="connsiteX4" fmla="*/ 1031081 w 1044459"/>
              <a:gd name="connsiteY4" fmla="*/ 970967 h 1062118"/>
              <a:gd name="connsiteX5" fmla="*/ 1044459 w 1044459"/>
              <a:gd name="connsiteY5" fmla="*/ 1062118 h 1062118"/>
              <a:gd name="connsiteX6" fmla="*/ 0 w 1044459"/>
              <a:gd name="connsiteY6" fmla="*/ 1062118 h 1062118"/>
              <a:gd name="connsiteX7" fmla="*/ 0 w 1044459"/>
              <a:gd name="connsiteY7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1031081 w 1044459"/>
              <a:gd name="connsiteY3" fmla="*/ 9709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19532 h 1062118"/>
              <a:gd name="connsiteX3" fmla="*/ 1042988 w 1044459"/>
              <a:gd name="connsiteY3" fmla="*/ 9328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8 w 1044459"/>
              <a:gd name="connsiteY3" fmla="*/ 932867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38225 w 1044459"/>
              <a:gd name="connsiteY3" fmla="*/ 940011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5450"/>
              <a:gd name="connsiteY0" fmla="*/ 0 h 1062118"/>
              <a:gd name="connsiteX1" fmla="*/ 923015 w 1045450"/>
              <a:gd name="connsiteY1" fmla="*/ 0 h 1062118"/>
              <a:gd name="connsiteX2" fmla="*/ 921544 w 1045450"/>
              <a:gd name="connsiteY2" fmla="*/ 938582 h 1062118"/>
              <a:gd name="connsiteX3" fmla="*/ 1045369 w 1045450"/>
              <a:gd name="connsiteY3" fmla="*/ 942392 h 1062118"/>
              <a:gd name="connsiteX4" fmla="*/ 1044459 w 1045450"/>
              <a:gd name="connsiteY4" fmla="*/ 1062118 h 1062118"/>
              <a:gd name="connsiteX5" fmla="*/ 0 w 1045450"/>
              <a:gd name="connsiteY5" fmla="*/ 1062118 h 1062118"/>
              <a:gd name="connsiteX6" fmla="*/ 0 w 1045450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7 w 1044459"/>
              <a:gd name="connsiteY3" fmla="*/ 935248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0606 w 1044459"/>
              <a:gd name="connsiteY3" fmla="*/ 947154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  <a:gd name="connsiteX0" fmla="*/ 0 w 1044459"/>
              <a:gd name="connsiteY0" fmla="*/ 0 h 1062118"/>
              <a:gd name="connsiteX1" fmla="*/ 923015 w 1044459"/>
              <a:gd name="connsiteY1" fmla="*/ 0 h 1062118"/>
              <a:gd name="connsiteX2" fmla="*/ 921544 w 1044459"/>
              <a:gd name="connsiteY2" fmla="*/ 938582 h 1062118"/>
              <a:gd name="connsiteX3" fmla="*/ 1042987 w 1044459"/>
              <a:gd name="connsiteY3" fmla="*/ 937629 h 1062118"/>
              <a:gd name="connsiteX4" fmla="*/ 1044459 w 1044459"/>
              <a:gd name="connsiteY4" fmla="*/ 1062118 h 1062118"/>
              <a:gd name="connsiteX5" fmla="*/ 0 w 1044459"/>
              <a:gd name="connsiteY5" fmla="*/ 1062118 h 1062118"/>
              <a:gd name="connsiteX6" fmla="*/ 0 w 1044459"/>
              <a:gd name="connsiteY6" fmla="*/ 0 h 10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459" h="1062118">
                <a:moveTo>
                  <a:pt x="0" y="0"/>
                </a:moveTo>
                <a:lnTo>
                  <a:pt x="923015" y="0"/>
                </a:lnTo>
                <a:cubicBezTo>
                  <a:pt x="920143" y="306511"/>
                  <a:pt x="924416" y="632071"/>
                  <a:pt x="921544" y="938582"/>
                </a:cubicBezTo>
                <a:lnTo>
                  <a:pt x="1042987" y="937629"/>
                </a:lnTo>
                <a:cubicBezTo>
                  <a:pt x="1043477" y="980713"/>
                  <a:pt x="1043969" y="1019034"/>
                  <a:pt x="1044459" y="1062118"/>
                </a:cubicBezTo>
                <a:lnTo>
                  <a:pt x="0" y="1062118"/>
                </a:lnTo>
                <a:lnTo>
                  <a:pt x="0" y="0"/>
                </a:lnTo>
                <a:close/>
              </a:path>
            </a:pathLst>
          </a:custGeom>
          <a:solidFill>
            <a:srgbClr val="F7B44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BBG</a:t>
            </a:r>
          </a:p>
          <a:p>
            <a:pPr algn="ctr"/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-288540" y="2780928"/>
            <a:ext cx="468052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Bunker beam line</a:t>
            </a:r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2555775" y="3861048"/>
            <a:ext cx="1952423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</a:t>
            </a:r>
          </a:p>
          <a:p>
            <a:pPr algn="ctr"/>
            <a:r>
              <a:rPr lang="en-US" dirty="0" smtClean="0"/>
              <a:t>Bunker floor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3789040"/>
            <a:ext cx="3312368" cy="234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Monolith concrete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-288540" y="3861048"/>
            <a:ext cx="275193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Hall </a:t>
            </a:r>
          </a:p>
          <a:p>
            <a:pPr algn="ctr"/>
            <a:r>
              <a:rPr lang="en-US" dirty="0" smtClean="0"/>
              <a:t>floor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2915816" y="4869160"/>
            <a:ext cx="432048" cy="12601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Pillar/walls</a:t>
            </a:r>
            <a:endParaRPr lang="nl-NL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2906942"/>
            <a:ext cx="9144000" cy="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5556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2" name="Rectangle 21"/>
          <p:cNvSpPr/>
          <p:nvPr/>
        </p:nvSpPr>
        <p:spPr>
          <a:xfrm>
            <a:off x="1979712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3" name="Rectangle 22"/>
          <p:cNvSpPr/>
          <p:nvPr/>
        </p:nvSpPr>
        <p:spPr>
          <a:xfrm>
            <a:off x="2771800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3851920" y="3032956"/>
            <a:ext cx="2880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Mounts</a:t>
            </a:r>
            <a:endParaRPr lang="nl-NL" dirty="0"/>
          </a:p>
        </p:txBody>
      </p:sp>
      <p:sp>
        <p:nvSpPr>
          <p:cNvPr id="40" name="Rectangle 39"/>
          <p:cNvSpPr/>
          <p:nvPr/>
        </p:nvSpPr>
        <p:spPr>
          <a:xfrm>
            <a:off x="5796136" y="3537012"/>
            <a:ext cx="3528392" cy="2520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19168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pSp>
        <p:nvGrpSpPr>
          <p:cNvPr id="52" name="Group 51"/>
          <p:cNvGrpSpPr/>
          <p:nvPr/>
        </p:nvGrpSpPr>
        <p:grpSpPr>
          <a:xfrm>
            <a:off x="5161978" y="2414767"/>
            <a:ext cx="666074" cy="492175"/>
            <a:chOff x="5166066" y="2414767"/>
            <a:chExt cx="666074" cy="492175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5655822" y="2507196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 flipV="1">
              <a:off x="5455949" y="2707069"/>
              <a:ext cx="0" cy="399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634118" y="2414767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/>
                <a:t>Z</a:t>
              </a:r>
              <a:endParaRPr lang="nl-NL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6066" y="2696008"/>
              <a:ext cx="198022" cy="21093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dirty="0" smtClean="0"/>
                <a:t>X</a:t>
              </a:r>
              <a:endParaRPr lang="nl-NL" sz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72200" y="1695816"/>
            <a:ext cx="1822628" cy="1085111"/>
            <a:chOff x="6372200" y="1695816"/>
            <a:chExt cx="1822628" cy="1085111"/>
          </a:xfrm>
        </p:grpSpPr>
        <p:sp>
          <p:nvSpPr>
            <p:cNvPr id="56" name="TextBox 55"/>
            <p:cNvSpPr txBox="1"/>
            <p:nvPr/>
          </p:nvSpPr>
          <p:spPr>
            <a:xfrm>
              <a:off x="6372200" y="1695816"/>
              <a:ext cx="1822628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Whenever NBPI extracted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new NBPI </a:t>
              </a:r>
              <a:r>
                <a:rPr lang="en-US" dirty="0">
                  <a:sym typeface="Wingdings" panose="05000000000000000000" pitchFamily="2" charset="2"/>
                </a:rPr>
                <a:t> see prev. slide</a:t>
              </a:r>
              <a:endParaRPr lang="nl-NL" dirty="0"/>
            </a:p>
          </p:txBody>
        </p:sp>
        <p:cxnSp>
          <p:nvCxnSpPr>
            <p:cNvPr id="58" name="Curved Connector 57"/>
            <p:cNvCxnSpPr>
              <a:stCxn id="56" idx="2"/>
            </p:cNvCxnSpPr>
            <p:nvPr/>
          </p:nvCxnSpPr>
          <p:spPr>
            <a:xfrm rot="16200000" flipH="1">
              <a:off x="7262229" y="2122784"/>
              <a:ext cx="679429" cy="63685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18792" y="1695817"/>
            <a:ext cx="3451669" cy="852646"/>
            <a:chOff x="2118792" y="1695817"/>
            <a:chExt cx="3451669" cy="852646"/>
          </a:xfrm>
        </p:grpSpPr>
        <p:sp>
          <p:nvSpPr>
            <p:cNvPr id="36" name="Freeform 35"/>
            <p:cNvSpPr/>
            <p:nvPr/>
          </p:nvSpPr>
          <p:spPr>
            <a:xfrm rot="20260605">
              <a:off x="5149537" y="2446673"/>
              <a:ext cx="420924" cy="101790"/>
            </a:xfrm>
            <a:custGeom>
              <a:avLst/>
              <a:gdLst>
                <a:gd name="connsiteX0" fmla="*/ 0 w 962025"/>
                <a:gd name="connsiteY0" fmla="*/ 86070 h 114645"/>
                <a:gd name="connsiteX1" fmla="*/ 542925 w 962025"/>
                <a:gd name="connsiteY1" fmla="*/ 345 h 114645"/>
                <a:gd name="connsiteX2" fmla="*/ 962025 w 962025"/>
                <a:gd name="connsiteY2" fmla="*/ 114645 h 11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14645">
                  <a:moveTo>
                    <a:pt x="0" y="86070"/>
                  </a:moveTo>
                  <a:cubicBezTo>
                    <a:pt x="191294" y="40826"/>
                    <a:pt x="382588" y="-4417"/>
                    <a:pt x="542925" y="345"/>
                  </a:cubicBezTo>
                  <a:cubicBezTo>
                    <a:pt x="703262" y="5107"/>
                    <a:pt x="903288" y="95595"/>
                    <a:pt x="962025" y="11464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18792" y="1695817"/>
              <a:ext cx="1584176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Full kinematic mount allows &lt; ±50</a:t>
              </a:r>
              <a:r>
                <a:rPr lang="el-GR" dirty="0"/>
                <a:t>μ</a:t>
              </a:r>
              <a:r>
                <a:rPr lang="en-US" dirty="0"/>
                <a:t>m</a:t>
              </a:r>
              <a:endParaRPr lang="nl-NL" dirty="0"/>
            </a:p>
          </p:txBody>
        </p:sp>
        <p:cxnSp>
          <p:nvCxnSpPr>
            <p:cNvPr id="77" name="Curved Connector 76"/>
            <p:cNvCxnSpPr>
              <a:stCxn id="76" idx="3"/>
              <a:endCxn id="36" idx="1"/>
            </p:cNvCxnSpPr>
            <p:nvPr/>
          </p:nvCxnSpPr>
          <p:spPr>
            <a:xfrm>
              <a:off x="3702968" y="1898659"/>
              <a:ext cx="1662875" cy="541822"/>
            </a:xfrm>
            <a:prstGeom prst="curvedConnector3">
              <a:avLst>
                <a:gd name="adj1" fmla="val 11491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43508" y="1511154"/>
            <a:ext cx="4426502" cy="1255110"/>
            <a:chOff x="143508" y="1511154"/>
            <a:chExt cx="4426502" cy="1255110"/>
          </a:xfrm>
        </p:grpSpPr>
        <p:sp>
          <p:nvSpPr>
            <p:cNvPr id="37" name="Freeform 36"/>
            <p:cNvSpPr/>
            <p:nvPr/>
          </p:nvSpPr>
          <p:spPr>
            <a:xfrm rot="21298473">
              <a:off x="4088998" y="2699734"/>
              <a:ext cx="481012" cy="66530"/>
            </a:xfrm>
            <a:custGeom>
              <a:avLst/>
              <a:gdLst>
                <a:gd name="connsiteX0" fmla="*/ 0 w 962025"/>
                <a:gd name="connsiteY0" fmla="*/ 86070 h 114645"/>
                <a:gd name="connsiteX1" fmla="*/ 542925 w 962025"/>
                <a:gd name="connsiteY1" fmla="*/ 345 h 114645"/>
                <a:gd name="connsiteX2" fmla="*/ 962025 w 962025"/>
                <a:gd name="connsiteY2" fmla="*/ 114645 h 11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14645">
                  <a:moveTo>
                    <a:pt x="0" y="86070"/>
                  </a:moveTo>
                  <a:cubicBezTo>
                    <a:pt x="191294" y="40826"/>
                    <a:pt x="382588" y="-4417"/>
                    <a:pt x="542925" y="345"/>
                  </a:cubicBezTo>
                  <a:cubicBezTo>
                    <a:pt x="703262" y="5107"/>
                    <a:pt x="903288" y="95595"/>
                    <a:pt x="962025" y="11464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3508" y="1511154"/>
              <a:ext cx="1584176" cy="7750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en-US" dirty="0"/>
                <a:t>If Target building stable: BBG kinematic mount leads here to</a:t>
              </a:r>
            </a:p>
            <a:p>
              <a:r>
                <a:rPr lang="en-US" dirty="0"/>
                <a:t>&lt; ±50</a:t>
              </a:r>
              <a:r>
                <a:rPr lang="el-GR" dirty="0"/>
                <a:t> μ</a:t>
              </a:r>
              <a:r>
                <a:rPr lang="en-US" dirty="0"/>
                <a:t>m, too</a:t>
              </a:r>
              <a:endParaRPr lang="nl-NL" dirty="0"/>
            </a:p>
          </p:txBody>
        </p:sp>
        <p:cxnSp>
          <p:nvCxnSpPr>
            <p:cNvPr id="100" name="Curved Connector 99"/>
            <p:cNvCxnSpPr>
              <a:stCxn id="99" idx="2"/>
              <a:endCxn id="37" idx="1"/>
            </p:cNvCxnSpPr>
            <p:nvPr/>
          </p:nvCxnSpPr>
          <p:spPr>
            <a:xfrm rot="16200000" flipH="1">
              <a:off x="2440930" y="780834"/>
              <a:ext cx="411180" cy="3421849"/>
            </a:xfrm>
            <a:prstGeom prst="curvedConnector4">
              <a:avLst>
                <a:gd name="adj1" fmla="val 50290"/>
                <a:gd name="adj2" fmla="val 90402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5145978" y="3861048"/>
            <a:ext cx="0" cy="147616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29504" y="5409220"/>
            <a:ext cx="1584176" cy="59034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en-US" dirty="0"/>
              <a:t>Post-installation alignment opportunity in Basement</a:t>
            </a:r>
            <a:endParaRPr lang="nl-NL" dirty="0"/>
          </a:p>
        </p:txBody>
      </p:sp>
      <p:sp>
        <p:nvSpPr>
          <p:cNvPr id="59" name="Rectangle 58"/>
          <p:cNvSpPr/>
          <p:nvPr/>
        </p:nvSpPr>
        <p:spPr>
          <a:xfrm>
            <a:off x="-288540" y="3861048"/>
            <a:ext cx="2751931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Hall </a:t>
            </a:r>
          </a:p>
          <a:p>
            <a:pPr algn="ctr"/>
            <a:r>
              <a:rPr lang="en-US" dirty="0" smtClean="0"/>
              <a:t>floor</a:t>
            </a:r>
            <a:endParaRPr lang="nl-NL" dirty="0"/>
          </a:p>
        </p:txBody>
      </p:sp>
      <p:sp>
        <p:nvSpPr>
          <p:cNvPr id="60" name="Rectangle 59"/>
          <p:cNvSpPr/>
          <p:nvPr/>
        </p:nvSpPr>
        <p:spPr>
          <a:xfrm>
            <a:off x="2555776" y="6129300"/>
            <a:ext cx="6768752" cy="828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building base slab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79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envelope up to R6m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NBPI horizontal cross-section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~130mm @ ~R1.68m, 170mm @ R2m, 200mm @ R2.35m, 270mm @ R3.75m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max width could be 270mm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Light shutter space is 390mm (from R5.5m to R6.0m)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Max focal point opening is 2.86° constrained by 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Max pinhole opening is 6.00° constrained by NBPI front and NBW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Moderator visibility depends on exact port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Max 300W nuclear heating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H</a:t>
            </a:r>
            <a:r>
              <a:rPr lang="en-US" sz="20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 cooling (35°±5°C, </a:t>
            </a:r>
            <a:r>
              <a:rPr lang="el-G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Δ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max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=3°C)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Thermal conditioning of beam guides is up to instrument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Conditioning need depends on selected atmosphere (HV or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He@Atm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1027" name="Picture 3" descr="C:\data\HiT\Projects\ESS 2016\work\Ad-hoc IAC\NBEX dimension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0" b="38265"/>
          <a:stretch/>
        </p:blipFill>
        <p:spPr bwMode="auto">
          <a:xfrm>
            <a:off x="-269529" y="5329768"/>
            <a:ext cx="9424482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ata\HiT\Projects\ESS 2016\work\Ad-hoc IAC\NBEX dimensions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7754" b="15541"/>
          <a:stretch/>
        </p:blipFill>
        <p:spPr bwMode="auto">
          <a:xfrm>
            <a:off x="0" y="2744893"/>
            <a:ext cx="9143999" cy="36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-89646" y="3511315"/>
            <a:ext cx="9341223" cy="2088777"/>
          </a:xfrm>
          <a:custGeom>
            <a:avLst/>
            <a:gdLst>
              <a:gd name="connsiteX0" fmla="*/ 8399929 w 8399929"/>
              <a:gd name="connsiteY0" fmla="*/ 224118 h 1909483"/>
              <a:gd name="connsiteX1" fmla="*/ 0 w 8399929"/>
              <a:gd name="connsiteY1" fmla="*/ 1909483 h 1909483"/>
              <a:gd name="connsiteX2" fmla="*/ 17929 w 8399929"/>
              <a:gd name="connsiteY2" fmla="*/ 0 h 1909483"/>
              <a:gd name="connsiteX3" fmla="*/ 8399929 w 8399929"/>
              <a:gd name="connsiteY3" fmla="*/ 1694330 h 1909483"/>
              <a:gd name="connsiteX0" fmla="*/ 8399929 w 8399929"/>
              <a:gd name="connsiteY0" fmla="*/ 224118 h 1909483"/>
              <a:gd name="connsiteX1" fmla="*/ 0 w 8399929"/>
              <a:gd name="connsiteY1" fmla="*/ 1909483 h 1909483"/>
              <a:gd name="connsiteX2" fmla="*/ 17929 w 8399929"/>
              <a:gd name="connsiteY2" fmla="*/ 0 h 1909483"/>
              <a:gd name="connsiteX3" fmla="*/ 8399929 w 8399929"/>
              <a:gd name="connsiteY3" fmla="*/ 1694330 h 1909483"/>
              <a:gd name="connsiteX4" fmla="*/ 8399929 w 8399929"/>
              <a:gd name="connsiteY4" fmla="*/ 224118 h 1909483"/>
              <a:gd name="connsiteX0" fmla="*/ 8382000 w 8382000"/>
              <a:gd name="connsiteY0" fmla="*/ 224118 h 1909483"/>
              <a:gd name="connsiteX1" fmla="*/ 8966 w 8382000"/>
              <a:gd name="connsiteY1" fmla="*/ 1909483 h 1909483"/>
              <a:gd name="connsiteX2" fmla="*/ 0 w 8382000"/>
              <a:gd name="connsiteY2" fmla="*/ 0 h 1909483"/>
              <a:gd name="connsiteX3" fmla="*/ 8382000 w 8382000"/>
              <a:gd name="connsiteY3" fmla="*/ 1694330 h 1909483"/>
              <a:gd name="connsiteX4" fmla="*/ 8382000 w 8382000"/>
              <a:gd name="connsiteY4" fmla="*/ 224118 h 1909483"/>
              <a:gd name="connsiteX0" fmla="*/ 8830235 w 8830235"/>
              <a:gd name="connsiteY0" fmla="*/ 116542 h 1909483"/>
              <a:gd name="connsiteX1" fmla="*/ 8966 w 8830235"/>
              <a:gd name="connsiteY1" fmla="*/ 1909483 h 1909483"/>
              <a:gd name="connsiteX2" fmla="*/ 0 w 8830235"/>
              <a:gd name="connsiteY2" fmla="*/ 0 h 1909483"/>
              <a:gd name="connsiteX3" fmla="*/ 8382000 w 8830235"/>
              <a:gd name="connsiteY3" fmla="*/ 1694330 h 1909483"/>
              <a:gd name="connsiteX4" fmla="*/ 8830235 w 8830235"/>
              <a:gd name="connsiteY4" fmla="*/ 116542 h 1909483"/>
              <a:gd name="connsiteX0" fmla="*/ 8830235 w 8892988"/>
              <a:gd name="connsiteY0" fmla="*/ 116542 h 1909483"/>
              <a:gd name="connsiteX1" fmla="*/ 8966 w 8892988"/>
              <a:gd name="connsiteY1" fmla="*/ 1909483 h 1909483"/>
              <a:gd name="connsiteX2" fmla="*/ 0 w 8892988"/>
              <a:gd name="connsiteY2" fmla="*/ 0 h 1909483"/>
              <a:gd name="connsiteX3" fmla="*/ 8892988 w 8892988"/>
              <a:gd name="connsiteY3" fmla="*/ 1792941 h 1909483"/>
              <a:gd name="connsiteX4" fmla="*/ 8830235 w 8892988"/>
              <a:gd name="connsiteY4" fmla="*/ 116542 h 1909483"/>
              <a:gd name="connsiteX0" fmla="*/ 9278470 w 9341223"/>
              <a:gd name="connsiteY0" fmla="*/ 215154 h 2008095"/>
              <a:gd name="connsiteX1" fmla="*/ 457201 w 9341223"/>
              <a:gd name="connsiteY1" fmla="*/ 2008095 h 2008095"/>
              <a:gd name="connsiteX2" fmla="*/ 0 w 9341223"/>
              <a:gd name="connsiteY2" fmla="*/ 0 h 2008095"/>
              <a:gd name="connsiteX3" fmla="*/ 9341223 w 9341223"/>
              <a:gd name="connsiteY3" fmla="*/ 1891553 h 2008095"/>
              <a:gd name="connsiteX4" fmla="*/ 9278470 w 9341223"/>
              <a:gd name="connsiteY4" fmla="*/ 215154 h 2008095"/>
              <a:gd name="connsiteX0" fmla="*/ 9278470 w 9341223"/>
              <a:gd name="connsiteY0" fmla="*/ 215154 h 2088777"/>
              <a:gd name="connsiteX1" fmla="*/ 53789 w 9341223"/>
              <a:gd name="connsiteY1" fmla="*/ 2088777 h 2088777"/>
              <a:gd name="connsiteX2" fmla="*/ 0 w 9341223"/>
              <a:gd name="connsiteY2" fmla="*/ 0 h 2088777"/>
              <a:gd name="connsiteX3" fmla="*/ 9341223 w 9341223"/>
              <a:gd name="connsiteY3" fmla="*/ 1891553 h 2088777"/>
              <a:gd name="connsiteX4" fmla="*/ 9278470 w 9341223"/>
              <a:gd name="connsiteY4" fmla="*/ 215154 h 208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223" h="2088777">
                <a:moveTo>
                  <a:pt x="9278470" y="215154"/>
                </a:moveTo>
                <a:lnTo>
                  <a:pt x="53789" y="2088777"/>
                </a:lnTo>
                <a:cubicBezTo>
                  <a:pt x="50800" y="1452283"/>
                  <a:pt x="2989" y="636494"/>
                  <a:pt x="0" y="0"/>
                </a:cubicBezTo>
                <a:lnTo>
                  <a:pt x="9341223" y="1891553"/>
                </a:lnTo>
                <a:lnTo>
                  <a:pt x="9278470" y="215154"/>
                </a:ln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7"/>
          <p:cNvSpPr/>
          <p:nvPr/>
        </p:nvSpPr>
        <p:spPr>
          <a:xfrm>
            <a:off x="-89647" y="3726468"/>
            <a:ext cx="8740588" cy="1685365"/>
          </a:xfrm>
          <a:custGeom>
            <a:avLst/>
            <a:gdLst>
              <a:gd name="connsiteX0" fmla="*/ 8740588 w 8740588"/>
              <a:gd name="connsiteY0" fmla="*/ 824753 h 1685365"/>
              <a:gd name="connsiteX1" fmla="*/ 0 w 8740588"/>
              <a:gd name="connsiteY1" fmla="*/ 0 h 1685365"/>
              <a:gd name="connsiteX2" fmla="*/ 8965 w 8740588"/>
              <a:gd name="connsiteY2" fmla="*/ 1685365 h 1685365"/>
              <a:gd name="connsiteX3" fmla="*/ 8740588 w 8740588"/>
              <a:gd name="connsiteY3" fmla="*/ 824753 h 16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0588" h="1685365">
                <a:moveTo>
                  <a:pt x="8740588" y="824753"/>
                </a:moveTo>
                <a:lnTo>
                  <a:pt x="0" y="0"/>
                </a:lnTo>
                <a:cubicBezTo>
                  <a:pt x="2988" y="561788"/>
                  <a:pt x="5977" y="1123577"/>
                  <a:pt x="8965" y="1685365"/>
                </a:cubicBezTo>
                <a:lnTo>
                  <a:pt x="8740588" y="824753"/>
                </a:ln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eeform 9"/>
          <p:cNvSpPr/>
          <p:nvPr/>
        </p:nvSpPr>
        <p:spPr>
          <a:xfrm rot="10800000">
            <a:off x="-756592" y="4077071"/>
            <a:ext cx="10008169" cy="957260"/>
          </a:xfrm>
          <a:custGeom>
            <a:avLst/>
            <a:gdLst>
              <a:gd name="connsiteX0" fmla="*/ 8740588 w 8740588"/>
              <a:gd name="connsiteY0" fmla="*/ 824753 h 1685365"/>
              <a:gd name="connsiteX1" fmla="*/ 0 w 8740588"/>
              <a:gd name="connsiteY1" fmla="*/ 0 h 1685365"/>
              <a:gd name="connsiteX2" fmla="*/ 8965 w 8740588"/>
              <a:gd name="connsiteY2" fmla="*/ 1685365 h 1685365"/>
              <a:gd name="connsiteX3" fmla="*/ 8740588 w 8740588"/>
              <a:gd name="connsiteY3" fmla="*/ 824753 h 16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0588" h="1685365">
                <a:moveTo>
                  <a:pt x="8740588" y="824753"/>
                </a:moveTo>
                <a:lnTo>
                  <a:pt x="0" y="0"/>
                </a:lnTo>
                <a:cubicBezTo>
                  <a:pt x="2988" y="561788"/>
                  <a:pt x="5977" y="1123577"/>
                  <a:pt x="8965" y="1685365"/>
                </a:cubicBezTo>
                <a:lnTo>
                  <a:pt x="8740588" y="824753"/>
                </a:ln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80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a\HiT\Projects\ESS 2016\work\NBEX post-PDR\03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r="35574"/>
          <a:stretch/>
        </p:blipFill>
        <p:spPr bwMode="auto">
          <a:xfrm>
            <a:off x="6084168" y="1550012"/>
            <a:ext cx="3059832" cy="5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NBW: one-piece Al6061T6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18756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Vacuum seals milled into 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max surface: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 562 x W 270mm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AA12 case possibly resulting in several thickness NBW variants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Z, Y and </a:t>
            </a:r>
            <a:r>
              <a:rPr lang="en-US" sz="2000" dirty="0" err="1" smtClean="0">
                <a:solidFill>
                  <a:schemeClr val="tx1"/>
                </a:solidFill>
              </a:rPr>
              <a:t>rX</a:t>
            </a:r>
            <a:r>
              <a:rPr lang="en-US" sz="2000" dirty="0" smtClean="0">
                <a:solidFill>
                  <a:schemeClr val="tx1"/>
                </a:solidFill>
              </a:rPr>
              <a:t> dowels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Other </a:t>
            </a:r>
            <a:r>
              <a:rPr lang="en-US" sz="2000" dirty="0" err="1" smtClean="0">
                <a:solidFill>
                  <a:schemeClr val="tx1"/>
                </a:solidFill>
              </a:rPr>
              <a:t>DoFs</a:t>
            </a:r>
            <a:r>
              <a:rPr lang="en-US" sz="2000" dirty="0" smtClean="0">
                <a:solidFill>
                  <a:schemeClr val="tx1"/>
                </a:solidFill>
              </a:rPr>
              <a:t> known from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as-built metrology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RH features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NBPI engaging force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Water connectors integrated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One-piece, single use</a:t>
            </a:r>
            <a:endParaRPr lang="nl-NL" sz="20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9852" y="1487804"/>
            <a:ext cx="5904656" cy="5515350"/>
            <a:chOff x="3239852" y="1487804"/>
            <a:chExt cx="5904656" cy="5515350"/>
          </a:xfrm>
        </p:grpSpPr>
        <p:pic>
          <p:nvPicPr>
            <p:cNvPr id="1030" name="Picture 6" descr="H:\Projects\16p001 ESS\work\NBEX post-PDR\03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r="35614"/>
            <a:stretch/>
          </p:blipFill>
          <p:spPr bwMode="auto">
            <a:xfrm>
              <a:off x="6084168" y="1550012"/>
              <a:ext cx="3060340" cy="523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:\Projects\16p001 ESS\work\NBEX post-PDR\03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0" r="42134"/>
            <a:stretch/>
          </p:blipFill>
          <p:spPr bwMode="auto">
            <a:xfrm>
              <a:off x="4247964" y="1550895"/>
              <a:ext cx="1836204" cy="523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>
              <a:off x="4553998" y="1708822"/>
              <a:ext cx="162018" cy="626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39952" y="1487804"/>
              <a:ext cx="82809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NBW area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8" idx="0"/>
            </p:cNvCxnSpPr>
            <p:nvPr/>
          </p:nvCxnSpPr>
          <p:spPr>
            <a:xfrm flipV="1">
              <a:off x="4013938" y="5157192"/>
              <a:ext cx="567063" cy="9640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39852" y="6121287"/>
              <a:ext cx="1548172" cy="5903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Dowel-in-hole and dowel-in-oblong hole constrain Y, Z and rX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stCxn id="18" idx="0"/>
            </p:cNvCxnSpPr>
            <p:nvPr/>
          </p:nvCxnSpPr>
          <p:spPr>
            <a:xfrm flipV="1">
              <a:off x="4013938" y="5085184"/>
              <a:ext cx="1710190" cy="1036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8" idx="2"/>
            </p:cNvCxnSpPr>
            <p:nvPr/>
          </p:nvCxnSpPr>
          <p:spPr>
            <a:xfrm flipH="1">
              <a:off x="5724129" y="1708822"/>
              <a:ext cx="189020" cy="4960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166066" y="1487804"/>
              <a:ext cx="1494166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Vacuum sealing edge</a:t>
              </a:r>
              <a:endParaRPr lang="en-GB" dirty="0"/>
            </a:p>
          </p:txBody>
        </p:sp>
        <p:sp>
          <p:nvSpPr>
            <p:cNvPr id="5" name="Parallelogram 4"/>
            <p:cNvSpPr/>
            <p:nvPr/>
          </p:nvSpPr>
          <p:spPr>
            <a:xfrm rot="5400000" flipH="1">
              <a:off x="3851920" y="2996952"/>
              <a:ext cx="2700300" cy="1260140"/>
            </a:xfrm>
            <a:prstGeom prst="parallelogram">
              <a:avLst>
                <a:gd name="adj" fmla="val 2368"/>
              </a:avLst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l 5"/>
            <p:cNvSpPr/>
            <p:nvPr/>
          </p:nvSpPr>
          <p:spPr>
            <a:xfrm>
              <a:off x="6691259" y="6571106"/>
              <a:ext cx="432048" cy="4320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Curved Up Arrow 8"/>
            <p:cNvSpPr/>
            <p:nvPr/>
          </p:nvSpPr>
          <p:spPr>
            <a:xfrm flipH="1">
              <a:off x="5049620" y="6417163"/>
              <a:ext cx="1926214" cy="342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 flipV="1">
            <a:off x="7578618" y="6452281"/>
            <a:ext cx="485262" cy="166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3880" y="6416081"/>
            <a:ext cx="1080628" cy="4056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Vessel-side water flange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3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BBG to NBW mount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grpSp>
        <p:nvGrpSpPr>
          <p:cNvPr id="31" name="Group 30"/>
          <p:cNvGrpSpPr/>
          <p:nvPr/>
        </p:nvGrpSpPr>
        <p:grpSpPr>
          <a:xfrm>
            <a:off x="5112060" y="1879888"/>
            <a:ext cx="3991660" cy="4523013"/>
            <a:chOff x="6048164" y="1653733"/>
            <a:chExt cx="3199572" cy="3625485"/>
          </a:xfrm>
        </p:grpSpPr>
        <p:pic>
          <p:nvPicPr>
            <p:cNvPr id="3075" name="Picture 3" descr="C:\data\HiT\Projects\ESS 2016\work\NBEX post-PDR\03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7" r="40751" b="17043"/>
            <a:stretch/>
          </p:blipFill>
          <p:spPr bwMode="auto">
            <a:xfrm>
              <a:off x="7879584" y="2194351"/>
              <a:ext cx="1368152" cy="292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data\HiT\Projects\ESS 2016\work\NBEX post-PDR\03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8" r="40913"/>
            <a:stretch/>
          </p:blipFill>
          <p:spPr bwMode="auto">
            <a:xfrm>
              <a:off x="6048164" y="2563005"/>
              <a:ext cx="1431638" cy="271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 rot="21107588">
              <a:off x="7513710" y="4867002"/>
              <a:ext cx="597963" cy="175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" name="Straight Arrow Connector 8"/>
            <p:cNvCxnSpPr>
              <a:stCxn id="10" idx="2"/>
            </p:cNvCxnSpPr>
            <p:nvPr/>
          </p:nvCxnSpPr>
          <p:spPr>
            <a:xfrm flipH="1">
              <a:off x="6948266" y="2274957"/>
              <a:ext cx="695636" cy="433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27371" y="1653733"/>
              <a:ext cx="1633061" cy="6212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Mount: </a:t>
              </a:r>
            </a:p>
            <a:p>
              <a:r>
                <a:rPr lang="sv-SE" dirty="0"/>
                <a:t>Sphere (3DoFs)</a:t>
              </a:r>
            </a:p>
            <a:p>
              <a:r>
                <a:rPr lang="sv-SE" dirty="0"/>
                <a:t>Cylinder (2DoFs)</a:t>
              </a:r>
            </a:p>
            <a:p>
              <a:r>
                <a:rPr lang="sv-SE" dirty="0"/>
                <a:t>Top pad touche</a:t>
              </a:r>
              <a:r>
                <a:rPr lang="en-GB" dirty="0"/>
                <a:t>s (1DoF)</a:t>
              </a:r>
              <a:endParaRPr lang="sv-SE" dirty="0"/>
            </a:p>
          </p:txBody>
        </p: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 flipH="1">
              <a:off x="6552220" y="2274957"/>
              <a:ext cx="1091682" cy="2558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 flipH="1">
              <a:off x="7364591" y="2274957"/>
              <a:ext cx="279311" cy="2486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2"/>
            </p:cNvCxnSpPr>
            <p:nvPr/>
          </p:nvCxnSpPr>
          <p:spPr>
            <a:xfrm>
              <a:off x="7643902" y="2274957"/>
              <a:ext cx="919758" cy="433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2"/>
            </p:cNvCxnSpPr>
            <p:nvPr/>
          </p:nvCxnSpPr>
          <p:spPr>
            <a:xfrm>
              <a:off x="7643902" y="2274957"/>
              <a:ext cx="1356590" cy="2558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</p:cNvCxnSpPr>
            <p:nvPr/>
          </p:nvCxnSpPr>
          <p:spPr>
            <a:xfrm>
              <a:off x="7643902" y="2274957"/>
              <a:ext cx="414162" cy="23781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1792796"/>
          </a:xfrm>
        </p:spPr>
        <p:txBody>
          <a:bodyPr numCol="1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NBW provides kinematic mount to BBG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connects Cooling water flow to NBPI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NBW pushes NBPI (on its integrated disc spring stacks) forward on its kinematic mount to port blocks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6925" y="3389187"/>
            <a:ext cx="3627762" cy="3269140"/>
            <a:chOff x="863588" y="3576036"/>
            <a:chExt cx="3627762" cy="3269140"/>
          </a:xfrm>
        </p:grpSpPr>
        <p:grpSp>
          <p:nvGrpSpPr>
            <p:cNvPr id="3088" name="Group 3087"/>
            <p:cNvGrpSpPr/>
            <p:nvPr/>
          </p:nvGrpSpPr>
          <p:grpSpPr>
            <a:xfrm>
              <a:off x="863588" y="3613359"/>
              <a:ext cx="3529003" cy="3231817"/>
              <a:chOff x="863588" y="3613359"/>
              <a:chExt cx="3529003" cy="3231817"/>
            </a:xfrm>
          </p:grpSpPr>
          <p:pic>
            <p:nvPicPr>
              <p:cNvPr id="3074" name="Picture 2" descr="C:\data\HiT\Projects\ESS 2016\work\NBEX post-PDR\030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59" r="7687"/>
              <a:stretch/>
            </p:blipFill>
            <p:spPr bwMode="auto">
              <a:xfrm>
                <a:off x="863588" y="3613359"/>
                <a:ext cx="3529003" cy="3123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82" name="Straight Arrow Connector 3081"/>
              <p:cNvCxnSpPr/>
              <p:nvPr/>
            </p:nvCxnSpPr>
            <p:spPr>
              <a:xfrm flipV="1">
                <a:off x="3095836" y="5817820"/>
                <a:ext cx="432048" cy="59452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879812" y="5877272"/>
                <a:ext cx="0" cy="527504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3194149" y="6561348"/>
                <a:ext cx="0" cy="283828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3023828" y="6428869"/>
                <a:ext cx="72008" cy="24093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>
              <a:stCxn id="54" idx="2"/>
            </p:cNvCxnSpPr>
            <p:nvPr/>
          </p:nvCxnSpPr>
          <p:spPr>
            <a:xfrm>
              <a:off x="2559919" y="3797054"/>
              <a:ext cx="270030" cy="600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09869" y="3576036"/>
              <a:ext cx="900100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NBW area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2892" y="6330406"/>
              <a:ext cx="698458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/>
              </a:lvl1pPr>
            </a:lstStyle>
            <a:p>
              <a:r>
                <a:rPr lang="sv-SE" dirty="0"/>
                <a:t>Cooling</a:t>
              </a:r>
              <a:endParaRPr lang="en-GB" dirty="0"/>
            </a:p>
          </p:txBody>
        </p:sp>
        <p:cxnSp>
          <p:nvCxnSpPr>
            <p:cNvPr id="57" name="Straight Arrow Connector 56"/>
            <p:cNvCxnSpPr>
              <a:stCxn id="55" idx="1"/>
            </p:cNvCxnSpPr>
            <p:nvPr/>
          </p:nvCxnSpPr>
          <p:spPr>
            <a:xfrm flipH="1">
              <a:off x="3311860" y="6440915"/>
              <a:ext cx="481032" cy="65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2" idx="0"/>
          </p:cNvCxnSpPr>
          <p:nvPr/>
        </p:nvCxnSpPr>
        <p:spPr>
          <a:xfrm flipH="1" flipV="1">
            <a:off x="6421870" y="5846413"/>
            <a:ext cx="1671200" cy="6413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00884" y="6487782"/>
            <a:ext cx="1384372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>
            <a:defPPr>
              <a:defRPr lang="sv-SE"/>
            </a:defPPr>
            <a:lvl1pPr algn="ctr">
              <a:defRPr sz="1200"/>
            </a:lvl1pPr>
          </a:lstStyle>
          <a:p>
            <a:r>
              <a:rPr lang="sv-SE" dirty="0"/>
              <a:t>Tilting axis</a:t>
            </a:r>
            <a:endParaRPr lang="en-GB" dirty="0"/>
          </a:p>
        </p:txBody>
      </p:sp>
      <p:cxnSp>
        <p:nvCxnSpPr>
          <p:cNvPr id="35" name="Straight Arrow Connector 34"/>
          <p:cNvCxnSpPr>
            <a:stCxn id="32" idx="0"/>
          </p:cNvCxnSpPr>
          <p:nvPr/>
        </p:nvCxnSpPr>
        <p:spPr>
          <a:xfrm flipV="1">
            <a:off x="8093070" y="5954175"/>
            <a:ext cx="871418" cy="533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20219</TotalTime>
  <Words>1551</Words>
  <Application>Microsoft Macintosh PowerPoint</Application>
  <PresentationFormat>On-screen Show (4:3)</PresentationFormat>
  <Paragraphs>315</Paragraphs>
  <Slides>22</Slides>
  <Notes>5</Notes>
  <HiddenSlides>5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 template</vt:lpstr>
      <vt:lpstr>Neutron Beam Extraction System Design status for IAC</vt:lpstr>
      <vt:lpstr>NBEX overview</vt:lpstr>
      <vt:lpstr>Light Shutter System</vt:lpstr>
      <vt:lpstr>Alignment strategy</vt:lpstr>
      <vt:lpstr>Alignment – one time</vt:lpstr>
      <vt:lpstr>Repeatability</vt:lpstr>
      <vt:lpstr>Optic envelope up to R6m</vt:lpstr>
      <vt:lpstr>NBW: one-piece Al6061T6</vt:lpstr>
      <vt:lpstr>BBG to NBW mount</vt:lpstr>
      <vt:lpstr>Beamlines in NBW &amp; BBG</vt:lpstr>
      <vt:lpstr>Window thicknesses</vt:lpstr>
      <vt:lpstr>NBEX Handling Strategy</vt:lpstr>
      <vt:lpstr>NBEX Handling Tasks</vt:lpstr>
      <vt:lpstr>Insert exchange</vt:lpstr>
      <vt:lpstr>Handling the NBW</vt:lpstr>
      <vt:lpstr>Further development</vt:lpstr>
      <vt:lpstr>Neutron Beam Extraction System</vt:lpstr>
      <vt:lpstr>Thermal results</vt:lpstr>
      <vt:lpstr>ESTIA retractable beamline</vt:lpstr>
      <vt:lpstr>BBG tilting engagement</vt:lpstr>
      <vt:lpstr>NBEX  interface  Instrument</vt:lpstr>
      <vt:lpstr>NBEX  interface  Instrument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Eva Lagrelius</cp:lastModifiedBy>
  <cp:revision>532</cp:revision>
  <cp:lastPrinted>2015-11-11T07:03:54Z</cp:lastPrinted>
  <dcterms:created xsi:type="dcterms:W3CDTF">2013-10-29T16:05:10Z</dcterms:created>
  <dcterms:modified xsi:type="dcterms:W3CDTF">2016-10-03T19:03:10Z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Phase">
    <vt:lpwstr/>
  </property>
  <property fmtid="{D5CDD505-2E9C-101B-9397-08002B2CF9AE}" pid="3" name="MXAccess Type">
    <vt:lpwstr>Inherited</vt:lpwstr>
  </property>
  <property fmtid="{D5CDD505-2E9C-101B-9397-08002B2CF9AE}" pid="4" name="MXActiveVersion">
    <vt:lpwstr>4</vt:lpwstr>
  </property>
  <property fmtid="{D5CDD505-2E9C-101B-9397-08002B2CF9AE}" pid="5" name="MXActual_state_Obsolete">
    <vt:lpwstr>N/A</vt:lpwstr>
  </property>
  <property fmtid="{D5CDD505-2E9C-101B-9397-08002B2CF9AE}" pid="6" name="MXActual_state_Preliminary">
    <vt:lpwstr>Sep 22, 2016</vt:lpwstr>
  </property>
  <property fmtid="{D5CDD505-2E9C-101B-9397-08002B2CF9AE}" pid="7" name="MXActual_state_Release">
    <vt:lpwstr>N/A</vt:lpwstr>
  </property>
  <property fmtid="{D5CDD505-2E9C-101B-9397-08002B2CF9AE}" pid="8" name="MXApprover">
    <vt:lpwstr/>
  </property>
  <property fmtid="{D5CDD505-2E9C-101B-9397-08002B2CF9AE}" pid="9" name="MXAuthor">
    <vt:lpwstr>Koning, Jarich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>Internal</vt:lpwstr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>NBEX Design update for Interface Advisory Committee 4th of October 2016</vt:lpwstr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Sep 28, 2016</vt:lpwstr>
  </property>
  <property fmtid="{D5CDD505-2E9C-101B-9397-08002B2CF9AE}" pid="20" name="MXEmail">
    <vt:lpwstr>jarich.koning@esss.se</vt:lpwstr>
  </property>
  <property fmtid="{D5CDD505-2E9C-101B-9397-08002B2CF9AE}" pid="21" name="MXess_LevelOfMaturity">
    <vt:lpwstr/>
  </property>
  <property fmtid="{D5CDD505-2E9C-101B-9397-08002B2CF9AE}" pid="22" name="MXFirstName">
    <vt:lpwstr>Jarich</vt:lpwstr>
  </property>
  <property fmtid="{D5CDD505-2E9C-101B-9397-08002B2CF9AE}" pid="23" name="MXIs Version Object">
    <vt:lpwstr>False</vt:lpwstr>
  </property>
  <property fmtid="{D5CDD505-2E9C-101B-9397-08002B2CF9AE}" pid="24" name="MXLanguage">
    <vt:lpwstr>English</vt:lpwstr>
  </property>
  <property fmtid="{D5CDD505-2E9C-101B-9397-08002B2CF9AE}" pid="25" name="MXLastName">
    <vt:lpwstr>Koning</vt:lpwstr>
  </property>
  <property fmtid="{D5CDD505-2E9C-101B-9397-08002B2CF9AE}" pid="26" name="MXLatestVersion">
    <vt:lpwstr>4</vt:lpwstr>
  </property>
  <property fmtid="{D5CDD505-2E9C-101B-9397-08002B2CF9AE}" pid="27" name="MXLegacy Id">
    <vt:lpwstr/>
  </property>
  <property fmtid="{D5CDD505-2E9C-101B-9397-08002B2CF9AE}" pid="28" name="MXLink">
    <vt:lpwstr/>
  </property>
  <property fmtid="{D5CDD505-2E9C-101B-9397-08002B2CF9AE}" pid="29" name="MXMiddleName">
    <vt:lpwstr>Unknown</vt:lpwstr>
  </property>
  <property fmtid="{D5CDD505-2E9C-101B-9397-08002B2CF9AE}" pid="30" name="MXMove Files To Version">
    <vt:lpwstr>False</vt:lpwstr>
  </property>
  <property fmtid="{D5CDD505-2E9C-101B-9397-08002B2CF9AE}" pid="31" name="MXName">
    <vt:lpwstr>ESS-0068589</vt:lpwstr>
  </property>
  <property fmtid="{D5CDD505-2E9C-101B-9397-08002B2CF9AE}" pid="32" name="MXOriginator">
    <vt:lpwstr>jarichkoning</vt:lpwstr>
  </property>
  <property fmtid="{D5CDD505-2E9C-101B-9397-08002B2CF9AE}" pid="33" name="MXPolicy">
    <vt:lpwstr>Open Document</vt:lpwstr>
  </property>
  <property fmtid="{D5CDD505-2E9C-101B-9397-08002B2CF9AE}" pid="34" name="MXPolicy.Localized">
    <vt:lpwstr>Open Document</vt:lpwstr>
  </property>
  <property fmtid="{D5CDD505-2E9C-101B-9397-08002B2CF9AE}" pid="35" name="MXPrinted Date">
    <vt:lpwstr>Sep 28, 2016</vt:lpwstr>
  </property>
  <property fmtid="{D5CDD505-2E9C-101B-9397-08002B2CF9AE}" pid="36" name="MXPrinted Version">
    <vt:lpwstr>(4)</vt:lpwstr>
  </property>
  <property fmtid="{D5CDD505-2E9C-101B-9397-08002B2CF9AE}" pid="37" name="MXReference">
    <vt:lpwstr/>
  </property>
  <property fmtid="{D5CDD505-2E9C-101B-9397-08002B2CF9AE}" pid="38" name="MXRev">
    <vt:lpwstr>1</vt:lpwstr>
  </property>
  <property fmtid="{D5CDD505-2E9C-101B-9397-08002B2CF9AE}" pid="39" name="MXRevision">
    <vt:lpwstr>1</vt:lpwstr>
  </property>
  <property fmtid="{D5CDD505-2E9C-101B-9397-08002B2CF9AE}" pid="40" name="MXSignatures_state_Obsolete">
    <vt:lpwstr/>
  </property>
  <property fmtid="{D5CDD505-2E9C-101B-9397-08002B2CF9AE}" pid="41" name="MXSignatures_state_Preliminary">
    <vt:lpwstr/>
  </property>
  <property fmtid="{D5CDD505-2E9C-101B-9397-08002B2CF9AE}" pid="42" name="MXSignatures_state_Release">
    <vt:lpwstr/>
  </property>
  <property fmtid="{D5CDD505-2E9C-101B-9397-08002B2CF9AE}" pid="43" name="MXSubmitter">
    <vt:lpwstr>Koning, Jarich</vt:lpwstr>
  </property>
  <property fmtid="{D5CDD505-2E9C-101B-9397-08002B2CF9AE}" pid="44" name="MXSuspend Versioning">
    <vt:lpwstr>False</vt:lpwstr>
  </property>
  <property fmtid="{D5CDD505-2E9C-101B-9397-08002B2CF9AE}" pid="45" name="MXTitle">
    <vt:lpwstr>NBEX Design update for IAC</vt:lpwstr>
  </property>
  <property fmtid="{D5CDD505-2E9C-101B-9397-08002B2CF9AE}" pid="46" name="MXTVADummy1">
    <vt:lpwstr/>
  </property>
  <property fmtid="{D5CDD505-2E9C-101B-9397-08002B2CF9AE}" pid="47" name="MXTVADummy2">
    <vt:lpwstr/>
  </property>
  <property fmtid="{D5CDD505-2E9C-101B-9397-08002B2CF9AE}" pid="48" name="MXTVADummy3">
    <vt:lpwstr/>
  </property>
  <property fmtid="{D5CDD505-2E9C-101B-9397-08002B2CF9AE}" pid="49" name="MXType">
    <vt:lpwstr>dmg_Presentation</vt:lpwstr>
  </property>
  <property fmtid="{D5CDD505-2E9C-101B-9397-08002B2CF9AE}" pid="50" name="MXType.Localized">
    <vt:lpwstr>Presentation</vt:lpwstr>
  </property>
  <property fmtid="{D5CDD505-2E9C-101B-9397-08002B2CF9AE}" pid="51" name="MXUser">
    <vt:lpwstr>jarichkoning</vt:lpwstr>
  </property>
  <property fmtid="{D5CDD505-2E9C-101B-9397-08002B2CF9AE}" pid="52" name="MXVersion">
    <vt:lpwstr>4</vt:lpwstr>
  </property>
</Properties>
</file>