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72" r:id="rId2"/>
    <p:sldId id="283" r:id="rId3"/>
    <p:sldId id="284" r:id="rId4"/>
    <p:sldId id="293" r:id="rId5"/>
    <p:sldId id="286" r:id="rId6"/>
    <p:sldId id="292" r:id="rId7"/>
    <p:sldId id="291" r:id="rId8"/>
    <p:sldId id="281" r:id="rId9"/>
    <p:sldId id="280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2016-10-12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D92-FAE6-5948-B5A9-92B314CA0DD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97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2016-10-12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2016-10-12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2016-10-12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2016-10-12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2016-10-12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Worksheet1.xlsx"/><Relationship Id="rId5" Type="http://schemas.openxmlformats.org/officeDocument/2006/relationships/image" Target="../media/image13.emf"/><Relationship Id="rId6" Type="http://schemas.openxmlformats.org/officeDocument/2006/relationships/oleObject" Target="../embeddings/oleObject2.bin"/><Relationship Id="rId7" Type="http://schemas.openxmlformats.org/officeDocument/2006/relationships/package" Target="../embeddings/Microsoft_Excel_Worksheet2.xlsx"/><Relationship Id="rId8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Excel_Worksheet3.xlsx"/><Relationship Id="rId5" Type="http://schemas.openxmlformats.org/officeDocument/2006/relationships/image" Target="../media/image15.emf"/><Relationship Id="rId6" Type="http://schemas.openxmlformats.org/officeDocument/2006/relationships/oleObject" Target="../embeddings/oleObject4.bin"/><Relationship Id="rId7" Type="http://schemas.openxmlformats.org/officeDocument/2006/relationships/package" Target="../embeddings/Microsoft_Excel_Worksheet4.xlsx"/><Relationship Id="rId8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 algn="ctr"/>
            <a:r>
              <a:rPr lang="en-GB" dirty="0" smtClean="0"/>
              <a:t>Summary of Target In-Kind contribution</a:t>
            </a:r>
            <a:br>
              <a:rPr lang="en-GB" dirty="0" smtClean="0"/>
            </a:br>
            <a:r>
              <a:rPr lang="en-GB" dirty="0" smtClean="0"/>
              <a:t>TIK 6.7 Mock-up and Test Stands – Hot Workshop</a:t>
            </a:r>
            <a:endParaRPr lang="en-GB" dirty="0"/>
          </a:p>
        </p:txBody>
      </p:sp>
      <p:sp>
        <p:nvSpPr>
          <p:cNvPr id="5" name="textruta 3"/>
          <p:cNvSpPr txBox="1"/>
          <p:nvPr/>
        </p:nvSpPr>
        <p:spPr>
          <a:xfrm>
            <a:off x="0" y="4771581"/>
            <a:ext cx="9144000" cy="128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Magnus Göhran</a:t>
            </a:r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Work Package Manager – Remote Handling Systems – WP6</a:t>
            </a:r>
            <a:endParaRPr lang="en-GB" sz="20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dirty="0" smtClean="0">
              <a:solidFill>
                <a:srgbClr val="FFFFFF"/>
              </a:solidFill>
            </a:endParaRPr>
          </a:p>
          <a:p>
            <a:pPr algn="ctr"/>
            <a:r>
              <a:rPr lang="en-GB" sz="1600" dirty="0" smtClean="0">
                <a:solidFill>
                  <a:srgbClr val="FFFFFF"/>
                </a:solidFill>
              </a:rPr>
              <a:t>October 11, 2016</a:t>
            </a:r>
          </a:p>
        </p:txBody>
      </p:sp>
    </p:spTree>
    <p:extLst>
      <p:ext uri="{BB962C8B-B14F-4D97-AF65-F5344CB8AC3E}">
        <p14:creationId xmlns:p14="http://schemas.microsoft.com/office/powerpoint/2010/main" val="25413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Scope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Requirements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Cost value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Schedule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61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93661" y="1430401"/>
            <a:ext cx="8242835" cy="5382975"/>
            <a:chOff x="119981" y="1475025"/>
            <a:chExt cx="8242835" cy="5382975"/>
          </a:xfrm>
        </p:grpSpPr>
        <p:pic>
          <p:nvPicPr>
            <p:cNvPr id="2" name="Picture 1" descr="ISO view PDR Status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475025"/>
              <a:ext cx="7272808" cy="5382975"/>
            </a:xfrm>
            <a:prstGeom prst="rect">
              <a:avLst/>
            </a:prstGeom>
          </p:spPr>
        </p:pic>
        <p:pic>
          <p:nvPicPr>
            <p:cNvPr id="6" name="Picture 5" descr="Namnlöst.tif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58"/>
            <a:stretch/>
          </p:blipFill>
          <p:spPr>
            <a:xfrm>
              <a:off x="119981" y="2780928"/>
              <a:ext cx="2291779" cy="712268"/>
            </a:xfrm>
            <a:prstGeom prst="rect">
              <a:avLst/>
            </a:prstGeom>
          </p:spPr>
        </p:pic>
        <p:pic>
          <p:nvPicPr>
            <p:cNvPr id="7" name="Picture 6" descr="Namnlöst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695" y="3717032"/>
              <a:ext cx="1908547" cy="324232"/>
            </a:xfrm>
            <a:prstGeom prst="rect">
              <a:avLst/>
            </a:prstGeom>
          </p:spPr>
        </p:pic>
        <p:pic>
          <p:nvPicPr>
            <p:cNvPr id="8" name="Picture 7" descr="Namnlöst.tif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1916832"/>
              <a:ext cx="2351358" cy="607050"/>
            </a:xfrm>
            <a:prstGeom prst="rect">
              <a:avLst/>
            </a:prstGeom>
          </p:spPr>
        </p:pic>
        <p:pic>
          <p:nvPicPr>
            <p:cNvPr id="9" name="Picture 8" descr="Namnlöst.tif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3284984"/>
              <a:ext cx="1198528" cy="484021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TIK 6.7 Scope</a:t>
            </a:r>
            <a:br>
              <a:rPr lang="en-US" dirty="0" smtClean="0"/>
            </a:br>
            <a:r>
              <a:rPr lang="en-US" dirty="0" smtClean="0"/>
              <a:t>The Mock-up and Test Stands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992" y="1484784"/>
            <a:ext cx="4583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ISO View of the MUTS</a:t>
            </a:r>
          </a:p>
          <a:p>
            <a:pPr marL="285750" indent="-285750">
              <a:buFontTx/>
              <a:buChar char="-"/>
            </a:pPr>
            <a:r>
              <a:rPr lang="en-US" dirty="0"/>
              <a:t>Roughly 6x6x6 meters frame work </a:t>
            </a:r>
            <a:r>
              <a:rPr lang="en-US" dirty="0" smtClean="0"/>
              <a:t>structure</a:t>
            </a:r>
          </a:p>
          <a:p>
            <a:pPr marL="285750" indent="-285750">
              <a:buFontTx/>
              <a:buChar char="-"/>
            </a:pPr>
            <a:r>
              <a:rPr lang="en-US" dirty="0"/>
              <a:t>PDR Status of </a:t>
            </a:r>
            <a:r>
              <a:rPr lang="en-US" dirty="0" smtClean="0"/>
              <a:t>design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4293096"/>
            <a:ext cx="2354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Outer Frame is fixed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Inner Frame is modular to be able to accommodate the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TIK 6.7 Scope</a:t>
            </a:r>
            <a:br>
              <a:rPr lang="en-US" dirty="0"/>
            </a:br>
            <a:r>
              <a:rPr lang="en-US" dirty="0"/>
              <a:t>The Mock-up and Test Stands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pic>
        <p:nvPicPr>
          <p:cNvPr id="5" name="Picture 4" descr="ISO view2 PDR Statu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47666"/>
            <a:ext cx="7272808" cy="5410334"/>
          </a:xfrm>
          <a:prstGeom prst="rect">
            <a:avLst/>
          </a:prstGeom>
        </p:spPr>
      </p:pic>
      <p:pic>
        <p:nvPicPr>
          <p:cNvPr id="6" name="Picture 5" descr="Namnlös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37755"/>
            <a:ext cx="1440160" cy="547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1556792"/>
            <a:ext cx="369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 view of the backside of the MUTS</a:t>
            </a:r>
          </a:p>
        </p:txBody>
      </p:sp>
      <p:pic>
        <p:nvPicPr>
          <p:cNvPr id="8" name="Picture 7" descr="Namnlös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57192"/>
            <a:ext cx="645656" cy="3228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234888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Wheel Cask and Floor Valves is not part of the Scope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91880" y="2924944"/>
            <a:ext cx="72008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24128" y="270892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Waste Shipment Container included to highlight tight space claim interfaces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796136" y="3645024"/>
            <a:ext cx="936104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56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3"/>
          <p:cNvSpPr txBox="1">
            <a:spLocks/>
          </p:cNvSpPr>
          <p:nvPr/>
        </p:nvSpPr>
        <p:spPr>
          <a:xfrm>
            <a:off x="107504" y="1556792"/>
            <a:ext cx="3960440" cy="484268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chemeClr val="tx1"/>
                </a:solidFill>
              </a:rPr>
              <a:t>Main functions: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Training possibilities for maintenance personnel/operators 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Component alignment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Provide a platform that enables SAT possibilities for following components: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Target Wheel and Shaft incl. monitoring plug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Moderator Reflector Plug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Proton Beam Window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Proton Beam Instrumentation Plug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Neutron Beam Extraction System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Transfer the structural </a:t>
            </a:r>
            <a:r>
              <a:rPr lang="en-GB" dirty="0" smtClean="0">
                <a:solidFill>
                  <a:schemeClr val="tx1"/>
                </a:solidFill>
              </a:rPr>
              <a:t>loads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3300" b="1" dirty="0">
                <a:solidFill>
                  <a:schemeClr val="tx1"/>
                </a:solidFill>
              </a:rPr>
              <a:t>Sub functions: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Provide service air for use with power tools and/or components that requires pressurized air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Introduce new plugs into Casks prior to insertion in the Monolith during maintenance</a:t>
            </a:r>
          </a:p>
          <a:p>
            <a:pPr marL="457200" lvl="1" indent="0">
              <a:buNone/>
            </a:pPr>
            <a:endParaRPr lang="en-GB" sz="17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TIK </a:t>
            </a:r>
            <a:r>
              <a:rPr lang="en-US" dirty="0" smtClean="0"/>
              <a:t>6.7 Scope </a:t>
            </a:r>
            <a:br>
              <a:rPr lang="en-US" dirty="0" smtClean="0"/>
            </a:br>
            <a:r>
              <a:rPr lang="en-US" dirty="0" smtClean="0"/>
              <a:t>The Mock-up and Test Stands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39952" y="1484784"/>
            <a:ext cx="500404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Applicable Regulations, codes and standards:</a:t>
            </a:r>
            <a:endParaRPr lang="en-GB" sz="2000" b="1" dirty="0"/>
          </a:p>
          <a:p>
            <a:pPr marL="285750" lvl="0" indent="-285750">
              <a:buFont typeface="Arial"/>
              <a:buChar char="•"/>
            </a:pPr>
            <a:r>
              <a:rPr lang="en-GB" sz="1500" dirty="0"/>
              <a:t>Low Voltage Directive 2006/95/EC</a:t>
            </a:r>
          </a:p>
          <a:p>
            <a:pPr marL="285750" lvl="0" indent="-285750">
              <a:buFont typeface="Arial"/>
              <a:buChar char="•"/>
            </a:pPr>
            <a:r>
              <a:rPr lang="en-GB" sz="1500" dirty="0"/>
              <a:t>Electromagnetic Compatibility Directive 2004/108/EC</a:t>
            </a:r>
          </a:p>
          <a:p>
            <a:pPr marL="285750" lvl="0" indent="-285750">
              <a:buFont typeface="Arial"/>
              <a:buChar char="•"/>
            </a:pPr>
            <a:r>
              <a:rPr lang="en-GB" sz="1500" dirty="0"/>
              <a:t>Pressure Equipment Directive 2016/68/EU</a:t>
            </a:r>
          </a:p>
          <a:p>
            <a:pPr marL="285750" lvl="0" indent="-285750">
              <a:buFont typeface="Arial"/>
              <a:buChar char="•"/>
            </a:pPr>
            <a:r>
              <a:rPr lang="en-GB" sz="1500" dirty="0"/>
              <a:t>Execution of steel structures EN 1090-1/2 </a:t>
            </a:r>
          </a:p>
          <a:p>
            <a:pPr marL="285750" lvl="0" indent="-285750">
              <a:buFont typeface="Arial"/>
              <a:buChar char="•"/>
            </a:pPr>
            <a:r>
              <a:rPr lang="en-GB" sz="1500" dirty="0"/>
              <a:t>Design and Construction Rules for Mechanical Components </a:t>
            </a:r>
            <a:r>
              <a:rPr lang="en-GB" sz="1500" dirty="0" smtClean="0"/>
              <a:t>ESS-0023107</a:t>
            </a:r>
            <a:endParaRPr lang="en-GB" sz="1500" dirty="0"/>
          </a:p>
          <a:p>
            <a:pPr marL="285750" indent="-285750">
              <a:buFont typeface="Arial"/>
              <a:buChar char="•"/>
            </a:pPr>
            <a:r>
              <a:rPr lang="en-GB" sz="1500" dirty="0"/>
              <a:t>ESS rules for codes and standards 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b="1845"/>
          <a:stretch/>
        </p:blipFill>
        <p:spPr bwMode="auto">
          <a:xfrm>
            <a:off x="3995936" y="4941168"/>
            <a:ext cx="2448272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516216" y="4941168"/>
            <a:ext cx="2478147" cy="1656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1960" y="4293096"/>
            <a:ext cx="406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Space allocation in the D02 Building: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336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TIK </a:t>
            </a:r>
            <a:r>
              <a:rPr lang="en-US" dirty="0" smtClean="0"/>
              <a:t>6.7 </a:t>
            </a:r>
            <a:r>
              <a:rPr lang="en-US" dirty="0"/>
              <a:t>Scope</a:t>
            </a:r>
            <a:br>
              <a:rPr lang="en-US" dirty="0"/>
            </a:br>
            <a:r>
              <a:rPr lang="en-US" dirty="0" smtClean="0"/>
              <a:t>The Hot Workshop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1628800"/>
            <a:ext cx="4176464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R</a:t>
            </a:r>
            <a:r>
              <a:rPr lang="en-GB" sz="2000" b="1" dirty="0" smtClean="0"/>
              <a:t>equirements</a:t>
            </a:r>
            <a:r>
              <a:rPr lang="en-GB" sz="2000" b="1" dirty="0"/>
              <a:t>: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 smtClean="0"/>
              <a:t>Room Size Minimum </a:t>
            </a:r>
            <a:r>
              <a:rPr lang="en-GB" dirty="0"/>
              <a:t>35 m</a:t>
            </a:r>
            <a:r>
              <a:rPr lang="en-GB" baseline="30000" dirty="0"/>
              <a:t>2</a:t>
            </a:r>
            <a:endParaRPr lang="en-GB" dirty="0"/>
          </a:p>
          <a:p>
            <a:pPr marL="342900" lvl="0" indent="-342900">
              <a:buFont typeface="Arial"/>
              <a:buChar char="•"/>
            </a:pPr>
            <a:r>
              <a:rPr lang="en-GB" dirty="0" smtClean="0"/>
              <a:t>Weld </a:t>
            </a:r>
            <a:r>
              <a:rPr lang="en-GB" dirty="0"/>
              <a:t>(TIG-MMA)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Permanent Drill Press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Hydraulic Press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Band saw – Metallic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Lathe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Tool Cabinets on wheel including hand tools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Wash cabinet/possibility (de-grease, de-contamination)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Over head lifting, crane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Lifting table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Small grinder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Milling machine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Induction heater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Alignment table for welding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60033" y="2204865"/>
            <a:ext cx="3384376" cy="2592288"/>
            <a:chOff x="2112645" y="1547177"/>
            <a:chExt cx="4918710" cy="3763645"/>
          </a:xfrm>
        </p:grpSpPr>
        <p:pic>
          <p:nvPicPr>
            <p:cNvPr id="7" name="Picture 6" descr="Macintosh HD:Users:magnusgohran:Desktop:Namnlöst.tif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645" y="1547177"/>
              <a:ext cx="4918710" cy="37636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5355140" y="4005065"/>
              <a:ext cx="903435" cy="852822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GB" sz="1200">
                  <a:effectLst/>
                  <a:ea typeface="Times New Roman"/>
                  <a:cs typeface="Times New Roman"/>
                </a:rPr>
                <a:t> </a:t>
              </a:r>
              <a:endParaRPr sz="120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44008" y="1700808"/>
            <a:ext cx="406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Space allocation in the D02 Building: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941168"/>
            <a:ext cx="403244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</a:t>
            </a:r>
            <a:r>
              <a:rPr lang="en-GB" dirty="0" smtClean="0"/>
              <a:t>Hot </a:t>
            </a:r>
            <a:r>
              <a:rPr lang="en-GB" dirty="0"/>
              <a:t>Workshop </a:t>
            </a:r>
            <a:r>
              <a:rPr lang="en-GB" dirty="0" smtClean="0"/>
              <a:t>should </a:t>
            </a:r>
            <a:r>
              <a:rPr lang="en-GB" dirty="0"/>
              <a:t>be of general use for the target operation with the main </a:t>
            </a:r>
            <a:r>
              <a:rPr lang="en-GB" dirty="0" smtClean="0"/>
              <a:t>function of hands </a:t>
            </a:r>
            <a:r>
              <a:rPr lang="en-GB" dirty="0"/>
              <a:t>on repair work on </a:t>
            </a:r>
            <a:r>
              <a:rPr lang="en-GB" dirty="0" smtClean="0"/>
              <a:t>machine components </a:t>
            </a:r>
            <a:r>
              <a:rPr lang="en-GB" dirty="0"/>
              <a:t>with a low or very low level of induced activation or contamination.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05678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TIK 6.7 Interfaces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6264696" cy="478112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Mock-up and Test Stand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Site Infrastructure (Conventional Facilities)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Target Systems (WP 12.2)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Moderator and Reflector Systems (WP 12.3)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Monolith Systems (WP 12.4)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Fluid Systems (WP 12.5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Remote Handling Systems (WP 12.6)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Hot Workshop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Site Infrastructure (Conventional Facilities)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Target Systems (WP 12.2)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Moderator and Reflector Systems (WP 12.3)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Monolith Systems (WP 12.4)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Fluid Systems (WP 12.5)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Remote Handling Systems (WP 12.6)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13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TIK 6.7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156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In-Kind Values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419708"/>
            <a:ext cx="149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In-Kind Scope</a:t>
            </a:r>
            <a:endParaRPr lang="en-US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523520"/>
              </p:ext>
            </p:extLst>
          </p:nvPr>
        </p:nvGraphicFramePr>
        <p:xfrm>
          <a:off x="251520" y="1916832"/>
          <a:ext cx="8785100" cy="3035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Worksheet" r:id="rId4" imgW="5549900" imgH="1917700" progId="Excel.Sheet.12">
                  <p:embed/>
                </p:oleObj>
              </mc:Choice>
              <mc:Fallback>
                <p:oleObj name="Worksheet" r:id="rId4" imgW="5549900" imgH="191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916832"/>
                        <a:ext cx="8785100" cy="3035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457336"/>
              </p:ext>
            </p:extLst>
          </p:nvPr>
        </p:nvGraphicFramePr>
        <p:xfrm>
          <a:off x="251520" y="3789040"/>
          <a:ext cx="8839200" cy="360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Worksheet" r:id="rId7" imgW="7975600" imgH="3251200" progId="Excel.Sheet.12">
                  <p:embed/>
                </p:oleObj>
              </mc:Choice>
              <mc:Fallback>
                <p:oleObj name="Worksheet" r:id="rId7" imgW="7975600" imgH="3251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520" y="3789040"/>
                        <a:ext cx="8839200" cy="360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5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TIK 6.7 Schedule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2136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Key </a:t>
            </a:r>
            <a:r>
              <a:rPr lang="en-US" sz="2400" b="1" dirty="0" smtClean="0"/>
              <a:t>Milestones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77806" y="33593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648485"/>
              </p:ext>
            </p:extLst>
          </p:nvPr>
        </p:nvGraphicFramePr>
        <p:xfrm>
          <a:off x="406400" y="1484313"/>
          <a:ext cx="78867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Worksheet" r:id="rId4" imgW="7886700" imgH="2946400" progId="Excel.Sheet.12">
                  <p:embed/>
                </p:oleObj>
              </mc:Choice>
              <mc:Fallback>
                <p:oleObj name="Worksheet" r:id="rId4" imgW="7886700" imgH="2946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400" y="1484313"/>
                        <a:ext cx="7886700" cy="294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322964"/>
              </p:ext>
            </p:extLst>
          </p:nvPr>
        </p:nvGraphicFramePr>
        <p:xfrm>
          <a:off x="539552" y="3933056"/>
          <a:ext cx="7200801" cy="1894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Worksheet" r:id="rId7" imgW="6565900" imgH="1727200" progId="Excel.Sheet.12">
                  <p:embed/>
                </p:oleObj>
              </mc:Choice>
              <mc:Fallback>
                <p:oleObj name="Worksheet" r:id="rId7" imgW="6565900" imgH="1727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552" y="3933056"/>
                        <a:ext cx="7200801" cy="1894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8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</Template>
  <TotalTime>9693</TotalTime>
  <Words>423</Words>
  <Application>Microsoft Macintosh PowerPoint</Application>
  <PresentationFormat>On-screen Show (4:3)</PresentationFormat>
  <Paragraphs>91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Times New Roman</vt:lpstr>
      <vt:lpstr>Arial</vt:lpstr>
      <vt:lpstr>ESS Core Powerpoint template</vt:lpstr>
      <vt:lpstr>Worksheet</vt:lpstr>
      <vt:lpstr>Summary of Target In-Kind contribution TIK 6.7 Mock-up and Test Stands – Hot Workshop</vt:lpstr>
      <vt:lpstr>Outline</vt:lpstr>
      <vt:lpstr>TIK 6.7 Scope The Mock-up and Test Stands</vt:lpstr>
      <vt:lpstr>TIK 6.7 Scope The Mock-up and Test Stands</vt:lpstr>
      <vt:lpstr>TIK 6.7 Scope  The Mock-up and Test Stands</vt:lpstr>
      <vt:lpstr>TIK 6.7 Scope The Hot Workshop</vt:lpstr>
      <vt:lpstr>TIK 6.7 Interfaces</vt:lpstr>
      <vt:lpstr>TIK 6.7 Cost</vt:lpstr>
      <vt:lpstr>TIK 6.7 Schedule </vt:lpstr>
    </vt:vector>
  </TitlesOfParts>
  <Company>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Pascal Sabbagh</dc:creator>
  <cp:lastModifiedBy>Microsoft Office User</cp:lastModifiedBy>
  <cp:revision>252</cp:revision>
  <dcterms:created xsi:type="dcterms:W3CDTF">2014-03-05T10:40:35Z</dcterms:created>
  <dcterms:modified xsi:type="dcterms:W3CDTF">2016-10-12T11:12:11Z</dcterms:modified>
</cp:coreProperties>
</file>