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89" r:id="rId2"/>
    <p:sldMasterId id="2147483705" r:id="rId3"/>
    <p:sldMasterId id="2147483710" r:id="rId4"/>
    <p:sldMasterId id="2147483744" r:id="rId5"/>
    <p:sldMasterId id="2147483844" r:id="rId6"/>
    <p:sldMasterId id="2147483862" r:id="rId7"/>
    <p:sldMasterId id="2147483874" r:id="rId8"/>
  </p:sldMasterIdLst>
  <p:notesMasterIdLst>
    <p:notesMasterId r:id="rId26"/>
  </p:notesMasterIdLst>
  <p:sldIdLst>
    <p:sldId id="256" r:id="rId9"/>
    <p:sldId id="630" r:id="rId10"/>
    <p:sldId id="631" r:id="rId11"/>
    <p:sldId id="624" r:id="rId12"/>
    <p:sldId id="569" r:id="rId13"/>
    <p:sldId id="625" r:id="rId14"/>
    <p:sldId id="628" r:id="rId15"/>
    <p:sldId id="646" r:id="rId16"/>
    <p:sldId id="546" r:id="rId17"/>
    <p:sldId id="549" r:id="rId18"/>
    <p:sldId id="544" r:id="rId19"/>
    <p:sldId id="545" r:id="rId20"/>
    <p:sldId id="548" r:id="rId21"/>
    <p:sldId id="577" r:id="rId22"/>
    <p:sldId id="647" r:id="rId23"/>
    <p:sldId id="648" r:id="rId24"/>
    <p:sldId id="644" r:id="rId25"/>
  </p:sldIdLst>
  <p:sldSz cx="9144000" cy="6858000" type="screen4x3"/>
  <p:notesSz cx="6858000" cy="9144000"/>
  <p:defaultTextStyle>
    <a:defPPr>
      <a:defRPr lang="sv-SE"/>
    </a:defPPr>
    <a:lvl1pPr marL="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28"/>
    <a:srgbClr val="149ED6"/>
    <a:srgbClr val="BC7A24"/>
    <a:srgbClr val="4E155B"/>
    <a:srgbClr val="BD4721"/>
    <a:srgbClr val="415809"/>
    <a:srgbClr val="7E5B1B"/>
    <a:srgbClr val="B72626"/>
    <a:srgbClr val="8F2285"/>
    <a:srgbClr val="E8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5489" autoAdjust="0"/>
  </p:normalViewPr>
  <p:slideViewPr>
    <p:cSldViewPr>
      <p:cViewPr varScale="1">
        <p:scale>
          <a:sx n="174" d="100"/>
          <a:sy n="174" d="100"/>
        </p:scale>
        <p:origin x="-784" y="-96"/>
      </p:cViewPr>
      <p:guideLst>
        <p:guide orient="horz" pos="999"/>
        <p:guide pos="3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bornemeth:Documents:GN:Work:UPDATE:P6%20report:P6%20IK%20Status%20v20160401%20based%20on%2001Apr_v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009732172926"/>
          <c:y val="0.176198885818216"/>
          <c:w val="0.606218222365191"/>
          <c:h val="0.8046151042293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6350" cmpd="sng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1394CA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DADA02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E86F28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8F2285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F3B028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B72626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6"/>
            <c:bubble3D val="0"/>
            <c:spPr>
              <a:solidFill>
                <a:srgbClr val="7E5B1B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7"/>
            <c:bubble3D val="0"/>
            <c:spPr>
              <a:solidFill>
                <a:srgbClr val="415809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8"/>
            <c:bubble3D val="0"/>
            <c:spPr>
              <a:solidFill>
                <a:srgbClr val="BD4721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9"/>
            <c:bubble3D val="0"/>
            <c:spPr>
              <a:solidFill>
                <a:srgbClr val="4E155B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1"/>
            <c:bubble3D val="0"/>
            <c:spPr>
              <a:solidFill>
                <a:srgbClr val="BC7A24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3"/>
            <c:bubble3D val="0"/>
            <c:spPr>
              <a:solidFill>
                <a:schemeClr val="bg1">
                  <a:lumMod val="50000"/>
                </a:schemeClr>
              </a:solidFill>
              <a:ln w="6350" cmpd="sng">
                <a:solidFill>
                  <a:srgbClr val="FFFFFF"/>
                </a:solidFill>
              </a:ln>
            </c:spPr>
          </c:dPt>
          <c:dLbls>
            <c:dLbl>
              <c:idx val="7"/>
              <c:layout>
                <c:manualLayout>
                  <c:x val="-0.0395715835495403"/>
                  <c:y val="0.004534334819208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552507678763057"/>
                  <c:y val="-0.004945992900457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639983016592927"/>
                  <c:y val="-0.06901605639185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0901377119714"/>
                  <c:y val="-0.077570941130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0932478461989071"/>
                  <c:y val="-0.01100932390638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240135250123724"/>
                  <c:y val="0.01095472860798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Helvetica"/>
                    <a:cs typeface="Helvetica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Sheet1!$A$2:$A$16</c:f>
              <c:strCache>
                <c:ptCount val="15"/>
                <c:pt idx="0">
                  <c:v>Sweden</c:v>
                </c:pt>
                <c:pt idx="1">
                  <c:v>Denmark</c:v>
                </c:pt>
                <c:pt idx="2">
                  <c:v>Germany</c:v>
                </c:pt>
                <c:pt idx="3">
                  <c:v>United Kingdom</c:v>
                </c:pt>
                <c:pt idx="4">
                  <c:v>France</c:v>
                </c:pt>
                <c:pt idx="5">
                  <c:v>Italy</c:v>
                </c:pt>
                <c:pt idx="6">
                  <c:v>Spain</c:v>
                </c:pt>
                <c:pt idx="7">
                  <c:v>Switzerland</c:v>
                </c:pt>
                <c:pt idx="8">
                  <c:v>Norway</c:v>
                </c:pt>
                <c:pt idx="9">
                  <c:v>Poland</c:v>
                </c:pt>
                <c:pt idx="10">
                  <c:v>Czech Republic</c:v>
                </c:pt>
                <c:pt idx="11">
                  <c:v>Hungary</c:v>
                </c:pt>
                <c:pt idx="12">
                  <c:v>Lithuania</c:v>
                </c:pt>
                <c:pt idx="13">
                  <c:v>Estonia</c:v>
                </c:pt>
                <c:pt idx="14">
                  <c:v>To be determined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35.0</c:v>
                </c:pt>
                <c:pt idx="1">
                  <c:v>12.5</c:v>
                </c:pt>
                <c:pt idx="2">
                  <c:v>11.0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5.0</c:v>
                </c:pt>
                <c:pt idx="7">
                  <c:v>3.5</c:v>
                </c:pt>
                <c:pt idx="8">
                  <c:v>2.5</c:v>
                </c:pt>
                <c:pt idx="9">
                  <c:v>2.0</c:v>
                </c:pt>
                <c:pt idx="10">
                  <c:v>2.0</c:v>
                </c:pt>
                <c:pt idx="11">
                  <c:v>0.95</c:v>
                </c:pt>
                <c:pt idx="12">
                  <c:v>0.45</c:v>
                </c:pt>
                <c:pt idx="13">
                  <c:v>0.25</c:v>
                </c:pt>
                <c:pt idx="14">
                  <c:v>0.75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ln w="6350" cmpd="sng"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5049065836468"/>
          <c:y val="0.153051857180389"/>
          <c:w val="0.872247484215988"/>
          <c:h val="0.743265158601524"/>
        </c:manualLayout>
      </c:layout>
      <c:areaChart>
        <c:grouping val="stacked"/>
        <c:varyColors val="0"/>
        <c:ser>
          <c:idx val="0"/>
          <c:order val="0"/>
          <c:tx>
            <c:strRef>
              <c:f>'Pivot By projects &amp; years (cum)'!$A$23</c:f>
              <c:strCache>
                <c:ptCount val="1"/>
                <c:pt idx="0">
                  <c:v>In-kind Agreed &amp; Planned Total Budget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cat>
            <c:numRef>
              <c:f>'Pivot By projects &amp; years (cum)'!$D$1:$P$1</c:f>
              <c:numCache>
                <c:formatCode>General</c:formatCode>
                <c:ptCount val="1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  <c:pt idx="11">
                  <c:v>2024.0</c:v>
                </c:pt>
                <c:pt idx="12">
                  <c:v>2025.0</c:v>
                </c:pt>
              </c:numCache>
            </c:numRef>
          </c:cat>
          <c:val>
            <c:numRef>
              <c:f>'Pivot By projects &amp; years (cum)'!$D$23:$P$23</c:f>
              <c:numCache>
                <c:formatCode>[$€-2]\ #\ #,#00"M"</c:formatCode>
                <c:ptCount val="13"/>
                <c:pt idx="1">
                  <c:v>2.718087000000001</c:v>
                </c:pt>
                <c:pt idx="2">
                  <c:v>13.742261</c:v>
                </c:pt>
                <c:pt idx="3">
                  <c:v>94.72090999999997</c:v>
                </c:pt>
                <c:pt idx="4">
                  <c:v>234.381641</c:v>
                </c:pt>
                <c:pt idx="5">
                  <c:v>363.219104</c:v>
                </c:pt>
                <c:pt idx="6">
                  <c:v>427.2061339999976</c:v>
                </c:pt>
                <c:pt idx="7">
                  <c:v>468.69895</c:v>
                </c:pt>
                <c:pt idx="8">
                  <c:v>494.645794</c:v>
                </c:pt>
                <c:pt idx="9">
                  <c:v>519.6508229999994</c:v>
                </c:pt>
                <c:pt idx="10">
                  <c:v>533.039134</c:v>
                </c:pt>
                <c:pt idx="11">
                  <c:v>540.724583</c:v>
                </c:pt>
                <c:pt idx="12">
                  <c:v>544.908953</c:v>
                </c:pt>
              </c:numCache>
            </c:numRef>
          </c:val>
        </c:ser>
        <c:ser>
          <c:idx val="1"/>
          <c:order val="1"/>
          <c:tx>
            <c:strRef>
              <c:f>'Pivot By projects &amp; years (cum)'!$A$33</c:f>
              <c:strCache>
                <c:ptCount val="1"/>
                <c:pt idx="0">
                  <c:v>In-Kind identified as possible Total Budget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cat>
            <c:numRef>
              <c:f>'Pivot By projects &amp; years (cum)'!$D$1:$P$1</c:f>
              <c:numCache>
                <c:formatCode>General</c:formatCode>
                <c:ptCount val="1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  <c:pt idx="11">
                  <c:v>2024.0</c:v>
                </c:pt>
                <c:pt idx="12">
                  <c:v>2025.0</c:v>
                </c:pt>
              </c:numCache>
            </c:numRef>
          </c:cat>
          <c:val>
            <c:numRef>
              <c:f>'Pivot By projects &amp; years (cum)'!$D$33:$P$33</c:f>
              <c:numCache>
                <c:formatCode>[$€-2]\ #\ #,#00"M"</c:formatCode>
                <c:ptCount val="13"/>
                <c:pt idx="1">
                  <c:v>0.0</c:v>
                </c:pt>
                <c:pt idx="2">
                  <c:v>0.552871</c:v>
                </c:pt>
                <c:pt idx="3">
                  <c:v>6.049497</c:v>
                </c:pt>
                <c:pt idx="4">
                  <c:v>45.557236</c:v>
                </c:pt>
                <c:pt idx="5">
                  <c:v>90.591495</c:v>
                </c:pt>
                <c:pt idx="6">
                  <c:v>114.935275</c:v>
                </c:pt>
                <c:pt idx="7">
                  <c:v>117.862422</c:v>
                </c:pt>
                <c:pt idx="8">
                  <c:v>119.931181</c:v>
                </c:pt>
                <c:pt idx="9">
                  <c:v>120.879947</c:v>
                </c:pt>
                <c:pt idx="10">
                  <c:v>121.032201</c:v>
                </c:pt>
                <c:pt idx="11">
                  <c:v>121.163958</c:v>
                </c:pt>
                <c:pt idx="12">
                  <c:v>121.271958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099816"/>
        <c:axId val="2130102856"/>
      </c:areaChart>
      <c:lineChart>
        <c:grouping val="stacked"/>
        <c:varyColors val="0"/>
        <c:ser>
          <c:idx val="2"/>
          <c:order val="2"/>
          <c:tx>
            <c:strRef>
              <c:f>'Pivot By projects &amp; years (cum)'!$A$39</c:f>
              <c:strCache>
                <c:ptCount val="1"/>
                <c:pt idx="0">
                  <c:v>Accelerator, Target, ICS and NSS Total Budget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'Pivot By projects &amp; years (cum)'!$D$1:$P$1</c:f>
              <c:numCache>
                <c:formatCode>General</c:formatCode>
                <c:ptCount val="1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  <c:pt idx="11">
                  <c:v>2024.0</c:v>
                </c:pt>
                <c:pt idx="12">
                  <c:v>2025.0</c:v>
                </c:pt>
              </c:numCache>
            </c:numRef>
          </c:cat>
          <c:val>
            <c:numRef>
              <c:f>'Pivot By projects &amp; years (cum)'!$D$39:$P$39</c:f>
              <c:numCache>
                <c:formatCode>[$€-2]\ #\ #,#00"M"</c:formatCode>
                <c:ptCount val="13"/>
                <c:pt idx="0">
                  <c:v>6.466014717508965</c:v>
                </c:pt>
                <c:pt idx="1">
                  <c:v>68.65554906264973</c:v>
                </c:pt>
                <c:pt idx="2">
                  <c:v>160.0625490626501</c:v>
                </c:pt>
                <c:pt idx="3">
                  <c:v>362.0235490626486</c:v>
                </c:pt>
                <c:pt idx="4">
                  <c:v>616.3405490626502</c:v>
                </c:pt>
                <c:pt idx="5">
                  <c:v>839.340774531325</c:v>
                </c:pt>
                <c:pt idx="6">
                  <c:v>956.3409999999974</c:v>
                </c:pt>
                <c:pt idx="7">
                  <c:v>1002.091</c:v>
                </c:pt>
                <c:pt idx="8">
                  <c:v>1039.735</c:v>
                </c:pt>
                <c:pt idx="9">
                  <c:v>1066.176</c:v>
                </c:pt>
                <c:pt idx="10">
                  <c:v>1079.522</c:v>
                </c:pt>
                <c:pt idx="11">
                  <c:v>1086.228</c:v>
                </c:pt>
                <c:pt idx="12">
                  <c:v>1088.463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110936"/>
        <c:axId val="2130106184"/>
      </c:lineChart>
      <c:catAx>
        <c:axId val="213009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102856"/>
        <c:crosses val="autoZero"/>
        <c:auto val="1"/>
        <c:lblAlgn val="ctr"/>
        <c:lblOffset val="100"/>
        <c:noMultiLvlLbl val="0"/>
      </c:catAx>
      <c:valAx>
        <c:axId val="2130102856"/>
        <c:scaling>
          <c:orientation val="minMax"/>
          <c:max val="1400.0"/>
        </c:scaling>
        <c:delete val="0"/>
        <c:axPos val="l"/>
        <c:majorGridlines/>
        <c:numFmt formatCode="#,##0\ [$€-42E]&quot;M&quot;" sourceLinked="0"/>
        <c:majorTickMark val="out"/>
        <c:minorTickMark val="none"/>
        <c:tickLblPos val="nextTo"/>
        <c:crossAx val="2130099816"/>
        <c:crosses val="autoZero"/>
        <c:crossBetween val="between"/>
      </c:valAx>
      <c:valAx>
        <c:axId val="2130106184"/>
        <c:scaling>
          <c:orientation val="minMax"/>
          <c:max val="1400.0"/>
        </c:scaling>
        <c:delete val="0"/>
        <c:axPos val="r"/>
        <c:numFmt formatCode="#,##0\ &quot;€M&quot;" sourceLinked="0"/>
        <c:majorTickMark val="out"/>
        <c:minorTickMark val="none"/>
        <c:tickLblPos val="nextTo"/>
        <c:crossAx val="2130110936"/>
        <c:crosses val="max"/>
        <c:crossBetween val="between"/>
      </c:valAx>
      <c:catAx>
        <c:axId val="2130110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01061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981766673105256"/>
          <c:y val="0.156621595229651"/>
          <c:w val="0.390050870223733"/>
          <c:h val="0.184064531101688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>
        <a:defRPr lang="en-US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0.13135</cdr:x>
      <cdr:y>0</cdr:y>
    </cdr:from>
    <cdr:to>
      <cdr:x>0.88023</cdr:x>
      <cdr:y>0.16718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7018" y="0"/>
          <a:ext cx="4943232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/>
            <a:t>IKC</a:t>
          </a:r>
          <a:r>
            <a:rPr lang="en-US" sz="1400" b="1" baseline="0"/>
            <a:t> Status in P6 - Agreed, Planned, Potential </a:t>
          </a:r>
        </a:p>
        <a:p xmlns:a="http://schemas.openxmlformats.org/drawingml/2006/main">
          <a:pPr algn="ctr"/>
          <a:r>
            <a:rPr lang="en-US" sz="1400" b="1" baseline="0"/>
            <a:t>Projects: 11 Accelerator, 12 Target, 13 NSS, 14 ICS </a:t>
          </a:r>
          <a:endParaRPr lang="en-US" sz="14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10/10/16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Founding</a:t>
            </a:r>
            <a:r>
              <a:rPr lang="en-US" b="1" baseline="0" dirty="0" smtClean="0"/>
              <a:t> Members</a:t>
            </a:r>
          </a:p>
          <a:p>
            <a:r>
              <a:rPr lang="en-US" dirty="0" smtClean="0"/>
              <a:t>Czech Republic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Estonia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Hungary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Poland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Switzerland</a:t>
            </a:r>
          </a:p>
          <a:p>
            <a:endParaRPr lang="en-US" dirty="0" smtClean="0"/>
          </a:p>
          <a:p>
            <a:r>
              <a:rPr lang="en-US" b="1" dirty="0" smtClean="0"/>
              <a:t>Founding observers</a:t>
            </a:r>
          </a:p>
          <a:p>
            <a:r>
              <a:rPr lang="en-US" dirty="0" smtClean="0"/>
              <a:t>Belgium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Netherlands</a:t>
            </a:r>
          </a:p>
          <a:p>
            <a:r>
              <a:rPr lang="en-US" dirty="0" smtClean="0"/>
              <a:t>United</a:t>
            </a:r>
            <a:r>
              <a:rPr lang="en-US" baseline="0" dirty="0" smtClean="0"/>
              <a:t> Kingdom</a:t>
            </a:r>
          </a:p>
          <a:p>
            <a:r>
              <a:rPr lang="en-US" baseline="0" dirty="0" smtClean="0"/>
              <a:t>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4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05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Schedule</a:t>
            </a:r>
            <a:r>
              <a:rPr lang="en-US" baseline="0" smtClean="0"/>
              <a:t> variance = Earned – Schedule</a:t>
            </a:r>
          </a:p>
          <a:p>
            <a:r>
              <a:rPr lang="en-US" baseline="0" smtClean="0"/>
              <a:t>Cost Variance = Actuals - Earned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SPI = Earned/Scheduled</a:t>
            </a:r>
          </a:p>
          <a:p>
            <a:r>
              <a:rPr lang="en-US" smtClean="0"/>
              <a:t>CPI</a:t>
            </a:r>
            <a:r>
              <a:rPr lang="en-US" baseline="0" smtClean="0"/>
              <a:t> = Earned/Actuals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96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Schedule</a:t>
            </a:r>
            <a:r>
              <a:rPr lang="en-US" baseline="0" smtClean="0"/>
              <a:t> variance = Earned – Schedule</a:t>
            </a:r>
          </a:p>
          <a:p>
            <a:r>
              <a:rPr lang="en-US" baseline="0" smtClean="0"/>
              <a:t>Cost Variance = Actuals - Earned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SPI = Earned/Scheduled</a:t>
            </a:r>
          </a:p>
          <a:p>
            <a:r>
              <a:rPr lang="en-US" smtClean="0"/>
              <a:t>CPI</a:t>
            </a:r>
            <a:r>
              <a:rPr lang="en-US" baseline="0" smtClean="0"/>
              <a:t> = Earned/Actuals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9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51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3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6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8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319" indent="0">
              <a:buNone/>
              <a:defRPr sz="1200"/>
            </a:lvl2pPr>
            <a:lvl3pPr marL="904644" indent="0">
              <a:buNone/>
              <a:defRPr sz="1000"/>
            </a:lvl3pPr>
            <a:lvl4pPr marL="1357021" indent="0">
              <a:buNone/>
              <a:defRPr sz="900"/>
            </a:lvl4pPr>
            <a:lvl5pPr marL="1809350" indent="0">
              <a:buNone/>
              <a:defRPr sz="900"/>
            </a:lvl5pPr>
            <a:lvl6pPr marL="2261704" indent="0">
              <a:buNone/>
              <a:defRPr sz="900"/>
            </a:lvl6pPr>
            <a:lvl7pPr marL="2714034" indent="0">
              <a:buNone/>
              <a:defRPr sz="900"/>
            </a:lvl7pPr>
            <a:lvl8pPr marL="3166382" indent="0">
              <a:buNone/>
              <a:defRPr sz="900"/>
            </a:lvl8pPr>
            <a:lvl9pPr marL="3618712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319" indent="0">
              <a:buNone/>
              <a:defRPr sz="2800"/>
            </a:lvl2pPr>
            <a:lvl3pPr marL="904644" indent="0">
              <a:buNone/>
              <a:defRPr sz="2400"/>
            </a:lvl3pPr>
            <a:lvl4pPr marL="1357021" indent="0">
              <a:buNone/>
              <a:defRPr sz="2000"/>
            </a:lvl4pPr>
            <a:lvl5pPr marL="1809350" indent="0">
              <a:buNone/>
              <a:defRPr sz="2000"/>
            </a:lvl5pPr>
            <a:lvl6pPr marL="2261704" indent="0">
              <a:buNone/>
              <a:defRPr sz="2000"/>
            </a:lvl6pPr>
            <a:lvl7pPr marL="2714034" indent="0">
              <a:buNone/>
              <a:defRPr sz="2000"/>
            </a:lvl7pPr>
            <a:lvl8pPr marL="3166382" indent="0">
              <a:buNone/>
              <a:defRPr sz="2000"/>
            </a:lvl8pPr>
            <a:lvl9pPr marL="3618712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2319" indent="0">
              <a:buNone/>
              <a:defRPr sz="1200"/>
            </a:lvl2pPr>
            <a:lvl3pPr marL="904644" indent="0">
              <a:buNone/>
              <a:defRPr sz="1000"/>
            </a:lvl3pPr>
            <a:lvl4pPr marL="1357021" indent="0">
              <a:buNone/>
              <a:defRPr sz="900"/>
            </a:lvl4pPr>
            <a:lvl5pPr marL="1809350" indent="0">
              <a:buNone/>
              <a:defRPr sz="900"/>
            </a:lvl5pPr>
            <a:lvl6pPr marL="2261704" indent="0">
              <a:buNone/>
              <a:defRPr sz="900"/>
            </a:lvl6pPr>
            <a:lvl7pPr marL="2714034" indent="0">
              <a:buNone/>
              <a:defRPr sz="900"/>
            </a:lvl7pPr>
            <a:lvl8pPr marL="3166382" indent="0">
              <a:buNone/>
              <a:defRPr sz="900"/>
            </a:lvl8pPr>
            <a:lvl9pPr marL="3618712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8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8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452319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320" y="130727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4"/>
            <a:ext cx="1370480" cy="7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51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4"/>
            <a:ext cx="1370480" cy="7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52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6"/>
            <a:ext cx="77724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4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6"/>
            <a:ext cx="77724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40" y="260651"/>
            <a:ext cx="1372239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7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8" tIns="45118" rIns="90218" bIns="45118" rtlCol="0" anchor="ctr"/>
          <a:lstStyle/>
          <a:p>
            <a:pPr algn="ctr" defTabSz="902230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4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27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8" tIns="45118" rIns="90218" bIns="45118" rtlCol="0" anchor="ctr"/>
          <a:lstStyle/>
          <a:p>
            <a:pPr algn="ctr" defTabSz="902230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4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06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1114" indent="0">
              <a:buNone/>
              <a:defRPr sz="2000" b="1"/>
            </a:lvl2pPr>
            <a:lvl3pPr marL="902230" indent="0">
              <a:buNone/>
              <a:defRPr sz="1800" b="1"/>
            </a:lvl3pPr>
            <a:lvl4pPr marL="1353402" indent="0">
              <a:buNone/>
              <a:defRPr sz="1600" b="1"/>
            </a:lvl4pPr>
            <a:lvl5pPr marL="1804522" indent="0">
              <a:buNone/>
              <a:defRPr sz="1600" b="1"/>
            </a:lvl5pPr>
            <a:lvl6pPr marL="2255675" indent="0">
              <a:buNone/>
              <a:defRPr sz="1600" b="1"/>
            </a:lvl6pPr>
            <a:lvl7pPr marL="2706793" indent="0">
              <a:buNone/>
              <a:defRPr sz="1600" b="1"/>
            </a:lvl7pPr>
            <a:lvl8pPr marL="3157921" indent="0">
              <a:buNone/>
              <a:defRPr sz="1600" b="1"/>
            </a:lvl8pPr>
            <a:lvl9pPr marL="36090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1114" indent="0">
              <a:buNone/>
              <a:defRPr sz="2000" b="1"/>
            </a:lvl2pPr>
            <a:lvl3pPr marL="902230" indent="0">
              <a:buNone/>
              <a:defRPr sz="1800" b="1"/>
            </a:lvl3pPr>
            <a:lvl4pPr marL="1353402" indent="0">
              <a:buNone/>
              <a:defRPr sz="1600" b="1"/>
            </a:lvl4pPr>
            <a:lvl5pPr marL="1804522" indent="0">
              <a:buNone/>
              <a:defRPr sz="1600" b="1"/>
            </a:lvl5pPr>
            <a:lvl6pPr marL="2255675" indent="0">
              <a:buNone/>
              <a:defRPr sz="1600" b="1"/>
            </a:lvl6pPr>
            <a:lvl7pPr marL="2706793" indent="0">
              <a:buNone/>
              <a:defRPr sz="1600" b="1"/>
            </a:lvl7pPr>
            <a:lvl8pPr marL="3157921" indent="0">
              <a:buNone/>
              <a:defRPr sz="1600" b="1"/>
            </a:lvl8pPr>
            <a:lvl9pPr marL="36090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127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8" tIns="45118" rIns="90218" bIns="45118" rtlCol="0" anchor="ctr"/>
          <a:lstStyle/>
          <a:p>
            <a:pPr algn="ctr" defTabSz="902230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4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51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52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4"/>
            <a:ext cx="1370480" cy="7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827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41" y="1092200"/>
            <a:ext cx="8837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5EC22918-FE5B-784F-9D2F-FE206541B2DE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 userDrawn="1"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Document" r:id="rId3" imgW="1943100" imgH="723900" progId="Word.Document.8">
                    <p:embed/>
                  </p:oleObj>
                </mc:Choice>
                <mc:Fallback>
                  <p:oleObj name="Document" r:id="rId3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 userDrawn="1"/>
        </p:nvGraphicFramePr>
        <p:xfrm>
          <a:off x="40" y="6111923"/>
          <a:ext cx="1914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Photo Editor Photo" r:id="rId5" imgW="4742857" imgH="1848108" progId="">
                  <p:embed/>
                </p:oleObj>
              </mc:Choice>
              <mc:Fallback>
                <p:oleObj name="Photo Editor Photo" r:id="rId5" imgW="4742857" imgH="1848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" y="6111923"/>
                        <a:ext cx="1914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63774"/>
            <a:ext cx="9144000" cy="14557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3263" y="1973264"/>
            <a:ext cx="7740650" cy="370046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14744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552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1" indent="0">
              <a:buNone/>
              <a:defRPr sz="1800"/>
            </a:lvl2pPr>
            <a:lvl3pPr marL="911742" indent="0">
              <a:buNone/>
              <a:defRPr sz="1600"/>
            </a:lvl3pPr>
            <a:lvl4pPr marL="1367625" indent="0">
              <a:buNone/>
              <a:defRPr sz="1400"/>
            </a:lvl4pPr>
            <a:lvl5pPr marL="1823495" indent="0">
              <a:buNone/>
              <a:defRPr sz="1400"/>
            </a:lvl5pPr>
            <a:lvl6pPr marL="2279380" indent="0">
              <a:buNone/>
              <a:defRPr sz="1400"/>
            </a:lvl6pPr>
            <a:lvl7pPr marL="2735250" indent="0">
              <a:buNone/>
              <a:defRPr sz="1400"/>
            </a:lvl7pPr>
            <a:lvl8pPr marL="3191128" indent="0">
              <a:buNone/>
              <a:defRPr sz="1400"/>
            </a:lvl8pPr>
            <a:lvl9pPr marL="36470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97721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3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8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397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90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758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75754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19" indent="0">
              <a:buNone/>
              <a:defRPr sz="2000" b="1"/>
            </a:lvl2pPr>
            <a:lvl3pPr marL="904644" indent="0">
              <a:buNone/>
              <a:defRPr sz="1800" b="1"/>
            </a:lvl3pPr>
            <a:lvl4pPr marL="1357021" indent="0">
              <a:buNone/>
              <a:defRPr sz="1600" b="1"/>
            </a:lvl4pPr>
            <a:lvl5pPr marL="1809350" indent="0">
              <a:buNone/>
              <a:defRPr sz="1600" b="1"/>
            </a:lvl5pPr>
            <a:lvl6pPr marL="2261704" indent="0">
              <a:buNone/>
              <a:defRPr sz="1600" b="1"/>
            </a:lvl6pPr>
            <a:lvl7pPr marL="2714034" indent="0">
              <a:buNone/>
              <a:defRPr sz="1600" b="1"/>
            </a:lvl7pPr>
            <a:lvl8pPr marL="3166382" indent="0">
              <a:buNone/>
              <a:defRPr sz="1600" b="1"/>
            </a:lvl8pPr>
            <a:lvl9pPr marL="3618712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195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77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71" indent="0">
              <a:buNone/>
              <a:defRPr sz="2800"/>
            </a:lvl2pPr>
            <a:lvl3pPr marL="911742" indent="0">
              <a:buNone/>
              <a:defRPr sz="2400"/>
            </a:lvl3pPr>
            <a:lvl4pPr marL="1367625" indent="0">
              <a:buNone/>
              <a:defRPr sz="2000"/>
            </a:lvl4pPr>
            <a:lvl5pPr marL="1823495" indent="0">
              <a:buNone/>
              <a:defRPr sz="2000"/>
            </a:lvl5pPr>
            <a:lvl6pPr marL="2279380" indent="0">
              <a:buNone/>
              <a:defRPr sz="2000"/>
            </a:lvl6pPr>
            <a:lvl7pPr marL="2735250" indent="0">
              <a:buNone/>
              <a:defRPr sz="2000"/>
            </a:lvl7pPr>
            <a:lvl8pPr marL="3191128" indent="0">
              <a:buNone/>
              <a:defRPr sz="2000"/>
            </a:lvl8pPr>
            <a:lvl9pPr marL="36470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137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165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6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1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1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7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5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4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09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9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7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2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0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43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72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2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1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7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9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6"/>
            <a:ext cx="4766944" cy="3780620"/>
          </a:xfrm>
        </p:spPr>
        <p:txBody>
          <a:bodyPr lIns="0" tIns="0" rIns="0" bIns="0">
            <a:noAutofit/>
          </a:bodyPr>
          <a:lstStyle>
            <a:lvl1pPr marL="339259" indent="-3392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09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5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452319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28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74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52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76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987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531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66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038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150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21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8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6"/>
            <a:ext cx="4766944" cy="3780620"/>
          </a:xfrm>
        </p:spPr>
        <p:txBody>
          <a:bodyPr lIns="0" tIns="0" rIns="0" bIns="0">
            <a:noAutofit/>
          </a:bodyPr>
          <a:lstStyle>
            <a:lvl1pPr marL="392667" marR="0" indent="-339259" algn="l" defTabSz="4523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1112" marR="0" indent="-231508" algn="l" defTabSz="4523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9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6"/>
            <a:ext cx="4766944" cy="3780620"/>
          </a:xfrm>
        </p:spPr>
        <p:txBody>
          <a:bodyPr lIns="0" tIns="0" rIns="0" bIns="0">
            <a:noAutofit/>
          </a:bodyPr>
          <a:lstStyle>
            <a:lvl1pPr marL="392667" marR="0" indent="-339259" algn="l" defTabSz="4523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1112" marR="0" indent="-231508" algn="l" defTabSz="4523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0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9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156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2319" indent="0">
              <a:buNone/>
            </a:lvl2pPr>
            <a:lvl3pPr marL="904644" indent="0">
              <a:buNone/>
            </a:lvl3pPr>
            <a:lvl4pPr marL="1357021" indent="0">
              <a:buNone/>
            </a:lvl4pPr>
            <a:lvl5pPr marL="180935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4.wmf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theme" Target="../theme/theme8.xml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143000"/>
          </a:xfrm>
          <a:prstGeom prst="rect">
            <a:avLst/>
          </a:prstGeom>
        </p:spPr>
        <p:txBody>
          <a:bodyPr vert="horz" lIns="90461" tIns="45238" rIns="90461" bIns="45238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461" tIns="45238" rIns="90461" bIns="4523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0"/>
            <a:ext cx="2895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04644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9259" indent="-339259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5060" indent="-282703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3087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8319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35547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863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20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550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87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19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4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021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35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70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03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38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71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72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56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2319"/>
            <a:fld id="{536FF277-5E8C-C849-958D-3EBBE89D3841}" type="datetime1">
              <a:rPr lang="sv-SE" smtClean="0">
                <a:latin typeface="Calibri"/>
              </a:rPr>
              <a:pPr defTabSz="452319"/>
              <a:t>10/10/16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560"/>
            <a:ext cx="2895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2319"/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56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2319"/>
            <a:fld id="{038C62C7-F79B-CD4A-A5DF-5683BBEC4A65}" type="slidenum">
              <a:rPr lang="sv-SE" smtClean="0">
                <a:latin typeface="Calibri"/>
              </a:rPr>
              <a:pPr defTabSz="452319"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4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452319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63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209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 xmlns:p14="http://schemas.microsoft.com/office/powerpoint/2010/main"/>
  <p:hf hdr="0" ftr="0" dt="0"/>
  <p:txStyles>
    <p:titleStyle>
      <a:lvl1pPr algn="l" defTabSz="4523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2319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2319" indent="0" algn="l" defTabSz="4523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04644" indent="0" algn="l" defTabSz="4523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57021" indent="0" algn="l" defTabSz="4523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09350" indent="0" algn="l" defTabSz="4523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487863" indent="-226182" algn="l" defTabSz="4523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209" indent="-226182" algn="l" defTabSz="4523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550" indent="-226182" algn="l" defTabSz="4523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879" indent="-226182" algn="l" defTabSz="4523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19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44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021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350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704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034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382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712" algn="l" defTabSz="45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143000"/>
          </a:xfrm>
          <a:prstGeom prst="rect">
            <a:avLst/>
          </a:prstGeom>
        </p:spPr>
        <p:txBody>
          <a:bodyPr vert="horz" lIns="90461" tIns="45238" rIns="90461" bIns="45238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461" tIns="45238" rIns="90461" bIns="4523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l" defTabSz="904644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9259" indent="-339259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5060" indent="-282703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3087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8319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35547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863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20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550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87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19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4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021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35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70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03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38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71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143000"/>
          </a:xfrm>
          <a:prstGeom prst="rect">
            <a:avLst/>
          </a:prstGeom>
        </p:spPr>
        <p:txBody>
          <a:bodyPr vert="horz" lIns="90218" tIns="45118" rIns="90218" bIns="451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218" tIns="45118" rIns="90218" bIns="451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32"/>
            <a:ext cx="2133600" cy="365125"/>
          </a:xfrm>
          <a:prstGeom prst="rect">
            <a:avLst/>
          </a:prstGeom>
        </p:spPr>
        <p:txBody>
          <a:bodyPr vert="horz" lIns="90218" tIns="45118" rIns="90218" bIns="451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23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2230"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32"/>
            <a:ext cx="2895600" cy="365125"/>
          </a:xfrm>
          <a:prstGeom prst="rect">
            <a:avLst/>
          </a:prstGeom>
        </p:spPr>
        <p:txBody>
          <a:bodyPr vert="horz" lIns="90218" tIns="45118" rIns="90218" bIns="451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23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32"/>
            <a:ext cx="2133600" cy="365125"/>
          </a:xfrm>
          <a:prstGeom prst="rect">
            <a:avLst/>
          </a:prstGeom>
        </p:spPr>
        <p:txBody>
          <a:bodyPr vert="horz" lIns="90218" tIns="45118" rIns="90218" bIns="451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23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223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2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algn="l" defTabSz="90223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8349" indent="-338349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3100" indent="-281946" algn="l" defTabSz="902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27859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78962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30103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224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363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500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622" indent="-225580" algn="l" defTabSz="902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4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30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402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522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675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93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921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9056" algn="l" defTabSz="902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143000"/>
          </a:xfrm>
          <a:prstGeom prst="rect">
            <a:avLst/>
          </a:prstGeom>
        </p:spPr>
        <p:txBody>
          <a:bodyPr vert="horz" lIns="90461" tIns="45238" rIns="90461" bIns="45238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461" tIns="45238" rIns="90461" bIns="4523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10/10/16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30"/>
            <a:ext cx="2895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90461" tIns="45238" rIns="90461" bIns="452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644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4644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defTabSz="904644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9259" indent="-339259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5060" indent="-282703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3087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83191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35547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863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20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550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879" indent="-226182" algn="l" defTabSz="904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19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4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021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350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70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034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38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712" algn="l" defTabSz="904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223" tIns="44319" rIns="90223" bIns="4431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223" tIns="44319" rIns="90223" bIns="44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CC6088EF-B100-C64F-9137-7940AAB560F5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Document" r:id="rId14" imgW="1943100" imgH="723900" progId="Word.Document.8">
                    <p:embed/>
                  </p:oleObj>
                </mc:Choice>
                <mc:Fallback>
                  <p:oleObj name="Document" r:id="rId14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777777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72229"/>
            <a:ext cx="183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5pPr>
      <a:lvl6pPr marL="455871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1742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6762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349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1911" indent="-34191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688558" indent="-23268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082701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42460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4pPr>
      <a:lvl5pPr marL="176651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5pPr>
      <a:lvl6pPr marL="2222394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7827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3414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590023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1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42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2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9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8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25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28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04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10/10/16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4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10/10/16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3" y="378762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ESS Overview &amp; Status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1600" b="1" dirty="0">
              <a:solidFill>
                <a:srgbClr val="FFFFFF"/>
              </a:solidFill>
            </a:endParaRPr>
          </a:p>
          <a:p>
            <a:r>
              <a:rPr lang="en-GB" sz="3200" dirty="0" smtClean="0">
                <a:solidFill>
                  <a:srgbClr val="FFFFFF"/>
                </a:solidFill>
              </a:rPr>
              <a:t>6</a:t>
            </a:r>
            <a:r>
              <a:rPr lang="en-GB" sz="3200" baseline="30000" dirty="0" smtClean="0">
                <a:solidFill>
                  <a:srgbClr val="FFFFFF"/>
                </a:solidFill>
              </a:rPr>
              <a:t>th</a:t>
            </a:r>
            <a:r>
              <a:rPr lang="en-GB" sz="3200" dirty="0" smtClean="0">
                <a:solidFill>
                  <a:srgbClr val="FFFFFF"/>
                </a:solidFill>
              </a:rPr>
              <a:t> Target Technical Board Meeting</a:t>
            </a:r>
            <a:endParaRPr lang="en-GB" sz="3200" b="1" dirty="0">
              <a:solidFill>
                <a:srgbClr val="FFFFFF"/>
              </a:solidFill>
            </a:endParaRPr>
          </a:p>
          <a:p>
            <a:endParaRPr lang="en-GB" sz="1600" b="1" dirty="0">
              <a:solidFill>
                <a:srgbClr val="FFFFFF"/>
              </a:solidFill>
            </a:endParaRPr>
          </a:p>
          <a:p>
            <a:r>
              <a:rPr lang="en-GB" sz="1600" b="1" dirty="0" smtClean="0">
                <a:solidFill>
                  <a:srgbClr val="FFFFFF"/>
                </a:solidFill>
              </a:rPr>
              <a:t>Antonio </a:t>
            </a:r>
            <a:r>
              <a:rPr lang="en-GB" sz="1600" b="1" dirty="0" err="1">
                <a:solidFill>
                  <a:srgbClr val="FFFFFF"/>
                </a:solidFill>
              </a:rPr>
              <a:t>Vergara</a:t>
            </a:r>
            <a:endParaRPr lang="en-GB" sz="1600" b="1" dirty="0">
              <a:solidFill>
                <a:srgbClr val="FFFFFF"/>
              </a:solidFill>
            </a:endParaRPr>
          </a:p>
          <a:p>
            <a:r>
              <a:rPr lang="en-GB" sz="1600" dirty="0" smtClean="0">
                <a:solidFill>
                  <a:srgbClr val="FFFFFF"/>
                </a:solidFill>
              </a:rPr>
              <a:t>Deputy Technical Director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6107823"/>
            <a:ext cx="4572000" cy="608418"/>
          </a:xfrm>
          <a:prstGeom prst="rect">
            <a:avLst/>
          </a:prstGeom>
        </p:spPr>
        <p:txBody>
          <a:bodyPr lIns="90454" tIns="45235" rIns="90454" bIns="4523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>
                <a:solidFill>
                  <a:srgbClr val="FFFFFF"/>
                </a:solidFill>
                <a:latin typeface="Helvetica"/>
                <a:cs typeface="Helvetica"/>
              </a:rPr>
              <a:t>www.europeanspallationsource.se</a:t>
            </a:r>
            <a:br>
              <a:rPr lang="en-GB" sz="1400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GB" sz="1400" dirty="0">
                <a:solidFill>
                  <a:srgbClr val="FFFFFF"/>
                </a:solidFill>
                <a:latin typeface="Helvetica"/>
                <a:cs typeface="Helvetica"/>
              </a:rPr>
              <a:t>11</a:t>
            </a:r>
            <a:r>
              <a:rPr lang="en-GB" sz="1400" dirty="0" smtClean="0">
                <a:solidFill>
                  <a:srgbClr val="FFFFFF"/>
                </a:solidFill>
                <a:latin typeface="Helvetica"/>
                <a:cs typeface="Helvetica"/>
              </a:rPr>
              <a:t> October 2016</a:t>
            </a:r>
            <a:endParaRPr lang="en-GB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16-08-26_ESS_ge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2593"/>
          <a:stretch/>
        </p:blipFill>
        <p:spPr>
          <a:xfrm>
            <a:off x="-108520" y="-66677"/>
            <a:ext cx="9360000" cy="693147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Aerial view </a:t>
            </a:r>
            <a:br>
              <a:rPr lang="en-US" sz="2800" b="1" dirty="0"/>
            </a:br>
            <a:r>
              <a:rPr lang="en-US" sz="2800" b="1" dirty="0"/>
              <a:t>26 August 2016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139136" cy="1143000"/>
          </a:xfrm>
        </p:spPr>
        <p:txBody>
          <a:bodyPr/>
          <a:lstStyle/>
          <a:p>
            <a:r>
              <a:rPr lang="en-US" dirty="0" smtClean="0"/>
              <a:t>In-kind possible </a:t>
            </a:r>
            <a:r>
              <a:rPr lang="en-US" smtClean="0"/>
              <a:t>and agreed/planned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762612"/>
              </p:ext>
            </p:extLst>
          </p:nvPr>
        </p:nvGraphicFramePr>
        <p:xfrm>
          <a:off x="107504" y="2277085"/>
          <a:ext cx="8585646" cy="402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423" y="4293177"/>
            <a:ext cx="543365" cy="276025"/>
          </a:xfrm>
          <a:prstGeom prst="rect">
            <a:avLst/>
          </a:prstGeom>
          <a:solidFill>
            <a:srgbClr val="FFFFFF"/>
          </a:solidFill>
        </p:spPr>
        <p:txBody>
          <a:bodyPr wrap="none" lIns="90461" tIns="45238" rIns="90461" bIns="45238" rtlCol="0">
            <a:spAutoFit/>
          </a:bodyPr>
          <a:lstStyle/>
          <a:p>
            <a:pPr defTabSz="904644"/>
            <a:r>
              <a:rPr lang="en-US" sz="1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675m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1526" y="4664241"/>
            <a:ext cx="663590" cy="276025"/>
          </a:xfrm>
          <a:prstGeom prst="rect">
            <a:avLst/>
          </a:prstGeom>
          <a:solidFill>
            <a:srgbClr val="FFFFFF"/>
          </a:solidFill>
        </p:spPr>
        <p:txBody>
          <a:bodyPr wrap="none" lIns="90461" tIns="45238" rIns="90461" bIns="45238" rtlCol="0">
            <a:spAutoFit/>
          </a:bodyPr>
          <a:lstStyle/>
          <a:p>
            <a:pPr defTabSz="904644"/>
            <a:r>
              <a:rPr lang="en-US" sz="1200" b="1" dirty="0">
                <a:solidFill>
                  <a:srgbClr val="376092"/>
                </a:solidFill>
                <a:latin typeface="Calibri"/>
              </a:rPr>
              <a:t>544.9m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7584" y="4293096"/>
            <a:ext cx="71287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930" y="4005134"/>
            <a:ext cx="1481121" cy="276025"/>
          </a:xfrm>
          <a:prstGeom prst="rect">
            <a:avLst/>
          </a:prstGeom>
          <a:solidFill>
            <a:schemeClr val="bg1"/>
          </a:solidFill>
        </p:spPr>
        <p:txBody>
          <a:bodyPr wrap="none" lIns="90461" tIns="45238" rIns="90461" bIns="45238" rtlCol="0">
            <a:spAutoFit/>
          </a:bodyPr>
          <a:lstStyle/>
          <a:p>
            <a:pPr defTabSz="904644"/>
            <a:r>
              <a:rPr lang="en-US" sz="1200" b="1" dirty="0">
                <a:solidFill>
                  <a:srgbClr val="C0504D"/>
                </a:solidFill>
                <a:latin typeface="Calibri"/>
              </a:rPr>
              <a:t>Stretch Goal 747.5m</a:t>
            </a:r>
          </a:p>
        </p:txBody>
      </p:sp>
    </p:spTree>
    <p:extLst>
      <p:ext uri="{BB962C8B-B14F-4D97-AF65-F5344CB8AC3E}">
        <p14:creationId xmlns:p14="http://schemas.microsoft.com/office/powerpoint/2010/main" val="30072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 status - Project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0738" y="635656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6445"/>
          <a:stretch/>
        </p:blipFill>
        <p:spPr>
          <a:xfrm>
            <a:off x="6031667" y="1628801"/>
            <a:ext cx="3112333" cy="2266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261" r="17374"/>
          <a:stretch/>
        </p:blipFill>
        <p:spPr>
          <a:xfrm>
            <a:off x="35496" y="4365104"/>
            <a:ext cx="2429001" cy="230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274" r="16445"/>
          <a:stretch/>
        </p:blipFill>
        <p:spPr>
          <a:xfrm>
            <a:off x="6563360" y="4474417"/>
            <a:ext cx="2580640" cy="2266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481" r="21449"/>
          <a:stretch/>
        </p:blipFill>
        <p:spPr>
          <a:xfrm>
            <a:off x="0" y="1772816"/>
            <a:ext cx="2274808" cy="2249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272" y="1981944"/>
            <a:ext cx="4793027" cy="36072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23930" y="5445224"/>
            <a:ext cx="1368152" cy="2160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 anchorCtr="0"/>
          <a:lstStyle/>
          <a:p>
            <a:pPr algn="ctr" defTabSz="904644"/>
            <a:r>
              <a:rPr lang="en-US" sz="1600" dirty="0">
                <a:solidFill>
                  <a:prstClr val="white"/>
                </a:solidFill>
                <a:latin typeface="Calibri"/>
              </a:rPr>
              <a:t>Agreed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3930" y="6021288"/>
            <a:ext cx="1368152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r>
              <a:rPr lang="en-US" sz="1600" dirty="0">
                <a:solidFill>
                  <a:prstClr val="white"/>
                </a:solidFill>
                <a:latin typeface="Calibri"/>
              </a:rPr>
              <a:t>Potential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3930" y="5733256"/>
            <a:ext cx="1368152" cy="2160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r>
              <a:rPr lang="en-US" sz="1600" dirty="0">
                <a:solidFill>
                  <a:prstClr val="white"/>
                </a:solidFill>
                <a:latin typeface="Calibri"/>
              </a:rPr>
              <a:t>Planned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23930" y="6309320"/>
            <a:ext cx="1368152" cy="21602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1" tIns="45238" rIns="90461" bIns="45238" rtlCol="0" anchor="ctr"/>
          <a:lstStyle/>
          <a:p>
            <a:pPr algn="ctr" defTabSz="904644"/>
            <a:r>
              <a:rPr lang="en-US" sz="1600" dirty="0">
                <a:solidFill>
                  <a:prstClr val="white"/>
                </a:solidFill>
                <a:latin typeface="Calibri"/>
              </a:rPr>
              <a:t>Stretch goal</a:t>
            </a:r>
          </a:p>
        </p:txBody>
      </p:sp>
    </p:spTree>
    <p:extLst>
      <p:ext uri="{BB962C8B-B14F-4D97-AF65-F5344CB8AC3E}">
        <p14:creationId xmlns:p14="http://schemas.microsoft.com/office/powerpoint/2010/main" val="1373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Level 2 Cost Baseline tracking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5287" y="1503751"/>
            <a:ext cx="8769556" cy="5327334"/>
            <a:chOff x="-5287" y="1503640"/>
            <a:chExt cx="8769556" cy="53273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542" y="1503640"/>
              <a:ext cx="8412727" cy="4699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6078892"/>
              <a:ext cx="569823" cy="5505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6300" y="6550801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34%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5287" y="6215340"/>
              <a:ext cx="1094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2319"/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% complete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081268"/>
              <a:ext cx="637032" cy="55016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741932" y="6550800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18%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5400" y="6078892"/>
              <a:ext cx="579120" cy="55016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574697" y="6553976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17%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700" y="6083299"/>
              <a:ext cx="579120" cy="55016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441700" y="6553975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20%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8000" y="6078892"/>
              <a:ext cx="579120" cy="55016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327297" y="6553975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49%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68900" y="6083299"/>
              <a:ext cx="588772" cy="55016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76520" y="6553975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12%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7219" y="6078892"/>
              <a:ext cx="579120" cy="55016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59091" y="6553975"/>
              <a:ext cx="56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8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1" y="1689101"/>
            <a:ext cx="9252521" cy="5354908"/>
          </a:xfrm>
        </p:spPr>
        <p:txBody>
          <a:bodyPr>
            <a:noAutofit/>
          </a:bodyPr>
          <a:lstStyle/>
          <a:p>
            <a:pPr marL="800275" lvl="1" indent="-400822">
              <a:spcAft>
                <a:spcPts val="532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Construction ~25% complete today and over 30% by end of 2016</a:t>
            </a:r>
          </a:p>
          <a:p>
            <a:pPr marL="800275" lvl="1" indent="-400822">
              <a:spcAft>
                <a:spcPts val="532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Priority on schedule performance – key to success</a:t>
            </a:r>
          </a:p>
          <a:p>
            <a:pPr marL="800275" lvl="1" indent="-400822">
              <a:spcAft>
                <a:spcPts val="532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Emphasis on securing in-kind deliverables in collaboration</a:t>
            </a:r>
          </a:p>
          <a:p>
            <a:pPr marL="800275" lvl="1" indent="-400822">
              <a:spcAft>
                <a:spcPts val="532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Additional work to ensure European Spallation Source ERIC provides the institutional framework needed for long term success</a:t>
            </a:r>
          </a:p>
          <a:p>
            <a:pPr marL="800275" lvl="1" indent="-400822">
              <a:spcAft>
                <a:spcPts val="532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Working to establishing operations plans consistent with facility requirements and supportable by the Council</a:t>
            </a:r>
          </a:p>
          <a:p>
            <a:pPr marL="312438" lvl="1" indent="0">
              <a:buNone/>
            </a:pPr>
            <a:endParaRPr lang="en-GB" sz="11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12438" lvl="1" indent="0">
              <a:buNone/>
            </a:pPr>
            <a:r>
              <a:rPr lang="en-GB" sz="2000" dirty="0">
                <a:solidFill>
                  <a:srgbClr val="0000FF"/>
                </a:solidFill>
                <a:latin typeface="Helvetica"/>
                <a:cs typeface="Helvetica"/>
              </a:rPr>
              <a:t>Core Values are Excellence, Openness, Collaboration, and Sustainability</a:t>
            </a:r>
          </a:p>
          <a:p>
            <a:pPr marL="312438" lvl="1" indent="0" algn="ctr">
              <a:buNone/>
            </a:pPr>
            <a:r>
              <a:rPr lang="en-GB" sz="2000" dirty="0">
                <a:solidFill>
                  <a:srgbClr val="0000FF"/>
                </a:solidFill>
                <a:latin typeface="Helvetica"/>
                <a:cs typeface="Helvetica"/>
              </a:rPr>
              <a:t>Mission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– </a:t>
            </a:r>
            <a:r>
              <a:rPr lang="en-GB" sz="2000" dirty="0">
                <a:solidFill>
                  <a:srgbClr val="0000FF"/>
                </a:solidFill>
                <a:latin typeface="Helvetica"/>
                <a:cs typeface="Helvetica"/>
              </a:rPr>
              <a:t>design, build, and operate the world’s</a:t>
            </a:r>
          </a:p>
          <a:p>
            <a:pPr marL="312438" lvl="1" indent="0" algn="ctr">
              <a:buNone/>
            </a:pPr>
            <a:r>
              <a:rPr lang="en-GB" sz="2000" dirty="0">
                <a:solidFill>
                  <a:srgbClr val="0000FF"/>
                </a:solidFill>
                <a:latin typeface="Helvetica"/>
                <a:cs typeface="Helvetica"/>
              </a:rPr>
              <a:t>leading research facility using neutrons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9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TAC Meeting – 5</a:t>
            </a:r>
            <a:r>
              <a:rPr lang="en-US" baseline="30000" dirty="0" smtClean="0"/>
              <a:t>th</a:t>
            </a: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1" y="1689101"/>
            <a:ext cx="9252521" cy="5354908"/>
          </a:xfrm>
        </p:spPr>
        <p:txBody>
          <a:bodyPr>
            <a:noAutofit/>
          </a:bodyPr>
          <a:lstStyle/>
          <a:p>
            <a:r>
              <a:rPr lang="fr-CH" sz="1800" dirty="0"/>
              <a:t>Interface issues</a:t>
            </a:r>
          </a:p>
          <a:p>
            <a:pPr lvl="1"/>
            <a:r>
              <a:rPr lang="fr-CH" sz="1600" dirty="0"/>
              <a:t>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appreciates</a:t>
            </a:r>
            <a:r>
              <a:rPr lang="fr-CH" sz="1600" dirty="0"/>
              <a:t> </a:t>
            </a:r>
            <a:r>
              <a:rPr lang="fr-CH" sz="1600" dirty="0" err="1"/>
              <a:t>that</a:t>
            </a:r>
            <a:r>
              <a:rPr lang="fr-CH" sz="1600" dirty="0"/>
              <a:t> the </a:t>
            </a:r>
            <a:r>
              <a:rPr lang="fr-CH" sz="1600" dirty="0" err="1"/>
              <a:t>project</a:t>
            </a:r>
            <a:r>
              <a:rPr lang="fr-CH" sz="1600" dirty="0"/>
              <a:t> has </a:t>
            </a:r>
            <a:r>
              <a:rPr lang="fr-CH" sz="1600" dirty="0" err="1"/>
              <a:t>improved</a:t>
            </a:r>
            <a:r>
              <a:rPr lang="fr-CH" sz="1600" dirty="0"/>
              <a:t> </a:t>
            </a:r>
            <a:r>
              <a:rPr lang="fr-CH" sz="1600" dirty="0" err="1"/>
              <a:t>organization</a:t>
            </a:r>
            <a:r>
              <a:rPr lang="fr-CH" sz="1600" dirty="0"/>
              <a:t> to address interface issues, as </a:t>
            </a:r>
            <a:r>
              <a:rPr lang="fr-CH" sz="1600" dirty="0" err="1"/>
              <a:t>exemplified</a:t>
            </a:r>
            <a:r>
              <a:rPr lang="fr-CH" sz="1600" dirty="0"/>
              <a:t> by the </a:t>
            </a:r>
            <a:r>
              <a:rPr lang="fr-CH" sz="1600" dirty="0" err="1"/>
              <a:t>appointment</a:t>
            </a:r>
            <a:r>
              <a:rPr lang="fr-CH" sz="1600" dirty="0"/>
              <a:t> of the ESS Project Manager, and the </a:t>
            </a:r>
            <a:r>
              <a:rPr lang="fr-CH" sz="1600" i="1" dirty="0"/>
              <a:t>ad hoc</a:t>
            </a:r>
            <a:r>
              <a:rPr lang="fr-CH" sz="1600" dirty="0"/>
              <a:t> Interface </a:t>
            </a:r>
            <a:r>
              <a:rPr lang="fr-CH" sz="1600" dirty="0" err="1"/>
              <a:t>Advisory</a:t>
            </a:r>
            <a:r>
              <a:rPr lang="fr-CH" sz="1600" dirty="0"/>
              <a:t> </a:t>
            </a:r>
            <a:r>
              <a:rPr lang="fr-CH" sz="1600" dirty="0" err="1"/>
              <a:t>Committee</a:t>
            </a:r>
            <a:r>
              <a:rPr lang="fr-CH" sz="1600" dirty="0"/>
              <a:t> (IAC) on the </a:t>
            </a:r>
            <a:r>
              <a:rPr lang="fr-CH" sz="1600" dirty="0" err="1"/>
              <a:t>beam</a:t>
            </a:r>
            <a:r>
              <a:rPr lang="fr-CH" sz="1600" dirty="0"/>
              <a:t> extraction and bunker design</a:t>
            </a:r>
          </a:p>
          <a:p>
            <a:pPr lvl="1"/>
            <a:r>
              <a:rPr lang="fr-CH" sz="1600" dirty="0"/>
              <a:t>Good </a:t>
            </a:r>
            <a:r>
              <a:rPr lang="fr-CH" sz="1600" dirty="0" err="1"/>
              <a:t>start</a:t>
            </a:r>
            <a:r>
              <a:rPr lang="fr-CH" sz="1600" dirty="0"/>
              <a:t> but a lot of </a:t>
            </a:r>
            <a:r>
              <a:rPr lang="fr-CH" sz="1600" dirty="0" err="1"/>
              <a:t>work</a:t>
            </a:r>
            <a:r>
              <a:rPr lang="fr-CH" sz="1600" dirty="0"/>
              <a:t> </a:t>
            </a:r>
            <a:r>
              <a:rPr lang="fr-CH" sz="1600" dirty="0" err="1"/>
              <a:t>remains</a:t>
            </a:r>
            <a:r>
              <a:rPr lang="fr-CH" sz="1600" dirty="0"/>
              <a:t> </a:t>
            </a:r>
            <a:r>
              <a:rPr lang="fr-CH" sz="1600" dirty="0" err="1"/>
              <a:t>ahead</a:t>
            </a:r>
            <a:endParaRPr lang="fr-CH" sz="1600" dirty="0"/>
          </a:p>
          <a:p>
            <a:r>
              <a:rPr lang="fr-CH" sz="1800" dirty="0"/>
              <a:t>IK contributions </a:t>
            </a:r>
          </a:p>
          <a:p>
            <a:pPr lvl="1"/>
            <a:r>
              <a:rPr lang="fr-CH" sz="1600" dirty="0"/>
              <a:t>The «</a:t>
            </a:r>
            <a:r>
              <a:rPr lang="fr-CH" sz="1600" dirty="0" err="1"/>
              <a:t>agreed+planned</a:t>
            </a:r>
            <a:r>
              <a:rPr lang="fr-CH" sz="1600" dirty="0"/>
              <a:t>» </a:t>
            </a:r>
            <a:r>
              <a:rPr lang="fr-CH" sz="1600" dirty="0" err="1"/>
              <a:t>amounts</a:t>
            </a:r>
            <a:r>
              <a:rPr lang="fr-CH" sz="1600" dirty="0"/>
              <a:t> (524 MEUR) </a:t>
            </a:r>
            <a:r>
              <a:rPr lang="fr-CH" sz="1600" dirty="0" err="1"/>
              <a:t>approach</a:t>
            </a:r>
            <a:r>
              <a:rPr lang="fr-CH" sz="1600" dirty="0"/>
              <a:t> the set objective of «</a:t>
            </a:r>
            <a:r>
              <a:rPr lang="fr-CH" sz="1600" dirty="0" err="1"/>
              <a:t>agreed+planned+potential</a:t>
            </a:r>
            <a:r>
              <a:rPr lang="fr-CH" sz="1600" dirty="0"/>
              <a:t>» (685 MEUR), on par </a:t>
            </a:r>
            <a:r>
              <a:rPr lang="fr-CH" sz="1600" dirty="0" err="1"/>
              <a:t>with</a:t>
            </a:r>
            <a:r>
              <a:rPr lang="fr-CH" sz="1600" dirty="0"/>
              <a:t> the IK intentions </a:t>
            </a:r>
            <a:r>
              <a:rPr lang="fr-CH" sz="1600" dirty="0" err="1"/>
              <a:t>from</a:t>
            </a:r>
            <a:r>
              <a:rPr lang="fr-CH" sz="1600" dirty="0"/>
              <a:t> </a:t>
            </a:r>
            <a:r>
              <a:rPr lang="fr-CH" sz="1600" dirty="0" err="1"/>
              <a:t>Member</a:t>
            </a:r>
            <a:r>
              <a:rPr lang="fr-CH" sz="1600" dirty="0"/>
              <a:t> Countries</a:t>
            </a:r>
          </a:p>
          <a:p>
            <a:pPr lvl="1"/>
            <a:r>
              <a:rPr lang="fr-CH" sz="1600" dirty="0" err="1"/>
              <a:t>Still</a:t>
            </a:r>
            <a:r>
              <a:rPr lang="fr-CH" sz="1600" dirty="0"/>
              <a:t>, the «</a:t>
            </a:r>
            <a:r>
              <a:rPr lang="fr-CH" sz="1600" dirty="0" err="1"/>
              <a:t>agreed</a:t>
            </a:r>
            <a:r>
              <a:rPr lang="fr-CH" sz="1600" dirty="0"/>
              <a:t>» IK contributions only </a:t>
            </a:r>
            <a:r>
              <a:rPr lang="fr-CH" sz="1600" dirty="0" err="1"/>
              <a:t>amount</a:t>
            </a:r>
            <a:r>
              <a:rPr lang="fr-CH" sz="1600" dirty="0"/>
              <a:t> to 26 MEUR</a:t>
            </a:r>
          </a:p>
          <a:p>
            <a:pPr lvl="1"/>
            <a:r>
              <a:rPr lang="fr-CH" sz="1600" dirty="0"/>
              <a:t>In spite of </a:t>
            </a:r>
            <a:r>
              <a:rPr lang="fr-CH" sz="1600" dirty="0" err="1"/>
              <a:t>this</a:t>
            </a:r>
            <a:r>
              <a:rPr lang="fr-CH" sz="1600" dirty="0"/>
              <a:t>, </a:t>
            </a:r>
            <a:r>
              <a:rPr lang="fr-CH" sz="1600" dirty="0" err="1"/>
              <a:t>work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proceeding</a:t>
            </a:r>
            <a:r>
              <a:rPr lang="fr-CH" sz="1600" dirty="0"/>
              <a:t> in </a:t>
            </a:r>
            <a:r>
              <a:rPr lang="fr-CH" sz="1600" dirty="0" err="1"/>
              <a:t>partner</a:t>
            </a:r>
            <a:r>
              <a:rPr lang="fr-CH" sz="1600" dirty="0"/>
              <a:t> institutes on the basis of «</a:t>
            </a:r>
            <a:r>
              <a:rPr lang="fr-CH" sz="1600" dirty="0" err="1"/>
              <a:t>Heads</a:t>
            </a:r>
            <a:r>
              <a:rPr lang="fr-CH" sz="1600" dirty="0"/>
              <a:t> of </a:t>
            </a:r>
            <a:r>
              <a:rPr lang="fr-CH" sz="1600" dirty="0" err="1"/>
              <a:t>Agreements</a:t>
            </a:r>
            <a:r>
              <a:rPr lang="fr-CH" sz="1600" dirty="0"/>
              <a:t>»</a:t>
            </a:r>
            <a:r>
              <a:rPr lang="fr-CH" dirty="0"/>
              <a:t> </a:t>
            </a:r>
          </a:p>
          <a:p>
            <a:pPr lvl="1"/>
            <a:r>
              <a:rPr lang="fr-CH" sz="1600" dirty="0"/>
              <a:t>This situation </a:t>
            </a:r>
            <a:r>
              <a:rPr lang="fr-CH" sz="1600" dirty="0" err="1"/>
              <a:t>wlll</a:t>
            </a:r>
            <a:r>
              <a:rPr lang="fr-CH" sz="1600" dirty="0"/>
              <a:t> </a:t>
            </a:r>
            <a:r>
              <a:rPr lang="fr-CH" sz="1600" dirty="0" err="1"/>
              <a:t>however</a:t>
            </a:r>
            <a:r>
              <a:rPr lang="fr-CH" sz="1600" dirty="0"/>
              <a:t> not </a:t>
            </a:r>
            <a:r>
              <a:rPr lang="fr-CH" sz="1600" dirty="0" err="1"/>
              <a:t>allow</a:t>
            </a:r>
            <a:r>
              <a:rPr lang="fr-CH" sz="1600" dirty="0"/>
              <a:t> to engage in </a:t>
            </a:r>
            <a:r>
              <a:rPr lang="fr-CH" sz="1600" dirty="0" err="1"/>
              <a:t>series</a:t>
            </a:r>
            <a:r>
              <a:rPr lang="fr-CH" sz="1600" dirty="0"/>
              <a:t> </a:t>
            </a:r>
            <a:r>
              <a:rPr lang="fr-CH" sz="1600" dirty="0" err="1"/>
              <a:t>procurement</a:t>
            </a:r>
            <a:r>
              <a:rPr lang="fr-CH" sz="1600" dirty="0"/>
              <a:t> (</a:t>
            </a:r>
            <a:r>
              <a:rPr lang="fr-CH" sz="1600" dirty="0" err="1"/>
              <a:t>tendering</a:t>
            </a:r>
            <a:r>
              <a:rPr lang="fr-CH" sz="1600" dirty="0"/>
              <a:t> and </a:t>
            </a:r>
            <a:r>
              <a:rPr lang="fr-CH" sz="1600" dirty="0" err="1"/>
              <a:t>contracting</a:t>
            </a:r>
            <a:r>
              <a:rPr lang="fr-CH" sz="1600" dirty="0"/>
              <a:t>)</a:t>
            </a:r>
          </a:p>
          <a:p>
            <a:pPr lvl="1"/>
            <a:r>
              <a:rPr lang="fr-CH" sz="1600" dirty="0"/>
              <a:t>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concerned</a:t>
            </a:r>
            <a:r>
              <a:rPr lang="fr-CH" sz="1600" dirty="0"/>
              <a:t> </a:t>
            </a:r>
            <a:r>
              <a:rPr lang="fr-CH" sz="1600" dirty="0" err="1"/>
              <a:t>that</a:t>
            </a:r>
            <a:r>
              <a:rPr lang="fr-CH" sz="1600" dirty="0"/>
              <a:t> </a:t>
            </a:r>
            <a:r>
              <a:rPr lang="fr-CH" sz="1600" dirty="0" err="1"/>
              <a:t>this</a:t>
            </a:r>
            <a:r>
              <a:rPr lang="fr-CH" sz="1600" dirty="0"/>
              <a:t> </a:t>
            </a:r>
            <a:r>
              <a:rPr lang="fr-CH" sz="1600" dirty="0" err="1"/>
              <a:t>may</a:t>
            </a:r>
            <a:r>
              <a:rPr lang="fr-CH" sz="1600" dirty="0"/>
              <a:t> </a:t>
            </a:r>
            <a:r>
              <a:rPr lang="fr-CH" sz="1600" dirty="0" err="1"/>
              <a:t>result</a:t>
            </a:r>
            <a:r>
              <a:rPr lang="fr-CH" sz="1600" dirty="0"/>
              <a:t> in </a:t>
            </a:r>
            <a:r>
              <a:rPr lang="fr-CH" sz="1600" dirty="0" err="1"/>
              <a:t>unrecoverable</a:t>
            </a:r>
            <a:r>
              <a:rPr lang="fr-CH" sz="1600" dirty="0"/>
              <a:t> </a:t>
            </a:r>
            <a:r>
              <a:rPr lang="fr-CH" sz="1600" dirty="0" err="1"/>
              <a:t>delays</a:t>
            </a:r>
            <a:r>
              <a:rPr lang="fr-CH" sz="1600" dirty="0"/>
              <a:t> in production of </a:t>
            </a:r>
            <a:r>
              <a:rPr lang="fr-CH" sz="1600" dirty="0" err="1"/>
              <a:t>series</a:t>
            </a:r>
            <a:r>
              <a:rPr lang="fr-CH" sz="1600" dirty="0"/>
              <a:t> components, and </a:t>
            </a:r>
            <a:r>
              <a:rPr lang="fr-CH" sz="1600" dirty="0" err="1"/>
              <a:t>recommends</a:t>
            </a:r>
            <a:r>
              <a:rPr lang="fr-CH" sz="1600" dirty="0"/>
              <a:t> to </a:t>
            </a:r>
            <a:r>
              <a:rPr lang="fr-CH" sz="1600" dirty="0" err="1"/>
              <a:t>accelerate</a:t>
            </a:r>
            <a:r>
              <a:rPr lang="fr-CH" sz="1600" dirty="0"/>
              <a:t> the signature of IK </a:t>
            </a:r>
            <a:r>
              <a:rPr lang="fr-CH" sz="1600" dirty="0" err="1"/>
              <a:t>agreements</a:t>
            </a:r>
            <a:r>
              <a:rPr lang="fr-CH" sz="1600" dirty="0"/>
              <a:t>. This </a:t>
            </a:r>
            <a:r>
              <a:rPr lang="fr-CH" sz="1600" dirty="0" err="1"/>
              <a:t>is</a:t>
            </a:r>
            <a:r>
              <a:rPr lang="fr-CH" sz="1600" dirty="0"/>
              <a:t> a major </a:t>
            </a:r>
            <a:r>
              <a:rPr lang="fr-CH" sz="1600" dirty="0" err="1"/>
              <a:t>threat</a:t>
            </a:r>
            <a:r>
              <a:rPr lang="fr-CH" sz="1600" dirty="0"/>
              <a:t> to the </a:t>
            </a:r>
            <a:r>
              <a:rPr lang="fr-CH" sz="1600" dirty="0" err="1"/>
              <a:t>project</a:t>
            </a:r>
            <a:r>
              <a:rPr lang="fr-CH" sz="1600" dirty="0"/>
              <a:t> </a:t>
            </a:r>
            <a:r>
              <a:rPr lang="fr-CH" sz="1600" dirty="0" err="1"/>
              <a:t>schedule</a:t>
            </a:r>
            <a:r>
              <a:rPr lang="fr-CH" sz="1600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7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TAC Meeting – 5</a:t>
            </a:r>
            <a:r>
              <a:rPr lang="en-US" baseline="30000" dirty="0" smtClean="0"/>
              <a:t>th</a:t>
            </a: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1" y="1689101"/>
            <a:ext cx="9252521" cy="5354908"/>
          </a:xfrm>
        </p:spPr>
        <p:txBody>
          <a:bodyPr>
            <a:noAutofit/>
          </a:bodyPr>
          <a:lstStyle/>
          <a:p>
            <a:r>
              <a:rPr lang="fr-CH" sz="1800" dirty="0"/>
              <a:t>Schedule</a:t>
            </a:r>
          </a:p>
          <a:p>
            <a:pPr lvl="1"/>
            <a:r>
              <a:rPr lang="fr-CH" sz="1600" dirty="0"/>
              <a:t>In absence of </a:t>
            </a:r>
            <a:r>
              <a:rPr lang="fr-CH" sz="1600" dirty="0" err="1"/>
              <a:t>signed</a:t>
            </a:r>
            <a:r>
              <a:rPr lang="fr-CH" sz="1600" dirty="0"/>
              <a:t> production </a:t>
            </a:r>
            <a:r>
              <a:rPr lang="fr-CH" sz="1600" dirty="0" err="1"/>
              <a:t>contracts</a:t>
            </a:r>
            <a:r>
              <a:rPr lang="fr-CH" sz="1600" dirty="0"/>
              <a:t> for </a:t>
            </a:r>
            <a:r>
              <a:rPr lang="fr-CH" sz="1600" dirty="0" err="1"/>
              <a:t>series</a:t>
            </a:r>
            <a:r>
              <a:rPr lang="fr-CH" sz="1600" dirty="0"/>
              <a:t> components, the </a:t>
            </a:r>
            <a:r>
              <a:rPr lang="fr-CH" sz="1600" dirty="0" err="1"/>
              <a:t>present</a:t>
            </a:r>
            <a:r>
              <a:rPr lang="fr-CH" sz="1600" dirty="0"/>
              <a:t> </a:t>
            </a:r>
            <a:r>
              <a:rPr lang="fr-CH" sz="1600" dirty="0" err="1"/>
              <a:t>project</a:t>
            </a:r>
            <a:r>
              <a:rPr lang="fr-CH" sz="1600" dirty="0"/>
              <a:t> </a:t>
            </a:r>
            <a:r>
              <a:rPr lang="fr-CH" sz="1600" dirty="0" err="1"/>
              <a:t>schedule</a:t>
            </a:r>
            <a:r>
              <a:rPr lang="fr-CH" sz="1600" dirty="0"/>
              <a:t> (and </a:t>
            </a:r>
            <a:r>
              <a:rPr lang="fr-CH" sz="1600" dirty="0" err="1"/>
              <a:t>thus</a:t>
            </a:r>
            <a:r>
              <a:rPr lang="fr-CH" sz="1600" dirty="0"/>
              <a:t> the 2019 deadline) is very optimistic.</a:t>
            </a:r>
          </a:p>
          <a:p>
            <a:pPr lvl="1"/>
            <a:r>
              <a:rPr lang="fr-CH" sz="1600" dirty="0" err="1"/>
              <a:t>Rebaselining</a:t>
            </a:r>
            <a:r>
              <a:rPr lang="fr-CH" sz="1600" dirty="0"/>
              <a:t> of </a:t>
            </a:r>
            <a:r>
              <a:rPr lang="fr-CH" sz="1600" dirty="0" err="1"/>
              <a:t>schedule</a:t>
            </a:r>
            <a:r>
              <a:rPr lang="fr-CH" sz="1600" dirty="0"/>
              <a:t> </a:t>
            </a:r>
            <a:r>
              <a:rPr lang="fr-CH" sz="1600" dirty="0" err="1"/>
              <a:t>will</a:t>
            </a:r>
            <a:r>
              <a:rPr lang="fr-CH" sz="1600" dirty="0"/>
              <a:t> have to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done</a:t>
            </a:r>
            <a:r>
              <a:rPr lang="fr-CH" sz="1600" dirty="0"/>
              <a:t> </a:t>
            </a:r>
            <a:r>
              <a:rPr lang="fr-CH" sz="1600" dirty="0" err="1"/>
              <a:t>when</a:t>
            </a:r>
            <a:r>
              <a:rPr lang="fr-CH" sz="1600" dirty="0"/>
              <a:t> </a:t>
            </a:r>
            <a:r>
              <a:rPr lang="fr-CH" sz="1600" dirty="0" err="1"/>
              <a:t>this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settled</a:t>
            </a:r>
            <a:endParaRPr lang="fr-CH" sz="1600" dirty="0"/>
          </a:p>
          <a:p>
            <a:r>
              <a:rPr lang="fr-CH" sz="1800" dirty="0"/>
              <a:t>ES&amp;H</a:t>
            </a:r>
          </a:p>
          <a:p>
            <a:pPr lvl="1"/>
            <a:r>
              <a:rPr lang="fr-CH" sz="1600" dirty="0"/>
              <a:t>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takes</a:t>
            </a:r>
            <a:r>
              <a:rPr lang="fr-CH" sz="1600" dirty="0"/>
              <a:t> note of the </a:t>
            </a:r>
            <a:r>
              <a:rPr lang="fr-CH" sz="1600" dirty="0" err="1"/>
              <a:t>appointment</a:t>
            </a:r>
            <a:r>
              <a:rPr lang="fr-CH" sz="1600" dirty="0"/>
              <a:t> of a new </a:t>
            </a:r>
            <a:r>
              <a:rPr lang="fr-CH" sz="1600" dirty="0" err="1"/>
              <a:t>Associate</a:t>
            </a:r>
            <a:r>
              <a:rPr lang="fr-CH" sz="1600" dirty="0"/>
              <a:t> </a:t>
            </a:r>
            <a:r>
              <a:rPr lang="fr-CH" sz="1600" dirty="0" err="1"/>
              <a:t>Director</a:t>
            </a:r>
            <a:r>
              <a:rPr lang="fr-CH" sz="1600" dirty="0"/>
              <a:t> for ES&amp;H</a:t>
            </a:r>
          </a:p>
          <a:p>
            <a:pPr lvl="1"/>
            <a:r>
              <a:rPr lang="fr-CH" sz="1600" dirty="0"/>
              <a:t>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advises</a:t>
            </a:r>
            <a:r>
              <a:rPr lang="fr-CH" sz="1600" dirty="0"/>
              <a:t> to </a:t>
            </a:r>
            <a:r>
              <a:rPr lang="fr-CH" sz="1600" dirty="0" err="1"/>
              <a:t>expedite</a:t>
            </a:r>
            <a:r>
              <a:rPr lang="fr-CH" sz="1600" dirty="0"/>
              <a:t> the </a:t>
            </a:r>
            <a:r>
              <a:rPr lang="fr-CH" sz="1600" dirty="0" err="1"/>
              <a:t>implementation</a:t>
            </a:r>
            <a:r>
              <a:rPr lang="fr-CH" sz="1600" dirty="0"/>
              <a:t> of </a:t>
            </a:r>
            <a:r>
              <a:rPr lang="fr-CH" sz="1600" dirty="0" err="1"/>
              <a:t>operational</a:t>
            </a:r>
            <a:r>
              <a:rPr lang="fr-CH" sz="1600" dirty="0"/>
              <a:t> safety in </a:t>
            </a:r>
            <a:r>
              <a:rPr lang="fr-CH" sz="1600" dirty="0" err="1"/>
              <a:t>order</a:t>
            </a:r>
            <a:r>
              <a:rPr lang="fr-CH" sz="1600" dirty="0"/>
              <a:t> to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fully</a:t>
            </a:r>
            <a:r>
              <a:rPr lang="fr-CH" sz="1600" dirty="0"/>
              <a:t> </a:t>
            </a:r>
            <a:r>
              <a:rPr lang="fr-CH" sz="1600" dirty="0" err="1"/>
              <a:t>ready</a:t>
            </a:r>
            <a:r>
              <a:rPr lang="fr-CH" sz="1600" dirty="0"/>
              <a:t> </a:t>
            </a:r>
            <a:r>
              <a:rPr lang="fr-CH" sz="1600" dirty="0" err="1"/>
              <a:t>within</a:t>
            </a:r>
            <a:r>
              <a:rPr lang="fr-CH" sz="1600" dirty="0"/>
              <a:t> the </a:t>
            </a:r>
            <a:r>
              <a:rPr lang="fr-CH" sz="1600" dirty="0" err="1"/>
              <a:t>next</a:t>
            </a:r>
            <a:r>
              <a:rPr lang="fr-CH" sz="1600" dirty="0"/>
              <a:t> 6 </a:t>
            </a:r>
            <a:r>
              <a:rPr lang="fr-CH" sz="1600" dirty="0" err="1"/>
              <a:t>months</a:t>
            </a:r>
            <a:r>
              <a:rPr lang="fr-CH" sz="1600" dirty="0"/>
              <a:t> for </a:t>
            </a:r>
            <a:r>
              <a:rPr lang="fr-CH" sz="1600" dirty="0" err="1"/>
              <a:t>starting</a:t>
            </a:r>
            <a:r>
              <a:rPr lang="fr-CH" sz="1600" dirty="0"/>
              <a:t> component tests and installation</a:t>
            </a:r>
          </a:p>
          <a:p>
            <a:r>
              <a:rPr lang="fr-CH" sz="1800" dirty="0" err="1"/>
              <a:t>Procurement</a:t>
            </a:r>
            <a:endParaRPr lang="fr-CH" sz="1800" dirty="0"/>
          </a:p>
          <a:p>
            <a:pPr lvl="1"/>
            <a:r>
              <a:rPr lang="fr-CH" sz="1600" dirty="0"/>
              <a:t>A large </a:t>
            </a:r>
            <a:r>
              <a:rPr lang="fr-CH" sz="1600" dirty="0" err="1"/>
              <a:t>amount</a:t>
            </a:r>
            <a:r>
              <a:rPr lang="fr-CH" sz="1600" dirty="0"/>
              <a:t> of </a:t>
            </a:r>
            <a:r>
              <a:rPr lang="fr-CH" sz="1600" dirty="0" err="1"/>
              <a:t>procurement</a:t>
            </a:r>
            <a:r>
              <a:rPr lang="fr-CH" sz="1600" dirty="0"/>
              <a:t> has to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done</a:t>
            </a:r>
            <a:r>
              <a:rPr lang="fr-CH" sz="1600" dirty="0"/>
              <a:t> in the </a:t>
            </a:r>
            <a:r>
              <a:rPr lang="fr-CH" sz="1600" dirty="0" err="1"/>
              <a:t>coming</a:t>
            </a:r>
            <a:r>
              <a:rPr lang="fr-CH" sz="1600" dirty="0"/>
              <a:t> 2 </a:t>
            </a:r>
            <a:r>
              <a:rPr lang="fr-CH" sz="1600" dirty="0" err="1"/>
              <a:t>years</a:t>
            </a:r>
            <a:endParaRPr lang="fr-CH" sz="1600" dirty="0"/>
          </a:p>
          <a:p>
            <a:pPr lvl="1"/>
            <a:r>
              <a:rPr lang="fr-CH" sz="1600" dirty="0"/>
              <a:t>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recommends</a:t>
            </a:r>
            <a:r>
              <a:rPr lang="fr-CH" sz="1600" dirty="0"/>
              <a:t> to set up an efficient </a:t>
            </a:r>
            <a:r>
              <a:rPr lang="fr-CH" sz="1600" dirty="0" err="1"/>
              <a:t>purchasing</a:t>
            </a:r>
            <a:r>
              <a:rPr lang="fr-CH" sz="1600" dirty="0"/>
              <a:t> service </a:t>
            </a:r>
            <a:r>
              <a:rPr lang="fr-CH" sz="1600" dirty="0" err="1"/>
              <a:t>with</a:t>
            </a:r>
            <a:r>
              <a:rPr lang="fr-CH" sz="1600" dirty="0"/>
              <a:t> </a:t>
            </a:r>
            <a:r>
              <a:rPr lang="fr-CH" sz="1600" dirty="0" err="1"/>
              <a:t>experienced</a:t>
            </a:r>
            <a:r>
              <a:rPr lang="fr-CH" sz="1600" dirty="0"/>
              <a:t> </a:t>
            </a:r>
            <a:r>
              <a:rPr lang="fr-CH" sz="1600" dirty="0" err="1"/>
              <a:t>buyers</a:t>
            </a:r>
            <a:endParaRPr lang="fr-CH" sz="1600" dirty="0"/>
          </a:p>
          <a:p>
            <a:r>
              <a:rPr lang="fr-CH" sz="1800" dirty="0" err="1"/>
              <a:t>Staffing</a:t>
            </a:r>
            <a:endParaRPr lang="fr-CH" sz="1800" dirty="0"/>
          </a:p>
          <a:p>
            <a:pPr lvl="1"/>
            <a:r>
              <a:rPr lang="fr-CH" sz="1600" dirty="0"/>
              <a:t>Staff </a:t>
            </a:r>
            <a:r>
              <a:rPr lang="fr-CH" sz="1600" dirty="0" err="1"/>
              <a:t>numbers</a:t>
            </a:r>
            <a:r>
              <a:rPr lang="fr-CH" sz="1600" dirty="0"/>
              <a:t> are in line </a:t>
            </a:r>
            <a:r>
              <a:rPr lang="fr-CH" sz="1600" dirty="0" err="1"/>
              <a:t>with</a:t>
            </a:r>
            <a:r>
              <a:rPr lang="fr-CH" sz="1600" dirty="0"/>
              <a:t> the plan for staff </a:t>
            </a:r>
            <a:r>
              <a:rPr lang="fr-CH" sz="1600" dirty="0" err="1"/>
              <a:t>complements</a:t>
            </a:r>
            <a:endParaRPr lang="fr-CH" sz="1600" dirty="0"/>
          </a:p>
          <a:p>
            <a:pPr lvl="1"/>
            <a:r>
              <a:rPr lang="fr-CH" sz="1600" dirty="0"/>
              <a:t>In </a:t>
            </a:r>
            <a:r>
              <a:rPr lang="fr-CH" sz="1600" dirty="0" err="1"/>
              <a:t>order</a:t>
            </a:r>
            <a:r>
              <a:rPr lang="fr-CH" sz="1600" dirty="0"/>
              <a:t> to </a:t>
            </a:r>
            <a:r>
              <a:rPr lang="fr-CH" sz="1600" dirty="0" err="1"/>
              <a:t>prepare</a:t>
            </a:r>
            <a:r>
              <a:rPr lang="fr-CH" sz="1600" dirty="0"/>
              <a:t> for installation and </a:t>
            </a:r>
            <a:r>
              <a:rPr lang="fr-CH" sz="1600" dirty="0" err="1"/>
              <a:t>commissioning</a:t>
            </a:r>
            <a:r>
              <a:rPr lang="fr-CH" sz="1600" dirty="0"/>
              <a:t>, the </a:t>
            </a:r>
            <a:r>
              <a:rPr lang="fr-CH" sz="1600" dirty="0" err="1"/>
              <a:t>Committee</a:t>
            </a:r>
            <a:r>
              <a:rPr lang="fr-CH" sz="1600" dirty="0"/>
              <a:t> </a:t>
            </a:r>
            <a:r>
              <a:rPr lang="fr-CH" sz="1600" dirty="0" err="1"/>
              <a:t>advises</a:t>
            </a:r>
            <a:r>
              <a:rPr lang="fr-CH" sz="1600" dirty="0"/>
              <a:t> to </a:t>
            </a:r>
            <a:r>
              <a:rPr lang="fr-CH" sz="1600" dirty="0" err="1"/>
              <a:t>recruit</a:t>
            </a:r>
            <a:r>
              <a:rPr lang="fr-CH" sz="1600" dirty="0"/>
              <a:t> (and </a:t>
            </a:r>
            <a:r>
              <a:rPr lang="fr-CH" sz="1600" dirty="0" err="1"/>
              <a:t>retain</a:t>
            </a:r>
            <a:r>
              <a:rPr lang="fr-CH" sz="1600" dirty="0"/>
              <a:t>) not only </a:t>
            </a:r>
            <a:r>
              <a:rPr lang="fr-CH" sz="1600" dirty="0" err="1"/>
              <a:t>young</a:t>
            </a:r>
            <a:r>
              <a:rPr lang="fr-CH" sz="1600" dirty="0"/>
              <a:t> people, but </a:t>
            </a:r>
            <a:r>
              <a:rPr lang="fr-CH" sz="1600" dirty="0" err="1"/>
              <a:t>also</a:t>
            </a:r>
            <a:r>
              <a:rPr lang="fr-CH" sz="1600" dirty="0"/>
              <a:t> </a:t>
            </a:r>
            <a:r>
              <a:rPr lang="fr-CH" sz="1600" dirty="0" err="1"/>
              <a:t>experienced</a:t>
            </a:r>
            <a:r>
              <a:rPr lang="fr-CH" sz="1600" dirty="0"/>
              <a:t> staff</a:t>
            </a:r>
            <a:r>
              <a:rPr lang="fr-CH" dirty="0"/>
              <a:t>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bird Final new_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539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980728"/>
            <a:ext cx="860016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defTabSz="457119"/>
            <a:endParaRPr lang="en-US" sz="6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457119"/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457119"/>
            <a:endParaRPr lang="en-US" sz="6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457119"/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457119"/>
            <a:r>
              <a:rPr lang="en-US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and have a nice meeting.</a:t>
            </a:r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7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construction </a:t>
            </a:r>
            <a:r>
              <a:rPr lang="en-US" dirty="0"/>
              <a:t>c</a:t>
            </a:r>
            <a:r>
              <a:rPr lang="en-US" dirty="0" smtClean="0"/>
              <a:t>ost baseline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26257"/>
              </p:ext>
            </p:extLst>
          </p:nvPr>
        </p:nvGraphicFramePr>
        <p:xfrm>
          <a:off x="539553" y="1844825"/>
          <a:ext cx="8136904" cy="4536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02738"/>
                <a:gridCol w="1434166"/>
              </a:tblGrid>
              <a:tr h="4159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(Jan 2013 pricing)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M EUR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>
                    <a:solidFill>
                      <a:srgbClr val="0094CA"/>
                    </a:solidFill>
                  </a:tcPr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Conventional Facilities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531,9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37696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latin typeface="Arial"/>
                          <a:cs typeface="Arial"/>
                        </a:rPr>
                        <a:t>CF scope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supported by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 host countries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/>
                          <a:cs typeface="Arial"/>
                        </a:rPr>
                        <a:t>-93,0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Accelerator Systems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510,2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Target Systems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155,2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Integrated Control System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73,0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Design &amp; Engineering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33,7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Neutron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Scattering Systems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350,0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Project Support &amp; Administration and Licensing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123,8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Contingency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158,2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  <a:tr h="4159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Total Construction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Budget and ESS Cost Book Value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1843,0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84407" marR="844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4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 Schedule baseline – external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1"/>
          <a:stretch/>
        </p:blipFill>
        <p:spPr>
          <a:xfrm>
            <a:off x="28704" y="2276872"/>
            <a:ext cx="9030629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Ready for Beam on Target!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769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42495"/>
              </p:ext>
            </p:extLst>
          </p:nvPr>
        </p:nvGraphicFramePr>
        <p:xfrm>
          <a:off x="251520" y="1583684"/>
          <a:ext cx="3744416" cy="50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4028"/>
                <a:gridCol w="738192"/>
                <a:gridCol w="282196"/>
              </a:tblGrid>
              <a:tr h="271764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CURRENT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Sweden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35.0 %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Denmark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 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12.5 %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Germany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 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11.0 %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24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United Kingdom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0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10.0 %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France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8.0 %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Italy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6.0 %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Spain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 </a:t>
                      </a:r>
                      <a:endParaRPr lang="en-US" sz="1200" b="0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5.0 %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Switzerland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3.5 %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Norway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Poland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Czech Republic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u="none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Hungary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0.95 %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Lithuania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</a:t>
                      </a:r>
                      <a:r>
                        <a:rPr lang="en-US" sz="1200" b="0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0.45 %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Estonia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0.25 %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444">
                <a:tc>
                  <a:txBody>
                    <a:bodyPr/>
                    <a:lstStyle/>
                    <a:p>
                      <a:pPr marL="0" marR="0" indent="0" algn="r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Total (minus 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preconstruction) 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~97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%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18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900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FUTURE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002">
                <a:tc>
                  <a:txBody>
                    <a:bodyPr/>
                    <a:lstStyle/>
                    <a:p>
                      <a:pPr marL="0" marR="0" indent="0" algn="r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Belgium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Netherlands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492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Greece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 observer) 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r>
                        <a:rPr lang="en-US" sz="1200" b="0" i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Turkey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 observer) </a:t>
                      </a: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724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Latvia,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Portugal, Finland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86138" marR="86138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9350"/>
            <a:ext cx="7139136" cy="1143000"/>
          </a:xfrm>
          <a:prstGeom prst="rect">
            <a:avLst/>
          </a:prstGeom>
        </p:spPr>
        <p:txBody>
          <a:bodyPr vert="horz" lIns="102823" tIns="51414" rIns="102823" bIns="51414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Construction investment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96798816"/>
              </p:ext>
            </p:extLst>
          </p:nvPr>
        </p:nvGraphicFramePr>
        <p:xfrm>
          <a:off x="3347892" y="1182351"/>
          <a:ext cx="6414119" cy="523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4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7506" y="1556792"/>
            <a:ext cx="4464496" cy="4376898"/>
          </a:xfrm>
          <a:prstGeom prst="rect">
            <a:avLst/>
          </a:prstGeom>
        </p:spPr>
        <p:txBody>
          <a:bodyPr wrap="square" lIns="90211" tIns="45114" rIns="90211" bIns="45114">
            <a:spAutoFit/>
          </a:bodyPr>
          <a:lstStyle/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Aarhus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Atomki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- Institute for Nuclear Research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Bergen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CEA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Saclay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, Paris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Centre for Energy Research, Budapest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Centre for Nuclear Research, Poland, (NCBJ)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CNR, Rome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CNRS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Orsay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, Paris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Cockcroft Institute, Daresbury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Elettra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–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Sincrotrone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Trieste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ESS Bilbao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Forschungszentrum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Jülich</a:t>
            </a:r>
            <a:endParaRPr lang="en-US" sz="1100" dirty="0">
              <a:solidFill>
                <a:srgbClr val="1E9FD4"/>
              </a:solidFill>
              <a:latin typeface="Helvetica"/>
              <a:cs typeface="Helvetica"/>
            </a:endParaRP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Helmholtz-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Zentrum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Geesthacht</a:t>
            </a:r>
            <a:endParaRPr lang="en-US" sz="1100" dirty="0">
              <a:solidFill>
                <a:srgbClr val="1E9FD4"/>
              </a:solidFill>
              <a:latin typeface="Helvetica"/>
              <a:cs typeface="Helvetica"/>
            </a:endParaRP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Huddersfield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IFJ PAN, Krakow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INFN, Catania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INFN,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Legnaro</a:t>
            </a:r>
            <a:endParaRPr lang="en-US" sz="1100" dirty="0">
              <a:solidFill>
                <a:srgbClr val="1E9FD4"/>
              </a:solidFill>
              <a:latin typeface="Helvetica"/>
              <a:cs typeface="Helvetica"/>
            </a:endParaRP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INFN, Milan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Institute for Energy </a:t>
            </a:r>
            <a:b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</a:b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Research (IFE)</a:t>
            </a:r>
          </a:p>
          <a:p>
            <a:pPr defTabSz="902092">
              <a:spcAft>
                <a:spcPts val="266"/>
              </a:spcAft>
            </a:pPr>
            <a:endParaRPr lang="en-US" sz="1100" dirty="0">
              <a:solidFill>
                <a:srgbClr val="1E9FD4"/>
              </a:solidFill>
              <a:latin typeface="Helvetica"/>
              <a:cs typeface="Helvetica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1835783" y="750303"/>
            <a:ext cx="4824535" cy="6107697"/>
            <a:chOff x="249914" y="779125"/>
            <a:chExt cx="4956797" cy="5664018"/>
          </a:xfrm>
        </p:grpSpPr>
        <p:grpSp>
          <p:nvGrpSpPr>
            <p:cNvPr id="204" name="Group 203"/>
            <p:cNvGrpSpPr/>
            <p:nvPr/>
          </p:nvGrpSpPr>
          <p:grpSpPr>
            <a:xfrm>
              <a:off x="249914" y="779125"/>
              <a:ext cx="4956797" cy="5664018"/>
              <a:chOff x="2071121" y="728315"/>
              <a:chExt cx="4793518" cy="5477443"/>
            </a:xfrm>
          </p:grpSpPr>
          <p:sp>
            <p:nvSpPr>
              <p:cNvPr id="245" name="Freeform 74"/>
              <p:cNvSpPr>
                <a:spLocks/>
              </p:cNvSpPr>
              <p:nvPr/>
            </p:nvSpPr>
            <p:spPr bwMode="auto">
              <a:xfrm>
                <a:off x="4307164" y="3209330"/>
                <a:ext cx="943331" cy="1218863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5827673" y="2779144"/>
                <a:ext cx="645658" cy="351725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7" name="Freeform 192"/>
              <p:cNvSpPr>
                <a:spLocks noEditPoints="1"/>
              </p:cNvSpPr>
              <p:nvPr/>
            </p:nvSpPr>
            <p:spPr bwMode="auto">
              <a:xfrm>
                <a:off x="3120665" y="2136569"/>
                <a:ext cx="1004822" cy="1730218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5718667" y="3229623"/>
                <a:ext cx="287891" cy="154218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9" name="Freeform 248"/>
              <p:cNvSpPr>
                <a:spLocks noEditPoints="1"/>
              </p:cNvSpPr>
              <p:nvPr/>
            </p:nvSpPr>
            <p:spPr bwMode="auto">
              <a:xfrm>
                <a:off x="4522384" y="728315"/>
                <a:ext cx="1830759" cy="1985894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6021930" y="731020"/>
                <a:ext cx="19566" cy="31114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5834662" y="785133"/>
                <a:ext cx="69878" cy="51406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5893357" y="828422"/>
                <a:ext cx="22361" cy="31114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5924103" y="801366"/>
                <a:ext cx="23757" cy="21645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5872394" y="862242"/>
                <a:ext cx="23757" cy="12176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5774568" y="893354"/>
                <a:ext cx="13976" cy="1894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5722858" y="879828"/>
                <a:ext cx="19566" cy="29762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5678138" y="912294"/>
                <a:ext cx="37733" cy="33819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5687920" y="878475"/>
                <a:ext cx="16770" cy="21645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5632019" y="944761"/>
                <a:ext cx="47516" cy="37878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5557952" y="997520"/>
                <a:ext cx="61491" cy="70345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5472702" y="1025929"/>
                <a:ext cx="58695" cy="52759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5409812" y="1093569"/>
                <a:ext cx="29349" cy="28409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5434969" y="1078688"/>
                <a:ext cx="23757" cy="52759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5448943" y="1089510"/>
                <a:ext cx="82454" cy="77109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5400031" y="1159856"/>
                <a:ext cx="40529" cy="36526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5341334" y="1174737"/>
                <a:ext cx="41927" cy="33819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5298010" y="1201791"/>
                <a:ext cx="23757" cy="36526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5236520" y="1479113"/>
                <a:ext cx="20964" cy="25703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4894125" y="1853836"/>
                <a:ext cx="51708" cy="29762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4896920" y="1826779"/>
                <a:ext cx="34940" cy="14881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4864777" y="1883597"/>
                <a:ext cx="23757" cy="1894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auto">
              <a:xfrm>
                <a:off x="4576887" y="2261026"/>
                <a:ext cx="40529" cy="48700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4572694" y="2373307"/>
                <a:ext cx="13976" cy="2299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4548937" y="2386834"/>
                <a:ext cx="16770" cy="2299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Freeform 274"/>
              <p:cNvSpPr>
                <a:spLocks/>
              </p:cNvSpPr>
              <p:nvPr/>
            </p:nvSpPr>
            <p:spPr bwMode="auto">
              <a:xfrm>
                <a:off x="4527973" y="2400362"/>
                <a:ext cx="13976" cy="18940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4522384" y="2481530"/>
                <a:ext cx="12579" cy="2840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Freeform 276"/>
              <p:cNvSpPr>
                <a:spLocks/>
              </p:cNvSpPr>
              <p:nvPr/>
            </p:nvSpPr>
            <p:spPr bwMode="auto">
              <a:xfrm>
                <a:off x="4537757" y="728315"/>
                <a:ext cx="1815387" cy="1985894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8" name="Freeform 277"/>
              <p:cNvSpPr>
                <a:spLocks noEditPoints="1"/>
              </p:cNvSpPr>
              <p:nvPr/>
            </p:nvSpPr>
            <p:spPr bwMode="auto">
              <a:xfrm>
                <a:off x="5004530" y="1065159"/>
                <a:ext cx="1002028" cy="2137406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Freeform 278"/>
              <p:cNvSpPr>
                <a:spLocks/>
              </p:cNvSpPr>
              <p:nvPr/>
            </p:nvSpPr>
            <p:spPr bwMode="auto">
              <a:xfrm>
                <a:off x="5022698" y="2720974"/>
                <a:ext cx="25155" cy="2299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5416799" y="2892779"/>
                <a:ext cx="74069" cy="182627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5576118" y="2800787"/>
                <a:ext cx="93635" cy="171805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2" name="Freeform 281"/>
              <p:cNvSpPr>
                <a:spLocks noEditPoints="1"/>
              </p:cNvSpPr>
              <p:nvPr/>
            </p:nvSpPr>
            <p:spPr bwMode="auto">
              <a:xfrm>
                <a:off x="5713077" y="904178"/>
                <a:ext cx="880442" cy="1619288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5713077" y="2419300"/>
                <a:ext cx="57299" cy="6899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auto">
              <a:xfrm>
                <a:off x="5778761" y="904178"/>
                <a:ext cx="814758" cy="1619288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4815864" y="3124105"/>
                <a:ext cx="82454" cy="89283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4920678" y="3060523"/>
                <a:ext cx="146740" cy="183979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4891331" y="3078110"/>
                <a:ext cx="13976" cy="2299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4796299" y="3201214"/>
                <a:ext cx="27951" cy="36526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4880150" y="3209330"/>
                <a:ext cx="32142" cy="56818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4912295" y="3243150"/>
                <a:ext cx="71274" cy="47348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4991951" y="3241797"/>
                <a:ext cx="75467" cy="55466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4943039" y="2861663"/>
                <a:ext cx="37733" cy="21645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5260278" y="3226916"/>
                <a:ext cx="36336" cy="39231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4" name="Freeform 293"/>
              <p:cNvSpPr>
                <a:spLocks noEditPoints="1"/>
              </p:cNvSpPr>
              <p:nvPr/>
            </p:nvSpPr>
            <p:spPr bwMode="auto">
              <a:xfrm>
                <a:off x="5907333" y="2535641"/>
                <a:ext cx="514290" cy="315202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5928295" y="2635748"/>
                <a:ext cx="64286" cy="4599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907333" y="2703388"/>
                <a:ext cx="113201" cy="109575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5836058" y="3040232"/>
                <a:ext cx="514290" cy="389603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8" name="Freeform 68"/>
              <p:cNvSpPr>
                <a:spLocks noEditPoints="1"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9" name="Freeform 69"/>
              <p:cNvSpPr>
                <a:spLocks/>
              </p:cNvSpPr>
              <p:nvPr/>
            </p:nvSpPr>
            <p:spPr bwMode="auto">
              <a:xfrm>
                <a:off x="5191799" y="3421719"/>
                <a:ext cx="18168" cy="243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0" name="Freeform 70"/>
              <p:cNvSpPr>
                <a:spLocks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Freeform 72"/>
              <p:cNvSpPr>
                <a:spLocks/>
              </p:cNvSpPr>
              <p:nvPr/>
            </p:nvSpPr>
            <p:spPr bwMode="auto">
              <a:xfrm>
                <a:off x="5165246" y="3382488"/>
                <a:ext cx="32142" cy="55466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2" name="Freeform 73"/>
              <p:cNvSpPr>
                <a:spLocks/>
              </p:cNvSpPr>
              <p:nvPr/>
            </p:nvSpPr>
            <p:spPr bwMode="auto">
              <a:xfrm>
                <a:off x="5110742" y="3305378"/>
                <a:ext cx="57299" cy="67640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3" name="Freeform 81"/>
              <p:cNvSpPr>
                <a:spLocks/>
              </p:cNvSpPr>
              <p:nvPr/>
            </p:nvSpPr>
            <p:spPr bwMode="auto">
              <a:xfrm>
                <a:off x="6037302" y="4940901"/>
                <a:ext cx="744883" cy="474830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4" name="Freeform 84"/>
              <p:cNvSpPr>
                <a:spLocks/>
              </p:cNvSpPr>
              <p:nvPr/>
            </p:nvSpPr>
            <p:spPr bwMode="auto">
              <a:xfrm>
                <a:off x="5706088" y="5676818"/>
                <a:ext cx="65684" cy="59523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" name="Freeform 85"/>
              <p:cNvSpPr>
                <a:spLocks/>
              </p:cNvSpPr>
              <p:nvPr/>
            </p:nvSpPr>
            <p:spPr bwMode="auto">
              <a:xfrm>
                <a:off x="5822083" y="5829683"/>
                <a:ext cx="25155" cy="33819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" name="Freeform 86"/>
              <p:cNvSpPr>
                <a:spLocks/>
              </p:cNvSpPr>
              <p:nvPr/>
            </p:nvSpPr>
            <p:spPr bwMode="auto">
              <a:xfrm>
                <a:off x="5843047" y="5885147"/>
                <a:ext cx="18168" cy="25703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" name="Freeform 87"/>
              <p:cNvSpPr>
                <a:spLocks/>
              </p:cNvSpPr>
              <p:nvPr/>
            </p:nvSpPr>
            <p:spPr bwMode="auto">
              <a:xfrm>
                <a:off x="5809505" y="5893264"/>
                <a:ext cx="44720" cy="51406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" name="Freeform 88"/>
              <p:cNvSpPr>
                <a:spLocks/>
              </p:cNvSpPr>
              <p:nvPr/>
            </p:nvSpPr>
            <p:spPr bwMode="auto">
              <a:xfrm>
                <a:off x="5837456" y="5971727"/>
                <a:ext cx="40529" cy="35173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" name="Freeform 93"/>
              <p:cNvSpPr>
                <a:spLocks/>
              </p:cNvSpPr>
              <p:nvPr/>
            </p:nvSpPr>
            <p:spPr bwMode="auto">
              <a:xfrm>
                <a:off x="6311216" y="5498248"/>
                <a:ext cx="32142" cy="3111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" name="Freeform 94"/>
              <p:cNvSpPr>
                <a:spLocks/>
              </p:cNvSpPr>
              <p:nvPr/>
            </p:nvSpPr>
            <p:spPr bwMode="auto">
              <a:xfrm>
                <a:off x="6435597" y="5533421"/>
                <a:ext cx="22361" cy="14881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" name="Freeform 95"/>
              <p:cNvSpPr>
                <a:spLocks/>
              </p:cNvSpPr>
              <p:nvPr/>
            </p:nvSpPr>
            <p:spPr bwMode="auto">
              <a:xfrm>
                <a:off x="6383889" y="5613238"/>
                <a:ext cx="39131" cy="40583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" name="Freeform 98"/>
              <p:cNvSpPr>
                <a:spLocks/>
              </p:cNvSpPr>
              <p:nvPr/>
            </p:nvSpPr>
            <p:spPr bwMode="auto">
              <a:xfrm>
                <a:off x="6125346" y="5787746"/>
                <a:ext cx="218014" cy="160983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" name="Freeform 99"/>
              <p:cNvSpPr>
                <a:spLocks/>
              </p:cNvSpPr>
              <p:nvPr/>
            </p:nvSpPr>
            <p:spPr bwMode="auto">
              <a:xfrm>
                <a:off x="6355938" y="5944670"/>
                <a:ext cx="32142" cy="25703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" name="Freeform 100"/>
              <p:cNvSpPr>
                <a:spLocks/>
              </p:cNvSpPr>
              <p:nvPr/>
            </p:nvSpPr>
            <p:spPr bwMode="auto">
              <a:xfrm>
                <a:off x="6399262" y="5982548"/>
                <a:ext cx="27951" cy="18940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" name="Freeform 108"/>
              <p:cNvSpPr>
                <a:spLocks/>
              </p:cNvSpPr>
              <p:nvPr/>
            </p:nvSpPr>
            <p:spPr bwMode="auto">
              <a:xfrm>
                <a:off x="6330782" y="6128649"/>
                <a:ext cx="25155" cy="24350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" name="Freeform 109"/>
              <p:cNvSpPr>
                <a:spLocks/>
              </p:cNvSpPr>
              <p:nvPr/>
            </p:nvSpPr>
            <p:spPr bwMode="auto">
              <a:xfrm>
                <a:off x="6428610" y="6073185"/>
                <a:ext cx="11181" cy="16233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" name="Freeform 110"/>
              <p:cNvSpPr>
                <a:spLocks/>
              </p:cNvSpPr>
              <p:nvPr/>
            </p:nvSpPr>
            <p:spPr bwMode="auto">
              <a:xfrm>
                <a:off x="5752207" y="5311564"/>
                <a:ext cx="814758" cy="894194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" name="Freeform 112"/>
              <p:cNvSpPr>
                <a:spLocks/>
              </p:cNvSpPr>
              <p:nvPr/>
            </p:nvSpPr>
            <p:spPr bwMode="auto">
              <a:xfrm>
                <a:off x="6494294" y="5253395"/>
                <a:ext cx="370345" cy="340904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" name="Freeform 113"/>
              <p:cNvSpPr>
                <a:spLocks/>
              </p:cNvSpPr>
              <p:nvPr/>
            </p:nvSpPr>
            <p:spPr bwMode="auto">
              <a:xfrm>
                <a:off x="6460754" y="5567242"/>
                <a:ext cx="33542" cy="2029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" name="Freeform 115"/>
              <p:cNvSpPr>
                <a:spLocks/>
              </p:cNvSpPr>
              <p:nvPr/>
            </p:nvSpPr>
            <p:spPr bwMode="auto">
              <a:xfrm>
                <a:off x="5616648" y="4658168"/>
                <a:ext cx="486339" cy="62363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" name="Freeform 117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" name="Freeform 118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" name="Freeform 119"/>
              <p:cNvSpPr>
                <a:spLocks/>
              </p:cNvSpPr>
              <p:nvPr/>
            </p:nvSpPr>
            <p:spPr bwMode="auto">
              <a:xfrm>
                <a:off x="5822083" y="5264217"/>
                <a:ext cx="289289" cy="252972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" name="Freeform 121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" name="Freeform 122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" name="Freeform 123"/>
              <p:cNvSpPr>
                <a:spLocks/>
              </p:cNvSpPr>
              <p:nvPr/>
            </p:nvSpPr>
            <p:spPr bwMode="auto">
              <a:xfrm>
                <a:off x="5567733" y="5078885"/>
                <a:ext cx="234785" cy="266500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" name="Freeform 125"/>
              <p:cNvSpPr>
                <a:spLocks/>
              </p:cNvSpPr>
              <p:nvPr/>
            </p:nvSpPr>
            <p:spPr bwMode="auto">
              <a:xfrm>
                <a:off x="5257483" y="4808326"/>
                <a:ext cx="440221" cy="424775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" name="Freeform 127"/>
              <p:cNvSpPr>
                <a:spLocks noEditPoints="1"/>
              </p:cNvSpPr>
              <p:nvPr/>
            </p:nvSpPr>
            <p:spPr bwMode="auto">
              <a:xfrm>
                <a:off x="5004530" y="4587823"/>
                <a:ext cx="672210" cy="672337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" name="Freeform 128"/>
              <p:cNvSpPr>
                <a:spLocks/>
              </p:cNvSpPr>
              <p:nvPr/>
            </p:nvSpPr>
            <p:spPr bwMode="auto">
              <a:xfrm>
                <a:off x="5096766" y="4842147"/>
                <a:ext cx="19566" cy="44643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" name="Freeform 129"/>
              <p:cNvSpPr>
                <a:spLocks/>
              </p:cNvSpPr>
              <p:nvPr/>
            </p:nvSpPr>
            <p:spPr bwMode="auto">
              <a:xfrm>
                <a:off x="5116332" y="4813738"/>
                <a:ext cx="27951" cy="31114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" name="Freeform 130"/>
              <p:cNvSpPr>
                <a:spLocks/>
              </p:cNvSpPr>
              <p:nvPr/>
            </p:nvSpPr>
            <p:spPr bwMode="auto">
              <a:xfrm>
                <a:off x="5147078" y="4905728"/>
                <a:ext cx="40529" cy="48700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" name="Freeform 131"/>
              <p:cNvSpPr>
                <a:spLocks/>
              </p:cNvSpPr>
              <p:nvPr/>
            </p:nvSpPr>
            <p:spPr bwMode="auto">
              <a:xfrm>
                <a:off x="5084190" y="4886789"/>
                <a:ext cx="26555" cy="39231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" name="Freeform 132"/>
              <p:cNvSpPr>
                <a:spLocks/>
              </p:cNvSpPr>
              <p:nvPr/>
            </p:nvSpPr>
            <p:spPr bwMode="auto">
              <a:xfrm>
                <a:off x="5149874" y="4982838"/>
                <a:ext cx="26555" cy="4193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" name="Freeform 133"/>
              <p:cNvSpPr>
                <a:spLocks/>
              </p:cNvSpPr>
              <p:nvPr/>
            </p:nvSpPr>
            <p:spPr bwMode="auto">
              <a:xfrm>
                <a:off x="5177824" y="4990953"/>
                <a:ext cx="33542" cy="32467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" name="Freeform 134"/>
              <p:cNvSpPr>
                <a:spLocks/>
              </p:cNvSpPr>
              <p:nvPr/>
            </p:nvSpPr>
            <p:spPr bwMode="auto">
              <a:xfrm>
                <a:off x="5237917" y="5059947"/>
                <a:ext cx="15374" cy="12176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" name="Freeform 135"/>
              <p:cNvSpPr>
                <a:spLocks/>
              </p:cNvSpPr>
              <p:nvPr/>
            </p:nvSpPr>
            <p:spPr bwMode="auto">
              <a:xfrm>
                <a:off x="5335743" y="5111351"/>
                <a:ext cx="43323" cy="20292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" name="Freeform 136"/>
              <p:cNvSpPr>
                <a:spLocks/>
              </p:cNvSpPr>
              <p:nvPr/>
            </p:nvSpPr>
            <p:spPr bwMode="auto">
              <a:xfrm>
                <a:off x="5328756" y="5137056"/>
                <a:ext cx="75467" cy="20292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" name="Freeform 137"/>
              <p:cNvSpPr>
                <a:spLocks/>
              </p:cNvSpPr>
              <p:nvPr/>
            </p:nvSpPr>
            <p:spPr bwMode="auto">
              <a:xfrm>
                <a:off x="5359503" y="5172228"/>
                <a:ext cx="50312" cy="17588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" name="Freeform 138"/>
              <p:cNvSpPr>
                <a:spLocks/>
              </p:cNvSpPr>
              <p:nvPr/>
            </p:nvSpPr>
            <p:spPr bwMode="auto">
              <a:xfrm>
                <a:off x="5430775" y="5206048"/>
                <a:ext cx="51708" cy="18940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" name="Freeform 139"/>
              <p:cNvSpPr>
                <a:spLocks/>
              </p:cNvSpPr>
              <p:nvPr/>
            </p:nvSpPr>
            <p:spPr bwMode="auto">
              <a:xfrm>
                <a:off x="5411210" y="5161406"/>
                <a:ext cx="68478" cy="36526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" name="Freeform 140"/>
              <p:cNvSpPr>
                <a:spLocks/>
              </p:cNvSpPr>
              <p:nvPr/>
            </p:nvSpPr>
            <p:spPr bwMode="auto">
              <a:xfrm>
                <a:off x="5478292" y="5180344"/>
                <a:ext cx="95032" cy="79814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" name="Freeform 142"/>
              <p:cNvSpPr>
                <a:spLocks/>
              </p:cNvSpPr>
              <p:nvPr/>
            </p:nvSpPr>
            <p:spPr bwMode="auto">
              <a:xfrm>
                <a:off x="4950026" y="3880315"/>
                <a:ext cx="684788" cy="384192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3" name="Freeform 144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" name="Freeform 145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5" name="Freeform 146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" name="Freeform 147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" name="Freeform 148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" name="Freeform 149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" name="Freeform 150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" name="Freeform 151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" name="Freeform 152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" name="Freeform 153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" name="Freeform 158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" name="Freeform 159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" name="Freeform 160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" name="Freeform 161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" name="Freeform 183"/>
              <p:cNvSpPr>
                <a:spLocks noEditPoints="1"/>
              </p:cNvSpPr>
              <p:nvPr/>
            </p:nvSpPr>
            <p:spPr bwMode="auto">
              <a:xfrm>
                <a:off x="4230302" y="4470129"/>
                <a:ext cx="1336037" cy="1673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7" name="Freeform 184"/>
              <p:cNvSpPr>
                <a:spLocks/>
              </p:cNvSpPr>
              <p:nvPr/>
            </p:nvSpPr>
            <p:spPr bwMode="auto">
              <a:xfrm>
                <a:off x="4713845" y="6074537"/>
                <a:ext cx="18168" cy="17588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" name="Freeform 188"/>
              <p:cNvSpPr>
                <a:spLocks/>
              </p:cNvSpPr>
              <p:nvPr/>
            </p:nvSpPr>
            <p:spPr bwMode="auto">
              <a:xfrm>
                <a:off x="4848007" y="4973367"/>
                <a:ext cx="29349" cy="28409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" name="Freeform 201"/>
              <p:cNvSpPr>
                <a:spLocks/>
              </p:cNvSpPr>
              <p:nvPr/>
            </p:nvSpPr>
            <p:spPr bwMode="auto">
              <a:xfrm>
                <a:off x="3165384" y="2771027"/>
                <a:ext cx="222207" cy="239444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380" name="Group 379"/>
              <p:cNvGrpSpPr/>
              <p:nvPr/>
            </p:nvGrpSpPr>
            <p:grpSpPr>
              <a:xfrm>
                <a:off x="3362436" y="2344899"/>
                <a:ext cx="504507" cy="715625"/>
                <a:chOff x="3534931" y="1977469"/>
                <a:chExt cx="466948" cy="662349"/>
              </a:xfrm>
            </p:grpSpPr>
            <p:sp>
              <p:nvSpPr>
                <p:cNvPr id="404" name="Freeform 197"/>
                <p:cNvSpPr>
                  <a:spLocks/>
                </p:cNvSpPr>
                <p:nvPr/>
              </p:nvSpPr>
              <p:spPr bwMode="auto">
                <a:xfrm>
                  <a:off x="3957901" y="1977469"/>
                  <a:ext cx="43978" cy="42570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5" name="Freeform 199"/>
                <p:cNvSpPr>
                  <a:spLocks/>
                </p:cNvSpPr>
                <p:nvPr/>
              </p:nvSpPr>
              <p:spPr bwMode="auto">
                <a:xfrm>
                  <a:off x="3943672" y="2008770"/>
                  <a:ext cx="19403" cy="16278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6" name="Freeform 202"/>
                <p:cNvSpPr>
                  <a:spLocks/>
                </p:cNvSpPr>
                <p:nvPr/>
              </p:nvSpPr>
              <p:spPr bwMode="auto">
                <a:xfrm>
                  <a:off x="3599606" y="2598499"/>
                  <a:ext cx="50447" cy="4131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7" name="Freeform 203"/>
                <p:cNvSpPr>
                  <a:spLocks/>
                </p:cNvSpPr>
                <p:nvPr/>
              </p:nvSpPr>
              <p:spPr bwMode="auto">
                <a:xfrm>
                  <a:off x="3607366" y="1987485"/>
                  <a:ext cx="109946" cy="85141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8" name="Freeform 204"/>
                <p:cNvSpPr>
                  <a:spLocks/>
                </p:cNvSpPr>
                <p:nvPr/>
              </p:nvSpPr>
              <p:spPr bwMode="auto">
                <a:xfrm>
                  <a:off x="3567269" y="2068869"/>
                  <a:ext cx="29750" cy="21286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9" name="Freeform 206"/>
                <p:cNvSpPr>
                  <a:spLocks/>
                </p:cNvSpPr>
                <p:nvPr/>
              </p:nvSpPr>
              <p:spPr bwMode="auto">
                <a:xfrm>
                  <a:off x="3560801" y="2096415"/>
                  <a:ext cx="21989" cy="15025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0" name="Freeform 207"/>
                <p:cNvSpPr>
                  <a:spLocks/>
                </p:cNvSpPr>
                <p:nvPr/>
              </p:nvSpPr>
              <p:spPr bwMode="auto">
                <a:xfrm>
                  <a:off x="3550453" y="2117701"/>
                  <a:ext cx="14229" cy="30050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1" name="Freeform 208"/>
                <p:cNvSpPr>
                  <a:spLocks/>
                </p:cNvSpPr>
                <p:nvPr/>
              </p:nvSpPr>
              <p:spPr bwMode="auto">
                <a:xfrm>
                  <a:off x="3616421" y="2093911"/>
                  <a:ext cx="65968" cy="101418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2" name="Freeform 209"/>
                <p:cNvSpPr>
                  <a:spLocks/>
                </p:cNvSpPr>
                <p:nvPr/>
              </p:nvSpPr>
              <p:spPr bwMode="auto">
                <a:xfrm>
                  <a:off x="3582790" y="2235396"/>
                  <a:ext cx="56913" cy="60100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3" name="Freeform 210"/>
                <p:cNvSpPr>
                  <a:spLocks/>
                </p:cNvSpPr>
                <p:nvPr/>
              </p:nvSpPr>
              <p:spPr bwMode="auto">
                <a:xfrm>
                  <a:off x="3534931" y="2338066"/>
                  <a:ext cx="41391" cy="4131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4" name="Freeform 211"/>
                <p:cNvSpPr>
                  <a:spLocks/>
                </p:cNvSpPr>
                <p:nvPr/>
              </p:nvSpPr>
              <p:spPr bwMode="auto">
                <a:xfrm>
                  <a:off x="3585378" y="2325546"/>
                  <a:ext cx="31044" cy="3631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5" name="Freeform 212"/>
                <p:cNvSpPr>
                  <a:spLocks/>
                </p:cNvSpPr>
                <p:nvPr/>
              </p:nvSpPr>
              <p:spPr bwMode="auto">
                <a:xfrm>
                  <a:off x="3577617" y="2340571"/>
                  <a:ext cx="62087" cy="92654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6" name="Freeform 213"/>
                <p:cNvSpPr>
                  <a:spLocks/>
                </p:cNvSpPr>
                <p:nvPr/>
              </p:nvSpPr>
              <p:spPr bwMode="auto">
                <a:xfrm>
                  <a:off x="3628062" y="2395662"/>
                  <a:ext cx="11642" cy="3255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7" name="Freeform 214"/>
                <p:cNvSpPr>
                  <a:spLocks/>
                </p:cNvSpPr>
                <p:nvPr/>
              </p:nvSpPr>
              <p:spPr bwMode="auto">
                <a:xfrm>
                  <a:off x="3647465" y="2338066"/>
                  <a:ext cx="32338" cy="37562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1" name="Freeform 217"/>
              <p:cNvSpPr>
                <a:spLocks/>
              </p:cNvSpPr>
              <p:nvPr/>
            </p:nvSpPr>
            <p:spPr bwMode="auto">
              <a:xfrm>
                <a:off x="3387591" y="3796440"/>
                <a:ext cx="16770" cy="18940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" name="Freeform 224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" name="Freeform 225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" name="Freeform 229"/>
              <p:cNvSpPr>
                <a:spLocks/>
              </p:cNvSpPr>
              <p:nvPr/>
            </p:nvSpPr>
            <p:spPr bwMode="auto">
              <a:xfrm>
                <a:off x="3361038" y="4351085"/>
                <a:ext cx="16770" cy="40583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" name="Freeform 230"/>
              <p:cNvSpPr>
                <a:spLocks/>
              </p:cNvSpPr>
              <p:nvPr/>
            </p:nvSpPr>
            <p:spPr bwMode="auto">
              <a:xfrm>
                <a:off x="3356846" y="4317266"/>
                <a:ext cx="30746" cy="1758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86" name="Group 385"/>
              <p:cNvGrpSpPr/>
              <p:nvPr/>
            </p:nvGrpSpPr>
            <p:grpSpPr>
              <a:xfrm>
                <a:off x="2276558" y="1065159"/>
                <a:ext cx="3730000" cy="4895744"/>
                <a:chOff x="2529894" y="793003"/>
                <a:chExt cx="3452310" cy="4531267"/>
              </a:xfrm>
            </p:grpSpPr>
            <p:sp>
              <p:nvSpPr>
                <p:cNvPr id="396" name="Freeform 395"/>
                <p:cNvSpPr>
                  <a:spLocks/>
                </p:cNvSpPr>
                <p:nvPr/>
              </p:nvSpPr>
              <p:spPr bwMode="auto">
                <a:xfrm>
                  <a:off x="4644008" y="2497460"/>
                  <a:ext cx="278099" cy="430715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7" name="Freeform 396"/>
                <p:cNvSpPr>
                  <a:spLocks/>
                </p:cNvSpPr>
                <p:nvPr/>
              </p:nvSpPr>
              <p:spPr bwMode="auto">
                <a:xfrm>
                  <a:off x="5054775" y="793003"/>
                  <a:ext cx="927429" cy="197828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8" name="Freeform 71"/>
                <p:cNvSpPr>
                  <a:spLocks noEditPoints="1"/>
                </p:cNvSpPr>
                <p:nvPr/>
              </p:nvSpPr>
              <p:spPr bwMode="auto">
                <a:xfrm>
                  <a:off x="4409326" y="2777545"/>
                  <a:ext cx="873102" cy="1128122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9" name="Freeform 154"/>
                <p:cNvSpPr>
                  <a:spLocks/>
                </p:cNvSpPr>
                <p:nvPr/>
              </p:nvSpPr>
              <p:spPr bwMode="auto">
                <a:xfrm>
                  <a:off x="4278685" y="3802997"/>
                  <a:ext cx="483763" cy="286726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0" name="Freeform 156"/>
                <p:cNvSpPr>
                  <a:spLocks/>
                </p:cNvSpPr>
                <p:nvPr/>
              </p:nvSpPr>
              <p:spPr bwMode="auto">
                <a:xfrm>
                  <a:off x="4184260" y="2974122"/>
                  <a:ext cx="407448" cy="360598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1" name="Freeform 189"/>
                <p:cNvSpPr>
                  <a:spLocks/>
                </p:cNvSpPr>
                <p:nvPr/>
              </p:nvSpPr>
              <p:spPr bwMode="auto">
                <a:xfrm>
                  <a:off x="4338186" y="3944481"/>
                  <a:ext cx="1236571" cy="1379789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2" name="Freeform 226"/>
                <p:cNvSpPr>
                  <a:spLocks noEditPoints="1"/>
                </p:cNvSpPr>
                <p:nvPr/>
              </p:nvSpPr>
              <p:spPr bwMode="auto">
                <a:xfrm>
                  <a:off x="3268474" y="3228294"/>
                  <a:ext cx="1324527" cy="1522526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3" name="Freeform 234"/>
                <p:cNvSpPr>
                  <a:spLocks noEditPoints="1"/>
                </p:cNvSpPr>
                <p:nvPr/>
              </p:nvSpPr>
              <p:spPr bwMode="auto">
                <a:xfrm>
                  <a:off x="2529894" y="3938221"/>
                  <a:ext cx="1439648" cy="1190725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02092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7" name="Freeform 235"/>
              <p:cNvSpPr>
                <a:spLocks/>
              </p:cNvSpPr>
              <p:nvPr/>
            </p:nvSpPr>
            <p:spPr bwMode="auto">
              <a:xfrm>
                <a:off x="3429517" y="5569948"/>
                <a:ext cx="23757" cy="18940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Freeform 236"/>
              <p:cNvSpPr>
                <a:spLocks/>
              </p:cNvSpPr>
              <p:nvPr/>
            </p:nvSpPr>
            <p:spPr bwMode="auto">
              <a:xfrm>
                <a:off x="3404362" y="5495544"/>
                <a:ext cx="64286" cy="51406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9" name="Freeform 237"/>
              <p:cNvSpPr>
                <a:spLocks/>
              </p:cNvSpPr>
              <p:nvPr/>
            </p:nvSpPr>
            <p:spPr bwMode="auto">
              <a:xfrm>
                <a:off x="3567873" y="5426553"/>
                <a:ext cx="139753" cy="93343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0" name="Freeform 238"/>
              <p:cNvSpPr>
                <a:spLocks/>
              </p:cNvSpPr>
              <p:nvPr/>
            </p:nvSpPr>
            <p:spPr bwMode="auto">
              <a:xfrm>
                <a:off x="3757936" y="5418435"/>
                <a:ext cx="74069" cy="56818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1" name="Freeform 240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" name="Freeform 241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" name="Freeform 242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" name="Freeform 243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" name="Freeform 394"/>
              <p:cNvSpPr>
                <a:spLocks noChangeAspect="1"/>
              </p:cNvSpPr>
              <p:nvPr/>
            </p:nvSpPr>
            <p:spPr>
              <a:xfrm>
                <a:off x="2907412" y="1338693"/>
                <a:ext cx="660461" cy="469594"/>
              </a:xfrm>
              <a:custGeom>
                <a:avLst/>
                <a:gdLst>
                  <a:gd name="connsiteX0" fmla="*/ 449385 w 2555631"/>
                  <a:gd name="connsiteY0" fmla="*/ 1582616 h 1817077"/>
                  <a:gd name="connsiteX1" fmla="*/ 449385 w 2555631"/>
                  <a:gd name="connsiteY1" fmla="*/ 1582616 h 1817077"/>
                  <a:gd name="connsiteX2" fmla="*/ 613508 w 2555631"/>
                  <a:gd name="connsiteY2" fmla="*/ 1574800 h 1817077"/>
                  <a:gd name="connsiteX3" fmla="*/ 629138 w 2555631"/>
                  <a:gd name="connsiteY3" fmla="*/ 1570893 h 1817077"/>
                  <a:gd name="connsiteX4" fmla="*/ 633046 w 2555631"/>
                  <a:gd name="connsiteY4" fmla="*/ 1555262 h 1817077"/>
                  <a:gd name="connsiteX5" fmla="*/ 719015 w 2555631"/>
                  <a:gd name="connsiteY5" fmla="*/ 1555262 h 1817077"/>
                  <a:gd name="connsiteX6" fmla="*/ 765908 w 2555631"/>
                  <a:gd name="connsiteY6" fmla="*/ 1543539 h 1817077"/>
                  <a:gd name="connsiteX7" fmla="*/ 769815 w 2555631"/>
                  <a:gd name="connsiteY7" fmla="*/ 1531816 h 1817077"/>
                  <a:gd name="connsiteX8" fmla="*/ 789354 w 2555631"/>
                  <a:gd name="connsiteY8" fmla="*/ 1547446 h 1817077"/>
                  <a:gd name="connsiteX9" fmla="*/ 793262 w 2555631"/>
                  <a:gd name="connsiteY9" fmla="*/ 1559170 h 1817077"/>
                  <a:gd name="connsiteX10" fmla="*/ 828431 w 2555631"/>
                  <a:gd name="connsiteY10" fmla="*/ 1578708 h 1817077"/>
                  <a:gd name="connsiteX11" fmla="*/ 847969 w 2555631"/>
                  <a:gd name="connsiteY11" fmla="*/ 1594339 h 1817077"/>
                  <a:gd name="connsiteX12" fmla="*/ 875323 w 2555631"/>
                  <a:gd name="connsiteY12" fmla="*/ 1609970 h 1817077"/>
                  <a:gd name="connsiteX13" fmla="*/ 887046 w 2555631"/>
                  <a:gd name="connsiteY13" fmla="*/ 1621693 h 1817077"/>
                  <a:gd name="connsiteX14" fmla="*/ 910492 w 2555631"/>
                  <a:gd name="connsiteY14" fmla="*/ 1629508 h 1817077"/>
                  <a:gd name="connsiteX15" fmla="*/ 926123 w 2555631"/>
                  <a:gd name="connsiteY15" fmla="*/ 1649046 h 1817077"/>
                  <a:gd name="connsiteX16" fmla="*/ 941754 w 2555631"/>
                  <a:gd name="connsiteY16" fmla="*/ 1664677 h 1817077"/>
                  <a:gd name="connsiteX17" fmla="*/ 949569 w 2555631"/>
                  <a:gd name="connsiteY17" fmla="*/ 1672493 h 1817077"/>
                  <a:gd name="connsiteX18" fmla="*/ 957385 w 2555631"/>
                  <a:gd name="connsiteY18" fmla="*/ 1680308 h 1817077"/>
                  <a:gd name="connsiteX19" fmla="*/ 976923 w 2555631"/>
                  <a:gd name="connsiteY19" fmla="*/ 1699846 h 1817077"/>
                  <a:gd name="connsiteX20" fmla="*/ 988646 w 2555631"/>
                  <a:gd name="connsiteY20" fmla="*/ 1723293 h 1817077"/>
                  <a:gd name="connsiteX21" fmla="*/ 1012092 w 2555631"/>
                  <a:gd name="connsiteY21" fmla="*/ 1731108 h 1817077"/>
                  <a:gd name="connsiteX22" fmla="*/ 1137138 w 2555631"/>
                  <a:gd name="connsiteY22" fmla="*/ 1738923 h 1817077"/>
                  <a:gd name="connsiteX23" fmla="*/ 1176215 w 2555631"/>
                  <a:gd name="connsiteY23" fmla="*/ 1754554 h 1817077"/>
                  <a:gd name="connsiteX24" fmla="*/ 1180123 w 2555631"/>
                  <a:gd name="connsiteY24" fmla="*/ 1770185 h 1817077"/>
                  <a:gd name="connsiteX25" fmla="*/ 1191846 w 2555631"/>
                  <a:gd name="connsiteY25" fmla="*/ 1778000 h 1817077"/>
                  <a:gd name="connsiteX26" fmla="*/ 1199662 w 2555631"/>
                  <a:gd name="connsiteY26" fmla="*/ 1785816 h 1817077"/>
                  <a:gd name="connsiteX27" fmla="*/ 1215292 w 2555631"/>
                  <a:gd name="connsiteY27" fmla="*/ 1789723 h 1817077"/>
                  <a:gd name="connsiteX28" fmla="*/ 1227015 w 2555631"/>
                  <a:gd name="connsiteY28" fmla="*/ 1793631 h 1817077"/>
                  <a:gd name="connsiteX29" fmla="*/ 1250462 w 2555631"/>
                  <a:gd name="connsiteY29" fmla="*/ 1805354 h 1817077"/>
                  <a:gd name="connsiteX30" fmla="*/ 1266092 w 2555631"/>
                  <a:gd name="connsiteY30" fmla="*/ 1809262 h 1817077"/>
                  <a:gd name="connsiteX31" fmla="*/ 1281723 w 2555631"/>
                  <a:gd name="connsiteY31" fmla="*/ 1817077 h 1817077"/>
                  <a:gd name="connsiteX32" fmla="*/ 1426308 w 2555631"/>
                  <a:gd name="connsiteY32" fmla="*/ 1805354 h 1817077"/>
                  <a:gd name="connsiteX33" fmla="*/ 1516185 w 2555631"/>
                  <a:gd name="connsiteY33" fmla="*/ 1762370 h 1817077"/>
                  <a:gd name="connsiteX34" fmla="*/ 1551354 w 2555631"/>
                  <a:gd name="connsiteY34" fmla="*/ 1711570 h 1817077"/>
                  <a:gd name="connsiteX35" fmla="*/ 1598246 w 2555631"/>
                  <a:gd name="connsiteY35" fmla="*/ 1637323 h 1817077"/>
                  <a:gd name="connsiteX36" fmla="*/ 1672492 w 2555631"/>
                  <a:gd name="connsiteY36" fmla="*/ 1602154 h 1817077"/>
                  <a:gd name="connsiteX37" fmla="*/ 1731108 w 2555631"/>
                  <a:gd name="connsiteY37" fmla="*/ 1598246 h 1817077"/>
                  <a:gd name="connsiteX38" fmla="*/ 1727200 w 2555631"/>
                  <a:gd name="connsiteY38" fmla="*/ 1551354 h 1817077"/>
                  <a:gd name="connsiteX39" fmla="*/ 1774092 w 2555631"/>
                  <a:gd name="connsiteY39" fmla="*/ 1563077 h 1817077"/>
                  <a:gd name="connsiteX40" fmla="*/ 1820985 w 2555631"/>
                  <a:gd name="connsiteY40" fmla="*/ 1574800 h 1817077"/>
                  <a:gd name="connsiteX41" fmla="*/ 1985108 w 2555631"/>
                  <a:gd name="connsiteY41" fmla="*/ 1395046 h 1817077"/>
                  <a:gd name="connsiteX42" fmla="*/ 2098431 w 2555631"/>
                  <a:gd name="connsiteY42" fmla="*/ 1359877 h 1817077"/>
                  <a:gd name="connsiteX43" fmla="*/ 2129692 w 2555631"/>
                  <a:gd name="connsiteY43" fmla="*/ 1312985 h 1817077"/>
                  <a:gd name="connsiteX44" fmla="*/ 2207846 w 2555631"/>
                  <a:gd name="connsiteY44" fmla="*/ 1359877 h 1817077"/>
                  <a:gd name="connsiteX45" fmla="*/ 2239108 w 2555631"/>
                  <a:gd name="connsiteY45" fmla="*/ 1305170 h 1817077"/>
                  <a:gd name="connsiteX46" fmla="*/ 2286000 w 2555631"/>
                  <a:gd name="connsiteY46" fmla="*/ 1254370 h 1817077"/>
                  <a:gd name="connsiteX47" fmla="*/ 2336800 w 2555631"/>
                  <a:gd name="connsiteY47" fmla="*/ 1238739 h 1817077"/>
                  <a:gd name="connsiteX48" fmla="*/ 2332892 w 2555631"/>
                  <a:gd name="connsiteY48" fmla="*/ 1184031 h 1817077"/>
                  <a:gd name="connsiteX49" fmla="*/ 2332892 w 2555631"/>
                  <a:gd name="connsiteY49" fmla="*/ 1184031 h 1817077"/>
                  <a:gd name="connsiteX50" fmla="*/ 2340708 w 2555631"/>
                  <a:gd name="connsiteY50" fmla="*/ 1113693 h 1817077"/>
                  <a:gd name="connsiteX51" fmla="*/ 2379785 w 2555631"/>
                  <a:gd name="connsiteY51" fmla="*/ 1109785 h 1817077"/>
                  <a:gd name="connsiteX52" fmla="*/ 2348523 w 2555631"/>
                  <a:gd name="connsiteY52" fmla="*/ 1062893 h 1817077"/>
                  <a:gd name="connsiteX53" fmla="*/ 2430585 w 2555631"/>
                  <a:gd name="connsiteY53" fmla="*/ 1090246 h 1817077"/>
                  <a:gd name="connsiteX54" fmla="*/ 2446215 w 2555631"/>
                  <a:gd name="connsiteY54" fmla="*/ 1039446 h 1817077"/>
                  <a:gd name="connsiteX55" fmla="*/ 2481385 w 2555631"/>
                  <a:gd name="connsiteY55" fmla="*/ 1016000 h 1817077"/>
                  <a:gd name="connsiteX56" fmla="*/ 2481385 w 2555631"/>
                  <a:gd name="connsiteY56" fmla="*/ 1016000 h 1817077"/>
                  <a:gd name="connsiteX57" fmla="*/ 2457938 w 2555631"/>
                  <a:gd name="connsiteY57" fmla="*/ 976923 h 1817077"/>
                  <a:gd name="connsiteX58" fmla="*/ 2504831 w 2555631"/>
                  <a:gd name="connsiteY58" fmla="*/ 961293 h 1817077"/>
                  <a:gd name="connsiteX59" fmla="*/ 2430585 w 2555631"/>
                  <a:gd name="connsiteY59" fmla="*/ 906585 h 1817077"/>
                  <a:gd name="connsiteX60" fmla="*/ 2454031 w 2555631"/>
                  <a:gd name="connsiteY60" fmla="*/ 871416 h 1817077"/>
                  <a:gd name="connsiteX61" fmla="*/ 2508738 w 2555631"/>
                  <a:gd name="connsiteY61" fmla="*/ 898770 h 1817077"/>
                  <a:gd name="connsiteX62" fmla="*/ 2555631 w 2555631"/>
                  <a:gd name="connsiteY62" fmla="*/ 890954 h 1817077"/>
                  <a:gd name="connsiteX63" fmla="*/ 2555631 w 2555631"/>
                  <a:gd name="connsiteY63" fmla="*/ 890954 h 1817077"/>
                  <a:gd name="connsiteX64" fmla="*/ 2520462 w 2555631"/>
                  <a:gd name="connsiteY64" fmla="*/ 836246 h 1817077"/>
                  <a:gd name="connsiteX65" fmla="*/ 2500923 w 2555631"/>
                  <a:gd name="connsiteY65" fmla="*/ 804985 h 1817077"/>
                  <a:gd name="connsiteX66" fmla="*/ 2540000 w 2555631"/>
                  <a:gd name="connsiteY66" fmla="*/ 777631 h 1817077"/>
                  <a:gd name="connsiteX67" fmla="*/ 2500923 w 2555631"/>
                  <a:gd name="connsiteY67" fmla="*/ 746370 h 1817077"/>
                  <a:gd name="connsiteX68" fmla="*/ 2457938 w 2555631"/>
                  <a:gd name="connsiteY68" fmla="*/ 750277 h 1817077"/>
                  <a:gd name="connsiteX69" fmla="*/ 2520462 w 2555631"/>
                  <a:gd name="connsiteY69" fmla="*/ 687754 h 1817077"/>
                  <a:gd name="connsiteX70" fmla="*/ 2540000 w 2555631"/>
                  <a:gd name="connsiteY70" fmla="*/ 629139 h 1817077"/>
                  <a:gd name="connsiteX71" fmla="*/ 2528277 w 2555631"/>
                  <a:gd name="connsiteY71" fmla="*/ 597877 h 1817077"/>
                  <a:gd name="connsiteX72" fmla="*/ 2481385 w 2555631"/>
                  <a:gd name="connsiteY72" fmla="*/ 597877 h 1817077"/>
                  <a:gd name="connsiteX73" fmla="*/ 2481385 w 2555631"/>
                  <a:gd name="connsiteY73" fmla="*/ 597877 h 1817077"/>
                  <a:gd name="connsiteX74" fmla="*/ 2446215 w 2555631"/>
                  <a:gd name="connsiteY74" fmla="*/ 562708 h 1817077"/>
                  <a:gd name="connsiteX75" fmla="*/ 2379785 w 2555631"/>
                  <a:gd name="connsiteY75" fmla="*/ 519723 h 1817077"/>
                  <a:gd name="connsiteX76" fmla="*/ 2364154 w 2555631"/>
                  <a:gd name="connsiteY76" fmla="*/ 488462 h 1817077"/>
                  <a:gd name="connsiteX77" fmla="*/ 2356338 w 2555631"/>
                  <a:gd name="connsiteY77" fmla="*/ 449385 h 1817077"/>
                  <a:gd name="connsiteX78" fmla="*/ 2278185 w 2555631"/>
                  <a:gd name="connsiteY78" fmla="*/ 484554 h 1817077"/>
                  <a:gd name="connsiteX79" fmla="*/ 2278185 w 2555631"/>
                  <a:gd name="connsiteY79" fmla="*/ 484554 h 1817077"/>
                  <a:gd name="connsiteX80" fmla="*/ 2258646 w 2555631"/>
                  <a:gd name="connsiteY80" fmla="*/ 422031 h 1817077"/>
                  <a:gd name="connsiteX81" fmla="*/ 2305538 w 2555631"/>
                  <a:gd name="connsiteY81" fmla="*/ 371231 h 1817077"/>
                  <a:gd name="connsiteX82" fmla="*/ 2297723 w 2555631"/>
                  <a:gd name="connsiteY82" fmla="*/ 324339 h 1817077"/>
                  <a:gd name="connsiteX83" fmla="*/ 2274277 w 2555631"/>
                  <a:gd name="connsiteY83" fmla="*/ 289170 h 1817077"/>
                  <a:gd name="connsiteX84" fmla="*/ 2219569 w 2555631"/>
                  <a:gd name="connsiteY84" fmla="*/ 304800 h 1817077"/>
                  <a:gd name="connsiteX85" fmla="*/ 2188308 w 2555631"/>
                  <a:gd name="connsiteY85" fmla="*/ 273539 h 1817077"/>
                  <a:gd name="connsiteX86" fmla="*/ 2188308 w 2555631"/>
                  <a:gd name="connsiteY86" fmla="*/ 273539 h 1817077"/>
                  <a:gd name="connsiteX87" fmla="*/ 2235200 w 2555631"/>
                  <a:gd name="connsiteY87" fmla="*/ 207108 h 1817077"/>
                  <a:gd name="connsiteX88" fmla="*/ 2231292 w 2555631"/>
                  <a:gd name="connsiteY88" fmla="*/ 156308 h 1817077"/>
                  <a:gd name="connsiteX89" fmla="*/ 2293815 w 2555631"/>
                  <a:gd name="connsiteY89" fmla="*/ 136770 h 1817077"/>
                  <a:gd name="connsiteX90" fmla="*/ 2250831 w 2555631"/>
                  <a:gd name="connsiteY90" fmla="*/ 89877 h 1817077"/>
                  <a:gd name="connsiteX91" fmla="*/ 2196123 w 2555631"/>
                  <a:gd name="connsiteY91" fmla="*/ 113323 h 1817077"/>
                  <a:gd name="connsiteX92" fmla="*/ 2176585 w 2555631"/>
                  <a:gd name="connsiteY92" fmla="*/ 160216 h 1817077"/>
                  <a:gd name="connsiteX93" fmla="*/ 2133600 w 2555631"/>
                  <a:gd name="connsiteY93" fmla="*/ 164123 h 1817077"/>
                  <a:gd name="connsiteX94" fmla="*/ 2133600 w 2555631"/>
                  <a:gd name="connsiteY94" fmla="*/ 222739 h 1817077"/>
                  <a:gd name="connsiteX95" fmla="*/ 2055446 w 2555631"/>
                  <a:gd name="connsiteY95" fmla="*/ 175846 h 1817077"/>
                  <a:gd name="connsiteX96" fmla="*/ 2063262 w 2555631"/>
                  <a:gd name="connsiteY96" fmla="*/ 113323 h 1817077"/>
                  <a:gd name="connsiteX97" fmla="*/ 2028092 w 2555631"/>
                  <a:gd name="connsiteY97" fmla="*/ 78154 h 1817077"/>
                  <a:gd name="connsiteX98" fmla="*/ 2028092 w 2555631"/>
                  <a:gd name="connsiteY98" fmla="*/ 78154 h 1817077"/>
                  <a:gd name="connsiteX99" fmla="*/ 2028092 w 2555631"/>
                  <a:gd name="connsiteY99" fmla="*/ 78154 h 1817077"/>
                  <a:gd name="connsiteX100" fmla="*/ 1985108 w 2555631"/>
                  <a:gd name="connsiteY100" fmla="*/ 74246 h 1817077"/>
                  <a:gd name="connsiteX101" fmla="*/ 1977292 w 2555631"/>
                  <a:gd name="connsiteY101" fmla="*/ 3908 h 1817077"/>
                  <a:gd name="connsiteX102" fmla="*/ 1934308 w 2555631"/>
                  <a:gd name="connsiteY102" fmla="*/ 0 h 1817077"/>
                  <a:gd name="connsiteX103" fmla="*/ 1906954 w 2555631"/>
                  <a:gd name="connsiteY103" fmla="*/ 39077 h 1817077"/>
                  <a:gd name="connsiteX104" fmla="*/ 1856154 w 2555631"/>
                  <a:gd name="connsiteY104" fmla="*/ 19539 h 1817077"/>
                  <a:gd name="connsiteX105" fmla="*/ 1824892 w 2555631"/>
                  <a:gd name="connsiteY105" fmla="*/ 54708 h 1817077"/>
                  <a:gd name="connsiteX106" fmla="*/ 1860062 w 2555631"/>
                  <a:gd name="connsiteY106" fmla="*/ 109416 h 1817077"/>
                  <a:gd name="connsiteX107" fmla="*/ 1871785 w 2555631"/>
                  <a:gd name="connsiteY107" fmla="*/ 160216 h 1817077"/>
                  <a:gd name="connsiteX108" fmla="*/ 1875692 w 2555631"/>
                  <a:gd name="connsiteY108" fmla="*/ 207108 h 1817077"/>
                  <a:gd name="connsiteX109" fmla="*/ 1762369 w 2555631"/>
                  <a:gd name="connsiteY109" fmla="*/ 265723 h 1817077"/>
                  <a:gd name="connsiteX110" fmla="*/ 1742831 w 2555631"/>
                  <a:gd name="connsiteY110" fmla="*/ 211016 h 1817077"/>
                  <a:gd name="connsiteX111" fmla="*/ 1707662 w 2555631"/>
                  <a:gd name="connsiteY111" fmla="*/ 214923 h 1817077"/>
                  <a:gd name="connsiteX112" fmla="*/ 1680308 w 2555631"/>
                  <a:gd name="connsiteY112" fmla="*/ 254000 h 1817077"/>
                  <a:gd name="connsiteX113" fmla="*/ 1664677 w 2555631"/>
                  <a:gd name="connsiteY113" fmla="*/ 320431 h 1817077"/>
                  <a:gd name="connsiteX114" fmla="*/ 1606062 w 2555631"/>
                  <a:gd name="connsiteY114" fmla="*/ 336062 h 1817077"/>
                  <a:gd name="connsiteX115" fmla="*/ 1582615 w 2555631"/>
                  <a:gd name="connsiteY115" fmla="*/ 289170 h 1817077"/>
                  <a:gd name="connsiteX116" fmla="*/ 1547446 w 2555631"/>
                  <a:gd name="connsiteY116" fmla="*/ 246185 h 1817077"/>
                  <a:gd name="connsiteX117" fmla="*/ 1500554 w 2555631"/>
                  <a:gd name="connsiteY117" fmla="*/ 238370 h 1817077"/>
                  <a:gd name="connsiteX118" fmla="*/ 1461477 w 2555631"/>
                  <a:gd name="connsiteY118" fmla="*/ 226646 h 1817077"/>
                  <a:gd name="connsiteX119" fmla="*/ 1434123 w 2555631"/>
                  <a:gd name="connsiteY119" fmla="*/ 257908 h 1817077"/>
                  <a:gd name="connsiteX120" fmla="*/ 1445846 w 2555631"/>
                  <a:gd name="connsiteY120" fmla="*/ 304800 h 1817077"/>
                  <a:gd name="connsiteX121" fmla="*/ 1457569 w 2555631"/>
                  <a:gd name="connsiteY121" fmla="*/ 351693 h 1817077"/>
                  <a:gd name="connsiteX122" fmla="*/ 1504462 w 2555631"/>
                  <a:gd name="connsiteY122" fmla="*/ 394677 h 1817077"/>
                  <a:gd name="connsiteX123" fmla="*/ 1508369 w 2555631"/>
                  <a:gd name="connsiteY123" fmla="*/ 445477 h 1817077"/>
                  <a:gd name="connsiteX124" fmla="*/ 1508369 w 2555631"/>
                  <a:gd name="connsiteY124" fmla="*/ 492370 h 1817077"/>
                  <a:gd name="connsiteX125" fmla="*/ 1508369 w 2555631"/>
                  <a:gd name="connsiteY125" fmla="*/ 492370 h 1817077"/>
                  <a:gd name="connsiteX126" fmla="*/ 1465385 w 2555631"/>
                  <a:gd name="connsiteY126" fmla="*/ 422031 h 1817077"/>
                  <a:gd name="connsiteX127" fmla="*/ 1441938 w 2555631"/>
                  <a:gd name="connsiteY127" fmla="*/ 371231 h 1817077"/>
                  <a:gd name="connsiteX128" fmla="*/ 1414585 w 2555631"/>
                  <a:gd name="connsiteY128" fmla="*/ 343877 h 1817077"/>
                  <a:gd name="connsiteX129" fmla="*/ 1395046 w 2555631"/>
                  <a:gd name="connsiteY129" fmla="*/ 281354 h 1817077"/>
                  <a:gd name="connsiteX130" fmla="*/ 1367692 w 2555631"/>
                  <a:gd name="connsiteY130" fmla="*/ 250093 h 1817077"/>
                  <a:gd name="connsiteX131" fmla="*/ 1367692 w 2555631"/>
                  <a:gd name="connsiteY131" fmla="*/ 250093 h 1817077"/>
                  <a:gd name="connsiteX132" fmla="*/ 1293446 w 2555631"/>
                  <a:gd name="connsiteY132" fmla="*/ 214923 h 1817077"/>
                  <a:gd name="connsiteX133" fmla="*/ 1293446 w 2555631"/>
                  <a:gd name="connsiteY133" fmla="*/ 214923 h 1817077"/>
                  <a:gd name="connsiteX134" fmla="*/ 1258277 w 2555631"/>
                  <a:gd name="connsiteY134" fmla="*/ 265723 h 1817077"/>
                  <a:gd name="connsiteX135" fmla="*/ 1195754 w 2555631"/>
                  <a:gd name="connsiteY135" fmla="*/ 285262 h 1817077"/>
                  <a:gd name="connsiteX136" fmla="*/ 1195754 w 2555631"/>
                  <a:gd name="connsiteY136" fmla="*/ 285262 h 1817077"/>
                  <a:gd name="connsiteX137" fmla="*/ 1199662 w 2555631"/>
                  <a:gd name="connsiteY137" fmla="*/ 332154 h 1817077"/>
                  <a:gd name="connsiteX138" fmla="*/ 1160585 w 2555631"/>
                  <a:gd name="connsiteY138" fmla="*/ 351693 h 1817077"/>
                  <a:gd name="connsiteX139" fmla="*/ 1168400 w 2555631"/>
                  <a:gd name="connsiteY139" fmla="*/ 386862 h 1817077"/>
                  <a:gd name="connsiteX140" fmla="*/ 1199662 w 2555631"/>
                  <a:gd name="connsiteY140" fmla="*/ 418123 h 1817077"/>
                  <a:gd name="connsiteX141" fmla="*/ 1203569 w 2555631"/>
                  <a:gd name="connsiteY141" fmla="*/ 457200 h 1817077"/>
                  <a:gd name="connsiteX142" fmla="*/ 1203569 w 2555631"/>
                  <a:gd name="connsiteY142" fmla="*/ 457200 h 1817077"/>
                  <a:gd name="connsiteX143" fmla="*/ 1144954 w 2555631"/>
                  <a:gd name="connsiteY143" fmla="*/ 484554 h 1817077"/>
                  <a:gd name="connsiteX144" fmla="*/ 1129323 w 2555631"/>
                  <a:gd name="connsiteY144" fmla="*/ 422031 h 1817077"/>
                  <a:gd name="connsiteX145" fmla="*/ 1109785 w 2555631"/>
                  <a:gd name="connsiteY145" fmla="*/ 379046 h 1817077"/>
                  <a:gd name="connsiteX146" fmla="*/ 1109785 w 2555631"/>
                  <a:gd name="connsiteY146" fmla="*/ 379046 h 1817077"/>
                  <a:gd name="connsiteX147" fmla="*/ 1062892 w 2555631"/>
                  <a:gd name="connsiteY147" fmla="*/ 379046 h 1817077"/>
                  <a:gd name="connsiteX148" fmla="*/ 1062892 w 2555631"/>
                  <a:gd name="connsiteY148" fmla="*/ 289170 h 1817077"/>
                  <a:gd name="connsiteX149" fmla="*/ 1019908 w 2555631"/>
                  <a:gd name="connsiteY149" fmla="*/ 250093 h 1817077"/>
                  <a:gd name="connsiteX150" fmla="*/ 969108 w 2555631"/>
                  <a:gd name="connsiteY150" fmla="*/ 265723 h 1817077"/>
                  <a:gd name="connsiteX151" fmla="*/ 949569 w 2555631"/>
                  <a:gd name="connsiteY151" fmla="*/ 304800 h 1817077"/>
                  <a:gd name="connsiteX152" fmla="*/ 957385 w 2555631"/>
                  <a:gd name="connsiteY152" fmla="*/ 363416 h 1817077"/>
                  <a:gd name="connsiteX153" fmla="*/ 957385 w 2555631"/>
                  <a:gd name="connsiteY153" fmla="*/ 363416 h 1817077"/>
                  <a:gd name="connsiteX154" fmla="*/ 984738 w 2555631"/>
                  <a:gd name="connsiteY154" fmla="*/ 433754 h 1817077"/>
                  <a:gd name="connsiteX155" fmla="*/ 992554 w 2555631"/>
                  <a:gd name="connsiteY155" fmla="*/ 484554 h 1817077"/>
                  <a:gd name="connsiteX156" fmla="*/ 984738 w 2555631"/>
                  <a:gd name="connsiteY156" fmla="*/ 531446 h 1817077"/>
                  <a:gd name="connsiteX157" fmla="*/ 980831 w 2555631"/>
                  <a:gd name="connsiteY157" fmla="*/ 570523 h 1817077"/>
                  <a:gd name="connsiteX158" fmla="*/ 949569 w 2555631"/>
                  <a:gd name="connsiteY158" fmla="*/ 625231 h 1817077"/>
                  <a:gd name="connsiteX159" fmla="*/ 949569 w 2555631"/>
                  <a:gd name="connsiteY159" fmla="*/ 625231 h 1817077"/>
                  <a:gd name="connsiteX160" fmla="*/ 894862 w 2555631"/>
                  <a:gd name="connsiteY160" fmla="*/ 550985 h 1817077"/>
                  <a:gd name="connsiteX161" fmla="*/ 898769 w 2555631"/>
                  <a:gd name="connsiteY161" fmla="*/ 500185 h 1817077"/>
                  <a:gd name="connsiteX162" fmla="*/ 847969 w 2555631"/>
                  <a:gd name="connsiteY162" fmla="*/ 593970 h 1817077"/>
                  <a:gd name="connsiteX163" fmla="*/ 820615 w 2555631"/>
                  <a:gd name="connsiteY163" fmla="*/ 636954 h 1817077"/>
                  <a:gd name="connsiteX164" fmla="*/ 840154 w 2555631"/>
                  <a:gd name="connsiteY164" fmla="*/ 691662 h 1817077"/>
                  <a:gd name="connsiteX165" fmla="*/ 820615 w 2555631"/>
                  <a:gd name="connsiteY165" fmla="*/ 738554 h 1817077"/>
                  <a:gd name="connsiteX166" fmla="*/ 816708 w 2555631"/>
                  <a:gd name="connsiteY166" fmla="*/ 793262 h 1817077"/>
                  <a:gd name="connsiteX167" fmla="*/ 793262 w 2555631"/>
                  <a:gd name="connsiteY167" fmla="*/ 746370 h 1817077"/>
                  <a:gd name="connsiteX168" fmla="*/ 793262 w 2555631"/>
                  <a:gd name="connsiteY168" fmla="*/ 746370 h 1817077"/>
                  <a:gd name="connsiteX169" fmla="*/ 781538 w 2555631"/>
                  <a:gd name="connsiteY169" fmla="*/ 664308 h 1817077"/>
                  <a:gd name="connsiteX170" fmla="*/ 746369 w 2555631"/>
                  <a:gd name="connsiteY170" fmla="*/ 640862 h 1817077"/>
                  <a:gd name="connsiteX171" fmla="*/ 781538 w 2555631"/>
                  <a:gd name="connsiteY171" fmla="*/ 578339 h 1817077"/>
                  <a:gd name="connsiteX172" fmla="*/ 722923 w 2555631"/>
                  <a:gd name="connsiteY172" fmla="*/ 543170 h 1817077"/>
                  <a:gd name="connsiteX173" fmla="*/ 679938 w 2555631"/>
                  <a:gd name="connsiteY173" fmla="*/ 539262 h 1817077"/>
                  <a:gd name="connsiteX174" fmla="*/ 652585 w 2555631"/>
                  <a:gd name="connsiteY174" fmla="*/ 492370 h 1817077"/>
                  <a:gd name="connsiteX175" fmla="*/ 652585 w 2555631"/>
                  <a:gd name="connsiteY175" fmla="*/ 492370 h 1817077"/>
                  <a:gd name="connsiteX176" fmla="*/ 719015 w 2555631"/>
                  <a:gd name="connsiteY176" fmla="*/ 508000 h 1817077"/>
                  <a:gd name="connsiteX177" fmla="*/ 746369 w 2555631"/>
                  <a:gd name="connsiteY177" fmla="*/ 472831 h 1817077"/>
                  <a:gd name="connsiteX178" fmla="*/ 777631 w 2555631"/>
                  <a:gd name="connsiteY178" fmla="*/ 445477 h 1817077"/>
                  <a:gd name="connsiteX179" fmla="*/ 758092 w 2555631"/>
                  <a:gd name="connsiteY179" fmla="*/ 351693 h 1817077"/>
                  <a:gd name="connsiteX180" fmla="*/ 719015 w 2555631"/>
                  <a:gd name="connsiteY180" fmla="*/ 312616 h 1817077"/>
                  <a:gd name="connsiteX181" fmla="*/ 715108 w 2555631"/>
                  <a:gd name="connsiteY181" fmla="*/ 265723 h 1817077"/>
                  <a:gd name="connsiteX182" fmla="*/ 676031 w 2555631"/>
                  <a:gd name="connsiteY182" fmla="*/ 281354 h 1817077"/>
                  <a:gd name="connsiteX183" fmla="*/ 652585 w 2555631"/>
                  <a:gd name="connsiteY183" fmla="*/ 218831 h 1817077"/>
                  <a:gd name="connsiteX184" fmla="*/ 621323 w 2555631"/>
                  <a:gd name="connsiteY184" fmla="*/ 207108 h 1817077"/>
                  <a:gd name="connsiteX185" fmla="*/ 578338 w 2555631"/>
                  <a:gd name="connsiteY185" fmla="*/ 175846 h 1817077"/>
                  <a:gd name="connsiteX186" fmla="*/ 578338 w 2555631"/>
                  <a:gd name="connsiteY186" fmla="*/ 175846 h 1817077"/>
                  <a:gd name="connsiteX187" fmla="*/ 496277 w 2555631"/>
                  <a:gd name="connsiteY187" fmla="*/ 70339 h 1817077"/>
                  <a:gd name="connsiteX188" fmla="*/ 461108 w 2555631"/>
                  <a:gd name="connsiteY188" fmla="*/ 31262 h 1817077"/>
                  <a:gd name="connsiteX189" fmla="*/ 437662 w 2555631"/>
                  <a:gd name="connsiteY189" fmla="*/ 66431 h 1817077"/>
                  <a:gd name="connsiteX190" fmla="*/ 379046 w 2555631"/>
                  <a:gd name="connsiteY190" fmla="*/ 39077 h 1817077"/>
                  <a:gd name="connsiteX191" fmla="*/ 339969 w 2555631"/>
                  <a:gd name="connsiteY191" fmla="*/ 54708 h 1817077"/>
                  <a:gd name="connsiteX192" fmla="*/ 324338 w 2555631"/>
                  <a:gd name="connsiteY192" fmla="*/ 109416 h 1817077"/>
                  <a:gd name="connsiteX193" fmla="*/ 363415 w 2555631"/>
                  <a:gd name="connsiteY193" fmla="*/ 160216 h 1817077"/>
                  <a:gd name="connsiteX194" fmla="*/ 425938 w 2555631"/>
                  <a:gd name="connsiteY194" fmla="*/ 144585 h 1817077"/>
                  <a:gd name="connsiteX195" fmla="*/ 468923 w 2555631"/>
                  <a:gd name="connsiteY195" fmla="*/ 175846 h 1817077"/>
                  <a:gd name="connsiteX196" fmla="*/ 410308 w 2555631"/>
                  <a:gd name="connsiteY196" fmla="*/ 183662 h 1817077"/>
                  <a:gd name="connsiteX197" fmla="*/ 375138 w 2555631"/>
                  <a:gd name="connsiteY197" fmla="*/ 214923 h 1817077"/>
                  <a:gd name="connsiteX198" fmla="*/ 418123 w 2555631"/>
                  <a:gd name="connsiteY198" fmla="*/ 254000 h 1817077"/>
                  <a:gd name="connsiteX199" fmla="*/ 480646 w 2555631"/>
                  <a:gd name="connsiteY199" fmla="*/ 281354 h 1817077"/>
                  <a:gd name="connsiteX200" fmla="*/ 488462 w 2555631"/>
                  <a:gd name="connsiteY200" fmla="*/ 324339 h 1817077"/>
                  <a:gd name="connsiteX201" fmla="*/ 488462 w 2555631"/>
                  <a:gd name="connsiteY201" fmla="*/ 324339 h 1817077"/>
                  <a:gd name="connsiteX202" fmla="*/ 508000 w 2555631"/>
                  <a:gd name="connsiteY202" fmla="*/ 422031 h 1817077"/>
                  <a:gd name="connsiteX203" fmla="*/ 457200 w 2555631"/>
                  <a:gd name="connsiteY203" fmla="*/ 332154 h 1817077"/>
                  <a:gd name="connsiteX204" fmla="*/ 433754 w 2555631"/>
                  <a:gd name="connsiteY204" fmla="*/ 289170 h 1817077"/>
                  <a:gd name="connsiteX205" fmla="*/ 394677 w 2555631"/>
                  <a:gd name="connsiteY205" fmla="*/ 336062 h 1817077"/>
                  <a:gd name="connsiteX206" fmla="*/ 394677 w 2555631"/>
                  <a:gd name="connsiteY206" fmla="*/ 336062 h 1817077"/>
                  <a:gd name="connsiteX207" fmla="*/ 316523 w 2555631"/>
                  <a:gd name="connsiteY207" fmla="*/ 222739 h 1817077"/>
                  <a:gd name="connsiteX208" fmla="*/ 277446 w 2555631"/>
                  <a:gd name="connsiteY208" fmla="*/ 218831 h 1817077"/>
                  <a:gd name="connsiteX209" fmla="*/ 214923 w 2555631"/>
                  <a:gd name="connsiteY209" fmla="*/ 242277 h 1817077"/>
                  <a:gd name="connsiteX210" fmla="*/ 214923 w 2555631"/>
                  <a:gd name="connsiteY210" fmla="*/ 242277 h 1817077"/>
                  <a:gd name="connsiteX211" fmla="*/ 250092 w 2555631"/>
                  <a:gd name="connsiteY211" fmla="*/ 300893 h 1817077"/>
                  <a:gd name="connsiteX212" fmla="*/ 187569 w 2555631"/>
                  <a:gd name="connsiteY212" fmla="*/ 304800 h 1817077"/>
                  <a:gd name="connsiteX213" fmla="*/ 175846 w 2555631"/>
                  <a:gd name="connsiteY213" fmla="*/ 351693 h 1817077"/>
                  <a:gd name="connsiteX214" fmla="*/ 250092 w 2555631"/>
                  <a:gd name="connsiteY214" fmla="*/ 402493 h 1817077"/>
                  <a:gd name="connsiteX215" fmla="*/ 293077 w 2555631"/>
                  <a:gd name="connsiteY215" fmla="*/ 422031 h 1817077"/>
                  <a:gd name="connsiteX216" fmla="*/ 160215 w 2555631"/>
                  <a:gd name="connsiteY216" fmla="*/ 390770 h 1817077"/>
                  <a:gd name="connsiteX217" fmla="*/ 171938 w 2555631"/>
                  <a:gd name="connsiteY217" fmla="*/ 441570 h 1817077"/>
                  <a:gd name="connsiteX218" fmla="*/ 257908 w 2555631"/>
                  <a:gd name="connsiteY218" fmla="*/ 476739 h 1817077"/>
                  <a:gd name="connsiteX219" fmla="*/ 308708 w 2555631"/>
                  <a:gd name="connsiteY219" fmla="*/ 476739 h 1817077"/>
                  <a:gd name="connsiteX220" fmla="*/ 308708 w 2555631"/>
                  <a:gd name="connsiteY220" fmla="*/ 476739 h 1817077"/>
                  <a:gd name="connsiteX221" fmla="*/ 242277 w 2555631"/>
                  <a:gd name="connsiteY221" fmla="*/ 504093 h 1817077"/>
                  <a:gd name="connsiteX222" fmla="*/ 281354 w 2555631"/>
                  <a:gd name="connsiteY222" fmla="*/ 539262 h 1817077"/>
                  <a:gd name="connsiteX223" fmla="*/ 281354 w 2555631"/>
                  <a:gd name="connsiteY223" fmla="*/ 539262 h 1817077"/>
                  <a:gd name="connsiteX224" fmla="*/ 160215 w 2555631"/>
                  <a:gd name="connsiteY224" fmla="*/ 484554 h 1817077"/>
                  <a:gd name="connsiteX225" fmla="*/ 113323 w 2555631"/>
                  <a:gd name="connsiteY225" fmla="*/ 449385 h 1817077"/>
                  <a:gd name="connsiteX226" fmla="*/ 97692 w 2555631"/>
                  <a:gd name="connsiteY226" fmla="*/ 504093 h 1817077"/>
                  <a:gd name="connsiteX227" fmla="*/ 132862 w 2555631"/>
                  <a:gd name="connsiteY227" fmla="*/ 543170 h 1817077"/>
                  <a:gd name="connsiteX228" fmla="*/ 128954 w 2555631"/>
                  <a:gd name="connsiteY228" fmla="*/ 586154 h 1817077"/>
                  <a:gd name="connsiteX229" fmla="*/ 46892 w 2555631"/>
                  <a:gd name="connsiteY229" fmla="*/ 554893 h 1817077"/>
                  <a:gd name="connsiteX230" fmla="*/ 35169 w 2555631"/>
                  <a:gd name="connsiteY230" fmla="*/ 597877 h 1817077"/>
                  <a:gd name="connsiteX231" fmla="*/ 0 w 2555631"/>
                  <a:gd name="connsiteY231" fmla="*/ 625231 h 1817077"/>
                  <a:gd name="connsiteX232" fmla="*/ 121138 w 2555631"/>
                  <a:gd name="connsiteY232" fmla="*/ 648677 h 1817077"/>
                  <a:gd name="connsiteX233" fmla="*/ 160215 w 2555631"/>
                  <a:gd name="connsiteY233" fmla="*/ 699477 h 1817077"/>
                  <a:gd name="connsiteX234" fmla="*/ 222738 w 2555631"/>
                  <a:gd name="connsiteY234" fmla="*/ 676031 h 1817077"/>
                  <a:gd name="connsiteX235" fmla="*/ 269631 w 2555631"/>
                  <a:gd name="connsiteY235" fmla="*/ 640862 h 1817077"/>
                  <a:gd name="connsiteX236" fmla="*/ 375138 w 2555631"/>
                  <a:gd name="connsiteY236" fmla="*/ 593970 h 1817077"/>
                  <a:gd name="connsiteX237" fmla="*/ 418123 w 2555631"/>
                  <a:gd name="connsiteY237" fmla="*/ 562708 h 1817077"/>
                  <a:gd name="connsiteX238" fmla="*/ 418123 w 2555631"/>
                  <a:gd name="connsiteY238" fmla="*/ 625231 h 1817077"/>
                  <a:gd name="connsiteX239" fmla="*/ 511908 w 2555631"/>
                  <a:gd name="connsiteY239" fmla="*/ 601785 h 1817077"/>
                  <a:gd name="connsiteX240" fmla="*/ 515815 w 2555631"/>
                  <a:gd name="connsiteY240" fmla="*/ 660400 h 1817077"/>
                  <a:gd name="connsiteX241" fmla="*/ 566615 w 2555631"/>
                  <a:gd name="connsiteY241" fmla="*/ 660400 h 1817077"/>
                  <a:gd name="connsiteX242" fmla="*/ 566615 w 2555631"/>
                  <a:gd name="connsiteY242" fmla="*/ 660400 h 1817077"/>
                  <a:gd name="connsiteX243" fmla="*/ 617415 w 2555631"/>
                  <a:gd name="connsiteY243" fmla="*/ 629139 h 1817077"/>
                  <a:gd name="connsiteX244" fmla="*/ 664308 w 2555631"/>
                  <a:gd name="connsiteY244" fmla="*/ 660400 h 1817077"/>
                  <a:gd name="connsiteX245" fmla="*/ 488462 w 2555631"/>
                  <a:gd name="connsiteY245" fmla="*/ 769816 h 1817077"/>
                  <a:gd name="connsiteX246" fmla="*/ 453292 w 2555631"/>
                  <a:gd name="connsiteY246" fmla="*/ 797170 h 1817077"/>
                  <a:gd name="connsiteX247" fmla="*/ 492369 w 2555631"/>
                  <a:gd name="connsiteY247" fmla="*/ 832339 h 1817077"/>
                  <a:gd name="connsiteX248" fmla="*/ 566615 w 2555631"/>
                  <a:gd name="connsiteY248" fmla="*/ 851877 h 1817077"/>
                  <a:gd name="connsiteX249" fmla="*/ 613508 w 2555631"/>
                  <a:gd name="connsiteY249" fmla="*/ 859693 h 1817077"/>
                  <a:gd name="connsiteX250" fmla="*/ 629138 w 2555631"/>
                  <a:gd name="connsiteY250" fmla="*/ 797170 h 1817077"/>
                  <a:gd name="connsiteX251" fmla="*/ 672123 w 2555631"/>
                  <a:gd name="connsiteY251" fmla="*/ 801077 h 1817077"/>
                  <a:gd name="connsiteX252" fmla="*/ 672123 w 2555631"/>
                  <a:gd name="connsiteY252" fmla="*/ 855785 h 1817077"/>
                  <a:gd name="connsiteX253" fmla="*/ 625231 w 2555631"/>
                  <a:gd name="connsiteY253" fmla="*/ 910493 h 1817077"/>
                  <a:gd name="connsiteX254" fmla="*/ 484554 w 2555631"/>
                  <a:gd name="connsiteY254" fmla="*/ 871416 h 1817077"/>
                  <a:gd name="connsiteX255" fmla="*/ 461108 w 2555631"/>
                  <a:gd name="connsiteY255" fmla="*/ 902677 h 1817077"/>
                  <a:gd name="connsiteX256" fmla="*/ 418123 w 2555631"/>
                  <a:gd name="connsiteY256" fmla="*/ 902677 h 1817077"/>
                  <a:gd name="connsiteX257" fmla="*/ 343877 w 2555631"/>
                  <a:gd name="connsiteY257" fmla="*/ 910493 h 1817077"/>
                  <a:gd name="connsiteX258" fmla="*/ 324338 w 2555631"/>
                  <a:gd name="connsiteY258" fmla="*/ 945662 h 1817077"/>
                  <a:gd name="connsiteX259" fmla="*/ 250092 w 2555631"/>
                  <a:gd name="connsiteY259" fmla="*/ 941754 h 1817077"/>
                  <a:gd name="connsiteX260" fmla="*/ 207108 w 2555631"/>
                  <a:gd name="connsiteY260" fmla="*/ 984739 h 1817077"/>
                  <a:gd name="connsiteX261" fmla="*/ 156308 w 2555631"/>
                  <a:gd name="connsiteY261" fmla="*/ 953477 h 1817077"/>
                  <a:gd name="connsiteX262" fmla="*/ 117231 w 2555631"/>
                  <a:gd name="connsiteY262" fmla="*/ 996462 h 1817077"/>
                  <a:gd name="connsiteX263" fmla="*/ 156308 w 2555631"/>
                  <a:gd name="connsiteY263" fmla="*/ 1058985 h 1817077"/>
                  <a:gd name="connsiteX264" fmla="*/ 218831 w 2555631"/>
                  <a:gd name="connsiteY264" fmla="*/ 1098062 h 1817077"/>
                  <a:gd name="connsiteX265" fmla="*/ 246185 w 2555631"/>
                  <a:gd name="connsiteY265" fmla="*/ 1039446 h 1817077"/>
                  <a:gd name="connsiteX266" fmla="*/ 293077 w 2555631"/>
                  <a:gd name="connsiteY266" fmla="*/ 1043354 h 1817077"/>
                  <a:gd name="connsiteX267" fmla="*/ 375138 w 2555631"/>
                  <a:gd name="connsiteY267" fmla="*/ 1023816 h 1817077"/>
                  <a:gd name="connsiteX268" fmla="*/ 433754 w 2555631"/>
                  <a:gd name="connsiteY268" fmla="*/ 1039446 h 1817077"/>
                  <a:gd name="connsiteX269" fmla="*/ 492369 w 2555631"/>
                  <a:gd name="connsiteY269" fmla="*/ 1031631 h 1817077"/>
                  <a:gd name="connsiteX270" fmla="*/ 511908 w 2555631"/>
                  <a:gd name="connsiteY270" fmla="*/ 1094154 h 1817077"/>
                  <a:gd name="connsiteX271" fmla="*/ 500185 w 2555631"/>
                  <a:gd name="connsiteY271" fmla="*/ 1144954 h 1817077"/>
                  <a:gd name="connsiteX272" fmla="*/ 531446 w 2555631"/>
                  <a:gd name="connsiteY272" fmla="*/ 1184031 h 1817077"/>
                  <a:gd name="connsiteX273" fmla="*/ 656492 w 2555631"/>
                  <a:gd name="connsiteY273" fmla="*/ 1160585 h 1817077"/>
                  <a:gd name="connsiteX274" fmla="*/ 586154 w 2555631"/>
                  <a:gd name="connsiteY274" fmla="*/ 1215293 h 1817077"/>
                  <a:gd name="connsiteX275" fmla="*/ 586154 w 2555631"/>
                  <a:gd name="connsiteY275" fmla="*/ 1266093 h 1817077"/>
                  <a:gd name="connsiteX276" fmla="*/ 586154 w 2555631"/>
                  <a:gd name="connsiteY276" fmla="*/ 1266093 h 1817077"/>
                  <a:gd name="connsiteX277" fmla="*/ 609600 w 2555631"/>
                  <a:gd name="connsiteY277" fmla="*/ 1305170 h 1817077"/>
                  <a:gd name="connsiteX278" fmla="*/ 672123 w 2555631"/>
                  <a:gd name="connsiteY278" fmla="*/ 1254370 h 1817077"/>
                  <a:gd name="connsiteX279" fmla="*/ 750277 w 2555631"/>
                  <a:gd name="connsiteY279" fmla="*/ 1270000 h 1817077"/>
                  <a:gd name="connsiteX280" fmla="*/ 668215 w 2555631"/>
                  <a:gd name="connsiteY280" fmla="*/ 1289539 h 1817077"/>
                  <a:gd name="connsiteX281" fmla="*/ 633046 w 2555631"/>
                  <a:gd name="connsiteY281" fmla="*/ 1312985 h 1817077"/>
                  <a:gd name="connsiteX282" fmla="*/ 644769 w 2555631"/>
                  <a:gd name="connsiteY282" fmla="*/ 1363785 h 1817077"/>
                  <a:gd name="connsiteX283" fmla="*/ 593969 w 2555631"/>
                  <a:gd name="connsiteY283" fmla="*/ 1426308 h 1817077"/>
                  <a:gd name="connsiteX284" fmla="*/ 558800 w 2555631"/>
                  <a:gd name="connsiteY284" fmla="*/ 1461477 h 1817077"/>
                  <a:gd name="connsiteX285" fmla="*/ 515815 w 2555631"/>
                  <a:gd name="connsiteY285" fmla="*/ 1481016 h 1817077"/>
                  <a:gd name="connsiteX286" fmla="*/ 480646 w 2555631"/>
                  <a:gd name="connsiteY286" fmla="*/ 1488831 h 1817077"/>
                  <a:gd name="connsiteX287" fmla="*/ 441569 w 2555631"/>
                  <a:gd name="connsiteY287" fmla="*/ 1438031 h 1817077"/>
                  <a:gd name="connsiteX288" fmla="*/ 418123 w 2555631"/>
                  <a:gd name="connsiteY288" fmla="*/ 1488831 h 1817077"/>
                  <a:gd name="connsiteX289" fmla="*/ 449385 w 2555631"/>
                  <a:gd name="connsiteY289" fmla="*/ 1582616 h 181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2555631" h="1817077">
                    <a:moveTo>
                      <a:pt x="449385" y="1582616"/>
                    </a:moveTo>
                    <a:lnTo>
                      <a:pt x="449385" y="1582616"/>
                    </a:lnTo>
                    <a:cubicBezTo>
                      <a:pt x="518133" y="1580706"/>
                      <a:pt x="557277" y="1586046"/>
                      <a:pt x="613508" y="1574800"/>
                    </a:cubicBezTo>
                    <a:cubicBezTo>
                      <a:pt x="618774" y="1573747"/>
                      <a:pt x="623928" y="1572195"/>
                      <a:pt x="629138" y="1570893"/>
                    </a:cubicBezTo>
                    <a:cubicBezTo>
                      <a:pt x="630441" y="1565683"/>
                      <a:pt x="628351" y="1557870"/>
                      <a:pt x="633046" y="1555262"/>
                    </a:cubicBezTo>
                    <a:cubicBezTo>
                      <a:pt x="648524" y="1546663"/>
                      <a:pt x="712891" y="1554825"/>
                      <a:pt x="719015" y="1555262"/>
                    </a:cubicBezTo>
                    <a:cubicBezTo>
                      <a:pt x="735940" y="1553569"/>
                      <a:pt x="756101" y="1559883"/>
                      <a:pt x="765908" y="1543539"/>
                    </a:cubicBezTo>
                    <a:cubicBezTo>
                      <a:pt x="768027" y="1540007"/>
                      <a:pt x="768513" y="1535724"/>
                      <a:pt x="769815" y="1531816"/>
                    </a:cubicBezTo>
                    <a:cubicBezTo>
                      <a:pt x="775138" y="1535365"/>
                      <a:pt x="785643" y="1541261"/>
                      <a:pt x="789354" y="1547446"/>
                    </a:cubicBezTo>
                    <a:cubicBezTo>
                      <a:pt x="791473" y="1550978"/>
                      <a:pt x="790349" y="1556257"/>
                      <a:pt x="793262" y="1559170"/>
                    </a:cubicBezTo>
                    <a:cubicBezTo>
                      <a:pt x="806697" y="1572605"/>
                      <a:pt x="813691" y="1573794"/>
                      <a:pt x="828431" y="1578708"/>
                    </a:cubicBezTo>
                    <a:cubicBezTo>
                      <a:pt x="845908" y="1604925"/>
                      <a:pt x="825320" y="1579239"/>
                      <a:pt x="847969" y="1594339"/>
                    </a:cubicBezTo>
                    <a:cubicBezTo>
                      <a:pt x="875906" y="1612964"/>
                      <a:pt x="842264" y="1601705"/>
                      <a:pt x="875323" y="1609970"/>
                    </a:cubicBezTo>
                    <a:cubicBezTo>
                      <a:pt x="879231" y="1613878"/>
                      <a:pt x="882215" y="1619009"/>
                      <a:pt x="887046" y="1621693"/>
                    </a:cubicBezTo>
                    <a:cubicBezTo>
                      <a:pt x="894247" y="1625694"/>
                      <a:pt x="910492" y="1629508"/>
                      <a:pt x="910492" y="1629508"/>
                    </a:cubicBezTo>
                    <a:cubicBezTo>
                      <a:pt x="937086" y="1656099"/>
                      <a:pt x="896561" y="1614557"/>
                      <a:pt x="926123" y="1649046"/>
                    </a:cubicBezTo>
                    <a:cubicBezTo>
                      <a:pt x="930918" y="1654641"/>
                      <a:pt x="936544" y="1659467"/>
                      <a:pt x="941754" y="1664677"/>
                    </a:cubicBezTo>
                    <a:lnTo>
                      <a:pt x="949569" y="1672493"/>
                    </a:lnTo>
                    <a:cubicBezTo>
                      <a:pt x="952174" y="1675098"/>
                      <a:pt x="955341" y="1677242"/>
                      <a:pt x="957385" y="1680308"/>
                    </a:cubicBezTo>
                    <a:cubicBezTo>
                      <a:pt x="967805" y="1695939"/>
                      <a:pt x="961292" y="1689426"/>
                      <a:pt x="976923" y="1699846"/>
                    </a:cubicBezTo>
                    <a:cubicBezTo>
                      <a:pt x="979052" y="1706233"/>
                      <a:pt x="982267" y="1719306"/>
                      <a:pt x="988646" y="1723293"/>
                    </a:cubicBezTo>
                    <a:cubicBezTo>
                      <a:pt x="995632" y="1727659"/>
                      <a:pt x="1003870" y="1730594"/>
                      <a:pt x="1012092" y="1731108"/>
                    </a:cubicBezTo>
                    <a:lnTo>
                      <a:pt x="1137138" y="1738923"/>
                    </a:lnTo>
                    <a:cubicBezTo>
                      <a:pt x="1151189" y="1741733"/>
                      <a:pt x="1165774" y="1742372"/>
                      <a:pt x="1176215" y="1754554"/>
                    </a:cubicBezTo>
                    <a:cubicBezTo>
                      <a:pt x="1179710" y="1758632"/>
                      <a:pt x="1177144" y="1765716"/>
                      <a:pt x="1180123" y="1770185"/>
                    </a:cubicBezTo>
                    <a:cubicBezTo>
                      <a:pt x="1182728" y="1774093"/>
                      <a:pt x="1188179" y="1775066"/>
                      <a:pt x="1191846" y="1778000"/>
                    </a:cubicBezTo>
                    <a:cubicBezTo>
                      <a:pt x="1194723" y="1780302"/>
                      <a:pt x="1196366" y="1784168"/>
                      <a:pt x="1199662" y="1785816"/>
                    </a:cubicBezTo>
                    <a:cubicBezTo>
                      <a:pt x="1204465" y="1788218"/>
                      <a:pt x="1210128" y="1788248"/>
                      <a:pt x="1215292" y="1789723"/>
                    </a:cubicBezTo>
                    <a:cubicBezTo>
                      <a:pt x="1219253" y="1790855"/>
                      <a:pt x="1223331" y="1791789"/>
                      <a:pt x="1227015" y="1793631"/>
                    </a:cubicBezTo>
                    <a:cubicBezTo>
                      <a:pt x="1249851" y="1805049"/>
                      <a:pt x="1227541" y="1798805"/>
                      <a:pt x="1250462" y="1805354"/>
                    </a:cubicBezTo>
                    <a:cubicBezTo>
                      <a:pt x="1255626" y="1806829"/>
                      <a:pt x="1261064" y="1807376"/>
                      <a:pt x="1266092" y="1809262"/>
                    </a:cubicBezTo>
                    <a:cubicBezTo>
                      <a:pt x="1271546" y="1811307"/>
                      <a:pt x="1281723" y="1817077"/>
                      <a:pt x="1281723" y="1817077"/>
                    </a:cubicBezTo>
                    <a:lnTo>
                      <a:pt x="1426308" y="1805354"/>
                    </a:lnTo>
                    <a:lnTo>
                      <a:pt x="1516185" y="1762370"/>
                    </a:lnTo>
                    <a:lnTo>
                      <a:pt x="1551354" y="1711570"/>
                    </a:lnTo>
                    <a:lnTo>
                      <a:pt x="1598246" y="1637323"/>
                    </a:lnTo>
                    <a:lnTo>
                      <a:pt x="1672492" y="1602154"/>
                    </a:lnTo>
                    <a:lnTo>
                      <a:pt x="1731108" y="1598246"/>
                    </a:lnTo>
                    <a:lnTo>
                      <a:pt x="1727200" y="1551354"/>
                    </a:lnTo>
                    <a:lnTo>
                      <a:pt x="1774092" y="1563077"/>
                    </a:lnTo>
                    <a:lnTo>
                      <a:pt x="1820985" y="1574800"/>
                    </a:lnTo>
                    <a:lnTo>
                      <a:pt x="1985108" y="1395046"/>
                    </a:lnTo>
                    <a:lnTo>
                      <a:pt x="2098431" y="1359877"/>
                    </a:lnTo>
                    <a:lnTo>
                      <a:pt x="2129692" y="1312985"/>
                    </a:lnTo>
                    <a:lnTo>
                      <a:pt x="2207846" y="1359877"/>
                    </a:lnTo>
                    <a:lnTo>
                      <a:pt x="2239108" y="1305170"/>
                    </a:lnTo>
                    <a:lnTo>
                      <a:pt x="2286000" y="1254370"/>
                    </a:lnTo>
                    <a:lnTo>
                      <a:pt x="2336800" y="1238739"/>
                    </a:lnTo>
                    <a:lnTo>
                      <a:pt x="2332892" y="1184031"/>
                    </a:lnTo>
                    <a:lnTo>
                      <a:pt x="2332892" y="1184031"/>
                    </a:lnTo>
                    <a:lnTo>
                      <a:pt x="2340708" y="1113693"/>
                    </a:lnTo>
                    <a:lnTo>
                      <a:pt x="2379785" y="1109785"/>
                    </a:lnTo>
                    <a:lnTo>
                      <a:pt x="2348523" y="1062893"/>
                    </a:lnTo>
                    <a:lnTo>
                      <a:pt x="2430585" y="1090246"/>
                    </a:lnTo>
                    <a:lnTo>
                      <a:pt x="2446215" y="1039446"/>
                    </a:lnTo>
                    <a:lnTo>
                      <a:pt x="2481385" y="1016000"/>
                    </a:lnTo>
                    <a:lnTo>
                      <a:pt x="2481385" y="1016000"/>
                    </a:lnTo>
                    <a:lnTo>
                      <a:pt x="2457938" y="976923"/>
                    </a:lnTo>
                    <a:lnTo>
                      <a:pt x="2504831" y="961293"/>
                    </a:lnTo>
                    <a:lnTo>
                      <a:pt x="2430585" y="906585"/>
                    </a:lnTo>
                    <a:lnTo>
                      <a:pt x="2454031" y="871416"/>
                    </a:lnTo>
                    <a:lnTo>
                      <a:pt x="2508738" y="898770"/>
                    </a:lnTo>
                    <a:lnTo>
                      <a:pt x="2555631" y="890954"/>
                    </a:lnTo>
                    <a:lnTo>
                      <a:pt x="2555631" y="890954"/>
                    </a:lnTo>
                    <a:lnTo>
                      <a:pt x="2520462" y="836246"/>
                    </a:lnTo>
                    <a:lnTo>
                      <a:pt x="2500923" y="804985"/>
                    </a:lnTo>
                    <a:lnTo>
                      <a:pt x="2540000" y="777631"/>
                    </a:lnTo>
                    <a:lnTo>
                      <a:pt x="2500923" y="746370"/>
                    </a:lnTo>
                    <a:lnTo>
                      <a:pt x="2457938" y="750277"/>
                    </a:lnTo>
                    <a:lnTo>
                      <a:pt x="2520462" y="687754"/>
                    </a:lnTo>
                    <a:lnTo>
                      <a:pt x="2540000" y="629139"/>
                    </a:lnTo>
                    <a:lnTo>
                      <a:pt x="2528277" y="597877"/>
                    </a:lnTo>
                    <a:lnTo>
                      <a:pt x="2481385" y="597877"/>
                    </a:lnTo>
                    <a:lnTo>
                      <a:pt x="2481385" y="597877"/>
                    </a:lnTo>
                    <a:lnTo>
                      <a:pt x="2446215" y="562708"/>
                    </a:lnTo>
                    <a:lnTo>
                      <a:pt x="2379785" y="519723"/>
                    </a:lnTo>
                    <a:lnTo>
                      <a:pt x="2364154" y="488462"/>
                    </a:lnTo>
                    <a:lnTo>
                      <a:pt x="2356338" y="449385"/>
                    </a:lnTo>
                    <a:lnTo>
                      <a:pt x="2278185" y="484554"/>
                    </a:lnTo>
                    <a:lnTo>
                      <a:pt x="2278185" y="484554"/>
                    </a:lnTo>
                    <a:lnTo>
                      <a:pt x="2258646" y="422031"/>
                    </a:lnTo>
                    <a:lnTo>
                      <a:pt x="2305538" y="371231"/>
                    </a:lnTo>
                    <a:lnTo>
                      <a:pt x="2297723" y="324339"/>
                    </a:lnTo>
                    <a:lnTo>
                      <a:pt x="2274277" y="289170"/>
                    </a:lnTo>
                    <a:lnTo>
                      <a:pt x="2219569" y="304800"/>
                    </a:lnTo>
                    <a:lnTo>
                      <a:pt x="2188308" y="273539"/>
                    </a:lnTo>
                    <a:lnTo>
                      <a:pt x="2188308" y="273539"/>
                    </a:lnTo>
                    <a:lnTo>
                      <a:pt x="2235200" y="207108"/>
                    </a:lnTo>
                    <a:lnTo>
                      <a:pt x="2231292" y="156308"/>
                    </a:lnTo>
                    <a:lnTo>
                      <a:pt x="2293815" y="136770"/>
                    </a:lnTo>
                    <a:lnTo>
                      <a:pt x="2250831" y="89877"/>
                    </a:lnTo>
                    <a:lnTo>
                      <a:pt x="2196123" y="113323"/>
                    </a:lnTo>
                    <a:lnTo>
                      <a:pt x="2176585" y="160216"/>
                    </a:lnTo>
                    <a:lnTo>
                      <a:pt x="2133600" y="164123"/>
                    </a:lnTo>
                    <a:lnTo>
                      <a:pt x="2133600" y="222739"/>
                    </a:lnTo>
                    <a:lnTo>
                      <a:pt x="2055446" y="175846"/>
                    </a:lnTo>
                    <a:lnTo>
                      <a:pt x="2063262" y="113323"/>
                    </a:lnTo>
                    <a:lnTo>
                      <a:pt x="2028092" y="78154"/>
                    </a:lnTo>
                    <a:lnTo>
                      <a:pt x="2028092" y="78154"/>
                    </a:lnTo>
                    <a:lnTo>
                      <a:pt x="2028092" y="78154"/>
                    </a:lnTo>
                    <a:lnTo>
                      <a:pt x="1985108" y="74246"/>
                    </a:lnTo>
                    <a:lnTo>
                      <a:pt x="1977292" y="3908"/>
                    </a:lnTo>
                    <a:lnTo>
                      <a:pt x="1934308" y="0"/>
                    </a:lnTo>
                    <a:lnTo>
                      <a:pt x="1906954" y="39077"/>
                    </a:lnTo>
                    <a:lnTo>
                      <a:pt x="1856154" y="19539"/>
                    </a:lnTo>
                    <a:lnTo>
                      <a:pt x="1824892" y="54708"/>
                    </a:lnTo>
                    <a:lnTo>
                      <a:pt x="1860062" y="109416"/>
                    </a:lnTo>
                    <a:lnTo>
                      <a:pt x="1871785" y="160216"/>
                    </a:lnTo>
                    <a:lnTo>
                      <a:pt x="1875692" y="207108"/>
                    </a:lnTo>
                    <a:lnTo>
                      <a:pt x="1762369" y="265723"/>
                    </a:lnTo>
                    <a:lnTo>
                      <a:pt x="1742831" y="211016"/>
                    </a:lnTo>
                    <a:lnTo>
                      <a:pt x="1707662" y="214923"/>
                    </a:lnTo>
                    <a:lnTo>
                      <a:pt x="1680308" y="254000"/>
                    </a:lnTo>
                    <a:lnTo>
                      <a:pt x="1664677" y="320431"/>
                    </a:lnTo>
                    <a:lnTo>
                      <a:pt x="1606062" y="336062"/>
                    </a:lnTo>
                    <a:lnTo>
                      <a:pt x="1582615" y="289170"/>
                    </a:lnTo>
                    <a:lnTo>
                      <a:pt x="1547446" y="246185"/>
                    </a:lnTo>
                    <a:lnTo>
                      <a:pt x="1500554" y="238370"/>
                    </a:lnTo>
                    <a:lnTo>
                      <a:pt x="1461477" y="226646"/>
                    </a:lnTo>
                    <a:lnTo>
                      <a:pt x="1434123" y="257908"/>
                    </a:lnTo>
                    <a:lnTo>
                      <a:pt x="1445846" y="304800"/>
                    </a:lnTo>
                    <a:lnTo>
                      <a:pt x="1457569" y="351693"/>
                    </a:lnTo>
                    <a:lnTo>
                      <a:pt x="1504462" y="394677"/>
                    </a:lnTo>
                    <a:lnTo>
                      <a:pt x="1508369" y="445477"/>
                    </a:lnTo>
                    <a:lnTo>
                      <a:pt x="1508369" y="492370"/>
                    </a:lnTo>
                    <a:lnTo>
                      <a:pt x="1508369" y="492370"/>
                    </a:lnTo>
                    <a:lnTo>
                      <a:pt x="1465385" y="422031"/>
                    </a:lnTo>
                    <a:lnTo>
                      <a:pt x="1441938" y="371231"/>
                    </a:lnTo>
                    <a:lnTo>
                      <a:pt x="1414585" y="343877"/>
                    </a:lnTo>
                    <a:lnTo>
                      <a:pt x="1395046" y="281354"/>
                    </a:lnTo>
                    <a:lnTo>
                      <a:pt x="1367692" y="250093"/>
                    </a:lnTo>
                    <a:lnTo>
                      <a:pt x="1367692" y="250093"/>
                    </a:lnTo>
                    <a:lnTo>
                      <a:pt x="1293446" y="214923"/>
                    </a:lnTo>
                    <a:lnTo>
                      <a:pt x="1293446" y="214923"/>
                    </a:lnTo>
                    <a:lnTo>
                      <a:pt x="1258277" y="265723"/>
                    </a:lnTo>
                    <a:lnTo>
                      <a:pt x="1195754" y="285262"/>
                    </a:lnTo>
                    <a:lnTo>
                      <a:pt x="1195754" y="285262"/>
                    </a:lnTo>
                    <a:lnTo>
                      <a:pt x="1199662" y="332154"/>
                    </a:lnTo>
                    <a:lnTo>
                      <a:pt x="1160585" y="351693"/>
                    </a:lnTo>
                    <a:lnTo>
                      <a:pt x="1168400" y="386862"/>
                    </a:lnTo>
                    <a:lnTo>
                      <a:pt x="1199662" y="418123"/>
                    </a:lnTo>
                    <a:lnTo>
                      <a:pt x="1203569" y="457200"/>
                    </a:lnTo>
                    <a:lnTo>
                      <a:pt x="1203569" y="457200"/>
                    </a:lnTo>
                    <a:lnTo>
                      <a:pt x="1144954" y="484554"/>
                    </a:lnTo>
                    <a:lnTo>
                      <a:pt x="1129323" y="422031"/>
                    </a:lnTo>
                    <a:lnTo>
                      <a:pt x="1109785" y="379046"/>
                    </a:lnTo>
                    <a:lnTo>
                      <a:pt x="1109785" y="379046"/>
                    </a:lnTo>
                    <a:lnTo>
                      <a:pt x="1062892" y="379046"/>
                    </a:lnTo>
                    <a:lnTo>
                      <a:pt x="1062892" y="289170"/>
                    </a:lnTo>
                    <a:lnTo>
                      <a:pt x="1019908" y="250093"/>
                    </a:lnTo>
                    <a:lnTo>
                      <a:pt x="969108" y="265723"/>
                    </a:lnTo>
                    <a:lnTo>
                      <a:pt x="949569" y="304800"/>
                    </a:lnTo>
                    <a:lnTo>
                      <a:pt x="957385" y="363416"/>
                    </a:lnTo>
                    <a:lnTo>
                      <a:pt x="957385" y="363416"/>
                    </a:lnTo>
                    <a:lnTo>
                      <a:pt x="984738" y="433754"/>
                    </a:lnTo>
                    <a:lnTo>
                      <a:pt x="992554" y="484554"/>
                    </a:lnTo>
                    <a:lnTo>
                      <a:pt x="984738" y="531446"/>
                    </a:lnTo>
                    <a:lnTo>
                      <a:pt x="980831" y="570523"/>
                    </a:lnTo>
                    <a:lnTo>
                      <a:pt x="949569" y="625231"/>
                    </a:lnTo>
                    <a:lnTo>
                      <a:pt x="949569" y="625231"/>
                    </a:lnTo>
                    <a:lnTo>
                      <a:pt x="894862" y="550985"/>
                    </a:lnTo>
                    <a:lnTo>
                      <a:pt x="898769" y="500185"/>
                    </a:lnTo>
                    <a:lnTo>
                      <a:pt x="847969" y="593970"/>
                    </a:lnTo>
                    <a:lnTo>
                      <a:pt x="820615" y="636954"/>
                    </a:lnTo>
                    <a:lnTo>
                      <a:pt x="840154" y="691662"/>
                    </a:lnTo>
                    <a:lnTo>
                      <a:pt x="820615" y="738554"/>
                    </a:lnTo>
                    <a:lnTo>
                      <a:pt x="816708" y="793262"/>
                    </a:lnTo>
                    <a:lnTo>
                      <a:pt x="793262" y="746370"/>
                    </a:lnTo>
                    <a:lnTo>
                      <a:pt x="793262" y="746370"/>
                    </a:lnTo>
                    <a:lnTo>
                      <a:pt x="781538" y="664308"/>
                    </a:lnTo>
                    <a:lnTo>
                      <a:pt x="746369" y="640862"/>
                    </a:lnTo>
                    <a:lnTo>
                      <a:pt x="781538" y="578339"/>
                    </a:lnTo>
                    <a:lnTo>
                      <a:pt x="722923" y="543170"/>
                    </a:lnTo>
                    <a:lnTo>
                      <a:pt x="679938" y="539262"/>
                    </a:lnTo>
                    <a:lnTo>
                      <a:pt x="652585" y="492370"/>
                    </a:lnTo>
                    <a:lnTo>
                      <a:pt x="652585" y="492370"/>
                    </a:lnTo>
                    <a:lnTo>
                      <a:pt x="719015" y="508000"/>
                    </a:lnTo>
                    <a:lnTo>
                      <a:pt x="746369" y="472831"/>
                    </a:lnTo>
                    <a:lnTo>
                      <a:pt x="777631" y="445477"/>
                    </a:lnTo>
                    <a:lnTo>
                      <a:pt x="758092" y="351693"/>
                    </a:lnTo>
                    <a:lnTo>
                      <a:pt x="719015" y="312616"/>
                    </a:lnTo>
                    <a:lnTo>
                      <a:pt x="715108" y="265723"/>
                    </a:lnTo>
                    <a:lnTo>
                      <a:pt x="676031" y="281354"/>
                    </a:lnTo>
                    <a:lnTo>
                      <a:pt x="652585" y="218831"/>
                    </a:lnTo>
                    <a:lnTo>
                      <a:pt x="621323" y="207108"/>
                    </a:lnTo>
                    <a:lnTo>
                      <a:pt x="578338" y="175846"/>
                    </a:lnTo>
                    <a:lnTo>
                      <a:pt x="578338" y="175846"/>
                    </a:lnTo>
                    <a:lnTo>
                      <a:pt x="496277" y="70339"/>
                    </a:lnTo>
                    <a:lnTo>
                      <a:pt x="461108" y="31262"/>
                    </a:lnTo>
                    <a:lnTo>
                      <a:pt x="437662" y="66431"/>
                    </a:lnTo>
                    <a:lnTo>
                      <a:pt x="379046" y="39077"/>
                    </a:lnTo>
                    <a:lnTo>
                      <a:pt x="339969" y="54708"/>
                    </a:lnTo>
                    <a:lnTo>
                      <a:pt x="324338" y="109416"/>
                    </a:lnTo>
                    <a:lnTo>
                      <a:pt x="363415" y="160216"/>
                    </a:lnTo>
                    <a:lnTo>
                      <a:pt x="425938" y="144585"/>
                    </a:lnTo>
                    <a:lnTo>
                      <a:pt x="468923" y="175846"/>
                    </a:lnTo>
                    <a:lnTo>
                      <a:pt x="410308" y="183662"/>
                    </a:lnTo>
                    <a:lnTo>
                      <a:pt x="375138" y="214923"/>
                    </a:lnTo>
                    <a:lnTo>
                      <a:pt x="418123" y="254000"/>
                    </a:lnTo>
                    <a:lnTo>
                      <a:pt x="480646" y="281354"/>
                    </a:lnTo>
                    <a:lnTo>
                      <a:pt x="488462" y="324339"/>
                    </a:lnTo>
                    <a:lnTo>
                      <a:pt x="488462" y="324339"/>
                    </a:lnTo>
                    <a:lnTo>
                      <a:pt x="508000" y="422031"/>
                    </a:lnTo>
                    <a:lnTo>
                      <a:pt x="457200" y="332154"/>
                    </a:lnTo>
                    <a:lnTo>
                      <a:pt x="433754" y="289170"/>
                    </a:lnTo>
                    <a:lnTo>
                      <a:pt x="394677" y="336062"/>
                    </a:lnTo>
                    <a:lnTo>
                      <a:pt x="394677" y="336062"/>
                    </a:lnTo>
                    <a:lnTo>
                      <a:pt x="316523" y="222739"/>
                    </a:lnTo>
                    <a:lnTo>
                      <a:pt x="277446" y="218831"/>
                    </a:lnTo>
                    <a:lnTo>
                      <a:pt x="214923" y="242277"/>
                    </a:lnTo>
                    <a:lnTo>
                      <a:pt x="214923" y="242277"/>
                    </a:lnTo>
                    <a:lnTo>
                      <a:pt x="250092" y="300893"/>
                    </a:lnTo>
                    <a:lnTo>
                      <a:pt x="187569" y="304800"/>
                    </a:lnTo>
                    <a:lnTo>
                      <a:pt x="175846" y="351693"/>
                    </a:lnTo>
                    <a:lnTo>
                      <a:pt x="250092" y="402493"/>
                    </a:lnTo>
                    <a:lnTo>
                      <a:pt x="293077" y="422031"/>
                    </a:lnTo>
                    <a:lnTo>
                      <a:pt x="160215" y="390770"/>
                    </a:lnTo>
                    <a:lnTo>
                      <a:pt x="171938" y="441570"/>
                    </a:lnTo>
                    <a:lnTo>
                      <a:pt x="257908" y="476739"/>
                    </a:lnTo>
                    <a:lnTo>
                      <a:pt x="308708" y="476739"/>
                    </a:lnTo>
                    <a:lnTo>
                      <a:pt x="308708" y="476739"/>
                    </a:lnTo>
                    <a:lnTo>
                      <a:pt x="242277" y="504093"/>
                    </a:lnTo>
                    <a:lnTo>
                      <a:pt x="281354" y="539262"/>
                    </a:lnTo>
                    <a:lnTo>
                      <a:pt x="281354" y="539262"/>
                    </a:lnTo>
                    <a:lnTo>
                      <a:pt x="160215" y="484554"/>
                    </a:lnTo>
                    <a:lnTo>
                      <a:pt x="113323" y="449385"/>
                    </a:lnTo>
                    <a:lnTo>
                      <a:pt x="97692" y="504093"/>
                    </a:lnTo>
                    <a:lnTo>
                      <a:pt x="132862" y="543170"/>
                    </a:lnTo>
                    <a:lnTo>
                      <a:pt x="128954" y="586154"/>
                    </a:lnTo>
                    <a:lnTo>
                      <a:pt x="46892" y="554893"/>
                    </a:lnTo>
                    <a:lnTo>
                      <a:pt x="35169" y="597877"/>
                    </a:lnTo>
                    <a:lnTo>
                      <a:pt x="0" y="625231"/>
                    </a:lnTo>
                    <a:lnTo>
                      <a:pt x="121138" y="648677"/>
                    </a:lnTo>
                    <a:lnTo>
                      <a:pt x="160215" y="699477"/>
                    </a:lnTo>
                    <a:lnTo>
                      <a:pt x="222738" y="676031"/>
                    </a:lnTo>
                    <a:lnTo>
                      <a:pt x="269631" y="640862"/>
                    </a:lnTo>
                    <a:lnTo>
                      <a:pt x="375138" y="593970"/>
                    </a:lnTo>
                    <a:lnTo>
                      <a:pt x="418123" y="562708"/>
                    </a:lnTo>
                    <a:lnTo>
                      <a:pt x="418123" y="625231"/>
                    </a:lnTo>
                    <a:lnTo>
                      <a:pt x="511908" y="601785"/>
                    </a:lnTo>
                    <a:lnTo>
                      <a:pt x="515815" y="660400"/>
                    </a:lnTo>
                    <a:lnTo>
                      <a:pt x="566615" y="660400"/>
                    </a:lnTo>
                    <a:lnTo>
                      <a:pt x="566615" y="660400"/>
                    </a:lnTo>
                    <a:lnTo>
                      <a:pt x="617415" y="629139"/>
                    </a:lnTo>
                    <a:lnTo>
                      <a:pt x="664308" y="660400"/>
                    </a:lnTo>
                    <a:lnTo>
                      <a:pt x="488462" y="769816"/>
                    </a:lnTo>
                    <a:lnTo>
                      <a:pt x="453292" y="797170"/>
                    </a:lnTo>
                    <a:lnTo>
                      <a:pt x="492369" y="832339"/>
                    </a:lnTo>
                    <a:lnTo>
                      <a:pt x="566615" y="851877"/>
                    </a:lnTo>
                    <a:lnTo>
                      <a:pt x="613508" y="859693"/>
                    </a:lnTo>
                    <a:lnTo>
                      <a:pt x="629138" y="797170"/>
                    </a:lnTo>
                    <a:lnTo>
                      <a:pt x="672123" y="801077"/>
                    </a:lnTo>
                    <a:lnTo>
                      <a:pt x="672123" y="855785"/>
                    </a:lnTo>
                    <a:lnTo>
                      <a:pt x="625231" y="910493"/>
                    </a:lnTo>
                    <a:lnTo>
                      <a:pt x="484554" y="871416"/>
                    </a:lnTo>
                    <a:lnTo>
                      <a:pt x="461108" y="902677"/>
                    </a:lnTo>
                    <a:lnTo>
                      <a:pt x="418123" y="902677"/>
                    </a:lnTo>
                    <a:lnTo>
                      <a:pt x="343877" y="910493"/>
                    </a:lnTo>
                    <a:lnTo>
                      <a:pt x="324338" y="945662"/>
                    </a:lnTo>
                    <a:lnTo>
                      <a:pt x="250092" y="941754"/>
                    </a:lnTo>
                    <a:lnTo>
                      <a:pt x="207108" y="984739"/>
                    </a:lnTo>
                    <a:lnTo>
                      <a:pt x="156308" y="953477"/>
                    </a:lnTo>
                    <a:lnTo>
                      <a:pt x="117231" y="996462"/>
                    </a:lnTo>
                    <a:lnTo>
                      <a:pt x="156308" y="1058985"/>
                    </a:lnTo>
                    <a:lnTo>
                      <a:pt x="218831" y="1098062"/>
                    </a:lnTo>
                    <a:lnTo>
                      <a:pt x="246185" y="1039446"/>
                    </a:lnTo>
                    <a:lnTo>
                      <a:pt x="293077" y="1043354"/>
                    </a:lnTo>
                    <a:lnTo>
                      <a:pt x="375138" y="1023816"/>
                    </a:lnTo>
                    <a:lnTo>
                      <a:pt x="433754" y="1039446"/>
                    </a:lnTo>
                    <a:lnTo>
                      <a:pt x="492369" y="1031631"/>
                    </a:lnTo>
                    <a:lnTo>
                      <a:pt x="511908" y="1094154"/>
                    </a:lnTo>
                    <a:lnTo>
                      <a:pt x="500185" y="1144954"/>
                    </a:lnTo>
                    <a:lnTo>
                      <a:pt x="531446" y="1184031"/>
                    </a:lnTo>
                    <a:lnTo>
                      <a:pt x="656492" y="1160585"/>
                    </a:lnTo>
                    <a:lnTo>
                      <a:pt x="586154" y="1215293"/>
                    </a:lnTo>
                    <a:lnTo>
                      <a:pt x="586154" y="1266093"/>
                    </a:lnTo>
                    <a:lnTo>
                      <a:pt x="586154" y="1266093"/>
                    </a:lnTo>
                    <a:lnTo>
                      <a:pt x="609600" y="1305170"/>
                    </a:lnTo>
                    <a:lnTo>
                      <a:pt x="672123" y="1254370"/>
                    </a:lnTo>
                    <a:lnTo>
                      <a:pt x="750277" y="1270000"/>
                    </a:lnTo>
                    <a:lnTo>
                      <a:pt x="668215" y="1289539"/>
                    </a:lnTo>
                    <a:lnTo>
                      <a:pt x="633046" y="1312985"/>
                    </a:lnTo>
                    <a:lnTo>
                      <a:pt x="644769" y="1363785"/>
                    </a:lnTo>
                    <a:lnTo>
                      <a:pt x="593969" y="1426308"/>
                    </a:lnTo>
                    <a:lnTo>
                      <a:pt x="558800" y="1461477"/>
                    </a:lnTo>
                    <a:lnTo>
                      <a:pt x="515815" y="1481016"/>
                    </a:lnTo>
                    <a:lnTo>
                      <a:pt x="480646" y="1488831"/>
                    </a:lnTo>
                    <a:lnTo>
                      <a:pt x="441569" y="1438031"/>
                    </a:lnTo>
                    <a:lnTo>
                      <a:pt x="418123" y="1488831"/>
                    </a:lnTo>
                    <a:lnTo>
                      <a:pt x="449385" y="158261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1192286" y="2445306"/>
              <a:ext cx="3467782" cy="3883575"/>
              <a:chOff x="1192286" y="2445306"/>
              <a:chExt cx="3467782" cy="3883575"/>
            </a:xfrm>
          </p:grpSpPr>
          <p:sp>
            <p:nvSpPr>
              <p:cNvPr id="206" name="Freeform 89"/>
              <p:cNvSpPr>
                <a:spLocks/>
              </p:cNvSpPr>
              <p:nvPr/>
            </p:nvSpPr>
            <p:spPr bwMode="auto">
              <a:xfrm>
                <a:off x="4332860" y="6274533"/>
                <a:ext cx="27951" cy="3652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5912C"/>
              </a:solidFill>
              <a:ln w="3175">
                <a:noFill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02161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Connector 207"/>
              <p:cNvSpPr/>
              <p:nvPr/>
            </p:nvSpPr>
            <p:spPr>
              <a:xfrm>
                <a:off x="4206017" y="373919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9" name="Connector 208"/>
              <p:cNvSpPr/>
              <p:nvPr/>
            </p:nvSpPr>
            <p:spPr>
              <a:xfrm>
                <a:off x="4218581" y="39326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0" name="Connector 209"/>
              <p:cNvSpPr/>
              <p:nvPr/>
            </p:nvSpPr>
            <p:spPr>
              <a:xfrm>
                <a:off x="3711949" y="40224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Connector 210"/>
              <p:cNvSpPr/>
              <p:nvPr/>
            </p:nvSpPr>
            <p:spPr>
              <a:xfrm>
                <a:off x="3654820" y="392666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Connector 211"/>
              <p:cNvSpPr/>
              <p:nvPr/>
            </p:nvSpPr>
            <p:spPr>
              <a:xfrm>
                <a:off x="4568462" y="281250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Connector 212"/>
              <p:cNvSpPr/>
              <p:nvPr/>
            </p:nvSpPr>
            <p:spPr>
              <a:xfrm>
                <a:off x="4506161" y="269592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Connector 213"/>
              <p:cNvSpPr/>
              <p:nvPr/>
            </p:nvSpPr>
            <p:spPr>
              <a:xfrm>
                <a:off x="4175227" y="453610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Connector 214"/>
              <p:cNvSpPr/>
              <p:nvPr/>
            </p:nvSpPr>
            <p:spPr>
              <a:xfrm>
                <a:off x="3941036" y="46445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6" name="Connector 215"/>
              <p:cNvSpPr/>
              <p:nvPr/>
            </p:nvSpPr>
            <p:spPr>
              <a:xfrm>
                <a:off x="3883401" y="459965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7" name="Connector 216"/>
              <p:cNvSpPr/>
              <p:nvPr/>
            </p:nvSpPr>
            <p:spPr>
              <a:xfrm>
                <a:off x="3476760" y="42227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8" name="Connector 217"/>
              <p:cNvSpPr/>
              <p:nvPr/>
            </p:nvSpPr>
            <p:spPr>
              <a:xfrm>
                <a:off x="3440100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Connector 218"/>
              <p:cNvSpPr/>
              <p:nvPr/>
            </p:nvSpPr>
            <p:spPr>
              <a:xfrm>
                <a:off x="3041249" y="4432642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0" name="Connector 219"/>
              <p:cNvSpPr/>
              <p:nvPr/>
            </p:nvSpPr>
            <p:spPr>
              <a:xfrm>
                <a:off x="2658496" y="404923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1" name="Connector 220"/>
              <p:cNvSpPr/>
              <p:nvPr/>
            </p:nvSpPr>
            <p:spPr>
              <a:xfrm>
                <a:off x="3090817" y="368698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3" name="Connector 222"/>
              <p:cNvSpPr/>
              <p:nvPr/>
            </p:nvSpPr>
            <p:spPr>
              <a:xfrm>
                <a:off x="3705562" y="257379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4" name="Connector 223"/>
              <p:cNvSpPr/>
              <p:nvPr/>
            </p:nvSpPr>
            <p:spPr>
              <a:xfrm>
                <a:off x="3401081" y="305645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5" name="Connector 224"/>
              <p:cNvSpPr/>
              <p:nvPr/>
            </p:nvSpPr>
            <p:spPr>
              <a:xfrm>
                <a:off x="3250786" y="32637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6" name="Connector 225"/>
              <p:cNvSpPr/>
              <p:nvPr/>
            </p:nvSpPr>
            <p:spPr>
              <a:xfrm>
                <a:off x="2981521" y="324335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7" name="Connector 226"/>
              <p:cNvSpPr/>
              <p:nvPr/>
            </p:nvSpPr>
            <p:spPr>
              <a:xfrm>
                <a:off x="3287357" y="261518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8" name="Connector 227"/>
              <p:cNvSpPr/>
              <p:nvPr/>
            </p:nvSpPr>
            <p:spPr>
              <a:xfrm>
                <a:off x="3197857" y="244530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0" name="Connector 229"/>
              <p:cNvSpPr/>
              <p:nvPr/>
            </p:nvSpPr>
            <p:spPr>
              <a:xfrm>
                <a:off x="2190613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1" name="Connector 230"/>
              <p:cNvSpPr/>
              <p:nvPr/>
            </p:nvSpPr>
            <p:spPr>
              <a:xfrm>
                <a:off x="2134831" y="413900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Connector 232"/>
              <p:cNvSpPr/>
              <p:nvPr/>
            </p:nvSpPr>
            <p:spPr>
              <a:xfrm>
                <a:off x="1192286" y="49752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Connector 233"/>
              <p:cNvSpPr/>
              <p:nvPr/>
            </p:nvSpPr>
            <p:spPr>
              <a:xfrm>
                <a:off x="2057772" y="359721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Connector 234"/>
              <p:cNvSpPr/>
              <p:nvPr/>
            </p:nvSpPr>
            <p:spPr>
              <a:xfrm>
                <a:off x="1826550" y="3555686"/>
                <a:ext cx="91606" cy="99365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Connector 235"/>
              <p:cNvSpPr/>
              <p:nvPr/>
            </p:nvSpPr>
            <p:spPr>
              <a:xfrm>
                <a:off x="1722703" y="338089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Connector 236"/>
              <p:cNvSpPr/>
              <p:nvPr/>
            </p:nvSpPr>
            <p:spPr>
              <a:xfrm>
                <a:off x="1794094" y="334884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Connector 238"/>
              <p:cNvSpPr/>
              <p:nvPr/>
            </p:nvSpPr>
            <p:spPr>
              <a:xfrm>
                <a:off x="3274010" y="484907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Connector 239"/>
              <p:cNvSpPr/>
              <p:nvPr/>
            </p:nvSpPr>
            <p:spPr>
              <a:xfrm>
                <a:off x="3007748" y="503912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Connector 240"/>
              <p:cNvSpPr/>
              <p:nvPr/>
            </p:nvSpPr>
            <p:spPr>
              <a:xfrm>
                <a:off x="3337255" y="623910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Connector 241"/>
              <p:cNvSpPr/>
              <p:nvPr/>
            </p:nvSpPr>
            <p:spPr>
              <a:xfrm>
                <a:off x="2721528" y="489375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Connector 242"/>
              <p:cNvSpPr/>
              <p:nvPr/>
            </p:nvSpPr>
            <p:spPr>
              <a:xfrm>
                <a:off x="2657577" y="485181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4" name="Connector 243"/>
              <p:cNvSpPr/>
              <p:nvPr/>
            </p:nvSpPr>
            <p:spPr>
              <a:xfrm>
                <a:off x="2617340" y="454535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2092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54" name="Connector 353"/>
          <p:cNvSpPr/>
          <p:nvPr/>
        </p:nvSpPr>
        <p:spPr>
          <a:xfrm>
            <a:off x="4427984" y="2478871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1" tIns="45114" rIns="90211" bIns="45114" rtlCol="0" anchor="ctr"/>
          <a:lstStyle/>
          <a:p>
            <a:pPr algn="ctr" defTabSz="90209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6" name="Connector 355"/>
          <p:cNvSpPr/>
          <p:nvPr/>
        </p:nvSpPr>
        <p:spPr>
          <a:xfrm>
            <a:off x="4283968" y="4811930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1" tIns="45114" rIns="90211" bIns="45114" rtlCol="0" anchor="ctr"/>
          <a:lstStyle/>
          <a:p>
            <a:pPr algn="ctr" defTabSz="90209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6252468" y="1528081"/>
            <a:ext cx="2891532" cy="4338426"/>
          </a:xfrm>
          <a:prstGeom prst="rect">
            <a:avLst/>
          </a:prstGeom>
          <a:solidFill>
            <a:schemeClr val="bg1"/>
          </a:solidFill>
        </p:spPr>
        <p:txBody>
          <a:bodyPr wrap="square" lIns="90211" tIns="45114" rIns="90211" bIns="45114">
            <a:spAutoFit/>
          </a:bodyPr>
          <a:lstStyle/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Rutherford-Appleton Laboratory, Oxford(ISIS)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Kopenhagen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Laboratoire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Léon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Brilouin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(LLB)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Lund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Nuclear Physics Institute of the ASCR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Oslo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Paul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Sherrer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Institute</a:t>
            </a:r>
          </a:p>
          <a:p>
            <a:pPr defTabSz="902092">
              <a:spcAft>
                <a:spcPts val="266"/>
              </a:spcAft>
            </a:pP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Polska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Grupa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</a:t>
            </a:r>
            <a:r>
              <a:rPr lang="en-US" sz="1100" dirty="0" err="1">
                <a:solidFill>
                  <a:srgbClr val="1E9FD4"/>
                </a:solidFill>
                <a:latin typeface="Helvetica"/>
                <a:cs typeface="Helvetica"/>
              </a:rPr>
              <a:t>Energetyczna</a:t>
            </a: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 - PGE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Roskilde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Tallinn Technical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Technical University of Denmark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Technical University Munich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Science and Technology Facilities Council 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University of Tartu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Uppsala University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WIGNER Research Centre for Physics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Wroclaw University of technology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Warsaw University of Technology</a:t>
            </a:r>
          </a:p>
          <a:p>
            <a:pPr defTabSz="902092">
              <a:spcAft>
                <a:spcPts val="266"/>
              </a:spcAft>
            </a:pPr>
            <a:r>
              <a:rPr lang="en-US" sz="1100" dirty="0">
                <a:solidFill>
                  <a:srgbClr val="1E9FD4"/>
                </a:solidFill>
                <a:latin typeface="Helvetica"/>
                <a:cs typeface="Helvetica"/>
              </a:rPr>
              <a:t>Zurich University of Applied Sciences (ZHAW)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5691" y="5742625"/>
            <a:ext cx="182249" cy="368108"/>
          </a:xfrm>
          <a:prstGeom prst="rect">
            <a:avLst/>
          </a:prstGeom>
          <a:noFill/>
        </p:spPr>
        <p:txBody>
          <a:bodyPr wrap="none" lIns="90211" tIns="45114" rIns="90211" bIns="45114" rtlCol="0">
            <a:spAutoFit/>
          </a:bodyPr>
          <a:lstStyle/>
          <a:p>
            <a:pPr defTabSz="902092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07510" y="231943"/>
            <a:ext cx="6984776" cy="737440"/>
          </a:xfrm>
          <a:prstGeom prst="rect">
            <a:avLst/>
          </a:prstGeom>
          <a:noFill/>
        </p:spPr>
        <p:txBody>
          <a:bodyPr wrap="square" lIns="90211" tIns="45114" rIns="90211" bIns="45114" rtlCol="0">
            <a:spAutoFit/>
          </a:bodyPr>
          <a:lstStyle/>
          <a:p>
            <a:pPr defTabSz="902092"/>
            <a:r>
              <a:rPr lang="en-GB" sz="2400" b="1" dirty="0">
                <a:solidFill>
                  <a:srgbClr val="1E9FD4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Arial"/>
              </a:rPr>
              <a:t>ESS In-kind Partners</a:t>
            </a:r>
          </a:p>
          <a:p>
            <a:pPr defTabSz="902092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Connector 358"/>
          <p:cNvSpPr/>
          <p:nvPr/>
        </p:nvSpPr>
        <p:spPr>
          <a:xfrm>
            <a:off x="5026758" y="3965939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29" rIns="80236" bIns="40129" rtlCol="0" anchor="ctr"/>
          <a:lstStyle/>
          <a:p>
            <a:pPr algn="ctr" defTabSz="90209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1" name="Connector 360"/>
          <p:cNvSpPr/>
          <p:nvPr/>
        </p:nvSpPr>
        <p:spPr>
          <a:xfrm>
            <a:off x="4506565" y="3817895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29" rIns="80236" bIns="40129" rtlCol="0" anchor="ctr"/>
          <a:lstStyle/>
          <a:p>
            <a:pPr algn="ctr" defTabSz="90209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2" name="Connector 361"/>
          <p:cNvSpPr/>
          <p:nvPr/>
        </p:nvSpPr>
        <p:spPr>
          <a:xfrm>
            <a:off x="4068209" y="4863324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1" tIns="45114" rIns="90211" bIns="45114" rtlCol="0" anchor="ctr"/>
          <a:lstStyle/>
          <a:p>
            <a:pPr algn="ctr" defTabSz="902092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654" y="1484784"/>
            <a:ext cx="9144000" cy="4810134"/>
            <a:chOff x="-2654" y="1355170"/>
            <a:chExt cx="9144000" cy="48101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" t="28452" r="9844" b="13265"/>
            <a:stretch/>
          </p:blipFill>
          <p:spPr bwMode="auto">
            <a:xfrm>
              <a:off x="35496" y="2564904"/>
              <a:ext cx="9059273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Screen Shot 2015-09-16 at 11.33.04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72"/>
            <a:stretch/>
          </p:blipFill>
          <p:spPr>
            <a:xfrm>
              <a:off x="-2654" y="1355170"/>
              <a:ext cx="9144000" cy="124127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9750" y="90172"/>
            <a:ext cx="7139136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9512" y="4149080"/>
            <a:ext cx="1224136" cy="519928"/>
          </a:xfrm>
          <a:prstGeom prst="wedgeRoundRectCallout">
            <a:avLst>
              <a:gd name="adj1" fmla="val -20663"/>
              <a:gd name="adj2" fmla="val 13623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Ralf </a:t>
            </a:r>
            <a:r>
              <a:rPr lang="en-GB" sz="1400" dirty="0" err="1" smtClean="0"/>
              <a:t>Trant</a:t>
            </a:r>
            <a:endParaRPr lang="en-GB" sz="1400" dirty="0"/>
          </a:p>
          <a:p>
            <a:pPr algn="ctr"/>
            <a:r>
              <a:rPr lang="en-GB" sz="1400" dirty="0" smtClean="0"/>
              <a:t>(1 Oct. 2016)</a:t>
            </a:r>
            <a:endParaRPr lang="en-GB" sz="14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309118" y="2991160"/>
            <a:ext cx="1800200" cy="756664"/>
          </a:xfrm>
          <a:prstGeom prst="wedgeRoundRectCallout">
            <a:avLst>
              <a:gd name="adj1" fmla="val 20435"/>
              <a:gd name="adj2" fmla="val 9746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PROJECT MANAGER</a:t>
            </a:r>
          </a:p>
          <a:p>
            <a:pPr algn="ctr"/>
            <a:r>
              <a:rPr lang="en-GB" sz="1400" dirty="0" smtClean="0"/>
              <a:t>John Haines</a:t>
            </a:r>
            <a:endParaRPr lang="en-GB" sz="1400" dirty="0"/>
          </a:p>
          <a:p>
            <a:pPr algn="ctr"/>
            <a:r>
              <a:rPr lang="en-GB" sz="1400" dirty="0" smtClean="0"/>
              <a:t>(15 Aug. 2016)</a:t>
            </a:r>
            <a:endParaRPr lang="en-GB" sz="1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5580112" y="2547888"/>
            <a:ext cx="1800200" cy="756664"/>
          </a:xfrm>
          <a:prstGeom prst="wedgeRoundRectCallout">
            <a:avLst>
              <a:gd name="adj1" fmla="val -92442"/>
              <a:gd name="adj2" fmla="val 9895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John </a:t>
            </a:r>
            <a:r>
              <a:rPr lang="en-GB" sz="1400" dirty="0" err="1" smtClean="0"/>
              <a:t>Womersley</a:t>
            </a:r>
            <a:endParaRPr lang="en-GB" sz="1400" dirty="0"/>
          </a:p>
          <a:p>
            <a:pPr algn="ctr"/>
            <a:r>
              <a:rPr lang="en-GB" sz="1400" dirty="0" smtClean="0"/>
              <a:t>(1 Nov. 2016)</a:t>
            </a:r>
            <a:endParaRPr lang="en-GB" sz="1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2267744" y="4373040"/>
            <a:ext cx="1584176" cy="591936"/>
          </a:xfrm>
          <a:prstGeom prst="wedgeRoundRectCallout">
            <a:avLst>
              <a:gd name="adj1" fmla="val 113287"/>
              <a:gd name="adj2" fmla="val 12348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Antonio Vergara</a:t>
            </a:r>
            <a:endParaRPr lang="en-GB" sz="1400" dirty="0"/>
          </a:p>
          <a:p>
            <a:pPr algn="ctr"/>
            <a:r>
              <a:rPr lang="en-GB" sz="1400" dirty="0" smtClean="0"/>
              <a:t>(15 Aug. 2016)</a:t>
            </a:r>
            <a:endParaRPr lang="en-GB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64088" y="4653136"/>
            <a:ext cx="1944000" cy="1800000"/>
            <a:chOff x="4499992" y="2281436"/>
            <a:chExt cx="2016224" cy="1872208"/>
          </a:xfrm>
        </p:grpSpPr>
        <p:sp>
          <p:nvSpPr>
            <p:cNvPr id="34" name="Oval 33"/>
            <p:cNvSpPr/>
            <p:nvPr/>
          </p:nvSpPr>
          <p:spPr>
            <a:xfrm>
              <a:off x="4572000" y="2281436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9992" y="2749488"/>
              <a:ext cx="2016224" cy="80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375 </a:t>
              </a:r>
              <a:endParaRPr lang="en-US" sz="3200" b="1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Employees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60232" y="3284984"/>
            <a:ext cx="1944000" cy="1800000"/>
            <a:chOff x="6732240" y="2281436"/>
            <a:chExt cx="2016224" cy="1872208"/>
          </a:xfrm>
        </p:grpSpPr>
        <p:sp>
          <p:nvSpPr>
            <p:cNvPr id="37" name="Oval 36"/>
            <p:cNvSpPr/>
            <p:nvPr/>
          </p:nvSpPr>
          <p:spPr>
            <a:xfrm>
              <a:off x="6804248" y="2281436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2240" y="2762843"/>
              <a:ext cx="2016224" cy="105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48 </a:t>
              </a:r>
              <a:endParaRPr lang="en-US" sz="3200" b="1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Nationalities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/>
              <a:endParaRPr lang="en-US" dirty="0" smtClean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3528" y="1772058"/>
            <a:ext cx="2088000" cy="1908000"/>
            <a:chOff x="4499992" y="2281436"/>
            <a:chExt cx="2016224" cy="1872208"/>
          </a:xfrm>
        </p:grpSpPr>
        <p:sp>
          <p:nvSpPr>
            <p:cNvPr id="40" name="Oval 39"/>
            <p:cNvSpPr/>
            <p:nvPr/>
          </p:nvSpPr>
          <p:spPr>
            <a:xfrm>
              <a:off x="4572000" y="2281436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99992" y="2749488"/>
              <a:ext cx="2016224" cy="50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~ 100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Partner Institutes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89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dirty="0" smtClean="0">
                <a:latin typeface="Tahoma" charset="0"/>
              </a:rPr>
              <a:t>ESS </a:t>
            </a:r>
            <a:r>
              <a:rPr lang="sv-SE" dirty="0" err="1" smtClean="0">
                <a:latin typeface="Tahoma" charset="0"/>
              </a:rPr>
              <a:t>staff</a:t>
            </a:r>
            <a:r>
              <a:rPr dirty="0" smtClean="0">
                <a:latin typeface="Tahoma" charset="0"/>
              </a:rPr>
              <a:t> </a:t>
            </a:r>
            <a:r>
              <a:rPr lang="en-GB" dirty="0" smtClean="0">
                <a:latin typeface="Tahoma" charset="0"/>
              </a:rPr>
              <a:t>2016-09-30	</a:t>
            </a:r>
            <a:endParaRPr i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9218" name="Underrubrik 2"/>
          <p:cNvSpPr txBox="1">
            <a:spLocks/>
          </p:cNvSpPr>
          <p:nvPr/>
        </p:nvSpPr>
        <p:spPr bwMode="auto">
          <a:xfrm>
            <a:off x="2699170" y="4859338"/>
            <a:ext cx="6443280" cy="1998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>
              <a:latin typeface="Tahoma" charset="0"/>
              <a:cs typeface="Tahoma" charset="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3EE19E-B697-8544-BB72-C6FBEDD587F8}" type="slidenum">
              <a:rPr lang="sv-S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sz="120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66" y="1471510"/>
            <a:ext cx="6262347" cy="53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1845"/>
            <a:ext cx="7139136" cy="1143000"/>
          </a:xfrm>
        </p:spPr>
        <p:txBody>
          <a:bodyPr/>
          <a:lstStyle/>
          <a:p>
            <a:r>
              <a:rPr lang="en-US" dirty="0" smtClean="0"/>
              <a:t>2016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7990"/>
            <a:ext cx="8784976" cy="53300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Continue emphasis on schedule performance – key to success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Transition in-kind partners into execution phase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</a:t>
            </a:r>
            <a:r>
              <a:rPr lang="en-US" sz="2200" baseline="30000" dirty="0">
                <a:solidFill>
                  <a:srgbClr val="000000"/>
                </a:solidFill>
              </a:rPr>
              <a:t>rd</a:t>
            </a:r>
            <a:r>
              <a:rPr lang="en-US" sz="2200" dirty="0">
                <a:solidFill>
                  <a:srgbClr val="000000"/>
                </a:solidFill>
              </a:rPr>
              <a:t> Annual Project Review and Response – April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Submit application to regulatory authority for license to commission first stages of accelerator systems – May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Establish a “cash facility” for liquidity gap/hold schedule – June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Start </a:t>
            </a:r>
            <a:r>
              <a:rPr lang="en-US" sz="2200" dirty="0">
                <a:solidFill>
                  <a:srgbClr val="000000"/>
                </a:solidFill>
              </a:rPr>
              <a:t>machine installation, e.g., accelerator </a:t>
            </a:r>
            <a:r>
              <a:rPr lang="en-US" sz="2200" dirty="0" err="1">
                <a:solidFill>
                  <a:srgbClr val="000000"/>
                </a:solidFill>
              </a:rPr>
              <a:t>cryo</a:t>
            </a:r>
            <a:r>
              <a:rPr lang="en-US" sz="2200" dirty="0">
                <a:solidFill>
                  <a:srgbClr val="000000"/>
                </a:solidFill>
              </a:rPr>
              <a:t> piping – Oct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Establish operations plans consistent with requirements – Nov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Engage new members –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80312" y="2456312"/>
            <a:ext cx="914400" cy="396624"/>
          </a:xfrm>
          <a:prstGeom prst="wedgeRoundRectCallout">
            <a:avLst>
              <a:gd name="adj1" fmla="val -96142"/>
              <a:gd name="adj2" fmla="val 24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Done!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845140" y="3356992"/>
            <a:ext cx="914400" cy="396624"/>
          </a:xfrm>
          <a:prstGeom prst="wedgeRoundRectCallout">
            <a:avLst>
              <a:gd name="adj1" fmla="val -96142"/>
              <a:gd name="adj2" fmla="val 24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Done!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499992" y="4372697"/>
            <a:ext cx="1357300" cy="396624"/>
          </a:xfrm>
          <a:prstGeom prst="wedgeRoundRectCallout">
            <a:avLst>
              <a:gd name="adj1" fmla="val 191366"/>
              <a:gd name="adj2" fmla="val -9688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progress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524328" y="4372697"/>
            <a:ext cx="1357300" cy="396624"/>
          </a:xfrm>
          <a:prstGeom prst="wedgeRoundRectCallout">
            <a:avLst>
              <a:gd name="adj1" fmla="val -13707"/>
              <a:gd name="adj2" fmla="val 9305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Construction Profile, Aug 2016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" y="1624779"/>
            <a:ext cx="8343900" cy="5202527"/>
            <a:chOff x="190500" y="1624568"/>
            <a:chExt cx="8343900" cy="52025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1833821"/>
              <a:ext cx="8343900" cy="4993274"/>
            </a:xfrm>
            <a:prstGeom prst="rect">
              <a:avLst/>
            </a:prstGeom>
          </p:spPr>
        </p:pic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745010" y="2530461"/>
              <a:ext cx="7763989" cy="3821451"/>
              <a:chOff x="915312" y="1149366"/>
              <a:chExt cx="6872989" cy="2895222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4308357" y="2177592"/>
                <a:ext cx="0" cy="75404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" name="TextBox 1"/>
              <p:cNvSpPr txBox="1"/>
              <p:nvPr/>
            </p:nvSpPr>
            <p:spPr>
              <a:xfrm>
                <a:off x="3651679" y="2931635"/>
                <a:ext cx="2480210" cy="502125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 Machine Ready for Beam on Target</a:t>
                </a:r>
                <a:endParaRPr lang="en-US" sz="12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</a:t>
                </a:r>
                <a:r>
                  <a:rPr lang="en-US" b="1" kern="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</a:rPr>
                  <a:t>Operations Starts</a:t>
                </a:r>
              </a:p>
            </p:txBody>
          </p:sp>
          <p:sp>
            <p:nvSpPr>
              <p:cNvPr id="18" name="TextBox 1"/>
              <p:cNvSpPr txBox="1"/>
              <p:nvPr/>
            </p:nvSpPr>
            <p:spPr>
              <a:xfrm>
                <a:off x="915312" y="3100395"/>
                <a:ext cx="1657719" cy="350051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>
                    <a:solidFill>
                      <a:srgbClr val="002060"/>
                    </a:solidFill>
                    <a:latin typeface="Calibri"/>
                    <a:sym typeface="Wingdings"/>
                  </a:rPr>
                  <a:t> </a:t>
                </a:r>
                <a:r>
                  <a:rPr lang="en-US" sz="1200" b="1" kern="0">
                    <a:solidFill>
                      <a:srgbClr val="002060"/>
                    </a:solidFill>
                    <a:latin typeface="Calibri"/>
                  </a:rPr>
                  <a:t>Construction</a:t>
                </a:r>
              </a:p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kern="0">
                    <a:solidFill>
                      <a:srgbClr val="002060"/>
                    </a:solidFill>
                    <a:latin typeface="Calibri"/>
                  </a:rPr>
                  <a:t>    Starts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187624" y="3520340"/>
                <a:ext cx="2347" cy="52424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0" name="TextBox 1"/>
              <p:cNvSpPr txBox="1"/>
              <p:nvPr/>
            </p:nvSpPr>
            <p:spPr>
              <a:xfrm>
                <a:off x="1383545" y="2491053"/>
                <a:ext cx="1512158" cy="487156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</a:t>
                </a:r>
                <a:r>
                  <a:rPr lang="en-US" b="1" kern="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</a:rPr>
                  <a:t>First installations</a:t>
                </a:r>
              </a:p>
              <a:p>
                <a:pPr algn="ctr"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prstClr val="black"/>
                    </a:solidFill>
                    <a:latin typeface="Calibri"/>
                  </a:rPr>
                  <a:t>(of Machine Systems)</a:t>
                </a:r>
              </a:p>
            </p:txBody>
          </p:sp>
          <p:sp>
            <p:nvSpPr>
              <p:cNvPr id="21" name="TextBox 1"/>
              <p:cNvSpPr txBox="1"/>
              <p:nvPr/>
            </p:nvSpPr>
            <p:spPr>
              <a:xfrm>
                <a:off x="6608902" y="1620847"/>
                <a:ext cx="1179399" cy="438198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</a:rPr>
                  <a:t>Construction Project Complete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833760" y="2608378"/>
                <a:ext cx="408" cy="5562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7380312" y="1149366"/>
                <a:ext cx="3164" cy="47148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5071229" y="1727658"/>
                <a:ext cx="1429" cy="6061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" name="TextBox 1"/>
              <p:cNvSpPr txBox="1"/>
              <p:nvPr/>
            </p:nvSpPr>
            <p:spPr>
              <a:xfrm>
                <a:off x="4691620" y="2396153"/>
                <a:ext cx="1244820" cy="42671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</a:t>
                </a:r>
                <a:r>
                  <a:rPr lang="en-US" b="1" kern="0">
                    <a:solidFill>
                      <a:prstClr val="black"/>
                    </a:solidFill>
                    <a:latin typeface="Calibri"/>
                    <a:sym typeface="Wingdings"/>
                  </a:rPr>
                  <a:t> </a:t>
                </a:r>
                <a:r>
                  <a:rPr lang="en-US" sz="1200" b="1" kern="0">
                    <a:solidFill>
                      <a:prstClr val="black"/>
                    </a:solidFill>
                    <a:latin typeface="Calibri"/>
                  </a:rPr>
                  <a:t>1st Call for </a:t>
                </a:r>
              </a:p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kern="0">
                    <a:solidFill>
                      <a:prstClr val="black"/>
                    </a:solidFill>
                    <a:latin typeface="Calibri"/>
                  </a:rPr>
                  <a:t>User Proposals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013590" y="1221576"/>
                <a:ext cx="0" cy="73859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7" name="TextBox 1"/>
              <p:cNvSpPr txBox="1"/>
              <p:nvPr/>
            </p:nvSpPr>
            <p:spPr>
              <a:xfrm>
                <a:off x="5349040" y="1960175"/>
                <a:ext cx="1474593" cy="338790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4644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kern="0" dirty="0">
                    <a:solidFill>
                      <a:srgbClr val="8064A2">
                        <a:lumMod val="75000"/>
                      </a:srgbClr>
                    </a:solidFill>
                    <a:latin typeface="Calibri"/>
                    <a:sym typeface="Wingdings"/>
                  </a:rPr>
                  <a:t>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 Machine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</a:rPr>
                  <a:t>2.0 </a:t>
                </a:r>
                <a:r>
                  <a:rPr lang="en-US" sz="1200" b="1" kern="0" dirty="0" err="1">
                    <a:solidFill>
                      <a:prstClr val="black"/>
                    </a:solidFill>
                    <a:latin typeface="Calibri"/>
                  </a:rPr>
                  <a:t>GeV</a:t>
                </a:r>
                <a:endParaRPr lang="en-US" sz="12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362700" y="4429662"/>
              <a:ext cx="2053167" cy="2146290"/>
              <a:chOff x="3022600" y="2260610"/>
              <a:chExt cx="2053167" cy="214629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022600" y="2260610"/>
                <a:ext cx="1981200" cy="2146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231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168650" y="2489200"/>
                <a:ext cx="2603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168650" y="2901939"/>
                <a:ext cx="260350" cy="0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168650" y="3312562"/>
                <a:ext cx="260350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68650" y="3725304"/>
                <a:ext cx="260350" cy="0"/>
              </a:xfrm>
              <a:prstGeom prst="line">
                <a:avLst/>
              </a:prstGeom>
              <a:ln w="38100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168650" y="4131699"/>
                <a:ext cx="2603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420537" y="2286010"/>
                <a:ext cx="16552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2319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Total Funding (Cumulative)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20537" y="2701883"/>
                <a:ext cx="165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2319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Total Baseline Budget incl. Contingency (Cumulative)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16316" y="3112497"/>
                <a:ext cx="165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2319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Total Baseline Budget excl. Contingency (Cumulative)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416316" y="3525249"/>
                <a:ext cx="165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2319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Total Earned Value (Cumulative)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16328" y="3931629"/>
                <a:ext cx="165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2319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Total Actual Cost (Cumulative)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99704" y="1624568"/>
              <a:ext cx="7711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2319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ESS Construction Funding and Budget Profile (As Year Prices)  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635" y="2116573"/>
              <a:ext cx="2860522" cy="19931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809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4.xml><?xml version="1.0" encoding="utf-8"?>
<a:theme xmlns:a="http://schemas.openxmlformats.org/drawingml/2006/main" name="7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6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38793</TotalTime>
  <Words>1176</Words>
  <Application>Microsoft Macintosh PowerPoint</Application>
  <PresentationFormat>On-screen Show (4:3)</PresentationFormat>
  <Paragraphs>275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5_ESS Core Powerpoint</vt:lpstr>
      <vt:lpstr>Office-tema</vt:lpstr>
      <vt:lpstr>6_ESS Core Powerpoint</vt:lpstr>
      <vt:lpstr>7_ESS Core Powerpoint</vt:lpstr>
      <vt:lpstr>10_ESS Core Powerpoint</vt:lpstr>
      <vt:lpstr>1_Blank</vt:lpstr>
      <vt:lpstr>Anpassad formgivning</vt:lpstr>
      <vt:lpstr>1_Office-tema</vt:lpstr>
      <vt:lpstr>Document</vt:lpstr>
      <vt:lpstr>Photo Editor Photo</vt:lpstr>
      <vt:lpstr>ESS Overview &amp; Status</vt:lpstr>
      <vt:lpstr>ESS construction cost baseline</vt:lpstr>
      <vt:lpstr>ESS Schedule baseline – external milestones</vt:lpstr>
      <vt:lpstr>PowerPoint Presentation</vt:lpstr>
      <vt:lpstr>PowerPoint Presentation</vt:lpstr>
      <vt:lpstr>PowerPoint Presentation</vt:lpstr>
      <vt:lpstr>ESS staff 2016-09-30 </vt:lpstr>
      <vt:lpstr>2016 priorities</vt:lpstr>
      <vt:lpstr>Construction Profile, Aug 2016</vt:lpstr>
      <vt:lpstr>Aerial view  26 August 2016</vt:lpstr>
      <vt:lpstr>In-kind possible and agreed/planned</vt:lpstr>
      <vt:lpstr>IK status - Project dashboard</vt:lpstr>
      <vt:lpstr>Level 2 Cost Baseline tracking</vt:lpstr>
      <vt:lpstr>Construction project summary</vt:lpstr>
      <vt:lpstr>14th TAC Meeting – 5th to 7th  October</vt:lpstr>
      <vt:lpstr>14th TAC Meeting – 5th to 7th  October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Antonio</cp:lastModifiedBy>
  <cp:revision>549</cp:revision>
  <cp:lastPrinted>2016-01-29T15:44:44Z</cp:lastPrinted>
  <dcterms:created xsi:type="dcterms:W3CDTF">2013-10-29T16:05:10Z</dcterms:created>
  <dcterms:modified xsi:type="dcterms:W3CDTF">2016-10-10T15:47:35Z</dcterms:modified>
</cp:coreProperties>
</file>