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6" r:id="rId6"/>
    <p:sldId id="271" r:id="rId7"/>
    <p:sldId id="268" r:id="rId8"/>
    <p:sldId id="269" r:id="rId9"/>
    <p:sldId id="270" r:id="rId10"/>
    <p:sldId id="274" r:id="rId11"/>
    <p:sldId id="275" r:id="rId12"/>
    <p:sldId id="273" r:id="rId13"/>
    <p:sldId id="279" r:id="rId14"/>
    <p:sldId id="280" r:id="rId15"/>
    <p:sldId id="278" r:id="rId16"/>
    <p:sldId id="276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4" autoAdjust="0"/>
    <p:restoredTop sz="93251" autoAdjust="0"/>
  </p:normalViewPr>
  <p:slideViewPr>
    <p:cSldViewPr>
      <p:cViewPr>
        <p:scale>
          <a:sx n="150" d="100"/>
          <a:sy n="150" d="100"/>
        </p:scale>
        <p:origin x="-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10/10/16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84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10/10/16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10/10/16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16.emf"/><Relationship Id="rId6" Type="http://schemas.openxmlformats.org/officeDocument/2006/relationships/package" Target="../embeddings/Microsoft_Excel_Sheet3.xlsx"/><Relationship Id="rId7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18.emf"/><Relationship Id="rId5" Type="http://schemas.openxmlformats.org/officeDocument/2006/relationships/package" Target="../embeddings/Microsoft_Excel_Sheet5.xlsx"/><Relationship Id="rId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2130425"/>
            <a:ext cx="813467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Summary of Target In-Kind contribution</a:t>
            </a:r>
            <a:r>
              <a:rPr lang="en-GB" sz="4000" noProof="0" dirty="0" smtClean="0"/>
              <a:t/>
            </a:r>
            <a:br>
              <a:rPr lang="en-GB" sz="4000" noProof="0" dirty="0" smtClean="0"/>
            </a:br>
            <a:r>
              <a:rPr lang="en-GB" sz="4000" noProof="0" dirty="0" smtClean="0"/>
              <a:t>TIK-4.1</a:t>
            </a:r>
            <a:br>
              <a:rPr lang="en-GB" sz="4000" noProof="0" dirty="0" smtClean="0"/>
            </a:br>
            <a:r>
              <a:rPr lang="en-GB" sz="4000" noProof="0" dirty="0" smtClean="0"/>
              <a:t>Target System Instrumentation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Ulf Odén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WP Manager Target System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10 October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2139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Temperature</a:t>
            </a:r>
          </a:p>
          <a:p>
            <a:r>
              <a:rPr lang="en-US" sz="2800" dirty="0" smtClean="0"/>
              <a:t>IR </a:t>
            </a:r>
            <a:r>
              <a:rPr lang="en-US" sz="2800" dirty="0"/>
              <a:t>camera</a:t>
            </a:r>
          </a:p>
          <a:p>
            <a:endParaRPr lang="en-US" sz="2800" b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077072"/>
            <a:ext cx="4440623" cy="265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73" t="15214"/>
          <a:stretch/>
        </p:blipFill>
        <p:spPr>
          <a:xfrm>
            <a:off x="546100" y="2349501"/>
            <a:ext cx="6906220" cy="21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Instrumentation Concept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67067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Structural Integrity Shaft and Wheel Shroud</a:t>
            </a:r>
          </a:p>
          <a:p>
            <a:endParaRPr lang="en-US" sz="2800" b="1" dirty="0" smtClean="0"/>
          </a:p>
          <a:p>
            <a:r>
              <a:rPr lang="en-US" sz="2800" dirty="0" smtClean="0"/>
              <a:t>Sound equipment to 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dentify cracks</a:t>
            </a:r>
            <a:endParaRPr lang="en-US" sz="2800" dirty="0"/>
          </a:p>
          <a:p>
            <a:endParaRPr lang="en-US" sz="2800" dirty="0" smtClean="0"/>
          </a:p>
          <a:p>
            <a:endParaRPr lang="en-US" sz="2800" b="1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4" b="5902"/>
          <a:stretch/>
        </p:blipFill>
        <p:spPr>
          <a:xfrm>
            <a:off x="4860032" y="2348880"/>
            <a:ext cx="1991661" cy="3820424"/>
          </a:xfrm>
        </p:spPr>
      </p:pic>
    </p:spTree>
    <p:extLst>
      <p:ext uri="{BB962C8B-B14F-4D97-AF65-F5344CB8AC3E}">
        <p14:creationId xmlns:p14="http://schemas.microsoft.com/office/powerpoint/2010/main" val="418544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Instrumentation Concept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Conclusion</a:t>
            </a:r>
          </a:p>
          <a:p>
            <a:r>
              <a:rPr lang="en-US" dirty="0" smtClean="0"/>
              <a:t>Proposed solution</a:t>
            </a:r>
          </a:p>
          <a:p>
            <a:pPr lvl="1"/>
            <a:r>
              <a:rPr lang="en-US" dirty="0" smtClean="0"/>
              <a:t>Continue explore the gamma imaging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 smtClean="0"/>
              <a:t>(performed by DTU)</a:t>
            </a:r>
            <a:endParaRPr lang="en-US" dirty="0" smtClean="0"/>
          </a:p>
          <a:p>
            <a:pPr lvl="1"/>
            <a:r>
              <a:rPr lang="en-US" dirty="0" smtClean="0"/>
              <a:t>Distance measurement (x y z) by laser placed in the Target Monitoring Plug supplemented by Proton Beam Instrumentation Plug (z)</a:t>
            </a:r>
          </a:p>
          <a:p>
            <a:pPr lvl="1"/>
            <a:r>
              <a:rPr lang="en-US" dirty="0" smtClean="0"/>
              <a:t>Vibration measurement in the Drive Unit bearings supplemented by laser measurement, placed in the Target Monitoring Plug</a:t>
            </a:r>
          </a:p>
          <a:p>
            <a:pPr lvl="1"/>
            <a:r>
              <a:rPr lang="en-US" dirty="0" smtClean="0"/>
              <a:t>IR temperature measurement  of each sector, placed in the Target Monitoring </a:t>
            </a:r>
            <a:r>
              <a:rPr lang="en-US" dirty="0" smtClean="0"/>
              <a:t>Plug</a:t>
            </a:r>
          </a:p>
          <a:p>
            <a:pPr lvl="1"/>
            <a:r>
              <a:rPr lang="en-US" dirty="0"/>
              <a:t>Continue explore </a:t>
            </a:r>
            <a:r>
              <a:rPr lang="en-US" dirty="0" smtClean="0"/>
              <a:t>Sound Equipment to indicate cracks in the Shaft and Wheel Shroud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01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Instrumentation Concept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Requirement</a:t>
            </a:r>
          </a:p>
          <a:p>
            <a:r>
              <a:rPr lang="en-US" dirty="0" smtClean="0"/>
              <a:t>To be evaluated during preliminary design in cooperation with TIK 2.1 Target Wheel Drive &amp; Shaft</a:t>
            </a:r>
          </a:p>
          <a:p>
            <a:endParaRPr lang="en-US" dirty="0"/>
          </a:p>
          <a:p>
            <a:r>
              <a:rPr lang="en-US" dirty="0" smtClean="0"/>
              <a:t>X Y Z 	=&gt; 	+/- 0.1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67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 smtClean="0"/>
              <a:t>Cost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Design </a:t>
            </a:r>
            <a:r>
              <a:rPr lang="en-US" dirty="0" smtClean="0"/>
              <a:t>	</a:t>
            </a:r>
            <a:r>
              <a:rPr lang="en-US" dirty="0" smtClean="0"/>
              <a:t>120 </a:t>
            </a:r>
            <a:r>
              <a:rPr lang="en-US" dirty="0" smtClean="0"/>
              <a:t>k€</a:t>
            </a:r>
          </a:p>
          <a:p>
            <a:r>
              <a:rPr lang="en-US" dirty="0" smtClean="0"/>
              <a:t>Final Design		</a:t>
            </a:r>
            <a:r>
              <a:rPr lang="en-US" dirty="0" smtClean="0"/>
              <a:t>230</a:t>
            </a:r>
            <a:r>
              <a:rPr lang="en-US" dirty="0" smtClean="0"/>
              <a:t>k</a:t>
            </a:r>
            <a:r>
              <a:rPr lang="en-US" dirty="0" smtClean="0"/>
              <a:t>€</a:t>
            </a:r>
          </a:p>
          <a:p>
            <a:r>
              <a:rPr lang="en-US" dirty="0" smtClean="0"/>
              <a:t>Make Phase		  63 k€</a:t>
            </a:r>
          </a:p>
          <a:p>
            <a:r>
              <a:rPr lang="en-US" dirty="0" smtClean="0"/>
              <a:t>Components		</a:t>
            </a:r>
            <a:r>
              <a:rPr lang="en-US" dirty="0" smtClean="0"/>
              <a:t>170 </a:t>
            </a:r>
            <a:r>
              <a:rPr lang="en-US" dirty="0" smtClean="0"/>
              <a:t>k€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Total				583 k€*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*Gamma Imaging System excluded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2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TIK 4.1 In-Kind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56583"/>
              </p:ext>
            </p:extLst>
          </p:nvPr>
        </p:nvGraphicFramePr>
        <p:xfrm>
          <a:off x="323528" y="3933056"/>
          <a:ext cx="8397754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4" imgW="7454900" imgH="1917700" progId="Excel.Sheet.12">
                  <p:embed/>
                </p:oleObj>
              </mc:Choice>
              <mc:Fallback>
                <p:oleObj name="Worksheet" r:id="rId4" imgW="74549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933056"/>
                        <a:ext cx="8397754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12266"/>
              </p:ext>
            </p:extLst>
          </p:nvPr>
        </p:nvGraphicFramePr>
        <p:xfrm>
          <a:off x="323528" y="1916832"/>
          <a:ext cx="8299116" cy="187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Worksheet" r:id="rId6" imgW="5118100" imgH="1155700" progId="Excel.Sheet.12">
                  <p:embed/>
                </p:oleObj>
              </mc:Choice>
              <mc:Fallback>
                <p:oleObj name="Worksheet" r:id="rId6" imgW="51181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1916832"/>
                        <a:ext cx="8299116" cy="1873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55679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Kind Value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Kind Scope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844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TIK 4.1</a:t>
            </a:r>
            <a:br>
              <a:rPr lang="en-US" dirty="0"/>
            </a:br>
            <a:r>
              <a:rPr lang="en-US" dirty="0"/>
              <a:t>Key </a:t>
            </a:r>
            <a:r>
              <a:rPr lang="en-US" dirty="0" smtClean="0"/>
              <a:t>Milestone and In-Kind Partner Start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29678"/>
              </p:ext>
            </p:extLst>
          </p:nvPr>
        </p:nvGraphicFramePr>
        <p:xfrm>
          <a:off x="397928" y="1700808"/>
          <a:ext cx="871057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3" imgW="7226300" imgH="1612900" progId="Excel.Sheet.12">
                  <p:embed/>
                </p:oleObj>
              </mc:Choice>
              <mc:Fallback>
                <p:oleObj name="Worksheet" r:id="rId3" imgW="7226300" imgH="1612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928" y="1700808"/>
                        <a:ext cx="8710576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35324"/>
              </p:ext>
            </p:extLst>
          </p:nvPr>
        </p:nvGraphicFramePr>
        <p:xfrm>
          <a:off x="323528" y="4365104"/>
          <a:ext cx="8448303" cy="119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5" imgW="6794500" imgH="965200" progId="Excel.Sheet.12">
                  <p:embed/>
                </p:oleObj>
              </mc:Choice>
              <mc:Fallback>
                <p:oleObj name="Worksheet" r:id="rId5" imgW="6794500" imgH="96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4365104"/>
                        <a:ext cx="8448303" cy="1199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07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TIK 4.1</a:t>
            </a:r>
            <a:br>
              <a:rPr lang="en-GB" dirty="0" smtClean="0"/>
            </a:br>
            <a:r>
              <a:rPr lang="en-GB" dirty="0" smtClean="0"/>
              <a:t>Target </a:t>
            </a:r>
            <a:r>
              <a:rPr lang="en-GB" dirty="0"/>
              <a:t>System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OUTLINE</a:t>
            </a:r>
          </a:p>
          <a:p>
            <a:r>
              <a:rPr lang="en-US" dirty="0" smtClean="0"/>
              <a:t>Target Instrumentation Parameters</a:t>
            </a:r>
          </a:p>
          <a:p>
            <a:r>
              <a:rPr lang="en-US" dirty="0" smtClean="0"/>
              <a:t>Target </a:t>
            </a:r>
            <a:r>
              <a:rPr lang="en-US" dirty="0"/>
              <a:t>Instrumentation </a:t>
            </a:r>
            <a:r>
              <a:rPr lang="en-US" dirty="0" smtClean="0"/>
              <a:t>Concept Design</a:t>
            </a:r>
          </a:p>
          <a:p>
            <a:r>
              <a:rPr lang="en-US" dirty="0" smtClean="0"/>
              <a:t>Proposed solution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Requirements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Cost </a:t>
            </a:r>
            <a:r>
              <a:rPr lang="en-US" dirty="0" smtClean="0">
                <a:solidFill>
                  <a:srgbClr val="000000"/>
                </a:solidFill>
              </a:rPr>
              <a:t>value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Schedule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982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Target Wheel Drive &amp; Shaft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4" b="5902"/>
          <a:stretch/>
        </p:blipFill>
        <p:spPr>
          <a:xfrm>
            <a:off x="611560" y="1556791"/>
            <a:ext cx="2592288" cy="49725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725144"/>
            <a:ext cx="4730231" cy="1787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556792"/>
            <a:ext cx="3384376" cy="3179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2469" t="-1" r="17248" b="46648"/>
          <a:stretch/>
        </p:blipFill>
        <p:spPr>
          <a:xfrm>
            <a:off x="6588224" y="1556792"/>
            <a:ext cx="2409116" cy="31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Instrumentation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 rotWithShape="1">
          <a:blip r:embed="rId3"/>
          <a:srcRect l="29891" t="7340" r="36064" b="10017"/>
          <a:stretch/>
        </p:blipFill>
        <p:spPr>
          <a:xfrm>
            <a:off x="827584" y="1628800"/>
            <a:ext cx="2603077" cy="4075506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88205"/>
              </p:ext>
            </p:extLst>
          </p:nvPr>
        </p:nvGraphicFramePr>
        <p:xfrm>
          <a:off x="3927475" y="1393825"/>
          <a:ext cx="4375150" cy="529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Document" r:id="rId4" imgW="6578600" imgH="8585200" progId="Word.Document.12">
                  <p:embed/>
                </p:oleObj>
              </mc:Choice>
              <mc:Fallback>
                <p:oleObj name="Document" r:id="rId4" imgW="6578600" imgH="858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7475" y="1393825"/>
                        <a:ext cx="4375150" cy="529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18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700809"/>
            <a:ext cx="5338936" cy="3384376"/>
          </a:xfrm>
        </p:spPr>
        <p:txBody>
          <a:bodyPr/>
          <a:lstStyle/>
          <a:p>
            <a:r>
              <a:rPr lang="en-US" b="1" dirty="0" smtClean="0"/>
              <a:t>Target </a:t>
            </a:r>
            <a:r>
              <a:rPr lang="en-US" b="1" dirty="0" smtClean="0"/>
              <a:t>Wheel TIK 4.1</a:t>
            </a:r>
            <a:endParaRPr lang="en-US" b="1" dirty="0" smtClean="0"/>
          </a:p>
          <a:p>
            <a:pPr lvl="1"/>
            <a:r>
              <a:rPr lang="en-US" sz="2000" dirty="0"/>
              <a:t>Spallation Material Geometry</a:t>
            </a:r>
          </a:p>
          <a:p>
            <a:pPr lvl="1"/>
            <a:r>
              <a:rPr lang="en-US" sz="2000" dirty="0" smtClean="0"/>
              <a:t>Wheel Position</a:t>
            </a:r>
          </a:p>
          <a:p>
            <a:pPr lvl="1"/>
            <a:r>
              <a:rPr lang="en-US" sz="2000" dirty="0" smtClean="0"/>
              <a:t>Wheel Balance</a:t>
            </a:r>
          </a:p>
          <a:p>
            <a:pPr lvl="1"/>
            <a:r>
              <a:rPr lang="en-US" sz="2000" dirty="0" smtClean="0"/>
              <a:t>Spallation Material </a:t>
            </a:r>
            <a:r>
              <a:rPr lang="en-US" sz="2000" dirty="0" smtClean="0"/>
              <a:t>Temperature</a:t>
            </a:r>
          </a:p>
          <a:p>
            <a:pPr lvl="1"/>
            <a:r>
              <a:rPr lang="en-US" sz="2000" dirty="0" smtClean="0"/>
              <a:t>Structural Integrity Shaft and Shroud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29891" t="7340" r="36064" b="10017"/>
          <a:stretch/>
        </p:blipFill>
        <p:spPr>
          <a:xfrm>
            <a:off x="179512" y="1628800"/>
            <a:ext cx="3163342" cy="49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44541" r="44044" b="36511"/>
          <a:stretch/>
        </p:blipFill>
        <p:spPr>
          <a:xfrm>
            <a:off x="323528" y="2438400"/>
            <a:ext cx="3117965" cy="22944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75856" y="2852936"/>
            <a:ext cx="1080120" cy="5760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2549803"/>
            <a:ext cx="24466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Monitoring Plug</a:t>
            </a:r>
          </a:p>
          <a:p>
            <a:endParaRPr lang="en-US" dirty="0" smtClean="0"/>
          </a:p>
          <a:p>
            <a:r>
              <a:rPr lang="en-US" dirty="0" smtClean="0"/>
              <a:t>Gamma Imaging System</a:t>
            </a:r>
          </a:p>
          <a:p>
            <a:r>
              <a:rPr lang="en-US" dirty="0" smtClean="0"/>
              <a:t>1x1mm 2m long groves</a:t>
            </a:r>
            <a:endParaRPr lang="en-US" dirty="0"/>
          </a:p>
          <a:p>
            <a:r>
              <a:rPr lang="en-US" dirty="0" smtClean="0"/>
              <a:t>Scintillator</a:t>
            </a:r>
          </a:p>
          <a:p>
            <a:r>
              <a:rPr lang="en-US" dirty="0" smtClean="0"/>
              <a:t>Fiber</a:t>
            </a:r>
          </a:p>
          <a:p>
            <a:r>
              <a:rPr lang="en-US" dirty="0" smtClean="0"/>
              <a:t>CCD Camera</a:t>
            </a:r>
            <a:endParaRPr lang="en-US" dirty="0"/>
          </a:p>
        </p:txBody>
      </p:sp>
      <p:pic>
        <p:nvPicPr>
          <p:cNvPr id="3" name="Picture 2" descr="01 TMP outer body in work assy cop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r="34415" b="8600"/>
          <a:stretch/>
        </p:blipFill>
        <p:spPr>
          <a:xfrm>
            <a:off x="6732240" y="2924943"/>
            <a:ext cx="1728192" cy="3883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013176"/>
            <a:ext cx="3548789" cy="15064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538" y="1412776"/>
            <a:ext cx="46115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Spallation Material </a:t>
            </a:r>
            <a:r>
              <a:rPr lang="en-US" sz="2800" b="1" dirty="0" smtClean="0"/>
              <a:t>Geometry</a:t>
            </a:r>
          </a:p>
          <a:p>
            <a:r>
              <a:rPr lang="en-US" sz="2800" b="1" dirty="0" smtClean="0"/>
              <a:t>(DTU)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TIK 4.1 </a:t>
            </a:r>
          </a:p>
          <a:p>
            <a:r>
              <a:rPr lang="en-US" dirty="0" smtClean="0"/>
              <a:t>Target Instrumentation Concept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44541" r="44044" b="36511"/>
          <a:stretch/>
        </p:blipFill>
        <p:spPr>
          <a:xfrm>
            <a:off x="251520" y="2438400"/>
            <a:ext cx="3117965" cy="22944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203848" y="1988840"/>
            <a:ext cx="1080120" cy="1440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1720" y="3933056"/>
            <a:ext cx="432048" cy="8640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27784" y="3861048"/>
            <a:ext cx="936104" cy="2160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3968" y="148478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TIK 4.1 Target </a:t>
            </a:r>
            <a:r>
              <a:rPr lang="en-US" b="1" dirty="0" smtClean="0"/>
              <a:t>Monitoring Plug</a:t>
            </a:r>
          </a:p>
          <a:p>
            <a:r>
              <a:rPr lang="en-US" b="1" dirty="0" smtClean="0"/>
              <a:t>- Optical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75163" y="4653136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TIK 4.1 Moderator </a:t>
            </a:r>
            <a:r>
              <a:rPr lang="en-US" b="1" dirty="0" smtClean="0"/>
              <a:t>Plug</a:t>
            </a:r>
          </a:p>
          <a:p>
            <a:r>
              <a:rPr lang="en-US" dirty="0" smtClean="0"/>
              <a:t>- ??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64058" y="3717032"/>
            <a:ext cx="305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TIK 4.1 Target </a:t>
            </a:r>
            <a:r>
              <a:rPr lang="en-US" b="1" dirty="0" smtClean="0"/>
              <a:t>Wheel Pedestal</a:t>
            </a:r>
          </a:p>
          <a:p>
            <a:r>
              <a:rPr lang="en-US" dirty="0" smtClean="0"/>
              <a:t>- ??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11960" y="2204864"/>
            <a:ext cx="2098919" cy="1296144"/>
            <a:chOff x="6228184" y="2204864"/>
            <a:chExt cx="2592288" cy="1600814"/>
          </a:xfrm>
        </p:grpSpPr>
        <p:grpSp>
          <p:nvGrpSpPr>
            <p:cNvPr id="24" name="Group 23"/>
            <p:cNvGrpSpPr/>
            <p:nvPr/>
          </p:nvGrpSpPr>
          <p:grpSpPr>
            <a:xfrm>
              <a:off x="6228184" y="2204864"/>
              <a:ext cx="2592288" cy="1600814"/>
              <a:chOff x="6228184" y="2204864"/>
              <a:chExt cx="2592288" cy="1600814"/>
            </a:xfrm>
          </p:grpSpPr>
          <p:pic>
            <p:nvPicPr>
              <p:cNvPr id="6" name="Picture 5" descr="02 TMP outer body in work assy - detail copy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08" r="14055" b="34982"/>
              <a:stretch/>
            </p:blipFill>
            <p:spPr>
              <a:xfrm>
                <a:off x="6228184" y="2204864"/>
                <a:ext cx="2592288" cy="1600814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7164288" y="2996952"/>
                <a:ext cx="216024" cy="72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380312" y="2852936"/>
                <a:ext cx="116921" cy="1146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6732240" y="2708920"/>
              <a:ext cx="0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Bildobjekt 9"/>
          <p:cNvPicPr/>
          <p:nvPr/>
        </p:nvPicPr>
        <p:blipFill rotWithShape="1">
          <a:blip r:embed="rId4"/>
          <a:srcRect l="53237"/>
          <a:stretch/>
        </p:blipFill>
        <p:spPr>
          <a:xfrm>
            <a:off x="6876256" y="2132856"/>
            <a:ext cx="2087736" cy="158417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090339" y="4077894"/>
            <a:ext cx="2082061" cy="791266"/>
            <a:chOff x="880943" y="2048103"/>
            <a:chExt cx="6864436" cy="2608758"/>
          </a:xfrm>
        </p:grpSpPr>
        <p:sp>
          <p:nvSpPr>
            <p:cNvPr id="33" name="Rectangle 32"/>
            <p:cNvSpPr/>
            <p:nvPr/>
          </p:nvSpPr>
          <p:spPr>
            <a:xfrm>
              <a:off x="2791537" y="3958904"/>
              <a:ext cx="3111877" cy="697957"/>
            </a:xfrm>
            <a:prstGeom prst="rect">
              <a:avLst/>
            </a:prstGeom>
            <a:gradFill>
              <a:gsLst>
                <a:gs pos="99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Pedestal</a:t>
              </a:r>
              <a:endParaRPr lang="en-US" sz="1050" dirty="0"/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3741115" y="3054992"/>
              <a:ext cx="1224158" cy="903912"/>
            </a:xfrm>
            <a:prstGeom prst="round2SameRect">
              <a:avLst/>
            </a:prstGeom>
            <a:gradFill>
              <a:gsLst>
                <a:gs pos="99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80943" y="2048103"/>
              <a:ext cx="6864436" cy="835261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Target Wheel</a:t>
              </a:r>
              <a:endParaRPr 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6286" y="2883364"/>
              <a:ext cx="423306" cy="949679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49033" y="2883364"/>
              <a:ext cx="431075" cy="949679"/>
            </a:xfrm>
            <a:prstGeom prst="rect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Content Placeholder 4"/>
          <p:cNvPicPr>
            <a:picLocks noChangeAspect="1"/>
          </p:cNvPicPr>
          <p:nvPr/>
        </p:nvPicPr>
        <p:blipFill rotWithShape="1">
          <a:blip r:embed="rId2"/>
          <a:srcRect l="47855" t="55696" r="49886" b="42258"/>
          <a:stretch/>
        </p:blipFill>
        <p:spPr>
          <a:xfrm>
            <a:off x="4860032" y="4688073"/>
            <a:ext cx="1296144" cy="75715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492654" y="155679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060606" y="198884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492654" y="198884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3348" y="18448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80686" y="191683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04837" y="141277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0641" y="1465620"/>
            <a:ext cx="244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Wheel Position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076056" y="5661248"/>
            <a:ext cx="3645385" cy="936104"/>
            <a:chOff x="4572000" y="5301208"/>
            <a:chExt cx="4365465" cy="1296144"/>
          </a:xfrm>
        </p:grpSpPr>
        <p:pic>
          <p:nvPicPr>
            <p:cNvPr id="42" name="Picture 41" descr="Screen Shot 2016-09-21 at 11.06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01208"/>
              <a:ext cx="2507586" cy="129614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236296" y="5517232"/>
              <a:ext cx="17011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</a:t>
              </a:r>
              <a:r>
                <a:rPr lang="en-US" sz="1400" dirty="0" smtClean="0"/>
                <a:t>reen – target wheel</a:t>
              </a:r>
            </a:p>
            <a:p>
              <a:r>
                <a:rPr lang="en-US" sz="1400" dirty="0"/>
                <a:t>r</a:t>
              </a:r>
              <a:r>
                <a:rPr lang="en-US" sz="1400" dirty="0" smtClean="0"/>
                <a:t>ed - P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 Beam</a:t>
              </a:r>
            </a:p>
            <a:p>
              <a:r>
                <a:rPr lang="en-US" sz="1400" dirty="0"/>
                <a:t>s</a:t>
              </a:r>
              <a:r>
                <a:rPr lang="en-US" sz="1400" dirty="0" smtClean="0"/>
                <a:t>quares - fiducials</a:t>
              </a:r>
            </a:p>
            <a:p>
              <a:endParaRPr lang="en-US" sz="1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403648" y="5589240"/>
            <a:ext cx="308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Beam Instrumentation Plug</a:t>
            </a:r>
            <a:endParaRPr lang="en-US" sz="1600" dirty="0" smtClean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187624" y="4221088"/>
            <a:ext cx="288032" cy="144016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0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22377" r="44044" b="36511"/>
          <a:stretch/>
        </p:blipFill>
        <p:spPr>
          <a:xfrm>
            <a:off x="690484" y="2132856"/>
            <a:ext cx="2751009" cy="439248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8" idx="1"/>
          </p:cNvCxnSpPr>
          <p:nvPr/>
        </p:nvCxnSpPr>
        <p:spPr>
          <a:xfrm flipV="1">
            <a:off x="3203848" y="3818657"/>
            <a:ext cx="837138" cy="15545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03648" y="5877272"/>
            <a:ext cx="2952328" cy="720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0986" y="3356992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TIK 4.1</a:t>
            </a:r>
          </a:p>
          <a:p>
            <a:r>
              <a:rPr lang="en-US" b="1" dirty="0" smtClean="0"/>
              <a:t>Target </a:t>
            </a:r>
            <a:r>
              <a:rPr lang="en-US" b="1" dirty="0" smtClean="0"/>
              <a:t>Monitoring Plug</a:t>
            </a:r>
          </a:p>
          <a:p>
            <a:r>
              <a:rPr lang="en-US" b="1" dirty="0" smtClean="0"/>
              <a:t>- Optical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229200"/>
            <a:ext cx="30866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Beam Instrumentation Plug</a:t>
            </a:r>
          </a:p>
          <a:p>
            <a:r>
              <a:rPr lang="en-US" sz="1600" dirty="0" smtClean="0"/>
              <a:t>- ??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940152" y="3988426"/>
            <a:ext cx="2088232" cy="1240774"/>
            <a:chOff x="6228184" y="2204864"/>
            <a:chExt cx="2592288" cy="1600814"/>
          </a:xfrm>
        </p:grpSpPr>
        <p:grpSp>
          <p:nvGrpSpPr>
            <p:cNvPr id="11" name="Group 10"/>
            <p:cNvGrpSpPr/>
            <p:nvPr/>
          </p:nvGrpSpPr>
          <p:grpSpPr>
            <a:xfrm>
              <a:off x="6228184" y="2204864"/>
              <a:ext cx="2592288" cy="1600814"/>
              <a:chOff x="6228184" y="2204864"/>
              <a:chExt cx="2592288" cy="1600814"/>
            </a:xfrm>
          </p:grpSpPr>
          <p:pic>
            <p:nvPicPr>
              <p:cNvPr id="13" name="Picture 12" descr="02 TMP outer body in work assy - detail copy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08" r="14055" b="34982"/>
              <a:stretch/>
            </p:blipFill>
            <p:spPr>
              <a:xfrm>
                <a:off x="6228184" y="2204864"/>
                <a:ext cx="2592288" cy="1600814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7164288" y="2996952"/>
                <a:ext cx="216024" cy="72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380312" y="2852936"/>
                <a:ext cx="116921" cy="1146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>
              <a:off x="6732240" y="2708920"/>
              <a:ext cx="0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211960" y="2001614"/>
            <a:ext cx="21552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Target Driver Unit</a:t>
            </a:r>
          </a:p>
          <a:p>
            <a:r>
              <a:rPr lang="en-US" sz="1600" dirty="0" smtClean="0"/>
              <a:t>- Bearing Measurement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1000" t="25933" r="13578" b="14361"/>
          <a:stretch/>
        </p:blipFill>
        <p:spPr>
          <a:xfrm>
            <a:off x="6588224" y="1484784"/>
            <a:ext cx="1925839" cy="225582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2915816" y="2204864"/>
            <a:ext cx="1296144" cy="1440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92280" y="1628800"/>
            <a:ext cx="122413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92280" y="2492896"/>
            <a:ext cx="122413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076056" y="5661248"/>
            <a:ext cx="3645385" cy="936104"/>
            <a:chOff x="4572000" y="5301208"/>
            <a:chExt cx="4365465" cy="1296144"/>
          </a:xfrm>
        </p:grpSpPr>
        <p:pic>
          <p:nvPicPr>
            <p:cNvPr id="29" name="Picture 28" descr="Screen Shot 2016-09-21 at 11.06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01208"/>
              <a:ext cx="2507586" cy="129614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36296" y="5517232"/>
              <a:ext cx="17011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</a:t>
              </a:r>
              <a:r>
                <a:rPr lang="en-US" sz="1400" dirty="0" smtClean="0"/>
                <a:t>reen – target wheel</a:t>
              </a:r>
            </a:p>
            <a:p>
              <a:r>
                <a:rPr lang="en-US" sz="1400" dirty="0"/>
                <a:t>r</a:t>
              </a:r>
              <a:r>
                <a:rPr lang="en-US" sz="1400" dirty="0" smtClean="0"/>
                <a:t>ed - P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 Beam</a:t>
              </a:r>
            </a:p>
            <a:p>
              <a:r>
                <a:rPr lang="en-US" sz="1400" dirty="0"/>
                <a:t>s</a:t>
              </a:r>
              <a:r>
                <a:rPr lang="en-US" sz="1400" dirty="0" smtClean="0"/>
                <a:t>quares - fiducials</a:t>
              </a:r>
            </a:p>
            <a:p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6161" y="1412776"/>
            <a:ext cx="405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Wheel Balance (vibration)</a:t>
            </a:r>
            <a:endParaRPr lang="en-US" sz="2800" b="1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9349" t="44541" r="44044" b="36511"/>
          <a:stretch/>
        </p:blipFill>
        <p:spPr>
          <a:xfrm>
            <a:off x="683568" y="2438400"/>
            <a:ext cx="3117965" cy="22944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35896" y="1844824"/>
            <a:ext cx="1080120" cy="15841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6016" y="1484784"/>
            <a:ext cx="27771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Monitoring Plug</a:t>
            </a:r>
          </a:p>
          <a:p>
            <a:endParaRPr lang="en-US" dirty="0"/>
          </a:p>
          <a:p>
            <a:r>
              <a:rPr lang="en-US" dirty="0" smtClean="0"/>
              <a:t>	IR camera</a:t>
            </a:r>
          </a:p>
          <a:p>
            <a:endParaRPr lang="en-US" dirty="0"/>
          </a:p>
          <a:p>
            <a:r>
              <a:rPr lang="en-US" dirty="0"/>
              <a:t>	Thermocouples??</a:t>
            </a:r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3542712"/>
            <a:ext cx="3746500" cy="2550584"/>
            <a:chOff x="4572000" y="3717032"/>
            <a:chExt cx="3746500" cy="25505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0480" t="30120" r="4832" b="7502"/>
            <a:stretch/>
          </p:blipFill>
          <p:spPr>
            <a:xfrm>
              <a:off x="4572000" y="3717032"/>
              <a:ext cx="3746500" cy="255058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228184" y="5347818"/>
              <a:ext cx="0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flipH="1" flipV="1">
            <a:off x="6291684" y="5359583"/>
            <a:ext cx="432048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6355268" y="495386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6524600" y="480472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6614513" y="4660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6660232" y="451669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6673822" y="43303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6631445" y="418294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6524600" y="401263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6372200" y="386862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6198553" y="375000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5974907" y="364502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2139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Temperature</a:t>
            </a:r>
            <a:endParaRPr lang="en-US" sz="2800" b="1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4.1 </a:t>
            </a:r>
            <a:br>
              <a:rPr lang="en-US" dirty="0"/>
            </a:br>
            <a:r>
              <a:rPr lang="en-US" dirty="0"/>
              <a:t>Target </a:t>
            </a:r>
            <a:r>
              <a:rPr lang="en-US" dirty="0" smtClean="0"/>
              <a:t>Instrumentation Concept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10111</TotalTime>
  <Words>260</Words>
  <Application>Microsoft Macintosh PowerPoint</Application>
  <PresentationFormat>On-screen Show (4:3)</PresentationFormat>
  <Paragraphs>119</Paragraphs>
  <Slides>16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ESS Core Powerpoint</vt:lpstr>
      <vt:lpstr>Microsoft Word Document</vt:lpstr>
      <vt:lpstr>Microsoft Excel Sheet</vt:lpstr>
      <vt:lpstr>Worksheet</vt:lpstr>
      <vt:lpstr>Summary of Target In-Kind contribution TIK-4.1 Target System Instrumentation</vt:lpstr>
      <vt:lpstr>TIK 4.1 Target System Instrumentation</vt:lpstr>
      <vt:lpstr>TIK 4.1  Target Wheel Drive &amp; Shaft</vt:lpstr>
      <vt:lpstr>TIK 4.1  Target Instrumentation Parameters</vt:lpstr>
      <vt:lpstr>TIK 4.1  Target Instrumentation Concept Design</vt:lpstr>
      <vt:lpstr>PowerPoint Presentation</vt:lpstr>
      <vt:lpstr>TIK 4.1  Target Instrumentation Concept Design</vt:lpstr>
      <vt:lpstr>TIK 4.1  Target Instrumentation Concept Design</vt:lpstr>
      <vt:lpstr>TIK 4.1  Target Instrumentation Concept Design</vt:lpstr>
      <vt:lpstr>TIK 4.1  Target Instrumentation Concept Design</vt:lpstr>
      <vt:lpstr>TIK 4.1  Target Instrumentation Concept Design</vt:lpstr>
      <vt:lpstr>TIK 4.1  Target Instrumentation Concept Design</vt:lpstr>
      <vt:lpstr>TIK 4.1  Target Instrumentation Concept Design</vt:lpstr>
      <vt:lpstr>TIK 4.1  Cost Book</vt:lpstr>
      <vt:lpstr>TIK 4.1 In-Kind Scope</vt:lpstr>
      <vt:lpstr>TIK 4.1 Key Milestone and In-Kind Partner Start Dates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Ulf Oden</cp:lastModifiedBy>
  <cp:revision>86</cp:revision>
  <dcterms:created xsi:type="dcterms:W3CDTF">2013-10-29T16:05:10Z</dcterms:created>
  <dcterms:modified xsi:type="dcterms:W3CDTF">2016-10-11T06:30:43Z</dcterms:modified>
</cp:coreProperties>
</file>